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6695652173914071E-2"/>
          <c:y val="6.5789473684210523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03594659363871E-2"/>
          <c:y val="5.4435350186489852E-2"/>
          <c:w val="0.8122211571379665"/>
          <c:h val="0.781801871805498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عبوری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50</c:v>
                </c:pt>
                <c:pt idx="2">
                  <c:v>37.5</c:v>
                </c:pt>
                <c:pt idx="3">
                  <c:v>25</c:v>
                </c:pt>
                <c:pt idx="4">
                  <c:v>19</c:v>
                </c:pt>
                <c:pt idx="5">
                  <c:v>12.5</c:v>
                </c:pt>
                <c:pt idx="6">
                  <c:v>7.5000000000000386E-2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99.5</c:v>
                </c:pt>
                <c:pt idx="4">
                  <c:v>98.3</c:v>
                </c:pt>
                <c:pt idx="5">
                  <c:v>96.2</c:v>
                </c:pt>
                <c:pt idx="6">
                  <c:v>42.6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963456"/>
        <c:axId val="234192256"/>
      </c:scatterChart>
      <c:valAx>
        <c:axId val="104963456"/>
        <c:scaling>
          <c:logBase val="10"/>
          <c:orientation val="minMax"/>
          <c:max val="1000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34192256"/>
        <c:crosses val="autoZero"/>
        <c:crossBetween val="midCat"/>
      </c:valAx>
      <c:valAx>
        <c:axId val="2341922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4963456"/>
        <c:crossesAt val="1.0000000000000064E-2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2682E-121A-459C-B5FE-7F1A450D893C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665E-1173-437B-AE23-C33F6A1D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EF95-CC28-4AFA-90A4-51B8C00A5E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1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171-E437-4B6F-9703-012B9890E74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30A4-9D13-4D49-9957-00DBCA12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76.png"/><Relationship Id="rId7" Type="http://schemas.openxmlformats.org/officeDocument/2006/relationships/image" Target="../media/image380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5" Type="http://schemas.openxmlformats.org/officeDocument/2006/relationships/image" Target="../media/image378.png"/><Relationship Id="rId4" Type="http://schemas.openxmlformats.org/officeDocument/2006/relationships/image" Target="../media/image377.png"/><Relationship Id="rId9" Type="http://schemas.openxmlformats.org/officeDocument/2006/relationships/image" Target="../media/image38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10" Type="http://schemas.openxmlformats.org/officeDocument/2006/relationships/image" Target="../media/image404.png"/><Relationship Id="rId4" Type="http://schemas.openxmlformats.org/officeDocument/2006/relationships/image" Target="../media/image398.png"/><Relationship Id="rId9" Type="http://schemas.openxmlformats.org/officeDocument/2006/relationships/image" Target="../media/image40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5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12.png"/><Relationship Id="rId4" Type="http://schemas.openxmlformats.org/officeDocument/2006/relationships/image" Target="../media/image41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2.png"/><Relationship Id="rId4" Type="http://schemas.openxmlformats.org/officeDocument/2006/relationships/image" Target="../media/image41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8.png"/><Relationship Id="rId4" Type="http://schemas.openxmlformats.org/officeDocument/2006/relationships/image" Target="../media/image41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png"/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pn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5" Type="http://schemas.openxmlformats.org/officeDocument/2006/relationships/image" Target="../media/image431.png"/><Relationship Id="rId4" Type="http://schemas.openxmlformats.org/officeDocument/2006/relationships/image" Target="../media/image43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7" Type="http://schemas.openxmlformats.org/officeDocument/2006/relationships/image" Target="../media/image435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4.png"/><Relationship Id="rId5" Type="http://schemas.openxmlformats.org/officeDocument/2006/relationships/image" Target="../media/image427.png"/><Relationship Id="rId4" Type="http://schemas.openxmlformats.org/officeDocument/2006/relationships/image" Target="../media/image42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7" Type="http://schemas.openxmlformats.org/officeDocument/2006/relationships/image" Target="../media/image44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png"/><Relationship Id="rId5" Type="http://schemas.openxmlformats.org/officeDocument/2006/relationships/image" Target="../media/image441.png"/><Relationship Id="rId4" Type="http://schemas.openxmlformats.org/officeDocument/2006/relationships/image" Target="../media/image440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17.jpe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slide" Target="slide102.xml"/><Relationship Id="rId7" Type="http://schemas.openxmlformats.org/officeDocument/2006/relationships/slide" Target="slide86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5" Type="http://schemas.openxmlformats.org/officeDocument/2006/relationships/slide" Target="slide63.xml"/><Relationship Id="rId4" Type="http://schemas.openxmlformats.org/officeDocument/2006/relationships/slide" Target="slide111.xml"/><Relationship Id="rId9" Type="http://schemas.openxmlformats.org/officeDocument/2006/relationships/slide" Target="slide10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82.png"/><Relationship Id="rId7" Type="http://schemas.openxmlformats.org/officeDocument/2006/relationships/image" Target="../media/image151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0.png"/><Relationship Id="rId5" Type="http://schemas.openxmlformats.org/officeDocument/2006/relationships/image" Target="../media/image186.png"/><Relationship Id="rId10" Type="http://schemas.openxmlformats.org/officeDocument/2006/relationships/image" Target="../media/image189.png"/><Relationship Id="rId4" Type="http://schemas.openxmlformats.org/officeDocument/2006/relationships/image" Target="../media/image185.png"/><Relationship Id="rId9" Type="http://schemas.openxmlformats.org/officeDocument/2006/relationships/image" Target="../media/image1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16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3.png"/><Relationship Id="rId3" Type="http://schemas.openxmlformats.org/officeDocument/2006/relationships/image" Target="../media/image238.png"/><Relationship Id="rId7" Type="http://schemas.openxmlformats.org/officeDocument/2006/relationships/image" Target="../media/image250.png"/><Relationship Id="rId12" Type="http://schemas.openxmlformats.org/officeDocument/2006/relationships/image" Target="../media/image252.png"/><Relationship Id="rId17" Type="http://schemas.openxmlformats.org/officeDocument/2006/relationships/image" Target="../media/image256.png"/><Relationship Id="rId2" Type="http://schemas.openxmlformats.org/officeDocument/2006/relationships/image" Target="../media/image237.jpeg"/><Relationship Id="rId16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1.png"/><Relationship Id="rId5" Type="http://schemas.openxmlformats.org/officeDocument/2006/relationships/image" Target="../media/image145.png"/><Relationship Id="rId15" Type="http://schemas.openxmlformats.org/officeDocument/2006/relationships/image" Target="../media/image254.png"/><Relationship Id="rId10" Type="http://schemas.openxmlformats.org/officeDocument/2006/relationships/image" Target="../media/image248.png"/><Relationship Id="rId4" Type="http://schemas.openxmlformats.org/officeDocument/2006/relationships/image" Target="../media/image239.png"/><Relationship Id="rId9" Type="http://schemas.openxmlformats.org/officeDocument/2006/relationships/image" Target="../media/image241.png"/><Relationship Id="rId14" Type="http://schemas.openxmlformats.org/officeDocument/2006/relationships/image" Target="../media/image24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48.png"/><Relationship Id="rId3" Type="http://schemas.openxmlformats.org/officeDocument/2006/relationships/image" Target="../media/image238.png"/><Relationship Id="rId7" Type="http://schemas.openxmlformats.org/officeDocument/2006/relationships/image" Target="../media/image250.png"/><Relationship Id="rId12" Type="http://schemas.openxmlformats.org/officeDocument/2006/relationships/image" Target="../media/image241.png"/><Relationship Id="rId17" Type="http://schemas.openxmlformats.org/officeDocument/2006/relationships/image" Target="../media/image261.png"/><Relationship Id="rId2" Type="http://schemas.openxmlformats.org/officeDocument/2006/relationships/image" Target="../media/image237.jpe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40.png"/><Relationship Id="rId5" Type="http://schemas.openxmlformats.org/officeDocument/2006/relationships/image" Target="../media/image145.png"/><Relationship Id="rId15" Type="http://schemas.openxmlformats.org/officeDocument/2006/relationships/image" Target="../media/image259.png"/><Relationship Id="rId10" Type="http://schemas.openxmlformats.org/officeDocument/2006/relationships/image" Target="../media/image258.png"/><Relationship Id="rId4" Type="http://schemas.openxmlformats.org/officeDocument/2006/relationships/image" Target="../media/image239.png"/><Relationship Id="rId9" Type="http://schemas.openxmlformats.org/officeDocument/2006/relationships/image" Target="../media/image257.png"/><Relationship Id="rId14" Type="http://schemas.openxmlformats.org/officeDocument/2006/relationships/image" Target="../media/image24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262.jpeg"/><Relationship Id="rId16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4.png"/><Relationship Id="rId7" Type="http://schemas.openxmlformats.org/officeDocument/2006/relationships/image" Target="../media/image282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92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3.png"/><Relationship Id="rId4" Type="http://schemas.openxmlformats.org/officeDocument/2006/relationships/image" Target="../media/image290.png"/><Relationship Id="rId9" Type="http://schemas.openxmlformats.org/officeDocument/2006/relationships/image" Target="../media/image29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8.png"/><Relationship Id="rId7" Type="http://schemas.openxmlformats.org/officeDocument/2006/relationships/image" Target="../media/image310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5.png"/><Relationship Id="rId3" Type="http://schemas.openxmlformats.org/officeDocument/2006/relationships/image" Target="../media/image325.jpe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12" Type="http://schemas.openxmlformats.org/officeDocument/2006/relationships/image" Target="../media/image345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5" Type="http://schemas.openxmlformats.org/officeDocument/2006/relationships/image" Target="../media/image354.png"/><Relationship Id="rId4" Type="http://schemas.openxmlformats.org/officeDocument/2006/relationships/image" Target="../media/image35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9.png"/><Relationship Id="rId4" Type="http://schemas.openxmlformats.org/officeDocument/2006/relationships/image" Target="../media/image35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3" Type="http://schemas.openxmlformats.org/officeDocument/2006/relationships/image" Target="../media/image361.png"/><Relationship Id="rId7" Type="http://schemas.openxmlformats.org/officeDocument/2006/relationships/image" Target="../media/image36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4.png"/><Relationship Id="rId5" Type="http://schemas.openxmlformats.org/officeDocument/2006/relationships/image" Target="../media/image363.png"/><Relationship Id="rId4" Type="http://schemas.openxmlformats.org/officeDocument/2006/relationships/image" Target="../media/image36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4.png"/><Relationship Id="rId4" Type="http://schemas.openxmlformats.org/officeDocument/2006/relationships/image" Target="../media/image3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3429000"/>
            <a:ext cx="2743200" cy="236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1">
                  <a:lumMod val="75000"/>
                  <a:alpha val="76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2209800"/>
            <a:ext cx="2743200" cy="23622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685800"/>
            <a:ext cx="1828800" cy="20574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810000"/>
            <a:ext cx="2743200" cy="23622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762000"/>
            <a:ext cx="2743200" cy="23622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4191000"/>
            <a:ext cx="1752600" cy="1447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rgbClr val="0070C0">
                  <a:alpha val="9000"/>
                </a:srgbClr>
              </a:gs>
              <a:gs pos="100000">
                <a:srgbClr val="0070C0">
                  <a:alpha val="40000"/>
                </a:srgb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1524000"/>
            <a:ext cx="2743200" cy="23622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4" descr="Pic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8229600" cy="29448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45720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مثال ) </a:t>
            </a:r>
            <a:r>
              <a:rPr lang="en-US" b="1" dirty="0" smtClean="0"/>
              <a:t>gr</a:t>
            </a:r>
            <a:r>
              <a:rPr lang="fa-IR" b="1" dirty="0" smtClean="0"/>
              <a:t> 3775 </a:t>
            </a:r>
            <a:r>
              <a:rPr lang="en-US" b="1" dirty="0" smtClean="0"/>
              <a:t> Dry mass =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572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وزن کل مصالح </a:t>
            </a:r>
            <a:r>
              <a:rPr lang="en-US" b="1" dirty="0" smtClean="0"/>
              <a:t>         </a:t>
            </a:r>
            <a:r>
              <a:rPr lang="fa-IR" b="1" dirty="0" smtClean="0"/>
              <a:t>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06680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        </a:t>
            </a:r>
            <a:r>
              <a:rPr lang="en-US" b="1" dirty="0" smtClean="0"/>
              <a:t>gr</a:t>
            </a:r>
            <a:r>
              <a:rPr lang="fa-IR" b="1" dirty="0" smtClean="0"/>
              <a:t> 1585 </a:t>
            </a:r>
            <a:r>
              <a:rPr lang="en-US" b="1" dirty="0" smtClean="0"/>
              <a:t> Wash out =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67640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        </a:t>
            </a:r>
            <a:r>
              <a:rPr lang="en-US" b="1" dirty="0" smtClean="0"/>
              <a:t>gr</a:t>
            </a:r>
            <a:r>
              <a:rPr lang="fa-IR" b="1" dirty="0" smtClean="0"/>
              <a:t> 3775 </a:t>
            </a:r>
            <a:r>
              <a:rPr lang="en-US" b="1" dirty="0" smtClean="0"/>
              <a:t> Dry mass =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شسته شده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6764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وزن مصالحی که آزمایش را انجام داده ایم 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2209800"/>
          <a:ext cx="7924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41"/>
                <a:gridCol w="1668379"/>
                <a:gridCol w="2585987"/>
                <a:gridCol w="2168893"/>
              </a:tblGrid>
              <a:tr h="688216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solidFill>
                            <a:schemeClr val="bg1"/>
                          </a:solidFill>
                        </a:rPr>
                        <a:t>سایز الک 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وزن باقی</a:t>
                      </a:r>
                      <a:r>
                        <a:rPr lang="fa-IR" sz="1900" baseline="0" dirty="0" smtClean="0"/>
                        <a:t> مانده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درصد باقی</a:t>
                      </a:r>
                      <a:r>
                        <a:rPr lang="fa-IR" sz="1900" baseline="0" dirty="0" smtClean="0"/>
                        <a:t> مانده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درصد عبوری تجمعی</a:t>
                      </a:r>
                      <a:endParaRPr lang="en-US" sz="1900" dirty="0"/>
                    </a:p>
                  </a:txBody>
                  <a:tcPr/>
                </a:tc>
              </a:tr>
              <a:tr h="3270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100</a:t>
                      </a:r>
                      <a:endParaRPr lang="en-US" sz="1800" b="1" dirty="0"/>
                    </a:p>
                  </a:txBody>
                  <a:tcPr/>
                </a:tc>
              </a:tr>
              <a:tr h="3270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100</a:t>
                      </a:r>
                      <a:endParaRPr lang="en-US" sz="1800" b="1" dirty="0"/>
                    </a:p>
                  </a:txBody>
                  <a:tcPr/>
                </a:tc>
              </a:tr>
              <a:tr h="3270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37.5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100</a:t>
                      </a:r>
                      <a:endParaRPr lang="en-US" sz="1800" b="1" dirty="0"/>
                    </a:p>
                  </a:txBody>
                  <a:tcPr/>
                </a:tc>
              </a:tr>
              <a:tr h="45659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0.53 = 20/3775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99.5</a:t>
                      </a:r>
                      <a:endParaRPr lang="en-US" sz="1800" b="1" dirty="0"/>
                    </a:p>
                  </a:txBody>
                  <a:tcPr/>
                </a:tc>
              </a:tr>
              <a:tr h="45659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45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1.19</a:t>
                      </a:r>
                      <a:r>
                        <a:rPr lang="fa-IR" sz="1800" b="1" baseline="0" dirty="0" smtClean="0"/>
                        <a:t> = 45/3775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98.3</a:t>
                      </a:r>
                      <a:endParaRPr lang="en-US" sz="1800" b="1" dirty="0"/>
                    </a:p>
                  </a:txBody>
                  <a:tcPr/>
                </a:tc>
              </a:tr>
              <a:tr h="3270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12.5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dirty="0"/>
                    </a:p>
                  </a:txBody>
                  <a:tcPr/>
                </a:tc>
              </a:tr>
              <a:tr h="32700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9.5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65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dirty="0"/>
                    </a:p>
                  </a:txBody>
                  <a:tcPr/>
                </a:tc>
              </a:tr>
              <a:tr h="45659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0.075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290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7.68 = 290/3775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42.6</a:t>
                      </a:r>
                      <a:endParaRPr lang="en-US" sz="1800" b="1" dirty="0"/>
                    </a:p>
                  </a:txBody>
                  <a:tcPr/>
                </a:tc>
              </a:tr>
              <a:tr h="456596">
                <a:tc>
                  <a:txBody>
                    <a:bodyPr/>
                    <a:lstStyle/>
                    <a:p>
                      <a:pPr algn="ctr" rtl="1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1585+25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42.6 = 1610/3775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533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/>
              <a:t>سرعت تحکیم اولیه : 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</a:rPr>
              <a:t>هدف : </a:t>
            </a:r>
            <a:r>
              <a:rPr lang="fa-IR" sz="2000" b="1" dirty="0" smtClean="0"/>
              <a:t>بدست آوردن میزان نشست در سال های مختلف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676400"/>
            <a:ext cx="5105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accent2"/>
                </a:solidFill>
              </a:rPr>
              <a:t>فرضیات ترزاقی :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سیستم آب و رس همگن است 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ذرات خاک غیر قابل تراکمند 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آب غیر قابل تراکم است 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تراوش آب یک بعدی ( قائم ) است . 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قانون دارسی ( </a:t>
            </a:r>
            <a:r>
              <a:rPr lang="en-US" b="1" dirty="0" smtClean="0"/>
              <a:t>V=Ki</a:t>
            </a:r>
            <a:r>
              <a:rPr lang="fa-IR" b="1" dirty="0" smtClean="0"/>
              <a:t> ) حاکم است 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/>
              <a:t>خاک کاملا اشباع است 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4648200"/>
            <a:ext cx="363272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fa-IR" b="1" dirty="0" smtClean="0"/>
              <a:t>سپس با این فرضیات روابط زیر را بیان کرد :</a:t>
            </a: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114800"/>
            <a:ext cx="2286000" cy="81464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5079" y="4206916"/>
            <a:ext cx="1922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b="1" dirty="0" smtClean="0">
                <a:solidFill>
                  <a:srgbClr val="FF0000"/>
                </a:solidFill>
              </a:rPr>
              <a:t>درجه تحکیم در زمان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</a:p>
          <a:p>
            <a:pPr marL="342900" indent="-342900" algn="r" rtl="1"/>
            <a:r>
              <a:rPr lang="fa-IR" b="1" dirty="0" smtClean="0">
                <a:solidFill>
                  <a:srgbClr val="FF0000"/>
                </a:solidFill>
              </a:rPr>
              <a:t> و در عمق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endParaRPr lang="fa-IR" b="1" dirty="0" smtClean="0">
              <a:solidFill>
                <a:srgbClr val="FF0000"/>
              </a:solidFill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853247"/>
            <a:ext cx="914400" cy="77766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5081847"/>
            <a:ext cx="230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b="1" dirty="0" smtClean="0">
                <a:solidFill>
                  <a:srgbClr val="FF0000"/>
                </a:solidFill>
              </a:rPr>
              <a:t>درجه تحکیم لایه در زمان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3886200" y="5181600"/>
            <a:ext cx="304800" cy="1219200"/>
          </a:xfrm>
          <a:prstGeom prst="leftBrace">
            <a:avLst>
              <a:gd name="adj1" fmla="val 81388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257800"/>
            <a:ext cx="1219200" cy="270933"/>
          </a:xfrm>
          <a:prstGeom prst="rect">
            <a:avLst/>
          </a:prstGeom>
          <a:noFill/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951517"/>
            <a:ext cx="914400" cy="296883"/>
          </a:xfrm>
          <a:prstGeom prst="rect">
            <a:avLst/>
          </a:prstGeom>
          <a:noFill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105400"/>
            <a:ext cx="1600200" cy="611841"/>
          </a:xfrm>
          <a:prstGeom prst="rect">
            <a:avLst/>
          </a:prstGeom>
          <a:noFill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958714"/>
            <a:ext cx="3505200" cy="289686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5105400" y="6096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219200"/>
            <a:ext cx="2133600" cy="38100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" y="1600200"/>
            <a:ext cx="2133600" cy="7620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4800" y="23622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67000" y="3810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67000" y="685800"/>
            <a:ext cx="152400" cy="2514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2247900" y="2705100"/>
            <a:ext cx="152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43000" y="28442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a-IR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294606" y="33520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66800" y="318129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90500" y="29337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4800" y="266700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1600200" y="14478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4800" y="16002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b="1" dirty="0" smtClean="0">
                <a:solidFill>
                  <a:sysClr val="windowText" lastClr="000000"/>
                </a:solidFill>
              </a:rPr>
              <a:t>سطح آب زیر زمینی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1981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ysClr val="windowText" lastClr="000000"/>
                </a:solidFill>
              </a:rPr>
              <a:t>ماسه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" y="25146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FF00"/>
                </a:solidFill>
              </a:rPr>
              <a:t>رس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04800" y="1598612"/>
            <a:ext cx="21336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5400000">
            <a:off x="1219994" y="380206"/>
            <a:ext cx="304800" cy="1220788"/>
            <a:chOff x="914400" y="914400"/>
            <a:chExt cx="914400" cy="122078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914400" y="9144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914400" y="1219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14400" y="15240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914400" y="18288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14400" y="2133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7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81000"/>
            <a:ext cx="428625" cy="476250"/>
          </a:xfrm>
          <a:prstGeom prst="rect">
            <a:avLst/>
          </a:prstGeom>
          <a:noFill/>
        </p:spPr>
      </p:pic>
      <p:cxnSp>
        <p:nvCxnSpPr>
          <p:cNvPr id="57" name="Straight Arrow Connector 56"/>
          <p:cNvCxnSpPr/>
          <p:nvPr/>
        </p:nvCxnSpPr>
        <p:spPr>
          <a:xfrm rot="5400000">
            <a:off x="2667000" y="11430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80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976520"/>
            <a:ext cx="381000" cy="414130"/>
          </a:xfrm>
          <a:prstGeom prst="rect">
            <a:avLst/>
          </a:prstGeom>
          <a:noFill/>
        </p:spPr>
      </p:pic>
      <p:cxnSp>
        <p:nvCxnSpPr>
          <p:cNvPr id="62" name="Straight Arrow Connector 61"/>
          <p:cNvCxnSpPr/>
          <p:nvPr/>
        </p:nvCxnSpPr>
        <p:spPr>
          <a:xfrm>
            <a:off x="56388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066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عامل زمان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838200"/>
            <a:ext cx="1552575" cy="93345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4267200" y="914400"/>
            <a:ext cx="609600" cy="227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1371600"/>
            <a:ext cx="609600" cy="306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4220"/>
            <a:ext cx="1219200" cy="435429"/>
          </a:xfrm>
          <a:prstGeom prst="rect">
            <a:avLst/>
          </a:prstGeom>
          <a:noFill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19200"/>
            <a:ext cx="1244600" cy="8001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770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زهکشی یکطرفه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44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زهکشی دو طرفه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2286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/>
              <a:t>نشست آنـی ( الاستیک ) :</a:t>
            </a:r>
            <a:endParaRPr lang="en-US" sz="2800" b="1" dirty="0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971800"/>
            <a:ext cx="2333625" cy="9239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219200" y="32766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نشست آنـی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238500" y="40767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781300" y="37719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876800" y="32004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7" idx="0"/>
          </p:cNvCxnSpPr>
          <p:nvPr/>
        </p:nvCxnSpPr>
        <p:spPr>
          <a:xfrm>
            <a:off x="4495800" y="3886200"/>
            <a:ext cx="750209" cy="494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52600" y="42672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ysClr val="windowText" lastClr="000000"/>
                </a:solidFill>
              </a:rPr>
              <a:t>تنش زیر پی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4200" y="4572000"/>
            <a:ext cx="989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ysClr val="windowText" lastClr="000000"/>
                </a:solidFill>
              </a:rPr>
              <a:t>عرض پی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9990791">
            <a:off x="4239478" y="4359543"/>
            <a:ext cx="2193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ysClr val="windowText" lastClr="000000"/>
                </a:solidFill>
              </a:rPr>
              <a:t>مدول </a:t>
            </a:r>
            <a:r>
              <a:rPr lang="fa-IR" sz="2000" b="1" dirty="0" smtClean="0"/>
              <a:t>الاستیسیته خاک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38800" y="3048000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ysClr val="windowText" lastClr="000000"/>
                </a:solidFill>
              </a:rPr>
              <a:t>ضریب پواسن خاک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334000"/>
            <a:ext cx="2286000" cy="423333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816310" y="6096000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/>
              <a:t>نشست تحکیم اولیه</a:t>
            </a:r>
            <a:endParaRPr lang="en-US" sz="2000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4495800" y="579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76600" y="5715000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آنـی</a:t>
            </a:r>
            <a:endParaRPr lang="en-US" dirty="0"/>
          </a:p>
        </p:txBody>
      </p:sp>
      <p:cxnSp>
        <p:nvCxnSpPr>
          <p:cNvPr id="46" name="Straight Arrow Connector 45"/>
          <p:cNvCxnSpPr>
            <a:endCxn id="45" idx="3"/>
          </p:cNvCxnSpPr>
          <p:nvPr/>
        </p:nvCxnSpPr>
        <p:spPr>
          <a:xfrm rot="10800000" flipV="1">
            <a:off x="3785074" y="5714999"/>
            <a:ext cx="329727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477000" y="5715000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ثانویه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867400" y="5638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htning Bolt 8"/>
          <p:cNvSpPr/>
          <p:nvPr/>
        </p:nvSpPr>
        <p:spPr>
          <a:xfrm rot="19220993">
            <a:off x="4460612" y="1198975"/>
            <a:ext cx="2508775" cy="5809699"/>
          </a:xfrm>
          <a:prstGeom prst="lightningBol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7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19220993">
            <a:off x="898082" y="373483"/>
            <a:ext cx="5410200" cy="3810000"/>
          </a:xfrm>
          <a:prstGeom prst="lightningBol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2217" y="990600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فصل هشتم 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مقاومت برشی خاک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Lightning Bolt 9"/>
          <p:cNvSpPr/>
          <p:nvPr/>
        </p:nvSpPr>
        <p:spPr>
          <a:xfrm rot="7460066">
            <a:off x="3303922" y="3528628"/>
            <a:ext cx="1641856" cy="3701390"/>
          </a:xfrm>
          <a:prstGeom prst="lightningBol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716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مقاومت برشی :</a:t>
            </a:r>
            <a:r>
              <a:rPr lang="fa-IR" dirty="0" smtClean="0"/>
              <a:t> </a:t>
            </a:r>
            <a:r>
              <a:rPr lang="fa-IR" sz="2200" dirty="0" smtClean="0"/>
              <a:t>مقاومت داخلی واحد سطح آن خاک است که می تواند برای مقابله با گسیختگی یا لغزش در امتداد هر صفحه داخلی ، بروز دهد . </a:t>
            </a:r>
          </a:p>
          <a:p>
            <a:pPr algn="r" rtl="1"/>
            <a:r>
              <a:rPr lang="fa-IR" sz="2400" b="1" dirty="0" smtClean="0"/>
              <a:t>معیار مور- کولمب :</a:t>
            </a:r>
          </a:p>
          <a:p>
            <a:pPr algn="just" rtl="1"/>
            <a:r>
              <a:rPr lang="fa-IR" sz="2000" dirty="0" smtClean="0"/>
              <a:t>مور ( </a:t>
            </a:r>
            <a:r>
              <a:rPr lang="en-US" sz="2000" dirty="0" smtClean="0"/>
              <a:t>1900</a:t>
            </a:r>
            <a:r>
              <a:rPr lang="fa-IR" sz="2000" dirty="0" smtClean="0"/>
              <a:t> ) نظریه برای گسیختگی</a:t>
            </a:r>
            <a:r>
              <a:rPr lang="en-US" sz="2000" dirty="0" smtClean="0"/>
              <a:t> </a:t>
            </a:r>
            <a:r>
              <a:rPr lang="fa-IR" sz="2000" dirty="0" smtClean="0"/>
              <a:t>مصالح ارائه داد که در آن گسیختگی نه به علت تنش قائم حداکثر و نه تنش برشی حداکثر ، بلکه به علت ترکیبی بحرانی از آنها پیش بینی میشود 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143000" y="3275806"/>
            <a:ext cx="2209800" cy="18288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14400" y="3200400"/>
            <a:ext cx="2743200" cy="2133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rot="10800000">
            <a:off x="3352800" y="41902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381000" y="4190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828800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867694" y="55229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28800" y="2819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71800" y="419020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 = (         ,   0    )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24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B = (         ,    0   )</a:t>
            </a:r>
            <a:endParaRPr lang="en-US" b="1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400050" cy="447675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334000"/>
            <a:ext cx="400050" cy="44767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10000"/>
            <a:ext cx="342900" cy="381000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810000"/>
            <a:ext cx="342900" cy="381000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200400"/>
            <a:ext cx="342900" cy="381000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657600"/>
            <a:ext cx="331956" cy="371475"/>
          </a:xfrm>
          <a:prstGeom prst="rect">
            <a:avLst/>
          </a:prstGeom>
          <a:noFill/>
        </p:spPr>
      </p:pic>
      <p:sp>
        <p:nvSpPr>
          <p:cNvPr id="24" name="Arc 23"/>
          <p:cNvSpPr/>
          <p:nvPr/>
        </p:nvSpPr>
        <p:spPr>
          <a:xfrm rot="14675426">
            <a:off x="2592135" y="3195851"/>
            <a:ext cx="444893" cy="452876"/>
          </a:xfrm>
          <a:prstGeom prst="arc">
            <a:avLst>
              <a:gd name="adj1" fmla="val 13162398"/>
              <a:gd name="adj2" fmla="val 2001496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276600"/>
            <a:ext cx="838200" cy="599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77205" y="2196389"/>
            <a:ext cx="2032000" cy="1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3200400"/>
            <a:ext cx="5300330" cy="140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33600" y="1752600"/>
            <a:ext cx="3138377" cy="2984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381000" y="1066800"/>
            <a:ext cx="4267200" cy="213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2692548" y="2202859"/>
            <a:ext cx="1270000" cy="7504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9714330">
            <a:off x="2839597" y="1965197"/>
            <a:ext cx="136451" cy="12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075057">
            <a:off x="653848" y="2836381"/>
            <a:ext cx="444893" cy="562938"/>
          </a:xfrm>
          <a:prstGeom prst="arc">
            <a:avLst>
              <a:gd name="adj1" fmla="val 16200000"/>
              <a:gd name="adj2" fmla="val 2091300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8438">
            <a:off x="2918219" y="848896"/>
            <a:ext cx="2153019" cy="392066"/>
          </a:xfrm>
          <a:prstGeom prst="rect">
            <a:avLst/>
          </a:prstGeom>
          <a:noFill/>
        </p:spPr>
      </p:pic>
      <p:sp>
        <p:nvSpPr>
          <p:cNvPr id="19" name="Left Brace 18"/>
          <p:cNvSpPr/>
          <p:nvPr/>
        </p:nvSpPr>
        <p:spPr>
          <a:xfrm rot="16200000">
            <a:off x="2822947" y="2655482"/>
            <a:ext cx="190499" cy="1432737"/>
          </a:xfrm>
          <a:prstGeom prst="leftBrace">
            <a:avLst>
              <a:gd name="adj1" fmla="val 60896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7630" y="3467100"/>
            <a:ext cx="34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93435" y="2324100"/>
            <a:ext cx="34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1036" y="2832100"/>
            <a:ext cx="170564" cy="285750"/>
          </a:xfrm>
          <a:prstGeom prst="rect">
            <a:avLst/>
          </a:prstGeom>
          <a:noFill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676400"/>
            <a:ext cx="2153019" cy="392066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7315200" y="2286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5867400" y="2286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چسبندگی خاک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81800" y="2895600"/>
            <a:ext cx="15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زاویه اصطکاک داخلی خاک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807849">
            <a:off x="2740848" y="657282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0000"/>
                </a:solidFill>
              </a:rPr>
              <a:t>پوش گسیختگی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8709" y="2146300"/>
            <a:ext cx="34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9913" y="1536700"/>
            <a:ext cx="34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6713" y="3213100"/>
            <a:ext cx="34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23513" y="45085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خاک در نقطه </a:t>
            </a:r>
            <a:r>
              <a:rPr lang="en-US" sz="2000" b="1" dirty="0" smtClean="0"/>
              <a:t>C</a:t>
            </a:r>
            <a:r>
              <a:rPr lang="fa-IR" sz="2000" b="1" dirty="0" smtClean="0"/>
              <a:t> گسیخته شده است .</a:t>
            </a:r>
            <a:endParaRPr lang="en-US" sz="2000" b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133600"/>
            <a:ext cx="685800" cy="580292"/>
          </a:xfrm>
          <a:prstGeom prst="rect">
            <a:avLst/>
          </a:prstGeom>
          <a:noFill/>
        </p:spPr>
      </p:pic>
      <p:sp>
        <p:nvSpPr>
          <p:cNvPr id="28" name="Arc 27"/>
          <p:cNvSpPr/>
          <p:nvPr/>
        </p:nvSpPr>
        <p:spPr>
          <a:xfrm rot="2075057">
            <a:off x="3518223" y="2889872"/>
            <a:ext cx="444893" cy="452876"/>
          </a:xfrm>
          <a:prstGeom prst="arc">
            <a:avLst>
              <a:gd name="adj1" fmla="val 11278909"/>
              <a:gd name="adj2" fmla="val 2091300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1668869" y="3055531"/>
            <a:ext cx="152400" cy="594537"/>
          </a:xfrm>
          <a:prstGeom prst="leftBrace">
            <a:avLst>
              <a:gd name="adj1" fmla="val 60896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743200"/>
            <a:ext cx="400050" cy="447675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200400"/>
            <a:ext cx="400050" cy="447675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429000"/>
            <a:ext cx="331956" cy="371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1828800"/>
            <a:ext cx="891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دو نوع اصطکاک بین ذرات وجود دارد :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اصطکاک ناشی از چسبندگی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/>
              <a:t>اصطکاک ناشی از وزن توده بالا وزبری بین ذرات </a:t>
            </a:r>
          </a:p>
          <a:p>
            <a:pPr algn="r" rtl="1"/>
            <a:r>
              <a:rPr lang="fa-IR" sz="2400" dirty="0" smtClean="0"/>
              <a:t>هرچقدر ذرات شکل های نامنظم داشته باشند ، اصطکاک بیشتری ایجاد میکنند در نتیجه         بالایی داریم .</a:t>
            </a:r>
          </a:p>
          <a:p>
            <a:pPr algn="r" rtl="1"/>
            <a:endParaRPr lang="en-US" sz="2400" dirty="0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286000"/>
            <a:ext cx="762000" cy="422031"/>
          </a:xfrm>
          <a:prstGeom prst="rect">
            <a:avLst/>
          </a:prstGeom>
          <a:noFill/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667000"/>
            <a:ext cx="1552575" cy="342900"/>
          </a:xfrm>
          <a:prstGeom prst="rect">
            <a:avLst/>
          </a:prstGeom>
          <a:noFill/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53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sz="2400" b="1" dirty="0" smtClean="0"/>
              <a:t>1- برش مستقیم :</a:t>
            </a:r>
          </a:p>
          <a:p>
            <a:pPr algn="just" rtl="1"/>
            <a:r>
              <a:rPr lang="fa-IR" sz="2400" b="1" dirty="0" smtClean="0"/>
              <a:t>خاک</a:t>
            </a:r>
            <a:r>
              <a:rPr lang="en-US" sz="2400" b="1" dirty="0" smtClean="0"/>
              <a:t> </a:t>
            </a:r>
            <a:r>
              <a:rPr lang="fa-IR" sz="2400" b="1" dirty="0" smtClean="0"/>
              <a:t>نمونه که ممکن است مربع یا دایره باشد ،  را درون مکعب ریخته و نیروی تنش برشی افقی و تنش برشی قائم بر روی آن وارد می کنیم . مساحت خاک درون جعبه </a:t>
            </a:r>
            <a:r>
              <a:rPr lang="en-US" sz="2400" b="1" dirty="0" smtClean="0"/>
              <a:t>25 cm </a:t>
            </a:r>
            <a:r>
              <a:rPr lang="fa-IR" sz="2400" b="1" dirty="0" smtClean="0"/>
              <a:t> و </a:t>
            </a:r>
            <a:r>
              <a:rPr lang="en-US" sz="2400" b="1" dirty="0" smtClean="0"/>
              <a:t>2 cm </a:t>
            </a:r>
            <a:r>
              <a:rPr lang="fa-IR" sz="2400" b="1" dirty="0" smtClean="0"/>
              <a:t> ارتفاع آن است . </a:t>
            </a:r>
          </a:p>
          <a:p>
            <a:pPr algn="r" rtl="1"/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4038600"/>
            <a:ext cx="1828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819400"/>
            <a:ext cx="1828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399" y="2971800"/>
            <a:ext cx="13716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904206" y="22852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3581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181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خاک تاحـدی تحمل می کند و بعـد گسـیـخته می شود .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438400" y="21336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نیروی قائم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3124200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نیروی برشی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4173" y="2209800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با </a:t>
            </a:r>
            <a:r>
              <a:rPr lang="en-US" b="1" dirty="0" smtClean="0"/>
              <a:t>18 Kg</a:t>
            </a:r>
            <a:r>
              <a:rPr lang="fa-IR" b="1" dirty="0" smtClean="0"/>
              <a:t> فشار قائم خاک را گسیخته می کنیم :</a:t>
            </a:r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32766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/>
              <a:t>یک بار دیگر آزمایش را انجام می دهیم . این بار  بالای جعبه را یک قرقره میبندیم و میکشیم مقدری مقاومت میکند بعد با افزایش وزنه ها ، نیمه بالا حکت میکند و خاک گسیخته می شود . فرض کنید تا حدود سه کیلوگرم وزنه گذاشته یم و خاک گسیخته می شود 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5486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آزمایش اول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آزمایش دوم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667000"/>
            <a:ext cx="1028700" cy="619125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638800"/>
            <a:ext cx="790575" cy="619125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25" y="5638800"/>
            <a:ext cx="2657475" cy="695325"/>
          </a:xfrm>
          <a:prstGeom prst="rect">
            <a:avLst/>
          </a:prstGeom>
          <a:noFill/>
        </p:spPr>
      </p:pic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648200"/>
            <a:ext cx="2951206" cy="762000"/>
          </a:xfrm>
          <a:prstGeom prst="rect">
            <a:avLst/>
          </a:prstGeom>
          <a:noFill/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1162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638800"/>
            <a:ext cx="1219200" cy="566057"/>
          </a:xfrm>
          <a:prstGeom prst="rect">
            <a:avLst/>
          </a:prstGeom>
          <a:noFill/>
        </p:spPr>
      </p:pic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743200"/>
            <a:ext cx="504825" cy="409575"/>
          </a:xfrm>
          <a:prstGeom prst="rect">
            <a:avLst/>
          </a:prstGeom>
          <a:noFill/>
        </p:spPr>
      </p:pic>
      <p:pic>
        <p:nvPicPr>
          <p:cNvPr id="50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715000"/>
            <a:ext cx="504825" cy="409575"/>
          </a:xfrm>
          <a:prstGeom prst="rect">
            <a:avLst/>
          </a:prstGeom>
          <a:noFill/>
        </p:spPr>
      </p:pic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715000"/>
            <a:ext cx="466725" cy="40957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50292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 = 0.126</a:t>
            </a:r>
            <a:endParaRPr lang="en-US" b="1" dirty="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1" name="Picture 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248400"/>
            <a:ext cx="1327826" cy="371475"/>
          </a:xfrm>
          <a:prstGeom prst="rect">
            <a:avLst/>
          </a:prstGeom>
          <a:noFill/>
        </p:spPr>
      </p:pic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152400" y="64008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96044" y="2075656"/>
            <a:ext cx="24003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3276600"/>
            <a:ext cx="480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828800"/>
            <a:ext cx="990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648200" y="1676400"/>
            <a:ext cx="228600" cy="304800"/>
          </a:xfrm>
          <a:prstGeom prst="arc">
            <a:avLst>
              <a:gd name="adj1" fmla="val 17306097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485900"/>
            <a:ext cx="190500" cy="3429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0800000" flipV="1">
            <a:off x="1295400" y="1295400"/>
            <a:ext cx="4572000" cy="1676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133600" y="2895600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29000" y="2590800"/>
            <a:ext cx="1371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295400" y="1905000"/>
            <a:ext cx="28194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95400" y="2514600"/>
            <a:ext cx="12192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87491" y="2323703"/>
            <a:ext cx="1904206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1295400" y="1370011"/>
            <a:ext cx="43434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066800"/>
            <a:ext cx="228600" cy="58782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572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0.139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0.083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574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0.5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1.5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2895600"/>
            <a:ext cx="34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90600" y="2895600"/>
            <a:ext cx="152402" cy="365936"/>
          </a:xfrm>
          <a:prstGeom prst="leftBrace">
            <a:avLst>
              <a:gd name="adj1" fmla="val 60896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971800" y="457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این آزمایش بیشتر برای خاکهای ماسه ای انجام می شود .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205740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 rot="16200000">
            <a:off x="2133600" y="2057400"/>
            <a:ext cx="1371600" cy="2590800"/>
          </a:xfrm>
          <a:prstGeom prst="blockArc">
            <a:avLst>
              <a:gd name="adj1" fmla="val 10800000"/>
              <a:gd name="adj2" fmla="val 16276705"/>
              <a:gd name="adj3" fmla="val 8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371600" y="1524000"/>
            <a:ext cx="838200" cy="1828800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خاک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723900" y="1714500"/>
            <a:ext cx="2057400" cy="121920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67000" y="3733800"/>
            <a:ext cx="76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657600"/>
            <a:ext cx="3810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18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4038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4191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989806" y="1372394"/>
            <a:ext cx="30638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8200" y="2590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8200" y="2971800"/>
            <a:ext cx="381000" cy="227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1828800"/>
            <a:ext cx="381000" cy="7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8200" y="2286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rot="10630128">
            <a:off x="2254648" y="1457977"/>
            <a:ext cx="457200" cy="1827212"/>
            <a:chOff x="3962400" y="1600200"/>
            <a:chExt cx="457200" cy="1827212"/>
          </a:xfrm>
        </p:grpSpPr>
        <p:cxnSp>
          <p:nvCxnSpPr>
            <p:cNvPr id="28" name="Straight Arrow Connector 27"/>
            <p:cNvCxnSpPr/>
            <p:nvPr/>
          </p:nvCxnSpPr>
          <p:spPr>
            <a:xfrm rot="16200000" flipH="1">
              <a:off x="4114006" y="1600994"/>
              <a:ext cx="306388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962400" y="2819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962400" y="3200400"/>
              <a:ext cx="381000" cy="227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962400" y="2057400"/>
              <a:ext cx="381000" cy="77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962400" y="25146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5688208" y="609600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آزمایش سه محوری : 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15240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/>
              <a:t>فشـــــار همـــه جانبـه بر نمونه وارد میکنیم و آب اضافه از لوله با شیر خارج میشود .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12192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در 3 وضعیت مختلف خاک :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000" b="1" dirty="0" smtClean="0"/>
              <a:t>تحکیم شده زهکشی شده     </a:t>
            </a:r>
            <a:r>
              <a:rPr lang="en-US" sz="2000" b="1" dirty="0" smtClean="0"/>
              <a:t>CD</a:t>
            </a:r>
            <a:r>
              <a:rPr lang="fa-IR" sz="2000" b="1" dirty="0" smtClean="0"/>
              <a:t>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000" b="1" dirty="0" smtClean="0"/>
              <a:t>تحکیم شده زهکشی نشده    </a:t>
            </a:r>
            <a:r>
              <a:rPr lang="en-US" sz="2000" b="1" dirty="0" smtClean="0"/>
              <a:t>CU</a:t>
            </a:r>
            <a:endParaRPr lang="fa-IR" sz="2000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fa-IR" sz="2000" b="1" dirty="0" smtClean="0"/>
              <a:t>تحکیم نشده زهکشی نشده   </a:t>
            </a:r>
            <a:r>
              <a:rPr lang="en-US" sz="2000" b="1" dirty="0" smtClean="0"/>
              <a:t>UU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3352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/>
              <a:t>مرحله اول : </a:t>
            </a:r>
            <a:r>
              <a:rPr lang="fa-IR" sz="2000" dirty="0" smtClean="0"/>
              <a:t>شیر باز است ، تمام تنش بر روی آب وارد می شود 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109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72244" y="1466056"/>
            <a:ext cx="24003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38400" y="1905000"/>
            <a:ext cx="1600200" cy="16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71600" y="2667000"/>
            <a:ext cx="480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810000" y="1447800"/>
            <a:ext cx="2362200" cy="2438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1371600" y="1143000"/>
            <a:ext cx="4648200" cy="1219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667000"/>
            <a:ext cx="361950" cy="447675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743200"/>
            <a:ext cx="361950" cy="447675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648200"/>
            <a:ext cx="7000875" cy="1524000"/>
          </a:xfrm>
          <a:prstGeom prst="rect">
            <a:avLst/>
          </a:prstGeom>
          <a:noFill/>
        </p:spPr>
      </p:pic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2000" y="2362200"/>
            <a:ext cx="34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1143000" y="2362200"/>
            <a:ext cx="152402" cy="365936"/>
          </a:xfrm>
          <a:prstGeom prst="leftBrace">
            <a:avLst>
              <a:gd name="adj1" fmla="val 60896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962400"/>
            <a:ext cx="5514975" cy="590550"/>
          </a:xfrm>
          <a:prstGeom prst="rect">
            <a:avLst/>
          </a:prstGeom>
          <a:noFill/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" y="533400"/>
          <a:ext cx="8839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>
            <a:off x="762000" y="3200400"/>
            <a:ext cx="1676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400" dirty="0" smtClean="0"/>
              <a:t>CD</a:t>
            </a:r>
            <a:r>
              <a:rPr lang="fa-IR" sz="2400" dirty="0" smtClean="0"/>
              <a:t> : </a:t>
            </a:r>
            <a:r>
              <a:rPr lang="fa-IR" sz="2000" dirty="0" smtClean="0"/>
              <a:t>سد ساخته شده و می خواهیم پایداری دراز مدت آن را محاسبه می کنیم و خاک تحکیم یافته است . </a:t>
            </a:r>
          </a:p>
          <a:p>
            <a:pPr algn="just" rtl="1"/>
            <a:r>
              <a:rPr lang="en-US" sz="2400" dirty="0" smtClean="0"/>
              <a:t>CU</a:t>
            </a:r>
            <a:r>
              <a:rPr lang="fa-IR" sz="2400" dirty="0" smtClean="0"/>
              <a:t> : </a:t>
            </a:r>
            <a:r>
              <a:rPr lang="fa-IR" sz="2000" dirty="0" smtClean="0"/>
              <a:t>سد ساخته شده و پایداری آن را د مقابل زلزله می سنجیم .خاک تحکیم یافته است . در مرحله اول شیر را باز می گذاریم و در مرحله دوم شیر را میبندیم . </a:t>
            </a:r>
          </a:p>
          <a:p>
            <a:pPr algn="just" rtl="1"/>
            <a:r>
              <a:rPr lang="en-US" sz="2400" dirty="0" smtClean="0"/>
              <a:t>UU</a:t>
            </a:r>
            <a:r>
              <a:rPr lang="fa-IR" sz="2400" dirty="0" smtClean="0"/>
              <a:t> : </a:t>
            </a:r>
            <a:r>
              <a:rPr lang="fa-IR" sz="2000" dirty="0" smtClean="0"/>
              <a:t>خاک تحکیم نیافته است و شیر بسته است . در این آزمایش سد هنوز ساخته نشده و در حال ساخت است که در حین ساخت سد زلزله آمده است . </a:t>
            </a:r>
          </a:p>
          <a:p>
            <a:pPr algn="just" rtl="1"/>
            <a:r>
              <a:rPr lang="fa-IR" sz="2000" dirty="0" smtClean="0"/>
              <a:t>آزمایش </a:t>
            </a:r>
            <a:r>
              <a:rPr lang="en-US" sz="2000" dirty="0" smtClean="0"/>
              <a:t>CD</a:t>
            </a:r>
            <a:r>
              <a:rPr lang="fa-IR" sz="2000" dirty="0" smtClean="0"/>
              <a:t> از همه گرانتر است . </a:t>
            </a:r>
          </a:p>
        </p:txBody>
      </p:sp>
      <p:sp>
        <p:nvSpPr>
          <p:cNvPr id="6" name="Trapezoid 5"/>
          <p:cNvSpPr/>
          <p:nvPr/>
        </p:nvSpPr>
        <p:spPr>
          <a:xfrm>
            <a:off x="1981200" y="2514600"/>
            <a:ext cx="2362200" cy="2971800"/>
          </a:xfrm>
          <a:prstGeom prst="trapezoid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514600" y="2514600"/>
            <a:ext cx="1295400" cy="297180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038600" y="3962400"/>
            <a:ext cx="1676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10800000">
            <a:off x="1371600" y="2971800"/>
            <a:ext cx="304800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4688006" y="3733799"/>
            <a:ext cx="341194" cy="21722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437356" y="2990056"/>
            <a:ext cx="22479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85800" y="1981200"/>
            <a:ext cx="4800600" cy="18287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00200" y="3200400"/>
            <a:ext cx="1752600" cy="1828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4113212"/>
            <a:ext cx="548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38400" y="2743200"/>
            <a:ext cx="2743200" cy="2895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2971800"/>
            <a:ext cx="2057400" cy="20574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685800" y="2362198"/>
            <a:ext cx="4495800" cy="11430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819400" y="2667000"/>
            <a:ext cx="2743200" cy="28956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4724400" y="2438400"/>
            <a:ext cx="228600" cy="30480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571339" y="2744126"/>
            <a:ext cx="1323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343400" y="2590800"/>
            <a:ext cx="8382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029200" y="2133600"/>
            <a:ext cx="228600" cy="30480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799939" y="2439326"/>
            <a:ext cx="1323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724400" y="2286000"/>
            <a:ext cx="8382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1676400" y="4038600"/>
            <a:ext cx="152400" cy="304800"/>
          </a:xfrm>
          <a:prstGeom prst="leftBrace">
            <a:avLst>
              <a:gd name="adj1" fmla="val 60896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905000"/>
            <a:ext cx="457200" cy="342900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286000"/>
            <a:ext cx="447675" cy="342900"/>
          </a:xfrm>
          <a:prstGeom prst="rect">
            <a:avLst/>
          </a:prstGeom>
          <a:noFill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114800"/>
            <a:ext cx="276225" cy="342900"/>
          </a:xfrm>
          <a:prstGeom prst="rect">
            <a:avLst/>
          </a:prstGeom>
          <a:noFill/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114800"/>
            <a:ext cx="276225" cy="342900"/>
          </a:xfrm>
          <a:prstGeom prst="rect">
            <a:avLst/>
          </a:prstGeom>
          <a:noFill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410200"/>
            <a:ext cx="276225" cy="342900"/>
          </a:xfrm>
          <a:prstGeom prst="rect">
            <a:avLst/>
          </a:prstGeom>
          <a:noFill/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114800"/>
            <a:ext cx="276225" cy="3429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34000" y="685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آزمایش </a:t>
            </a:r>
            <a:r>
              <a:rPr lang="en-US" sz="2800" b="1" dirty="0" smtClean="0"/>
              <a:t>CU </a:t>
            </a:r>
            <a:r>
              <a:rPr lang="fa-IR" sz="2800" b="1" dirty="0" smtClean="0"/>
              <a:t> :</a:t>
            </a:r>
            <a:endParaRPr lang="en-US" sz="2800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14800"/>
            <a:ext cx="304800" cy="376989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114800"/>
            <a:ext cx="304800" cy="376989"/>
          </a:xfrm>
          <a:prstGeom prst="rect">
            <a:avLst/>
          </a:prstGeom>
          <a:noFill/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276225" cy="342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112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-56356" y="3561556"/>
            <a:ext cx="24003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143001" y="3656012"/>
            <a:ext cx="6400800" cy="15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191000" y="36576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028539" y="3239426"/>
            <a:ext cx="1323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10800000" flipH="1">
            <a:off x="685800" y="3657600"/>
            <a:ext cx="228600" cy="1066800"/>
          </a:xfrm>
          <a:prstGeom prst="leftBrace">
            <a:avLst>
              <a:gd name="adj1" fmla="val 60896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95600" y="36576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7800" y="36576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562600" y="36576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143000" y="4724400"/>
            <a:ext cx="7086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3957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</a:t>
            </a:r>
            <a:endParaRPr lang="en-US" sz="2400" b="1" dirty="0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276600"/>
            <a:ext cx="752475" cy="342900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438400"/>
            <a:ext cx="676275" cy="3429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682650" y="457200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آزمایش </a:t>
            </a:r>
            <a:r>
              <a:rPr lang="en-US" sz="2400" b="1" dirty="0" smtClean="0"/>
              <a:t>UU </a:t>
            </a:r>
            <a:r>
              <a:rPr lang="fa-IR" sz="2400" b="1" dirty="0" smtClean="0"/>
              <a:t> 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990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/>
              <a:t>این آزمایش بیشتر برای خاکهای چسبنده انجام میشود .  </a:t>
            </a:r>
            <a:endParaRPr lang="en-US" sz="2000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276225" cy="342900"/>
          </a:xfrm>
          <a:prstGeom prst="rect">
            <a:avLst/>
          </a:prstGeom>
          <a:noFill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724400"/>
            <a:ext cx="276225" cy="342900"/>
          </a:xfrm>
          <a:prstGeom prst="rect">
            <a:avLst/>
          </a:prstGeom>
          <a:noFill/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724400"/>
            <a:ext cx="276225" cy="342900"/>
          </a:xfrm>
          <a:prstGeom prst="rect">
            <a:avLst/>
          </a:prstGeom>
          <a:noFill/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724400"/>
            <a:ext cx="276225" cy="342900"/>
          </a:xfrm>
          <a:prstGeom prst="rect">
            <a:avLst/>
          </a:prstGeom>
          <a:noFill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686300"/>
            <a:ext cx="276225" cy="342900"/>
          </a:xfrm>
          <a:prstGeom prst="rect">
            <a:avLst/>
          </a:prstGeom>
          <a:noFill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724400"/>
            <a:ext cx="276225" cy="342900"/>
          </a:xfrm>
          <a:prstGeom prst="rect">
            <a:avLst/>
          </a:prstGeom>
          <a:noFill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724400"/>
            <a:ext cx="276225" cy="342900"/>
          </a:xfrm>
          <a:prstGeom prst="rect">
            <a:avLst/>
          </a:prstGeom>
          <a:noFill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724400"/>
            <a:ext cx="276225" cy="342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8800" y="6858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/>
              <a:t>آزمایش تک محوری :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-56356" y="4247356"/>
            <a:ext cx="24003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143001" y="4341812"/>
            <a:ext cx="6400800" cy="15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133600" y="4495800"/>
            <a:ext cx="1828800" cy="18288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028539" y="3925226"/>
            <a:ext cx="1323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33600" y="48006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33600" y="43434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43000" y="5410200"/>
            <a:ext cx="464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962400"/>
            <a:ext cx="752475" cy="342900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429000"/>
            <a:ext cx="676275" cy="342900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2133600" y="4648200"/>
            <a:ext cx="1524000" cy="1524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304800"/>
            <a:ext cx="205740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2438400" y="762000"/>
            <a:ext cx="838200" cy="1828800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133600" y="914400"/>
            <a:ext cx="1371600" cy="137160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1981200"/>
            <a:ext cx="11430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2438400" y="1752600"/>
            <a:ext cx="381000" cy="381000"/>
          </a:xfrm>
          <a:prstGeom prst="arc">
            <a:avLst>
              <a:gd name="adj1" fmla="val 17306097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62000" y="198120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خاک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1371600" y="16764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819400" y="1600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45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que 12"/>
          <p:cNvSpPr/>
          <p:nvPr/>
        </p:nvSpPr>
        <p:spPr>
          <a:xfrm rot="1361581">
            <a:off x="1115041" y="3049649"/>
            <a:ext cx="3536750" cy="2934927"/>
          </a:xfrm>
          <a:prstGeom prst="plaque">
            <a:avLst/>
          </a:prstGeom>
          <a:solidFill>
            <a:schemeClr val="accent6">
              <a:alpha val="31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1"/>
          <p:cNvSpPr/>
          <p:nvPr/>
        </p:nvSpPr>
        <p:spPr>
          <a:xfrm rot="1361581">
            <a:off x="3553440" y="2778425"/>
            <a:ext cx="3536750" cy="2934927"/>
          </a:xfrm>
          <a:prstGeom prst="plaque">
            <a:avLst/>
          </a:prstGeom>
          <a:solidFill>
            <a:schemeClr val="accent6">
              <a:alpha val="63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/>
        </p:nvSpPr>
        <p:spPr>
          <a:xfrm rot="1361581">
            <a:off x="1496039" y="568624"/>
            <a:ext cx="3536750" cy="2934927"/>
          </a:xfrm>
          <a:prstGeom prst="plaque">
            <a:avLst/>
          </a:prstGeom>
          <a:solidFill>
            <a:schemeClr val="accent6">
              <a:alpha val="64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424379">
            <a:off x="1192256" y="3137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 smtClean="0">
                <a:solidFill>
                  <a:schemeClr val="bg2">
                    <a:lumMod val="75000"/>
                  </a:schemeClr>
                </a:solidFill>
              </a:rPr>
              <a:t>تراکم خاک</a:t>
            </a:r>
            <a:endParaRPr lang="en-US" sz="7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65123">
            <a:off x="-670706" y="1003737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تراکم خاک</a:t>
            </a:r>
            <a:endParaRPr lang="en-US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21808">
            <a:off x="1248182" y="1350655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تراکم خاک</a:t>
            </a:r>
            <a:endParaRPr lang="en-US" sz="6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69922">
            <a:off x="1332404" y="45585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تراکم خاک</a:t>
            </a:r>
            <a:endParaRPr lang="en-US" sz="8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920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تراکم خاک 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فصل نهم: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11203" y="381000"/>
            <a:ext cx="191590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</a:rPr>
              <a:t>اهداف تراکم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3468469"/>
            <a:ext cx="625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استفاده از غلطک فقط در قسمت های بالایی خاک تراکم ایجاد می کند در حدود (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20-25 cm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 و غلطک فوق سنگین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 cm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038600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غلطک های پاچه بزی :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متراکم کردن خاک های رســی . 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غلطک های چرخ لاستیکی بادی : </a:t>
            </a:r>
            <a:r>
              <a:rPr lang="fa-IR" b="1" dirty="0" smtClean="0"/>
              <a:t>دارای ردیفهای متعدد چرخ با فواصل کم می باشد و برای متراکم کردن خاکهای رسی و ماسه ای استفاده می شوند 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غلطک های چرخ استوانه ای صاف : </a:t>
            </a:r>
            <a:r>
              <a:rPr lang="fa-IR" b="1" dirty="0" smtClean="0"/>
              <a:t>برای پروفیله کردن بستر و اطوکشی خاکریزهای رسی و ماسه ای مناسب هستند .  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غلطک های ارتعاشی : </a:t>
            </a:r>
            <a:r>
              <a:rPr lang="fa-IR" b="1" dirty="0" smtClean="0"/>
              <a:t>در تراکم خاکهای دانه ای موثر هستند 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89560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تراکم غلتکی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ظرفیت باربری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کاهش نشست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افزایش وزن مخصوص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کاهش نفوذ پذیری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057400"/>
            <a:ext cx="285206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</a:rPr>
              <a:t>روشهای تراکم خاک 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2438400"/>
            <a:ext cx="3581400" cy="3200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24000" y="2362200"/>
            <a:ext cx="3581400" cy="152401"/>
          </a:xfrm>
          <a:custGeom>
            <a:avLst/>
            <a:gdLst>
              <a:gd name="connsiteX0" fmla="*/ 0 w 3603009"/>
              <a:gd name="connsiteY0" fmla="*/ 13648 h 191069"/>
              <a:gd name="connsiteX1" fmla="*/ 109182 w 3603009"/>
              <a:gd name="connsiteY1" fmla="*/ 27296 h 191069"/>
              <a:gd name="connsiteX2" fmla="*/ 191068 w 3603009"/>
              <a:gd name="connsiteY2" fmla="*/ 68239 h 191069"/>
              <a:gd name="connsiteX3" fmla="*/ 368489 w 3603009"/>
              <a:gd name="connsiteY3" fmla="*/ 136478 h 191069"/>
              <a:gd name="connsiteX4" fmla="*/ 464024 w 3603009"/>
              <a:gd name="connsiteY4" fmla="*/ 150126 h 191069"/>
              <a:gd name="connsiteX5" fmla="*/ 532262 w 3603009"/>
              <a:gd name="connsiteY5" fmla="*/ 163773 h 191069"/>
              <a:gd name="connsiteX6" fmla="*/ 573206 w 3603009"/>
              <a:gd name="connsiteY6" fmla="*/ 177421 h 191069"/>
              <a:gd name="connsiteX7" fmla="*/ 709683 w 3603009"/>
              <a:gd name="connsiteY7" fmla="*/ 191069 h 191069"/>
              <a:gd name="connsiteX8" fmla="*/ 1228298 w 3603009"/>
              <a:gd name="connsiteY8" fmla="*/ 163773 h 191069"/>
              <a:gd name="connsiteX9" fmla="*/ 1337480 w 3603009"/>
              <a:gd name="connsiteY9" fmla="*/ 109182 h 191069"/>
              <a:gd name="connsiteX10" fmla="*/ 1378424 w 3603009"/>
              <a:gd name="connsiteY10" fmla="*/ 95535 h 191069"/>
              <a:gd name="connsiteX11" fmla="*/ 1501253 w 3603009"/>
              <a:gd name="connsiteY11" fmla="*/ 40944 h 191069"/>
              <a:gd name="connsiteX12" fmla="*/ 1542197 w 3603009"/>
              <a:gd name="connsiteY12" fmla="*/ 27296 h 191069"/>
              <a:gd name="connsiteX13" fmla="*/ 1883391 w 3603009"/>
              <a:gd name="connsiteY13" fmla="*/ 54591 h 191069"/>
              <a:gd name="connsiteX14" fmla="*/ 1924334 w 3603009"/>
              <a:gd name="connsiteY14" fmla="*/ 68239 h 191069"/>
              <a:gd name="connsiteX15" fmla="*/ 2361062 w 3603009"/>
              <a:gd name="connsiteY15" fmla="*/ 95535 h 191069"/>
              <a:gd name="connsiteX16" fmla="*/ 2442949 w 3603009"/>
              <a:gd name="connsiteY16" fmla="*/ 122830 h 191069"/>
              <a:gd name="connsiteX17" fmla="*/ 2483892 w 3603009"/>
              <a:gd name="connsiteY17" fmla="*/ 136478 h 191069"/>
              <a:gd name="connsiteX18" fmla="*/ 3248167 w 3603009"/>
              <a:gd name="connsiteY18" fmla="*/ 122830 h 191069"/>
              <a:gd name="connsiteX19" fmla="*/ 3357349 w 3603009"/>
              <a:gd name="connsiteY19" fmla="*/ 68239 h 191069"/>
              <a:gd name="connsiteX20" fmla="*/ 3398292 w 3603009"/>
              <a:gd name="connsiteY20" fmla="*/ 54591 h 191069"/>
              <a:gd name="connsiteX21" fmla="*/ 3507474 w 3603009"/>
              <a:gd name="connsiteY21" fmla="*/ 27296 h 191069"/>
              <a:gd name="connsiteX22" fmla="*/ 3562065 w 3603009"/>
              <a:gd name="connsiteY22" fmla="*/ 13648 h 191069"/>
              <a:gd name="connsiteX23" fmla="*/ 3603009 w 3603009"/>
              <a:gd name="connsiteY23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03009" h="191069">
                <a:moveTo>
                  <a:pt x="0" y="13648"/>
                </a:moveTo>
                <a:cubicBezTo>
                  <a:pt x="36394" y="18197"/>
                  <a:pt x="73916" y="17220"/>
                  <a:pt x="109182" y="27296"/>
                </a:cubicBezTo>
                <a:cubicBezTo>
                  <a:pt x="138525" y="35680"/>
                  <a:pt x="163360" y="55451"/>
                  <a:pt x="191068" y="68239"/>
                </a:cubicBezTo>
                <a:cubicBezTo>
                  <a:pt x="234201" y="88147"/>
                  <a:pt x="319213" y="125106"/>
                  <a:pt x="368489" y="136478"/>
                </a:cubicBezTo>
                <a:cubicBezTo>
                  <a:pt x="399833" y="143711"/>
                  <a:pt x="432293" y="144838"/>
                  <a:pt x="464024" y="150126"/>
                </a:cubicBezTo>
                <a:cubicBezTo>
                  <a:pt x="486905" y="153939"/>
                  <a:pt x="509758" y="158147"/>
                  <a:pt x="532262" y="163773"/>
                </a:cubicBezTo>
                <a:cubicBezTo>
                  <a:pt x="546219" y="167262"/>
                  <a:pt x="558987" y="175233"/>
                  <a:pt x="573206" y="177421"/>
                </a:cubicBezTo>
                <a:cubicBezTo>
                  <a:pt x="618394" y="184373"/>
                  <a:pt x="664191" y="186520"/>
                  <a:pt x="709683" y="191069"/>
                </a:cubicBezTo>
                <a:cubicBezTo>
                  <a:pt x="882555" y="181970"/>
                  <a:pt x="1056641" y="186163"/>
                  <a:pt x="1228298" y="163773"/>
                </a:cubicBezTo>
                <a:cubicBezTo>
                  <a:pt x="1268646" y="158510"/>
                  <a:pt x="1301086" y="127379"/>
                  <a:pt x="1337480" y="109182"/>
                </a:cubicBezTo>
                <a:cubicBezTo>
                  <a:pt x="1350347" y="102748"/>
                  <a:pt x="1364776" y="100084"/>
                  <a:pt x="1378424" y="95535"/>
                </a:cubicBezTo>
                <a:cubicBezTo>
                  <a:pt x="1443307" y="52279"/>
                  <a:pt x="1403806" y="73426"/>
                  <a:pt x="1501253" y="40944"/>
                </a:cubicBezTo>
                <a:lnTo>
                  <a:pt x="1542197" y="27296"/>
                </a:lnTo>
                <a:cubicBezTo>
                  <a:pt x="1585857" y="30415"/>
                  <a:pt x="1825122" y="46267"/>
                  <a:pt x="1883391" y="54591"/>
                </a:cubicBezTo>
                <a:cubicBezTo>
                  <a:pt x="1897632" y="56625"/>
                  <a:pt x="1910001" y="67010"/>
                  <a:pt x="1924334" y="68239"/>
                </a:cubicBezTo>
                <a:cubicBezTo>
                  <a:pt x="2069661" y="80696"/>
                  <a:pt x="2361062" y="95535"/>
                  <a:pt x="2361062" y="95535"/>
                </a:cubicBezTo>
                <a:lnTo>
                  <a:pt x="2442949" y="122830"/>
                </a:lnTo>
                <a:lnTo>
                  <a:pt x="2483892" y="136478"/>
                </a:lnTo>
                <a:lnTo>
                  <a:pt x="3248167" y="122830"/>
                </a:lnTo>
                <a:cubicBezTo>
                  <a:pt x="3288733" y="119661"/>
                  <a:pt x="3320955" y="86436"/>
                  <a:pt x="3357349" y="68239"/>
                </a:cubicBezTo>
                <a:cubicBezTo>
                  <a:pt x="3370216" y="61805"/>
                  <a:pt x="3384413" y="58376"/>
                  <a:pt x="3398292" y="54591"/>
                </a:cubicBezTo>
                <a:cubicBezTo>
                  <a:pt x="3434484" y="44720"/>
                  <a:pt x="3471080" y="36394"/>
                  <a:pt x="3507474" y="27296"/>
                </a:cubicBezTo>
                <a:cubicBezTo>
                  <a:pt x="3525671" y="22747"/>
                  <a:pt x="3544270" y="19580"/>
                  <a:pt x="3562065" y="13648"/>
                </a:cubicBezTo>
                <a:lnTo>
                  <a:pt x="3603009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24000" y="3684896"/>
            <a:ext cx="3581400" cy="201304"/>
          </a:xfrm>
          <a:custGeom>
            <a:avLst/>
            <a:gdLst>
              <a:gd name="connsiteX0" fmla="*/ 0 w 3466531"/>
              <a:gd name="connsiteY0" fmla="*/ 150125 h 177420"/>
              <a:gd name="connsiteX1" fmla="*/ 163773 w 3466531"/>
              <a:gd name="connsiteY1" fmla="*/ 136477 h 177420"/>
              <a:gd name="connsiteX2" fmla="*/ 218364 w 3466531"/>
              <a:gd name="connsiteY2" fmla="*/ 122829 h 177420"/>
              <a:gd name="connsiteX3" fmla="*/ 313899 w 3466531"/>
              <a:gd name="connsiteY3" fmla="*/ 109182 h 177420"/>
              <a:gd name="connsiteX4" fmla="*/ 395785 w 3466531"/>
              <a:gd name="connsiteY4" fmla="*/ 81886 h 177420"/>
              <a:gd name="connsiteX5" fmla="*/ 518615 w 3466531"/>
              <a:gd name="connsiteY5" fmla="*/ 54591 h 177420"/>
              <a:gd name="connsiteX6" fmla="*/ 600502 w 3466531"/>
              <a:gd name="connsiteY6" fmla="*/ 27295 h 177420"/>
              <a:gd name="connsiteX7" fmla="*/ 641445 w 3466531"/>
              <a:gd name="connsiteY7" fmla="*/ 0 h 177420"/>
              <a:gd name="connsiteX8" fmla="*/ 1132764 w 3466531"/>
              <a:gd name="connsiteY8" fmla="*/ 27295 h 177420"/>
              <a:gd name="connsiteX9" fmla="*/ 1214651 w 3466531"/>
              <a:gd name="connsiteY9" fmla="*/ 54591 h 177420"/>
              <a:gd name="connsiteX10" fmla="*/ 1255594 w 3466531"/>
              <a:gd name="connsiteY10" fmla="*/ 68238 h 177420"/>
              <a:gd name="connsiteX11" fmla="*/ 1323833 w 3466531"/>
              <a:gd name="connsiteY11" fmla="*/ 81886 h 177420"/>
              <a:gd name="connsiteX12" fmla="*/ 1378424 w 3466531"/>
              <a:gd name="connsiteY12" fmla="*/ 95534 h 177420"/>
              <a:gd name="connsiteX13" fmla="*/ 1460311 w 3466531"/>
              <a:gd name="connsiteY13" fmla="*/ 122829 h 177420"/>
              <a:gd name="connsiteX14" fmla="*/ 1733266 w 3466531"/>
              <a:gd name="connsiteY14" fmla="*/ 150125 h 177420"/>
              <a:gd name="connsiteX15" fmla="*/ 2456597 w 3466531"/>
              <a:gd name="connsiteY15" fmla="*/ 136477 h 177420"/>
              <a:gd name="connsiteX16" fmla="*/ 2565779 w 3466531"/>
              <a:gd name="connsiteY16" fmla="*/ 150125 h 177420"/>
              <a:gd name="connsiteX17" fmla="*/ 2647666 w 3466531"/>
              <a:gd name="connsiteY17" fmla="*/ 177420 h 177420"/>
              <a:gd name="connsiteX18" fmla="*/ 2797791 w 3466531"/>
              <a:gd name="connsiteY18" fmla="*/ 163773 h 177420"/>
              <a:gd name="connsiteX19" fmla="*/ 2838734 w 3466531"/>
              <a:gd name="connsiteY19" fmla="*/ 136477 h 177420"/>
              <a:gd name="connsiteX20" fmla="*/ 2934269 w 3466531"/>
              <a:gd name="connsiteY20" fmla="*/ 122829 h 177420"/>
              <a:gd name="connsiteX21" fmla="*/ 2975212 w 3466531"/>
              <a:gd name="connsiteY21" fmla="*/ 109182 h 177420"/>
              <a:gd name="connsiteX22" fmla="*/ 3138985 w 3466531"/>
              <a:gd name="connsiteY22" fmla="*/ 68238 h 177420"/>
              <a:gd name="connsiteX23" fmla="*/ 3220872 w 3466531"/>
              <a:gd name="connsiteY23" fmla="*/ 40943 h 177420"/>
              <a:gd name="connsiteX24" fmla="*/ 3275463 w 3466531"/>
              <a:gd name="connsiteY24" fmla="*/ 54591 h 177420"/>
              <a:gd name="connsiteX25" fmla="*/ 3316406 w 3466531"/>
              <a:gd name="connsiteY25" fmla="*/ 68238 h 177420"/>
              <a:gd name="connsiteX26" fmla="*/ 3466531 w 3466531"/>
              <a:gd name="connsiteY26" fmla="*/ 54591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66531" h="177420">
                <a:moveTo>
                  <a:pt x="0" y="150125"/>
                </a:moveTo>
                <a:cubicBezTo>
                  <a:pt x="54591" y="145576"/>
                  <a:pt x="109416" y="143272"/>
                  <a:pt x="163773" y="136477"/>
                </a:cubicBezTo>
                <a:cubicBezTo>
                  <a:pt x="182385" y="134150"/>
                  <a:pt x="199909" y="126184"/>
                  <a:pt x="218364" y="122829"/>
                </a:cubicBezTo>
                <a:cubicBezTo>
                  <a:pt x="250013" y="117075"/>
                  <a:pt x="282054" y="113731"/>
                  <a:pt x="313899" y="109182"/>
                </a:cubicBezTo>
                <a:cubicBezTo>
                  <a:pt x="341194" y="100083"/>
                  <a:pt x="367572" y="87529"/>
                  <a:pt x="395785" y="81886"/>
                </a:cubicBezTo>
                <a:cubicBezTo>
                  <a:pt x="434732" y="74097"/>
                  <a:pt x="480078" y="66152"/>
                  <a:pt x="518615" y="54591"/>
                </a:cubicBezTo>
                <a:cubicBezTo>
                  <a:pt x="546174" y="46323"/>
                  <a:pt x="573206" y="36394"/>
                  <a:pt x="600502" y="27295"/>
                </a:cubicBezTo>
                <a:cubicBezTo>
                  <a:pt x="616063" y="22108"/>
                  <a:pt x="627797" y="9098"/>
                  <a:pt x="641445" y="0"/>
                </a:cubicBezTo>
                <a:cubicBezTo>
                  <a:pt x="662431" y="912"/>
                  <a:pt x="1050373" y="14286"/>
                  <a:pt x="1132764" y="27295"/>
                </a:cubicBezTo>
                <a:cubicBezTo>
                  <a:pt x="1161184" y="31782"/>
                  <a:pt x="1187355" y="45493"/>
                  <a:pt x="1214651" y="54591"/>
                </a:cubicBezTo>
                <a:lnTo>
                  <a:pt x="1255594" y="68238"/>
                </a:lnTo>
                <a:cubicBezTo>
                  <a:pt x="1277601" y="75573"/>
                  <a:pt x="1301189" y="76854"/>
                  <a:pt x="1323833" y="81886"/>
                </a:cubicBezTo>
                <a:cubicBezTo>
                  <a:pt x="1342143" y="85955"/>
                  <a:pt x="1360458" y="90144"/>
                  <a:pt x="1378424" y="95534"/>
                </a:cubicBezTo>
                <a:cubicBezTo>
                  <a:pt x="1405983" y="103802"/>
                  <a:pt x="1431715" y="119652"/>
                  <a:pt x="1460311" y="122829"/>
                </a:cubicBezTo>
                <a:cubicBezTo>
                  <a:pt x="1633081" y="142026"/>
                  <a:pt x="1542114" y="132747"/>
                  <a:pt x="1733266" y="150125"/>
                </a:cubicBezTo>
                <a:lnTo>
                  <a:pt x="2456597" y="136477"/>
                </a:lnTo>
                <a:cubicBezTo>
                  <a:pt x="2493274" y="136477"/>
                  <a:pt x="2529916" y="142440"/>
                  <a:pt x="2565779" y="150125"/>
                </a:cubicBezTo>
                <a:cubicBezTo>
                  <a:pt x="2593912" y="156154"/>
                  <a:pt x="2647666" y="177420"/>
                  <a:pt x="2647666" y="177420"/>
                </a:cubicBezTo>
                <a:cubicBezTo>
                  <a:pt x="2697708" y="172871"/>
                  <a:pt x="2748658" y="174301"/>
                  <a:pt x="2797791" y="163773"/>
                </a:cubicBezTo>
                <a:cubicBezTo>
                  <a:pt x="2813829" y="160336"/>
                  <a:pt x="2823023" y="141190"/>
                  <a:pt x="2838734" y="136477"/>
                </a:cubicBezTo>
                <a:cubicBezTo>
                  <a:pt x="2869546" y="127233"/>
                  <a:pt x="2902424" y="127378"/>
                  <a:pt x="2934269" y="122829"/>
                </a:cubicBezTo>
                <a:cubicBezTo>
                  <a:pt x="2947917" y="118280"/>
                  <a:pt x="2961333" y="112967"/>
                  <a:pt x="2975212" y="109182"/>
                </a:cubicBezTo>
                <a:lnTo>
                  <a:pt x="3138985" y="68238"/>
                </a:lnTo>
                <a:cubicBezTo>
                  <a:pt x="3166898" y="61260"/>
                  <a:pt x="3220872" y="40943"/>
                  <a:pt x="3220872" y="40943"/>
                </a:cubicBezTo>
                <a:cubicBezTo>
                  <a:pt x="3239069" y="45492"/>
                  <a:pt x="3257428" y="49438"/>
                  <a:pt x="3275463" y="54591"/>
                </a:cubicBezTo>
                <a:cubicBezTo>
                  <a:pt x="3289295" y="58543"/>
                  <a:pt x="3302020" y="68238"/>
                  <a:pt x="3316406" y="68238"/>
                </a:cubicBezTo>
                <a:cubicBezTo>
                  <a:pt x="3366654" y="68238"/>
                  <a:pt x="3466531" y="54591"/>
                  <a:pt x="3466531" y="545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000" y="4892226"/>
            <a:ext cx="3581400" cy="136974"/>
          </a:xfrm>
          <a:custGeom>
            <a:avLst/>
            <a:gdLst>
              <a:gd name="connsiteX0" fmla="*/ 0 w 3439235"/>
              <a:gd name="connsiteY0" fmla="*/ 61911 h 116502"/>
              <a:gd name="connsiteX1" fmla="*/ 1214650 w 3439235"/>
              <a:gd name="connsiteY1" fmla="*/ 75559 h 116502"/>
              <a:gd name="connsiteX2" fmla="*/ 1446662 w 3439235"/>
              <a:gd name="connsiteY2" fmla="*/ 116502 h 116502"/>
              <a:gd name="connsiteX3" fmla="*/ 1596788 w 3439235"/>
              <a:gd name="connsiteY3" fmla="*/ 102855 h 116502"/>
              <a:gd name="connsiteX4" fmla="*/ 1665026 w 3439235"/>
              <a:gd name="connsiteY4" fmla="*/ 89207 h 116502"/>
              <a:gd name="connsiteX5" fmla="*/ 2511188 w 3439235"/>
              <a:gd name="connsiteY5" fmla="*/ 75559 h 116502"/>
              <a:gd name="connsiteX6" fmla="*/ 2552131 w 3439235"/>
              <a:gd name="connsiteY6" fmla="*/ 61911 h 116502"/>
              <a:gd name="connsiteX7" fmla="*/ 2661313 w 3439235"/>
              <a:gd name="connsiteY7" fmla="*/ 34616 h 116502"/>
              <a:gd name="connsiteX8" fmla="*/ 2702256 w 3439235"/>
              <a:gd name="connsiteY8" fmla="*/ 7320 h 116502"/>
              <a:gd name="connsiteX9" fmla="*/ 3138985 w 3439235"/>
              <a:gd name="connsiteY9" fmla="*/ 34616 h 116502"/>
              <a:gd name="connsiteX10" fmla="*/ 3179928 w 3439235"/>
              <a:gd name="connsiteY10" fmla="*/ 48264 h 116502"/>
              <a:gd name="connsiteX11" fmla="*/ 3439235 w 3439235"/>
              <a:gd name="connsiteY11" fmla="*/ 48264 h 1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9235" h="116502">
                <a:moveTo>
                  <a:pt x="0" y="61911"/>
                </a:moveTo>
                <a:lnTo>
                  <a:pt x="1214650" y="75559"/>
                </a:lnTo>
                <a:cubicBezTo>
                  <a:pt x="1388767" y="78973"/>
                  <a:pt x="1347109" y="66726"/>
                  <a:pt x="1446662" y="116502"/>
                </a:cubicBezTo>
                <a:cubicBezTo>
                  <a:pt x="1496704" y="111953"/>
                  <a:pt x="1546928" y="109087"/>
                  <a:pt x="1596788" y="102855"/>
                </a:cubicBezTo>
                <a:cubicBezTo>
                  <a:pt x="1619805" y="99978"/>
                  <a:pt x="1641840" y="89899"/>
                  <a:pt x="1665026" y="89207"/>
                </a:cubicBezTo>
                <a:cubicBezTo>
                  <a:pt x="1946991" y="80790"/>
                  <a:pt x="2229134" y="80108"/>
                  <a:pt x="2511188" y="75559"/>
                </a:cubicBezTo>
                <a:cubicBezTo>
                  <a:pt x="2524836" y="71010"/>
                  <a:pt x="2538175" y="65400"/>
                  <a:pt x="2552131" y="61911"/>
                </a:cubicBezTo>
                <a:cubicBezTo>
                  <a:pt x="2583281" y="54124"/>
                  <a:pt x="2630114" y="50216"/>
                  <a:pt x="2661313" y="34616"/>
                </a:cubicBezTo>
                <a:cubicBezTo>
                  <a:pt x="2675984" y="27280"/>
                  <a:pt x="2688608" y="16419"/>
                  <a:pt x="2702256" y="7320"/>
                </a:cubicBezTo>
                <a:cubicBezTo>
                  <a:pt x="2928819" y="45081"/>
                  <a:pt x="2637069" y="0"/>
                  <a:pt x="3138985" y="34616"/>
                </a:cubicBezTo>
                <a:cubicBezTo>
                  <a:pt x="3153337" y="35606"/>
                  <a:pt x="3165557" y="47611"/>
                  <a:pt x="3179928" y="48264"/>
                </a:cubicBezTo>
                <a:cubicBezTo>
                  <a:pt x="3266275" y="52189"/>
                  <a:pt x="3352799" y="48264"/>
                  <a:pt x="3439235" y="482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2514600"/>
            <a:ext cx="3635193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گمانه زدن و تزریق دوغاب به خاک استحکام میدهند .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752600"/>
            <a:ext cx="304800" cy="2895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066800" y="1447800"/>
            <a:ext cx="1143000" cy="1143000"/>
          </a:xfrm>
          <a:prstGeom prst="arc">
            <a:avLst/>
          </a:prstGeom>
          <a:ln w="38100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85800"/>
            <a:ext cx="13692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دوغاب سیمان </a:t>
            </a:r>
          </a:p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دوغاب شیمیایی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304800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متراکم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4126468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سست ( ماسه با تخلخل زیاد 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19400" y="518160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متراکم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86200" y="762000"/>
            <a:ext cx="4578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– تراکم با تعویض بافت خاک ( تزریق )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4572000" y="4114800"/>
            <a:ext cx="685800" cy="44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85800" y="4191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733800" y="3048000"/>
            <a:ext cx="7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905000" y="3276600"/>
            <a:ext cx="7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006436" y="5027612"/>
            <a:ext cx="501734" cy="1068083"/>
            <a:chOff x="3006436" y="5027612"/>
            <a:chExt cx="501734" cy="1068083"/>
          </a:xfrm>
        </p:grpSpPr>
        <p:sp>
          <p:nvSpPr>
            <p:cNvPr id="70" name="Freeform 69"/>
            <p:cNvSpPr/>
            <p:nvPr/>
          </p:nvSpPr>
          <p:spPr>
            <a:xfrm rot="10800000">
              <a:off x="3006436" y="5990503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0800000">
              <a:off x="3009406" y="5713412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10800000">
              <a:off x="3009406" y="5484812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0800000">
              <a:off x="3009406" y="5256212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0800000">
              <a:off x="3009406" y="5027612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206831" y="5055321"/>
            <a:ext cx="536369" cy="1068083"/>
            <a:chOff x="2895600" y="3990109"/>
            <a:chExt cx="536369" cy="1068083"/>
          </a:xfrm>
        </p:grpSpPr>
        <p:sp>
          <p:nvSpPr>
            <p:cNvPr id="45" name="Freeform 44"/>
            <p:cNvSpPr/>
            <p:nvPr/>
          </p:nvSpPr>
          <p:spPr>
            <a:xfrm>
              <a:off x="2933205" y="3990109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895600" y="4267200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95600" y="4495800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95600" y="4724400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895600" y="4953000"/>
              <a:ext cx="498764" cy="105192"/>
            </a:xfrm>
            <a:custGeom>
              <a:avLst/>
              <a:gdLst>
                <a:gd name="connsiteX0" fmla="*/ 0 w 498764"/>
                <a:gd name="connsiteY0" fmla="*/ 11875 h 105192"/>
                <a:gd name="connsiteX1" fmla="*/ 35626 w 498764"/>
                <a:gd name="connsiteY1" fmla="*/ 0 h 105192"/>
                <a:gd name="connsiteX2" fmla="*/ 154379 w 498764"/>
                <a:gd name="connsiteY2" fmla="*/ 23751 h 105192"/>
                <a:gd name="connsiteX3" fmla="*/ 178130 w 498764"/>
                <a:gd name="connsiteY3" fmla="*/ 59377 h 105192"/>
                <a:gd name="connsiteX4" fmla="*/ 320634 w 498764"/>
                <a:gd name="connsiteY4" fmla="*/ 71252 h 105192"/>
                <a:gd name="connsiteX5" fmla="*/ 356260 w 498764"/>
                <a:gd name="connsiteY5" fmla="*/ 59377 h 105192"/>
                <a:gd name="connsiteX6" fmla="*/ 391886 w 498764"/>
                <a:gd name="connsiteY6" fmla="*/ 35626 h 105192"/>
                <a:gd name="connsiteX7" fmla="*/ 498764 w 498764"/>
                <a:gd name="connsiteY7" fmla="*/ 35626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64" h="105192">
                  <a:moveTo>
                    <a:pt x="0" y="11875"/>
                  </a:moveTo>
                  <a:cubicBezTo>
                    <a:pt x="11875" y="7917"/>
                    <a:pt x="23108" y="0"/>
                    <a:pt x="35626" y="0"/>
                  </a:cubicBezTo>
                  <a:cubicBezTo>
                    <a:pt x="90212" y="0"/>
                    <a:pt x="110505" y="9126"/>
                    <a:pt x="154379" y="23751"/>
                  </a:cubicBezTo>
                  <a:cubicBezTo>
                    <a:pt x="162296" y="35626"/>
                    <a:pt x="168038" y="49285"/>
                    <a:pt x="178130" y="59377"/>
                  </a:cubicBezTo>
                  <a:cubicBezTo>
                    <a:pt x="223945" y="105192"/>
                    <a:pt x="248887" y="79224"/>
                    <a:pt x="320634" y="71252"/>
                  </a:cubicBezTo>
                  <a:cubicBezTo>
                    <a:pt x="332509" y="67294"/>
                    <a:pt x="345064" y="64975"/>
                    <a:pt x="356260" y="59377"/>
                  </a:cubicBezTo>
                  <a:cubicBezTo>
                    <a:pt x="369026" y="52994"/>
                    <a:pt x="377808" y="37972"/>
                    <a:pt x="391886" y="35626"/>
                  </a:cubicBezTo>
                  <a:cubicBezTo>
                    <a:pt x="427027" y="29769"/>
                    <a:pt x="463138" y="35626"/>
                    <a:pt x="498764" y="3562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10800000">
            <a:off x="533400" y="4951412"/>
            <a:ext cx="1143000" cy="1198345"/>
            <a:chOff x="990600" y="3962400"/>
            <a:chExt cx="1143000" cy="1198345"/>
          </a:xfrm>
        </p:grpSpPr>
        <p:sp>
          <p:nvSpPr>
            <p:cNvPr id="62" name="Freeform 61"/>
            <p:cNvSpPr/>
            <p:nvPr/>
          </p:nvSpPr>
          <p:spPr>
            <a:xfrm rot="5400000">
              <a:off x="1458227" y="41043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5400000">
              <a:off x="1458227" y="37995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5400000">
              <a:off x="1458227" y="44853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5400000">
              <a:off x="1458227" y="34947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038600" y="4951412"/>
            <a:ext cx="1143000" cy="1198345"/>
            <a:chOff x="4800600" y="3886200"/>
            <a:chExt cx="1143000" cy="1198345"/>
          </a:xfrm>
        </p:grpSpPr>
        <p:sp>
          <p:nvSpPr>
            <p:cNvPr id="47" name="Freeform 46"/>
            <p:cNvSpPr/>
            <p:nvPr/>
          </p:nvSpPr>
          <p:spPr>
            <a:xfrm rot="5400000">
              <a:off x="5268227" y="40281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5400000">
              <a:off x="5268227" y="37233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5400000">
              <a:off x="5268227" y="44091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5268227" y="34185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880" y="1082225"/>
            <a:ext cx="4490720" cy="166540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787296" y="1871109"/>
            <a:ext cx="1578669" cy="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63440" y="1432837"/>
            <a:ext cx="490883" cy="743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209040" y="1082225"/>
            <a:ext cx="172720" cy="113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5360" y="1082225"/>
            <a:ext cx="172720" cy="113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0" y="381000"/>
            <a:ext cx="1295400" cy="1314796"/>
          </a:xfrm>
          <a:prstGeom prst="arc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036320" y="381000"/>
            <a:ext cx="1295400" cy="1314796"/>
          </a:xfrm>
          <a:prstGeom prst="arc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279685" y="1651520"/>
            <a:ext cx="1139490" cy="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49880" y="1345184"/>
            <a:ext cx="1015919" cy="6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2/3h</a:t>
            </a:r>
            <a:endParaRPr lang="en-US" sz="3600" dirty="0"/>
          </a:p>
        </p:txBody>
      </p:sp>
      <p:sp>
        <p:nvSpPr>
          <p:cNvPr id="18" name="Explosion 2 17"/>
          <p:cNvSpPr/>
          <p:nvPr/>
        </p:nvSpPr>
        <p:spPr>
          <a:xfrm>
            <a:off x="1905000" y="1783450"/>
            <a:ext cx="858520" cy="807350"/>
          </a:xfrm>
          <a:prstGeom prst="irregularSeal2">
            <a:avLst/>
          </a:prstGeom>
          <a:solidFill>
            <a:schemeClr val="accent6">
              <a:alpha val="6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>
            <a:off x="863600" y="1783450"/>
            <a:ext cx="812800" cy="807350"/>
          </a:xfrm>
          <a:prstGeom prst="irregularSeal2">
            <a:avLst/>
          </a:prstGeom>
          <a:solidFill>
            <a:schemeClr val="accent6">
              <a:alpha val="6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22680" y="2397021"/>
            <a:ext cx="865400" cy="7888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4520" y="3273552"/>
            <a:ext cx="921449" cy="460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دینامیت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486400" y="990600"/>
            <a:ext cx="3132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موج انفجار باعث تراکم خاک در قسمت های پایین و شل شدن پخش شدن خاک در قسمت های فوقانی خاک میشود 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5000" y="3810000"/>
            <a:ext cx="2895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استفاده از سیستم ارتعشی     ( میله ویبراتور یا فشار آب ) مصالح و مواد خوب به جان خاک نفوذ پیدا می کنند 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1000" y="45720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09800" y="4572000"/>
            <a:ext cx="129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38600" y="4572000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553494" y="5522118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256506" y="5522118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24694" y="5522118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085305" y="5522118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05200" y="6475412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76400" y="6475412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380502" y="3200400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 تراکم ارتعاشی :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477000" y="381000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 تراکم انفجاری :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657600" y="5410200"/>
            <a:ext cx="2286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1828800" y="5410200"/>
            <a:ext cx="2286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rot="2373369">
            <a:off x="1412726" y="3044782"/>
            <a:ext cx="222547" cy="1405729"/>
          </a:xfrm>
          <a:prstGeom prst="triangle">
            <a:avLst>
              <a:gd name="adj" fmla="val 67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19225036">
            <a:off x="4106427" y="2883879"/>
            <a:ext cx="265342" cy="1504252"/>
          </a:xfrm>
          <a:prstGeom prst="triangle">
            <a:avLst>
              <a:gd name="adj" fmla="val 50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9696" y="609600"/>
            <a:ext cx="312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 تراکم با پایین آوردن سطح آب 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762000"/>
            <a:ext cx="251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1676400"/>
            <a:ext cx="251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741612"/>
            <a:ext cx="251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62597" y="1218803"/>
            <a:ext cx="9144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286397" y="2209403"/>
            <a:ext cx="10668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0" y="9906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1m</a:t>
            </a:r>
            <a:endParaRPr lang="fa-I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19812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1m</a:t>
            </a:r>
            <a:endParaRPr lang="fa-I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3657600" y="15240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905000"/>
            <a:ext cx="1733550" cy="523875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81200"/>
            <a:ext cx="2019300" cy="52387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844717" y="281940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812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962400"/>
            <a:ext cx="4467225" cy="523875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5410200" y="1219200"/>
            <a:ext cx="251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10200" y="3198812"/>
            <a:ext cx="251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715000" y="22098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10400" y="17526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2m</a:t>
            </a:r>
            <a:endParaRPr lang="fa-I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30917" y="327660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67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800600"/>
            <a:ext cx="2895600" cy="523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0050" y="609600"/>
            <a:ext cx="187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 تراکم دینامیکی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2373369">
            <a:off x="3749141" y="268072"/>
            <a:ext cx="304400" cy="1832804"/>
          </a:xfrm>
          <a:prstGeom prst="triangle">
            <a:avLst>
              <a:gd name="adj" fmla="val 67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</p:cNvCxnSpPr>
          <p:nvPr/>
        </p:nvCxnSpPr>
        <p:spPr>
          <a:xfrm rot="16200000" flipH="1" flipV="1">
            <a:off x="3852766" y="1155189"/>
            <a:ext cx="1316647" cy="305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62400" y="14478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350 kg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2667000"/>
            <a:ext cx="53340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3962400"/>
            <a:ext cx="533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534297" y="2323703"/>
            <a:ext cx="686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2133600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7-</a:t>
            </a:r>
            <a:r>
              <a:rPr lang="fa-IR" sz="2000" b="1" dirty="0" smtClean="0"/>
              <a:t>30</a:t>
            </a:r>
            <a:r>
              <a:rPr lang="en-US" sz="2000" b="1" dirty="0" smtClean="0"/>
              <a:t> m</a:t>
            </a:r>
            <a:endParaRPr lang="en-US" sz="2000" b="1" dirty="0"/>
          </a:p>
        </p:txBody>
      </p:sp>
      <p:sp>
        <p:nvSpPr>
          <p:cNvPr id="15" name="Trapezoid 14"/>
          <p:cNvSpPr/>
          <p:nvPr/>
        </p:nvSpPr>
        <p:spPr>
          <a:xfrm rot="10800000">
            <a:off x="3810000" y="2667000"/>
            <a:ext cx="1371600" cy="381000"/>
          </a:xfrm>
          <a:prstGeom prst="trapezoid">
            <a:avLst>
              <a:gd name="adj" fmla="val 46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2241280">
            <a:off x="4970728" y="2890862"/>
            <a:ext cx="1143000" cy="1198345"/>
            <a:chOff x="5410200" y="2514600"/>
            <a:chExt cx="1143000" cy="1198345"/>
          </a:xfrm>
        </p:grpSpPr>
        <p:sp>
          <p:nvSpPr>
            <p:cNvPr id="16" name="Freeform 15"/>
            <p:cNvSpPr/>
            <p:nvPr/>
          </p:nvSpPr>
          <p:spPr>
            <a:xfrm rot="5400000">
              <a:off x="5877827" y="26565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5400000">
              <a:off x="5877827" y="23517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5877827" y="30375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5400000">
              <a:off x="5877827" y="20469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0600" y="2971800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D=11m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7777953">
            <a:off x="2921491" y="2890158"/>
            <a:ext cx="1143000" cy="1198345"/>
            <a:chOff x="5410200" y="2514600"/>
            <a:chExt cx="1143000" cy="1198345"/>
          </a:xfrm>
        </p:grpSpPr>
        <p:sp>
          <p:nvSpPr>
            <p:cNvPr id="23" name="Freeform 22"/>
            <p:cNvSpPr/>
            <p:nvPr/>
          </p:nvSpPr>
          <p:spPr>
            <a:xfrm rot="5400000">
              <a:off x="5877827" y="26565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5877827" y="23517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877827" y="30375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877827" y="20469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00600"/>
            <a:ext cx="1826895" cy="5334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5400000" flipH="1" flipV="1">
            <a:off x="4038600" y="5334000"/>
            <a:ext cx="685800" cy="5334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990306" y="5524500"/>
            <a:ext cx="534194" cy="79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5792788" y="5105400"/>
            <a:ext cx="608012" cy="2286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77000" y="525780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ارتفاع (متر)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99535" y="5867400"/>
            <a:ext cx="1751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وزن وزنه 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ton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271" y="5943600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ضریب تجربی (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0.4 – 0.5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 برای بندرعباس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47800" y="4876800"/>
            <a:ext cx="229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عمق بهبود بر متر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00800" y="1066800"/>
            <a:ext cx="24490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/>
              <a:t>جرثقیل هایی هسـتند که در حالتهای مختلف وزنه هایی را بلندمی کنند و از ارتفاع خاصی 7 الی 30 متر رها می کنند . </a:t>
            </a:r>
            <a:endParaRPr lang="en-US" sz="2000" dirty="0" smtClean="0"/>
          </a:p>
          <a:p>
            <a:pPr algn="just" rtl="1"/>
            <a:r>
              <a:rPr lang="fa-IR" sz="2000" dirty="0" smtClean="0"/>
              <a:t>این عمق توسط کارشناسان ژئوتکنیک به وجودمی آیـد.</a:t>
            </a:r>
            <a:endParaRPr lang="en-US" sz="2000" dirty="0" smtClean="0"/>
          </a:p>
          <a:p>
            <a:pPr algn="just" rtl="1"/>
            <a:r>
              <a:rPr lang="fa-IR" sz="2000" dirty="0" smtClean="0"/>
              <a:t>تعداد ضربات بستگی به خاک دارد.</a:t>
            </a:r>
            <a:endParaRPr lang="en-US" sz="2000" dirty="0" smtClean="0"/>
          </a:p>
          <a:p>
            <a:pPr algn="r" rtl="1"/>
            <a:endParaRPr lang="fa-I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سایز ماکزیمم ذرات : </a:t>
            </a:r>
            <a:r>
              <a:rPr lang="fa-IR" sz="2000" b="1" dirty="0" smtClean="0"/>
              <a:t>سایزی که % 100 مصالح از آن عبور کرده است .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</a:rPr>
              <a:t>D10 </a:t>
            </a:r>
            <a:r>
              <a:rPr lang="fa-IR" sz="2400" b="1" dirty="0" smtClean="0">
                <a:solidFill>
                  <a:srgbClr val="FF0000"/>
                </a:solidFill>
              </a:rPr>
              <a:t>: </a:t>
            </a:r>
            <a:r>
              <a:rPr lang="fa-IR" sz="2000" b="1" dirty="0" smtClean="0"/>
              <a:t>قطر موثر ، قطری است که % 10 مصالح از آن کوچکتر است . ( %30 رد می شود 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</a:rPr>
              <a:t>D30</a:t>
            </a:r>
            <a:r>
              <a:rPr lang="fa-IR" sz="2400" b="1" dirty="0" smtClean="0">
                <a:solidFill>
                  <a:srgbClr val="FF0000"/>
                </a:solidFill>
              </a:rPr>
              <a:t>: </a:t>
            </a:r>
            <a:r>
              <a:rPr lang="fa-IR" sz="2000" b="1" dirty="0" smtClean="0"/>
              <a:t>قطری است که % 30 مصالح از آن کوچکتر است .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667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:D60</a:t>
            </a:r>
            <a:r>
              <a:rPr lang="fa-IR" sz="2000" b="1" dirty="0" smtClean="0"/>
              <a:t>قطری است که % 60 مصالح از آن کوچکتر است . 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29000" y="3657600"/>
            <a:ext cx="4310169" cy="2105025"/>
            <a:chOff x="3276600" y="3505200"/>
            <a:chExt cx="4310169" cy="2105025"/>
          </a:xfrm>
        </p:grpSpPr>
        <p:sp>
          <p:nvSpPr>
            <p:cNvPr id="11" name="Rectangle 10"/>
            <p:cNvSpPr/>
            <p:nvPr/>
          </p:nvSpPr>
          <p:spPr>
            <a:xfrm>
              <a:off x="5638800" y="3733800"/>
              <a:ext cx="1947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/>
                <a:t>ضریب یکنواختی</a:t>
              </a:r>
              <a:r>
                <a:rPr lang="en-US" sz="2400" b="1" dirty="0" smtClean="0"/>
                <a:t> 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4953000"/>
              <a:ext cx="16834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/>
                <a:t>ضریب خمیدگی</a:t>
              </a:r>
              <a:endParaRPr lang="en-US" sz="2400" dirty="0"/>
            </a:p>
          </p:txBody>
        </p:sp>
        <p:pic>
          <p:nvPicPr>
            <p:cNvPr id="11161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3505200"/>
              <a:ext cx="1600200" cy="988359"/>
            </a:xfrm>
            <a:prstGeom prst="rect">
              <a:avLst/>
            </a:prstGeom>
            <a:noFill/>
          </p:spPr>
        </p:pic>
        <p:pic>
          <p:nvPicPr>
            <p:cNvPr id="11162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4572000"/>
              <a:ext cx="2188088" cy="1038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447799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373369">
            <a:off x="3368141" y="-36729"/>
            <a:ext cx="304400" cy="1832804"/>
          </a:xfrm>
          <a:prstGeom prst="triangle">
            <a:avLst>
              <a:gd name="adj" fmla="val 67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 rot="16200000" flipH="1" flipV="1">
            <a:off x="3471766" y="850388"/>
            <a:ext cx="1316647" cy="305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81400" y="1142999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362199"/>
            <a:ext cx="53340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657599"/>
            <a:ext cx="533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153297" y="2018902"/>
            <a:ext cx="686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0" y="1828799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20</a:t>
            </a:r>
            <a:r>
              <a:rPr lang="en-US" sz="2000" b="1" dirty="0" smtClean="0"/>
              <a:t> m</a:t>
            </a:r>
            <a:endParaRPr lang="en-US" sz="2000" b="1" dirty="0"/>
          </a:p>
        </p:txBody>
      </p:sp>
      <p:sp>
        <p:nvSpPr>
          <p:cNvPr id="13" name="Trapezoid 12"/>
          <p:cNvSpPr/>
          <p:nvPr/>
        </p:nvSpPr>
        <p:spPr>
          <a:xfrm rot="10800000">
            <a:off x="3429000" y="2362199"/>
            <a:ext cx="1371600" cy="381000"/>
          </a:xfrm>
          <a:prstGeom prst="trapezoid">
            <a:avLst>
              <a:gd name="adj" fmla="val 46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2241280">
            <a:off x="4589728" y="2586061"/>
            <a:ext cx="1143000" cy="1198345"/>
            <a:chOff x="5410200" y="2514600"/>
            <a:chExt cx="1143000" cy="1198345"/>
          </a:xfrm>
        </p:grpSpPr>
        <p:sp>
          <p:nvSpPr>
            <p:cNvPr id="15" name="Freeform 14"/>
            <p:cNvSpPr/>
            <p:nvPr/>
          </p:nvSpPr>
          <p:spPr>
            <a:xfrm rot="5400000">
              <a:off x="5877827" y="26565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5877827" y="23517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5400000">
              <a:off x="5877827" y="30375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5877827" y="20469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7777953">
            <a:off x="2540491" y="2585357"/>
            <a:ext cx="1143000" cy="1198345"/>
            <a:chOff x="5410200" y="2514600"/>
            <a:chExt cx="1143000" cy="1198345"/>
          </a:xfrm>
        </p:grpSpPr>
        <p:sp>
          <p:nvSpPr>
            <p:cNvPr id="21" name="Freeform 20"/>
            <p:cNvSpPr/>
            <p:nvPr/>
          </p:nvSpPr>
          <p:spPr>
            <a:xfrm rot="5400000">
              <a:off x="5877827" y="2656573"/>
              <a:ext cx="207746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5400000">
              <a:off x="5877827" y="2351776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5877827" y="30375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5877827" y="2046973"/>
              <a:ext cx="207745" cy="1143000"/>
            </a:xfrm>
            <a:custGeom>
              <a:avLst/>
              <a:gdLst>
                <a:gd name="connsiteX0" fmla="*/ 57688 w 139575"/>
                <a:gd name="connsiteY0" fmla="*/ 859809 h 859809"/>
                <a:gd name="connsiteX1" fmla="*/ 98631 w 139575"/>
                <a:gd name="connsiteY1" fmla="*/ 818866 h 859809"/>
                <a:gd name="connsiteX2" fmla="*/ 112279 w 139575"/>
                <a:gd name="connsiteY2" fmla="*/ 777923 h 859809"/>
                <a:gd name="connsiteX3" fmla="*/ 139575 w 139575"/>
                <a:gd name="connsiteY3" fmla="*/ 736979 h 859809"/>
                <a:gd name="connsiteX4" fmla="*/ 125927 w 139575"/>
                <a:gd name="connsiteY4" fmla="*/ 600502 h 859809"/>
                <a:gd name="connsiteX5" fmla="*/ 84984 w 139575"/>
                <a:gd name="connsiteY5" fmla="*/ 559558 h 859809"/>
                <a:gd name="connsiteX6" fmla="*/ 16745 w 139575"/>
                <a:gd name="connsiteY6" fmla="*/ 491320 h 859809"/>
                <a:gd name="connsiteX7" fmla="*/ 57688 w 139575"/>
                <a:gd name="connsiteY7" fmla="*/ 272955 h 859809"/>
                <a:gd name="connsiteX8" fmla="*/ 98631 w 139575"/>
                <a:gd name="connsiteY8" fmla="*/ 245660 h 859809"/>
                <a:gd name="connsiteX9" fmla="*/ 112279 w 139575"/>
                <a:gd name="connsiteY9" fmla="*/ 204717 h 859809"/>
                <a:gd name="connsiteX10" fmla="*/ 98631 w 139575"/>
                <a:gd name="connsiteY10" fmla="*/ 163773 h 859809"/>
                <a:gd name="connsiteX11" fmla="*/ 84984 w 139575"/>
                <a:gd name="connsiteY11" fmla="*/ 95535 h 859809"/>
                <a:gd name="connsiteX12" fmla="*/ 84984 w 139575"/>
                <a:gd name="connsiteY12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75" h="859809">
                  <a:moveTo>
                    <a:pt x="57688" y="859809"/>
                  </a:moveTo>
                  <a:cubicBezTo>
                    <a:pt x="71336" y="846161"/>
                    <a:pt x="87925" y="834925"/>
                    <a:pt x="98631" y="818866"/>
                  </a:cubicBezTo>
                  <a:cubicBezTo>
                    <a:pt x="106611" y="806896"/>
                    <a:pt x="105845" y="790790"/>
                    <a:pt x="112279" y="777923"/>
                  </a:cubicBezTo>
                  <a:cubicBezTo>
                    <a:pt x="119615" y="763252"/>
                    <a:pt x="130476" y="750627"/>
                    <a:pt x="139575" y="736979"/>
                  </a:cubicBezTo>
                  <a:cubicBezTo>
                    <a:pt x="135026" y="691487"/>
                    <a:pt x="139372" y="644199"/>
                    <a:pt x="125927" y="600502"/>
                  </a:cubicBezTo>
                  <a:cubicBezTo>
                    <a:pt x="120251" y="582055"/>
                    <a:pt x="97340" y="574385"/>
                    <a:pt x="84984" y="559558"/>
                  </a:cubicBezTo>
                  <a:cubicBezTo>
                    <a:pt x="28121" y="491322"/>
                    <a:pt x="91804" y="541359"/>
                    <a:pt x="16745" y="491320"/>
                  </a:cubicBezTo>
                  <a:cubicBezTo>
                    <a:pt x="22580" y="415465"/>
                    <a:pt x="0" y="330644"/>
                    <a:pt x="57688" y="272955"/>
                  </a:cubicBezTo>
                  <a:cubicBezTo>
                    <a:pt x="69286" y="261357"/>
                    <a:pt x="84983" y="254758"/>
                    <a:pt x="98631" y="245660"/>
                  </a:cubicBezTo>
                  <a:cubicBezTo>
                    <a:pt x="103180" y="232012"/>
                    <a:pt x="112279" y="219103"/>
                    <a:pt x="112279" y="204717"/>
                  </a:cubicBezTo>
                  <a:cubicBezTo>
                    <a:pt x="112279" y="190331"/>
                    <a:pt x="102120" y="177730"/>
                    <a:pt x="98631" y="163773"/>
                  </a:cubicBezTo>
                  <a:cubicBezTo>
                    <a:pt x="93005" y="141269"/>
                    <a:pt x="86910" y="118651"/>
                    <a:pt x="84984" y="95535"/>
                  </a:cubicBezTo>
                  <a:cubicBezTo>
                    <a:pt x="82340" y="63800"/>
                    <a:pt x="84984" y="31845"/>
                    <a:pt x="84984" y="0"/>
                  </a:cubicBezTo>
                </a:path>
              </a:pathLst>
            </a:custGeom>
            <a:ln>
              <a:headEnd type="none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94482" y="4419600"/>
            <a:ext cx="8137612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مثال ) با وزنه 20 تنی از رتفاع 20 متری می توان 8 متر خاک را متراکم کرد 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بیشترین تراکم در عمق       اتفاق می افتد 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در این روش قسمت بالایی خاک فوق العاده شل شده است و معمولا به روش </a:t>
            </a:r>
            <a:r>
              <a:rPr lang="en-US" b="1" dirty="0" smtClean="0"/>
              <a:t>ironing</a:t>
            </a:r>
            <a:r>
              <a:rPr lang="fa-IR" b="1" dirty="0" smtClean="0"/>
              <a:t> باید کوبیده شوند . 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1219200"/>
            <a:ext cx="889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20</a:t>
            </a:r>
            <a:r>
              <a:rPr lang="en-US" sz="2000" b="1" dirty="0" smtClean="0"/>
              <a:t> ton</a:t>
            </a:r>
            <a:endParaRPr lang="en-US" sz="20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876800"/>
            <a:ext cx="3581399" cy="462902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878137"/>
            <a:ext cx="333269" cy="532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10200" y="381000"/>
            <a:ext cx="33839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پیش بار گذاری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احداث خاکریز با ارتفاع معین میتوانیم، همان فشاری را که ساختمان وارد می کــند 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را ایجاد کنیم وباعث شویم که خاک نشست خودش را بکند و بعد ساختمان اصلی را بجای خاکریز می سازیم.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286000"/>
            <a:ext cx="99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2819400" y="2971800"/>
            <a:ext cx="2133600" cy="838200"/>
          </a:xfrm>
          <a:prstGeom prst="trapezoid">
            <a:avLst>
              <a:gd name="adj" fmla="val 575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3810000"/>
            <a:ext cx="4953000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962400"/>
            <a:ext cx="1428750" cy="6191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962400"/>
            <a:ext cx="1611630" cy="44767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276600"/>
            <a:ext cx="1600200" cy="470647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4685109" y="3391297"/>
            <a:ext cx="839788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57800" y="320040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5</a:t>
            </a:r>
            <a:r>
              <a:rPr lang="en-US" sz="2000" b="1" dirty="0" smtClean="0"/>
              <a:t> m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143000" y="2743200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32</a:t>
            </a:r>
            <a:r>
              <a:rPr lang="en-US" sz="2000" b="1" dirty="0" smtClean="0"/>
              <a:t> m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85403" y="1295797"/>
            <a:ext cx="21343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23622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>
            <a:off x="1181099" y="1409701"/>
            <a:ext cx="3657600" cy="2057400"/>
          </a:xfrm>
          <a:prstGeom prst="arc">
            <a:avLst>
              <a:gd name="adj1" fmla="val 17670655"/>
              <a:gd name="adj2" fmla="val 396687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143000"/>
            <a:ext cx="381000" cy="457200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514600"/>
            <a:ext cx="771525" cy="4095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505200" y="22860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اصول حاکم بر تراکم :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تراکم غلتکی ( سطحی ) فقط مورد نظر است .)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2958" y="1752600"/>
            <a:ext cx="1560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آزمایشهای آشتو</a:t>
            </a:r>
            <a:endParaRPr lang="en-US" sz="2000" dirty="0"/>
          </a:p>
        </p:txBody>
      </p:sp>
      <p:sp>
        <p:nvSpPr>
          <p:cNvPr id="21" name="Right Brace 20"/>
          <p:cNvSpPr/>
          <p:nvPr/>
        </p:nvSpPr>
        <p:spPr>
          <a:xfrm>
            <a:off x="7010400" y="1295400"/>
            <a:ext cx="156516" cy="1295400"/>
          </a:xfrm>
          <a:prstGeom prst="rightBrace">
            <a:avLst>
              <a:gd name="adj1" fmla="val 5196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146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تراکم در آزمایشگاه </a:t>
            </a:r>
          </a:p>
          <a:p>
            <a:pPr algn="r" rtl="1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دانسیته در کارگاه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24000" y="3288268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 مرطوب کردن خاک ، تا یک حد خاصی ، می توان ذرات را متراکم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 کرد 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4126468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اما اگر بیش از یک حد مشخص مرطوب کنیم ، فشاربه آب وارد میشود و خاک آبکی و شل می شود .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066800" y="609600"/>
            <a:ext cx="2133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8600"/>
            <a:ext cx="714375" cy="342900"/>
          </a:xfrm>
          <a:prstGeom prst="rect">
            <a:avLst/>
          </a:prstGeom>
          <a:noFill/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be 39"/>
          <p:cNvSpPr/>
          <p:nvPr/>
        </p:nvSpPr>
        <p:spPr>
          <a:xfrm>
            <a:off x="3886200" y="3352800"/>
            <a:ext cx="3657600" cy="838200"/>
          </a:xfrm>
          <a:prstGeom prst="cube">
            <a:avLst>
              <a:gd name="adj" fmla="val 76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4724400" y="3124200"/>
            <a:ext cx="19812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724400" y="2590800"/>
            <a:ext cx="19812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1828800"/>
            <a:ext cx="5334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724400" y="2057400"/>
            <a:ext cx="19812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 rot="5400000" flipH="1" flipV="1">
            <a:off x="1619250" y="2686050"/>
            <a:ext cx="20574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38400" y="3733800"/>
            <a:ext cx="381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152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286794" y="2590006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0600" y="3276600"/>
            <a:ext cx="81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kg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34200" y="297180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7800" y="144780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10-15 CM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24400" y="19050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20594" y="2895600"/>
            <a:ext cx="16756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609600" y="3124200"/>
            <a:ext cx="1295399" cy="533400"/>
          </a:xfrm>
          <a:custGeom>
            <a:avLst/>
            <a:gdLst>
              <a:gd name="connsiteX0" fmla="*/ 0 w 2232561"/>
              <a:gd name="connsiteY0" fmla="*/ 463138 h 463138"/>
              <a:gd name="connsiteX1" fmla="*/ 71252 w 2232561"/>
              <a:gd name="connsiteY1" fmla="*/ 415636 h 463138"/>
              <a:gd name="connsiteX2" fmla="*/ 106878 w 2232561"/>
              <a:gd name="connsiteY2" fmla="*/ 391886 h 463138"/>
              <a:gd name="connsiteX3" fmla="*/ 142504 w 2232561"/>
              <a:gd name="connsiteY3" fmla="*/ 356260 h 463138"/>
              <a:gd name="connsiteX4" fmla="*/ 225631 w 2232561"/>
              <a:gd name="connsiteY4" fmla="*/ 308758 h 463138"/>
              <a:gd name="connsiteX5" fmla="*/ 261257 w 2232561"/>
              <a:gd name="connsiteY5" fmla="*/ 273132 h 463138"/>
              <a:gd name="connsiteX6" fmla="*/ 332509 w 2232561"/>
              <a:gd name="connsiteY6" fmla="*/ 225631 h 463138"/>
              <a:gd name="connsiteX7" fmla="*/ 368135 w 2232561"/>
              <a:gd name="connsiteY7" fmla="*/ 201881 h 463138"/>
              <a:gd name="connsiteX8" fmla="*/ 439387 w 2232561"/>
              <a:gd name="connsiteY8" fmla="*/ 130629 h 463138"/>
              <a:gd name="connsiteX9" fmla="*/ 676894 w 2232561"/>
              <a:gd name="connsiteY9" fmla="*/ 106878 h 463138"/>
              <a:gd name="connsiteX10" fmla="*/ 748146 w 2232561"/>
              <a:gd name="connsiteY10" fmla="*/ 83127 h 463138"/>
              <a:gd name="connsiteX11" fmla="*/ 783772 w 2232561"/>
              <a:gd name="connsiteY11" fmla="*/ 71252 h 463138"/>
              <a:gd name="connsiteX12" fmla="*/ 855024 w 2232561"/>
              <a:gd name="connsiteY12" fmla="*/ 23751 h 463138"/>
              <a:gd name="connsiteX13" fmla="*/ 926276 w 2232561"/>
              <a:gd name="connsiteY13" fmla="*/ 0 h 463138"/>
              <a:gd name="connsiteX14" fmla="*/ 1175657 w 2232561"/>
              <a:gd name="connsiteY14" fmla="*/ 11875 h 463138"/>
              <a:gd name="connsiteX15" fmla="*/ 1211283 w 2232561"/>
              <a:gd name="connsiteY15" fmla="*/ 35626 h 463138"/>
              <a:gd name="connsiteX16" fmla="*/ 1294411 w 2232561"/>
              <a:gd name="connsiteY16" fmla="*/ 59377 h 463138"/>
              <a:gd name="connsiteX17" fmla="*/ 1341912 w 2232561"/>
              <a:gd name="connsiteY17" fmla="*/ 47501 h 463138"/>
              <a:gd name="connsiteX18" fmla="*/ 1377538 w 2232561"/>
              <a:gd name="connsiteY18" fmla="*/ 35626 h 463138"/>
              <a:gd name="connsiteX19" fmla="*/ 1567543 w 2232561"/>
              <a:gd name="connsiteY19" fmla="*/ 47501 h 463138"/>
              <a:gd name="connsiteX20" fmla="*/ 1650670 w 2232561"/>
              <a:gd name="connsiteY20" fmla="*/ 83127 h 463138"/>
              <a:gd name="connsiteX21" fmla="*/ 1721922 w 2232561"/>
              <a:gd name="connsiteY21" fmla="*/ 118753 h 463138"/>
              <a:gd name="connsiteX22" fmla="*/ 1757548 w 2232561"/>
              <a:gd name="connsiteY22" fmla="*/ 142504 h 463138"/>
              <a:gd name="connsiteX23" fmla="*/ 1793174 w 2232561"/>
              <a:gd name="connsiteY23" fmla="*/ 154379 h 463138"/>
              <a:gd name="connsiteX24" fmla="*/ 1864426 w 2232561"/>
              <a:gd name="connsiteY24" fmla="*/ 201881 h 463138"/>
              <a:gd name="connsiteX25" fmla="*/ 1888177 w 2232561"/>
              <a:gd name="connsiteY25" fmla="*/ 237507 h 463138"/>
              <a:gd name="connsiteX26" fmla="*/ 1900052 w 2232561"/>
              <a:gd name="connsiteY26" fmla="*/ 273132 h 463138"/>
              <a:gd name="connsiteX27" fmla="*/ 1971304 w 2232561"/>
              <a:gd name="connsiteY27" fmla="*/ 308758 h 463138"/>
              <a:gd name="connsiteX28" fmla="*/ 2042556 w 2232561"/>
              <a:gd name="connsiteY28" fmla="*/ 356260 h 463138"/>
              <a:gd name="connsiteX29" fmla="*/ 2078182 w 2232561"/>
              <a:gd name="connsiteY29" fmla="*/ 391886 h 463138"/>
              <a:gd name="connsiteX30" fmla="*/ 2185060 w 2232561"/>
              <a:gd name="connsiteY30" fmla="*/ 403761 h 463138"/>
              <a:gd name="connsiteX31" fmla="*/ 2232561 w 2232561"/>
              <a:gd name="connsiteY31" fmla="*/ 451262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561" h="463138">
                <a:moveTo>
                  <a:pt x="0" y="463138"/>
                </a:moveTo>
                <a:lnTo>
                  <a:pt x="71252" y="415636"/>
                </a:lnTo>
                <a:cubicBezTo>
                  <a:pt x="83127" y="407719"/>
                  <a:pt x="96786" y="401978"/>
                  <a:pt x="106878" y="391886"/>
                </a:cubicBezTo>
                <a:cubicBezTo>
                  <a:pt x="118753" y="380011"/>
                  <a:pt x="129602" y="367011"/>
                  <a:pt x="142504" y="356260"/>
                </a:cubicBezTo>
                <a:cubicBezTo>
                  <a:pt x="209823" y="300161"/>
                  <a:pt x="144324" y="366835"/>
                  <a:pt x="225631" y="308758"/>
                </a:cubicBezTo>
                <a:cubicBezTo>
                  <a:pt x="239297" y="298996"/>
                  <a:pt x="248000" y="283443"/>
                  <a:pt x="261257" y="273132"/>
                </a:cubicBezTo>
                <a:cubicBezTo>
                  <a:pt x="283789" y="255607"/>
                  <a:pt x="308758" y="241465"/>
                  <a:pt x="332509" y="225631"/>
                </a:cubicBezTo>
                <a:lnTo>
                  <a:pt x="368135" y="201881"/>
                </a:lnTo>
                <a:cubicBezTo>
                  <a:pt x="396083" y="183250"/>
                  <a:pt x="406801" y="138776"/>
                  <a:pt x="439387" y="130629"/>
                </a:cubicBezTo>
                <a:cubicBezTo>
                  <a:pt x="548453" y="103361"/>
                  <a:pt x="470599" y="119771"/>
                  <a:pt x="676894" y="106878"/>
                </a:cubicBezTo>
                <a:lnTo>
                  <a:pt x="748146" y="83127"/>
                </a:lnTo>
                <a:lnTo>
                  <a:pt x="783772" y="71252"/>
                </a:lnTo>
                <a:lnTo>
                  <a:pt x="855024" y="23751"/>
                </a:lnTo>
                <a:cubicBezTo>
                  <a:pt x="875855" y="9864"/>
                  <a:pt x="926276" y="0"/>
                  <a:pt x="926276" y="0"/>
                </a:cubicBezTo>
                <a:cubicBezTo>
                  <a:pt x="1009403" y="3958"/>
                  <a:pt x="1093078" y="1553"/>
                  <a:pt x="1175657" y="11875"/>
                </a:cubicBezTo>
                <a:cubicBezTo>
                  <a:pt x="1189819" y="13645"/>
                  <a:pt x="1198517" y="29243"/>
                  <a:pt x="1211283" y="35626"/>
                </a:cubicBezTo>
                <a:cubicBezTo>
                  <a:pt x="1228316" y="44143"/>
                  <a:pt x="1279196" y="55573"/>
                  <a:pt x="1294411" y="59377"/>
                </a:cubicBezTo>
                <a:cubicBezTo>
                  <a:pt x="1310245" y="55418"/>
                  <a:pt x="1326219" y="51985"/>
                  <a:pt x="1341912" y="47501"/>
                </a:cubicBezTo>
                <a:cubicBezTo>
                  <a:pt x="1353948" y="44062"/>
                  <a:pt x="1365020" y="35626"/>
                  <a:pt x="1377538" y="35626"/>
                </a:cubicBezTo>
                <a:cubicBezTo>
                  <a:pt x="1440997" y="35626"/>
                  <a:pt x="1504208" y="43543"/>
                  <a:pt x="1567543" y="47501"/>
                </a:cubicBezTo>
                <a:cubicBezTo>
                  <a:pt x="1607509" y="60824"/>
                  <a:pt x="1609586" y="59650"/>
                  <a:pt x="1650670" y="83127"/>
                </a:cubicBezTo>
                <a:cubicBezTo>
                  <a:pt x="1715129" y="119961"/>
                  <a:pt x="1656602" y="96980"/>
                  <a:pt x="1721922" y="118753"/>
                </a:cubicBezTo>
                <a:cubicBezTo>
                  <a:pt x="1733797" y="126670"/>
                  <a:pt x="1744782" y="136121"/>
                  <a:pt x="1757548" y="142504"/>
                </a:cubicBezTo>
                <a:cubicBezTo>
                  <a:pt x="1768744" y="148102"/>
                  <a:pt x="1782232" y="148300"/>
                  <a:pt x="1793174" y="154379"/>
                </a:cubicBezTo>
                <a:cubicBezTo>
                  <a:pt x="1818127" y="168242"/>
                  <a:pt x="1864426" y="201881"/>
                  <a:pt x="1864426" y="201881"/>
                </a:cubicBezTo>
                <a:cubicBezTo>
                  <a:pt x="1872343" y="213756"/>
                  <a:pt x="1881794" y="224741"/>
                  <a:pt x="1888177" y="237507"/>
                </a:cubicBezTo>
                <a:cubicBezTo>
                  <a:pt x="1893775" y="248703"/>
                  <a:pt x="1892232" y="263358"/>
                  <a:pt x="1900052" y="273132"/>
                </a:cubicBezTo>
                <a:cubicBezTo>
                  <a:pt x="1916795" y="294061"/>
                  <a:pt x="1947834" y="300935"/>
                  <a:pt x="1971304" y="308758"/>
                </a:cubicBezTo>
                <a:cubicBezTo>
                  <a:pt x="1995055" y="324592"/>
                  <a:pt x="2022372" y="336076"/>
                  <a:pt x="2042556" y="356260"/>
                </a:cubicBezTo>
                <a:cubicBezTo>
                  <a:pt x="2054431" y="368135"/>
                  <a:pt x="2062250" y="386575"/>
                  <a:pt x="2078182" y="391886"/>
                </a:cubicBezTo>
                <a:cubicBezTo>
                  <a:pt x="2112188" y="403221"/>
                  <a:pt x="2149434" y="399803"/>
                  <a:pt x="2185060" y="403761"/>
                </a:cubicBezTo>
                <a:cubicBezTo>
                  <a:pt x="2228051" y="432422"/>
                  <a:pt x="2214303" y="414746"/>
                  <a:pt x="2232561" y="4512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81000" y="36576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4400" y="3745468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مصالح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" y="24384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آب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200-300 cc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24200" y="23622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362200" y="4191000"/>
            <a:ext cx="81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2.5  kg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371600" y="18288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چکش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1905000" y="2209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4800" y="4572000"/>
            <a:ext cx="83820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نمودار خاک را از الک ¾ عبور داده و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kg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مواد را انتخاب کرده . حدود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200-300 cc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آب به آن اضافه کرده تا مرطوب شود و خاک را در قالب استوانه ای ریخته و با چکش و بر اساس نوع آزمایش 25یا 56 بارمی کوبیم . این لایه اول بوده و برای لایه دوم دوباره آب به مواد اضافه می کنیم و همین کارها را ادامه می دهیم . سپس دانسیته خاک را بدست آورده (                     ) که این وزن مخصوص تر است . درصد رطوبت را هم بدست می آید و           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05600" y="911423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نمونه خاک عبوری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28103" y="499646"/>
            <a:ext cx="332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آشتو استاندارد چنین استانداردهایی داریم :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81600" y="911423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ضربات هر لایه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400" y="911423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لایه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0" y="914400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چکش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9600" y="9144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آشتو استاندارد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endParaRPr lang="en-US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91200"/>
            <a:ext cx="1047162" cy="6096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324600"/>
            <a:ext cx="914400" cy="30200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6324600"/>
            <a:ext cx="914400" cy="341906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0600" y="1332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تراکم در آزمایشگاه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بدست آوردن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بهینه و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وزن مخصوص خشک حداکثر )</a:t>
            </a:r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2550" y="152400"/>
            <a:ext cx="552450" cy="381000"/>
          </a:xfrm>
          <a:prstGeom prst="rect">
            <a:avLst/>
          </a:prstGeom>
          <a:noFill/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152400"/>
            <a:ext cx="714375" cy="3429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7010400" y="1143000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¾ یا 4#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5181600" y="1143000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25 - 56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4114800" y="11430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3200400" y="11430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cm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2209800" y="11430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2.5 kg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3276600" y="914400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ارتفاع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هر بار یک نقطه جدید را بدست  می آوریم و این چنین نموداری خواهیم داشت . که از این نمودار میفهمیم که :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914400"/>
            <a:ext cx="1409700" cy="381000"/>
          </a:xfrm>
          <a:prstGeom prst="rect">
            <a:avLst/>
          </a:prstGeom>
          <a:noFill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838200"/>
            <a:ext cx="2581275" cy="5238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-456803" y="2361803"/>
            <a:ext cx="21343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0394" y="3428206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72294" y="3009106"/>
            <a:ext cx="838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38200" y="2894806"/>
            <a:ext cx="1067594" cy="7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991394" y="2666206"/>
            <a:ext cx="1524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600994" y="2818606"/>
            <a:ext cx="1219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10394" y="2590006"/>
            <a:ext cx="381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10394" y="2359818"/>
            <a:ext cx="762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610394" y="1904206"/>
            <a:ext cx="1143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10394" y="2209006"/>
            <a:ext cx="1600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34394" y="1828006"/>
            <a:ext cx="551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1.89</a:t>
            </a:r>
            <a:endParaRPr lang="en-US" sz="1600" dirty="0"/>
          </a:p>
        </p:txBody>
      </p:sp>
      <p:sp>
        <p:nvSpPr>
          <p:cNvPr id="36" name="Oval 35"/>
          <p:cNvSpPr/>
          <p:nvPr/>
        </p:nvSpPr>
        <p:spPr>
          <a:xfrm>
            <a:off x="2134394" y="2132806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7194" y="1828006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96194" y="2285206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15194" y="2513806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6594" y="2285206"/>
            <a:ext cx="551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1.83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1296194" y="2285206"/>
            <a:ext cx="551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1.87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600994" y="1565652"/>
            <a:ext cx="551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1.94</a:t>
            </a:r>
            <a:endParaRPr lang="en-US" sz="1600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971800"/>
            <a:ext cx="771525" cy="409575"/>
          </a:xfrm>
          <a:prstGeom prst="rect">
            <a:avLst/>
          </a:prstGeom>
          <a:noFill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14400"/>
            <a:ext cx="714375" cy="3429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609600" y="3429000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5%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2260" y="3429000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8%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4000" y="3429000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11%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1200" y="3429000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13%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-456803" y="5410597"/>
            <a:ext cx="21343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0394" y="6477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6200000">
            <a:off x="800894" y="5295900"/>
            <a:ext cx="2133600" cy="2057400"/>
          </a:xfrm>
          <a:prstGeom prst="arc">
            <a:avLst>
              <a:gd name="adj1" fmla="val 17670655"/>
              <a:gd name="adj2" fmla="val 396687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6200000">
            <a:off x="686594" y="4876800"/>
            <a:ext cx="2362200" cy="2057400"/>
          </a:xfrm>
          <a:prstGeom prst="arc">
            <a:avLst>
              <a:gd name="adj1" fmla="val 17670655"/>
              <a:gd name="adj2" fmla="val 396687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58000" y="37338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آشتوی اصلاح شده :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543800" y="4191000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نمونه خاک عبوری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4191000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ضربات هر لایه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81600" y="4191000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لایه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124200" y="4193977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چکش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47800" y="4193977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آشتو استاندارد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endParaRPr lang="en-US" b="1" dirty="0"/>
          </a:p>
        </p:txBody>
      </p:sp>
      <p:sp>
        <p:nvSpPr>
          <p:cNvPr id="67" name="Rectangle 66"/>
          <p:cNvSpPr/>
          <p:nvPr/>
        </p:nvSpPr>
        <p:spPr>
          <a:xfrm>
            <a:off x="7848600" y="4422577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¾ یا 4#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6019800" y="4422577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25 - 56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4953000" y="4422577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4038600" y="4422577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cm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3048000" y="4422577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2.5 kg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4114800" y="4193977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ارتفاع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915194" y="5638800"/>
            <a:ext cx="1675606" cy="7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371600" y="5867400"/>
            <a:ext cx="1219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51054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2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57150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1</a:t>
            </a:r>
            <a:endParaRPr lang="en-US" dirty="0"/>
          </a:p>
        </p:txBody>
      </p:sp>
      <p:sp>
        <p:nvSpPr>
          <p:cNvPr id="80" name="Right Brace 79"/>
          <p:cNvSpPr/>
          <p:nvPr/>
        </p:nvSpPr>
        <p:spPr>
          <a:xfrm>
            <a:off x="6934200" y="4953000"/>
            <a:ext cx="228600" cy="1295400"/>
          </a:xfrm>
          <a:prstGeom prst="rightBrace">
            <a:avLst>
              <a:gd name="adj1" fmla="val 6443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221401" y="5029200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استاندارد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221401" y="5791200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استاندارد</a:t>
            </a:r>
            <a:endParaRPr lang="en-US" sz="1600" dirty="0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990848"/>
            <a:ext cx="1295400" cy="343152"/>
          </a:xfrm>
          <a:prstGeom prst="rect">
            <a:avLst/>
          </a:prstGeom>
          <a:noFill/>
        </p:spPr>
      </p:pic>
      <p:sp>
        <p:nvSpPr>
          <p:cNvPr id="85" name="Rectangle 84"/>
          <p:cNvSpPr/>
          <p:nvPr/>
        </p:nvSpPr>
        <p:spPr>
          <a:xfrm>
            <a:off x="3954009" y="4995446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اصلاح شده </a:t>
            </a:r>
            <a:endParaRPr lang="en-US" sz="1600" dirty="0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5000"/>
            <a:ext cx="1676400" cy="326218"/>
          </a:xfrm>
          <a:prstGeom prst="rect">
            <a:avLst/>
          </a:prstGeom>
          <a:noFill/>
        </p:spPr>
      </p:pic>
      <p:sp>
        <p:nvSpPr>
          <p:cNvPr id="88" name="Rectangle 87"/>
          <p:cNvSpPr/>
          <p:nvPr/>
        </p:nvSpPr>
        <p:spPr>
          <a:xfrm>
            <a:off x="3573009" y="5757446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اصلاح شده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3962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حجم چاله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3225" y="1447800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تعیین دانسیته در کارگاه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3786" y="609600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مخروط ماسه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2183" y="1447800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بالن لاستیکی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2286000"/>
            <a:ext cx="2044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چگالی سنج هسته ای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58000" y="3505200"/>
            <a:ext cx="811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وزن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6" idx="1"/>
            <a:endCxn id="7" idx="3"/>
          </p:cNvCxnSpPr>
          <p:nvPr/>
        </p:nvCxnSpPr>
        <p:spPr>
          <a:xfrm rot="10800000">
            <a:off x="4898645" y="809655"/>
            <a:ext cx="674581" cy="868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8" idx="3"/>
          </p:cNvCxnSpPr>
          <p:nvPr/>
        </p:nvCxnSpPr>
        <p:spPr>
          <a:xfrm rot="10800000">
            <a:off x="4898645" y="1647855"/>
            <a:ext cx="674580" cy="30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  <a:endCxn id="9" idx="3"/>
          </p:cNvCxnSpPr>
          <p:nvPr/>
        </p:nvCxnSpPr>
        <p:spPr>
          <a:xfrm rot="10800000" flipV="1">
            <a:off x="5168349" y="1678633"/>
            <a:ext cx="404876" cy="807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2286000" y="3733800"/>
            <a:ext cx="838200" cy="1600200"/>
          </a:xfrm>
          <a:prstGeom prst="can">
            <a:avLst>
              <a:gd name="adj" fmla="val 2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1447800" y="3505200"/>
            <a:ext cx="2362200" cy="685800"/>
          </a:xfrm>
          <a:prstGeom prst="parallelogram">
            <a:avLst>
              <a:gd name="adj" fmla="val 116558"/>
            </a:avLst>
          </a:prstGeom>
          <a:solidFill>
            <a:schemeClr val="accent6">
              <a:alpha val="4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52600" y="3810000"/>
            <a:ext cx="228600" cy="76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5600" y="3429000"/>
            <a:ext cx="228600" cy="76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76600" y="3810000"/>
            <a:ext cx="228600" cy="76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09800" y="4114800"/>
            <a:ext cx="228600" cy="76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6000" y="3733800"/>
            <a:ext cx="838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581400"/>
            <a:ext cx="723900" cy="590550"/>
          </a:xfrm>
          <a:prstGeom prst="rect">
            <a:avLst/>
          </a:prstGeom>
          <a:noFill/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419600"/>
            <a:ext cx="1304925" cy="571500"/>
          </a:xfrm>
          <a:prstGeom prst="rect">
            <a:avLst/>
          </a:prstGeom>
          <a:noFill/>
        </p:spPr>
      </p:pic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199" y="5257800"/>
            <a:ext cx="2325757" cy="914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73100" y="1538514"/>
            <a:ext cx="977900" cy="399143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762000" y="1146629"/>
            <a:ext cx="800100" cy="31931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" y="228600"/>
            <a:ext cx="800100" cy="957943"/>
          </a:xfrm>
          <a:prstGeom prst="can">
            <a:avLst>
              <a:gd name="adj" fmla="val 1810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650" y="1937657"/>
            <a:ext cx="1066800" cy="957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937657"/>
            <a:ext cx="800100" cy="8781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8600" y="1346200"/>
            <a:ext cx="44450" cy="19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4650" y="304800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روش مخروط ماسه 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905000"/>
            <a:ext cx="476250" cy="152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19250" y="1905000"/>
            <a:ext cx="914400" cy="152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01857" y="609600"/>
            <a:ext cx="4504758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تنگ توسط قیف از مایه بد دانه بندی شده اتاوا پر شده و 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وزن تنگ و قیف و ماسه درون آن اندازه گیری شده و با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W1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نمایش داده میشود 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اگر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W2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وزن خاک مرطوب حفره باشدو میزان رطوبت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خاک حفاری شده معلوم باشد باشد وزن خشک خاک از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رابطه زیر بدست می آید : 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654050" y="4281714"/>
            <a:ext cx="977900" cy="399143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0800000">
            <a:off x="742950" y="3889829"/>
            <a:ext cx="800100" cy="31931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42950" y="2971800"/>
            <a:ext cx="800100" cy="957943"/>
          </a:xfrm>
          <a:custGeom>
            <a:avLst/>
            <a:gdLst>
              <a:gd name="connsiteX0" fmla="*/ 0 w 800100"/>
              <a:gd name="connsiteY0" fmla="*/ 72421 h 957943"/>
              <a:gd name="connsiteX1" fmla="*/ 400050 w 800100"/>
              <a:gd name="connsiteY1" fmla="*/ 144842 h 957943"/>
              <a:gd name="connsiteX2" fmla="*/ 800100 w 800100"/>
              <a:gd name="connsiteY2" fmla="*/ 72421 h 957943"/>
              <a:gd name="connsiteX3" fmla="*/ 800100 w 800100"/>
              <a:gd name="connsiteY3" fmla="*/ 885522 h 957943"/>
              <a:gd name="connsiteX4" fmla="*/ 441636 w 800100"/>
              <a:gd name="connsiteY4" fmla="*/ 957551 h 957943"/>
              <a:gd name="connsiteX5" fmla="*/ 358464 w 800100"/>
              <a:gd name="connsiteY5" fmla="*/ 957551 h 957943"/>
              <a:gd name="connsiteX6" fmla="*/ 0 w 800100"/>
              <a:gd name="connsiteY6" fmla="*/ 885522 h 957943"/>
              <a:gd name="connsiteX7" fmla="*/ 0 w 800100"/>
              <a:gd name="connsiteY7" fmla="*/ 72421 h 957943"/>
              <a:gd name="connsiteX0" fmla="*/ 0 w 800100"/>
              <a:gd name="connsiteY0" fmla="*/ 72421 h 957943"/>
              <a:gd name="connsiteX1" fmla="*/ 358464 w 800100"/>
              <a:gd name="connsiteY1" fmla="*/ 393 h 957943"/>
              <a:gd name="connsiteX2" fmla="*/ 441636 w 800100"/>
              <a:gd name="connsiteY2" fmla="*/ 393 h 957943"/>
              <a:gd name="connsiteX3" fmla="*/ 800100 w 800100"/>
              <a:gd name="connsiteY3" fmla="*/ 72423 h 957943"/>
              <a:gd name="connsiteX4" fmla="*/ 441636 w 800100"/>
              <a:gd name="connsiteY4" fmla="*/ 144452 h 957943"/>
              <a:gd name="connsiteX5" fmla="*/ 358464 w 800100"/>
              <a:gd name="connsiteY5" fmla="*/ 144452 h 957943"/>
              <a:gd name="connsiteX6" fmla="*/ 0 w 800100"/>
              <a:gd name="connsiteY6" fmla="*/ 72423 h 957943"/>
              <a:gd name="connsiteX7" fmla="*/ 0 w 800100"/>
              <a:gd name="connsiteY7" fmla="*/ 72421 h 957943"/>
              <a:gd name="connsiteX0" fmla="*/ 800100 w 800100"/>
              <a:gd name="connsiteY0" fmla="*/ 72421 h 957943"/>
              <a:gd name="connsiteX1" fmla="*/ 441636 w 800100"/>
              <a:gd name="connsiteY1" fmla="*/ 144450 h 957943"/>
              <a:gd name="connsiteX2" fmla="*/ 358464 w 800100"/>
              <a:gd name="connsiteY2" fmla="*/ 144450 h 957943"/>
              <a:gd name="connsiteX3" fmla="*/ 0 w 800100"/>
              <a:gd name="connsiteY3" fmla="*/ 72421 h 957943"/>
              <a:gd name="connsiteX4" fmla="*/ 358464 w 800100"/>
              <a:gd name="connsiteY4" fmla="*/ 393 h 957943"/>
              <a:gd name="connsiteX5" fmla="*/ 441636 w 800100"/>
              <a:gd name="connsiteY5" fmla="*/ 393 h 957943"/>
              <a:gd name="connsiteX6" fmla="*/ 800100 w 800100"/>
              <a:gd name="connsiteY6" fmla="*/ 72423 h 957943"/>
              <a:gd name="connsiteX7" fmla="*/ 800100 w 800100"/>
              <a:gd name="connsiteY7" fmla="*/ 885522 h 957943"/>
              <a:gd name="connsiteX8" fmla="*/ 441636 w 800100"/>
              <a:gd name="connsiteY8" fmla="*/ 957551 h 957943"/>
              <a:gd name="connsiteX9" fmla="*/ 358464 w 800100"/>
              <a:gd name="connsiteY9" fmla="*/ 957551 h 957943"/>
              <a:gd name="connsiteX10" fmla="*/ 0 w 800100"/>
              <a:gd name="connsiteY10" fmla="*/ 885522 h 957943"/>
              <a:gd name="connsiteX11" fmla="*/ 0 w 800100"/>
              <a:gd name="connsiteY11" fmla="*/ 7242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100" h="957943" stroke="0" extrusionOk="0">
                <a:moveTo>
                  <a:pt x="0" y="72421"/>
                </a:moveTo>
                <a:cubicBezTo>
                  <a:pt x="-1" y="112418"/>
                  <a:pt x="179107" y="144842"/>
                  <a:pt x="400050" y="144842"/>
                </a:cubicBezTo>
                <a:cubicBezTo>
                  <a:pt x="620991" y="144842"/>
                  <a:pt x="800099" y="112418"/>
                  <a:pt x="800100" y="72421"/>
                </a:cubicBezTo>
                <a:lnTo>
                  <a:pt x="800100" y="885522"/>
                </a:lnTo>
                <a:cubicBezTo>
                  <a:pt x="800100" y="922604"/>
                  <a:pt x="645368" y="953696"/>
                  <a:pt x="441636" y="957551"/>
                </a:cubicBezTo>
                <a:cubicBezTo>
                  <a:pt x="413987" y="958074"/>
                  <a:pt x="386113" y="958074"/>
                  <a:pt x="358464" y="957551"/>
                </a:cubicBezTo>
                <a:cubicBezTo>
                  <a:pt x="154731" y="953696"/>
                  <a:pt x="-1" y="922605"/>
                  <a:pt x="0" y="885522"/>
                </a:cubicBezTo>
                <a:lnTo>
                  <a:pt x="0" y="72421"/>
                </a:lnTo>
                <a:close/>
              </a:path>
              <a:path w="800100" h="957943" fill="lighten" stroke="0" extrusionOk="0">
                <a:moveTo>
                  <a:pt x="0" y="72421"/>
                </a:moveTo>
                <a:cubicBezTo>
                  <a:pt x="1" y="35339"/>
                  <a:pt x="154733" y="4248"/>
                  <a:pt x="358464" y="393"/>
                </a:cubicBezTo>
                <a:cubicBezTo>
                  <a:pt x="386113" y="-130"/>
                  <a:pt x="413987" y="-130"/>
                  <a:pt x="441636" y="393"/>
                </a:cubicBezTo>
                <a:cubicBezTo>
                  <a:pt x="645370" y="4248"/>
                  <a:pt x="800103" y="35340"/>
                  <a:pt x="800100" y="72423"/>
                </a:cubicBezTo>
                <a:cubicBezTo>
                  <a:pt x="800100" y="109505"/>
                  <a:pt x="645368" y="140597"/>
                  <a:pt x="441636" y="144452"/>
                </a:cubicBezTo>
                <a:cubicBezTo>
                  <a:pt x="413987" y="144975"/>
                  <a:pt x="386113" y="144975"/>
                  <a:pt x="358464" y="144452"/>
                </a:cubicBezTo>
                <a:cubicBezTo>
                  <a:pt x="154731" y="140597"/>
                  <a:pt x="-1" y="109506"/>
                  <a:pt x="0" y="72423"/>
                </a:cubicBezTo>
                <a:lnTo>
                  <a:pt x="0" y="72421"/>
                </a:lnTo>
                <a:close/>
              </a:path>
              <a:path w="800100" h="957943" fill="none" extrusionOk="0">
                <a:moveTo>
                  <a:pt x="800100" y="72421"/>
                </a:moveTo>
                <a:cubicBezTo>
                  <a:pt x="800100" y="109503"/>
                  <a:pt x="645368" y="140595"/>
                  <a:pt x="441636" y="144450"/>
                </a:cubicBezTo>
                <a:cubicBezTo>
                  <a:pt x="413987" y="144973"/>
                  <a:pt x="386113" y="144973"/>
                  <a:pt x="358464" y="144450"/>
                </a:cubicBezTo>
                <a:cubicBezTo>
                  <a:pt x="154731" y="140595"/>
                  <a:pt x="-1" y="109504"/>
                  <a:pt x="0" y="72421"/>
                </a:cubicBezTo>
                <a:cubicBezTo>
                  <a:pt x="1" y="35339"/>
                  <a:pt x="154733" y="4248"/>
                  <a:pt x="358464" y="393"/>
                </a:cubicBezTo>
                <a:cubicBezTo>
                  <a:pt x="386113" y="-130"/>
                  <a:pt x="413987" y="-130"/>
                  <a:pt x="441636" y="393"/>
                </a:cubicBezTo>
                <a:cubicBezTo>
                  <a:pt x="645370" y="4248"/>
                  <a:pt x="800103" y="35340"/>
                  <a:pt x="800100" y="72423"/>
                </a:cubicBezTo>
                <a:lnTo>
                  <a:pt x="800100" y="885522"/>
                </a:lnTo>
                <a:cubicBezTo>
                  <a:pt x="800100" y="922604"/>
                  <a:pt x="645368" y="953696"/>
                  <a:pt x="441636" y="957551"/>
                </a:cubicBezTo>
                <a:cubicBezTo>
                  <a:pt x="413987" y="958074"/>
                  <a:pt x="386113" y="958074"/>
                  <a:pt x="358464" y="957551"/>
                </a:cubicBezTo>
                <a:cubicBezTo>
                  <a:pt x="154731" y="953696"/>
                  <a:pt x="-1" y="922605"/>
                  <a:pt x="0" y="885522"/>
                </a:cubicBezTo>
                <a:lnTo>
                  <a:pt x="0" y="724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4680857"/>
            <a:ext cx="1066800" cy="957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2950" y="4680857"/>
            <a:ext cx="800100" cy="8781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79550" y="4089400"/>
            <a:ext cx="44450" cy="19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4648200"/>
            <a:ext cx="457200" cy="152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4648200"/>
            <a:ext cx="914400" cy="152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32589" y="3379537"/>
            <a:ext cx="819664" cy="582863"/>
          </a:xfrm>
          <a:custGeom>
            <a:avLst/>
            <a:gdLst>
              <a:gd name="connsiteX0" fmla="*/ 10695 w 819664"/>
              <a:gd name="connsiteY0" fmla="*/ 58821 h 582863"/>
              <a:gd name="connsiteX1" fmla="*/ 37432 w 819664"/>
              <a:gd name="connsiteY1" fmla="*/ 53474 h 582863"/>
              <a:gd name="connsiteX2" fmla="*/ 53474 w 819664"/>
              <a:gd name="connsiteY2" fmla="*/ 42779 h 582863"/>
              <a:gd name="connsiteX3" fmla="*/ 85558 w 819664"/>
              <a:gd name="connsiteY3" fmla="*/ 32084 h 582863"/>
              <a:gd name="connsiteX4" fmla="*/ 101600 w 819664"/>
              <a:gd name="connsiteY4" fmla="*/ 26737 h 582863"/>
              <a:gd name="connsiteX5" fmla="*/ 117643 w 819664"/>
              <a:gd name="connsiteY5" fmla="*/ 21390 h 582863"/>
              <a:gd name="connsiteX6" fmla="*/ 176464 w 819664"/>
              <a:gd name="connsiteY6" fmla="*/ 26737 h 582863"/>
              <a:gd name="connsiteX7" fmla="*/ 208548 w 819664"/>
              <a:gd name="connsiteY7" fmla="*/ 37432 h 582863"/>
              <a:gd name="connsiteX8" fmla="*/ 229937 w 819664"/>
              <a:gd name="connsiteY8" fmla="*/ 42779 h 582863"/>
              <a:gd name="connsiteX9" fmla="*/ 245979 w 819664"/>
              <a:gd name="connsiteY9" fmla="*/ 37432 h 582863"/>
              <a:gd name="connsiteX10" fmla="*/ 417095 w 819664"/>
              <a:gd name="connsiteY10" fmla="*/ 37432 h 582863"/>
              <a:gd name="connsiteX11" fmla="*/ 433137 w 819664"/>
              <a:gd name="connsiteY11" fmla="*/ 48127 h 582863"/>
              <a:gd name="connsiteX12" fmla="*/ 465222 w 819664"/>
              <a:gd name="connsiteY12" fmla="*/ 58821 h 582863"/>
              <a:gd name="connsiteX13" fmla="*/ 556127 w 819664"/>
              <a:gd name="connsiteY13" fmla="*/ 53474 h 582863"/>
              <a:gd name="connsiteX14" fmla="*/ 588211 w 819664"/>
              <a:gd name="connsiteY14" fmla="*/ 42779 h 582863"/>
              <a:gd name="connsiteX15" fmla="*/ 668422 w 819664"/>
              <a:gd name="connsiteY15" fmla="*/ 48127 h 582863"/>
              <a:gd name="connsiteX16" fmla="*/ 684464 w 819664"/>
              <a:gd name="connsiteY16" fmla="*/ 53474 h 582863"/>
              <a:gd name="connsiteX17" fmla="*/ 732590 w 819664"/>
              <a:gd name="connsiteY17" fmla="*/ 48127 h 582863"/>
              <a:gd name="connsiteX18" fmla="*/ 812800 w 819664"/>
              <a:gd name="connsiteY18" fmla="*/ 42779 h 582863"/>
              <a:gd name="connsiteX19" fmla="*/ 818148 w 819664"/>
              <a:gd name="connsiteY19" fmla="*/ 219242 h 582863"/>
              <a:gd name="connsiteX20" fmla="*/ 812800 w 819664"/>
              <a:gd name="connsiteY20" fmla="*/ 513348 h 582863"/>
              <a:gd name="connsiteX21" fmla="*/ 796758 w 819664"/>
              <a:gd name="connsiteY21" fmla="*/ 524042 h 582863"/>
              <a:gd name="connsiteX22" fmla="*/ 764674 w 819664"/>
              <a:gd name="connsiteY22" fmla="*/ 529390 h 582863"/>
              <a:gd name="connsiteX23" fmla="*/ 748632 w 819664"/>
              <a:gd name="connsiteY23" fmla="*/ 545432 h 582863"/>
              <a:gd name="connsiteX24" fmla="*/ 732590 w 819664"/>
              <a:gd name="connsiteY24" fmla="*/ 550779 h 582863"/>
              <a:gd name="connsiteX25" fmla="*/ 684464 w 819664"/>
              <a:gd name="connsiteY25" fmla="*/ 556127 h 582863"/>
              <a:gd name="connsiteX26" fmla="*/ 582864 w 819664"/>
              <a:gd name="connsiteY26" fmla="*/ 561474 h 582863"/>
              <a:gd name="connsiteX27" fmla="*/ 518695 w 819664"/>
              <a:gd name="connsiteY27" fmla="*/ 572169 h 582863"/>
              <a:gd name="connsiteX28" fmla="*/ 502653 w 819664"/>
              <a:gd name="connsiteY28" fmla="*/ 582863 h 582863"/>
              <a:gd name="connsiteX29" fmla="*/ 315495 w 819664"/>
              <a:gd name="connsiteY29" fmla="*/ 577516 h 582863"/>
              <a:gd name="connsiteX30" fmla="*/ 299453 w 819664"/>
              <a:gd name="connsiteY30" fmla="*/ 572169 h 582863"/>
              <a:gd name="connsiteX31" fmla="*/ 192506 w 819664"/>
              <a:gd name="connsiteY31" fmla="*/ 566821 h 582863"/>
              <a:gd name="connsiteX32" fmla="*/ 139032 w 819664"/>
              <a:gd name="connsiteY32" fmla="*/ 550779 h 582863"/>
              <a:gd name="connsiteX33" fmla="*/ 90906 w 819664"/>
              <a:gd name="connsiteY33" fmla="*/ 540084 h 582863"/>
              <a:gd name="connsiteX34" fmla="*/ 58822 w 819664"/>
              <a:gd name="connsiteY34" fmla="*/ 529390 h 582863"/>
              <a:gd name="connsiteX35" fmla="*/ 42779 w 819664"/>
              <a:gd name="connsiteY35" fmla="*/ 524042 h 582863"/>
              <a:gd name="connsiteX36" fmla="*/ 32085 w 819664"/>
              <a:gd name="connsiteY36" fmla="*/ 508000 h 582863"/>
              <a:gd name="connsiteX37" fmla="*/ 16043 w 819664"/>
              <a:gd name="connsiteY37" fmla="*/ 502653 h 582863"/>
              <a:gd name="connsiteX38" fmla="*/ 0 w 819664"/>
              <a:gd name="connsiteY38" fmla="*/ 486611 h 582863"/>
              <a:gd name="connsiteX39" fmla="*/ 10695 w 819664"/>
              <a:gd name="connsiteY39" fmla="*/ 470569 h 582863"/>
              <a:gd name="connsiteX40" fmla="*/ 0 w 819664"/>
              <a:gd name="connsiteY40" fmla="*/ 422442 h 582863"/>
              <a:gd name="connsiteX41" fmla="*/ 5348 w 819664"/>
              <a:gd name="connsiteY41" fmla="*/ 406400 h 582863"/>
              <a:gd name="connsiteX42" fmla="*/ 10695 w 819664"/>
              <a:gd name="connsiteY42" fmla="*/ 58821 h 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9664" h="582863">
                <a:moveTo>
                  <a:pt x="10695" y="58821"/>
                </a:moveTo>
                <a:cubicBezTo>
                  <a:pt x="16042" y="0"/>
                  <a:pt x="28922" y="56665"/>
                  <a:pt x="37432" y="53474"/>
                </a:cubicBezTo>
                <a:cubicBezTo>
                  <a:pt x="43450" y="51217"/>
                  <a:pt x="47601" y="45389"/>
                  <a:pt x="53474" y="42779"/>
                </a:cubicBezTo>
                <a:cubicBezTo>
                  <a:pt x="63776" y="38200"/>
                  <a:pt x="74863" y="35649"/>
                  <a:pt x="85558" y="32084"/>
                </a:cubicBezTo>
                <a:lnTo>
                  <a:pt x="101600" y="26737"/>
                </a:lnTo>
                <a:lnTo>
                  <a:pt x="117643" y="21390"/>
                </a:lnTo>
                <a:cubicBezTo>
                  <a:pt x="137250" y="23172"/>
                  <a:pt x="157076" y="23316"/>
                  <a:pt x="176464" y="26737"/>
                </a:cubicBezTo>
                <a:cubicBezTo>
                  <a:pt x="187566" y="28696"/>
                  <a:pt x="197853" y="33867"/>
                  <a:pt x="208548" y="37432"/>
                </a:cubicBezTo>
                <a:cubicBezTo>
                  <a:pt x="215520" y="39756"/>
                  <a:pt x="222807" y="40997"/>
                  <a:pt x="229937" y="42779"/>
                </a:cubicBezTo>
                <a:cubicBezTo>
                  <a:pt x="235284" y="40997"/>
                  <a:pt x="240373" y="38022"/>
                  <a:pt x="245979" y="37432"/>
                </a:cubicBezTo>
                <a:cubicBezTo>
                  <a:pt x="330983" y="28484"/>
                  <a:pt x="332091" y="32119"/>
                  <a:pt x="417095" y="37432"/>
                </a:cubicBezTo>
                <a:cubicBezTo>
                  <a:pt x="422442" y="40997"/>
                  <a:pt x="427264" y="45517"/>
                  <a:pt x="433137" y="48127"/>
                </a:cubicBezTo>
                <a:cubicBezTo>
                  <a:pt x="443439" y="52705"/>
                  <a:pt x="465222" y="58821"/>
                  <a:pt x="465222" y="58821"/>
                </a:cubicBezTo>
                <a:cubicBezTo>
                  <a:pt x="495524" y="57039"/>
                  <a:pt x="526028" y="57400"/>
                  <a:pt x="556127" y="53474"/>
                </a:cubicBezTo>
                <a:cubicBezTo>
                  <a:pt x="567306" y="52016"/>
                  <a:pt x="588211" y="42779"/>
                  <a:pt x="588211" y="42779"/>
                </a:cubicBezTo>
                <a:cubicBezTo>
                  <a:pt x="614948" y="44562"/>
                  <a:pt x="641790" y="45168"/>
                  <a:pt x="668422" y="48127"/>
                </a:cubicBezTo>
                <a:cubicBezTo>
                  <a:pt x="674024" y="48749"/>
                  <a:pt x="678827" y="53474"/>
                  <a:pt x="684464" y="53474"/>
                </a:cubicBezTo>
                <a:cubicBezTo>
                  <a:pt x="700605" y="53474"/>
                  <a:pt x="716548" y="49909"/>
                  <a:pt x="732590" y="48127"/>
                </a:cubicBezTo>
                <a:cubicBezTo>
                  <a:pt x="779986" y="32328"/>
                  <a:pt x="753470" y="36187"/>
                  <a:pt x="812800" y="42779"/>
                </a:cubicBezTo>
                <a:cubicBezTo>
                  <a:pt x="814583" y="101600"/>
                  <a:pt x="818148" y="160394"/>
                  <a:pt x="818148" y="219242"/>
                </a:cubicBezTo>
                <a:cubicBezTo>
                  <a:pt x="818148" y="317294"/>
                  <a:pt x="819664" y="415537"/>
                  <a:pt x="812800" y="513348"/>
                </a:cubicBezTo>
                <a:cubicBezTo>
                  <a:pt x="812350" y="519759"/>
                  <a:pt x="802855" y="522010"/>
                  <a:pt x="796758" y="524042"/>
                </a:cubicBezTo>
                <a:cubicBezTo>
                  <a:pt x="786472" y="527471"/>
                  <a:pt x="775369" y="527607"/>
                  <a:pt x="764674" y="529390"/>
                </a:cubicBezTo>
                <a:cubicBezTo>
                  <a:pt x="759327" y="534737"/>
                  <a:pt x="754924" y="541237"/>
                  <a:pt x="748632" y="545432"/>
                </a:cubicBezTo>
                <a:cubicBezTo>
                  <a:pt x="743942" y="548559"/>
                  <a:pt x="738150" y="549852"/>
                  <a:pt x="732590" y="550779"/>
                </a:cubicBezTo>
                <a:cubicBezTo>
                  <a:pt x="716669" y="553433"/>
                  <a:pt x="700564" y="554977"/>
                  <a:pt x="684464" y="556127"/>
                </a:cubicBezTo>
                <a:cubicBezTo>
                  <a:pt x="650637" y="558543"/>
                  <a:pt x="616731" y="559692"/>
                  <a:pt x="582864" y="561474"/>
                </a:cubicBezTo>
                <a:cubicBezTo>
                  <a:pt x="567604" y="563169"/>
                  <a:pt x="536616" y="563209"/>
                  <a:pt x="518695" y="572169"/>
                </a:cubicBezTo>
                <a:cubicBezTo>
                  <a:pt x="512947" y="575043"/>
                  <a:pt x="508000" y="579298"/>
                  <a:pt x="502653" y="582863"/>
                </a:cubicBezTo>
                <a:cubicBezTo>
                  <a:pt x="440267" y="581081"/>
                  <a:pt x="377820" y="580796"/>
                  <a:pt x="315495" y="577516"/>
                </a:cubicBezTo>
                <a:cubicBezTo>
                  <a:pt x="309866" y="577220"/>
                  <a:pt x="305068" y="572657"/>
                  <a:pt x="299453" y="572169"/>
                </a:cubicBezTo>
                <a:cubicBezTo>
                  <a:pt x="263894" y="569077"/>
                  <a:pt x="228155" y="568604"/>
                  <a:pt x="192506" y="566821"/>
                </a:cubicBezTo>
                <a:cubicBezTo>
                  <a:pt x="165858" y="557939"/>
                  <a:pt x="163269" y="556165"/>
                  <a:pt x="139032" y="550779"/>
                </a:cubicBezTo>
                <a:cubicBezTo>
                  <a:pt x="119382" y="546412"/>
                  <a:pt x="109555" y="545679"/>
                  <a:pt x="90906" y="540084"/>
                </a:cubicBezTo>
                <a:cubicBezTo>
                  <a:pt x="80108" y="536845"/>
                  <a:pt x="69517" y="532955"/>
                  <a:pt x="58822" y="529390"/>
                </a:cubicBezTo>
                <a:lnTo>
                  <a:pt x="42779" y="524042"/>
                </a:lnTo>
                <a:cubicBezTo>
                  <a:pt x="39214" y="518695"/>
                  <a:pt x="37103" y="512015"/>
                  <a:pt x="32085" y="508000"/>
                </a:cubicBezTo>
                <a:cubicBezTo>
                  <a:pt x="27684" y="504479"/>
                  <a:pt x="20733" y="505779"/>
                  <a:pt x="16043" y="502653"/>
                </a:cubicBezTo>
                <a:cubicBezTo>
                  <a:pt x="9751" y="498458"/>
                  <a:pt x="5348" y="491958"/>
                  <a:pt x="0" y="486611"/>
                </a:cubicBezTo>
                <a:cubicBezTo>
                  <a:pt x="3565" y="481264"/>
                  <a:pt x="9985" y="476956"/>
                  <a:pt x="10695" y="470569"/>
                </a:cubicBezTo>
                <a:cubicBezTo>
                  <a:pt x="12264" y="456449"/>
                  <a:pt x="4700" y="436540"/>
                  <a:pt x="0" y="422442"/>
                </a:cubicBezTo>
                <a:cubicBezTo>
                  <a:pt x="1783" y="417095"/>
                  <a:pt x="5348" y="412037"/>
                  <a:pt x="5348" y="406400"/>
                </a:cubicBezTo>
                <a:cubicBezTo>
                  <a:pt x="5348" y="64393"/>
                  <a:pt x="5348" y="117642"/>
                  <a:pt x="10695" y="58821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6800" y="4191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35050" y="4169229"/>
            <a:ext cx="444500" cy="3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100" y="1426029"/>
            <a:ext cx="444500" cy="3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1524000" y="4114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438400" y="4267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1295400" y="5334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1600204" y="3581400"/>
            <a:ext cx="761997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62200" y="35814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09800" y="381000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مخروط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32004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شیر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752600" y="4953000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حفره پر شده توسط ماسه اوتاوا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88620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ورق فولادی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800100" y="3619500"/>
            <a:ext cx="685800" cy="15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60703" y="3505200"/>
            <a:ext cx="4560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بعد از پر شدن حفره ، وزن تنگ ، قیف و ماسه با قیمانده 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تنگ اندازه گیری شده وبا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W4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نشان داده میشود :</a:t>
            </a:r>
          </a:p>
          <a:p>
            <a:pPr algn="r" rtl="1"/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362200"/>
            <a:ext cx="1752600" cy="896679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1" y="4267200"/>
            <a:ext cx="1447799" cy="647061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4724400" y="4343400"/>
            <a:ext cx="19351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حجم حفره حفاری شده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619625" y="5410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وزن مخصوص خشک ماسه مورد استفاده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838825"/>
            <a:ext cx="4953000" cy="638175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/>
        </p:nvSpPr>
        <p:spPr>
          <a:xfrm>
            <a:off x="5124402" y="5029200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: وزن ماسه لازم برای پر کردن قیف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6944" y="5076825"/>
            <a:ext cx="348881" cy="333375"/>
          </a:xfrm>
          <a:prstGeom prst="rect">
            <a:avLst/>
          </a:prstGeom>
          <a:noFill/>
        </p:spPr>
      </p:pic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4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1025" y="5381625"/>
            <a:ext cx="714375" cy="409575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2743200" y="5791200"/>
            <a:ext cx="3142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وزن خشک خاک حفاری شده از گودال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81400" y="62484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حجم گودال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200" y="5791200"/>
            <a:ext cx="137160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وزن مخصوص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خشــــک خاک متـــــــراکم شده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7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028700" y="2857500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4724400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4038600"/>
            <a:ext cx="10668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561306" y="4381500"/>
            <a:ext cx="686594" cy="79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05000" y="3810000"/>
            <a:ext cx="1829594" cy="79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72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D10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59238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 rot="2606100">
            <a:off x="1113902" y="53784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0.02 mm</a:t>
            </a:r>
            <a:endParaRPr lang="en-US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8200" y="2895600"/>
            <a:ext cx="1981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286397" y="3276203"/>
            <a:ext cx="2896394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1828800"/>
            <a:ext cx="2895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219200" y="1524000"/>
            <a:ext cx="3275462" cy="3048000"/>
          </a:xfrm>
          <a:custGeom>
            <a:avLst/>
            <a:gdLst>
              <a:gd name="connsiteX0" fmla="*/ 0 w 3275462"/>
              <a:gd name="connsiteY0" fmla="*/ 2959290 h 2959290"/>
              <a:gd name="connsiteX1" fmla="*/ 1296537 w 3275462"/>
              <a:gd name="connsiteY1" fmla="*/ 1908412 h 2959290"/>
              <a:gd name="connsiteX2" fmla="*/ 1951630 w 3275462"/>
              <a:gd name="connsiteY2" fmla="*/ 639170 h 2959290"/>
              <a:gd name="connsiteX3" fmla="*/ 3275462 w 3275462"/>
              <a:gd name="connsiteY3" fmla="*/ 11373 h 29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62" h="2959290">
                <a:moveTo>
                  <a:pt x="0" y="2959290"/>
                </a:moveTo>
                <a:cubicBezTo>
                  <a:pt x="485632" y="2627194"/>
                  <a:pt x="971265" y="2295099"/>
                  <a:pt x="1296537" y="1908412"/>
                </a:cubicBezTo>
                <a:cubicBezTo>
                  <a:pt x="1621809" y="1521725"/>
                  <a:pt x="1621809" y="955343"/>
                  <a:pt x="1951630" y="639170"/>
                </a:cubicBezTo>
                <a:cubicBezTo>
                  <a:pt x="2281451" y="322997"/>
                  <a:pt x="3118513" y="0"/>
                  <a:pt x="3275462" y="1137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60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3810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 rot="2451940">
            <a:off x="2184377" y="537037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0.2 mm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 rot="2657094">
            <a:off x="3362423" y="540368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 mm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4724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D30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00" y="472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D60</a:t>
            </a:r>
            <a:endParaRPr lang="en-US" sz="2400" b="1" dirty="0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524000"/>
            <a:ext cx="2635983" cy="819150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895600"/>
            <a:ext cx="2754086" cy="876300"/>
          </a:xfrm>
          <a:prstGeom prst="rect">
            <a:avLst/>
          </a:prstGeom>
          <a:noFill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028700" y="2018506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3885406"/>
            <a:ext cx="434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199606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257300" y="3542506"/>
            <a:ext cx="686594" cy="79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51683">
            <a:off x="961556" y="41008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0.04 mm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990997" y="2437209"/>
            <a:ext cx="2896394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989806"/>
            <a:ext cx="3505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219200" y="608806"/>
            <a:ext cx="1676400" cy="3124200"/>
          </a:xfrm>
          <a:custGeom>
            <a:avLst/>
            <a:gdLst>
              <a:gd name="connsiteX0" fmla="*/ 0 w 3275462"/>
              <a:gd name="connsiteY0" fmla="*/ 2959290 h 2959290"/>
              <a:gd name="connsiteX1" fmla="*/ 1296537 w 3275462"/>
              <a:gd name="connsiteY1" fmla="*/ 1908412 h 2959290"/>
              <a:gd name="connsiteX2" fmla="*/ 1951630 w 3275462"/>
              <a:gd name="connsiteY2" fmla="*/ 639170 h 2959290"/>
              <a:gd name="connsiteX3" fmla="*/ 3275462 w 3275462"/>
              <a:gd name="connsiteY3" fmla="*/ 11373 h 29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62" h="2959290">
                <a:moveTo>
                  <a:pt x="0" y="2959290"/>
                </a:moveTo>
                <a:cubicBezTo>
                  <a:pt x="485632" y="2627194"/>
                  <a:pt x="971265" y="2295099"/>
                  <a:pt x="1296537" y="1908412"/>
                </a:cubicBezTo>
                <a:cubicBezTo>
                  <a:pt x="1621809" y="1521725"/>
                  <a:pt x="1621809" y="955343"/>
                  <a:pt x="1951630" y="639170"/>
                </a:cubicBezTo>
                <a:cubicBezTo>
                  <a:pt x="2281451" y="322997"/>
                  <a:pt x="3118513" y="0"/>
                  <a:pt x="3275462" y="1137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83740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60%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97100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10%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 rot="1601351">
            <a:off x="1779152" y="411379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0.08 mm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 rot="1658129">
            <a:off x="3839981" y="404165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8 mm</a:t>
            </a:r>
            <a:endParaRPr lang="en-US" sz="2400" b="1" dirty="0"/>
          </a:p>
        </p:txBody>
      </p:sp>
      <p:sp>
        <p:nvSpPr>
          <p:cNvPr id="23" name="Freeform 22"/>
          <p:cNvSpPr/>
          <p:nvPr/>
        </p:nvSpPr>
        <p:spPr>
          <a:xfrm>
            <a:off x="1066800" y="685006"/>
            <a:ext cx="4343400" cy="2743200"/>
          </a:xfrm>
          <a:custGeom>
            <a:avLst/>
            <a:gdLst>
              <a:gd name="connsiteX0" fmla="*/ 0 w 3275462"/>
              <a:gd name="connsiteY0" fmla="*/ 2959290 h 2959290"/>
              <a:gd name="connsiteX1" fmla="*/ 1296537 w 3275462"/>
              <a:gd name="connsiteY1" fmla="*/ 1908412 h 2959290"/>
              <a:gd name="connsiteX2" fmla="*/ 1951630 w 3275462"/>
              <a:gd name="connsiteY2" fmla="*/ 639170 h 2959290"/>
              <a:gd name="connsiteX3" fmla="*/ 3275462 w 3275462"/>
              <a:gd name="connsiteY3" fmla="*/ 11373 h 29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62" h="2959290">
                <a:moveTo>
                  <a:pt x="0" y="2959290"/>
                </a:moveTo>
                <a:cubicBezTo>
                  <a:pt x="485632" y="2627194"/>
                  <a:pt x="971265" y="2295099"/>
                  <a:pt x="1296537" y="1908412"/>
                </a:cubicBezTo>
                <a:cubicBezTo>
                  <a:pt x="1621809" y="1521725"/>
                  <a:pt x="1621809" y="955343"/>
                  <a:pt x="1951630" y="639170"/>
                </a:cubicBezTo>
                <a:cubicBezTo>
                  <a:pt x="2281451" y="322997"/>
                  <a:pt x="3118513" y="0"/>
                  <a:pt x="3275462" y="1137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2895997" y="2437209"/>
            <a:ext cx="2896394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95600" y="227806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410200" y="38020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599406"/>
            <a:ext cx="2425944" cy="819150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3611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894806"/>
            <a:ext cx="2814515" cy="819150"/>
          </a:xfrm>
          <a:prstGeom prst="rect">
            <a:avLst/>
          </a:prstGeom>
          <a:noFill/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3611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4800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/>
              <a:t>خاک </a:t>
            </a:r>
            <a:r>
              <a:rPr lang="en-US" sz="2000" dirty="0" smtClean="0"/>
              <a:t>A</a:t>
            </a:r>
            <a:r>
              <a:rPr lang="fa-IR" sz="2000" dirty="0" smtClean="0"/>
              <a:t> پراکندگی بیشتری دارد.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/>
              <a:t>چند درصد خاک بین 0.04 تا 0.08 قرار دارد ؟ </a:t>
            </a:r>
            <a:r>
              <a:rPr lang="fa-IR" sz="2000" dirty="0" smtClean="0">
                <a:solidFill>
                  <a:srgbClr val="FFFF00"/>
                </a:solidFill>
              </a:rPr>
              <a:t>50 درصد 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/>
              <a:t>هر چه ضریب یکنواختی کوچک باشد ، خاک ما یکنواخت تر است 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/>
              <a:t>نمودار خاکهایی که شیب تندی دارند و در یک محدوده ی کوچک هستند ، یکنواخت تر هستند 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9812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789906" y="3695700"/>
            <a:ext cx="381794" cy="7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19994" y="2742406"/>
            <a:ext cx="1524000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fa-IR" sz="2400" b="1" dirty="0" smtClean="0"/>
              <a:t>2</a:t>
            </a:r>
            <a:r>
              <a:rPr lang="en-US" sz="2400" b="1" dirty="0" smtClean="0"/>
              <a:t> mm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175418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60%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10%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35052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14400" y="3886200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570706" y="23995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828800"/>
            <a:ext cx="2209800" cy="94705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371600" y="4648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/>
              <a:t>اگر </a:t>
            </a:r>
            <a:r>
              <a:rPr lang="en-US" sz="2400" b="1" dirty="0" smtClean="0"/>
              <a:t>Cu</a:t>
            </a:r>
            <a:r>
              <a:rPr lang="fa-IR" sz="2400" b="1" dirty="0" smtClean="0"/>
              <a:t> باشد ، یعنی خاک کامل یکنواخت است . </a:t>
            </a:r>
          </a:p>
          <a:p>
            <a:pPr algn="just" rtl="1">
              <a:lnSpc>
                <a:spcPct val="150000"/>
              </a:lnSpc>
            </a:pPr>
            <a:r>
              <a:rPr lang="en-US" sz="2400" b="1" dirty="0" smtClean="0"/>
              <a:t>Cu</a:t>
            </a:r>
            <a:r>
              <a:rPr lang="fa-IR" sz="2400" b="1" dirty="0" smtClean="0"/>
              <a:t> و </a:t>
            </a:r>
            <a:r>
              <a:rPr lang="en-US" sz="2400" b="1" dirty="0" smtClean="0"/>
              <a:t>Cc</a:t>
            </a:r>
            <a:r>
              <a:rPr lang="fa-IR" sz="2400" b="1" dirty="0" smtClean="0"/>
              <a:t> واحد ندارند . هیچ وقت شیب نمودار معکوس طی نمی کند .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685800" y="228600"/>
            <a:ext cx="6934201" cy="3579311"/>
            <a:chOff x="685800" y="304800"/>
            <a:chExt cx="6934201" cy="357931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1219200"/>
              <a:ext cx="53340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1943100" y="3086100"/>
              <a:ext cx="381794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9562306">
              <a:off x="1676400" y="3352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/>
                <a:t>0.1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1066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60%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2667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10%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47800" y="2895600"/>
              <a:ext cx="6858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37306" y="1789906"/>
              <a:ext cx="2971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5800" y="1676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40%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220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30%</a:t>
              </a:r>
              <a:endParaRPr lang="en-US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47800" y="1905000"/>
              <a:ext cx="19812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2742009" y="2591197"/>
              <a:ext cx="1373188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713809" y="2210197"/>
              <a:ext cx="2135188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47800" y="3276600"/>
              <a:ext cx="6096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915297" y="2552303"/>
              <a:ext cx="1448594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9349018">
              <a:off x="2209800" y="3422446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/>
                <a:t>0.15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1600" y="3352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3352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9379281">
              <a:off x="3048000" y="338324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0.2</a:t>
              </a:r>
              <a:endParaRPr lang="en-US" sz="24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2056209" y="2819797"/>
              <a:ext cx="915988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47800" y="2362200"/>
              <a:ext cx="10668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981201" y="457200"/>
              <a:ext cx="5638800" cy="2669275"/>
            </a:xfrm>
            <a:custGeom>
              <a:avLst/>
              <a:gdLst>
                <a:gd name="connsiteX0" fmla="*/ 0 w 5663821"/>
                <a:gd name="connsiteY0" fmla="*/ 2897875 h 2897875"/>
                <a:gd name="connsiteX1" fmla="*/ 1214651 w 5663821"/>
                <a:gd name="connsiteY1" fmla="*/ 1655928 h 2897875"/>
                <a:gd name="connsiteX2" fmla="*/ 4189863 w 5663821"/>
                <a:gd name="connsiteY2" fmla="*/ 1382973 h 2897875"/>
                <a:gd name="connsiteX3" fmla="*/ 5076967 w 5663821"/>
                <a:gd name="connsiteY3" fmla="*/ 304800 h 2897875"/>
                <a:gd name="connsiteX4" fmla="*/ 5663821 w 5663821"/>
                <a:gd name="connsiteY4" fmla="*/ 59140 h 289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3821" h="2897875">
                  <a:moveTo>
                    <a:pt x="0" y="2897875"/>
                  </a:moveTo>
                  <a:cubicBezTo>
                    <a:pt x="258170" y="2403143"/>
                    <a:pt x="516341" y="1908412"/>
                    <a:pt x="1214651" y="1655928"/>
                  </a:cubicBezTo>
                  <a:cubicBezTo>
                    <a:pt x="1912962" y="1403444"/>
                    <a:pt x="3546144" y="1608161"/>
                    <a:pt x="4189863" y="1382973"/>
                  </a:cubicBezTo>
                  <a:cubicBezTo>
                    <a:pt x="4833582" y="1157785"/>
                    <a:pt x="4831307" y="525439"/>
                    <a:pt x="5076967" y="304800"/>
                  </a:cubicBezTo>
                  <a:cubicBezTo>
                    <a:pt x="5322627" y="84161"/>
                    <a:pt x="5556914" y="0"/>
                    <a:pt x="5663821" y="5914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267200"/>
            <a:ext cx="2585357" cy="952500"/>
          </a:xfrm>
          <a:prstGeom prst="rect">
            <a:avLst/>
          </a:prstGeom>
          <a:noFill/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0"/>
            <a:ext cx="5048250" cy="10287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324600" y="3886200"/>
            <a:ext cx="1676400" cy="609600"/>
            <a:chOff x="6324600" y="4038600"/>
            <a:chExt cx="16764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6324600" y="4038600"/>
              <a:ext cx="16764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7000" y="4114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400" b="1" dirty="0" smtClean="0">
                  <a:solidFill>
                    <a:schemeClr val="bg1"/>
                  </a:solidFill>
                </a:rPr>
                <a:t>1 &lt; Cc &lt; 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84350" y="5029200"/>
            <a:ext cx="3454850" cy="609600"/>
            <a:chOff x="5308150" y="4953000"/>
            <a:chExt cx="345485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5486400" y="4953000"/>
              <a:ext cx="31242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08150" y="5024735"/>
              <a:ext cx="34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</a:rPr>
                <a:t>خاکهایی با دانه بندی مناسب </a:t>
              </a: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6934200" y="4495800"/>
            <a:ext cx="4572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228600"/>
            <a:ext cx="4572000" cy="8785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مثال) </a:t>
            </a:r>
            <a:r>
              <a:rPr lang="fa-IR" b="1" dirty="0" smtClean="0"/>
              <a:t>اگر مصالح بزرگتر از </a:t>
            </a:r>
            <a:r>
              <a:rPr lang="en-US" b="1" dirty="0" smtClean="0"/>
              <a:t>10 mm</a:t>
            </a:r>
            <a:r>
              <a:rPr lang="fa-IR" b="1" dirty="0" smtClean="0"/>
              <a:t> را نخواهیم ، به روش زیر عمل می کنیم :</a:t>
            </a:r>
            <a:endParaRPr lang="en-US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207297" y="1700864"/>
            <a:ext cx="7239000" cy="3674024"/>
            <a:chOff x="207297" y="1700864"/>
            <a:chExt cx="7239000" cy="36740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219200" y="2257228"/>
              <a:ext cx="5465097" cy="1194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562306">
              <a:off x="1722998" y="4880080"/>
              <a:ext cx="778387" cy="48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/>
                <a:t>0.1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2974" y="2098267"/>
              <a:ext cx="856226" cy="38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100 %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697" y="4326574"/>
              <a:ext cx="856226" cy="38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10 %</a:t>
              </a:r>
              <a:endParaRPr lang="en-US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97897" y="4478974"/>
              <a:ext cx="778387" cy="165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2974" y="2495669"/>
              <a:ext cx="856226" cy="38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80 </a:t>
              </a:r>
              <a:r>
                <a:rPr lang="fa-IR" b="1" dirty="0" smtClean="0"/>
                <a:t>%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297" y="3945574"/>
              <a:ext cx="1167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12.5 </a:t>
              </a:r>
              <a:r>
                <a:rPr lang="fa-IR" sz="1600" b="1" dirty="0" smtClean="0"/>
                <a:t>%</a:t>
              </a:r>
              <a:r>
                <a:rPr lang="en-US" sz="1600" b="1" dirty="0" smtClean="0"/>
                <a:t> </a:t>
              </a:r>
              <a:endParaRPr lang="en-US" sz="16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413431" y="3540040"/>
              <a:ext cx="2542544" cy="81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4437191" y="3526474"/>
              <a:ext cx="2513806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9349018">
              <a:off x="4067331" y="4865996"/>
              <a:ext cx="934065" cy="48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7097" y="4859974"/>
              <a:ext cx="934065" cy="48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100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9379281">
              <a:off x="5305989" y="4893349"/>
              <a:ext cx="778387" cy="48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10</a:t>
              </a:r>
              <a:endParaRPr lang="en-US" sz="24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661691" y="3996381"/>
              <a:ext cx="1625614" cy="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97897" y="3183574"/>
              <a:ext cx="32766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194" y="3031174"/>
              <a:ext cx="1011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62.5 </a:t>
              </a:r>
              <a:r>
                <a:rPr lang="fa-IR" sz="1600" b="1" dirty="0" smtClean="0"/>
                <a:t>%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9697" y="3259774"/>
              <a:ext cx="856226" cy="38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50 </a:t>
              </a:r>
              <a:r>
                <a:rPr lang="fa-IR" b="1" dirty="0" smtClean="0"/>
                <a:t>%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197897" y="4097974"/>
              <a:ext cx="8382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219200" y="2573974"/>
              <a:ext cx="4474497" cy="4455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19200" y="4800600"/>
              <a:ext cx="6227097" cy="16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693991" y="4440874"/>
              <a:ext cx="685006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97897" y="3410586"/>
              <a:ext cx="32766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1230879" y="2269174"/>
              <a:ext cx="4462818" cy="1966415"/>
            </a:xfrm>
            <a:custGeom>
              <a:avLst/>
              <a:gdLst>
                <a:gd name="connsiteX0" fmla="*/ 0 w 4681182"/>
                <a:gd name="connsiteY0" fmla="*/ 2090383 h 2090383"/>
                <a:gd name="connsiteX1" fmla="*/ 2524836 w 4681182"/>
                <a:gd name="connsiteY1" fmla="*/ 1530825 h 2090383"/>
                <a:gd name="connsiteX2" fmla="*/ 4121624 w 4681182"/>
                <a:gd name="connsiteY2" fmla="*/ 288878 h 2090383"/>
                <a:gd name="connsiteX3" fmla="*/ 4681182 w 4681182"/>
                <a:gd name="connsiteY3" fmla="*/ 2275 h 209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1182" h="2090383">
                  <a:moveTo>
                    <a:pt x="0" y="2090383"/>
                  </a:moveTo>
                  <a:cubicBezTo>
                    <a:pt x="918949" y="1960729"/>
                    <a:pt x="1837899" y="1831076"/>
                    <a:pt x="2524836" y="1530825"/>
                  </a:cubicBezTo>
                  <a:cubicBezTo>
                    <a:pt x="3211773" y="1230574"/>
                    <a:pt x="3762233" y="543636"/>
                    <a:pt x="4121624" y="288878"/>
                  </a:cubicBezTo>
                  <a:cubicBezTo>
                    <a:pt x="4481015" y="34120"/>
                    <a:pt x="4546979" y="0"/>
                    <a:pt x="4681182" y="227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7497" y="2192975"/>
              <a:ext cx="5486400" cy="2362200"/>
            </a:xfrm>
            <a:custGeom>
              <a:avLst/>
              <a:gdLst>
                <a:gd name="connsiteX0" fmla="*/ 0 w 5977719"/>
                <a:gd name="connsiteY0" fmla="*/ 1651379 h 1651379"/>
                <a:gd name="connsiteX1" fmla="*/ 2169994 w 5977719"/>
                <a:gd name="connsiteY1" fmla="*/ 1146412 h 1651379"/>
                <a:gd name="connsiteX2" fmla="*/ 4312693 w 5977719"/>
                <a:gd name="connsiteY2" fmla="*/ 232012 h 1651379"/>
                <a:gd name="connsiteX3" fmla="*/ 5977719 w 5977719"/>
                <a:gd name="connsiteY3" fmla="*/ 0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9" h="1651379">
                  <a:moveTo>
                    <a:pt x="0" y="1651379"/>
                  </a:moveTo>
                  <a:cubicBezTo>
                    <a:pt x="725606" y="1517176"/>
                    <a:pt x="1451212" y="1382973"/>
                    <a:pt x="2169994" y="1146412"/>
                  </a:cubicBezTo>
                  <a:cubicBezTo>
                    <a:pt x="2888776" y="909851"/>
                    <a:pt x="3678072" y="423081"/>
                    <a:pt x="4312693" y="232012"/>
                  </a:cubicBezTo>
                  <a:cubicBezTo>
                    <a:pt x="4947314" y="40943"/>
                    <a:pt x="5707039" y="31845"/>
                    <a:pt x="5977719" y="0"/>
                  </a:cubicBezTo>
                </a:path>
              </a:pathLst>
            </a:custGeom>
            <a:ln w="57150"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79297" y="1811974"/>
              <a:ext cx="1066318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fa-IR" b="1" dirty="0" smtClean="0"/>
                <a:t>منحنی جدید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329856" y="3249921"/>
              <a:ext cx="3099735" cy="16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09600" y="152400"/>
            <a:ext cx="7239000" cy="995065"/>
            <a:chOff x="609600" y="381000"/>
            <a:chExt cx="7239000" cy="995065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810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b="1" dirty="0" smtClean="0"/>
                <a:t>درصد قدیم 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9144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b="1" dirty="0" smtClean="0"/>
                <a:t>درصد دور ریخته شده – 100</a:t>
              </a:r>
              <a:endParaRPr lang="en-US" sz="2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609600"/>
              <a:ext cx="34419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dirty="0" smtClean="0"/>
                <a:t>درصد جدید عبوری از هر سایز 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685800"/>
              <a:ext cx="3200400" cy="542925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457200" y="3030360"/>
            <a:ext cx="4608576" cy="3675240"/>
            <a:chOff x="978408" y="2743200"/>
            <a:chExt cx="4608576" cy="3675240"/>
          </a:xfrm>
        </p:grpSpPr>
        <p:grpSp>
          <p:nvGrpSpPr>
            <p:cNvPr id="36" name="Group 35"/>
            <p:cNvGrpSpPr/>
            <p:nvPr/>
          </p:nvGrpSpPr>
          <p:grpSpPr>
            <a:xfrm>
              <a:off x="978408" y="3153508"/>
              <a:ext cx="4608576" cy="3264932"/>
              <a:chOff x="978408" y="3153508"/>
              <a:chExt cx="4608576" cy="32649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8408" y="31535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0432" y="31535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0</a:t>
                </a:r>
                <a:endParaRPr lang="en-US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78408" y="38647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70432" y="38647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20</a:t>
                </a:r>
                <a:endParaRPr lang="en-U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78408" y="46013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70432" y="46013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30</a:t>
                </a:r>
                <a:endParaRPr lang="en-US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90600" y="5334000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2624" y="5334000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40</a:t>
                </a:r>
                <a:endParaRPr lang="en-US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38600" y="31535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30624" y="31535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38600" y="38647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30624" y="38647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0</a:t>
                </a:r>
                <a:endParaRPr lang="en-US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038600" y="4601308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30624" y="4601308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30</a:t>
                </a:r>
                <a:endParaRPr lang="en-US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50792" y="5334000"/>
                <a:ext cx="1536192" cy="656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42816" y="5334000"/>
                <a:ext cx="1152144" cy="5470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/>
                  <a:t>40</a:t>
                </a:r>
                <a:endParaRPr lang="en-US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72000" y="6049108"/>
                <a:ext cx="441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a-IR" b="1" dirty="0" smtClean="0"/>
                  <a:t>10</a:t>
                </a:r>
                <a:endParaRPr lang="en-US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24000" y="6049108"/>
                <a:ext cx="441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a-IR" b="1" dirty="0" smtClean="0"/>
                  <a:t>10</a:t>
                </a:r>
                <a:endParaRPr lang="en-US" b="1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19400" y="3276600"/>
                <a:ext cx="957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100 mm</a:t>
                </a:r>
                <a:endParaRPr lang="en-US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600" y="3886200"/>
                <a:ext cx="840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10 mm</a:t>
                </a:r>
                <a:endParaRPr lang="en-US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95600" y="4648200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1 mm</a:t>
                </a:r>
                <a:endParaRPr lang="en-US" b="1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19400" y="5410200"/>
                <a:ext cx="90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0.1 mm</a:t>
                </a:r>
                <a:endParaRPr lang="en-US" b="1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295400" y="2743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b="1" dirty="0" smtClean="0"/>
                <a:t>قدیم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43400" y="2743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b="1" dirty="0" smtClean="0"/>
                <a:t>جدید</a:t>
              </a:r>
              <a:endParaRPr lang="en-US" sz="2000" b="1" dirty="0"/>
            </a:p>
          </p:txBody>
        </p:sp>
      </p:grp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295400"/>
            <a:ext cx="2133600" cy="5429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810000" y="106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10 %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200400" y="1524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100 % - 20 %</a:t>
            </a:r>
            <a:endParaRPr lang="en-US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990600" y="1219200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درصد عبوری از </a:t>
            </a:r>
            <a:r>
              <a:rPr lang="en-US" sz="2400" dirty="0" smtClean="0"/>
              <a:t>0.1 mm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990600" y="2057400"/>
            <a:ext cx="6324600" cy="918865"/>
            <a:chOff x="1066800" y="1600200"/>
            <a:chExt cx="6324600" cy="918865"/>
          </a:xfrm>
        </p:grpSpPr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1828800"/>
              <a:ext cx="2133600" cy="542925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3886200" y="16002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400" b="1" dirty="0" smtClean="0"/>
                <a:t>10 %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76600" y="20574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2400" b="1" dirty="0" smtClean="0"/>
                <a:t>100 % - 20 %</a:t>
              </a:r>
              <a:endParaRPr lang="en-US" sz="24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66800" y="1752600"/>
              <a:ext cx="2938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400" dirty="0" smtClean="0"/>
                <a:t>درصد عبوری از </a:t>
              </a:r>
              <a:r>
                <a:rPr lang="en-US" sz="2400" dirty="0" smtClean="0"/>
                <a:t>0.1 mm</a:t>
              </a:r>
              <a:endParaRPr lang="en-US" sz="24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172200" y="121920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= 12.5 % 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6172200" y="220980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= 62.5 %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86200" y="3810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درصد </a:t>
            </a:r>
            <a:r>
              <a:rPr lang="en-US" sz="2400" b="1" dirty="0" smtClean="0"/>
              <a:t>OUT</a:t>
            </a:r>
            <a:r>
              <a:rPr lang="fa-IR" sz="2400" b="1" dirty="0" smtClean="0"/>
              <a:t> – درصد قدیم 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4343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درصد </a:t>
            </a:r>
            <a:r>
              <a:rPr lang="en-US" sz="2400" b="1" dirty="0" smtClean="0"/>
              <a:t>OUT</a:t>
            </a:r>
            <a:r>
              <a:rPr lang="fa-IR" sz="2400" b="1" dirty="0" smtClean="0"/>
              <a:t> – 100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381000" y="4038600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درصد جدید عبوری از هر سایز </a:t>
            </a:r>
            <a:endParaRPr lang="en-US" sz="2400" dirty="0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" y="4953000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درصد عبوری از </a:t>
            </a:r>
            <a:r>
              <a:rPr lang="en-US" sz="2400" dirty="0" smtClean="0"/>
              <a:t>1 mm</a:t>
            </a:r>
            <a:endParaRPr lang="en-US" sz="2400" dirty="0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114800"/>
            <a:ext cx="3200400" cy="5429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581400" y="4796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50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81400" y="518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100</a:t>
            </a:r>
            <a:endParaRPr lang="en-US" sz="2400" b="1" dirty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029200"/>
            <a:ext cx="2038350" cy="5429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5105400" y="495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44.4%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530310" y="5867400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درصد عبوری از </a:t>
            </a:r>
            <a:r>
              <a:rPr lang="en-US" sz="2400" dirty="0" smtClean="0"/>
              <a:t>10 mm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657600" y="5710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80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6576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100</a:t>
            </a:r>
            <a:endParaRPr lang="en-US" sz="2400" b="1" dirty="0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943600"/>
            <a:ext cx="2038350" cy="5429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181600" y="5867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77.8%</a:t>
            </a:r>
            <a:endParaRPr lang="en-US" sz="24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-152400" y="117491"/>
            <a:ext cx="7239000" cy="3692509"/>
            <a:chOff x="457200" y="152400"/>
            <a:chExt cx="7086600" cy="354010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685800"/>
              <a:ext cx="45720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1980803" y="2895997"/>
              <a:ext cx="457994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562306">
              <a:off x="1676400" y="32004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/>
                <a:t>0.1</a:t>
              </a:r>
              <a:endParaRPr lang="en-US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533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100 %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2438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10 %</a:t>
              </a:r>
              <a:endParaRPr lang="en-US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47800" y="2590800"/>
              <a:ext cx="7620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" y="914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80 </a:t>
              </a:r>
              <a:r>
                <a:rPr lang="fa-IR" b="1" dirty="0" smtClean="0"/>
                <a:t>%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21336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44.4 </a:t>
              </a:r>
              <a:r>
                <a:rPr lang="fa-IR" sz="1600" b="1" dirty="0" smtClean="0"/>
                <a:t>%</a:t>
              </a:r>
              <a:r>
                <a:rPr lang="en-US" sz="1600" b="1" dirty="0" smtClean="0"/>
                <a:t> </a:t>
              </a:r>
              <a:endParaRPr lang="en-US" sz="16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801394" y="1905000"/>
              <a:ext cx="2437606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961209" y="2057797"/>
              <a:ext cx="2135188" cy="79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9349018">
              <a:off x="3322616" y="320248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3200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100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9379281">
              <a:off x="4557988" y="3230844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10</a:t>
              </a:r>
              <a:endParaRPr lang="en-US" sz="2400" b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200400" y="2514600"/>
              <a:ext cx="12192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7800" y="1905000"/>
              <a:ext cx="23622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3400" y="12192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77.8 </a:t>
              </a:r>
              <a:r>
                <a:rPr lang="fa-IR" sz="1600" b="1" dirty="0" smtClean="0"/>
                <a:t>%</a:t>
              </a:r>
              <a:endParaRPr lang="en-US" sz="16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5800" y="175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50 </a:t>
              </a:r>
              <a:r>
                <a:rPr lang="fa-IR" b="1" dirty="0" smtClean="0"/>
                <a:t>%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47800" y="2362200"/>
              <a:ext cx="2362200" cy="1589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47800" y="1370012"/>
              <a:ext cx="35814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447800" y="1066800"/>
              <a:ext cx="3581400" cy="1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1828800" y="609600"/>
              <a:ext cx="4648201" cy="2133600"/>
            </a:xfrm>
            <a:custGeom>
              <a:avLst/>
              <a:gdLst>
                <a:gd name="connsiteX0" fmla="*/ 0 w 5977719"/>
                <a:gd name="connsiteY0" fmla="*/ 1651379 h 1651379"/>
                <a:gd name="connsiteX1" fmla="*/ 2169994 w 5977719"/>
                <a:gd name="connsiteY1" fmla="*/ 1146412 h 1651379"/>
                <a:gd name="connsiteX2" fmla="*/ 4312693 w 5977719"/>
                <a:gd name="connsiteY2" fmla="*/ 232012 h 1651379"/>
                <a:gd name="connsiteX3" fmla="*/ 5977719 w 5977719"/>
                <a:gd name="connsiteY3" fmla="*/ 0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9" h="1651379">
                  <a:moveTo>
                    <a:pt x="0" y="1651379"/>
                  </a:moveTo>
                  <a:cubicBezTo>
                    <a:pt x="725606" y="1517176"/>
                    <a:pt x="1451212" y="1382973"/>
                    <a:pt x="2169994" y="1146412"/>
                  </a:cubicBezTo>
                  <a:cubicBezTo>
                    <a:pt x="2888776" y="909851"/>
                    <a:pt x="3678072" y="423081"/>
                    <a:pt x="4312693" y="232012"/>
                  </a:cubicBezTo>
                  <a:cubicBezTo>
                    <a:pt x="4947314" y="40943"/>
                    <a:pt x="5707039" y="31845"/>
                    <a:pt x="5977719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09800" y="838200"/>
              <a:ext cx="4267200" cy="2286000"/>
            </a:xfrm>
            <a:custGeom>
              <a:avLst/>
              <a:gdLst>
                <a:gd name="connsiteX0" fmla="*/ 0 w 5977719"/>
                <a:gd name="connsiteY0" fmla="*/ 1651379 h 1651379"/>
                <a:gd name="connsiteX1" fmla="*/ 2169994 w 5977719"/>
                <a:gd name="connsiteY1" fmla="*/ 1146412 h 1651379"/>
                <a:gd name="connsiteX2" fmla="*/ 4312693 w 5977719"/>
                <a:gd name="connsiteY2" fmla="*/ 232012 h 1651379"/>
                <a:gd name="connsiteX3" fmla="*/ 5977719 w 5977719"/>
                <a:gd name="connsiteY3" fmla="*/ 0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9" h="1651379">
                  <a:moveTo>
                    <a:pt x="0" y="1651379"/>
                  </a:moveTo>
                  <a:cubicBezTo>
                    <a:pt x="725606" y="1517176"/>
                    <a:pt x="1451212" y="1382973"/>
                    <a:pt x="2169994" y="1146412"/>
                  </a:cubicBezTo>
                  <a:cubicBezTo>
                    <a:pt x="2888776" y="909851"/>
                    <a:pt x="3678072" y="423081"/>
                    <a:pt x="4312693" y="232012"/>
                  </a:cubicBezTo>
                  <a:cubicBezTo>
                    <a:pt x="4947314" y="40943"/>
                    <a:pt x="5707039" y="31845"/>
                    <a:pt x="5977719" y="0"/>
                  </a:cubicBezTo>
                </a:path>
              </a:pathLst>
            </a:custGeom>
            <a:ln w="57150">
              <a:solidFill>
                <a:srgbClr val="0070C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-37306" y="1637506"/>
              <a:ext cx="2971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447800" y="3124200"/>
              <a:ext cx="6096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248400" y="838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</a:rPr>
              <a:t>مثال) </a:t>
            </a:r>
            <a:r>
              <a:rPr lang="fa-IR" sz="2000" b="1" dirty="0" smtClean="0"/>
              <a:t>اگر مصالح کوچکتر از </a:t>
            </a:r>
            <a:r>
              <a:rPr lang="en-US" sz="2000" b="1" dirty="0" smtClean="0"/>
              <a:t>1 mm</a:t>
            </a:r>
            <a:r>
              <a:rPr lang="fa-IR" sz="2000" b="1" dirty="0" smtClean="0"/>
              <a:t> را نخواهیم ، به روش زیر عمل می کنیم :</a:t>
            </a:r>
            <a:endParaRPr lang="en-US" sz="2000" b="1" dirty="0"/>
          </a:p>
        </p:txBody>
      </p:sp>
      <p:sp>
        <p:nvSpPr>
          <p:cNvPr id="77" name="Rectangle 76"/>
          <p:cNvSpPr/>
          <p:nvPr/>
        </p:nvSpPr>
        <p:spPr>
          <a:xfrm rot="20124836">
            <a:off x="4648200" y="1219200"/>
            <a:ext cx="1066318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a-IR" b="1" dirty="0" smtClean="0"/>
              <a:t>منحنی جدید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62400" y="-533400"/>
            <a:ext cx="7162800" cy="662940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1">
                  <a:lumMod val="75000"/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-228600"/>
            <a:ext cx="7162800" cy="662940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1">
                  <a:lumMod val="75000"/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533400"/>
            <a:ext cx="7162800" cy="662940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1">
                  <a:lumMod val="75000"/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1676400"/>
            <a:ext cx="7162800" cy="662940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1">
                  <a:lumMod val="75000"/>
                  <a:alpha val="7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9144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اصول مهندسی ژئوتکنیک </a:t>
            </a:r>
          </a:p>
          <a:p>
            <a:pPr algn="ctr" rtl="1">
              <a:lnSpc>
                <a:spcPct val="150000"/>
              </a:lnSpc>
              <a:buFontTx/>
              <a:buChar char="-"/>
            </a:pPr>
            <a:r>
              <a:rPr lang="fa-IR" sz="4000" dirty="0" smtClean="0"/>
              <a:t> مکانیک خاک </a:t>
            </a:r>
          </a:p>
          <a:p>
            <a:pPr algn="ctr" rtl="1">
              <a:lnSpc>
                <a:spcPct val="150000"/>
              </a:lnSpc>
            </a:pPr>
            <a:endParaRPr lang="fa-IR" sz="4000" dirty="0" smtClean="0"/>
          </a:p>
          <a:p>
            <a:pPr algn="r" rtl="1">
              <a:lnSpc>
                <a:spcPct val="150000"/>
              </a:lnSpc>
            </a:pPr>
            <a:r>
              <a:rPr lang="fa-IR" sz="2400" dirty="0" smtClean="0"/>
              <a:t>    </a:t>
            </a:r>
          </a:p>
          <a:p>
            <a:pPr algn="r" rtl="1">
              <a:lnSpc>
                <a:spcPct val="150000"/>
              </a:lnSpc>
            </a:pPr>
            <a:endParaRPr lang="fa-IR" sz="2400" dirty="0" smtClean="0"/>
          </a:p>
          <a:p>
            <a:pPr algn="ctr" rtl="1">
              <a:lnSpc>
                <a:spcPct val="150000"/>
              </a:lnSpc>
            </a:pPr>
            <a:endParaRPr lang="fa-IR" sz="4000" dirty="0" smtClean="0"/>
          </a:p>
          <a:p>
            <a:pPr algn="ctr" rtl="1">
              <a:lnSpc>
                <a:spcPct val="150000"/>
              </a:lnSpc>
            </a:pPr>
            <a:endParaRPr lang="fa-IR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8620" y="1138535"/>
            <a:ext cx="301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درصد عبوری از </a:t>
            </a:r>
            <a:r>
              <a:rPr lang="en-US" sz="2400" dirty="0" smtClean="0"/>
              <a:t>100 mm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98167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100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367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 </a:t>
            </a:r>
            <a:r>
              <a:rPr lang="fa-IR" sz="2400" b="1" dirty="0" smtClean="0"/>
              <a:t>– </a:t>
            </a:r>
            <a:r>
              <a:rPr lang="en-US" sz="2400" b="1" dirty="0" smtClean="0"/>
              <a:t>100</a:t>
            </a:r>
            <a:endParaRPr lang="en-US" sz="2400" b="1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214735"/>
            <a:ext cx="2038350" cy="542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1138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100 %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هر چه </a:t>
            </a:r>
            <a:r>
              <a:rPr lang="en-US" sz="2400" b="1" dirty="0" smtClean="0"/>
              <a:t>Cu</a:t>
            </a:r>
            <a:r>
              <a:rPr lang="fa-IR" sz="2400" b="1" dirty="0" smtClean="0"/>
              <a:t> بزرگتر باشد نشان دهنده ی گستردگی خاک است . ( شیب کند تر 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هر چه </a:t>
            </a:r>
            <a:r>
              <a:rPr lang="en-US" sz="2400" b="1" dirty="0" smtClean="0"/>
              <a:t>Cu</a:t>
            </a:r>
            <a:r>
              <a:rPr lang="fa-IR" sz="2400" b="1" dirty="0" smtClean="0"/>
              <a:t> کوچکتر باشد نشان دهنده یکنواختی خاک است . ( شیب تند تر و تک سایز تر )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209809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چند درصد مصالح از </a:t>
            </a:r>
            <a:r>
              <a:rPr lang="en-US" sz="2400" b="1" dirty="0" smtClean="0"/>
              <a:t>10 mm </a:t>
            </a:r>
            <a:r>
              <a:rPr lang="fa-IR" sz="2400" b="1" dirty="0" smtClean="0"/>
              <a:t> کوچکتر است ؟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66700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چند درصد مصالح از</a:t>
            </a:r>
            <a:r>
              <a:rPr lang="en-US" sz="2400" b="1" dirty="0" smtClean="0"/>
              <a:t> </a:t>
            </a:r>
            <a:r>
              <a:rPr lang="fa-IR" sz="2400" b="1" dirty="0" smtClean="0"/>
              <a:t>  </a:t>
            </a:r>
            <a:r>
              <a:rPr lang="en-US" sz="2400" b="1" dirty="0" smtClean="0"/>
              <a:t> 1 mm</a:t>
            </a:r>
            <a:r>
              <a:rPr lang="fa-IR" sz="2400" b="1" dirty="0" smtClean="0"/>
              <a:t>کوچکتر است ؟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001006" y="2209809"/>
            <a:ext cx="91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/>
              <a:t>مثال )</a:t>
            </a:r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914400" y="3198812"/>
            <a:ext cx="4343400" cy="2973388"/>
            <a:chOff x="609600" y="2895600"/>
            <a:chExt cx="4343400" cy="297338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875506" y="4380706"/>
              <a:ext cx="2971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9600" y="5867400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3962400"/>
              <a:ext cx="10668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23900" y="4914900"/>
              <a:ext cx="19050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2020094" y="4914106"/>
              <a:ext cx="19050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952500" y="4076700"/>
              <a:ext cx="838200" cy="609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76400" y="3962400"/>
              <a:ext cx="1295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6200000">
              <a:off x="3009900" y="2933700"/>
              <a:ext cx="1905000" cy="1981200"/>
            </a:xfrm>
            <a:prstGeom prst="arc">
              <a:avLst>
                <a:gd name="adj1" fmla="val 16056016"/>
                <a:gd name="adj2" fmla="val 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6400" y="6248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mm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40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6248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 mm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69922">
            <a:off x="667250" y="4580766"/>
            <a:ext cx="714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روابط وزنی - حجمی</a:t>
            </a:r>
            <a:endParaRPr lang="en-US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20625857">
            <a:off x="4833100" y="1857279"/>
            <a:ext cx="3558832" cy="593139"/>
          </a:xfrm>
          <a:prstGeom prst="rect">
            <a:avLst/>
          </a:prstGeom>
          <a:noFill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19522290">
            <a:off x="1196688" y="4113427"/>
            <a:ext cx="3829050" cy="1114425"/>
          </a:xfrm>
          <a:prstGeom prst="rect">
            <a:avLst/>
          </a:prstGeom>
          <a:noFill/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1444934">
            <a:off x="1867380" y="900934"/>
            <a:ext cx="2085116" cy="18372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424379">
            <a:off x="1192256" y="347595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روابط وزنی - حجمی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فصل دوم:</a:t>
            </a:r>
            <a:endParaRPr lang="en-US" sz="2800" b="1" dirty="0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20172995">
            <a:off x="891887" y="3884827"/>
            <a:ext cx="3829050" cy="1114425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1825476">
            <a:off x="3040033" y="1207960"/>
            <a:ext cx="1636645" cy="1442079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 contrast="-48000"/>
          </a:blip>
          <a:srcRect/>
          <a:stretch>
            <a:fillRect/>
          </a:stretch>
        </p:blipFill>
        <p:spPr bwMode="auto">
          <a:xfrm rot="20625857">
            <a:off x="320669" y="1711546"/>
            <a:ext cx="4724400" cy="78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59205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روابط وزنی – حجمی :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2057400"/>
            <a:ext cx="24384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1143000"/>
            <a:ext cx="2438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85800"/>
            <a:ext cx="2438400" cy="45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590800" y="1143002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590800" y="2057402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6858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13716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0" y="25146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5791995" y="1142208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791995" y="2056608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791995" y="3275808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7400" y="136713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67400" y="68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243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68580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وزن هوا = 0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1371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وزن مایع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وزن جامد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137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مایع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77000" y="609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هوا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324600" y="243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جامد</a:t>
            </a:r>
            <a:endParaRPr lang="en-US" sz="2800" b="1" dirty="0"/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2590800" y="3276602"/>
            <a:ext cx="762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>
            <a:off x="7315200" y="685800"/>
            <a:ext cx="304800" cy="1295400"/>
          </a:xfrm>
          <a:prstGeom prst="rightBrac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772400" y="106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400" b="1" dirty="0" smtClean="0"/>
              <a:t> v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52600" y="419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=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s  +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 </a:t>
            </a:r>
            <a:r>
              <a:rPr lang="en-US" sz="2000" b="1" dirty="0" smtClean="0"/>
              <a:t>w  +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52600" y="4953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sz="2000" b="1" dirty="0" smtClean="0"/>
              <a:t>=</a:t>
            </a:r>
            <a:r>
              <a:rPr lang="en-US" dirty="0" smtClean="0"/>
              <a:t> </a:t>
            </a:r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sz="2000" b="1" dirty="0" smtClean="0"/>
              <a:t>s  +</a:t>
            </a:r>
            <a:r>
              <a:rPr lang="en-US" dirty="0" smtClean="0"/>
              <a:t> </a:t>
            </a:r>
            <a:r>
              <a:rPr lang="en-US" sz="2800" b="1" dirty="0" smtClean="0"/>
              <a:t>W</a:t>
            </a:r>
            <a:r>
              <a:rPr lang="en-US" dirty="0" smtClean="0"/>
              <a:t>  </a:t>
            </a:r>
            <a:r>
              <a:rPr lang="en-US" sz="2000" b="1" dirty="0" smtClean="0"/>
              <a:t>w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81000" y="41910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حجم کل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" y="49530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وزن کل</a:t>
            </a:r>
            <a:endParaRPr lang="en-US" sz="2800" b="1" dirty="0"/>
          </a:p>
        </p:txBody>
      </p:sp>
      <p:sp>
        <p:nvSpPr>
          <p:cNvPr id="66" name="Right Brace 65"/>
          <p:cNvSpPr/>
          <p:nvPr/>
        </p:nvSpPr>
        <p:spPr>
          <a:xfrm rot="-5400000">
            <a:off x="3352800" y="3429000"/>
            <a:ext cx="304800" cy="1371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00400" y="3439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400" b="1" dirty="0" smtClean="0"/>
              <a:t> v</a:t>
            </a:r>
            <a:endParaRPr lang="en-US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90422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=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s  +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 </a:t>
            </a:r>
            <a:r>
              <a:rPr lang="en-US" sz="2000" b="1" dirty="0" smtClean="0"/>
              <a:t>w  +</a:t>
            </a:r>
            <a:r>
              <a:rPr lang="en-US" dirty="0" smtClean="0"/>
              <a:t> </a:t>
            </a:r>
            <a:r>
              <a:rPr lang="en-US" sz="2800" b="1" dirty="0" smtClean="0"/>
              <a:t>V</a:t>
            </a:r>
            <a:r>
              <a:rPr lang="en-US" dirty="0" smtClean="0"/>
              <a:t> </a:t>
            </a:r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66622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sz="2000" b="1" dirty="0" smtClean="0"/>
              <a:t>=</a:t>
            </a:r>
            <a:r>
              <a:rPr lang="en-US" dirty="0" smtClean="0"/>
              <a:t> </a:t>
            </a:r>
            <a:r>
              <a:rPr lang="en-US" sz="2800" b="1" dirty="0" smtClean="0"/>
              <a:t>W</a:t>
            </a:r>
            <a:r>
              <a:rPr lang="en-US" dirty="0" smtClean="0"/>
              <a:t> </a:t>
            </a:r>
            <a:r>
              <a:rPr lang="en-US" sz="2000" b="1" dirty="0" smtClean="0"/>
              <a:t>s  +</a:t>
            </a:r>
            <a:r>
              <a:rPr lang="en-US" dirty="0" smtClean="0"/>
              <a:t> </a:t>
            </a:r>
            <a:r>
              <a:rPr lang="en-US" sz="2800" b="1" dirty="0" smtClean="0"/>
              <a:t>W</a:t>
            </a:r>
            <a:r>
              <a:rPr lang="en-US" dirty="0" smtClean="0"/>
              <a:t>  </a:t>
            </a:r>
            <a:r>
              <a:rPr lang="en-US" sz="2000" b="1" dirty="0" smtClean="0"/>
              <a:t>w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0422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</a:rPr>
              <a:t>حجم کل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6622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</a:rPr>
              <a:t>وزن کل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-5400000">
            <a:off x="3200400" y="142220"/>
            <a:ext cx="304800" cy="1371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15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400" b="1" dirty="0" smtClean="0"/>
              <a:t> v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800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درجه اشباع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987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نسبت تخلخل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562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میزان رطوبت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911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0 ≤ e &lt; ∞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749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0 ≤ S ≤ ∞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50708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 ≤ </a:t>
            </a:r>
            <a:r>
              <a:rPr lang="el-GR" sz="3200" b="1" dirty="0" smtClean="0"/>
              <a:t>ω</a:t>
            </a:r>
            <a:r>
              <a:rPr lang="en-US" sz="3200" b="1" dirty="0" smtClean="0"/>
              <a:t> &lt; ∞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3048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پوکی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" y="1143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486408"/>
            <a:ext cx="1543051" cy="82867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648208"/>
            <a:ext cx="1314451" cy="82867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810007"/>
            <a:ext cx="1238251" cy="828675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3" y="2895608"/>
            <a:ext cx="1276351" cy="828675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429000"/>
            <a:ext cx="2232104" cy="117328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1295400"/>
            <a:ext cx="7997252" cy="167640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990600" y="3733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" y="13144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" y="1676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609600"/>
            <a:ext cx="3962400" cy="1143000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6" y="2057400"/>
            <a:ext cx="2024495" cy="1066800"/>
          </a:xfrm>
          <a:prstGeom prst="rect">
            <a:avLst/>
          </a:prstGeom>
          <a:noFill/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3" y="3352800"/>
            <a:ext cx="6820495" cy="1447800"/>
          </a:xfrm>
          <a:prstGeom prst="rect">
            <a:avLst/>
          </a:prstGeom>
          <a:noFill/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1" y="5019683"/>
            <a:ext cx="3776151" cy="6953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7620000" y="4114802"/>
            <a:ext cx="990600" cy="15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5410202"/>
            <a:ext cx="990600" cy="15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91440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وزن مخصوص مرطوب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228600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وزن مخصوص خشک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181600" y="5715000"/>
            <a:ext cx="838200" cy="533400"/>
          </a:xfrm>
          <a:prstGeom prst="bentConnector3">
            <a:avLst>
              <a:gd name="adj1" fmla="val -784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5600" y="6015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میزان رطوبت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719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خشک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719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مرطوب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" y="144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6" y="1981200"/>
            <a:ext cx="7157357" cy="11430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6"/>
            <a:ext cx="6019800" cy="1037897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" y="2428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858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وزن مخصوص آب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762000" y="1600200"/>
            <a:ext cx="762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533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وزن مخصوص سنگدانه :</a:t>
            </a:r>
            <a:endParaRPr lang="en-US" sz="2800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1"/>
            <a:ext cx="1676400" cy="98307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8980" y="1371600"/>
            <a:ext cx="1152525" cy="704851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1" y="1371600"/>
            <a:ext cx="1038225" cy="7048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24375" y="137160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/>
              <a:t>یا</a:t>
            </a:r>
            <a:endParaRPr lang="en-US" sz="2800" b="1" dirty="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6" y="3733800"/>
            <a:ext cx="2831757" cy="83820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227873"/>
            <a:ext cx="2558752" cy="657387"/>
          </a:xfrm>
          <a:prstGeom prst="rect">
            <a:avLst/>
          </a:prstGeom>
          <a:noFill/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4" y="5257800"/>
            <a:ext cx="4701861" cy="9906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019800" y="5410201"/>
            <a:ext cx="144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/>
              <a:t>واحد ندارد</a:t>
            </a:r>
            <a:endParaRPr lang="en-US" sz="2800" b="1" dirty="0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1898" y="2392981"/>
            <a:ext cx="1584159" cy="57882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743200" y="3058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وزن مخصوص آب :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343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چگالی :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66800" y="762000"/>
            <a:ext cx="1752600" cy="1905000"/>
            <a:chOff x="1219200" y="609600"/>
            <a:chExt cx="2209800" cy="2819399"/>
          </a:xfrm>
        </p:grpSpPr>
        <p:sp>
          <p:nvSpPr>
            <p:cNvPr id="5" name="Rectangle 4"/>
            <p:cNvSpPr/>
            <p:nvPr/>
          </p:nvSpPr>
          <p:spPr>
            <a:xfrm>
              <a:off x="1219200" y="1981200"/>
              <a:ext cx="2209800" cy="144779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39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9200" y="1066800"/>
              <a:ext cx="2209800" cy="1085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39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609600"/>
              <a:ext cx="2209800" cy="54292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39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010" y="808322"/>
            <a:ext cx="283193" cy="334681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" y="1371607"/>
            <a:ext cx="358588" cy="388471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8"/>
            <a:ext cx="304800" cy="388471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8461" y="1057278"/>
            <a:ext cx="387740" cy="466724"/>
          </a:xfrm>
          <a:prstGeom prst="rect">
            <a:avLst/>
          </a:prstGeom>
          <a:noFill/>
        </p:spPr>
      </p:pic>
      <p:sp>
        <p:nvSpPr>
          <p:cNvPr id="16" name="Right Brace 15"/>
          <p:cNvSpPr/>
          <p:nvPr/>
        </p:nvSpPr>
        <p:spPr>
          <a:xfrm>
            <a:off x="3048000" y="762006"/>
            <a:ext cx="381000" cy="106679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6" y="1143001"/>
            <a:ext cx="2895599" cy="777923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133608"/>
            <a:ext cx="2895600" cy="842749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1" y="3200401"/>
            <a:ext cx="5343525" cy="723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181100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" y="13906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81" y="4000501"/>
            <a:ext cx="5610225" cy="800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" y="12573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963117"/>
            <a:ext cx="5334000" cy="7518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963111"/>
            <a:ext cx="2133600" cy="742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b="1" dirty="0" smtClean="0"/>
              <a:t>فهرست :</a:t>
            </a:r>
            <a:endParaRPr lang="en-US" sz="3600" b="1" dirty="0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4800599" y="9144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>
                <a:solidFill>
                  <a:schemeClr val="bg1"/>
                </a:solidFill>
              </a:rPr>
              <a:t>فصل اول : دانه بندی خاک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>
          <a:xfrm>
            <a:off x="4800599" y="16002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دوم : روابط وزنی – حجمی : </a:t>
            </a:r>
            <a:endParaRPr lang="en-US" sz="2400" dirty="0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4801412" y="2286000"/>
            <a:ext cx="4113988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سوم : طبقه بندی خاک</a:t>
            </a:r>
            <a:endParaRPr lang="en-US" sz="2400" dirty="0"/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4800599" y="29718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چهارم : جریان آب در خاک</a:t>
            </a:r>
            <a:endParaRPr lang="en-US" sz="2400" dirty="0"/>
          </a:p>
        </p:txBody>
      </p:sp>
      <p:sp>
        <p:nvSpPr>
          <p:cNvPr id="13" name="Action Button: Custom 12">
            <a:hlinkClick r:id="rId6" action="ppaction://hlinksldjump" highlightClick="1"/>
          </p:cNvPr>
          <p:cNvSpPr/>
          <p:nvPr/>
        </p:nvSpPr>
        <p:spPr>
          <a:xfrm>
            <a:off x="4800600" y="36576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پنجم : تنش موثر</a:t>
            </a:r>
            <a:endParaRPr lang="en-US" sz="2400" dirty="0"/>
          </a:p>
        </p:txBody>
      </p:sp>
      <p:sp>
        <p:nvSpPr>
          <p:cNvPr id="14" name="Action Button: Custom 13">
            <a:hlinkClick r:id="rId7" action="ppaction://hlinksldjump" highlightClick="1"/>
          </p:cNvPr>
          <p:cNvSpPr/>
          <p:nvPr/>
        </p:nvSpPr>
        <p:spPr>
          <a:xfrm>
            <a:off x="4800599" y="43434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ششم : تنش در توده خاک </a:t>
            </a:r>
            <a:endParaRPr lang="en-US" sz="2400" dirty="0"/>
          </a:p>
        </p:txBody>
      </p:sp>
      <p:sp>
        <p:nvSpPr>
          <p:cNvPr id="15" name="Action Button: Custom 14">
            <a:hlinkClick r:id="rId8" action="ppaction://hlinksldjump" highlightClick="1"/>
          </p:cNvPr>
          <p:cNvSpPr/>
          <p:nvPr/>
        </p:nvSpPr>
        <p:spPr>
          <a:xfrm>
            <a:off x="4800599" y="5029200"/>
            <a:ext cx="410345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هفتم : نشست خاک</a:t>
            </a:r>
            <a:endParaRPr lang="en-US" sz="2400" dirty="0"/>
          </a:p>
        </p:txBody>
      </p:sp>
      <p:sp>
        <p:nvSpPr>
          <p:cNvPr id="16" name="Action Button: Custom 15">
            <a:hlinkClick r:id="rId2" action="ppaction://hlinksldjump" highlightClick="1"/>
          </p:cNvPr>
          <p:cNvSpPr/>
          <p:nvPr/>
        </p:nvSpPr>
        <p:spPr>
          <a:xfrm>
            <a:off x="4800600" y="5715000"/>
            <a:ext cx="4129391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هشتم : مقاومت برشی خاک</a:t>
            </a:r>
            <a:endParaRPr lang="en-US" sz="2400" dirty="0"/>
          </a:p>
        </p:txBody>
      </p:sp>
      <p:sp>
        <p:nvSpPr>
          <p:cNvPr id="17" name="Action Button: Custom 16">
            <a:hlinkClick r:id="rId9" action="ppaction://hlinksldjump" highlightClick="1"/>
          </p:cNvPr>
          <p:cNvSpPr/>
          <p:nvPr/>
        </p:nvSpPr>
        <p:spPr>
          <a:xfrm>
            <a:off x="533400" y="914400"/>
            <a:ext cx="4032702" cy="6096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b="1" dirty="0" smtClean="0"/>
              <a:t>فصل نهم : تـــراکم خاک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6260068"/>
            <a:ext cx="2895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/>
              <a:t>روی مبحث مورد نظر کلیک کنید 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2"/>
            <a:ext cx="2457451" cy="79057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3" y="1143001"/>
            <a:ext cx="1590675" cy="80010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1" y="3124202"/>
            <a:ext cx="2266951" cy="409575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" y="10858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2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3" y="2209800"/>
            <a:ext cx="3834245" cy="685800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" y="10858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4419600" y="2133600"/>
            <a:ext cx="381000" cy="1371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579915"/>
            <a:ext cx="1905000" cy="468087"/>
          </a:xfrm>
          <a:prstGeom prst="rect">
            <a:avLst/>
          </a:prstGeom>
          <a:noFill/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810002"/>
            <a:ext cx="1676400" cy="411916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rot="5400000">
            <a:off x="914400" y="3810000"/>
            <a:ext cx="457200" cy="457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48000" y="4037013"/>
            <a:ext cx="914400" cy="1588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3" y="3810002"/>
            <a:ext cx="1381125" cy="40957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8600" y="4267202"/>
            <a:ext cx="2133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/>
              <a:t>S=1</a:t>
            </a:r>
            <a:r>
              <a:rPr lang="fa-IR" sz="2000" b="1" dirty="0" smtClean="0"/>
              <a:t> چون اشباع است</a:t>
            </a:r>
            <a:endParaRPr lang="en-US" sz="2000" b="1" dirty="0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253" y="5252184"/>
            <a:ext cx="6879951" cy="1301016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181600" y="462908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/>
              <a:t>وزن مخصوص خاک در حالت اشباع :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3810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حالت کلّی </a:t>
            </a: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7315200" y="2438400"/>
            <a:ext cx="1524000" cy="762000"/>
            <a:chOff x="7315200" y="2438400"/>
            <a:chExt cx="1524000" cy="762000"/>
          </a:xfrm>
        </p:grpSpPr>
        <p:sp>
          <p:nvSpPr>
            <p:cNvPr id="30" name="Rectangle 29"/>
            <p:cNvSpPr/>
            <p:nvPr/>
          </p:nvSpPr>
          <p:spPr>
            <a:xfrm>
              <a:off x="7315200" y="2438400"/>
              <a:ext cx="15240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91400" y="2590800"/>
              <a:ext cx="14189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2400" b="1" dirty="0" smtClean="0"/>
                <a:t>رابطه کمکی</a:t>
              </a:r>
              <a:endParaRPr lang="en-US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81001"/>
            <a:ext cx="8153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مثال ) برای یک خک اشباع وزن مخصوص خشک </a:t>
            </a:r>
            <a:r>
              <a:rPr lang="en-US" sz="2000" b="1" dirty="0" smtClean="0"/>
              <a:t>15.29  </a:t>
            </a:r>
            <a:r>
              <a:rPr lang="ar-SA" sz="2000" b="1" dirty="0" smtClean="0"/>
              <a:t>و میزان رطوبت %21 است </a:t>
            </a:r>
            <a:r>
              <a:rPr lang="fa-IR" sz="2000" b="1" dirty="0" smtClean="0"/>
              <a:t> </a:t>
            </a:r>
            <a:r>
              <a:rPr lang="en-US" sz="2000" b="1" dirty="0" smtClean="0"/>
              <a:t>            </a:t>
            </a:r>
            <a:r>
              <a:rPr lang="fa-IR" sz="2000" b="1" dirty="0" smtClean="0"/>
              <a:t>          </a:t>
            </a:r>
            <a:r>
              <a:rPr lang="en-US" sz="2000" b="1" dirty="0" smtClean="0"/>
              <a:t>                  </a:t>
            </a:r>
            <a:r>
              <a:rPr lang="fa-IR" sz="2000" b="1" dirty="0" smtClean="0"/>
              <a:t>      </a:t>
            </a:r>
            <a:r>
              <a:rPr lang="en-US" sz="2000" b="1" dirty="0" smtClean="0"/>
              <a:t>   </a:t>
            </a:r>
            <a:r>
              <a:rPr lang="fa-IR" sz="2000" b="1" dirty="0" smtClean="0"/>
              <a:t>را بیابید .</a:t>
            </a:r>
            <a:endParaRPr lang="en-US" sz="2000" dirty="0" smtClean="0"/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914400"/>
            <a:ext cx="2407919" cy="4572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" y="1485899"/>
            <a:ext cx="2352675" cy="304800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485899"/>
            <a:ext cx="1181100" cy="304800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409700"/>
            <a:ext cx="676275" cy="466725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095499"/>
            <a:ext cx="1724025" cy="30480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396" y="2019299"/>
            <a:ext cx="2000251" cy="30480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49" y="2628899"/>
            <a:ext cx="3219451" cy="304800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086101"/>
            <a:ext cx="1571625" cy="485775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398" y="3086100"/>
            <a:ext cx="3552825" cy="495300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848100"/>
            <a:ext cx="3552825" cy="80962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7" y="4838700"/>
            <a:ext cx="5143500" cy="5715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5600700"/>
            <a:ext cx="4162425" cy="571500"/>
          </a:xfrm>
          <a:prstGeom prst="rect">
            <a:avLst/>
          </a:prstGeom>
          <a:noFill/>
        </p:spPr>
      </p:pic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3" y="457202"/>
            <a:ext cx="3819525" cy="67627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600201"/>
            <a:ext cx="5486400" cy="67627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2" y="2590802"/>
            <a:ext cx="5019675" cy="600075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4" y="1600201"/>
            <a:ext cx="2486025" cy="61912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33400" y="3505202"/>
            <a:ext cx="815340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3962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مثال ) خاکی با </a:t>
            </a:r>
            <a:r>
              <a:rPr lang="en-US" sz="2000" b="1" dirty="0" smtClean="0"/>
              <a:t>n = 45%</a:t>
            </a:r>
            <a:r>
              <a:rPr lang="fa-IR" sz="2000" b="1" dirty="0" smtClean="0"/>
              <a:t> , </a:t>
            </a:r>
            <a:r>
              <a:rPr lang="en-US" sz="2000" b="1" dirty="0" smtClean="0"/>
              <a:t>                                     </a:t>
            </a:r>
            <a:r>
              <a:rPr lang="fa-IR" sz="2000" b="1" dirty="0" smtClean="0"/>
              <a:t> </a:t>
            </a:r>
            <a:r>
              <a:rPr lang="en-US" sz="2000" b="1" dirty="0" smtClean="0"/>
              <a:t> </a:t>
            </a:r>
            <a:r>
              <a:rPr lang="fa-IR" sz="2000" b="1" dirty="0" smtClean="0"/>
              <a:t>است . تعیین جرم آبی که باید به </a:t>
            </a:r>
            <a:r>
              <a:rPr lang="en-US" sz="2000" b="1" dirty="0" smtClean="0"/>
              <a:t>10    </a:t>
            </a:r>
            <a:r>
              <a:rPr lang="fa-IR" sz="2000" b="1" dirty="0" smtClean="0"/>
              <a:t> خاک اضافه شود تا خاک شباع گردد . </a:t>
            </a:r>
            <a:endParaRPr lang="en-US" sz="20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3" y="4038600"/>
            <a:ext cx="1024467" cy="3048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038603"/>
            <a:ext cx="990600" cy="31840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" y="800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324350"/>
            <a:ext cx="323851" cy="323851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543550"/>
            <a:ext cx="5943600" cy="1162051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572000"/>
            <a:ext cx="781051" cy="6096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14403" y="4876801"/>
            <a:ext cx="1209675" cy="55245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914403" y="4457701"/>
            <a:ext cx="1209675" cy="419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3" y="4495800"/>
            <a:ext cx="257175" cy="304800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78" y="5029200"/>
            <a:ext cx="238125" cy="304800"/>
          </a:xfrm>
          <a:prstGeom prst="rect">
            <a:avLst/>
          </a:prstGeom>
          <a:noFill/>
        </p:spPr>
      </p:pic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1"/>
            <a:ext cx="5943600" cy="1162051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4" y="1466851"/>
            <a:ext cx="5838825" cy="51435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533400" y="3275012"/>
            <a:ext cx="815340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5800" y="3429000"/>
            <a:ext cx="7772400" cy="2828328"/>
            <a:chOff x="533400" y="2209802"/>
            <a:chExt cx="7772400" cy="2828328"/>
          </a:xfrm>
        </p:grpSpPr>
        <p:sp>
          <p:nvSpPr>
            <p:cNvPr id="9" name="TextBox 8"/>
            <p:cNvSpPr txBox="1"/>
            <p:nvPr/>
          </p:nvSpPr>
          <p:spPr>
            <a:xfrm>
              <a:off x="6400800" y="220980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 smtClean="0"/>
                <a:t>حدود اتربرگ : 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3352800"/>
              <a:ext cx="4114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2743200"/>
              <a:ext cx="762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1400" y="2743200"/>
              <a:ext cx="762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7800" y="2743200"/>
              <a:ext cx="762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4724400" y="3124200"/>
              <a:ext cx="3810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400" y="2667002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مایع</a:t>
              </a:r>
            </a:p>
            <a:p>
              <a:pPr algn="ctr"/>
              <a:r>
                <a:rPr lang="en-US" b="1" dirty="0" smtClean="0"/>
                <a:t>liquid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7000" y="2667003"/>
              <a:ext cx="91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 smtClean="0"/>
                <a:t>خمیری</a:t>
              </a:r>
            </a:p>
            <a:p>
              <a:pPr algn="ctr"/>
              <a:r>
                <a:rPr lang="en-US" b="1" dirty="0" smtClean="0"/>
                <a:t>Plastic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2667002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 smtClean="0"/>
                <a:t>نیمه جامد</a:t>
              </a:r>
            </a:p>
            <a:p>
              <a:pPr algn="ctr"/>
              <a:r>
                <a:rPr lang="en-US" b="1" dirty="0" smtClean="0"/>
                <a:t>Semisoild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" y="2667003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 smtClean="0"/>
                <a:t>جامد</a:t>
              </a:r>
            </a:p>
            <a:p>
              <a:pPr algn="ctr"/>
              <a:r>
                <a:rPr lang="en-US" b="1" dirty="0" smtClean="0"/>
                <a:t>Soild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41148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Shrinkage</a:t>
              </a:r>
            </a:p>
            <a:p>
              <a:pPr algn="ctr"/>
              <a:r>
                <a:rPr lang="en-US" b="1" dirty="0" smtClean="0"/>
                <a:t>Limit</a:t>
              </a:r>
              <a:endParaRPr lang="fa-IR" b="1" dirty="0" smtClean="0"/>
            </a:p>
            <a:p>
              <a:pPr algn="ctr"/>
              <a:r>
                <a:rPr lang="fa-IR" b="1" dirty="0" smtClean="0"/>
                <a:t>حد انقباض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41148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Plastic</a:t>
              </a:r>
              <a:endParaRPr lang="en-US" dirty="0" smtClean="0"/>
            </a:p>
            <a:p>
              <a:pPr algn="ctr"/>
              <a:r>
                <a:rPr lang="en-US" b="1" dirty="0" smtClean="0"/>
                <a:t>Limit</a:t>
              </a:r>
              <a:endParaRPr lang="fa-IR" b="1" dirty="0" smtClean="0"/>
            </a:p>
            <a:p>
              <a:pPr algn="ctr"/>
              <a:r>
                <a:rPr lang="fa-IR" b="1" dirty="0" smtClean="0"/>
                <a:t>حد خمیری 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6600" y="411480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liquid</a:t>
              </a:r>
              <a:endParaRPr lang="en-US" dirty="0" smtClean="0"/>
            </a:p>
            <a:p>
              <a:pPr algn="ctr"/>
              <a:r>
                <a:rPr lang="en-US" b="1" dirty="0" smtClean="0"/>
                <a:t>Limit</a:t>
              </a:r>
            </a:p>
            <a:p>
              <a:pPr algn="ctr"/>
              <a:r>
                <a:rPr lang="fa-IR" b="1" dirty="0" smtClean="0"/>
                <a:t>حد مایع 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0200" y="3200401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 smtClean="0"/>
                <a:t>افزایش میزان رطوبت</a:t>
              </a:r>
              <a:endParaRPr lang="en-US" sz="20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3000" y="21336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تفاوت میان          و    ،                 بود که باید از آب تامین شود یعنی       برای هر متر مکعب . که برای </a:t>
            </a:r>
            <a:r>
              <a:rPr lang="en-US" sz="2000" b="1" dirty="0" smtClean="0"/>
              <a:t>10</a:t>
            </a:r>
            <a:r>
              <a:rPr lang="fa-IR" sz="2000" b="1" dirty="0" smtClean="0"/>
              <a:t> متر مکعب ، </a:t>
            </a:r>
            <a:r>
              <a:rPr lang="en-US" sz="2000" b="1" dirty="0" smtClean="0"/>
              <a:t> 30 KN</a:t>
            </a:r>
            <a:r>
              <a:rPr lang="fa-IR" sz="2000" b="1" dirty="0" smtClean="0"/>
              <a:t>می شود . </a:t>
            </a:r>
            <a:endParaRPr lang="en-US" sz="2000" b="1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181225"/>
            <a:ext cx="180975" cy="409575"/>
          </a:xfrm>
          <a:prstGeom prst="rect">
            <a:avLst/>
          </a:prstGeom>
          <a:noFill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143125"/>
            <a:ext cx="571500" cy="447675"/>
          </a:xfrm>
          <a:prstGeom prst="rect">
            <a:avLst/>
          </a:prstGeom>
          <a:noFill/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200275"/>
            <a:ext cx="996602" cy="542925"/>
          </a:xfrm>
          <a:prstGeom prst="rect">
            <a:avLst/>
          </a:prstGeom>
          <a:noFill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0"/>
            <a:ext cx="996602" cy="542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/>
        </p:nvSpPr>
        <p:spPr>
          <a:xfrm rot="16036534">
            <a:off x="7189923" y="3727202"/>
            <a:ext cx="813883" cy="2274507"/>
          </a:xfrm>
          <a:custGeom>
            <a:avLst/>
            <a:gdLst>
              <a:gd name="connsiteX0" fmla="*/ 686914 w 1600200"/>
              <a:gd name="connsiteY0" fmla="*/ 2274505 h 2286000"/>
              <a:gd name="connsiteX1" fmla="*/ 487 w 1600200"/>
              <a:gd name="connsiteY1" fmla="*/ 1103106 h 2286000"/>
              <a:gd name="connsiteX2" fmla="*/ 800101 w 1600200"/>
              <a:gd name="connsiteY2" fmla="*/ 0 h 2286000"/>
              <a:gd name="connsiteX3" fmla="*/ 686914 w 1600200"/>
              <a:gd name="connsiteY3" fmla="*/ 2274505 h 2286000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597271 w 813882"/>
              <a:gd name="connsiteY3" fmla="*/ 922846 h 2274506"/>
              <a:gd name="connsiteX4" fmla="*/ 700695 w 813882"/>
              <a:gd name="connsiteY4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597271 w 813882"/>
              <a:gd name="connsiteY3" fmla="*/ 922846 h 2274506"/>
              <a:gd name="connsiteX4" fmla="*/ 701729 w 813882"/>
              <a:gd name="connsiteY4" fmla="*/ 1416110 h 2274506"/>
              <a:gd name="connsiteX5" fmla="*/ 700695 w 813882"/>
              <a:gd name="connsiteY5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22441 w 813882"/>
              <a:gd name="connsiteY3" fmla="*/ 719875 h 2274506"/>
              <a:gd name="connsiteX4" fmla="*/ 597271 w 813882"/>
              <a:gd name="connsiteY4" fmla="*/ 922846 h 2274506"/>
              <a:gd name="connsiteX5" fmla="*/ 701729 w 813882"/>
              <a:gd name="connsiteY5" fmla="*/ 1416110 h 2274506"/>
              <a:gd name="connsiteX6" fmla="*/ 700695 w 813882"/>
              <a:gd name="connsiteY6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22441 w 813882"/>
              <a:gd name="connsiteY3" fmla="*/ 719875 h 2274506"/>
              <a:gd name="connsiteX4" fmla="*/ 398819 w 813882"/>
              <a:gd name="connsiteY4" fmla="*/ 1014914 h 2274506"/>
              <a:gd name="connsiteX5" fmla="*/ 701729 w 813882"/>
              <a:gd name="connsiteY5" fmla="*/ 1416110 h 2274506"/>
              <a:gd name="connsiteX6" fmla="*/ 700695 w 813882"/>
              <a:gd name="connsiteY6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55953 w 813882"/>
              <a:gd name="connsiteY3" fmla="*/ 746695 h 2274506"/>
              <a:gd name="connsiteX4" fmla="*/ 398819 w 813882"/>
              <a:gd name="connsiteY4" fmla="*/ 1014914 h 2274506"/>
              <a:gd name="connsiteX5" fmla="*/ 701729 w 813882"/>
              <a:gd name="connsiteY5" fmla="*/ 1416110 h 2274506"/>
              <a:gd name="connsiteX6" fmla="*/ 700695 w 813882"/>
              <a:gd name="connsiteY6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55953 w 813882"/>
              <a:gd name="connsiteY3" fmla="*/ 746695 h 2274506"/>
              <a:gd name="connsiteX4" fmla="*/ 398819 w 813882"/>
              <a:gd name="connsiteY4" fmla="*/ 1014914 h 2274506"/>
              <a:gd name="connsiteX5" fmla="*/ 735241 w 813882"/>
              <a:gd name="connsiteY5" fmla="*/ 1442930 h 2274506"/>
              <a:gd name="connsiteX6" fmla="*/ 700695 w 813882"/>
              <a:gd name="connsiteY6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55953 w 813882"/>
              <a:gd name="connsiteY3" fmla="*/ 746695 h 2274506"/>
              <a:gd name="connsiteX4" fmla="*/ 398819 w 813882"/>
              <a:gd name="connsiteY4" fmla="*/ 1014914 h 2274506"/>
              <a:gd name="connsiteX5" fmla="*/ 341131 w 813882"/>
              <a:gd name="connsiteY5" fmla="*/ 1239282 h 2274506"/>
              <a:gd name="connsiteX6" fmla="*/ 735241 w 813882"/>
              <a:gd name="connsiteY6" fmla="*/ 1442930 h 2274506"/>
              <a:gd name="connsiteX7" fmla="*/ 700695 w 813882"/>
              <a:gd name="connsiteY7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55953 w 813882"/>
              <a:gd name="connsiteY3" fmla="*/ 746695 h 2274506"/>
              <a:gd name="connsiteX4" fmla="*/ 416389 w 813882"/>
              <a:gd name="connsiteY4" fmla="*/ 813531 h 2274506"/>
              <a:gd name="connsiteX5" fmla="*/ 398819 w 813882"/>
              <a:gd name="connsiteY5" fmla="*/ 1014914 h 2274506"/>
              <a:gd name="connsiteX6" fmla="*/ 341131 w 813882"/>
              <a:gd name="connsiteY6" fmla="*/ 1239282 h 2274506"/>
              <a:gd name="connsiteX7" fmla="*/ 735241 w 813882"/>
              <a:gd name="connsiteY7" fmla="*/ 1442930 h 2274506"/>
              <a:gd name="connsiteX8" fmla="*/ 700695 w 813882"/>
              <a:gd name="connsiteY8" fmla="*/ 2274506 h 2274506"/>
              <a:gd name="connsiteX0" fmla="*/ 700695 w 813882"/>
              <a:gd name="connsiteY0" fmla="*/ 2274506 h 2274506"/>
              <a:gd name="connsiteX1" fmla="*/ 14268 w 813882"/>
              <a:gd name="connsiteY1" fmla="*/ 1103107 h 2274506"/>
              <a:gd name="connsiteX2" fmla="*/ 813882 w 813882"/>
              <a:gd name="connsiteY2" fmla="*/ 1 h 2274506"/>
              <a:gd name="connsiteX3" fmla="*/ 755953 w 813882"/>
              <a:gd name="connsiteY3" fmla="*/ 746695 h 2274506"/>
              <a:gd name="connsiteX4" fmla="*/ 416389 w 813882"/>
              <a:gd name="connsiteY4" fmla="*/ 813531 h 2274506"/>
              <a:gd name="connsiteX5" fmla="*/ 398819 w 813882"/>
              <a:gd name="connsiteY5" fmla="*/ 1014914 h 2274506"/>
              <a:gd name="connsiteX6" fmla="*/ 416229 w 813882"/>
              <a:gd name="connsiteY6" fmla="*/ 1115120 h 2274506"/>
              <a:gd name="connsiteX7" fmla="*/ 341131 w 813882"/>
              <a:gd name="connsiteY7" fmla="*/ 1239282 h 2274506"/>
              <a:gd name="connsiteX8" fmla="*/ 735241 w 813882"/>
              <a:gd name="connsiteY8" fmla="*/ 1442930 h 2274506"/>
              <a:gd name="connsiteX9" fmla="*/ 700695 w 813882"/>
              <a:gd name="connsiteY9" fmla="*/ 2274506 h 22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882" h="2274506">
                <a:moveTo>
                  <a:pt x="700695" y="2274506"/>
                </a:moveTo>
                <a:cubicBezTo>
                  <a:pt x="296007" y="2191891"/>
                  <a:pt x="0" y="1686750"/>
                  <a:pt x="14268" y="1103107"/>
                </a:cubicBezTo>
                <a:cubicBezTo>
                  <a:pt x="29312" y="487747"/>
                  <a:pt x="382867" y="0"/>
                  <a:pt x="813882" y="1"/>
                </a:cubicBezTo>
                <a:lnTo>
                  <a:pt x="755953" y="746695"/>
                </a:lnTo>
                <a:lnTo>
                  <a:pt x="416389" y="813531"/>
                </a:lnTo>
                <a:lnTo>
                  <a:pt x="398819" y="1014914"/>
                </a:lnTo>
                <a:lnTo>
                  <a:pt x="416229" y="1115120"/>
                </a:lnTo>
                <a:lnTo>
                  <a:pt x="341131" y="1239282"/>
                </a:lnTo>
                <a:lnTo>
                  <a:pt x="735241" y="1442930"/>
                </a:lnTo>
                <a:cubicBezTo>
                  <a:pt x="734896" y="1729062"/>
                  <a:pt x="701040" y="1988374"/>
                  <a:pt x="700695" y="2274506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e 69"/>
          <p:cNvSpPr/>
          <p:nvPr/>
        </p:nvSpPr>
        <p:spPr>
          <a:xfrm>
            <a:off x="7010400" y="2069068"/>
            <a:ext cx="1600200" cy="1447800"/>
          </a:xfrm>
          <a:prstGeom prst="pie">
            <a:avLst>
              <a:gd name="adj1" fmla="val 21594017"/>
              <a:gd name="adj2" fmla="val 617842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Pie 68"/>
          <p:cNvSpPr/>
          <p:nvPr/>
        </p:nvSpPr>
        <p:spPr>
          <a:xfrm>
            <a:off x="6477000" y="2069068"/>
            <a:ext cx="1447800" cy="1447800"/>
          </a:xfrm>
          <a:prstGeom prst="pie">
            <a:avLst>
              <a:gd name="adj1" fmla="val 4393693"/>
              <a:gd name="adj2" fmla="val 1083803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2" name="Block Arc 41"/>
          <p:cNvSpPr/>
          <p:nvPr/>
        </p:nvSpPr>
        <p:spPr>
          <a:xfrm rot="10800000">
            <a:off x="6324600" y="1688068"/>
            <a:ext cx="2438400" cy="1905000"/>
          </a:xfrm>
          <a:prstGeom prst="blockArc">
            <a:avLst>
              <a:gd name="adj1" fmla="val 10800003"/>
              <a:gd name="adj2" fmla="val 259"/>
              <a:gd name="adj3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162800" y="237387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162800" y="19928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 mm</a:t>
            </a:r>
            <a:endParaRPr lang="en-US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391400" y="366927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62800" y="3745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 mm</a:t>
            </a:r>
            <a:endParaRPr lang="en-US" b="1" dirty="0"/>
          </a:p>
        </p:txBody>
      </p:sp>
      <p:sp>
        <p:nvSpPr>
          <p:cNvPr id="79" name="Block Arc 78"/>
          <p:cNvSpPr/>
          <p:nvPr/>
        </p:nvSpPr>
        <p:spPr>
          <a:xfrm rot="10800000">
            <a:off x="6324600" y="3429000"/>
            <a:ext cx="2438400" cy="1905000"/>
          </a:xfrm>
          <a:prstGeom prst="blockArc">
            <a:avLst>
              <a:gd name="adj1" fmla="val 10800003"/>
              <a:gd name="adj2" fmla="val 259"/>
              <a:gd name="adj3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 flipH="1" flipV="1">
            <a:off x="5904707" y="316150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562600" y="29718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 mm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057400" y="586740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b="1" dirty="0" smtClean="0"/>
              <a:t> آزمایش حد مایع / دستگاه کاساگرانده</a:t>
            </a:r>
            <a:endParaRPr lang="en-US" sz="24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" y="1828800"/>
            <a:ext cx="4191000" cy="4191000"/>
            <a:chOff x="609600" y="-101560"/>
            <a:chExt cx="5334000" cy="5892760"/>
          </a:xfrm>
        </p:grpSpPr>
        <p:sp>
          <p:nvSpPr>
            <p:cNvPr id="32" name="Oval 31"/>
            <p:cNvSpPr/>
            <p:nvPr/>
          </p:nvSpPr>
          <p:spPr>
            <a:xfrm>
              <a:off x="1524000" y="54102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48200" y="54102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ord 10"/>
            <p:cNvSpPr/>
            <p:nvPr/>
          </p:nvSpPr>
          <p:spPr>
            <a:xfrm rot="16200000">
              <a:off x="1096136" y="731669"/>
              <a:ext cx="3048000" cy="3124200"/>
            </a:xfrm>
            <a:prstGeom prst="chord">
              <a:avLst>
                <a:gd name="adj1" fmla="val 5369791"/>
                <a:gd name="adj2" fmla="val 1620000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lock Arc 12"/>
            <p:cNvSpPr/>
            <p:nvPr/>
          </p:nvSpPr>
          <p:spPr>
            <a:xfrm rot="10360178">
              <a:off x="883923" y="-101560"/>
              <a:ext cx="3444511" cy="4038600"/>
            </a:xfrm>
            <a:prstGeom prst="blockArc">
              <a:avLst>
                <a:gd name="adj1" fmla="val 9716326"/>
                <a:gd name="adj2" fmla="val 21263115"/>
                <a:gd name="adj3" fmla="val 3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3" idx="0"/>
              <a:endCxn id="13" idx="1"/>
            </p:cNvCxnSpPr>
            <p:nvPr/>
          </p:nvCxnSpPr>
          <p:spPr>
            <a:xfrm rot="16200000" flipH="1" flipV="1">
              <a:off x="2010779" y="177170"/>
              <a:ext cx="1091360" cy="3132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029200" y="914400"/>
              <a:ext cx="4572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609600"/>
              <a:ext cx="990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9200" y="304800"/>
              <a:ext cx="152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6800" y="152400"/>
              <a:ext cx="457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685800"/>
              <a:ext cx="1676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1000" y="685800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gonal Stripe 21"/>
            <p:cNvSpPr/>
            <p:nvPr/>
          </p:nvSpPr>
          <p:spPr>
            <a:xfrm rot="5400000">
              <a:off x="4191000" y="1143000"/>
              <a:ext cx="457200" cy="45720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2514600" y="2514600"/>
              <a:ext cx="1524000" cy="441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6400" y="4415138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b="1" dirty="0" smtClean="0"/>
                <a:t>پایه از لاستیک سخت</a:t>
              </a:r>
              <a:endParaRPr lang="en-US" sz="2400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H="1">
              <a:off x="2247900" y="1866900"/>
              <a:ext cx="2286000" cy="68580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1295400" y="1905000"/>
              <a:ext cx="1447800" cy="83820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9600" y="12308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 smtClean="0"/>
                <a:t>نمونه خاک 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28800" y="609601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 smtClean="0"/>
                <a:t>شعاع : </a:t>
              </a:r>
              <a:r>
                <a:rPr lang="en-US" b="1" dirty="0" smtClean="0"/>
                <a:t>54 mm</a:t>
              </a:r>
              <a:r>
                <a:rPr lang="fa-IR" b="1" dirty="0" smtClean="0"/>
                <a:t> </a:t>
              </a:r>
              <a:endParaRPr lang="en-US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1200" y="381000"/>
              <a:ext cx="152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200" y="228600"/>
            <a:ext cx="6894091" cy="175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 </a:t>
            </a:r>
            <a:r>
              <a:rPr lang="fa-IR" sz="2000" b="1" dirty="0" smtClean="0"/>
              <a:t>آزمایش حد مایع : </a:t>
            </a:r>
            <a:r>
              <a:rPr lang="fa-IR" b="1" dirty="0" smtClean="0"/>
              <a:t>با چرخاندن اهرم به قدری بالا رفته و روی پایه ای که از پلاستیک سخت است صقوط میکند 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درصد رطوبتی که به ازای آن به علت 25 ضربه فنجان ، شیار ایجاد شده در نمونه داخل فنجان بست می شود ، حد مایع ( حد روانی ) خوانده م شود 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Action Button: Forward or Next 38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457200"/>
            <a:ext cx="5296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/>
              <a:t>حداقل چهار بار آزمایش را برای تنظیم رطوبت خاک انجام    می دهیم ، مثلا اگر شیار با 34 ضربه بسته شد ، نشان میدهد که خاک ما خشک است ، پس باید آب بیشتر اضافه کنیم :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" y="1066800"/>
            <a:ext cx="3091025" cy="1447800"/>
            <a:chOff x="685800" y="762000"/>
            <a:chExt cx="3091025" cy="1447800"/>
          </a:xfrm>
        </p:grpSpPr>
        <p:sp>
          <p:nvSpPr>
            <p:cNvPr id="7" name="Rectangle 6"/>
            <p:cNvSpPr/>
            <p:nvPr/>
          </p:nvSpPr>
          <p:spPr>
            <a:xfrm>
              <a:off x="685800" y="762000"/>
              <a:ext cx="3048000" cy="1447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914400"/>
              <a:ext cx="2938625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b="1" dirty="0" smtClean="0"/>
                <a:t>1 : n = 34     w = 18 % </a:t>
              </a:r>
            </a:p>
            <a:p>
              <a:r>
                <a:rPr lang="en-US" sz="2400" b="1" dirty="0" smtClean="0"/>
                <a:t>2 : n = 19     w = 28 % </a:t>
              </a:r>
            </a:p>
            <a:p>
              <a:r>
                <a:rPr lang="en-US" sz="2400" b="1" dirty="0" smtClean="0"/>
                <a:t>3 : n = 26     w = 23 % 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48442" y="1981200"/>
            <a:ext cx="444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000" b="1" dirty="0" smtClean="0"/>
              <a:t> استاندارد تعداد ضربه ها : </a:t>
            </a:r>
            <a:r>
              <a:rPr lang="en-US" sz="2800" b="1" dirty="0" smtClean="0"/>
              <a:t>15 &lt; n &lt; 35</a:t>
            </a:r>
            <a:r>
              <a:rPr lang="fa-IR" sz="2800" b="1" dirty="0" smtClean="0"/>
              <a:t> </a:t>
            </a:r>
            <a:endParaRPr lang="en-US" sz="2800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86200"/>
            <a:ext cx="2945342" cy="838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113506" y="4303712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1394" y="5408612"/>
            <a:ext cx="411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3048000"/>
            <a:ext cx="24384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44196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18</a:t>
            </a:r>
            <a:r>
              <a:rPr lang="en-US" b="1" dirty="0" smtClean="0"/>
              <a:t>%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54102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10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20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90800" y="5486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25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81400" y="5486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30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5486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40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81600" y="5486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50</a:t>
            </a:r>
            <a:endParaRPr lang="en-US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57600"/>
            <a:ext cx="638175" cy="3429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048000" y="5105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26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86200" y="5105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676400" y="51170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19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438400" y="3048000"/>
            <a:ext cx="228600" cy="228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" y="32766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88%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819400" y="3505200"/>
            <a:ext cx="228600" cy="228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4800" y="3962400"/>
            <a:ext cx="228600" cy="228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133600" y="1447800"/>
            <a:ext cx="2971800" cy="400110"/>
            <a:chOff x="381000" y="1352489"/>
            <a:chExt cx="2971800" cy="400110"/>
          </a:xfrm>
        </p:grpSpPr>
        <p:pic>
          <p:nvPicPr>
            <p:cNvPr id="33810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1371601"/>
              <a:ext cx="1524000" cy="3429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381000" y="1352489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000" b="1" dirty="0" smtClean="0">
                  <a:solidFill>
                    <a:srgbClr val="FF0000"/>
                  </a:solidFill>
                </a:rPr>
                <a:t>نشانه خمیری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257175" cy="304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19600" y="2133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حد انقباض </a:t>
            </a:r>
            <a:r>
              <a:rPr lang="en-US" sz="2400" b="1" dirty="0" smtClean="0">
                <a:solidFill>
                  <a:srgbClr val="FF0000"/>
                </a:solidFill>
              </a:rPr>
              <a:t>(SL)</a:t>
            </a:r>
            <a:r>
              <a:rPr lang="fa-IR" sz="2400" b="1" dirty="0" smtClean="0">
                <a:solidFill>
                  <a:srgbClr val="FF0000"/>
                </a:solidFill>
              </a:rPr>
              <a:t> 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just" rtl="1"/>
            <a:r>
              <a:rPr lang="fa-IR" sz="2000" dirty="0" smtClean="0"/>
              <a:t>حد انقباض بیانگر درصد رطوبتی از خاک است که با کاهش رطوبت حجم خاک ثابت است .  </a:t>
            </a:r>
            <a:endParaRPr lang="en-US" sz="2000" dirty="0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-456410" y="3961606"/>
            <a:ext cx="2438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61997" y="5181602"/>
            <a:ext cx="3352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1997" y="4267202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676397" y="2971800"/>
            <a:ext cx="20574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761997" y="3200402"/>
            <a:ext cx="9144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438396" y="4191002"/>
            <a:ext cx="198120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866105" y="4457701"/>
            <a:ext cx="1448595" cy="79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685798" y="4191002"/>
            <a:ext cx="198120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23997" y="53340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8397" y="53340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00397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LL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33397" y="5334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1676397" y="5867402"/>
            <a:ext cx="2057400" cy="1588"/>
          </a:xfrm>
          <a:prstGeom prst="line">
            <a:avLst/>
          </a:prstGeom>
          <a:ln w="381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628903" y="4076703"/>
            <a:ext cx="2209799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598" y="5372101"/>
            <a:ext cx="285751" cy="342900"/>
          </a:xfrm>
          <a:prstGeom prst="rect">
            <a:avLst/>
          </a:prstGeom>
          <a:noFill/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1" y="6019801"/>
            <a:ext cx="352425" cy="3429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762000" y="5334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AcadEref" pitchFamily="2" charset="0"/>
              </a:rPr>
              <a:t>حد خمیری </a:t>
            </a:r>
            <a:r>
              <a:rPr lang="en-US" sz="2400" b="1" dirty="0" smtClean="0">
                <a:solidFill>
                  <a:srgbClr val="FF0000"/>
                </a:solidFill>
              </a:rPr>
              <a:t>(PL)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AcadEref" pitchFamily="2" charset="0"/>
              </a:rPr>
              <a:t>:</a:t>
            </a:r>
            <a:r>
              <a:rPr lang="en-US" sz="2400" b="1" dirty="0" smtClean="0">
                <a:latin typeface="AcadEref" pitchFamily="2" charset="0"/>
              </a:rPr>
              <a:t> </a:t>
            </a:r>
            <a:r>
              <a:rPr lang="fa-IR" sz="2000" b="1" dirty="0" smtClean="0">
                <a:latin typeface="AcadEref" pitchFamily="2" charset="0"/>
              </a:rPr>
              <a:t>درصد رطوبتی است که فیتیله ای به قطر 1/8 اینچ از همه طرف ترک بخورد و شروع به خرد شدن بکند . </a:t>
            </a:r>
            <a:endParaRPr lang="en-US" sz="2000" b="1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276600"/>
            <a:ext cx="4543425" cy="1876425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4724400" y="518160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a-IR" sz="2000" b="1" dirty="0" smtClean="0"/>
              <a:t> </a:t>
            </a:r>
            <a:r>
              <a:rPr lang="en-US" sz="2000" b="1" dirty="0" smtClean="0"/>
              <a:t>Wi :</a:t>
            </a:r>
            <a:r>
              <a:rPr lang="fa-IR" sz="2000" b="1" dirty="0" smtClean="0">
                <a:solidFill>
                  <a:srgbClr val="FF0000"/>
                </a:solidFill>
              </a:rPr>
              <a:t>وزن ظرف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638800"/>
            <a:ext cx="2286000" cy="7507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4267200" y="5562600"/>
            <a:ext cx="4495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3723" y="609600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6125" y="609600"/>
            <a:ext cx="1815353" cy="10972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3723" y="2274332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6125" y="2274332"/>
            <a:ext cx="1815353" cy="109728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60923" y="2655332"/>
            <a:ext cx="12192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41723" y="990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41723" y="2502932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923" y="621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ظرف چینی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5923" y="21336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ظرف چینی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70723" y="914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الف) قبل از خشک شدن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94523" y="273153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ب) بعد از خشک شدن 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6587297" y="228600"/>
            <a:ext cx="2023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/>
              <a:t>آزمایش حد انقباض : 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7162801" y="3429002"/>
            <a:ext cx="10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فعالیت : </a:t>
            </a:r>
            <a:endParaRPr lang="en-US" sz="2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3" y="4888470"/>
            <a:ext cx="1828801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14400" y="5802870"/>
            <a:ext cx="28194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914400" y="4507468"/>
            <a:ext cx="1447800" cy="1295400"/>
            <a:chOff x="990600" y="4267200"/>
            <a:chExt cx="2286000" cy="175260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676400" y="4267200"/>
              <a:ext cx="160020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 flipV="1">
              <a:off x="990600" y="5486400"/>
              <a:ext cx="685800" cy="5334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62000" y="59552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درصد وزنی ذرات رسی با سایز کمتر از </a:t>
            </a:r>
            <a:endParaRPr lang="en-US" b="1" dirty="0"/>
          </a:p>
        </p:txBody>
      </p:sp>
      <p:grpSp>
        <p:nvGrpSpPr>
          <p:cNvPr id="65" name="Group 64"/>
          <p:cNvGrpSpPr/>
          <p:nvPr/>
        </p:nvGrpSpPr>
        <p:grpSpPr>
          <a:xfrm rot="744309">
            <a:off x="1043932" y="4611030"/>
            <a:ext cx="1722141" cy="1393079"/>
            <a:chOff x="1447800" y="4114800"/>
            <a:chExt cx="2514600" cy="1981200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2133600" y="4114800"/>
              <a:ext cx="18288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 flipV="1">
              <a:off x="1447800" y="5562600"/>
              <a:ext cx="685800" cy="5334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304800" y="4202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514600" y="4431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خاک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81200" y="413813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خاک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962400" y="3962400"/>
            <a:ext cx="4800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126468"/>
            <a:ext cx="2514600" cy="609600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5943600" y="4419603"/>
            <a:ext cx="2667000" cy="877163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درصد وزنی ذرات رسی با سایز کمتر از  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886200" y="4202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= فعالیت خاکهای ریزدانه</a:t>
            </a:r>
            <a:endParaRPr lang="en-US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953001"/>
            <a:ext cx="609600" cy="342900"/>
          </a:xfrm>
          <a:prstGeom prst="rect">
            <a:avLst/>
          </a:prstGeom>
          <a:noFill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955269"/>
            <a:ext cx="609600" cy="34290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4191000" y="57150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هر چه شیب نمودار بیشتر باشد،خاک فعالیت بیشتری دارد.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457200" y="4952999"/>
            <a:ext cx="80010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97" y="1294607"/>
            <a:ext cx="1828801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15193" y="2209007"/>
            <a:ext cx="28194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15195" y="913605"/>
            <a:ext cx="1447800" cy="1295400"/>
            <a:chOff x="990600" y="4267200"/>
            <a:chExt cx="2286000" cy="17526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676400" y="4267200"/>
              <a:ext cx="160020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990600" y="5486400"/>
              <a:ext cx="685800" cy="5334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752600" y="2286001"/>
            <a:ext cx="61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30%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 rot="744309">
            <a:off x="1044727" y="1017167"/>
            <a:ext cx="1722141" cy="1393079"/>
            <a:chOff x="1447800" y="4114800"/>
            <a:chExt cx="2514600" cy="19812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133600" y="4114800"/>
              <a:ext cx="18288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447800" y="5562600"/>
              <a:ext cx="685800" cy="5334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248400" y="37338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  A=8%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395" y="92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621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523207" y="1751806"/>
            <a:ext cx="915195" cy="7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83820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PI=20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3891365" y="83820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/>
              <a:t> =</a:t>
            </a:r>
            <a:r>
              <a:rPr lang="fa-IR" sz="2000" b="1" dirty="0" smtClean="0"/>
              <a:t>فعالیت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 </a:t>
            </a:r>
            <a:r>
              <a:rPr lang="fa-IR" sz="2000" b="1" dirty="0" smtClean="0"/>
              <a:t> 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3966950" y="1688068"/>
            <a:ext cx="113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/>
              <a:t> =</a:t>
            </a:r>
            <a:r>
              <a:rPr lang="fa-IR" b="1" dirty="0" smtClean="0"/>
              <a:t>فعالیت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fa-IR" b="1" dirty="0" smtClean="0"/>
              <a:t> 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1" y="742950"/>
            <a:ext cx="1409700" cy="628651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1" y="1581150"/>
            <a:ext cx="1409700" cy="62865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362200" y="1414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PI=8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7543804" y="38100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مثال )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43804" y="304800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مثال )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57200" y="2819402"/>
            <a:ext cx="815340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295400" y="3276600"/>
            <a:ext cx="4038600" cy="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219995" y="327660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285205" y="32758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99607" y="32758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266407" y="32758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8999"/>
            <a:ext cx="762000" cy="304800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428999"/>
            <a:ext cx="762000" cy="304800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428999"/>
            <a:ext cx="838200" cy="304800"/>
          </a:xfrm>
          <a:prstGeom prst="rect">
            <a:avLst/>
          </a:prstGeom>
          <a:noFill/>
        </p:spPr>
      </p:pic>
      <p:cxnSp>
        <p:nvCxnSpPr>
          <p:cNvPr id="50" name="Straight Arrow Connector 49"/>
          <p:cNvCxnSpPr/>
          <p:nvPr/>
        </p:nvCxnSpPr>
        <p:spPr>
          <a:xfrm flipV="1">
            <a:off x="1295400" y="4114800"/>
            <a:ext cx="4038600" cy="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219995" y="411480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285205" y="41140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199607" y="41140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266407" y="41140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267199"/>
            <a:ext cx="762000" cy="304800"/>
          </a:xfrm>
          <a:prstGeom prst="rect">
            <a:avLst/>
          </a:prstGeom>
          <a:noFill/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267199"/>
            <a:ext cx="762000" cy="304800"/>
          </a:xfrm>
          <a:prstGeom prst="rect">
            <a:avLst/>
          </a:prstGeom>
          <a:noFill/>
        </p:spPr>
      </p:pic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3" y="4267199"/>
            <a:ext cx="914399" cy="30480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457993" y="7612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248400" y="4267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  B=4%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33400" y="5029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خاک </a:t>
            </a:r>
            <a:r>
              <a:rPr lang="en-US" sz="2000" b="1" dirty="0" smtClean="0"/>
              <a:t>A</a:t>
            </a:r>
            <a:r>
              <a:rPr lang="fa-IR" sz="2000" b="1" dirty="0" smtClean="0"/>
              <a:t> تا </a:t>
            </a:r>
            <a:r>
              <a:rPr lang="en-US" sz="2000" b="1" dirty="0" smtClean="0"/>
              <a:t>16%</a:t>
            </a:r>
            <a:r>
              <a:rPr lang="fa-IR" sz="2000" b="1" dirty="0" smtClean="0"/>
              <a:t> آب جذب می کند . </a:t>
            </a:r>
            <a:r>
              <a:rPr lang="en-US" sz="2000" b="1" dirty="0" smtClean="0"/>
              <a:t>LL</a:t>
            </a:r>
            <a:r>
              <a:rPr lang="fa-IR" sz="2000" b="1" dirty="0" smtClean="0"/>
              <a:t> بزرگتری دارد.پس محدوده خمیری آن بزرگتر است . رفتار خمیری بیشتری دارد .</a:t>
            </a:r>
            <a:r>
              <a:rPr lang="en-US" sz="2000" b="1" dirty="0" smtClean="0"/>
              <a:t> </a:t>
            </a:r>
            <a:r>
              <a:rPr lang="fa-IR" sz="2000" b="1" dirty="0" smtClean="0"/>
              <a:t>چون </a:t>
            </a:r>
            <a:r>
              <a:rPr lang="en-US" sz="2000" b="1" dirty="0" smtClean="0"/>
              <a:t>LL</a:t>
            </a:r>
            <a:r>
              <a:rPr lang="fa-IR" sz="2000" b="1" dirty="0" smtClean="0"/>
              <a:t> بزرگتری دارد . </a:t>
            </a:r>
            <a:endParaRPr lang="en-US" sz="2000" b="1" dirty="0"/>
          </a:p>
        </p:txBody>
      </p:sp>
      <p:sp>
        <p:nvSpPr>
          <p:cNvPr id="57" name="TextBox 56">
            <a:hlinkClick r:id="" action="ppaction://hlinkshowjump?jump=nextslide"/>
          </p:cNvPr>
          <p:cNvSpPr txBox="1"/>
          <p:nvPr/>
        </p:nvSpPr>
        <p:spPr>
          <a:xfrm>
            <a:off x="2895600" y="6019800"/>
            <a:ext cx="3200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/>
              <a:t>پـــایــان فصـــل دوم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419600" y="914400"/>
            <a:ext cx="6934200" cy="6400800"/>
          </a:xfrm>
          <a:prstGeom prst="ellipse">
            <a:avLst/>
          </a:prstGeom>
          <a:solidFill>
            <a:schemeClr val="accent3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295400" y="-914400"/>
            <a:ext cx="5562600" cy="510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914400" y="-533400"/>
            <a:ext cx="4800600" cy="434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867918">
            <a:off x="565528" y="144105"/>
            <a:ext cx="2722716" cy="24820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71630"/>
              </a:avLst>
            </a:prstTxWarp>
            <a:spAutoFit/>
          </a:bodyPr>
          <a:lstStyle/>
          <a:p>
            <a:pPr algn="r" rtl="1"/>
            <a:r>
              <a:rPr lang="fa-IR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طبقه بندی خاک</a:t>
            </a:r>
            <a:endParaRPr lang="en-US" sz="6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90089">
            <a:off x="4866764" y="1053373"/>
            <a:ext cx="3175351" cy="16636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44870"/>
              </a:avLst>
            </a:prstTxWarp>
            <a:spAutoFit/>
          </a:bodyPr>
          <a:lstStyle/>
          <a:p>
            <a:pPr algn="ctr" rtl="1"/>
            <a:r>
              <a:rPr lang="fa-IR" sz="3200" b="1" dirty="0" smtClean="0"/>
              <a:t>فــصل ســـــوم :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 rot="15077167">
            <a:off x="5466442" y="1276139"/>
            <a:ext cx="4181847" cy="49910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322806"/>
              </a:avLst>
            </a:prstTxWarp>
            <a:spAutoFit/>
          </a:bodyPr>
          <a:lstStyle/>
          <a:p>
            <a:pPr algn="r" rtl="1"/>
            <a:r>
              <a:rPr lang="fa-IR" sz="6600" b="1" dirty="0" smtClean="0">
                <a:solidFill>
                  <a:schemeClr val="bg1">
                    <a:lumMod val="50000"/>
                  </a:schemeClr>
                </a:solidFill>
              </a:rPr>
              <a:t>طبقه بندی خاک</a:t>
            </a:r>
            <a:endParaRPr lang="en-US"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920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طبقه بندی خاک</a:t>
            </a:r>
            <a:endParaRPr lang="en-US" sz="8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1369922">
            <a:off x="2018203" y="4437621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دانه بندی خاک</a:t>
            </a:r>
            <a:endParaRPr lang="en-US" sz="6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609600"/>
            <a:ext cx="2514600" cy="19812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  <a:alpha val="27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304800"/>
            <a:ext cx="2743200" cy="23622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56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1800" y="1295400"/>
            <a:ext cx="1905000" cy="19812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2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دانه بندی خاک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فصل اول :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 rot="21369922">
            <a:off x="1561004" y="4010454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دانه بندی خاک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69922">
            <a:off x="951403" y="34917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دانه بندی خاک</a:t>
            </a:r>
            <a:endParaRPr lang="en-US" sz="8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457200"/>
            <a:ext cx="3733800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200" b="1" dirty="0" smtClean="0"/>
              <a:t>طبقه بندی خاکها :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21700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/>
              <a:t>AASHTO -1</a:t>
            </a:r>
            <a:r>
              <a:rPr lang="fa-IR" sz="2800" b="1" dirty="0" smtClean="0"/>
              <a:t> </a:t>
            </a:r>
          </a:p>
          <a:p>
            <a:pPr algn="r" rtl="1"/>
            <a:r>
              <a:rPr lang="fa-IR" sz="2800" b="1" dirty="0" smtClean="0"/>
              <a:t>  اداره راه ترابری ایالات متحده 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33801" y="2598001"/>
            <a:ext cx="838200" cy="1588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37660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بیشتر در راه سازی استفاده میکنند 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28380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/>
              <a:t>UNIFIED -2</a:t>
            </a:r>
            <a:r>
              <a:rPr lang="fa-IR" sz="2800" b="1" dirty="0" smtClean="0"/>
              <a:t> </a:t>
            </a:r>
          </a:p>
          <a:p>
            <a:pPr algn="r" rtl="1"/>
            <a:r>
              <a:rPr lang="fa-IR" sz="2800" b="1" dirty="0" smtClean="0"/>
              <a:t>  اداره مهندسی ارتش ایالات متحده 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733800" y="3664801"/>
            <a:ext cx="838200" cy="1588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4362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/>
              <a:t>اغلب برای مهندسان ژئوتکنیک استفاده میکنند . 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19800" y="5486400"/>
            <a:ext cx="27432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6800" y="391180"/>
            <a:ext cx="403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</a:rPr>
              <a:t> ) :</a:t>
            </a:r>
            <a:r>
              <a:rPr lang="en-US" sz="2800" b="1" dirty="0" smtClean="0">
                <a:solidFill>
                  <a:srgbClr val="C00000"/>
                </a:solidFill>
              </a:rPr>
              <a:t>AASHTO </a:t>
            </a:r>
            <a:r>
              <a:rPr lang="fa-IR" sz="2800" b="1" dirty="0" smtClean="0">
                <a:solidFill>
                  <a:srgbClr val="C00000"/>
                </a:solidFill>
              </a:rPr>
              <a:t>طبقه بندی آشتو (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 smtClean="0"/>
              <a:t>طبق این طبقه بندی , خاک به گروه های اصلی </a:t>
            </a:r>
            <a:r>
              <a:rPr lang="en-US" sz="2200" b="1" dirty="0" smtClean="0"/>
              <a:t>A-7</a:t>
            </a:r>
            <a:r>
              <a:rPr lang="fa-IR" sz="2200" b="1" dirty="0" smtClean="0"/>
              <a:t> تا </a:t>
            </a:r>
            <a:r>
              <a:rPr lang="en-US" sz="2200" b="1" dirty="0" smtClean="0"/>
              <a:t>A-1</a:t>
            </a:r>
            <a:r>
              <a:rPr lang="fa-IR" sz="2200" b="1" dirty="0" smtClean="0"/>
              <a:t> تقسیم میشوند . خاک های گروه </a:t>
            </a:r>
            <a:r>
              <a:rPr lang="en-US" sz="2200" b="1" dirty="0" smtClean="0"/>
              <a:t>A-1 </a:t>
            </a:r>
            <a:r>
              <a:rPr lang="fa-IR" sz="2200" b="1" dirty="0" smtClean="0"/>
              <a:t> , </a:t>
            </a:r>
            <a:r>
              <a:rPr lang="en-US" sz="2200" b="1" dirty="0" smtClean="0"/>
              <a:t>A-2</a:t>
            </a:r>
            <a:r>
              <a:rPr lang="fa-IR" sz="2200" b="1" dirty="0" smtClean="0"/>
              <a:t> , </a:t>
            </a:r>
            <a:r>
              <a:rPr lang="en-US" sz="2200" b="1" dirty="0" smtClean="0"/>
              <a:t>A-3</a:t>
            </a:r>
            <a:r>
              <a:rPr lang="fa-IR" sz="2200" b="1" dirty="0" smtClean="0"/>
              <a:t> مصالح دانه ای هستند که درصد عبوری آنها از الک </a:t>
            </a:r>
            <a:r>
              <a:rPr lang="en-US" sz="2200" b="1" dirty="0" smtClean="0"/>
              <a:t>NO 200</a:t>
            </a:r>
            <a:r>
              <a:rPr lang="fa-IR" sz="2200" b="1" dirty="0" smtClean="0"/>
              <a:t> کمتر از </a:t>
            </a:r>
            <a:r>
              <a:rPr lang="en-US" sz="2200" b="1" dirty="0" smtClean="0"/>
              <a:t>35%</a:t>
            </a:r>
            <a:r>
              <a:rPr lang="fa-IR" sz="2200" b="1" dirty="0" smtClean="0"/>
              <a:t> است  . خاک های که درصد عبوری آنها از الک نمره </a:t>
            </a:r>
            <a:r>
              <a:rPr lang="en-US" sz="2200" b="1" dirty="0" smtClean="0"/>
              <a:t>NO 200 </a:t>
            </a:r>
            <a:r>
              <a:rPr lang="fa-IR" sz="2200" b="1" dirty="0" smtClean="0"/>
              <a:t> بیشتر </a:t>
            </a:r>
            <a:r>
              <a:rPr lang="en-US" sz="2200" b="1" dirty="0" smtClean="0"/>
              <a:t>35%</a:t>
            </a:r>
            <a:r>
              <a:rPr lang="fa-IR" sz="2200" b="1" dirty="0" smtClean="0"/>
              <a:t> است ,در گروهای </a:t>
            </a:r>
            <a:r>
              <a:rPr lang="en-US" sz="2200" b="1" dirty="0" smtClean="0"/>
              <a:t>A-4 </a:t>
            </a:r>
            <a:r>
              <a:rPr lang="fa-IR" sz="2200" b="1" dirty="0" smtClean="0"/>
              <a:t> ,5</a:t>
            </a:r>
            <a:r>
              <a:rPr lang="en-US" sz="2200" b="1" dirty="0" smtClean="0"/>
              <a:t> A-</a:t>
            </a:r>
            <a:r>
              <a:rPr lang="fa-IR" sz="2200" b="1" dirty="0" smtClean="0"/>
              <a:t>, </a:t>
            </a:r>
            <a:r>
              <a:rPr lang="en-US" sz="2200" b="1" dirty="0" smtClean="0"/>
              <a:t>A-6</a:t>
            </a:r>
            <a:r>
              <a:rPr lang="fa-IR" sz="2200" b="1" dirty="0" smtClean="0"/>
              <a:t> ,</a:t>
            </a:r>
            <a:r>
              <a:rPr lang="en-US" sz="2200" b="1" dirty="0" smtClean="0"/>
              <a:t>A-7 </a:t>
            </a:r>
            <a:r>
              <a:rPr lang="fa-IR" sz="2200" b="1" dirty="0" smtClean="0"/>
              <a:t> قرار میگیرند . این گروه ها ,اغلب مصالح لای و رس می باشند . </a:t>
            </a:r>
            <a:r>
              <a:rPr lang="fa-IR" sz="2400" b="1" dirty="0" smtClean="0"/>
              <a:t>کیفیت خاک برای عملیات راه سازی با افزایش شماره کنترل می شود . </a:t>
            </a:r>
            <a:endParaRPr lang="en-US" sz="2200" b="1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" y="7334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0800000">
            <a:off x="4191000" y="4495800"/>
            <a:ext cx="457200" cy="19050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0800000">
            <a:off x="1752600" y="4495800"/>
            <a:ext cx="457200" cy="19050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648200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A-1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133600" y="5181600"/>
            <a:ext cx="696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A-2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133600" y="5715000"/>
            <a:ext cx="696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A-3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800600" y="4572000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A-4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800600" y="5029200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A-</a:t>
            </a:r>
            <a:r>
              <a:rPr lang="fa-IR" sz="2400" b="1" dirty="0" smtClean="0"/>
              <a:t>5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800600" y="5486400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A-</a:t>
            </a:r>
            <a:r>
              <a:rPr lang="fa-IR" sz="2400" b="1" dirty="0" smtClean="0"/>
              <a:t>6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800600" y="5943600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A-</a:t>
            </a:r>
            <a:r>
              <a:rPr lang="fa-IR" sz="2400" b="1" dirty="0" smtClean="0"/>
              <a:t>7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200400" y="5181600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ریز دانه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5181600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درشت دانه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019800" y="5562600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بدترین خاک برای راه سازی است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5437313" y="5943600"/>
            <a:ext cx="506287" cy="230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0" y="1904998"/>
            <a:ext cx="8458200" cy="838200"/>
            <a:chOff x="457200" y="838200"/>
            <a:chExt cx="8458200" cy="838200"/>
          </a:xfrm>
        </p:grpSpPr>
        <p:sp>
          <p:nvSpPr>
            <p:cNvPr id="5" name="Rectangle 4"/>
            <p:cNvSpPr/>
            <p:nvPr/>
          </p:nvSpPr>
          <p:spPr>
            <a:xfrm>
              <a:off x="457200" y="838200"/>
              <a:ext cx="845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013" y="1066800"/>
              <a:ext cx="7961587" cy="3810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362200" y="3124198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/>
              <a:t>  اگر </a:t>
            </a:r>
            <a:r>
              <a:rPr lang="en-US" sz="2000" b="1" dirty="0" smtClean="0"/>
              <a:t>GI</a:t>
            </a:r>
            <a:r>
              <a:rPr lang="fa-IR" sz="2000" b="1" dirty="0" smtClean="0"/>
              <a:t> منفی شد آن را صفر در نظر می گیریم 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/>
              <a:t>  نشانه گروه باید به نزدیکترین عدد صحیح رند شود 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/>
              <a:t> هیچ حد بالایی برای </a:t>
            </a:r>
            <a:r>
              <a:rPr lang="en-US" sz="2000" b="1" dirty="0" smtClean="0"/>
              <a:t>GI </a:t>
            </a:r>
            <a:r>
              <a:rPr lang="fa-IR" sz="2000" b="1" dirty="0" smtClean="0"/>
              <a:t> وجود ندارد .</a:t>
            </a:r>
            <a:endParaRPr lang="en-US" sz="20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fa-IR" sz="2000" b="1" dirty="0" smtClean="0"/>
              <a:t> استثنا : </a:t>
            </a:r>
            <a:r>
              <a:rPr lang="en-US" sz="2000" b="1" dirty="0" smtClean="0"/>
              <a:t>A-2-7</a:t>
            </a:r>
            <a:r>
              <a:rPr lang="fa-IR" sz="2000" b="1" dirty="0" smtClean="0"/>
              <a:t> و </a:t>
            </a:r>
            <a:r>
              <a:rPr lang="en-US" sz="2000" b="1" dirty="0" smtClean="0"/>
              <a:t>A-2-6</a:t>
            </a:r>
            <a:r>
              <a:rPr lang="fa-IR" sz="2000" b="1" dirty="0" smtClean="0"/>
              <a:t> باید از فرمول 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</a:rPr>
              <a:t>نشانه گروه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648200"/>
            <a:ext cx="3305503" cy="35242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>
            <a:off x="1143000" y="17526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5800" y="990600"/>
            <a:ext cx="154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/>
              <a:t> </a:t>
            </a:r>
            <a:r>
              <a:rPr lang="fa-IR" sz="2000" b="1" dirty="0" smtClean="0"/>
              <a:t>درصد ریز دانه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1447800" y="380931"/>
            <a:ext cx="457200" cy="22098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0800000">
            <a:off x="5029200" y="380931"/>
            <a:ext cx="457200" cy="22098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066732"/>
            <a:ext cx="88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نمودار آشتو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381000"/>
            <a:ext cx="137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/>
              <a:t>مثال 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05000" y="609530"/>
            <a:ext cx="12192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10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# 40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# 200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609530"/>
            <a:ext cx="11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100%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80%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58%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2666930"/>
            <a:ext cx="16002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LL = 30%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PI = 10%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88862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10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# 40 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/>
              <a:t># 200  ≥ 36 %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2590730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LL ≤ 40%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PI ≤ 10%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531" y="4724400"/>
            <a:ext cx="8198069" cy="762000"/>
          </a:xfrm>
          <a:prstGeom prst="rect">
            <a:avLst/>
          </a:prstGeom>
          <a:noFill/>
        </p:spPr>
      </p:pic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591175"/>
            <a:ext cx="1285875" cy="42862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>
            <a:off x="3048000" y="5743575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7364467" cy="352425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038600" y="1143000"/>
            <a:ext cx="88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ریزانه</a:t>
            </a:r>
          </a:p>
          <a:p>
            <a:pPr algn="r" rtl="1"/>
            <a:r>
              <a:rPr lang="en-US" b="1" dirty="0" smtClean="0"/>
              <a:t>A - 4</a:t>
            </a:r>
            <a:r>
              <a:rPr lang="fa-IR" b="1" dirty="0" smtClean="0"/>
              <a:t> 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5800" y="6096000"/>
            <a:ext cx="7924800" cy="158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0" y="224135"/>
            <a:ext cx="137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/>
              <a:t>مثال )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0" y="452735"/>
            <a:ext cx="2209800" cy="1752740"/>
            <a:chOff x="1447800" y="609530"/>
            <a:chExt cx="2514600" cy="1981340"/>
          </a:xfrm>
        </p:grpSpPr>
        <p:sp>
          <p:nvSpPr>
            <p:cNvPr id="6" name="Right Brace 5"/>
            <p:cNvSpPr/>
            <p:nvPr/>
          </p:nvSpPr>
          <p:spPr>
            <a:xfrm rot="10800000">
              <a:off x="1447800" y="609599"/>
              <a:ext cx="457200" cy="1981131"/>
            </a:xfrm>
            <a:prstGeom prst="rightBrace">
              <a:avLst>
                <a:gd name="adj1" fmla="val 3936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609530"/>
              <a:ext cx="1219200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 b="1" dirty="0" smtClean="0"/>
                <a:t># 200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609530"/>
              <a:ext cx="1143000" cy="586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a-IR" sz="2400" b="1" dirty="0" smtClean="0"/>
                <a:t>95</a:t>
              </a:r>
              <a:r>
                <a:rPr lang="en-US" sz="2400" b="1" dirty="0" smtClean="0"/>
                <a:t>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1447800"/>
              <a:ext cx="1600200" cy="114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/>
                <a:t>LL = 30%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smtClean="0"/>
                <a:t>PI = 10%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1367135"/>
            <a:ext cx="934871" cy="750332"/>
            <a:chOff x="5943600" y="3048000"/>
            <a:chExt cx="934871" cy="750332"/>
          </a:xfrm>
        </p:grpSpPr>
        <p:sp>
          <p:nvSpPr>
            <p:cNvPr id="10" name="Rectangle 9"/>
            <p:cNvSpPr/>
            <p:nvPr/>
          </p:nvSpPr>
          <p:spPr>
            <a:xfrm>
              <a:off x="5943600" y="3048000"/>
              <a:ext cx="934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b="1" dirty="0" smtClean="0"/>
                <a:t>ریز دانه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3429000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fa-IR" b="1" dirty="0" smtClean="0"/>
                <a:t> </a:t>
              </a:r>
              <a:r>
                <a:rPr lang="en-US" b="1" dirty="0" smtClean="0"/>
                <a:t>-</a:t>
              </a:r>
              <a:r>
                <a:rPr lang="fa-IR" b="1" dirty="0" smtClean="0"/>
                <a:t> </a:t>
              </a:r>
              <a:r>
                <a:rPr lang="en-US" b="1" dirty="0" smtClean="0"/>
                <a:t>4 </a:t>
              </a:r>
              <a:endParaRPr lang="en-US" dirty="0"/>
            </a:p>
          </p:txBody>
        </p:sp>
      </p:grp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-15686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062335"/>
            <a:ext cx="3706539" cy="352425"/>
          </a:xfrm>
          <a:prstGeom prst="rect">
            <a:avLst/>
          </a:prstGeom>
          <a:noFill/>
        </p:spPr>
      </p:pic>
      <p:sp>
        <p:nvSpPr>
          <p:cNvPr id="15" name="Right Brace 14"/>
          <p:cNvSpPr/>
          <p:nvPr/>
        </p:nvSpPr>
        <p:spPr>
          <a:xfrm rot="10800000">
            <a:off x="1523999" y="2357795"/>
            <a:ext cx="387927" cy="1295339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11927" y="2357735"/>
            <a:ext cx="1034473" cy="52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200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7782" y="2357735"/>
            <a:ext cx="969818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/>
              <a:t>95</a:t>
            </a:r>
            <a:r>
              <a:rPr lang="en-US" sz="2400" b="1" dirty="0" smtClean="0"/>
              <a:t>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1255" y="2814935"/>
            <a:ext cx="135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LL &lt; </a:t>
            </a:r>
            <a:r>
              <a:rPr lang="fa-IR" sz="2400" b="1" dirty="0" smtClean="0"/>
              <a:t>40</a:t>
            </a:r>
            <a:r>
              <a:rPr lang="en-US" sz="2400" b="1" dirty="0" smtClean="0"/>
              <a:t>%</a:t>
            </a:r>
          </a:p>
          <a:p>
            <a:r>
              <a:rPr lang="en-US" sz="2400" b="1" dirty="0" smtClean="0"/>
              <a:t>PI ≤ </a:t>
            </a:r>
            <a:r>
              <a:rPr lang="fa-IR" sz="2400" b="1" dirty="0" smtClean="0"/>
              <a:t>0</a:t>
            </a:r>
            <a:r>
              <a:rPr lang="en-US" sz="2400" b="1" dirty="0" smtClean="0"/>
              <a:t>%</a:t>
            </a:r>
          </a:p>
        </p:txBody>
      </p:sp>
      <p:sp>
        <p:nvSpPr>
          <p:cNvPr id="46" name="Right Brace 45"/>
          <p:cNvSpPr/>
          <p:nvPr/>
        </p:nvSpPr>
        <p:spPr>
          <a:xfrm rot="10800000">
            <a:off x="5410200" y="2281595"/>
            <a:ext cx="387927" cy="1295339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98128" y="2281535"/>
            <a:ext cx="1034473" cy="52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200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73983" y="2281535"/>
            <a:ext cx="969818" cy="5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/>
              <a:t>95</a:t>
            </a:r>
            <a:r>
              <a:rPr lang="en-US" sz="2400" b="1" dirty="0" smtClean="0"/>
              <a:t>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57456" y="2738735"/>
            <a:ext cx="135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LL &gt; 41%</a:t>
            </a:r>
          </a:p>
          <a:p>
            <a:r>
              <a:rPr lang="en-US" sz="2400" b="1" dirty="0" smtClean="0"/>
              <a:t>PI ≤ 10%</a:t>
            </a:r>
          </a:p>
        </p:txBody>
      </p:sp>
      <p:sp>
        <p:nvSpPr>
          <p:cNvPr id="51" name="Right Brace 50"/>
          <p:cNvSpPr/>
          <p:nvPr/>
        </p:nvSpPr>
        <p:spPr>
          <a:xfrm rot="10800000">
            <a:off x="1524000" y="3805596"/>
            <a:ext cx="387927" cy="1295339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911928" y="3805536"/>
            <a:ext cx="1034473" cy="52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200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87783" y="3805536"/>
            <a:ext cx="969818" cy="5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/>
              <a:t>95</a:t>
            </a:r>
            <a:r>
              <a:rPr lang="en-US" sz="2400" b="1" dirty="0" smtClean="0"/>
              <a:t>%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71256" y="4262736"/>
            <a:ext cx="135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LL &lt; 40%</a:t>
            </a:r>
          </a:p>
          <a:p>
            <a:r>
              <a:rPr lang="en-US" sz="2400" b="1" dirty="0" smtClean="0"/>
              <a:t>PI &gt; 11%</a:t>
            </a:r>
          </a:p>
        </p:txBody>
      </p:sp>
      <p:sp>
        <p:nvSpPr>
          <p:cNvPr id="56" name="Right Brace 55"/>
          <p:cNvSpPr/>
          <p:nvPr/>
        </p:nvSpPr>
        <p:spPr>
          <a:xfrm rot="10800000">
            <a:off x="5410200" y="3729395"/>
            <a:ext cx="387927" cy="1295339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98128" y="3729335"/>
            <a:ext cx="1034473" cy="52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# 200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573983" y="3729335"/>
            <a:ext cx="969818" cy="5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/>
              <a:t>95</a:t>
            </a:r>
            <a:r>
              <a:rPr lang="en-US" sz="2400" b="1" dirty="0" smtClean="0"/>
              <a:t>%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57456" y="4186535"/>
            <a:ext cx="135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LL &gt; 41%</a:t>
            </a:r>
          </a:p>
          <a:p>
            <a:r>
              <a:rPr lang="en-US" sz="2400" b="1" dirty="0" smtClean="0"/>
              <a:t>PI &gt; 11%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572000" y="273873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r>
              <a:rPr lang="fa-IR" sz="2400" b="1" dirty="0" smtClean="0"/>
              <a:t> </a:t>
            </a:r>
            <a:r>
              <a:rPr lang="en-US" sz="2400" b="1" dirty="0" smtClean="0"/>
              <a:t>-</a:t>
            </a:r>
            <a:r>
              <a:rPr lang="fa-IR" sz="2400" b="1" dirty="0" smtClean="0"/>
              <a:t> </a:t>
            </a:r>
            <a:r>
              <a:rPr lang="en-US" sz="2400" b="1" dirty="0" smtClean="0"/>
              <a:t>5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685800" y="281493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r>
              <a:rPr lang="fa-IR" sz="2400" b="1" dirty="0" smtClean="0"/>
              <a:t> </a:t>
            </a:r>
            <a:r>
              <a:rPr lang="en-US" sz="2400" b="1" dirty="0" smtClean="0"/>
              <a:t>-</a:t>
            </a:r>
            <a:r>
              <a:rPr lang="fa-IR" sz="2400" b="1" dirty="0" smtClean="0"/>
              <a:t> </a:t>
            </a:r>
            <a:r>
              <a:rPr lang="en-US" sz="2400" b="1" dirty="0" smtClean="0"/>
              <a:t>4 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685800" y="418653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r>
              <a:rPr lang="fa-IR" sz="2400" b="1" dirty="0" smtClean="0"/>
              <a:t> </a:t>
            </a:r>
            <a:r>
              <a:rPr lang="en-US" sz="2400" b="1" dirty="0" smtClean="0"/>
              <a:t>-</a:t>
            </a:r>
            <a:r>
              <a:rPr lang="fa-IR" sz="2400" b="1" dirty="0" smtClean="0"/>
              <a:t> </a:t>
            </a:r>
            <a:r>
              <a:rPr lang="en-US" sz="2400" b="1" dirty="0" smtClean="0"/>
              <a:t>6 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4572000" y="411033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r>
              <a:rPr lang="fa-IR" sz="2400" b="1" dirty="0" smtClean="0"/>
              <a:t> </a:t>
            </a:r>
            <a:r>
              <a:rPr lang="en-US" sz="2400" b="1" dirty="0" smtClean="0"/>
              <a:t>-</a:t>
            </a:r>
            <a:r>
              <a:rPr lang="fa-IR" sz="2400" b="1" dirty="0" smtClean="0"/>
              <a:t> </a:t>
            </a:r>
            <a:r>
              <a:rPr lang="en-US" sz="2400" b="1" dirty="0" smtClean="0"/>
              <a:t>7 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3886200" y="5024735"/>
            <a:ext cx="7906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A</a:t>
            </a:r>
            <a:r>
              <a:rPr lang="fa-IR" sz="2400" b="1" dirty="0" smtClean="0"/>
              <a:t> </a:t>
            </a:r>
            <a:r>
              <a:rPr lang="en-US" sz="2400" b="1" dirty="0" smtClean="0"/>
              <a:t>-</a:t>
            </a:r>
            <a:r>
              <a:rPr lang="fa-IR" sz="2400" b="1" dirty="0" smtClean="0"/>
              <a:t> </a:t>
            </a:r>
            <a:r>
              <a:rPr lang="en-US" sz="2400" b="1" dirty="0" smtClean="0"/>
              <a:t>7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5791200" y="5405735"/>
            <a:ext cx="286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حال </a:t>
            </a:r>
            <a:r>
              <a:rPr lang="en-US" sz="2400" b="1" dirty="0" smtClean="0"/>
              <a:t>A- 7- 5</a:t>
            </a:r>
            <a:r>
              <a:rPr lang="fa-IR" sz="2400" b="1" dirty="0" smtClean="0"/>
              <a:t> یا </a:t>
            </a:r>
            <a:r>
              <a:rPr lang="en-US" sz="2400" b="1" dirty="0" smtClean="0"/>
              <a:t>A-7 – 6</a:t>
            </a:r>
            <a:r>
              <a:rPr lang="fa-IR" sz="2400" b="1" dirty="0" smtClean="0"/>
              <a:t> :</a:t>
            </a:r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685800" y="5539025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A-7 – 5 </a:t>
            </a:r>
            <a:endParaRPr lang="en-US" sz="2000" dirty="0"/>
          </a:p>
        </p:txBody>
      </p:sp>
      <p:sp>
        <p:nvSpPr>
          <p:cNvPr id="67" name="Rectangle 66"/>
          <p:cNvSpPr/>
          <p:nvPr/>
        </p:nvSpPr>
        <p:spPr>
          <a:xfrm>
            <a:off x="685800" y="5996225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A-7 – 6</a:t>
            </a:r>
            <a:r>
              <a:rPr lang="fa-IR" sz="2000" b="1" dirty="0" smtClean="0"/>
              <a:t> </a:t>
            </a:r>
            <a:endParaRPr lang="en-US" sz="20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52600" y="5767625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6148625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90800" y="5558135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PI ≤ LL - 30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2590800" y="5939135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PI &gt; LL - 30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191000" y="6167735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953000" y="5939135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40 &gt; 60 - 30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600200" y="6475412"/>
            <a:ext cx="5715000" cy="158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066800"/>
            <a:ext cx="471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</a:rPr>
              <a:t>طبقه بندی متحد :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3913" y="2351543"/>
            <a:ext cx="2971800" cy="1815882"/>
            <a:chOff x="152400" y="685800"/>
            <a:chExt cx="2971800" cy="1815881"/>
          </a:xfrm>
        </p:grpSpPr>
        <p:sp>
          <p:nvSpPr>
            <p:cNvPr id="6" name="TextBox 5"/>
            <p:cNvSpPr txBox="1"/>
            <p:nvPr/>
          </p:nvSpPr>
          <p:spPr>
            <a:xfrm>
              <a:off x="1447800" y="685800"/>
              <a:ext cx="1676400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G: Gravel</a:t>
              </a:r>
            </a:p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S: sand</a:t>
              </a:r>
            </a:p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C: clay</a:t>
              </a:r>
            </a:p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M: silt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685800"/>
              <a:ext cx="1219200" cy="18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b="1" dirty="0" smtClean="0"/>
                <a:t>شن </a:t>
              </a:r>
            </a:p>
            <a:p>
              <a:pPr algn="r" rtl="1"/>
              <a:r>
                <a:rPr lang="fa-IR" sz="2800" b="1" dirty="0" smtClean="0"/>
                <a:t>ماسه</a:t>
              </a:r>
            </a:p>
            <a:p>
              <a:pPr algn="r" rtl="1"/>
              <a:r>
                <a:rPr lang="fa-IR" sz="2800" b="1" dirty="0" smtClean="0"/>
                <a:t>رس</a:t>
              </a:r>
            </a:p>
            <a:p>
              <a:pPr algn="r" rtl="1"/>
              <a:r>
                <a:rPr lang="fa-IR" sz="2800" b="1" dirty="0" smtClean="0"/>
                <a:t>لای</a:t>
              </a: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45713" y="2122944"/>
            <a:ext cx="3581400" cy="2677656"/>
            <a:chOff x="3200400" y="990600"/>
            <a:chExt cx="3581400" cy="2677656"/>
          </a:xfrm>
        </p:grpSpPr>
        <p:sp>
          <p:nvSpPr>
            <p:cNvPr id="9" name="TextBox 8"/>
            <p:cNvSpPr txBox="1"/>
            <p:nvPr/>
          </p:nvSpPr>
          <p:spPr>
            <a:xfrm>
              <a:off x="6019800" y="990600"/>
              <a:ext cx="762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W</a:t>
              </a: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M</a:t>
              </a: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L</a:t>
              </a: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H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990600"/>
              <a:ext cx="2895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/>
                <a:t>خوب دانه بندی شده</a:t>
              </a:r>
            </a:p>
            <a:p>
              <a:pPr algn="r" rtl="1"/>
              <a:r>
                <a:rPr lang="fa-IR" sz="2800" dirty="0" smtClean="0"/>
                <a:t>بد دانه بندی شده</a:t>
              </a:r>
            </a:p>
            <a:p>
              <a:pPr algn="r" rtl="1"/>
              <a:r>
                <a:rPr lang="fa-IR" sz="2800" dirty="0" smtClean="0"/>
                <a:t>رس دار </a:t>
              </a:r>
            </a:p>
            <a:p>
              <a:pPr algn="r" rtl="1"/>
              <a:r>
                <a:rPr lang="fa-IR" sz="2800" dirty="0" smtClean="0"/>
                <a:t>لای دار </a:t>
              </a:r>
            </a:p>
            <a:p>
              <a:pPr algn="r" rtl="1"/>
              <a:r>
                <a:rPr lang="fa-IR" sz="2800" dirty="0" smtClean="0"/>
                <a:t>خاصیت خمیری کم </a:t>
              </a:r>
            </a:p>
            <a:p>
              <a:pPr algn="r" rtl="1"/>
              <a:r>
                <a:rPr lang="fa-IR" sz="2800" dirty="0" smtClean="0"/>
                <a:t>خاصیت خمیری زیاد </a:t>
              </a:r>
              <a:endParaRPr 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219200" y="4186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6553201" y="4648200"/>
            <a:ext cx="441959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63000" y="2895602"/>
            <a:ext cx="304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174813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عبوری از الک 200 # کمتر از </a:t>
            </a:r>
            <a:r>
              <a:rPr lang="en-US" b="1" dirty="0" smtClean="0"/>
              <a:t>50%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2586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درشت دانه 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876800" y="1748137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210301" y="2091035"/>
            <a:ext cx="68580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6800" y="10623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مقدار شن بیشتر از ماسه باشد  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3200400" y="986135"/>
            <a:ext cx="1676400" cy="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971800" y="3960811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389464" y="2474266"/>
            <a:ext cx="2975472" cy="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971800" y="2432347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486400" y="1905000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</a:rPr>
              <a:t>شــن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6051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200# &lt;</a:t>
            </a:r>
            <a:r>
              <a:rPr lang="en-US" b="1" dirty="0" smtClean="0"/>
              <a:t>5% 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429000" y="197514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200# &gt;</a:t>
            </a:r>
            <a:r>
              <a:rPr lang="en-US" b="1" dirty="0" smtClean="0"/>
              <a:t>12% 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743200" y="3593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12%</a:t>
            </a:r>
            <a:r>
              <a:rPr lang="fa-IR" b="1" dirty="0" smtClean="0"/>
              <a:t> &gt; 200# &gt;</a:t>
            </a:r>
            <a:r>
              <a:rPr lang="en-US" b="1" dirty="0" smtClean="0"/>
              <a:t>5% </a:t>
            </a:r>
            <a:endParaRPr lang="en-US" b="1" dirty="0"/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2666203" y="681337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2666203" y="151953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781298" y="1100435"/>
            <a:ext cx="837409" cy="7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28003" y="3003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CU&gt;4</a:t>
            </a:r>
          </a:p>
          <a:p>
            <a:r>
              <a:rPr lang="en-US" sz="2000" b="1" dirty="0" smtClean="0"/>
              <a:t>1&lt;Cc&lt;3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066800" y="33682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GW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14400" y="12147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47003" y="120580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اگر یکی از دو شرط بالا نباشد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676400" y="212913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ریزدانه رسی است یا لای 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990600" y="20529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66800" y="235773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GC</a:t>
            </a:r>
          </a:p>
        </p:txBody>
      </p:sp>
      <p:sp>
        <p:nvSpPr>
          <p:cNvPr id="80" name="Right Brace 79"/>
          <p:cNvSpPr/>
          <p:nvPr/>
        </p:nvSpPr>
        <p:spPr>
          <a:xfrm>
            <a:off x="1524000" y="1976735"/>
            <a:ext cx="304800" cy="9144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676400" y="36208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نامگذاری دوگانه </a:t>
            </a:r>
            <a:endParaRPr lang="en-US" b="1" dirty="0"/>
          </a:p>
        </p:txBody>
      </p:sp>
      <p:sp>
        <p:nvSpPr>
          <p:cNvPr id="83" name="Right Brace 82"/>
          <p:cNvSpPr/>
          <p:nvPr/>
        </p:nvSpPr>
        <p:spPr>
          <a:xfrm>
            <a:off x="1828800" y="2962869"/>
            <a:ext cx="304800" cy="2138066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62000" y="30390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GW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19200" y="303907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2000" y="36486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GW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95400" y="36442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20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GP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2000" y="47154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GP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19200" y="4719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GM</a:t>
            </a:r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4343400" y="4648200"/>
            <a:ext cx="4419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553200" y="2438400"/>
            <a:ext cx="2209800" cy="159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609600" y="5715000"/>
            <a:ext cx="1143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9600" y="5257800"/>
            <a:ext cx="152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A3D08-925C-46CF-A1F9-738D68438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91200" y="4800600"/>
            <a:ext cx="2971800" cy="158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31891" y="4876798"/>
            <a:ext cx="3225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عبوری از الک 200 # بیشتر از </a:t>
            </a:r>
            <a:r>
              <a:rPr lang="en-US" sz="2000" b="1" dirty="0" smtClean="0"/>
              <a:t>50%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48405" y="434340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ریز دانه 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038600" y="152687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5679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مقدار شن کمتر از ماسه باشد 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724402" y="1143000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مـاسه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057400" y="3352798"/>
            <a:ext cx="1981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438400" y="2133598"/>
            <a:ext cx="1600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667000" y="838201"/>
            <a:ext cx="1371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2096" y="2094705"/>
            <a:ext cx="2514602" cy="15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38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200# &lt;</a:t>
            </a:r>
            <a:r>
              <a:rPr lang="en-US" b="1" dirty="0" smtClean="0"/>
              <a:t>5%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200# &gt;</a:t>
            </a:r>
            <a:r>
              <a:rPr lang="en-US" b="1" dirty="0" smtClean="0"/>
              <a:t>12%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2907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12%</a:t>
            </a:r>
            <a:r>
              <a:rPr lang="fa-IR" b="1" dirty="0" smtClean="0"/>
              <a:t> &gt; 200# &gt;</a:t>
            </a:r>
            <a:r>
              <a:rPr lang="en-US" b="1" dirty="0" smtClean="0"/>
              <a:t>5%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11566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CU&gt;4</a:t>
            </a:r>
          </a:p>
          <a:p>
            <a:r>
              <a:rPr lang="en-US" sz="2000" b="1" dirty="0" smtClean="0"/>
              <a:t>1&lt;Cc&lt;3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133600" y="34427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133600" y="118246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48696" y="763368"/>
            <a:ext cx="837409" cy="7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87766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801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اگر یکی از دو شرط بالا نباشد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26806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SW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1143000" y="1752599"/>
            <a:ext cx="304800" cy="8382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19200" y="17920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ریزدانه رسی است یا لای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175259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SM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SC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1676400" y="2667000"/>
            <a:ext cx="304800" cy="13716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031433" y="759769"/>
            <a:ext cx="151953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362701" y="2400300"/>
            <a:ext cx="4800599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SW-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2967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SP-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" y="3276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SW-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00" y="3653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SP-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6800" y="25980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SM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3000" y="32838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SM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SC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-304800" y="52578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1219200" y="4267200"/>
            <a:ext cx="2057400" cy="1752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2000" y="533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CL-ML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" y="5791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لای   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90600" y="4724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رس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81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04800" y="511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4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68" name="Rectangle 67"/>
          <p:cNvSpPr/>
          <p:nvPr/>
        </p:nvSpPr>
        <p:spPr>
          <a:xfrm rot="18630361">
            <a:off x="1896201" y="4675357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PI=0.73 ( LL-20 )</a:t>
            </a:r>
            <a:endParaRPr lang="en-US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00400" y="5562600"/>
            <a:ext cx="2647283" cy="830997"/>
            <a:chOff x="3048000" y="5486400"/>
            <a:chExt cx="2647283" cy="830997"/>
          </a:xfrm>
        </p:grpSpPr>
        <p:sp>
          <p:nvSpPr>
            <p:cNvPr id="69" name="Rectangle 68"/>
            <p:cNvSpPr/>
            <p:nvPr/>
          </p:nvSpPr>
          <p:spPr>
            <a:xfrm>
              <a:off x="3048000" y="5486400"/>
              <a:ext cx="167640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if</a:t>
              </a:r>
              <a:r>
                <a:rPr lang="en-US" sz="2400" b="1" dirty="0" smtClean="0"/>
                <a:t> : LL &gt; 50</a:t>
              </a:r>
            </a:p>
            <a:p>
              <a:pPr rtl="1"/>
              <a:r>
                <a:rPr lang="en-US" sz="2400" b="1" dirty="0" smtClean="0">
                  <a:solidFill>
                    <a:srgbClr val="FF0000"/>
                  </a:solidFill>
                </a:rPr>
                <a:t>if</a:t>
              </a:r>
              <a:r>
                <a:rPr lang="en-US" sz="2400" b="1" dirty="0" smtClean="0"/>
                <a:t> : LL &lt; 50</a:t>
              </a:r>
              <a:endParaRPr lang="en-US" sz="2400" b="1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572000" y="5486400"/>
              <a:ext cx="1123283" cy="830997"/>
              <a:chOff x="4724400" y="5486400"/>
              <a:chExt cx="1123283" cy="830997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4724400" y="57150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724400" y="60960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5410200" y="5486400"/>
                <a:ext cx="4374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400" b="1" dirty="0" smtClean="0"/>
                  <a:t>H</a:t>
                </a:r>
              </a:p>
              <a:p>
                <a:pPr algn="r" rtl="1"/>
                <a:r>
                  <a:rPr lang="en-US" sz="2400" b="1" dirty="0" smtClean="0"/>
                  <a:t>L</a:t>
                </a:r>
                <a:endParaRPr lang="en-US" sz="2400" b="1" dirty="0"/>
              </a:p>
            </p:txBody>
          </p:sp>
        </p:grpSp>
      </p:grpSp>
      <p:sp>
        <p:nvSpPr>
          <p:cNvPr id="74" name="Right Brace 73"/>
          <p:cNvSpPr/>
          <p:nvPr/>
        </p:nvSpPr>
        <p:spPr>
          <a:xfrm>
            <a:off x="5410200" y="4114800"/>
            <a:ext cx="304800" cy="13716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724400" y="40386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CL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ML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600" y="61722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304800"/>
            <a:ext cx="4188967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/>
              <a:t>مثال ) دو خاک زیر را نام گذاری کنید :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10600" cy="1794934"/>
        </p:xfrm>
        <a:graphic>
          <a:graphicData uri="http://schemas.openxmlformats.org/drawingml/2006/table">
            <a:tbl>
              <a:tblPr firstRow="1" firstCol="1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{638B1855-1B75-4FBE-930C-398BA8C253C6}</a:tableStyleId>
              </a:tblPr>
              <a:tblGrid>
                <a:gridCol w="762000"/>
                <a:gridCol w="960120"/>
                <a:gridCol w="861060"/>
                <a:gridCol w="1074420"/>
                <a:gridCol w="990600"/>
                <a:gridCol w="914400"/>
                <a:gridCol w="914400"/>
                <a:gridCol w="990600"/>
                <a:gridCol w="609600"/>
                <a:gridCol w="533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</a:rPr>
                        <a:t>خاک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4.75mm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2mm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0.85mm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0.425mm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0.25mm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0.15mm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0.075mm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1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1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0400" y="3200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خاک 1 :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97086"/>
            <a:ext cx="2590800" cy="3701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748720" y="358140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درشت دانه 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4093029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940629"/>
            <a:ext cx="981075" cy="304800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940629"/>
            <a:ext cx="1114425" cy="3048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5562600" y="4093029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0200" y="3581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/>
              <a:t>S</a:t>
            </a:r>
            <a:r>
              <a:rPr lang="fa-IR" sz="2400" b="1" dirty="0" smtClean="0"/>
              <a:t> ماسه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434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SW </a:t>
            </a:r>
            <a:r>
              <a:rPr lang="fa-IR" sz="2400" b="1" dirty="0" smtClean="0"/>
              <a:t>یا</a:t>
            </a:r>
            <a:r>
              <a:rPr lang="en-US" sz="2400" b="1" dirty="0" smtClean="0"/>
              <a:t> SP ???</a:t>
            </a:r>
            <a:endParaRPr lang="fa-IR" sz="2400" b="1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1000" y="48768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572000"/>
            <a:ext cx="3733800" cy="619618"/>
          </a:xfrm>
          <a:prstGeom prst="rect">
            <a:avLst/>
          </a:prstGeom>
          <a:noFill/>
        </p:spPr>
      </p:pic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rot="5400000" flipH="1" flipV="1">
            <a:off x="2590800" y="3429000"/>
            <a:ext cx="4572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7800" y="3200400"/>
            <a:ext cx="13716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2438400"/>
            <a:ext cx="1295400" cy="12192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066800"/>
            <a:ext cx="2781300" cy="381000"/>
          </a:xfrm>
          <a:prstGeom prst="rect">
            <a:avLst/>
          </a:prstGeom>
          <a:noFill/>
        </p:spPr>
      </p:pic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057400"/>
            <a:ext cx="5153025" cy="342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990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ریز دانه 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648200" y="1219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85173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/>
              <a:t>اما در جدول به ازای </a:t>
            </a:r>
            <a:r>
              <a:rPr lang="en-US" sz="2000" b="1" dirty="0" smtClean="0"/>
              <a:t> LL = 55</a:t>
            </a:r>
            <a:r>
              <a:rPr lang="fa-IR" sz="2000" b="1" dirty="0" smtClean="0"/>
              <a:t> ، </a:t>
            </a:r>
            <a:r>
              <a:rPr lang="en-US" sz="2000" b="1" dirty="0" smtClean="0"/>
              <a:t>PI = 28</a:t>
            </a:r>
            <a:r>
              <a:rPr lang="fa-IR" sz="2000" b="1" dirty="0" smtClean="0"/>
              <a:t> است اما ما از فرمول </a:t>
            </a:r>
            <a:r>
              <a:rPr lang="en-US" sz="2000" b="1" dirty="0" smtClean="0"/>
              <a:t>PI = 25.5</a:t>
            </a:r>
            <a:r>
              <a:rPr lang="fa-IR" sz="2000" b="1" dirty="0" smtClean="0"/>
              <a:t> را بدست آوردیم پس خاک رسی است . پس </a:t>
            </a:r>
            <a:r>
              <a:rPr lang="en-US" sz="2000" b="1" dirty="0" smtClean="0"/>
              <a:t>C</a:t>
            </a:r>
            <a:r>
              <a:rPr lang="fa-IR" sz="2000" b="1" dirty="0" smtClean="0"/>
              <a:t> را داریم و چون  </a:t>
            </a:r>
            <a:r>
              <a:rPr lang="en-US" sz="2000" b="1" dirty="0" smtClean="0"/>
              <a:t>LL &gt; 50%</a:t>
            </a:r>
            <a:r>
              <a:rPr lang="fa-IR" sz="2000" b="1" dirty="0" smtClean="0"/>
              <a:t> است پس پسوند </a:t>
            </a:r>
            <a:r>
              <a:rPr lang="en-US" sz="2000" b="1" dirty="0" smtClean="0"/>
              <a:t>H</a:t>
            </a:r>
            <a:r>
              <a:rPr lang="fa-IR" sz="2000" b="1" dirty="0" smtClean="0"/>
              <a:t> دارد پس نوع خاک </a:t>
            </a:r>
            <a:r>
              <a:rPr lang="en-US" sz="2000" b="1" dirty="0" smtClean="0"/>
              <a:t>CH</a:t>
            </a:r>
            <a:r>
              <a:rPr lang="fa-IR" sz="2000" b="1" dirty="0" smtClean="0"/>
              <a:t> است 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47700" y="2857500"/>
            <a:ext cx="16017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47800" y="3657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4600" y="365760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LL</a:t>
            </a:r>
            <a:endParaRPr lang="fa-IR" b="1" dirty="0" smtClean="0"/>
          </a:p>
          <a:p>
            <a:r>
              <a:rPr lang="en-US" b="1" dirty="0" smtClean="0"/>
              <a:t> = 55</a:t>
            </a:r>
            <a:r>
              <a:rPr lang="fa-IR" b="1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9600" y="2819400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 </a:t>
            </a:r>
            <a:endParaRPr lang="fa-IR" b="1" dirty="0" smtClean="0"/>
          </a:p>
          <a:p>
            <a:r>
              <a:rPr lang="en-US" b="1" dirty="0" smtClean="0"/>
              <a:t>= 25.5</a:t>
            </a:r>
            <a:r>
              <a:rPr lang="fa-IR" b="1" dirty="0" smtClean="0"/>
              <a:t>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5800" y="6019800"/>
            <a:ext cx="7924800" cy="158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553200" y="42672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/>
              <a:t>دانه بندی خاک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37338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/>
              <a:t>مکانیکی ( الک )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4724400"/>
            <a:ext cx="525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/>
              <a:t>هیدرولیکی ( هیدرومتری ) ذرات کوچکتر از </a:t>
            </a:r>
            <a:r>
              <a:rPr lang="en-US" sz="2000" dirty="0" smtClean="0"/>
              <a:t>0.075mm</a:t>
            </a:r>
            <a:r>
              <a:rPr lang="fa-IR" sz="2000" dirty="0" smtClean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943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943600" y="4572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762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خاک : </a:t>
            </a:r>
            <a:r>
              <a:rPr lang="fa-IR" sz="2400" dirty="0" smtClean="0"/>
              <a:t>مخلوطغیر یک پارچه ا کانی ها و مواد آلـی فاسد شده که فضای خالی آنها توسط آب یا هوا پر شده باشد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4200" y="2743200"/>
            <a:ext cx="14478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/>
              <a:t>ماسه و شن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934200" y="1828800"/>
            <a:ext cx="14478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/>
              <a:t>لای و رس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29000" y="2743200"/>
            <a:ext cx="27432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ریز دانه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429000" y="1828800"/>
            <a:ext cx="27432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درشت دانه </a:t>
            </a:r>
            <a:endParaRPr lang="en-US" sz="2400" b="1" dirty="0"/>
          </a:p>
        </p:txBody>
      </p:sp>
      <p:cxnSp>
        <p:nvCxnSpPr>
          <p:cNvPr id="25" name="Straight Arrow Connector 24"/>
          <p:cNvCxnSpPr>
            <a:stCxn id="21" idx="1"/>
            <a:endCxn id="24" idx="3"/>
          </p:cNvCxnSpPr>
          <p:nvPr/>
        </p:nvCxnSpPr>
        <p:spPr>
          <a:xfrm rot="10800000">
            <a:off x="6172200" y="20955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23" idx="3"/>
          </p:cNvCxnSpPr>
          <p:nvPr/>
        </p:nvCxnSpPr>
        <p:spPr>
          <a:xfrm rot="10800000">
            <a:off x="6172200" y="30099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48000" y="3810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چون ماسه بیشتر از شن است پس ماسه است ( </a:t>
            </a:r>
            <a:r>
              <a:rPr lang="en-US" b="1" dirty="0" smtClean="0"/>
              <a:t>S</a:t>
            </a:r>
            <a:r>
              <a:rPr lang="fa-IR" b="1" dirty="0" smtClean="0"/>
              <a:t> )                      نام گذاری دوگانه داریم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8513" y="304800"/>
            <a:ext cx="3493264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مثال ) دو خاک زیر را طبقه بندی کنید 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87120" y="990600"/>
          <a:ext cx="6380480" cy="1393898"/>
        </p:xfrm>
        <a:graphic>
          <a:graphicData uri="http://schemas.openxmlformats.org/drawingml/2006/table">
            <a:tbl>
              <a:tblPr firstRow="1" firstCol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0000" endA="300" endPos="55500" dist="101600" dir="5400000" sy="-100000" algn="bl" rotWithShape="0"/>
                </a:effectLst>
                <a:tableStyleId>{08FB837D-C827-4EFA-A057-4D05807E0F7C}</a:tableStyleId>
              </a:tblPr>
              <a:tblGrid>
                <a:gridCol w="894080"/>
                <a:gridCol w="762000"/>
                <a:gridCol w="1447800"/>
                <a:gridCol w="762000"/>
                <a:gridCol w="762000"/>
                <a:gridCol w="914400"/>
                <a:gridCol w="8382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</a:rPr>
                        <a:t>شن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tx1"/>
                          </a:solidFill>
                        </a:rPr>
                        <a:t>ماسه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tx1"/>
                          </a:solidFill>
                        </a:rPr>
                        <a:t>لای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</a:rPr>
                        <a:t> و رس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29%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4156075" cy="419100"/>
          </a:xfrm>
          <a:prstGeom prst="rect">
            <a:avLst/>
          </a:prstGeom>
          <a:noFill/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438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60% &gt; 29%</a:t>
            </a:r>
            <a:endParaRPr lang="en-US" b="1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00" y="3276600"/>
            <a:ext cx="2781300" cy="381000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984171"/>
            <a:ext cx="2133600" cy="329514"/>
          </a:xfrm>
          <a:prstGeom prst="rect">
            <a:avLst/>
          </a:prstGeom>
          <a:noFill/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343400"/>
            <a:ext cx="1495425" cy="345763"/>
          </a:xfrm>
          <a:prstGeom prst="rect">
            <a:avLst/>
          </a:prstGeom>
          <a:noFill/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724400"/>
            <a:ext cx="1228725" cy="338959"/>
          </a:xfrm>
          <a:prstGeom prst="rect">
            <a:avLst/>
          </a:prstGeom>
          <a:noFill/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86400"/>
            <a:ext cx="5000625" cy="3429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505200" y="3276600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درشت دانه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4800600" y="3429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7086600" y="4267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514601" y="4114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/>
        </p:nvSpPr>
        <p:spPr>
          <a:xfrm>
            <a:off x="4953000" y="4343400"/>
            <a:ext cx="228600" cy="762000"/>
          </a:xfrm>
          <a:prstGeom prst="rightBrace">
            <a:avLst>
              <a:gd name="adj1" fmla="val 30721"/>
              <a:gd name="adj2" fmla="val 231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8194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14800" y="5867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 – SC</a:t>
            </a:r>
            <a:r>
              <a:rPr lang="fa-IR" sz="2400" b="1" dirty="0" smtClean="0"/>
              <a:t> </a:t>
            </a:r>
            <a:r>
              <a:rPr lang="en-US" sz="2400" b="1" dirty="0" smtClean="0"/>
              <a:t> </a:t>
            </a:r>
            <a:r>
              <a:rPr lang="fa-IR" b="1" dirty="0" smtClean="0"/>
              <a:t>ماسه بد دانه بندی شده رس دار</a:t>
            </a:r>
            <a:r>
              <a:rPr lang="fa-IR" sz="2800" b="1" dirty="0" smtClean="0"/>
              <a:t> </a:t>
            </a:r>
            <a:r>
              <a:rPr lang="en-US" sz="2800" b="1" dirty="0" smtClean="0"/>
              <a:t> </a:t>
            </a:r>
            <a:endParaRPr lang="en-US" sz="2400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657600" y="6172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098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8.76 &lt; 16</a:t>
            </a:r>
            <a:endParaRPr lang="en-US" sz="2400" b="1" dirty="0"/>
          </a:p>
        </p:txBody>
      </p:sp>
      <p:sp>
        <p:nvSpPr>
          <p:cNvPr id="50" name="Action Button: Forward or Next 49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2590800" y="1981200"/>
            <a:ext cx="1752600" cy="12954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676400" y="1295400"/>
            <a:ext cx="2209800" cy="17526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51606" y="1981994"/>
            <a:ext cx="2592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32766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3352800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LL</a:t>
            </a:r>
            <a:endParaRPr lang="fa-IR" sz="28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38200" y="1371600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PI </a:t>
            </a:r>
            <a:endParaRPr lang="fa-IR" sz="28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352800" y="14478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/>
              <a:t>رس</a:t>
            </a:r>
            <a:r>
              <a:rPr lang="en-US" sz="2400" b="1" dirty="0" smtClean="0"/>
              <a:t> </a:t>
            </a:r>
            <a:endParaRPr lang="fa-IR" sz="2400" b="1" dirty="0" smtClean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828800"/>
            <a:ext cx="2895601" cy="437990"/>
          </a:xfrm>
          <a:prstGeom prst="rect">
            <a:avLst/>
          </a:prstGeom>
          <a:noFill/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09600"/>
            <a:ext cx="2409825" cy="4191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810000" y="2590800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/>
              <a:t>لای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0800" y="1371600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u</a:t>
            </a:r>
            <a:endParaRPr lang="fa-IR" sz="3200" b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200400" y="266700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A</a:t>
            </a:r>
            <a:endParaRPr lang="fa-IR" sz="3200" b="1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5800" y="4191000"/>
            <a:ext cx="7924800" cy="158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hlinkClick r:id="" action="ppaction://hlinkshowjump?jump=nextslide"/>
          </p:cNvPr>
          <p:cNvSpPr txBox="1"/>
          <p:nvPr/>
        </p:nvSpPr>
        <p:spPr>
          <a:xfrm>
            <a:off x="2819400" y="4953000"/>
            <a:ext cx="3200400" cy="523220"/>
          </a:xfrm>
          <a:prstGeom prst="rect">
            <a:avLst/>
          </a:prstGeom>
          <a:ln w="57150">
            <a:solidFill>
              <a:schemeClr val="tx1"/>
            </a:solidFill>
            <a:prstDash val="lgDashDot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/>
              <a:t>پـــایــان فصـــل ســــوم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فصل چهار :</a:t>
            </a:r>
            <a:endParaRPr lang="en-US" sz="2800" b="1" dirty="0"/>
          </a:p>
        </p:txBody>
      </p:sp>
      <p:sp>
        <p:nvSpPr>
          <p:cNvPr id="10" name="Moon 9"/>
          <p:cNvSpPr/>
          <p:nvPr/>
        </p:nvSpPr>
        <p:spPr>
          <a:xfrm>
            <a:off x="1187210" y="0"/>
            <a:ext cx="3132161" cy="6068844"/>
          </a:xfrm>
          <a:prstGeom prst="moon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Moon 11"/>
          <p:cNvSpPr/>
          <p:nvPr/>
        </p:nvSpPr>
        <p:spPr>
          <a:xfrm rot="5400000">
            <a:off x="2088597" y="-1274505"/>
            <a:ext cx="3079712" cy="6172200"/>
          </a:xfrm>
          <a:prstGeom prst="moon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Moon 10"/>
          <p:cNvSpPr/>
          <p:nvPr/>
        </p:nvSpPr>
        <p:spPr>
          <a:xfrm rot="12814520">
            <a:off x="3183573" y="351654"/>
            <a:ext cx="3132161" cy="6395490"/>
          </a:xfrm>
          <a:prstGeom prst="moon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3716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جریان</a:t>
            </a:r>
          </a:p>
          <a:p>
            <a:pPr algn="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a-IR" sz="8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آب</a:t>
            </a:r>
          </a:p>
          <a:p>
            <a:pPr algn="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در خاک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1" y="1486889"/>
            <a:ext cx="609599" cy="259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2514599"/>
            <a:ext cx="609600" cy="2020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609601" y="2057400"/>
            <a:ext cx="1447801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5334000" y="2895601"/>
            <a:ext cx="106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391002">
            <a:off x="1789275" y="4325313"/>
            <a:ext cx="3857195" cy="651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682988" y="4556012"/>
            <a:ext cx="1135485" cy="1006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61813" y="4689564"/>
            <a:ext cx="1159425" cy="1294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404642">
            <a:off x="3236875" y="4392252"/>
            <a:ext cx="1717521" cy="60678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71601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آب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1295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جریان آب در خاک :  </a:t>
            </a:r>
            <a:endParaRPr lang="en-US" sz="2800" b="1" dirty="0"/>
          </a:p>
        </p:txBody>
      </p:sp>
      <p:sp>
        <p:nvSpPr>
          <p:cNvPr id="20" name="Pie 19"/>
          <p:cNvSpPr/>
          <p:nvPr/>
        </p:nvSpPr>
        <p:spPr>
          <a:xfrm>
            <a:off x="1219200" y="3468089"/>
            <a:ext cx="1219200" cy="1295400"/>
          </a:xfrm>
          <a:prstGeom prst="pie">
            <a:avLst>
              <a:gd name="adj1" fmla="val 1162646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flipH="1">
            <a:off x="5029200" y="3925289"/>
            <a:ext cx="1219200" cy="1295400"/>
          </a:xfrm>
          <a:prstGeom prst="pie">
            <a:avLst>
              <a:gd name="adj1" fmla="val 1162646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457200" y="6019800"/>
            <a:ext cx="6324600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1257300" y="4000500"/>
            <a:ext cx="3962400" cy="762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0" y="3043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آب</a:t>
            </a:r>
            <a:endParaRPr lang="en-US" sz="2400" b="1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95600"/>
            <a:ext cx="381000" cy="394607"/>
          </a:xfrm>
          <a:prstGeom prst="rect">
            <a:avLst/>
          </a:prstGeom>
          <a:noFill/>
        </p:spPr>
      </p:pic>
      <p:sp>
        <p:nvSpPr>
          <p:cNvPr id="36" name="Isosceles Triangle 35"/>
          <p:cNvSpPr/>
          <p:nvPr/>
        </p:nvSpPr>
        <p:spPr>
          <a:xfrm rot="10800000">
            <a:off x="1371600" y="1904999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5791200" y="27432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2705894" y="5295106"/>
            <a:ext cx="14478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052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018506" y="3161506"/>
            <a:ext cx="2819400" cy="1589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581400" y="1371600"/>
            <a:ext cx="152400" cy="30480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>
            <a:off x="2819400" y="1752600"/>
            <a:ext cx="1447801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648200" y="2362200"/>
            <a:ext cx="152400" cy="23622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3886200" y="2667000"/>
            <a:ext cx="1447801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467101" y="3695701"/>
            <a:ext cx="2057399" cy="158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848894" y="5371306"/>
            <a:ext cx="12954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386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0"/>
            <a:ext cx="381000" cy="44196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862" y="5410200"/>
            <a:ext cx="394138" cy="457200"/>
          </a:xfrm>
          <a:prstGeom prst="rect">
            <a:avLst/>
          </a:prstGeom>
          <a:noFill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667000"/>
            <a:ext cx="435194" cy="504825"/>
          </a:xfrm>
          <a:prstGeom prst="rect">
            <a:avLst/>
          </a:prstGeom>
          <a:noFill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252216"/>
            <a:ext cx="390525" cy="453009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rot="5400000">
            <a:off x="3734595" y="2209801"/>
            <a:ext cx="913607" cy="79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828800"/>
            <a:ext cx="956442" cy="533400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632460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سطح پتانسیل 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3581400" y="1752600"/>
            <a:ext cx="152400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8200" y="2667000"/>
            <a:ext cx="152400" cy="2057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90600" y="152400"/>
            <a:ext cx="7391400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کاربرد این مبحث 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 تعیین میزان جریان در خاک – نشست تحکیم در خاکهای رسی – تعیین دبی آب در گود برداری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14600" y="1905000"/>
            <a:ext cx="3962400" cy="2286000"/>
            <a:chOff x="1066800" y="685800"/>
            <a:chExt cx="3962400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2510135"/>
              <a:ext cx="1295400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F0000"/>
                  </a:solidFill>
                </a:rPr>
                <a:t>هد پتانسیل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2510135"/>
              <a:ext cx="1295400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7030A0"/>
                  </a:solidFill>
                </a:rPr>
                <a:t>هد جنبشی 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2510135"/>
              <a:ext cx="121920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هد فشاری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rot="5400000">
              <a:off x="1583384" y="1959918"/>
              <a:ext cx="681333" cy="419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9" idx="0"/>
            </p:cNvCxnSpPr>
            <p:nvPr/>
          </p:nvCxnSpPr>
          <p:spPr>
            <a:xfrm rot="16200000" flipH="1">
              <a:off x="2840685" y="2264719"/>
              <a:ext cx="452733" cy="380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3907483" y="2112316"/>
              <a:ext cx="605132" cy="1904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273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66800"/>
              <a:ext cx="2968830" cy="96202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 rot="16200000" flipV="1">
              <a:off x="2362200" y="762000"/>
              <a:ext cx="1295400" cy="114300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267200" y="1371602"/>
              <a:ext cx="685802" cy="2285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24000" y="1447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صفر است ، چون سرعت در خاک ناچیز است </a:t>
            </a:r>
            <a:endParaRPr lang="en-US" sz="2000" b="1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286000"/>
            <a:ext cx="400050" cy="866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67400" y="60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گرادیان هیدرولیکی :</a:t>
            </a:r>
            <a:endParaRPr lang="en-US" sz="2400" b="1" dirty="0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953000"/>
            <a:ext cx="1219200" cy="406400"/>
          </a:xfrm>
          <a:prstGeom prst="rect">
            <a:avLst/>
          </a:prstGeom>
          <a:noFill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953000"/>
            <a:ext cx="1352550" cy="866775"/>
          </a:xfrm>
          <a:prstGeom prst="rect">
            <a:avLst/>
          </a:prstGeom>
          <a:noFill/>
        </p:spPr>
      </p:pic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52400" y="5181600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گرادیان هیدرولیکی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791200"/>
            <a:ext cx="990600" cy="434898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105400" y="4800600"/>
            <a:ext cx="3200400" cy="1828800"/>
            <a:chOff x="4876800" y="4953000"/>
            <a:chExt cx="3200400" cy="1828800"/>
          </a:xfrm>
        </p:grpSpPr>
        <p:sp>
          <p:nvSpPr>
            <p:cNvPr id="47" name="Rectangle 46"/>
            <p:cNvSpPr/>
            <p:nvPr/>
          </p:nvSpPr>
          <p:spPr>
            <a:xfrm>
              <a:off x="4953000" y="5105400"/>
              <a:ext cx="3124200" cy="1676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76800" y="4953000"/>
              <a:ext cx="3124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en-US" sz="2400" b="1" dirty="0" smtClean="0"/>
                <a:t>K</a:t>
              </a:r>
              <a:r>
                <a:rPr lang="fa-IR" sz="2000" b="1" dirty="0" smtClean="0"/>
                <a:t> : ضریب نفوذ پـــذیری خــــاک</a:t>
              </a:r>
            </a:p>
            <a:p>
              <a:pPr algn="r" rtl="1">
                <a:lnSpc>
                  <a:spcPct val="150000"/>
                </a:lnSpc>
              </a:pPr>
              <a:r>
                <a:rPr lang="fa-IR" sz="2000" b="1" dirty="0" smtClean="0"/>
                <a:t>واحد :         و برای خاکهای که نفوذ پذیری کمی دارند         است.  </a:t>
              </a:r>
              <a:endParaRPr lang="en-US" sz="2000" b="1" dirty="0"/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4675" y="5553075"/>
              <a:ext cx="390525" cy="619125"/>
            </a:xfrm>
            <a:prstGeom prst="rect">
              <a:avLst/>
            </a:prstGeom>
            <a:noFill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6019800"/>
              <a:ext cx="476250" cy="619125"/>
            </a:xfrm>
            <a:prstGeom prst="rect">
              <a:avLst/>
            </a:prstGeom>
            <a:noFill/>
          </p:spPr>
        </p:pic>
      </p:grp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371601" y="1144244"/>
            <a:ext cx="5562600" cy="3452219"/>
            <a:chOff x="1371601" y="1144244"/>
            <a:chExt cx="5562600" cy="3452219"/>
          </a:xfrm>
        </p:grpSpPr>
        <p:cxnSp>
          <p:nvCxnSpPr>
            <p:cNvPr id="63" name="Straight Connector 62"/>
            <p:cNvCxnSpPr/>
            <p:nvPr/>
          </p:nvCxnSpPr>
          <p:spPr>
            <a:xfrm rot="5004772">
              <a:off x="2827688" y="3925208"/>
              <a:ext cx="1159425" cy="1294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4759342" flipH="1" flipV="1">
              <a:off x="3727304" y="1760355"/>
              <a:ext cx="383204" cy="568250"/>
            </a:xfrm>
            <a:prstGeom prst="arc">
              <a:avLst>
                <a:gd name="adj1" fmla="val 16873069"/>
                <a:gd name="adj2" fmla="val 2055672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6402" y="1144244"/>
              <a:ext cx="609599" cy="2590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1" y="1714755"/>
              <a:ext cx="609600" cy="2020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5867401" y="2819056"/>
              <a:ext cx="1066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Pie 31"/>
            <p:cNvSpPr/>
            <p:nvPr/>
          </p:nvSpPr>
          <p:spPr>
            <a:xfrm>
              <a:off x="1676401" y="3125444"/>
              <a:ext cx="1219200" cy="1295400"/>
            </a:xfrm>
            <a:prstGeom prst="pie">
              <a:avLst>
                <a:gd name="adj1" fmla="val 116264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10800000">
              <a:off x="6324601" y="2666655"/>
              <a:ext cx="228600" cy="15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21595774">
              <a:off x="2250909" y="3728827"/>
              <a:ext cx="3857195" cy="651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004772">
              <a:off x="4504088" y="3952026"/>
              <a:ext cx="1159425" cy="1294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382644" y="3735012"/>
              <a:ext cx="1717521" cy="683481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ie 32"/>
            <p:cNvSpPr/>
            <p:nvPr/>
          </p:nvSpPr>
          <p:spPr>
            <a:xfrm rot="19474614" flipH="1">
              <a:off x="5405057" y="3077425"/>
              <a:ext cx="1305686" cy="1313994"/>
            </a:xfrm>
            <a:prstGeom prst="pie">
              <a:avLst>
                <a:gd name="adj1" fmla="val 1162646"/>
                <a:gd name="adj2" fmla="val 1286703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1" y="2211044"/>
              <a:ext cx="609600" cy="339969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>
            <a:xfrm>
              <a:off x="3733801" y="1677644"/>
              <a:ext cx="152400" cy="236220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1371601" y="1906244"/>
              <a:ext cx="1066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10800000">
              <a:off x="1828801" y="1753843"/>
              <a:ext cx="228600" cy="15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24401" y="1676849"/>
              <a:ext cx="152400" cy="236220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0800000" flipV="1">
              <a:off x="4572001" y="1982444"/>
              <a:ext cx="60960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4797" y="2439248"/>
              <a:ext cx="914402" cy="795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3505201" y="1982444"/>
              <a:ext cx="60960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810001" y="1982444"/>
              <a:ext cx="1219200" cy="914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52801" y="1982444"/>
              <a:ext cx="19812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352801" y="373504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3401" y="373504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pic>
          <p:nvPicPr>
            <p:cNvPr id="77833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1600200"/>
              <a:ext cx="616085" cy="381000"/>
            </a:xfrm>
            <a:prstGeom prst="rect">
              <a:avLst/>
            </a:prstGeom>
            <a:noFill/>
          </p:spPr>
        </p:pic>
        <p:pic>
          <p:nvPicPr>
            <p:cNvPr id="53249" name="Picture 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1981200"/>
              <a:ext cx="200025" cy="409575"/>
            </a:xfrm>
            <a:prstGeom prst="rect">
              <a:avLst/>
            </a:prstGeom>
            <a:noFill/>
          </p:spPr>
        </p:pic>
      </p:grpSp>
      <p:cxnSp>
        <p:nvCxnSpPr>
          <p:cNvPr id="52" name="Straight Arrow Connector 51"/>
          <p:cNvCxnSpPr/>
          <p:nvPr/>
        </p:nvCxnSpPr>
        <p:spPr>
          <a:xfrm rot="10800000" flipV="1">
            <a:off x="2743200" y="6019800"/>
            <a:ext cx="8382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1000" y="594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/>
              <a:t>سرعت جریان آب در خاک  </a:t>
            </a:r>
            <a:r>
              <a:rPr lang="en-US" b="1" dirty="0" smtClean="0"/>
              <a:t>cm/s</a:t>
            </a:r>
            <a:r>
              <a:rPr lang="fa-IR" b="1" dirty="0" smtClean="0"/>
              <a:t>واحد : 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5400000">
            <a:off x="2475706" y="4304506"/>
            <a:ext cx="1143794" cy="79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841789" y="2652631"/>
            <a:ext cx="1896762" cy="194807"/>
          </a:xfrm>
          <a:custGeom>
            <a:avLst/>
            <a:gdLst>
              <a:gd name="connsiteX0" fmla="*/ 0 w 1896762"/>
              <a:gd name="connsiteY0" fmla="*/ 71240 h 194807"/>
              <a:gd name="connsiteX1" fmla="*/ 111211 w 1896762"/>
              <a:gd name="connsiteY1" fmla="*/ 83597 h 194807"/>
              <a:gd name="connsiteX2" fmla="*/ 172995 w 1896762"/>
              <a:gd name="connsiteY2" fmla="*/ 102132 h 194807"/>
              <a:gd name="connsiteX3" fmla="*/ 210065 w 1896762"/>
              <a:gd name="connsiteY3" fmla="*/ 89775 h 194807"/>
              <a:gd name="connsiteX4" fmla="*/ 253314 w 1896762"/>
              <a:gd name="connsiteY4" fmla="*/ 58883 h 194807"/>
              <a:gd name="connsiteX5" fmla="*/ 290384 w 1896762"/>
              <a:gd name="connsiteY5" fmla="*/ 46526 h 194807"/>
              <a:gd name="connsiteX6" fmla="*/ 345989 w 1896762"/>
              <a:gd name="connsiteY6" fmla="*/ 52705 h 194807"/>
              <a:gd name="connsiteX7" fmla="*/ 370703 w 1896762"/>
              <a:gd name="connsiteY7" fmla="*/ 58883 h 194807"/>
              <a:gd name="connsiteX8" fmla="*/ 401595 w 1896762"/>
              <a:gd name="connsiteY8" fmla="*/ 65061 h 194807"/>
              <a:gd name="connsiteX9" fmla="*/ 420130 w 1896762"/>
              <a:gd name="connsiteY9" fmla="*/ 77418 h 194807"/>
              <a:gd name="connsiteX10" fmla="*/ 444843 w 1896762"/>
              <a:gd name="connsiteY10" fmla="*/ 95953 h 194807"/>
              <a:gd name="connsiteX11" fmla="*/ 512806 w 1896762"/>
              <a:gd name="connsiteY11" fmla="*/ 65061 h 194807"/>
              <a:gd name="connsiteX12" fmla="*/ 574589 w 1896762"/>
              <a:gd name="connsiteY12" fmla="*/ 40348 h 194807"/>
              <a:gd name="connsiteX13" fmla="*/ 630195 w 1896762"/>
              <a:gd name="connsiteY13" fmla="*/ 21813 h 194807"/>
              <a:gd name="connsiteX14" fmla="*/ 648730 w 1896762"/>
              <a:gd name="connsiteY14" fmla="*/ 3278 h 194807"/>
              <a:gd name="connsiteX15" fmla="*/ 722870 w 1896762"/>
              <a:gd name="connsiteY15" fmla="*/ 9456 h 194807"/>
              <a:gd name="connsiteX16" fmla="*/ 735227 w 1896762"/>
              <a:gd name="connsiteY16" fmla="*/ 27991 h 194807"/>
              <a:gd name="connsiteX17" fmla="*/ 753762 w 1896762"/>
              <a:gd name="connsiteY17" fmla="*/ 46526 h 194807"/>
              <a:gd name="connsiteX18" fmla="*/ 797011 w 1896762"/>
              <a:gd name="connsiteY18" fmla="*/ 114489 h 194807"/>
              <a:gd name="connsiteX19" fmla="*/ 815546 w 1896762"/>
              <a:gd name="connsiteY19" fmla="*/ 151559 h 194807"/>
              <a:gd name="connsiteX20" fmla="*/ 846438 w 1896762"/>
              <a:gd name="connsiteY20" fmla="*/ 157737 h 194807"/>
              <a:gd name="connsiteX21" fmla="*/ 976184 w 1896762"/>
              <a:gd name="connsiteY21" fmla="*/ 145380 h 194807"/>
              <a:gd name="connsiteX22" fmla="*/ 994719 w 1896762"/>
              <a:gd name="connsiteY22" fmla="*/ 133024 h 194807"/>
              <a:gd name="connsiteX23" fmla="*/ 1031789 w 1896762"/>
              <a:gd name="connsiteY23" fmla="*/ 120667 h 194807"/>
              <a:gd name="connsiteX24" fmla="*/ 1068860 w 1896762"/>
              <a:gd name="connsiteY24" fmla="*/ 102132 h 194807"/>
              <a:gd name="connsiteX25" fmla="*/ 1105930 w 1896762"/>
              <a:gd name="connsiteY25" fmla="*/ 89775 h 194807"/>
              <a:gd name="connsiteX26" fmla="*/ 1130643 w 1896762"/>
              <a:gd name="connsiteY26" fmla="*/ 102132 h 194807"/>
              <a:gd name="connsiteX27" fmla="*/ 1143000 w 1896762"/>
              <a:gd name="connsiteY27" fmla="*/ 126845 h 194807"/>
              <a:gd name="connsiteX28" fmla="*/ 1192427 w 1896762"/>
              <a:gd name="connsiteY28" fmla="*/ 188629 h 194807"/>
              <a:gd name="connsiteX29" fmla="*/ 1210962 w 1896762"/>
              <a:gd name="connsiteY29" fmla="*/ 194807 h 194807"/>
              <a:gd name="connsiteX30" fmla="*/ 1241854 w 1896762"/>
              <a:gd name="connsiteY30" fmla="*/ 188629 h 194807"/>
              <a:gd name="connsiteX31" fmla="*/ 1297460 w 1896762"/>
              <a:gd name="connsiteY31" fmla="*/ 157737 h 194807"/>
              <a:gd name="connsiteX32" fmla="*/ 1353065 w 1896762"/>
              <a:gd name="connsiteY32" fmla="*/ 139202 h 194807"/>
              <a:gd name="connsiteX33" fmla="*/ 1377779 w 1896762"/>
              <a:gd name="connsiteY33" fmla="*/ 120667 h 194807"/>
              <a:gd name="connsiteX34" fmla="*/ 1396314 w 1896762"/>
              <a:gd name="connsiteY34" fmla="*/ 114489 h 194807"/>
              <a:gd name="connsiteX35" fmla="*/ 1439562 w 1896762"/>
              <a:gd name="connsiteY35" fmla="*/ 95953 h 194807"/>
              <a:gd name="connsiteX36" fmla="*/ 1495168 w 1896762"/>
              <a:gd name="connsiteY36" fmla="*/ 77418 h 194807"/>
              <a:gd name="connsiteX37" fmla="*/ 1606379 w 1896762"/>
              <a:gd name="connsiteY37" fmla="*/ 40348 h 194807"/>
              <a:gd name="connsiteX38" fmla="*/ 1631092 w 1896762"/>
              <a:gd name="connsiteY38" fmla="*/ 27991 h 194807"/>
              <a:gd name="connsiteX39" fmla="*/ 1649627 w 1896762"/>
              <a:gd name="connsiteY39" fmla="*/ 15634 h 194807"/>
              <a:gd name="connsiteX40" fmla="*/ 1661984 w 1896762"/>
              <a:gd name="connsiteY40" fmla="*/ 34170 h 194807"/>
              <a:gd name="connsiteX41" fmla="*/ 1692876 w 1896762"/>
              <a:gd name="connsiteY41" fmla="*/ 95953 h 194807"/>
              <a:gd name="connsiteX42" fmla="*/ 1711411 w 1896762"/>
              <a:gd name="connsiteY42" fmla="*/ 89775 h 194807"/>
              <a:gd name="connsiteX43" fmla="*/ 1754660 w 1896762"/>
              <a:gd name="connsiteY43" fmla="*/ 77418 h 194807"/>
              <a:gd name="connsiteX44" fmla="*/ 1797908 w 1896762"/>
              <a:gd name="connsiteY44" fmla="*/ 58883 h 194807"/>
              <a:gd name="connsiteX45" fmla="*/ 1896762 w 1896762"/>
              <a:gd name="connsiteY45" fmla="*/ 58883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96762" h="194807">
                <a:moveTo>
                  <a:pt x="0" y="71240"/>
                </a:moveTo>
                <a:cubicBezTo>
                  <a:pt x="14717" y="72372"/>
                  <a:pt x="83739" y="74440"/>
                  <a:pt x="111211" y="83597"/>
                </a:cubicBezTo>
                <a:cubicBezTo>
                  <a:pt x="183046" y="107542"/>
                  <a:pt x="77989" y="86296"/>
                  <a:pt x="172995" y="102132"/>
                </a:cubicBezTo>
                <a:cubicBezTo>
                  <a:pt x="185352" y="98013"/>
                  <a:pt x="198415" y="95600"/>
                  <a:pt x="210065" y="89775"/>
                </a:cubicBezTo>
                <a:cubicBezTo>
                  <a:pt x="228305" y="80655"/>
                  <a:pt x="235163" y="66950"/>
                  <a:pt x="253314" y="58883"/>
                </a:cubicBezTo>
                <a:cubicBezTo>
                  <a:pt x="265216" y="53593"/>
                  <a:pt x="290384" y="46526"/>
                  <a:pt x="290384" y="46526"/>
                </a:cubicBezTo>
                <a:cubicBezTo>
                  <a:pt x="308919" y="48586"/>
                  <a:pt x="327557" y="49869"/>
                  <a:pt x="345989" y="52705"/>
                </a:cubicBezTo>
                <a:cubicBezTo>
                  <a:pt x="354382" y="53996"/>
                  <a:pt x="362414" y="57041"/>
                  <a:pt x="370703" y="58883"/>
                </a:cubicBezTo>
                <a:cubicBezTo>
                  <a:pt x="380954" y="61161"/>
                  <a:pt x="391298" y="63002"/>
                  <a:pt x="401595" y="65061"/>
                </a:cubicBezTo>
                <a:cubicBezTo>
                  <a:pt x="407773" y="69180"/>
                  <a:pt x="414088" y="73102"/>
                  <a:pt x="420130" y="77418"/>
                </a:cubicBezTo>
                <a:cubicBezTo>
                  <a:pt x="428509" y="83403"/>
                  <a:pt x="434636" y="97314"/>
                  <a:pt x="444843" y="95953"/>
                </a:cubicBezTo>
                <a:cubicBezTo>
                  <a:pt x="469510" y="92664"/>
                  <a:pt x="489933" y="74864"/>
                  <a:pt x="512806" y="65061"/>
                </a:cubicBezTo>
                <a:cubicBezTo>
                  <a:pt x="533193" y="56324"/>
                  <a:pt x="553546" y="47362"/>
                  <a:pt x="574589" y="40348"/>
                </a:cubicBezTo>
                <a:lnTo>
                  <a:pt x="630195" y="21813"/>
                </a:lnTo>
                <a:cubicBezTo>
                  <a:pt x="636373" y="15635"/>
                  <a:pt x="640069" y="4433"/>
                  <a:pt x="648730" y="3278"/>
                </a:cubicBezTo>
                <a:cubicBezTo>
                  <a:pt x="673311" y="0"/>
                  <a:pt x="699025" y="2643"/>
                  <a:pt x="722870" y="9456"/>
                </a:cubicBezTo>
                <a:cubicBezTo>
                  <a:pt x="730010" y="11496"/>
                  <a:pt x="730473" y="22287"/>
                  <a:pt x="735227" y="27991"/>
                </a:cubicBezTo>
                <a:cubicBezTo>
                  <a:pt x="740821" y="34703"/>
                  <a:pt x="748076" y="39892"/>
                  <a:pt x="753762" y="46526"/>
                </a:cubicBezTo>
                <a:cubicBezTo>
                  <a:pt x="771010" y="66649"/>
                  <a:pt x="785327" y="91121"/>
                  <a:pt x="797011" y="114489"/>
                </a:cubicBezTo>
                <a:cubicBezTo>
                  <a:pt x="802403" y="125272"/>
                  <a:pt x="803150" y="144476"/>
                  <a:pt x="815546" y="151559"/>
                </a:cubicBezTo>
                <a:cubicBezTo>
                  <a:pt x="824664" y="156769"/>
                  <a:pt x="836141" y="155678"/>
                  <a:pt x="846438" y="157737"/>
                </a:cubicBezTo>
                <a:cubicBezTo>
                  <a:pt x="849255" y="157581"/>
                  <a:pt x="942581" y="162181"/>
                  <a:pt x="976184" y="145380"/>
                </a:cubicBezTo>
                <a:cubicBezTo>
                  <a:pt x="982825" y="142059"/>
                  <a:pt x="987934" y="136040"/>
                  <a:pt x="994719" y="133024"/>
                </a:cubicBezTo>
                <a:cubicBezTo>
                  <a:pt x="1006622" y="127734"/>
                  <a:pt x="1020139" y="126492"/>
                  <a:pt x="1031789" y="120667"/>
                </a:cubicBezTo>
                <a:cubicBezTo>
                  <a:pt x="1044146" y="114489"/>
                  <a:pt x="1056107" y="107446"/>
                  <a:pt x="1068860" y="102132"/>
                </a:cubicBezTo>
                <a:cubicBezTo>
                  <a:pt x="1080883" y="97122"/>
                  <a:pt x="1105930" y="89775"/>
                  <a:pt x="1105930" y="89775"/>
                </a:cubicBezTo>
                <a:cubicBezTo>
                  <a:pt x="1114168" y="93894"/>
                  <a:pt x="1124130" y="95619"/>
                  <a:pt x="1130643" y="102132"/>
                </a:cubicBezTo>
                <a:cubicBezTo>
                  <a:pt x="1137156" y="108645"/>
                  <a:pt x="1138261" y="118947"/>
                  <a:pt x="1143000" y="126845"/>
                </a:cubicBezTo>
                <a:cubicBezTo>
                  <a:pt x="1155253" y="147266"/>
                  <a:pt x="1172057" y="174079"/>
                  <a:pt x="1192427" y="188629"/>
                </a:cubicBezTo>
                <a:cubicBezTo>
                  <a:pt x="1197726" y="192414"/>
                  <a:pt x="1204784" y="192748"/>
                  <a:pt x="1210962" y="194807"/>
                </a:cubicBezTo>
                <a:cubicBezTo>
                  <a:pt x="1221259" y="192748"/>
                  <a:pt x="1231892" y="191950"/>
                  <a:pt x="1241854" y="188629"/>
                </a:cubicBezTo>
                <a:cubicBezTo>
                  <a:pt x="1268811" y="179643"/>
                  <a:pt x="1269749" y="169613"/>
                  <a:pt x="1297460" y="157737"/>
                </a:cubicBezTo>
                <a:cubicBezTo>
                  <a:pt x="1315418" y="150041"/>
                  <a:pt x="1353065" y="139202"/>
                  <a:pt x="1353065" y="139202"/>
                </a:cubicBezTo>
                <a:cubicBezTo>
                  <a:pt x="1361303" y="133024"/>
                  <a:pt x="1368838" y="125776"/>
                  <a:pt x="1377779" y="120667"/>
                </a:cubicBezTo>
                <a:cubicBezTo>
                  <a:pt x="1383433" y="117436"/>
                  <a:pt x="1390267" y="116908"/>
                  <a:pt x="1396314" y="114489"/>
                </a:cubicBezTo>
                <a:cubicBezTo>
                  <a:pt x="1410876" y="108664"/>
                  <a:pt x="1424876" y="101460"/>
                  <a:pt x="1439562" y="95953"/>
                </a:cubicBezTo>
                <a:cubicBezTo>
                  <a:pt x="1457856" y="89093"/>
                  <a:pt x="1476806" y="84095"/>
                  <a:pt x="1495168" y="77418"/>
                </a:cubicBezTo>
                <a:cubicBezTo>
                  <a:pt x="1596843" y="40445"/>
                  <a:pt x="1543129" y="52997"/>
                  <a:pt x="1606379" y="40348"/>
                </a:cubicBezTo>
                <a:cubicBezTo>
                  <a:pt x="1614617" y="36229"/>
                  <a:pt x="1623095" y="32561"/>
                  <a:pt x="1631092" y="27991"/>
                </a:cubicBezTo>
                <a:cubicBezTo>
                  <a:pt x="1637539" y="24307"/>
                  <a:pt x="1642346" y="14178"/>
                  <a:pt x="1649627" y="15634"/>
                </a:cubicBezTo>
                <a:cubicBezTo>
                  <a:pt x="1656909" y="17090"/>
                  <a:pt x="1657865" y="27991"/>
                  <a:pt x="1661984" y="34170"/>
                </a:cubicBezTo>
                <a:cubicBezTo>
                  <a:pt x="1666216" y="48980"/>
                  <a:pt x="1669874" y="88285"/>
                  <a:pt x="1692876" y="95953"/>
                </a:cubicBezTo>
                <a:cubicBezTo>
                  <a:pt x="1699054" y="98012"/>
                  <a:pt x="1705149" y="91564"/>
                  <a:pt x="1711411" y="89775"/>
                </a:cubicBezTo>
                <a:cubicBezTo>
                  <a:pt x="1727095" y="85294"/>
                  <a:pt x="1739841" y="83770"/>
                  <a:pt x="1754660" y="77418"/>
                </a:cubicBezTo>
                <a:cubicBezTo>
                  <a:pt x="1762205" y="74184"/>
                  <a:pt x="1786894" y="59463"/>
                  <a:pt x="1797908" y="58883"/>
                </a:cubicBezTo>
                <a:cubicBezTo>
                  <a:pt x="1830814" y="57151"/>
                  <a:pt x="1863811" y="58883"/>
                  <a:pt x="1896762" y="58883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42900" y="3237706"/>
            <a:ext cx="3276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4876006"/>
            <a:ext cx="495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943100" y="3771106"/>
            <a:ext cx="1143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4991" y="3808015"/>
            <a:ext cx="2132806" cy="15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0176920">
            <a:off x="1787008" y="5064175"/>
            <a:ext cx="100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جریان آرام</a:t>
            </a:r>
          </a:p>
        </p:txBody>
      </p:sp>
      <p:sp>
        <p:nvSpPr>
          <p:cNvPr id="38" name="Rectangle 37"/>
          <p:cNvSpPr/>
          <p:nvPr/>
        </p:nvSpPr>
        <p:spPr>
          <a:xfrm rot="20249576">
            <a:off x="3135083" y="510346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جریان انتقالی </a:t>
            </a:r>
          </a:p>
        </p:txBody>
      </p:sp>
      <p:sp>
        <p:nvSpPr>
          <p:cNvPr id="39" name="Rectangle 38"/>
          <p:cNvSpPr/>
          <p:nvPr/>
        </p:nvSpPr>
        <p:spPr>
          <a:xfrm rot="20143919">
            <a:off x="5130747" y="5093973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جریان آشفته</a:t>
            </a:r>
          </a:p>
        </p:txBody>
      </p:sp>
      <p:sp>
        <p:nvSpPr>
          <p:cNvPr id="45" name="Freeform 44"/>
          <p:cNvSpPr/>
          <p:nvPr/>
        </p:nvSpPr>
        <p:spPr>
          <a:xfrm>
            <a:off x="3037703" y="2730049"/>
            <a:ext cx="1810265" cy="1013254"/>
          </a:xfrm>
          <a:custGeom>
            <a:avLst/>
            <a:gdLst>
              <a:gd name="connsiteX0" fmla="*/ 0 w 1810265"/>
              <a:gd name="connsiteY0" fmla="*/ 1013254 h 1013254"/>
              <a:gd name="connsiteX1" fmla="*/ 976183 w 1810265"/>
              <a:gd name="connsiteY1" fmla="*/ 179173 h 1013254"/>
              <a:gd name="connsiteX2" fmla="*/ 1810265 w 1810265"/>
              <a:gd name="connsiteY2" fmla="*/ 0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265" h="1013254">
                <a:moveTo>
                  <a:pt x="0" y="1013254"/>
                </a:moveTo>
                <a:cubicBezTo>
                  <a:pt x="337236" y="680651"/>
                  <a:pt x="674472" y="348049"/>
                  <a:pt x="976183" y="179173"/>
                </a:cubicBezTo>
                <a:cubicBezTo>
                  <a:pt x="1277894" y="10297"/>
                  <a:pt x="1626973" y="10297"/>
                  <a:pt x="1810265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27868"/>
            <a:ext cx="381000" cy="624114"/>
          </a:xfrm>
          <a:prstGeom prst="rect">
            <a:avLst/>
          </a:prstGeom>
          <a:noFill/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497204"/>
            <a:ext cx="228600" cy="826477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4343400" y="685800"/>
            <a:ext cx="4191000" cy="838200"/>
            <a:chOff x="4343400" y="685800"/>
            <a:chExt cx="4191000" cy="838200"/>
          </a:xfrm>
        </p:grpSpPr>
        <p:sp>
          <p:nvSpPr>
            <p:cNvPr id="57" name="Rectangle 56"/>
            <p:cNvSpPr/>
            <p:nvPr/>
          </p:nvSpPr>
          <p:spPr>
            <a:xfrm>
              <a:off x="4343400" y="685800"/>
              <a:ext cx="4191000" cy="838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9600" y="8382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/>
                <a:t>نمودار سرعت – شیب هیدرولیکی :</a:t>
              </a:r>
              <a:endParaRPr lang="en-US" sz="24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5119" y="1219200"/>
            <a:ext cx="7132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</a:rPr>
              <a:t>1-</a:t>
            </a:r>
            <a:r>
              <a:rPr lang="fa-IR" sz="2000" b="1" dirty="0" smtClean="0"/>
              <a:t> ویسکوزیته سیال : هرچقدر ویسکوزیته بالاتر باشد , نفوذ پذیری پایین تر است.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/>
              <a:t>(البته در دمای </a:t>
            </a:r>
            <a:r>
              <a:rPr lang="en-US" sz="2000" b="1" dirty="0" smtClean="0"/>
              <a:t>20 C</a:t>
            </a:r>
            <a:r>
              <a:rPr lang="fa-IR" sz="2000" b="1" dirty="0" smtClean="0"/>
              <a:t> چون ویسکوزیته تابعی از دما است.) 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600056" y="533400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 smtClean="0"/>
              <a:t>K</a:t>
            </a:r>
            <a:r>
              <a:rPr lang="fa-IR" sz="2800" b="1" dirty="0" smtClean="0"/>
              <a:t> تابع پارامترهای زیر است : 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1" y="2438400"/>
            <a:ext cx="7151317" cy="1015663"/>
            <a:chOff x="895221" y="2667000"/>
            <a:chExt cx="7151317" cy="1015663"/>
          </a:xfrm>
        </p:grpSpPr>
        <p:sp>
          <p:nvSpPr>
            <p:cNvPr id="7" name="Rectangle 6"/>
            <p:cNvSpPr/>
            <p:nvPr/>
          </p:nvSpPr>
          <p:spPr>
            <a:xfrm>
              <a:off x="895221" y="2667000"/>
              <a:ext cx="715131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2000" b="1" dirty="0" smtClean="0">
                  <a:solidFill>
                    <a:srgbClr val="FF0000"/>
                  </a:solidFill>
                </a:rPr>
                <a:t>2-</a:t>
              </a:r>
              <a:r>
                <a:rPr lang="fa-IR" sz="2000" b="1" dirty="0" smtClean="0"/>
                <a:t> اندازه وتوزیع حفرات و دانه ها : مهمترین  در نفوذ پذیری خاک است که با      </a:t>
              </a:r>
            </a:p>
            <a:p>
              <a:pPr algn="r" rtl="1">
                <a:lnSpc>
                  <a:spcPct val="150000"/>
                </a:lnSpc>
              </a:pPr>
              <a:r>
                <a:rPr lang="fa-IR" sz="2000" b="1" dirty="0" smtClean="0"/>
                <a:t>نمایش میدهند ، هرچه       بزرگتر باشد          دانه ها بزرگتر است. </a:t>
              </a:r>
              <a:endParaRPr lang="en-US" sz="2000" dirty="0"/>
            </a:p>
          </p:txBody>
        </p:sp>
        <p:pic>
          <p:nvPicPr>
            <p:cNvPr id="8294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3269673"/>
              <a:ext cx="381000" cy="311727"/>
            </a:xfrm>
            <a:prstGeom prst="rect">
              <a:avLst/>
            </a:prstGeom>
            <a:noFill/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2812473"/>
              <a:ext cx="381000" cy="311727"/>
            </a:xfrm>
            <a:prstGeom prst="rect">
              <a:avLst/>
            </a:prstGeom>
            <a:noFill/>
          </p:spPr>
        </p:pic>
        <p:cxnSp>
          <p:nvCxnSpPr>
            <p:cNvPr id="13" name="Straight Arrow Connector 12"/>
            <p:cNvCxnSpPr/>
            <p:nvPr/>
          </p:nvCxnSpPr>
          <p:spPr>
            <a:xfrm rot="10800000" flipV="1">
              <a:off x="4038600" y="3428997"/>
              <a:ext cx="533400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917634" y="3727390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3-</a:t>
            </a:r>
            <a:r>
              <a:rPr lang="fa-IR" sz="2000" b="1" dirty="0" smtClean="0"/>
              <a:t> درجه اشباع خاک : </a:t>
            </a:r>
            <a:endParaRPr lang="en-US" sz="2000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657600"/>
            <a:ext cx="723900" cy="60325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286000" y="4400490"/>
            <a:ext cx="5762664" cy="1695510"/>
            <a:chOff x="2286000" y="4400490"/>
            <a:chExt cx="5762664" cy="1695510"/>
          </a:xfrm>
        </p:grpSpPr>
        <p:sp>
          <p:nvSpPr>
            <p:cNvPr id="20" name="Rectangle 19"/>
            <p:cNvSpPr/>
            <p:nvPr/>
          </p:nvSpPr>
          <p:spPr>
            <a:xfrm>
              <a:off x="5638800" y="4400490"/>
              <a:ext cx="2403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b="1" dirty="0" smtClean="0"/>
                <a:t>هرچقدر اشباع بالاتر باشد 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4953000" y="4582079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743200" y="4400490"/>
              <a:ext cx="21371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b="1" dirty="0" smtClean="0"/>
                <a:t>نفوذ پذیری بالاتر است.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0" y="4857690"/>
              <a:ext cx="2315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srgbClr val="FF0000"/>
                  </a:solidFill>
                </a:rPr>
                <a:t>4-</a:t>
              </a:r>
              <a:r>
                <a:rPr lang="fa-IR" sz="2000" b="1" dirty="0" smtClean="0"/>
                <a:t> منحنی دانه بندی خاک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80743" y="5269468"/>
              <a:ext cx="1067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srgbClr val="FF0000"/>
                  </a:solidFill>
                </a:rPr>
                <a:t>5-</a:t>
              </a:r>
              <a:r>
                <a:rPr lang="fa-IR" sz="2000" b="1" dirty="0" smtClean="0"/>
                <a:t> تخلخل 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6000" y="5695890"/>
              <a:ext cx="57294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srgbClr val="FF0000"/>
                  </a:solidFill>
                </a:rPr>
                <a:t>6-</a:t>
              </a:r>
              <a:r>
                <a:rPr lang="fa-IR" sz="2000" b="1" dirty="0" smtClean="0"/>
                <a:t> زبری دانه ها : هر چه زبرتر باشد ، نفوذ پذیری پایین تر است.</a:t>
              </a:r>
              <a:endParaRPr lang="en-US" sz="2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0" y="381000"/>
            <a:ext cx="88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/>
              <a:t>مثال )</a:t>
            </a:r>
            <a:endParaRPr lang="en-US" sz="2400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59469"/>
            <a:ext cx="3434721" cy="407656"/>
          </a:xfrm>
          <a:prstGeom prst="rect">
            <a:avLst/>
          </a:prstGeom>
          <a:noFill/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01224"/>
            <a:ext cx="2298487" cy="737251"/>
          </a:xfrm>
          <a:prstGeom prst="rect">
            <a:avLst/>
          </a:prstGeom>
          <a:noFill/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3886948"/>
            <a:ext cx="5092702" cy="589801"/>
          </a:xfrm>
          <a:prstGeom prst="rect">
            <a:avLst/>
          </a:prstGeom>
          <a:noFill/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4572000"/>
            <a:ext cx="6477000" cy="12954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5004772">
            <a:off x="5040572" y="3008431"/>
            <a:ext cx="844526" cy="109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759342" flipH="1" flipV="1">
            <a:off x="5757701" y="1405021"/>
            <a:ext cx="279126" cy="482623"/>
          </a:xfrm>
          <a:prstGeom prst="arc">
            <a:avLst>
              <a:gd name="adj1" fmla="val 16873069"/>
              <a:gd name="adj2" fmla="val 205567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92672" y="990600"/>
            <a:ext cx="517742" cy="1887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46303" y="1406161"/>
            <a:ext cx="517742" cy="1471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7552150" y="2210535"/>
            <a:ext cx="906049" cy="11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Pie 24"/>
          <p:cNvSpPr/>
          <p:nvPr/>
        </p:nvSpPr>
        <p:spPr>
          <a:xfrm>
            <a:off x="3992671" y="2433708"/>
            <a:ext cx="1035485" cy="943571"/>
          </a:xfrm>
          <a:prstGeom prst="pie">
            <a:avLst>
              <a:gd name="adj1" fmla="val 1162646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940457" y="2099526"/>
            <a:ext cx="194153" cy="11100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1595774">
            <a:off x="4480609" y="2873213"/>
            <a:ext cx="3275973" cy="474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004772">
            <a:off x="6464363" y="3027965"/>
            <a:ext cx="844526" cy="109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41809" y="2877718"/>
            <a:ext cx="1458716" cy="49784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e 29"/>
          <p:cNvSpPr/>
          <p:nvPr/>
        </p:nvSpPr>
        <p:spPr>
          <a:xfrm rot="19474614" flipH="1">
            <a:off x="7159474" y="2398731"/>
            <a:ext cx="1108939" cy="957115"/>
          </a:xfrm>
          <a:prstGeom prst="pie">
            <a:avLst>
              <a:gd name="adj1" fmla="val 1162646"/>
              <a:gd name="adj2" fmla="val 128670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40052" y="1379129"/>
            <a:ext cx="129436" cy="17206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3733800" y="1545642"/>
            <a:ext cx="906049" cy="11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0800000">
            <a:off x="4122107" y="1434633"/>
            <a:ext cx="194153" cy="11100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1383" y="1378550"/>
            <a:ext cx="129436" cy="17206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6451947" y="1601146"/>
            <a:ext cx="51774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601512" y="1932888"/>
            <a:ext cx="666051" cy="67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5545898" y="1601146"/>
            <a:ext cx="51774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804769" y="1601146"/>
            <a:ext cx="1035485" cy="666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416463" y="1601146"/>
            <a:ext cx="1682663" cy="11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16463" y="2877741"/>
            <a:ext cx="388307" cy="33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57794" y="2877741"/>
            <a:ext cx="388307" cy="33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075" y="1600240"/>
            <a:ext cx="169884" cy="298335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/>
          <p:nvPr/>
        </p:nvCxnSpPr>
        <p:spPr>
          <a:xfrm rot="10800000">
            <a:off x="1143000" y="6096000"/>
            <a:ext cx="7010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049312" y="1856688"/>
            <a:ext cx="666051" cy="67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34200" y="1752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3600" y="1143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382000" y="1676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</a:t>
            </a:r>
            <a:endParaRPr lang="en-US" b="1" dirty="0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09600"/>
            <a:ext cx="1771650" cy="495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38200" y="2667000"/>
            <a:ext cx="228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تعیین ضریب نفوذ پذیری </a:t>
            </a:r>
            <a:endParaRPr lang="en-U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895600" y="2286000"/>
            <a:ext cx="10668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3048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19400" y="3429000"/>
            <a:ext cx="1143000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419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1752600"/>
            <a:ext cx="1295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روابط تجربی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2819400"/>
            <a:ext cx="1066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آزمایشگاه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396240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کارگاه</a:t>
            </a:r>
            <a:endParaRPr lang="en-US" sz="20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29200" y="419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396240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لوفران</a:t>
            </a:r>
            <a:endParaRPr lang="en-US" sz="2000" b="1" dirty="0"/>
          </a:p>
        </p:txBody>
      </p:sp>
      <p:cxnSp>
        <p:nvCxnSpPr>
          <p:cNvPr id="32" name="Straight Arrow Connector 31"/>
          <p:cNvCxnSpPr>
            <a:stCxn id="28" idx="3"/>
          </p:cNvCxnSpPr>
          <p:nvPr/>
        </p:nvCxnSpPr>
        <p:spPr>
          <a:xfrm flipV="1">
            <a:off x="5410200" y="2744788"/>
            <a:ext cx="685800" cy="274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3"/>
          </p:cNvCxnSpPr>
          <p:nvPr/>
        </p:nvCxnSpPr>
        <p:spPr>
          <a:xfrm>
            <a:off x="5410200" y="3019455"/>
            <a:ext cx="685800" cy="258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19800" y="3124200"/>
            <a:ext cx="1066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هد نزولی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251460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هد ثابت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1" y="1066800"/>
          <a:ext cx="8839199" cy="3297034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00201"/>
                <a:gridCol w="2590800"/>
                <a:gridCol w="2438400"/>
                <a:gridCol w="2209798"/>
              </a:tblGrid>
              <a:tr h="1066800">
                <a:tc>
                  <a:txBody>
                    <a:bodyPr/>
                    <a:lstStyle/>
                    <a:p>
                      <a:pPr algn="ctr" rtl="1"/>
                      <a:endParaRPr lang="fa-IR" sz="2400" dirty="0" smtClean="0"/>
                    </a:p>
                    <a:p>
                      <a:pPr algn="ctr" rtl="1"/>
                      <a:r>
                        <a:rPr lang="fa-IR" sz="2400" dirty="0" smtClean="0"/>
                        <a:t>رس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/>
                    </a:p>
                    <a:p>
                      <a:pPr algn="ctr" rtl="1"/>
                      <a:r>
                        <a:rPr lang="fa-IR" sz="2400" dirty="0" smtClean="0"/>
                        <a:t>لای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/>
                    </a:p>
                    <a:p>
                      <a:pPr algn="ctr" rtl="1"/>
                      <a:r>
                        <a:rPr lang="fa-IR" sz="2400" dirty="0" smtClean="0"/>
                        <a:t>ماسه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/>
                    </a:p>
                    <a:p>
                      <a:pPr algn="ctr" rtl="1"/>
                      <a:r>
                        <a:rPr lang="fa-IR" sz="2400" dirty="0" smtClean="0"/>
                        <a:t>شن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endParaRPr lang="fa-IR" sz="2000" b="1" dirty="0" smtClean="0"/>
                    </a:p>
                    <a:p>
                      <a:pPr algn="ctr" rtl="1"/>
                      <a:r>
                        <a:rPr lang="fa-IR" sz="2000" b="1" dirty="0" smtClean="0"/>
                        <a:t>رفتار خمیری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&lt; 0.075mm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0.075mm</a:t>
                      </a:r>
                      <a:r>
                        <a:rPr lang="en-US" sz="2000" b="1" baseline="0" dirty="0" smtClean="0"/>
                        <a:t>&lt;  &lt;4.75mm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طبقه بندی متحد </a:t>
                      </a:r>
                    </a:p>
                    <a:p>
                      <a:pPr algn="ctr" rtl="1"/>
                      <a:r>
                        <a:rPr lang="en-US" sz="2000" b="1" dirty="0" smtClean="0"/>
                        <a:t>4.75mm &lt;</a:t>
                      </a:r>
                      <a:r>
                        <a:rPr lang="en-US" sz="2000" b="1" baseline="0" dirty="0" smtClean="0"/>
                        <a:t>  &lt; 76mm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234"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  &lt; 0.002mm  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0.002mm&lt;  &lt;0.075mm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/>
                    </a:p>
                    <a:p>
                      <a:pPr algn="ctr" rtl="1"/>
                      <a:r>
                        <a:rPr lang="en-US" sz="2000" b="1" dirty="0" smtClean="0"/>
                        <a:t>0.075mm &lt;   &lt; 2mm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طبقه بندی آشتو 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en-US" sz="2000" b="1" dirty="0" smtClean="0"/>
                        <a:t>2mm &lt;   &lt; 76mm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4724400" y="5105400"/>
            <a:ext cx="37338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38200" y="3962400"/>
            <a:ext cx="1905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838200" y="3352800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e 54"/>
          <p:cNvSpPr/>
          <p:nvPr/>
        </p:nvSpPr>
        <p:spPr>
          <a:xfrm rot="10800000">
            <a:off x="914400" y="3429000"/>
            <a:ext cx="457200" cy="3048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838200"/>
            <a:ext cx="2076450" cy="685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53340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روابط تجربی 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12954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743994" y="1372394"/>
            <a:ext cx="381000" cy="379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90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رابطه هازن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 ماسه یکنواخت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– 1.5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2286000" cy="43154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2514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رابطه کازاگرانده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1366" y="3124200"/>
            <a:ext cx="444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نفوذ پذیری هد ثابت ( آزمایشگاه ) 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650" y="5257800"/>
            <a:ext cx="3562350" cy="609600"/>
          </a:xfrm>
          <a:prstGeom prst="rect">
            <a:avLst/>
          </a:prstGeom>
          <a:noFill/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86200"/>
            <a:ext cx="1381125" cy="854982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n 29"/>
          <p:cNvSpPr/>
          <p:nvPr/>
        </p:nvSpPr>
        <p:spPr>
          <a:xfrm>
            <a:off x="838200" y="3733800"/>
            <a:ext cx="1905000" cy="1828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43200" y="4800600"/>
            <a:ext cx="12192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381000" y="4800600"/>
            <a:ext cx="1219200" cy="1588"/>
          </a:xfrm>
          <a:prstGeom prst="straightConnector1">
            <a:avLst/>
          </a:prstGeom>
          <a:ln>
            <a:prstDash val="sysDot"/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48200"/>
            <a:ext cx="142875" cy="342900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495800"/>
            <a:ext cx="161925" cy="342900"/>
          </a:xfrm>
          <a:prstGeom prst="rect">
            <a:avLst/>
          </a:prstGeom>
          <a:noFill/>
        </p:spPr>
      </p:pic>
      <p:cxnSp>
        <p:nvCxnSpPr>
          <p:cNvPr id="46" name="Straight Arrow Connector 45"/>
          <p:cNvCxnSpPr/>
          <p:nvPr/>
        </p:nvCxnSpPr>
        <p:spPr>
          <a:xfrm rot="5400000" flipH="1" flipV="1">
            <a:off x="304403" y="4571603"/>
            <a:ext cx="762794" cy="1588"/>
          </a:xfrm>
          <a:prstGeom prst="straightConnector1">
            <a:avLst/>
          </a:prstGeom>
          <a:ln>
            <a:prstDash val="sysDot"/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447800" y="496466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خاک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57200" y="3429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2000" y="3200400"/>
            <a:ext cx="38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1143000" y="3581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29204" y="4572000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/>
              <a:t>A</a:t>
            </a:r>
            <a:r>
              <a:rPr lang="fa-IR" sz="2000" b="1" dirty="0" smtClean="0"/>
              <a:t> سطح مقطع </a:t>
            </a:r>
            <a:endParaRPr lang="en-US" sz="2000" b="1" dirty="0"/>
          </a:p>
        </p:txBody>
      </p:sp>
      <p:sp>
        <p:nvSpPr>
          <p:cNvPr id="60" name="Block Arc 59"/>
          <p:cNvSpPr/>
          <p:nvPr/>
        </p:nvSpPr>
        <p:spPr>
          <a:xfrm>
            <a:off x="2362200" y="5105400"/>
            <a:ext cx="1219200" cy="990600"/>
          </a:xfrm>
          <a:prstGeom prst="blockArc">
            <a:avLst>
              <a:gd name="adj1" fmla="val 16168166"/>
              <a:gd name="adj2" fmla="val 84914"/>
              <a:gd name="adj3" fmla="val 129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00400" y="5715000"/>
            <a:ext cx="1219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76600" y="5715000"/>
            <a:ext cx="1066800" cy="304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277590" y="5715000"/>
            <a:ext cx="1068779" cy="59377"/>
          </a:xfrm>
          <a:custGeom>
            <a:avLst/>
            <a:gdLst>
              <a:gd name="connsiteX0" fmla="*/ 0 w 1068779"/>
              <a:gd name="connsiteY0" fmla="*/ 59377 h 59377"/>
              <a:gd name="connsiteX1" fmla="*/ 190005 w 1068779"/>
              <a:gd name="connsiteY1" fmla="*/ 47501 h 59377"/>
              <a:gd name="connsiteX2" fmla="*/ 225631 w 1068779"/>
              <a:gd name="connsiteY2" fmla="*/ 35626 h 59377"/>
              <a:gd name="connsiteX3" fmla="*/ 332509 w 1068779"/>
              <a:gd name="connsiteY3" fmla="*/ 47501 h 59377"/>
              <a:gd name="connsiteX4" fmla="*/ 391885 w 1068779"/>
              <a:gd name="connsiteY4" fmla="*/ 35626 h 59377"/>
              <a:gd name="connsiteX5" fmla="*/ 463137 w 1068779"/>
              <a:gd name="connsiteY5" fmla="*/ 11875 h 59377"/>
              <a:gd name="connsiteX6" fmla="*/ 570015 w 1068779"/>
              <a:gd name="connsiteY6" fmla="*/ 23751 h 59377"/>
              <a:gd name="connsiteX7" fmla="*/ 605641 w 1068779"/>
              <a:gd name="connsiteY7" fmla="*/ 11875 h 59377"/>
              <a:gd name="connsiteX8" fmla="*/ 688768 w 1068779"/>
              <a:gd name="connsiteY8" fmla="*/ 23751 h 59377"/>
              <a:gd name="connsiteX9" fmla="*/ 890649 w 1068779"/>
              <a:gd name="connsiteY9" fmla="*/ 23751 h 59377"/>
              <a:gd name="connsiteX10" fmla="*/ 926275 w 1068779"/>
              <a:gd name="connsiteY10" fmla="*/ 0 h 59377"/>
              <a:gd name="connsiteX11" fmla="*/ 1033153 w 1068779"/>
              <a:gd name="connsiteY11" fmla="*/ 11875 h 59377"/>
              <a:gd name="connsiteX12" fmla="*/ 1068779 w 1068779"/>
              <a:gd name="connsiteY12" fmla="*/ 47501 h 5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8779" h="59377">
                <a:moveTo>
                  <a:pt x="0" y="59377"/>
                </a:moveTo>
                <a:cubicBezTo>
                  <a:pt x="63335" y="55418"/>
                  <a:pt x="126895" y="54144"/>
                  <a:pt x="190005" y="47501"/>
                </a:cubicBezTo>
                <a:cubicBezTo>
                  <a:pt x="202454" y="46191"/>
                  <a:pt x="213113" y="35626"/>
                  <a:pt x="225631" y="35626"/>
                </a:cubicBezTo>
                <a:cubicBezTo>
                  <a:pt x="261476" y="35626"/>
                  <a:pt x="296883" y="43543"/>
                  <a:pt x="332509" y="47501"/>
                </a:cubicBezTo>
                <a:cubicBezTo>
                  <a:pt x="352301" y="43543"/>
                  <a:pt x="372412" y="40937"/>
                  <a:pt x="391885" y="35626"/>
                </a:cubicBezTo>
                <a:cubicBezTo>
                  <a:pt x="416038" y="29039"/>
                  <a:pt x="463137" y="11875"/>
                  <a:pt x="463137" y="11875"/>
                </a:cubicBezTo>
                <a:cubicBezTo>
                  <a:pt x="498763" y="15834"/>
                  <a:pt x="534170" y="23751"/>
                  <a:pt x="570015" y="23751"/>
                </a:cubicBezTo>
                <a:cubicBezTo>
                  <a:pt x="582533" y="23751"/>
                  <a:pt x="593123" y="11875"/>
                  <a:pt x="605641" y="11875"/>
                </a:cubicBezTo>
                <a:cubicBezTo>
                  <a:pt x="633631" y="11875"/>
                  <a:pt x="661059" y="19792"/>
                  <a:pt x="688768" y="23751"/>
                </a:cubicBezTo>
                <a:cubicBezTo>
                  <a:pt x="768805" y="50429"/>
                  <a:pt x="748738" y="48794"/>
                  <a:pt x="890649" y="23751"/>
                </a:cubicBezTo>
                <a:cubicBezTo>
                  <a:pt x="904704" y="21271"/>
                  <a:pt x="914400" y="7917"/>
                  <a:pt x="926275" y="0"/>
                </a:cubicBezTo>
                <a:cubicBezTo>
                  <a:pt x="961901" y="3958"/>
                  <a:pt x="999147" y="540"/>
                  <a:pt x="1033153" y="11875"/>
                </a:cubicBezTo>
                <a:cubicBezTo>
                  <a:pt x="1049085" y="17186"/>
                  <a:pt x="1068779" y="47501"/>
                  <a:pt x="1068779" y="4750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276600" y="6076890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/>
              <a:t>حجم آب </a:t>
            </a:r>
            <a:endParaRPr lang="en-US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3625448" y="5695890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/>
              <a:t>V</a:t>
            </a:r>
            <a:endParaRPr lang="en-US" sz="2000" b="1" dirty="0"/>
          </a:p>
        </p:txBody>
      </p:sp>
      <p:sp>
        <p:nvSpPr>
          <p:cNvPr id="67" name="Oval 66"/>
          <p:cNvSpPr/>
          <p:nvPr/>
        </p:nvSpPr>
        <p:spPr>
          <a:xfrm>
            <a:off x="838200" y="4572000"/>
            <a:ext cx="19050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24400" y="5715000"/>
            <a:ext cx="1644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600" b="1" dirty="0" smtClean="0"/>
              <a:t>حجم آب</a:t>
            </a:r>
            <a:r>
              <a:rPr lang="en-US" sz="1600" b="1" dirty="0" smtClean="0"/>
              <a:t> </a:t>
            </a:r>
            <a:r>
              <a:rPr lang="fa-IR" sz="1600" b="1" dirty="0" smtClean="0"/>
              <a:t> ریخته شده</a:t>
            </a:r>
          </a:p>
          <a:p>
            <a:pPr algn="just" rtl="1"/>
            <a:r>
              <a:rPr lang="fa-IR" sz="1600" b="1" dirty="0" smtClean="0"/>
              <a:t> در ظرف کوچک  </a:t>
            </a:r>
            <a:endParaRPr lang="en-US" sz="1600" b="1" dirty="0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2743200" y="5105400"/>
            <a:ext cx="228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609600" y="5943600"/>
            <a:ext cx="2362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91294" y="5523706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553494" y="5523706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609600" y="5105400"/>
            <a:ext cx="228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19883" y="228600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نفوذ پذیری معادل افقی 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295400"/>
            <a:ext cx="2743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676400"/>
            <a:ext cx="2743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2057400"/>
            <a:ext cx="2743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2438400"/>
            <a:ext cx="2743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950" y="1295400"/>
            <a:ext cx="314325" cy="3429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950" y="1714500"/>
            <a:ext cx="314325" cy="3429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0425" y="2095500"/>
            <a:ext cx="314325" cy="3429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950" y="2438400"/>
            <a:ext cx="323850" cy="3429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914400" y="1447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14400" y="1752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4400" y="2057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4400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400" y="2667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29200" y="14462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29200" y="17510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29200" y="20558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29200" y="23606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29200" y="26654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152900" y="14859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53694" y="18661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153694" y="22471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153694" y="26281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2476500"/>
            <a:ext cx="285750" cy="342900"/>
          </a:xfrm>
          <a:prstGeom prst="rect">
            <a:avLst/>
          </a:prstGeom>
          <a:noFill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1371600"/>
            <a:ext cx="285750" cy="342900"/>
          </a:xfrm>
          <a:prstGeom prst="rect">
            <a:avLst/>
          </a:prstGeom>
          <a:noFill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1752600"/>
            <a:ext cx="285750" cy="342900"/>
          </a:xfrm>
          <a:prstGeom prst="rect">
            <a:avLst/>
          </a:prstGeom>
          <a:noFill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2133600"/>
            <a:ext cx="285750" cy="342900"/>
          </a:xfrm>
          <a:prstGeom prst="rect">
            <a:avLst/>
          </a:prstGeom>
          <a:noFill/>
        </p:spPr>
      </p:pic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200" y="3352800"/>
            <a:ext cx="3962400" cy="1371600"/>
            <a:chOff x="457200" y="2819400"/>
            <a:chExt cx="3962400" cy="1371600"/>
          </a:xfrm>
        </p:grpSpPr>
        <p:sp>
          <p:nvSpPr>
            <p:cNvPr id="50" name="Rectangle 49"/>
            <p:cNvSpPr/>
            <p:nvPr/>
          </p:nvSpPr>
          <p:spPr>
            <a:xfrm>
              <a:off x="1600200" y="2819400"/>
              <a:ext cx="1676400" cy="1371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57200" y="2895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57200" y="32004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57200" y="3505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57200" y="38100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57200" y="41148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505200" y="2895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505200" y="32004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505200" y="3505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505200" y="38100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505200" y="41148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7" name="Picture 2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3162300"/>
              <a:ext cx="1114425" cy="571500"/>
            </a:xfrm>
            <a:prstGeom prst="rect">
              <a:avLst/>
            </a:prstGeom>
            <a:noFill/>
          </p:spPr>
        </p:pic>
      </p:grp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48200" y="2971800"/>
            <a:ext cx="4114800" cy="335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638800" y="3048000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دبی : </a:t>
            </a:r>
            <a:r>
              <a:rPr lang="fa-IR" b="1" dirty="0" smtClean="0"/>
              <a:t>حجم سیالی که در واحد زمان از سطح مشخصی عبور می کند.</a:t>
            </a:r>
            <a:endParaRPr lang="en-US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943600" y="5257800"/>
            <a:ext cx="2286000" cy="990600"/>
            <a:chOff x="5867400" y="3733800"/>
            <a:chExt cx="2438400" cy="1371600"/>
          </a:xfrm>
        </p:grpSpPr>
        <p:pic>
          <p:nvPicPr>
            <p:cNvPr id="14359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0" y="3733800"/>
              <a:ext cx="1219200" cy="497633"/>
            </a:xfrm>
            <a:prstGeom prst="rect">
              <a:avLst/>
            </a:prstGeom>
            <a:noFill/>
          </p:spPr>
        </p:pic>
        <p:pic>
          <p:nvPicPr>
            <p:cNvPr id="14367" name="Picture 3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4800" y="4267200"/>
              <a:ext cx="381000" cy="381000"/>
            </a:xfrm>
            <a:prstGeom prst="rect">
              <a:avLst/>
            </a:prstGeom>
            <a:noFill/>
          </p:spPr>
        </p:pic>
        <p:pic>
          <p:nvPicPr>
            <p:cNvPr id="14369" name="Picture 3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4391025"/>
              <a:ext cx="381000" cy="714375"/>
            </a:xfrm>
            <a:prstGeom prst="rect">
              <a:avLst/>
            </a:prstGeom>
            <a:noFill/>
          </p:spPr>
        </p:pic>
        <p:pic>
          <p:nvPicPr>
            <p:cNvPr id="14371" name="Picture 3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4114800"/>
              <a:ext cx="266276" cy="704850"/>
            </a:xfrm>
            <a:prstGeom prst="rect">
              <a:avLst/>
            </a:prstGeom>
            <a:noFill/>
          </p:spPr>
        </p:pic>
        <p:cxnSp>
          <p:nvCxnSpPr>
            <p:cNvPr id="79" name="Straight Arrow Connector 78"/>
            <p:cNvCxnSpPr/>
            <p:nvPr/>
          </p:nvCxnSpPr>
          <p:spPr>
            <a:xfrm rot="5400000">
              <a:off x="6210300" y="4229100"/>
              <a:ext cx="30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7048500" y="42291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H="1">
              <a:off x="7620000" y="4191000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Action Button: Forward or Next 64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1981200" y="533400"/>
            <a:ext cx="1524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81200" y="2590800"/>
            <a:ext cx="457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981200" y="838200"/>
            <a:ext cx="1524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flipH="1">
            <a:off x="5334000" y="609600"/>
            <a:ext cx="1524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flipH="1">
            <a:off x="5029200" y="2667000"/>
            <a:ext cx="457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flipH="1">
            <a:off x="5334000" y="1066800"/>
            <a:ext cx="1524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905000" y="836612"/>
            <a:ext cx="1905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76600" y="1066800"/>
            <a:ext cx="23622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75" y="762000"/>
            <a:ext cx="352425" cy="34290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267200"/>
            <a:ext cx="371475" cy="409575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029200" y="3810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1: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2:</a:t>
            </a:r>
            <a:endParaRPr lang="en-US" sz="2400" b="1" dirty="0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105400" y="54848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581525"/>
            <a:ext cx="971550" cy="676275"/>
          </a:xfrm>
          <a:prstGeom prst="rect">
            <a:avLst/>
          </a:prstGeom>
          <a:noFill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733800"/>
            <a:ext cx="1581150" cy="790575"/>
          </a:xfrm>
          <a:prstGeom prst="rect">
            <a:avLst/>
          </a:prstGeom>
          <a:noFill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81400" y="3505200"/>
            <a:ext cx="3657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2286000"/>
            <a:ext cx="43434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438400"/>
            <a:ext cx="4001982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581401"/>
            <a:ext cx="3276600" cy="1124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762000" y="685800"/>
            <a:ext cx="7848600" cy="609600"/>
            <a:chOff x="762000" y="762000"/>
            <a:chExt cx="7848600" cy="609600"/>
          </a:xfrm>
        </p:grpSpPr>
        <p:sp>
          <p:nvSpPr>
            <p:cNvPr id="18" name="Rectangle 17"/>
            <p:cNvSpPr/>
            <p:nvPr/>
          </p:nvSpPr>
          <p:spPr>
            <a:xfrm>
              <a:off x="3581400" y="762000"/>
              <a:ext cx="50292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8075" y="838200"/>
              <a:ext cx="4886325" cy="43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62000" y="838201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 smtClean="0"/>
                <a:t>دبی کل که از خاک عبور می کند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81400" y="1447800"/>
            <a:ext cx="20574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447800"/>
            <a:ext cx="1828800" cy="69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192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دبی کل برای سطح معادل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43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برای نفوذ پذیری لایه های افقی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برای نفوذ پذیری لایه های قائم</a:t>
            </a:r>
            <a:endParaRPr lang="en-US" b="1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581400" y="4953000"/>
            <a:ext cx="4267200" cy="1295400"/>
            <a:chOff x="3581400" y="4953000"/>
            <a:chExt cx="4267200" cy="1295400"/>
          </a:xfrm>
        </p:grpSpPr>
        <p:sp>
          <p:nvSpPr>
            <p:cNvPr id="19" name="Rectangle 18"/>
            <p:cNvSpPr/>
            <p:nvPr/>
          </p:nvSpPr>
          <p:spPr>
            <a:xfrm>
              <a:off x="3581400" y="4953000"/>
              <a:ext cx="4267200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5105400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a-IR" sz="2000" b="1" dirty="0" smtClean="0"/>
                <a:t> اگر حتی یـک لایـه غـیــر قـابــل نفــوذ باشد، کافی است تا         کل صفر شـود .  </a:t>
              </a:r>
              <a:endParaRPr lang="en-US" sz="2000" b="1" dirty="0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5669643"/>
              <a:ext cx="381000" cy="4263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شبکه جریان :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219200"/>
            <a:ext cx="274320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در رسم یک شبکه جریان باید دو قاعده مراعات شود : </a:t>
            </a:r>
            <a:endParaRPr lang="en-US" sz="2000" b="1" dirty="0"/>
          </a:p>
        </p:txBody>
      </p:sp>
      <p:sp>
        <p:nvSpPr>
          <p:cNvPr id="7" name="Right Brace 6"/>
          <p:cNvSpPr/>
          <p:nvPr/>
        </p:nvSpPr>
        <p:spPr>
          <a:xfrm>
            <a:off x="5486400" y="1143000"/>
            <a:ext cx="304800" cy="114300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218732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/>
              <a:t>1- چشمه ها مربع باشند 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/>
              <a:t>2- زاویه قطع خطوط جریان و پتانسیل </a:t>
            </a:r>
            <a:r>
              <a:rPr lang="en-US" sz="2000" dirty="0" smtClean="0"/>
              <a:t>90</a:t>
            </a:r>
            <a:r>
              <a:rPr lang="fa-IR" sz="2000" dirty="0" smtClean="0"/>
              <a:t> باشد .  </a:t>
            </a:r>
          </a:p>
          <a:p>
            <a:pPr algn="r" rt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27432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/>
              <a:t> </a:t>
            </a:r>
            <a:r>
              <a:rPr lang="fa-IR" sz="2000" b="1" dirty="0" smtClean="0"/>
              <a:t>میزان دبی عبوری از هر مسیر جریان ، با مسیرهای دیگر برابر است 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/>
              <a:t> افت هد بین هر دو خط پتانسیل عددی ثابت است 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/>
              <a:t> آب از بین خطوط جریان عبور می کند و نمی تواند خطی را قطع کند 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/>
              <a:t> آب تمایل دارد که از بالا دست به سمت پایین دست برود و برای این کار باید از مسیرهای جریان بگذرد که در شکل زیر 5 مسیر جریان داریم 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/>
              <a:t> برای رسم شبکه جریان اگر      را بین 4 تا 7 در نظر بگیریم ، شکل خوب رسم می شود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181600"/>
            <a:ext cx="304800" cy="38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6553200" cy="381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514600"/>
            <a:ext cx="6553200" cy="2286000"/>
          </a:xfrm>
          <a:prstGeom prst="rect">
            <a:avLst/>
          </a:prstGeom>
          <a:gradFill flip="none" rotWithShape="1">
            <a:gsLst>
              <a:gs pos="0">
                <a:srgbClr val="AF873F">
                  <a:shade val="30000"/>
                  <a:satMod val="115000"/>
                </a:srgbClr>
              </a:gs>
              <a:gs pos="50000">
                <a:srgbClr val="AF873F">
                  <a:shade val="67500"/>
                  <a:satMod val="115000"/>
                </a:srgbClr>
              </a:gs>
              <a:gs pos="100000">
                <a:srgbClr val="AF873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990600"/>
            <a:ext cx="3276600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209800"/>
            <a:ext cx="3048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2286000" y="2819400"/>
            <a:ext cx="4800600" cy="4038600"/>
          </a:xfrm>
          <a:prstGeom prst="arc">
            <a:avLst>
              <a:gd name="adj1" fmla="val 10885481"/>
              <a:gd name="adj2" fmla="val 21509156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429000" y="3124200"/>
            <a:ext cx="2590800" cy="3352800"/>
          </a:xfrm>
          <a:prstGeom prst="arc">
            <a:avLst>
              <a:gd name="adj1" fmla="val 10825650"/>
              <a:gd name="adj2" fmla="val 38887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895600" y="2971800"/>
            <a:ext cx="3657600" cy="3657600"/>
          </a:xfrm>
          <a:prstGeom prst="arc">
            <a:avLst>
              <a:gd name="adj1" fmla="val 10829444"/>
              <a:gd name="adj2" fmla="val 21570630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2286000" y="457200"/>
            <a:ext cx="4876800" cy="3962400"/>
          </a:xfrm>
          <a:prstGeom prst="arc">
            <a:avLst>
              <a:gd name="adj1" fmla="val 10918826"/>
              <a:gd name="adj2" fmla="val 2149632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2895600" y="685800"/>
            <a:ext cx="3657600" cy="3505200"/>
          </a:xfrm>
          <a:prstGeom prst="arc">
            <a:avLst>
              <a:gd name="adj1" fmla="val 10990258"/>
              <a:gd name="adj2" fmla="val 21424627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0800000">
            <a:off x="3657600" y="838200"/>
            <a:ext cx="2133600" cy="3124200"/>
          </a:xfrm>
          <a:prstGeom prst="arc">
            <a:avLst>
              <a:gd name="adj1" fmla="val 11124999"/>
              <a:gd name="adj2" fmla="val 2125275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039394" y="4114006"/>
            <a:ext cx="1371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905000" y="2667000"/>
            <a:ext cx="5562600" cy="4038600"/>
          </a:xfrm>
          <a:prstGeom prst="arc">
            <a:avLst>
              <a:gd name="adj1" fmla="val 10664042"/>
              <a:gd name="adj2" fmla="val 99617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3886200" y="3276600"/>
            <a:ext cx="1676400" cy="3200400"/>
          </a:xfrm>
          <a:prstGeom prst="arc">
            <a:avLst>
              <a:gd name="adj1" fmla="val 11211851"/>
              <a:gd name="adj2" fmla="val 21184361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609600"/>
            <a:ext cx="304800" cy="2819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3124200" y="8382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5867400" y="20574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سطح آب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60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سطح آب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419600" y="1600200"/>
            <a:ext cx="12192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639594" y="3656806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288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40269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08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10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8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4202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4200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9000" y="3669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43600" y="3840481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600" y="2450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84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18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 rot="10800000">
            <a:off x="1752600" y="457200"/>
            <a:ext cx="5943600" cy="4191000"/>
          </a:xfrm>
          <a:prstGeom prst="arc">
            <a:avLst>
              <a:gd name="adj1" fmla="val 10752835"/>
              <a:gd name="adj2" fmla="val 3703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050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78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2896394" y="1751806"/>
            <a:ext cx="15240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410200" y="2362200"/>
            <a:ext cx="304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76400"/>
            <a:ext cx="785306" cy="295275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209800"/>
            <a:ext cx="914400" cy="343814"/>
          </a:xfrm>
          <a:prstGeom prst="rect">
            <a:avLst/>
          </a:prstGeom>
          <a:noFill/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95400"/>
            <a:ext cx="2190750" cy="3429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59436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81800" y="3124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20m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667000" y="4343400"/>
            <a:ext cx="9151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124200" y="3810000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95600" y="3429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34000" y="4114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11m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24200" y="3962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8m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362200"/>
            <a:ext cx="814055" cy="333375"/>
          </a:xfrm>
          <a:prstGeom prst="rect">
            <a:avLst/>
          </a:prstGeom>
          <a:noFill/>
        </p:spPr>
      </p:pic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8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410200"/>
            <a:ext cx="952500" cy="457200"/>
          </a:xfrm>
          <a:prstGeom prst="rect">
            <a:avLst/>
          </a:prstGeom>
          <a:noFill/>
        </p:spPr>
      </p:pic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8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867400"/>
            <a:ext cx="1152525" cy="40957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22860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مسیر جریان: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286000" y="5879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تعداد افت پتانسیل :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479892" y="4350702"/>
            <a:ext cx="928259" cy="8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dirty="0" smtClean="0"/>
              <a:t>هد کل = </a:t>
            </a:r>
            <a:r>
              <a:rPr lang="en-US" b="1" dirty="0" smtClean="0"/>
              <a:t>50m</a:t>
            </a:r>
            <a:endParaRPr lang="en-US" b="1" dirty="0"/>
          </a:p>
        </p:txBody>
      </p:sp>
      <p:sp>
        <p:nvSpPr>
          <p:cNvPr id="70" name="Rectangle 69"/>
          <p:cNvSpPr/>
          <p:nvPr/>
        </p:nvSpPr>
        <p:spPr>
          <a:xfrm>
            <a:off x="7620000" y="60960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مثال 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81000"/>
            <a:ext cx="1733550" cy="66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457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افت هد بین دو خط </a:t>
            </a:r>
            <a:endParaRPr lang="en-US" sz="2000" b="1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" y="1143000"/>
            <a:ext cx="1190625" cy="342900"/>
          </a:xfrm>
          <a:prstGeom prst="rect">
            <a:avLst/>
          </a:prstGeo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466850"/>
            <a:ext cx="3752850" cy="666750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" y="2209800"/>
            <a:ext cx="3838575" cy="342900"/>
          </a:xfrm>
          <a:prstGeom prst="rect">
            <a:avLst/>
          </a:prstGeom>
          <a:noFill/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2667000"/>
            <a:ext cx="1085850" cy="342900"/>
          </a:xfrm>
          <a:prstGeom prst="rect">
            <a:avLst/>
          </a:prstGeom>
          <a:noFill/>
        </p:spPr>
      </p:pic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2971800"/>
            <a:ext cx="2667000" cy="619125"/>
          </a:xfrm>
          <a:prstGeom prst="rect">
            <a:avLst/>
          </a:prstGeom>
          <a:noFill/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3619500"/>
            <a:ext cx="3600450" cy="3429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029200" y="32766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/>
              <a:t>اگر در نقطه </a:t>
            </a:r>
            <a:r>
              <a:rPr lang="en-US" sz="2000" dirty="0" smtClean="0"/>
              <a:t>D</a:t>
            </a:r>
            <a:r>
              <a:rPr lang="fa-IR" sz="2000" dirty="0" smtClean="0"/>
              <a:t> پیزومتر بگذاریم آب </a:t>
            </a:r>
            <a:r>
              <a:rPr lang="en-US" sz="2000" dirty="0" smtClean="0"/>
              <a:t>39m</a:t>
            </a:r>
            <a:r>
              <a:rPr lang="fa-IR" sz="2000" dirty="0" smtClean="0"/>
              <a:t> بالا می آید .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486400" y="533400"/>
            <a:ext cx="30632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راه دوم :</a:t>
            </a:r>
            <a:endParaRPr lang="en-US" sz="2000" b="1" dirty="0" smtClean="0"/>
          </a:p>
          <a:p>
            <a:pPr algn="r" rtl="1"/>
            <a:r>
              <a:rPr lang="fa-IR" sz="2000" b="1" dirty="0" smtClean="0"/>
              <a:t>اگر از سمت راست به چپ برویم :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228306" y="1257300"/>
            <a:ext cx="1448594" cy="79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0" y="2111514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/>
              <a:t>اگر در نقطه </a:t>
            </a:r>
            <a:r>
              <a:rPr lang="en-US" sz="2000" dirty="0" smtClean="0"/>
              <a:t>C</a:t>
            </a:r>
            <a:r>
              <a:rPr lang="fa-IR" sz="2000" dirty="0" smtClean="0"/>
              <a:t> پیزومتر بگذاریم آب </a:t>
            </a:r>
            <a:r>
              <a:rPr lang="en-US" sz="2000" dirty="0" smtClean="0"/>
              <a:t>30.5m</a:t>
            </a:r>
            <a:r>
              <a:rPr lang="fa-IR" sz="2000" dirty="0" smtClean="0"/>
              <a:t> بالا می آید . </a:t>
            </a:r>
            <a:endParaRPr lang="en-US" sz="20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295400"/>
            <a:ext cx="3505200" cy="585702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>
          <a:xfrm rot="10800000">
            <a:off x="5257800" y="1981200"/>
            <a:ext cx="2971800" cy="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990600" y="4495800"/>
            <a:ext cx="7010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181600" y="381000"/>
            <a:ext cx="31242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533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تعیین میزان تراوشی : </a:t>
            </a:r>
            <a:endParaRPr lang="en-US" sz="2800" b="1" dirty="0"/>
          </a:p>
        </p:txBody>
      </p:sp>
      <p:sp>
        <p:nvSpPr>
          <p:cNvPr id="7" name="Block Arc 6"/>
          <p:cNvSpPr/>
          <p:nvPr/>
        </p:nvSpPr>
        <p:spPr>
          <a:xfrm rot="15400113">
            <a:off x="524264" y="-1048797"/>
            <a:ext cx="4724400" cy="4343400"/>
          </a:xfrm>
          <a:prstGeom prst="blockArc">
            <a:avLst>
              <a:gd name="adj1" fmla="val 10800000"/>
              <a:gd name="adj2" fmla="val 16551888"/>
              <a:gd name="adj3" fmla="val 370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10544287">
            <a:off x="1427172" y="-804688"/>
            <a:ext cx="3090533" cy="3706458"/>
          </a:xfrm>
          <a:prstGeom prst="arc">
            <a:avLst>
              <a:gd name="adj1" fmla="val 15846592"/>
              <a:gd name="adj2" fmla="val 212611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544287">
            <a:off x="1781819" y="-472060"/>
            <a:ext cx="3090533" cy="2952104"/>
          </a:xfrm>
          <a:prstGeom prst="arc">
            <a:avLst>
              <a:gd name="adj1" fmla="val 16748825"/>
              <a:gd name="adj2" fmla="val 212611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198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دبی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057400"/>
            <a:ext cx="2772833" cy="381000"/>
          </a:xfrm>
          <a:prstGeom prst="rect">
            <a:avLst/>
          </a:prstGeom>
          <a:noFill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852056"/>
            <a:ext cx="4057650" cy="386443"/>
          </a:xfrm>
          <a:prstGeom prst="rect">
            <a:avLst/>
          </a:prstGeom>
          <a:noFill/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838200"/>
            <a:ext cx="428625" cy="342900"/>
          </a:xfrm>
          <a:prstGeom prst="rect">
            <a:avLst/>
          </a:prstGeom>
          <a:noFill/>
        </p:spPr>
      </p:pic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762000"/>
            <a:ext cx="428625" cy="342900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457200" y="914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219200" y="838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752600"/>
            <a:ext cx="266700" cy="342900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>
          <a:xfrm rot="5400000">
            <a:off x="1905000" y="2057400"/>
            <a:ext cx="3048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6200000">
            <a:off x="1055380" y="1555116"/>
            <a:ext cx="3623936" cy="2952104"/>
          </a:xfrm>
          <a:prstGeom prst="arc">
            <a:avLst>
              <a:gd name="adj1" fmla="val 16748825"/>
              <a:gd name="adj2" fmla="val 188516"/>
            </a:avLst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5905633">
            <a:off x="1758632" y="1913296"/>
            <a:ext cx="3168175" cy="2767021"/>
          </a:xfrm>
          <a:prstGeom prst="arc">
            <a:avLst>
              <a:gd name="adj1" fmla="val 16748825"/>
              <a:gd name="adj2" fmla="val 85922"/>
            </a:avLst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95400"/>
            <a:ext cx="266700" cy="342900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rot="16200000" flipV="1">
            <a:off x="2514600" y="1371599"/>
            <a:ext cx="4572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31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990600"/>
            <a:ext cx="285750" cy="342900"/>
          </a:xfrm>
          <a:prstGeom prst="rect">
            <a:avLst/>
          </a:prstGeom>
          <a:noFill/>
        </p:spPr>
      </p:pic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3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285750" cy="342900"/>
          </a:xfrm>
          <a:prstGeom prst="rect">
            <a:avLst/>
          </a:prstGeom>
          <a:noFill/>
        </p:spPr>
      </p:pic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3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25" y="5181600"/>
            <a:ext cx="2847975" cy="63817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8288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دبی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33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دبی کلی که از زیر سازه عبور می کند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3516868"/>
            <a:ext cx="16002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تفاوت هد کلی </a:t>
            </a:r>
            <a:endParaRPr lang="en-US" sz="2000" b="1" dirty="0"/>
          </a:p>
        </p:txBody>
      </p:sp>
      <p:sp>
        <p:nvSpPr>
          <p:cNvPr id="52" name="Oval 51"/>
          <p:cNvSpPr/>
          <p:nvPr/>
        </p:nvSpPr>
        <p:spPr>
          <a:xfrm>
            <a:off x="7848600" y="4114800"/>
            <a:ext cx="5334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190999"/>
            <a:ext cx="5295900" cy="696829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267200"/>
            <a:ext cx="781050" cy="619125"/>
          </a:xfrm>
          <a:prstGeom prst="rect">
            <a:avLst/>
          </a:prstGeom>
          <a:noFill/>
        </p:spPr>
      </p:pic>
      <p:cxnSp>
        <p:nvCxnSpPr>
          <p:cNvPr id="47" name="Straight Arrow Connector 46"/>
          <p:cNvCxnSpPr/>
          <p:nvPr/>
        </p:nvCxnSpPr>
        <p:spPr>
          <a:xfrm rot="16200000" flipH="1">
            <a:off x="7772400" y="3962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014452"/>
            <a:ext cx="5715000" cy="3195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19200" y="3097161"/>
            <a:ext cx="5715000" cy="1917290"/>
          </a:xfrm>
          <a:custGeom>
            <a:avLst/>
            <a:gdLst>
              <a:gd name="connsiteX0" fmla="*/ 0 w 5715000"/>
              <a:gd name="connsiteY0" fmla="*/ 0 h 1917290"/>
              <a:gd name="connsiteX1" fmla="*/ 5715000 w 5715000"/>
              <a:gd name="connsiteY1" fmla="*/ 0 h 1917290"/>
              <a:gd name="connsiteX2" fmla="*/ 5715000 w 5715000"/>
              <a:gd name="connsiteY2" fmla="*/ 1917290 h 1917290"/>
              <a:gd name="connsiteX3" fmla="*/ 0 w 5715000"/>
              <a:gd name="connsiteY3" fmla="*/ 1917290 h 1917290"/>
              <a:gd name="connsiteX4" fmla="*/ 0 w 5715000"/>
              <a:gd name="connsiteY4" fmla="*/ 0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917290">
                <a:moveTo>
                  <a:pt x="0" y="0"/>
                </a:moveTo>
                <a:lnTo>
                  <a:pt x="5715000" y="0"/>
                </a:lnTo>
                <a:lnTo>
                  <a:pt x="5715000" y="1917290"/>
                </a:lnTo>
                <a:lnTo>
                  <a:pt x="0" y="191729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F873F">
                  <a:shade val="30000"/>
                  <a:satMod val="115000"/>
                </a:srgbClr>
              </a:gs>
              <a:gs pos="50000">
                <a:srgbClr val="AF873F">
                  <a:shade val="67500"/>
                  <a:satMod val="115000"/>
                </a:srgbClr>
              </a:gs>
              <a:gs pos="100000">
                <a:srgbClr val="AF873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1818968"/>
            <a:ext cx="1828800" cy="1278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2819400"/>
            <a:ext cx="1524000" cy="2777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1981200" y="1371598"/>
            <a:ext cx="4572000" cy="2895602"/>
          </a:xfrm>
          <a:prstGeom prst="arc">
            <a:avLst>
              <a:gd name="adj1" fmla="val 11245386"/>
              <a:gd name="adj2" fmla="val 2117926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2362200" y="1563322"/>
            <a:ext cx="3886200" cy="2322877"/>
          </a:xfrm>
          <a:prstGeom prst="arc">
            <a:avLst>
              <a:gd name="adj1" fmla="val 11494698"/>
              <a:gd name="adj2" fmla="val 2092407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2895600" y="2209800"/>
            <a:ext cx="2895600" cy="1295400"/>
          </a:xfrm>
          <a:prstGeom prst="arc">
            <a:avLst>
              <a:gd name="adj1" fmla="val 11434355"/>
              <a:gd name="adj2" fmla="val 2100645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814084" y="1676401"/>
            <a:ext cx="199360" cy="1278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5896640" y="2667000"/>
            <a:ext cx="199360" cy="1278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800" y="1499418"/>
            <a:ext cx="91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سطح آب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172200" y="2286000"/>
            <a:ext cx="1066800" cy="1588"/>
          </a:xfrm>
          <a:prstGeom prst="straightConnector1">
            <a:avLst/>
          </a:prstGeom>
          <a:ln>
            <a:prstDash val="sysDot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40386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43434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4495800"/>
            <a:ext cx="2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46482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7244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47244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7244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4495800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6002" y="3161071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31242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10800000">
            <a:off x="1600200" y="1371600"/>
            <a:ext cx="5257798" cy="3200400"/>
          </a:xfrm>
          <a:prstGeom prst="arc">
            <a:avLst>
              <a:gd name="adj1" fmla="val 10977920"/>
              <a:gd name="adj2" fmla="val 21417567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750828" y="3224981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2107" y="33528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5728878" y="2957922"/>
            <a:ext cx="278427" cy="1384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03851" y="3608439"/>
            <a:ext cx="70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20m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181600" y="3886200"/>
            <a:ext cx="39871" cy="38345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962404" y="1478127"/>
            <a:ext cx="2676395" cy="1628866"/>
          </a:xfrm>
          <a:custGeom>
            <a:avLst/>
            <a:gdLst>
              <a:gd name="connsiteX0" fmla="*/ 0 w 2362200"/>
              <a:gd name="connsiteY0" fmla="*/ 0 h 1278194"/>
              <a:gd name="connsiteX1" fmla="*/ 2362200 w 2362200"/>
              <a:gd name="connsiteY1" fmla="*/ 0 h 1278194"/>
              <a:gd name="connsiteX2" fmla="*/ 2362200 w 2362200"/>
              <a:gd name="connsiteY2" fmla="*/ 1278194 h 1278194"/>
              <a:gd name="connsiteX3" fmla="*/ 0 w 2362200"/>
              <a:gd name="connsiteY3" fmla="*/ 1278194 h 1278194"/>
              <a:gd name="connsiteX4" fmla="*/ 0 w 2362200"/>
              <a:gd name="connsiteY4" fmla="*/ 0 h 1278194"/>
              <a:gd name="connsiteX0" fmla="*/ 0 w 2362200"/>
              <a:gd name="connsiteY0" fmla="*/ 309349 h 1587543"/>
              <a:gd name="connsiteX1" fmla="*/ 377588 w 2362200"/>
              <a:gd name="connsiteY1" fmla="*/ 0 h 1587543"/>
              <a:gd name="connsiteX2" fmla="*/ 2362200 w 2362200"/>
              <a:gd name="connsiteY2" fmla="*/ 309349 h 1587543"/>
              <a:gd name="connsiteX3" fmla="*/ 2362200 w 2362200"/>
              <a:gd name="connsiteY3" fmla="*/ 1587543 h 1587543"/>
              <a:gd name="connsiteX4" fmla="*/ 0 w 2362200"/>
              <a:gd name="connsiteY4" fmla="*/ 1587543 h 1587543"/>
              <a:gd name="connsiteX5" fmla="*/ 0 w 2362200"/>
              <a:gd name="connsiteY5" fmla="*/ 309349 h 1587543"/>
              <a:gd name="connsiteX0" fmla="*/ 8720 w 2370920"/>
              <a:gd name="connsiteY0" fmla="*/ 309349 h 1587543"/>
              <a:gd name="connsiteX1" fmla="*/ 386308 w 2370920"/>
              <a:gd name="connsiteY1" fmla="*/ 0 h 1587543"/>
              <a:gd name="connsiteX2" fmla="*/ 2370920 w 2370920"/>
              <a:gd name="connsiteY2" fmla="*/ 309349 h 1587543"/>
              <a:gd name="connsiteX3" fmla="*/ 2370920 w 2370920"/>
              <a:gd name="connsiteY3" fmla="*/ 1587543 h 1587543"/>
              <a:gd name="connsiteX4" fmla="*/ 8720 w 2370920"/>
              <a:gd name="connsiteY4" fmla="*/ 1587543 h 1587543"/>
              <a:gd name="connsiteX5" fmla="*/ 8720 w 2370920"/>
              <a:gd name="connsiteY5" fmla="*/ 309349 h 1587543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370920 w 2370920"/>
              <a:gd name="connsiteY2" fmla="*/ 3506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2218520 w 2484651"/>
              <a:gd name="connsiteY2" fmla="*/ 10364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1989920 w 2370920"/>
              <a:gd name="connsiteY2" fmla="*/ 1188872 h 1628866"/>
              <a:gd name="connsiteX3" fmla="*/ 2256051 w 2370920"/>
              <a:gd name="connsiteY3" fmla="*/ 1412924 h 1628866"/>
              <a:gd name="connsiteX4" fmla="*/ 2370920 w 2370920"/>
              <a:gd name="connsiteY4" fmla="*/ 1628866 h 1628866"/>
              <a:gd name="connsiteX5" fmla="*/ 8720 w 2370920"/>
              <a:gd name="connsiteY5" fmla="*/ 1628866 h 1628866"/>
              <a:gd name="connsiteX6" fmla="*/ 8720 w 2370920"/>
              <a:gd name="connsiteY6" fmla="*/ 350672 h 1628866"/>
              <a:gd name="connsiteX0" fmla="*/ 78835 w 2441035"/>
              <a:gd name="connsiteY0" fmla="*/ 350672 h 1628866"/>
              <a:gd name="connsiteX1" fmla="*/ 456423 w 2441035"/>
              <a:gd name="connsiteY1" fmla="*/ 41323 h 1628866"/>
              <a:gd name="connsiteX2" fmla="*/ 2060035 w 2441035"/>
              <a:gd name="connsiteY2" fmla="*/ 1188872 h 1628866"/>
              <a:gd name="connsiteX3" fmla="*/ 2326166 w 2441035"/>
              <a:gd name="connsiteY3" fmla="*/ 1412924 h 1628866"/>
              <a:gd name="connsiteX4" fmla="*/ 2441035 w 2441035"/>
              <a:gd name="connsiteY4" fmla="*/ 1628866 h 1628866"/>
              <a:gd name="connsiteX5" fmla="*/ 78835 w 2441035"/>
              <a:gd name="connsiteY5" fmla="*/ 1628866 h 1628866"/>
              <a:gd name="connsiteX6" fmla="*/ 78835 w 2441035"/>
              <a:gd name="connsiteY6" fmla="*/ 350672 h 16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035" h="1628866">
                <a:moveTo>
                  <a:pt x="78835" y="350672"/>
                </a:moveTo>
                <a:cubicBezTo>
                  <a:pt x="204698" y="247556"/>
                  <a:pt x="70115" y="60278"/>
                  <a:pt x="456423" y="41323"/>
                </a:cubicBezTo>
                <a:cubicBezTo>
                  <a:pt x="1179375" y="0"/>
                  <a:pt x="1180134" y="1271138"/>
                  <a:pt x="2060035" y="1188872"/>
                </a:cubicBezTo>
                <a:cubicBezTo>
                  <a:pt x="2224945" y="1212756"/>
                  <a:pt x="2122587" y="1255974"/>
                  <a:pt x="2326166" y="1412924"/>
                </a:cubicBezTo>
                <a:lnTo>
                  <a:pt x="2441035" y="1628866"/>
                </a:lnTo>
                <a:lnTo>
                  <a:pt x="78835" y="1628866"/>
                </a:lnTo>
                <a:cubicBezTo>
                  <a:pt x="78835" y="1202801"/>
                  <a:pt x="0" y="724421"/>
                  <a:pt x="78835" y="350672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905000" y="3124199"/>
            <a:ext cx="1377363" cy="1880667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295400" y="3124200"/>
            <a:ext cx="1775011" cy="1890272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H="1">
            <a:off x="5638800" y="3124200"/>
            <a:ext cx="1143000" cy="1890272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flipH="1">
            <a:off x="5410200" y="3124200"/>
            <a:ext cx="1066800" cy="1905000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438400" y="3124200"/>
            <a:ext cx="990599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895600" y="3124200"/>
            <a:ext cx="685799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276600" y="3124200"/>
            <a:ext cx="533399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657600" y="3124200"/>
            <a:ext cx="380999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038600" y="3124200"/>
            <a:ext cx="152399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4419598" y="3124200"/>
            <a:ext cx="76201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flipH="1">
            <a:off x="4648198" y="3124200"/>
            <a:ext cx="304801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4876800" y="3124200"/>
            <a:ext cx="533400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flipH="1">
            <a:off x="5105400" y="3124200"/>
            <a:ext cx="609600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H="1">
            <a:off x="5257800" y="3124200"/>
            <a:ext cx="914400" cy="190500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rot="16200000" flipH="1">
            <a:off x="4725630" y="4494571"/>
            <a:ext cx="106434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45898" y="4055114"/>
            <a:ext cx="1917290" cy="13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7800" y="3429000"/>
            <a:ext cx="265814" cy="38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5521" y="4583668"/>
            <a:ext cx="51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4648200"/>
            <a:ext cx="4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47244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3586" y="45720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43600" y="4419600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4343400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00800" y="4038600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5600" y="3048000"/>
            <a:ext cx="26581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" name="Straight Arrow Connector 102"/>
          <p:cNvCxnSpPr>
            <a:endCxn id="36" idx="2"/>
          </p:cNvCxnSpPr>
          <p:nvPr/>
        </p:nvCxnSpPr>
        <p:spPr>
          <a:xfrm rot="16200000" flipH="1">
            <a:off x="964913" y="2465676"/>
            <a:ext cx="1282118" cy="8363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447800" y="381000"/>
            <a:ext cx="7315200" cy="685800"/>
            <a:chOff x="1447800" y="381000"/>
            <a:chExt cx="7315200" cy="685800"/>
          </a:xfrm>
        </p:grpSpPr>
        <p:sp>
          <p:nvSpPr>
            <p:cNvPr id="73" name="Rectangle 72"/>
            <p:cNvSpPr/>
            <p:nvPr/>
          </p:nvSpPr>
          <p:spPr>
            <a:xfrm>
              <a:off x="1447800" y="381000"/>
              <a:ext cx="73152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585147" y="514290"/>
              <a:ext cx="69830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000" b="1" dirty="0" smtClean="0"/>
                <a:t>سر ریز هیدرولیکی : </a:t>
              </a:r>
              <a:r>
                <a:rPr lang="fa-IR" b="1" dirty="0" smtClean="0"/>
                <a:t>با عث می شود که آب با سرعت ملایم به طرف راست حرکت کند .</a:t>
              </a:r>
              <a:endParaRPr lang="en-US" dirty="0"/>
            </a:p>
          </p:txBody>
        </p: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620000" y="152400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مثال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715000"/>
            <a:ext cx="2390042" cy="533400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307066"/>
            <a:ext cx="1066800" cy="294939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819400"/>
            <a:ext cx="892107" cy="295275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133600"/>
            <a:ext cx="3724275" cy="342900"/>
          </a:xfrm>
          <a:prstGeom prst="rect">
            <a:avLst/>
          </a:prstGeom>
          <a:noFill/>
        </p:spPr>
      </p:pic>
      <p:cxnSp>
        <p:nvCxnSpPr>
          <p:cNvPr id="76" name="Straight Arrow Connector 75"/>
          <p:cNvCxnSpPr/>
          <p:nvPr/>
        </p:nvCxnSpPr>
        <p:spPr>
          <a:xfrm rot="5400000">
            <a:off x="3124200" y="1143000"/>
            <a:ext cx="914400" cy="762000"/>
          </a:xfrm>
          <a:prstGeom prst="straightConnector1">
            <a:avLst/>
          </a:prstGeom>
          <a:ln w="57150">
            <a:headEnd type="arrow" w="lg" len="lg"/>
            <a:tailEnd type="arrow" w="lg" len="lg"/>
          </a:ln>
          <a:scene3d>
            <a:camera prst="isometricOffAxis2Righ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886200" y="12192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40 m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762000"/>
            <a:ext cx="6459621" cy="609600"/>
          </a:xfrm>
          <a:prstGeom prst="rect">
            <a:avLst/>
          </a:prstGeom>
          <a:noFill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524000"/>
            <a:ext cx="581025" cy="752475"/>
          </a:xfrm>
          <a:prstGeom prst="rect">
            <a:avLst/>
          </a:prstGeom>
          <a:noFill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429000"/>
            <a:ext cx="5266944" cy="609600"/>
          </a:xfrm>
          <a:prstGeom prst="rect">
            <a:avLst/>
          </a:prstGeom>
          <a:noFill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199" y="4038600"/>
            <a:ext cx="6262551" cy="838200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724400"/>
            <a:ext cx="892683" cy="628650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943600"/>
            <a:ext cx="1219200" cy="389107"/>
          </a:xfrm>
          <a:prstGeom prst="rect">
            <a:avLst/>
          </a:prstGeom>
          <a:noFill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867400"/>
            <a:ext cx="1752600" cy="561380"/>
          </a:xfrm>
          <a:prstGeom prst="rect">
            <a:avLst/>
          </a:prstGeom>
          <a:noFill/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791200"/>
            <a:ext cx="1781931" cy="676275"/>
          </a:xfrm>
          <a:prstGeom prst="rect">
            <a:avLst/>
          </a:prstGeom>
          <a:noFill/>
        </p:spPr>
      </p:pic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دبی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1752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یعنی                   برای یک سانتی متر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62200" y="24384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اگر طول سر ریز 40 متر باشد، در 3 روز ، دبی چقدر است ؟</a:t>
            </a:r>
          </a:p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( در حل این مسائل به واحد ها توجه شود . )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828800"/>
            <a:ext cx="1085850" cy="47625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rot="10800000">
            <a:off x="64770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3962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دبی در 3 روز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واحد دبی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6400" y="5334000"/>
            <a:ext cx="633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ادامه سوال : چند تا پمپ با ظرفیت                 بگذرایم تا تمام آب را برگرداند . </a:t>
            </a:r>
            <a:endParaRPr lang="en-US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212467"/>
            <a:ext cx="914399" cy="578733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flipV="1">
            <a:off x="2286000" y="609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10000" y="62484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در یک روز</a:t>
            </a:r>
            <a:endParaRPr lang="en-US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0075"/>
            <a:ext cx="1219200" cy="3429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42975"/>
            <a:ext cx="3886200" cy="6191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562100"/>
            <a:ext cx="3248025" cy="3429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05000"/>
            <a:ext cx="3438525" cy="6191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962400"/>
            <a:ext cx="628650" cy="3048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343400"/>
            <a:ext cx="762000" cy="2762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8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590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اگر میزان دبی زیاد باشد ، از یک سپر استفاده میکنیم تا طول مسیر زیاد شود و </a:t>
            </a:r>
            <a:r>
              <a:rPr lang="en-US" sz="2000" b="1" dirty="0" smtClean="0"/>
              <a:t>i</a:t>
            </a:r>
            <a:r>
              <a:rPr lang="fa-IR" sz="2000" b="1" dirty="0" smtClean="0"/>
              <a:t> کاهش می یابد .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971800" y="5486400"/>
            <a:ext cx="5497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اگر باز هم دبی زیاد بود ، در طرف دیگر نیز یک سپر می گذریم و       را با این کار افزایش میدهیم . </a:t>
            </a:r>
            <a:endParaRPr lang="en-US" sz="2000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791200"/>
            <a:ext cx="381000" cy="4064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3400" y="5181601"/>
            <a:ext cx="5486400" cy="2286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33400" y="3810000"/>
            <a:ext cx="5486400" cy="1372829"/>
          </a:xfrm>
          <a:custGeom>
            <a:avLst/>
            <a:gdLst>
              <a:gd name="connsiteX0" fmla="*/ 0 w 5715000"/>
              <a:gd name="connsiteY0" fmla="*/ 0 h 1917290"/>
              <a:gd name="connsiteX1" fmla="*/ 5715000 w 5715000"/>
              <a:gd name="connsiteY1" fmla="*/ 0 h 1917290"/>
              <a:gd name="connsiteX2" fmla="*/ 5715000 w 5715000"/>
              <a:gd name="connsiteY2" fmla="*/ 1917290 h 1917290"/>
              <a:gd name="connsiteX3" fmla="*/ 0 w 5715000"/>
              <a:gd name="connsiteY3" fmla="*/ 1917290 h 1917290"/>
              <a:gd name="connsiteX4" fmla="*/ 0 w 5715000"/>
              <a:gd name="connsiteY4" fmla="*/ 0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917290">
                <a:moveTo>
                  <a:pt x="0" y="0"/>
                </a:moveTo>
                <a:lnTo>
                  <a:pt x="5715000" y="0"/>
                </a:lnTo>
                <a:lnTo>
                  <a:pt x="5715000" y="1917290"/>
                </a:lnTo>
                <a:lnTo>
                  <a:pt x="0" y="191729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F873F">
                  <a:shade val="30000"/>
                  <a:satMod val="115000"/>
                </a:srgbClr>
              </a:gs>
              <a:gs pos="50000">
                <a:srgbClr val="AF873F">
                  <a:shade val="67500"/>
                  <a:satMod val="115000"/>
                </a:srgbClr>
              </a:gs>
              <a:gs pos="100000">
                <a:srgbClr val="AF873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3124199"/>
            <a:ext cx="1609344" cy="694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21480" y="3581400"/>
            <a:ext cx="1798320" cy="237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1216775" y="3675186"/>
            <a:ext cx="3990641" cy="1260228"/>
          </a:xfrm>
          <a:custGeom>
            <a:avLst/>
            <a:gdLst>
              <a:gd name="connsiteX0" fmla="*/ 19903 w 4023360"/>
              <a:gd name="connsiteY0" fmla="*/ 932224 h 2168770"/>
              <a:gd name="connsiteX1" fmla="*/ 2019913 w 4023360"/>
              <a:gd name="connsiteY1" fmla="*/ 9 h 2168770"/>
              <a:gd name="connsiteX2" fmla="*/ 4010544 w 4023360"/>
              <a:gd name="connsiteY2" fmla="*/ 962180 h 2168770"/>
              <a:gd name="connsiteX3" fmla="*/ 2011680 w 4023360"/>
              <a:gd name="connsiteY3" fmla="*/ 1084385 h 2168770"/>
              <a:gd name="connsiteX4" fmla="*/ 19903 w 4023360"/>
              <a:gd name="connsiteY4" fmla="*/ 932224 h 2168770"/>
              <a:gd name="connsiteX0" fmla="*/ 19903 w 4023360"/>
              <a:gd name="connsiteY0" fmla="*/ 932224 h 2168770"/>
              <a:gd name="connsiteX1" fmla="*/ 2019913 w 4023360"/>
              <a:gd name="connsiteY1" fmla="*/ 9 h 2168770"/>
              <a:gd name="connsiteX2" fmla="*/ 4010544 w 4023360"/>
              <a:gd name="connsiteY2" fmla="*/ 962180 h 2168770"/>
              <a:gd name="connsiteX0" fmla="*/ 0 w 3990641"/>
              <a:gd name="connsiteY0" fmla="*/ 1035687 h 1187848"/>
              <a:gd name="connsiteX1" fmla="*/ 2000010 w 3990641"/>
              <a:gd name="connsiteY1" fmla="*/ 103472 h 1187848"/>
              <a:gd name="connsiteX2" fmla="*/ 3990641 w 3990641"/>
              <a:gd name="connsiteY2" fmla="*/ 1065643 h 1187848"/>
              <a:gd name="connsiteX3" fmla="*/ 1991777 w 3990641"/>
              <a:gd name="connsiteY3" fmla="*/ 1187848 h 1187848"/>
              <a:gd name="connsiteX4" fmla="*/ 0 w 3990641"/>
              <a:gd name="connsiteY4" fmla="*/ 1035687 h 1187848"/>
              <a:gd name="connsiteX0" fmla="*/ 0 w 3990641"/>
              <a:gd name="connsiteY0" fmla="*/ 1035687 h 1187848"/>
              <a:gd name="connsiteX1" fmla="*/ 2000010 w 3990641"/>
              <a:gd name="connsiteY1" fmla="*/ 103472 h 1187848"/>
              <a:gd name="connsiteX2" fmla="*/ 3532922 w 3990641"/>
              <a:gd name="connsiteY2" fmla="*/ 221428 h 1187848"/>
              <a:gd name="connsiteX3" fmla="*/ 3990641 w 3990641"/>
              <a:gd name="connsiteY3" fmla="*/ 1065643 h 1187848"/>
              <a:gd name="connsiteX0" fmla="*/ 0 w 3990641"/>
              <a:gd name="connsiteY0" fmla="*/ 1108067 h 1260228"/>
              <a:gd name="connsiteX1" fmla="*/ 2000010 w 3990641"/>
              <a:gd name="connsiteY1" fmla="*/ 175852 h 1260228"/>
              <a:gd name="connsiteX2" fmla="*/ 3990641 w 3990641"/>
              <a:gd name="connsiteY2" fmla="*/ 1138023 h 1260228"/>
              <a:gd name="connsiteX3" fmla="*/ 1991777 w 3990641"/>
              <a:gd name="connsiteY3" fmla="*/ 1260228 h 1260228"/>
              <a:gd name="connsiteX4" fmla="*/ 0 w 3990641"/>
              <a:gd name="connsiteY4" fmla="*/ 1108067 h 1260228"/>
              <a:gd name="connsiteX0" fmla="*/ 0 w 3990641"/>
              <a:gd name="connsiteY0" fmla="*/ 1108067 h 1260228"/>
              <a:gd name="connsiteX1" fmla="*/ 1947201 w 3990641"/>
              <a:gd name="connsiteY1" fmla="*/ 103472 h 1260228"/>
              <a:gd name="connsiteX2" fmla="*/ 3532922 w 3990641"/>
              <a:gd name="connsiteY2" fmla="*/ 293808 h 1260228"/>
              <a:gd name="connsiteX3" fmla="*/ 3990641 w 3990641"/>
              <a:gd name="connsiteY3" fmla="*/ 1138023 h 1260228"/>
              <a:gd name="connsiteX0" fmla="*/ 0 w 3990641"/>
              <a:gd name="connsiteY0" fmla="*/ 1108067 h 1260228"/>
              <a:gd name="connsiteX1" fmla="*/ 2000010 w 3990641"/>
              <a:gd name="connsiteY1" fmla="*/ 175852 h 1260228"/>
              <a:gd name="connsiteX2" fmla="*/ 3990641 w 3990641"/>
              <a:gd name="connsiteY2" fmla="*/ 1138023 h 1260228"/>
              <a:gd name="connsiteX3" fmla="*/ 1991777 w 3990641"/>
              <a:gd name="connsiteY3" fmla="*/ 1260228 h 1260228"/>
              <a:gd name="connsiteX4" fmla="*/ 0 w 3990641"/>
              <a:gd name="connsiteY4" fmla="*/ 1108067 h 1260228"/>
              <a:gd name="connsiteX0" fmla="*/ 0 w 3990641"/>
              <a:gd name="connsiteY0" fmla="*/ 1108067 h 1260228"/>
              <a:gd name="connsiteX1" fmla="*/ 1947201 w 3990641"/>
              <a:gd name="connsiteY1" fmla="*/ 103472 h 1260228"/>
              <a:gd name="connsiteX2" fmla="*/ 3532922 w 3990641"/>
              <a:gd name="connsiteY2" fmla="*/ 293808 h 1260228"/>
              <a:gd name="connsiteX3" fmla="*/ 3990641 w 3990641"/>
              <a:gd name="connsiteY3" fmla="*/ 1138023 h 12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641" h="1260228" stroke="0" extrusionOk="0">
                <a:moveTo>
                  <a:pt x="0" y="1108067"/>
                </a:moveTo>
                <a:cubicBezTo>
                  <a:pt x="141035" y="571638"/>
                  <a:pt x="994927" y="173635"/>
                  <a:pt x="2000010" y="175852"/>
                </a:cubicBezTo>
                <a:cubicBezTo>
                  <a:pt x="3020159" y="178103"/>
                  <a:pt x="3875675" y="591616"/>
                  <a:pt x="3990641" y="1138023"/>
                </a:cubicBezTo>
                <a:lnTo>
                  <a:pt x="1991777" y="1260228"/>
                </a:lnTo>
                <a:lnTo>
                  <a:pt x="0" y="1108067"/>
                </a:lnTo>
                <a:close/>
              </a:path>
              <a:path w="3990641" h="1260228" fill="none">
                <a:moveTo>
                  <a:pt x="0" y="1108067"/>
                </a:moveTo>
                <a:cubicBezTo>
                  <a:pt x="141035" y="571638"/>
                  <a:pt x="951643" y="244130"/>
                  <a:pt x="1947201" y="103472"/>
                </a:cubicBezTo>
                <a:cubicBezTo>
                  <a:pt x="2518241" y="0"/>
                  <a:pt x="3192349" y="121383"/>
                  <a:pt x="3532922" y="293808"/>
                </a:cubicBezTo>
                <a:cubicBezTo>
                  <a:pt x="3873495" y="466233"/>
                  <a:pt x="3896575" y="1029559"/>
                  <a:pt x="3990641" y="1138023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1600200" y="3033252"/>
            <a:ext cx="175437" cy="909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800600" y="3505200"/>
            <a:ext cx="175437" cy="909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" y="2667000"/>
            <a:ext cx="113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سطح آب</a:t>
            </a:r>
            <a:endParaRPr lang="en-US" b="1" dirty="0"/>
          </a:p>
        </p:txBody>
      </p:sp>
      <p:sp>
        <p:nvSpPr>
          <p:cNvPr id="46" name="Freeform 45"/>
          <p:cNvSpPr/>
          <p:nvPr/>
        </p:nvSpPr>
        <p:spPr>
          <a:xfrm rot="10800000">
            <a:off x="869820" y="3783623"/>
            <a:ext cx="4921380" cy="1474176"/>
          </a:xfrm>
          <a:custGeom>
            <a:avLst/>
            <a:gdLst>
              <a:gd name="connsiteX0" fmla="*/ 1060 w 4626862"/>
              <a:gd name="connsiteY0" fmla="*/ 1156715 h 2385645"/>
              <a:gd name="connsiteX1" fmla="*/ 2313087 w 4626862"/>
              <a:gd name="connsiteY1" fmla="*/ 0 h 2385645"/>
              <a:gd name="connsiteX2" fmla="*/ 4625722 w 4626862"/>
              <a:gd name="connsiteY2" fmla="*/ 1155384 h 2385645"/>
              <a:gd name="connsiteX3" fmla="*/ 2313431 w 4626862"/>
              <a:gd name="connsiteY3" fmla="*/ 1192823 h 2385645"/>
              <a:gd name="connsiteX4" fmla="*/ 1060 w 4626862"/>
              <a:gd name="connsiteY4" fmla="*/ 1156715 h 2385645"/>
              <a:gd name="connsiteX0" fmla="*/ 1060 w 4626862"/>
              <a:gd name="connsiteY0" fmla="*/ 1156715 h 2385645"/>
              <a:gd name="connsiteX1" fmla="*/ 2313087 w 4626862"/>
              <a:gd name="connsiteY1" fmla="*/ 0 h 2385645"/>
              <a:gd name="connsiteX2" fmla="*/ 4625722 w 4626862"/>
              <a:gd name="connsiteY2" fmla="*/ 1155384 h 2385645"/>
              <a:gd name="connsiteX0" fmla="*/ 0 w 4624662"/>
              <a:gd name="connsiteY0" fmla="*/ 1297968 h 1334076"/>
              <a:gd name="connsiteX1" fmla="*/ 2312027 w 4624662"/>
              <a:gd name="connsiteY1" fmla="*/ 141253 h 1334076"/>
              <a:gd name="connsiteX2" fmla="*/ 4624662 w 4624662"/>
              <a:gd name="connsiteY2" fmla="*/ 1296637 h 1334076"/>
              <a:gd name="connsiteX3" fmla="*/ 2312371 w 4624662"/>
              <a:gd name="connsiteY3" fmla="*/ 1334076 h 1334076"/>
              <a:gd name="connsiteX4" fmla="*/ 0 w 4624662"/>
              <a:gd name="connsiteY4" fmla="*/ 1297968 h 1334076"/>
              <a:gd name="connsiteX0" fmla="*/ 0 w 4624662"/>
              <a:gd name="connsiteY0" fmla="*/ 1297968 h 1334076"/>
              <a:gd name="connsiteX1" fmla="*/ 2312027 w 4624662"/>
              <a:gd name="connsiteY1" fmla="*/ 141253 h 1334076"/>
              <a:gd name="connsiteX2" fmla="*/ 4152979 w 4624662"/>
              <a:gd name="connsiteY2" fmla="*/ 397696 h 1334076"/>
              <a:gd name="connsiteX3" fmla="*/ 4624662 w 4624662"/>
              <a:gd name="connsiteY3" fmla="*/ 1296637 h 1334076"/>
              <a:gd name="connsiteX0" fmla="*/ 0 w 4624662"/>
              <a:gd name="connsiteY0" fmla="*/ 1297968 h 1334076"/>
              <a:gd name="connsiteX1" fmla="*/ 2312027 w 4624662"/>
              <a:gd name="connsiteY1" fmla="*/ 141253 h 1334076"/>
              <a:gd name="connsiteX2" fmla="*/ 4624662 w 4624662"/>
              <a:gd name="connsiteY2" fmla="*/ 1296637 h 1334076"/>
              <a:gd name="connsiteX3" fmla="*/ 2312371 w 4624662"/>
              <a:gd name="connsiteY3" fmla="*/ 1334076 h 1334076"/>
              <a:gd name="connsiteX4" fmla="*/ 0 w 4624662"/>
              <a:gd name="connsiteY4" fmla="*/ 1297968 h 1334076"/>
              <a:gd name="connsiteX0" fmla="*/ 0 w 4624662"/>
              <a:gd name="connsiteY0" fmla="*/ 1297968 h 1334076"/>
              <a:gd name="connsiteX1" fmla="*/ 2312027 w 4624662"/>
              <a:gd name="connsiteY1" fmla="*/ 141253 h 1334076"/>
              <a:gd name="connsiteX2" fmla="*/ 4152979 w 4624662"/>
              <a:gd name="connsiteY2" fmla="*/ 397696 h 1334076"/>
              <a:gd name="connsiteX3" fmla="*/ 4624662 w 4624662"/>
              <a:gd name="connsiteY3" fmla="*/ 1296637 h 1334076"/>
              <a:gd name="connsiteX0" fmla="*/ 0 w 4624662"/>
              <a:gd name="connsiteY0" fmla="*/ 1388244 h 1424352"/>
              <a:gd name="connsiteX1" fmla="*/ 2312027 w 4624662"/>
              <a:gd name="connsiteY1" fmla="*/ 231529 h 1424352"/>
              <a:gd name="connsiteX2" fmla="*/ 4624662 w 4624662"/>
              <a:gd name="connsiteY2" fmla="*/ 1386913 h 1424352"/>
              <a:gd name="connsiteX3" fmla="*/ 2312371 w 4624662"/>
              <a:gd name="connsiteY3" fmla="*/ 1424352 h 1424352"/>
              <a:gd name="connsiteX4" fmla="*/ 0 w 4624662"/>
              <a:gd name="connsiteY4" fmla="*/ 1388244 h 1424352"/>
              <a:gd name="connsiteX0" fmla="*/ 0 w 4624662"/>
              <a:gd name="connsiteY0" fmla="*/ 1388244 h 1424352"/>
              <a:gd name="connsiteX1" fmla="*/ 2275529 w 4624662"/>
              <a:gd name="connsiteY1" fmla="*/ 141253 h 1424352"/>
              <a:gd name="connsiteX2" fmla="*/ 4152979 w 4624662"/>
              <a:gd name="connsiteY2" fmla="*/ 487972 h 1424352"/>
              <a:gd name="connsiteX3" fmla="*/ 4624662 w 4624662"/>
              <a:gd name="connsiteY3" fmla="*/ 1386913 h 1424352"/>
              <a:gd name="connsiteX0" fmla="*/ 0 w 4624662"/>
              <a:gd name="connsiteY0" fmla="*/ 1388244 h 1424352"/>
              <a:gd name="connsiteX1" fmla="*/ 2312027 w 4624662"/>
              <a:gd name="connsiteY1" fmla="*/ 231529 h 1424352"/>
              <a:gd name="connsiteX2" fmla="*/ 4624662 w 4624662"/>
              <a:gd name="connsiteY2" fmla="*/ 1386913 h 1424352"/>
              <a:gd name="connsiteX3" fmla="*/ 2312371 w 4624662"/>
              <a:gd name="connsiteY3" fmla="*/ 1424352 h 1424352"/>
              <a:gd name="connsiteX4" fmla="*/ 0 w 4624662"/>
              <a:gd name="connsiteY4" fmla="*/ 1388244 h 1424352"/>
              <a:gd name="connsiteX0" fmla="*/ 0 w 4624662"/>
              <a:gd name="connsiteY0" fmla="*/ 1388244 h 1424352"/>
              <a:gd name="connsiteX1" fmla="*/ 2275529 w 4624662"/>
              <a:gd name="connsiteY1" fmla="*/ 141253 h 1424352"/>
              <a:gd name="connsiteX2" fmla="*/ 4152979 w 4624662"/>
              <a:gd name="connsiteY2" fmla="*/ 487972 h 1424352"/>
              <a:gd name="connsiteX3" fmla="*/ 4624662 w 4624662"/>
              <a:gd name="connsiteY3" fmla="*/ 1386913 h 142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4662" h="1424352" stroke="0" extrusionOk="0">
                <a:moveTo>
                  <a:pt x="0" y="1388244"/>
                </a:moveTo>
                <a:cubicBezTo>
                  <a:pt x="37847" y="743889"/>
                  <a:pt x="1061755" y="231624"/>
                  <a:pt x="2312027" y="231529"/>
                </a:cubicBezTo>
                <a:cubicBezTo>
                  <a:pt x="3561563" y="231433"/>
                  <a:pt x="4585443" y="742960"/>
                  <a:pt x="4624662" y="1386913"/>
                </a:cubicBezTo>
                <a:lnTo>
                  <a:pt x="2312371" y="1424352"/>
                </a:lnTo>
                <a:lnTo>
                  <a:pt x="0" y="1388244"/>
                </a:lnTo>
                <a:close/>
              </a:path>
              <a:path w="4624662" h="1424352" fill="none">
                <a:moveTo>
                  <a:pt x="0" y="1388244"/>
                </a:moveTo>
                <a:cubicBezTo>
                  <a:pt x="37847" y="743889"/>
                  <a:pt x="1091932" y="265173"/>
                  <a:pt x="2275529" y="141253"/>
                </a:cubicBezTo>
                <a:cubicBezTo>
                  <a:pt x="2922988" y="0"/>
                  <a:pt x="3767540" y="295408"/>
                  <a:pt x="4152979" y="487972"/>
                </a:cubicBezTo>
                <a:cubicBezTo>
                  <a:pt x="4481268" y="661486"/>
                  <a:pt x="4501345" y="1245882"/>
                  <a:pt x="4624662" y="1386913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828800" y="2666599"/>
            <a:ext cx="2743200" cy="1159000"/>
          </a:xfrm>
          <a:custGeom>
            <a:avLst/>
            <a:gdLst>
              <a:gd name="connsiteX0" fmla="*/ 0 w 2362200"/>
              <a:gd name="connsiteY0" fmla="*/ 0 h 1278194"/>
              <a:gd name="connsiteX1" fmla="*/ 2362200 w 2362200"/>
              <a:gd name="connsiteY1" fmla="*/ 0 h 1278194"/>
              <a:gd name="connsiteX2" fmla="*/ 2362200 w 2362200"/>
              <a:gd name="connsiteY2" fmla="*/ 1278194 h 1278194"/>
              <a:gd name="connsiteX3" fmla="*/ 0 w 2362200"/>
              <a:gd name="connsiteY3" fmla="*/ 1278194 h 1278194"/>
              <a:gd name="connsiteX4" fmla="*/ 0 w 2362200"/>
              <a:gd name="connsiteY4" fmla="*/ 0 h 1278194"/>
              <a:gd name="connsiteX0" fmla="*/ 0 w 2362200"/>
              <a:gd name="connsiteY0" fmla="*/ 309349 h 1587543"/>
              <a:gd name="connsiteX1" fmla="*/ 377588 w 2362200"/>
              <a:gd name="connsiteY1" fmla="*/ 0 h 1587543"/>
              <a:gd name="connsiteX2" fmla="*/ 2362200 w 2362200"/>
              <a:gd name="connsiteY2" fmla="*/ 309349 h 1587543"/>
              <a:gd name="connsiteX3" fmla="*/ 2362200 w 2362200"/>
              <a:gd name="connsiteY3" fmla="*/ 1587543 h 1587543"/>
              <a:gd name="connsiteX4" fmla="*/ 0 w 2362200"/>
              <a:gd name="connsiteY4" fmla="*/ 1587543 h 1587543"/>
              <a:gd name="connsiteX5" fmla="*/ 0 w 2362200"/>
              <a:gd name="connsiteY5" fmla="*/ 309349 h 1587543"/>
              <a:gd name="connsiteX0" fmla="*/ 8720 w 2370920"/>
              <a:gd name="connsiteY0" fmla="*/ 309349 h 1587543"/>
              <a:gd name="connsiteX1" fmla="*/ 386308 w 2370920"/>
              <a:gd name="connsiteY1" fmla="*/ 0 h 1587543"/>
              <a:gd name="connsiteX2" fmla="*/ 2370920 w 2370920"/>
              <a:gd name="connsiteY2" fmla="*/ 309349 h 1587543"/>
              <a:gd name="connsiteX3" fmla="*/ 2370920 w 2370920"/>
              <a:gd name="connsiteY3" fmla="*/ 1587543 h 1587543"/>
              <a:gd name="connsiteX4" fmla="*/ 8720 w 2370920"/>
              <a:gd name="connsiteY4" fmla="*/ 1587543 h 1587543"/>
              <a:gd name="connsiteX5" fmla="*/ 8720 w 2370920"/>
              <a:gd name="connsiteY5" fmla="*/ 309349 h 1587543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370920 w 2370920"/>
              <a:gd name="connsiteY2" fmla="*/ 3506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2218520 w 2484651"/>
              <a:gd name="connsiteY2" fmla="*/ 10364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1989920 w 2370920"/>
              <a:gd name="connsiteY2" fmla="*/ 1188872 h 1628866"/>
              <a:gd name="connsiteX3" fmla="*/ 2256051 w 2370920"/>
              <a:gd name="connsiteY3" fmla="*/ 1412924 h 1628866"/>
              <a:gd name="connsiteX4" fmla="*/ 2370920 w 2370920"/>
              <a:gd name="connsiteY4" fmla="*/ 1628866 h 1628866"/>
              <a:gd name="connsiteX5" fmla="*/ 8720 w 2370920"/>
              <a:gd name="connsiteY5" fmla="*/ 1628866 h 1628866"/>
              <a:gd name="connsiteX6" fmla="*/ 8720 w 2370920"/>
              <a:gd name="connsiteY6" fmla="*/ 350672 h 1628866"/>
              <a:gd name="connsiteX0" fmla="*/ 78835 w 2441035"/>
              <a:gd name="connsiteY0" fmla="*/ 350672 h 1628866"/>
              <a:gd name="connsiteX1" fmla="*/ 456423 w 2441035"/>
              <a:gd name="connsiteY1" fmla="*/ 41323 h 1628866"/>
              <a:gd name="connsiteX2" fmla="*/ 2060035 w 2441035"/>
              <a:gd name="connsiteY2" fmla="*/ 1188872 h 1628866"/>
              <a:gd name="connsiteX3" fmla="*/ 2326166 w 2441035"/>
              <a:gd name="connsiteY3" fmla="*/ 1412924 h 1628866"/>
              <a:gd name="connsiteX4" fmla="*/ 2441035 w 2441035"/>
              <a:gd name="connsiteY4" fmla="*/ 1628866 h 1628866"/>
              <a:gd name="connsiteX5" fmla="*/ 78835 w 2441035"/>
              <a:gd name="connsiteY5" fmla="*/ 1628866 h 1628866"/>
              <a:gd name="connsiteX6" fmla="*/ 78835 w 2441035"/>
              <a:gd name="connsiteY6" fmla="*/ 350672 h 162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035" h="1628866">
                <a:moveTo>
                  <a:pt x="78835" y="350672"/>
                </a:moveTo>
                <a:cubicBezTo>
                  <a:pt x="204698" y="247556"/>
                  <a:pt x="70115" y="60278"/>
                  <a:pt x="456423" y="41323"/>
                </a:cubicBezTo>
                <a:cubicBezTo>
                  <a:pt x="1179375" y="0"/>
                  <a:pt x="1180134" y="1271138"/>
                  <a:pt x="2060035" y="1188872"/>
                </a:cubicBezTo>
                <a:cubicBezTo>
                  <a:pt x="2224945" y="1212756"/>
                  <a:pt x="2122587" y="1255974"/>
                  <a:pt x="2326166" y="1412924"/>
                </a:cubicBezTo>
                <a:lnTo>
                  <a:pt x="2441035" y="1628866"/>
                </a:lnTo>
                <a:lnTo>
                  <a:pt x="78835" y="1628866"/>
                </a:lnTo>
                <a:cubicBezTo>
                  <a:pt x="78835" y="1202801"/>
                  <a:pt x="0" y="724421"/>
                  <a:pt x="78835" y="350672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36904" y="3837842"/>
            <a:ext cx="1212079" cy="1338166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00456" y="3837843"/>
            <a:ext cx="1562010" cy="1345001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4556760" y="3837843"/>
            <a:ext cx="1005840" cy="1345001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4319016" y="3837843"/>
            <a:ext cx="938784" cy="1355480"/>
          </a:xfrm>
          <a:custGeom>
            <a:avLst/>
            <a:gdLst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268941 w 1775011"/>
              <a:gd name="connsiteY2" fmla="*/ 1598279 h 1890272"/>
              <a:gd name="connsiteX3" fmla="*/ 23052 w 1775011"/>
              <a:gd name="connsiteY3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268941 w 1775011"/>
              <a:gd name="connsiteY3" fmla="*/ 1598279 h 1890272"/>
              <a:gd name="connsiteX4" fmla="*/ 23052 w 1775011"/>
              <a:gd name="connsiteY4" fmla="*/ 1890272 h 1890272"/>
              <a:gd name="connsiteX0" fmla="*/ 1803933 w 1803933"/>
              <a:gd name="connsiteY0" fmla="*/ 0 h 1890272"/>
              <a:gd name="connsiteX1" fmla="*/ 1519624 w 1803933"/>
              <a:gd name="connsiteY1" fmla="*/ 522514 h 1890272"/>
              <a:gd name="connsiteX2" fmla="*/ 924752 w 1803933"/>
              <a:gd name="connsiteY2" fmla="*/ 996363 h 1890272"/>
              <a:gd name="connsiteX3" fmla="*/ 145463 w 1803933"/>
              <a:gd name="connsiteY3" fmla="*/ 1445879 h 1890272"/>
              <a:gd name="connsiteX4" fmla="*/ 51974 w 1803933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  <a:gd name="connsiteX0" fmla="*/ 1775011 w 1775011"/>
              <a:gd name="connsiteY0" fmla="*/ 0 h 1890272"/>
              <a:gd name="connsiteX1" fmla="*/ 1490702 w 1775011"/>
              <a:gd name="connsiteY1" fmla="*/ 522514 h 1890272"/>
              <a:gd name="connsiteX2" fmla="*/ 895830 w 1775011"/>
              <a:gd name="connsiteY2" fmla="*/ 996363 h 1890272"/>
              <a:gd name="connsiteX3" fmla="*/ 192741 w 1775011"/>
              <a:gd name="connsiteY3" fmla="*/ 1445879 h 1890272"/>
              <a:gd name="connsiteX4" fmla="*/ 23052 w 1775011"/>
              <a:gd name="connsiteY4" fmla="*/ 1890272 h 18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011" h="1890272">
                <a:moveTo>
                  <a:pt x="1775011" y="0"/>
                </a:moveTo>
                <a:cubicBezTo>
                  <a:pt x="1758362" y="128067"/>
                  <a:pt x="1741714" y="256134"/>
                  <a:pt x="1490702" y="522514"/>
                </a:cubicBezTo>
                <a:cubicBezTo>
                  <a:pt x="1356872" y="688574"/>
                  <a:pt x="1112157" y="842469"/>
                  <a:pt x="895830" y="996363"/>
                </a:cubicBezTo>
                <a:cubicBezTo>
                  <a:pt x="679503" y="1150257"/>
                  <a:pt x="338204" y="1296894"/>
                  <a:pt x="192741" y="1445879"/>
                </a:cubicBezTo>
                <a:cubicBezTo>
                  <a:pt x="47278" y="1594864"/>
                  <a:pt x="0" y="1824958"/>
                  <a:pt x="23052" y="18902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06296" y="3837843"/>
            <a:ext cx="871727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08632" y="3837843"/>
            <a:ext cx="603503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343912" y="3837843"/>
            <a:ext cx="469391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679192" y="3837843"/>
            <a:ext cx="335279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014472" y="3837843"/>
            <a:ext cx="134111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3349750" y="3837843"/>
            <a:ext cx="67057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3550918" y="3837843"/>
            <a:ext cx="268225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flipH="1">
            <a:off x="3752088" y="3837843"/>
            <a:ext cx="469392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flipH="1">
            <a:off x="3953256" y="3837843"/>
            <a:ext cx="536448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H="1">
            <a:off x="4087368" y="3837843"/>
            <a:ext cx="804672" cy="1355480"/>
          </a:xfrm>
          <a:custGeom>
            <a:avLst/>
            <a:gdLst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  <a:gd name="connsiteX0" fmla="*/ 1605963 w 1605963"/>
              <a:gd name="connsiteY0" fmla="*/ 0 h 1882588"/>
              <a:gd name="connsiteX1" fmla="*/ 1229445 w 1605963"/>
              <a:gd name="connsiteY1" fmla="*/ 607039 h 1882588"/>
              <a:gd name="connsiteX2" fmla="*/ 253573 w 1605963"/>
              <a:gd name="connsiteY2" fmla="*/ 1513755 h 1882588"/>
              <a:gd name="connsiteX3" fmla="*/ 0 w 1605963"/>
              <a:gd name="connsiteY3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963" h="1882588">
                <a:moveTo>
                  <a:pt x="1605963" y="0"/>
                </a:moveTo>
                <a:cubicBezTo>
                  <a:pt x="1530403" y="177373"/>
                  <a:pt x="1514394" y="394448"/>
                  <a:pt x="1229445" y="607039"/>
                </a:cubicBezTo>
                <a:cubicBezTo>
                  <a:pt x="1021336" y="818349"/>
                  <a:pt x="478971" y="1318453"/>
                  <a:pt x="253573" y="1513755"/>
                </a:cubicBezTo>
                <a:cubicBezTo>
                  <a:pt x="12167" y="1716101"/>
                  <a:pt x="42262" y="1823677"/>
                  <a:pt x="0" y="18825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752600" y="3810000"/>
            <a:ext cx="152400" cy="762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9144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شماره الک : تعداد روزنه های الک در 1 اینچ ( </a:t>
            </a:r>
            <a:r>
              <a:rPr lang="en-US" sz="2400" b="1" dirty="0" smtClean="0"/>
              <a:t>2.5 cm</a:t>
            </a:r>
            <a:r>
              <a:rPr lang="fa-IR" sz="2400" b="1" dirty="0" smtClean="0"/>
              <a:t> )</a:t>
            </a:r>
          </a:p>
          <a:p>
            <a:pPr algn="r" rt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2209800"/>
          <a:ext cx="42672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134"/>
                <a:gridCol w="2038066"/>
              </a:tblGrid>
              <a:tr h="6031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شماره الک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اندازه روزنه ( </a:t>
                      </a:r>
                      <a:r>
                        <a:rPr lang="en-US" sz="2000" b="1" dirty="0" smtClean="0"/>
                        <a:t>mm</a:t>
                      </a:r>
                      <a:r>
                        <a:rPr lang="fa-IR" sz="2000" b="1" baseline="0" dirty="0" smtClean="0"/>
                        <a:t> ) </a:t>
                      </a:r>
                      <a:endParaRPr lang="en-US" sz="2000" b="1" dirty="0"/>
                    </a:p>
                  </a:txBody>
                  <a:tcPr/>
                </a:tc>
              </a:tr>
              <a:tr h="55678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4</a:t>
                      </a:r>
                      <a:r>
                        <a:rPr lang="fa-IR" b="1" baseline="0" dirty="0" smtClean="0"/>
                        <a:t>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4.750</a:t>
                      </a:r>
                      <a:endParaRPr lang="en-US" b="1" dirty="0"/>
                    </a:p>
                  </a:txBody>
                  <a:tcPr/>
                </a:tc>
              </a:tr>
              <a:tr h="55678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10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2.000</a:t>
                      </a:r>
                      <a:endParaRPr lang="en-US" b="1" dirty="0"/>
                    </a:p>
                  </a:txBody>
                  <a:tcPr/>
                </a:tc>
              </a:tr>
              <a:tr h="55678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40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0.425</a:t>
                      </a:r>
                      <a:endParaRPr lang="en-US" b="1" dirty="0"/>
                    </a:p>
                  </a:txBody>
                  <a:tcPr/>
                </a:tc>
              </a:tr>
              <a:tr h="55678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50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0.300</a:t>
                      </a:r>
                      <a:endParaRPr lang="en-US" b="1" dirty="0"/>
                    </a:p>
                  </a:txBody>
                  <a:tcPr/>
                </a:tc>
              </a:tr>
              <a:tr h="55678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100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0.150</a:t>
                      </a:r>
                      <a:endParaRPr lang="en-US" b="1" dirty="0"/>
                    </a:p>
                  </a:txBody>
                  <a:tcPr/>
                </a:tc>
              </a:tr>
              <a:tr h="49910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200 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 mm</a:t>
                      </a:r>
                      <a:r>
                        <a:rPr lang="fa-IR" b="1" dirty="0" smtClean="0"/>
                        <a:t>0.075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-228600" y="1219200"/>
            <a:ext cx="3048000" cy="4953000"/>
            <a:chOff x="-228600" y="1219200"/>
            <a:chExt cx="3048000" cy="4953000"/>
          </a:xfrm>
        </p:grpSpPr>
        <p:sp>
          <p:nvSpPr>
            <p:cNvPr id="13" name="Can 12"/>
            <p:cNvSpPr/>
            <p:nvPr/>
          </p:nvSpPr>
          <p:spPr>
            <a:xfrm>
              <a:off x="1066800" y="53340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 smtClean="0"/>
                <a:t>PAN</a:t>
              </a:r>
              <a:endParaRPr lang="en-US" b="1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1066800" y="46482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200 #</a:t>
              </a:r>
              <a:endParaRPr lang="en-US" b="1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1066800" y="39624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100 #</a:t>
              </a:r>
              <a:endParaRPr lang="en-US" b="1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1066800" y="32766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50 #</a:t>
              </a:r>
              <a:endParaRPr lang="en-US" b="1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1066800" y="25908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40 #</a:t>
              </a:r>
              <a:endParaRPr lang="en-US" b="1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1066800" y="19050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10 #</a:t>
              </a:r>
              <a:endParaRPr lang="en-US" b="1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1066800" y="1219200"/>
              <a:ext cx="1752600" cy="8382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b="1" dirty="0" smtClean="0"/>
                <a:t>4 #</a:t>
              </a:r>
              <a:endParaRPr lang="en-US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533400" y="1981200"/>
              <a:ext cx="5334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33400" y="5410200"/>
              <a:ext cx="5334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28600" y="1524000"/>
              <a:ext cx="5389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/>
                <a:t>شن</a:t>
              </a:r>
              <a:endParaRPr lang="en-US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28600" y="4953000"/>
              <a:ext cx="9188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/>
                <a:t>ریزدانه</a:t>
              </a:r>
              <a:endParaRPr lang="en-US" sz="24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70706" y="5142706"/>
              <a:ext cx="5341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71500" y="1713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71500" y="22471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6200" y="2057400"/>
              <a:ext cx="7008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/>
                <a:t>ماسه</a:t>
              </a:r>
              <a:endParaRPr lang="en-US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781800" y="381000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دانه بندی خاک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572000" y="381000"/>
            <a:ext cx="4191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457200"/>
            <a:ext cx="4184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محاسبه نیرو ( </a:t>
            </a:r>
            <a:r>
              <a:rPr lang="en-US" sz="2000" b="1" dirty="0" smtClean="0"/>
              <a:t>UPLIFT</a:t>
            </a:r>
            <a:r>
              <a:rPr lang="fa-IR" sz="2000" b="1" dirty="0" smtClean="0"/>
              <a:t> ) ، بالا بر ، بر کنش :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04800" y="914400"/>
            <a:ext cx="5724396" cy="3977148"/>
            <a:chOff x="533400" y="2209800"/>
            <a:chExt cx="5724396" cy="3977148"/>
          </a:xfrm>
        </p:grpSpPr>
        <p:sp>
          <p:nvSpPr>
            <p:cNvPr id="13" name="Rectangle 12"/>
            <p:cNvSpPr/>
            <p:nvPr/>
          </p:nvSpPr>
          <p:spPr>
            <a:xfrm>
              <a:off x="542796" y="3048000"/>
              <a:ext cx="1828800" cy="990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867400"/>
              <a:ext cx="5715000" cy="31954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2796" y="3962400"/>
              <a:ext cx="5715000" cy="1905000"/>
            </a:xfrm>
            <a:custGeom>
              <a:avLst/>
              <a:gdLst>
                <a:gd name="connsiteX0" fmla="*/ 0 w 5715000"/>
                <a:gd name="connsiteY0" fmla="*/ 0 h 1917290"/>
                <a:gd name="connsiteX1" fmla="*/ 5715000 w 5715000"/>
                <a:gd name="connsiteY1" fmla="*/ 0 h 1917290"/>
                <a:gd name="connsiteX2" fmla="*/ 5715000 w 5715000"/>
                <a:gd name="connsiteY2" fmla="*/ 1917290 h 1917290"/>
                <a:gd name="connsiteX3" fmla="*/ 0 w 5715000"/>
                <a:gd name="connsiteY3" fmla="*/ 1917290 h 1917290"/>
                <a:gd name="connsiteX4" fmla="*/ 0 w 5715000"/>
                <a:gd name="connsiteY4" fmla="*/ 0 h 191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0" h="1917290">
                  <a:moveTo>
                    <a:pt x="0" y="0"/>
                  </a:moveTo>
                  <a:lnTo>
                    <a:pt x="5715000" y="0"/>
                  </a:lnTo>
                  <a:lnTo>
                    <a:pt x="5715000" y="1917290"/>
                  </a:lnTo>
                  <a:lnTo>
                    <a:pt x="0" y="19172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F873F">
                    <a:shade val="30000"/>
                    <a:satMod val="115000"/>
                  </a:srgbClr>
                </a:gs>
                <a:gs pos="50000">
                  <a:srgbClr val="AF873F">
                    <a:shade val="67500"/>
                    <a:satMod val="115000"/>
                  </a:srgbClr>
                </a:gs>
                <a:gs pos="100000">
                  <a:srgbClr val="AF873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1371600" y="2438399"/>
              <a:ext cx="4505196" cy="2849729"/>
            </a:xfrm>
            <a:prstGeom prst="arc">
              <a:avLst>
                <a:gd name="adj1" fmla="val 11073507"/>
                <a:gd name="adj2" fmla="val 2145785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1685796" y="2675995"/>
              <a:ext cx="3886200" cy="2322877"/>
            </a:xfrm>
            <a:prstGeom prst="arc">
              <a:avLst>
                <a:gd name="adj1" fmla="val 11183465"/>
                <a:gd name="adj2" fmla="val 21393584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0800000">
              <a:off x="2057400" y="3429000"/>
              <a:ext cx="3124200" cy="1295400"/>
            </a:xfrm>
            <a:prstGeom prst="arc">
              <a:avLst>
                <a:gd name="adj1" fmla="val 10715923"/>
                <a:gd name="adj2" fmla="val 279029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2137680" y="2789074"/>
              <a:ext cx="199360" cy="12781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5181600" y="3834580"/>
              <a:ext cx="199360" cy="12781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2396" y="2612091"/>
              <a:ext cx="91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سطح آب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6800" y="3276600"/>
              <a:ext cx="70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20m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86000" y="2819400"/>
              <a:ext cx="2743200" cy="1447800"/>
            </a:xfrm>
            <a:custGeom>
              <a:avLst/>
              <a:gdLst>
                <a:gd name="connsiteX0" fmla="*/ 0 w 2362200"/>
                <a:gd name="connsiteY0" fmla="*/ 0 h 1278194"/>
                <a:gd name="connsiteX1" fmla="*/ 2362200 w 2362200"/>
                <a:gd name="connsiteY1" fmla="*/ 0 h 1278194"/>
                <a:gd name="connsiteX2" fmla="*/ 2362200 w 2362200"/>
                <a:gd name="connsiteY2" fmla="*/ 1278194 h 1278194"/>
                <a:gd name="connsiteX3" fmla="*/ 0 w 2362200"/>
                <a:gd name="connsiteY3" fmla="*/ 1278194 h 1278194"/>
                <a:gd name="connsiteX4" fmla="*/ 0 w 2362200"/>
                <a:gd name="connsiteY4" fmla="*/ 0 h 1278194"/>
                <a:gd name="connsiteX0" fmla="*/ 0 w 2362200"/>
                <a:gd name="connsiteY0" fmla="*/ 309349 h 1587543"/>
                <a:gd name="connsiteX1" fmla="*/ 377588 w 2362200"/>
                <a:gd name="connsiteY1" fmla="*/ 0 h 1587543"/>
                <a:gd name="connsiteX2" fmla="*/ 2362200 w 2362200"/>
                <a:gd name="connsiteY2" fmla="*/ 309349 h 1587543"/>
                <a:gd name="connsiteX3" fmla="*/ 2362200 w 2362200"/>
                <a:gd name="connsiteY3" fmla="*/ 1587543 h 1587543"/>
                <a:gd name="connsiteX4" fmla="*/ 0 w 2362200"/>
                <a:gd name="connsiteY4" fmla="*/ 1587543 h 1587543"/>
                <a:gd name="connsiteX5" fmla="*/ 0 w 2362200"/>
                <a:gd name="connsiteY5" fmla="*/ 309349 h 1587543"/>
                <a:gd name="connsiteX0" fmla="*/ 8720 w 2370920"/>
                <a:gd name="connsiteY0" fmla="*/ 309349 h 1587543"/>
                <a:gd name="connsiteX1" fmla="*/ 386308 w 2370920"/>
                <a:gd name="connsiteY1" fmla="*/ 0 h 1587543"/>
                <a:gd name="connsiteX2" fmla="*/ 2370920 w 2370920"/>
                <a:gd name="connsiteY2" fmla="*/ 309349 h 1587543"/>
                <a:gd name="connsiteX3" fmla="*/ 2370920 w 2370920"/>
                <a:gd name="connsiteY3" fmla="*/ 1587543 h 1587543"/>
                <a:gd name="connsiteX4" fmla="*/ 8720 w 2370920"/>
                <a:gd name="connsiteY4" fmla="*/ 1587543 h 1587543"/>
                <a:gd name="connsiteX5" fmla="*/ 8720 w 2370920"/>
                <a:gd name="connsiteY5" fmla="*/ 309349 h 1587543"/>
                <a:gd name="connsiteX0" fmla="*/ 8720 w 2370920"/>
                <a:gd name="connsiteY0" fmla="*/ 350672 h 1628866"/>
                <a:gd name="connsiteX1" fmla="*/ 386308 w 2370920"/>
                <a:gd name="connsiteY1" fmla="*/ 41323 h 1628866"/>
                <a:gd name="connsiteX2" fmla="*/ 2370920 w 2370920"/>
                <a:gd name="connsiteY2" fmla="*/ 350672 h 1628866"/>
                <a:gd name="connsiteX3" fmla="*/ 2370920 w 2370920"/>
                <a:gd name="connsiteY3" fmla="*/ 1628866 h 1628866"/>
                <a:gd name="connsiteX4" fmla="*/ 8720 w 2370920"/>
                <a:gd name="connsiteY4" fmla="*/ 1628866 h 1628866"/>
                <a:gd name="connsiteX5" fmla="*/ 8720 w 2370920"/>
                <a:gd name="connsiteY5" fmla="*/ 350672 h 1628866"/>
                <a:gd name="connsiteX0" fmla="*/ 8720 w 2370920"/>
                <a:gd name="connsiteY0" fmla="*/ 350672 h 1628866"/>
                <a:gd name="connsiteX1" fmla="*/ 386308 w 2370920"/>
                <a:gd name="connsiteY1" fmla="*/ 41323 h 1628866"/>
                <a:gd name="connsiteX2" fmla="*/ 2218520 w 2370920"/>
                <a:gd name="connsiteY2" fmla="*/ 1036472 h 1628866"/>
                <a:gd name="connsiteX3" fmla="*/ 2370920 w 2370920"/>
                <a:gd name="connsiteY3" fmla="*/ 1628866 h 1628866"/>
                <a:gd name="connsiteX4" fmla="*/ 8720 w 2370920"/>
                <a:gd name="connsiteY4" fmla="*/ 1628866 h 1628866"/>
                <a:gd name="connsiteX5" fmla="*/ 8720 w 2370920"/>
                <a:gd name="connsiteY5" fmla="*/ 350672 h 1628866"/>
                <a:gd name="connsiteX0" fmla="*/ 8720 w 2370920"/>
                <a:gd name="connsiteY0" fmla="*/ 350672 h 1628866"/>
                <a:gd name="connsiteX1" fmla="*/ 386308 w 2370920"/>
                <a:gd name="connsiteY1" fmla="*/ 41323 h 1628866"/>
                <a:gd name="connsiteX2" fmla="*/ 2218520 w 2370920"/>
                <a:gd name="connsiteY2" fmla="*/ 1036472 h 1628866"/>
                <a:gd name="connsiteX3" fmla="*/ 2370920 w 2370920"/>
                <a:gd name="connsiteY3" fmla="*/ 1628866 h 1628866"/>
                <a:gd name="connsiteX4" fmla="*/ 8720 w 2370920"/>
                <a:gd name="connsiteY4" fmla="*/ 1628866 h 1628866"/>
                <a:gd name="connsiteX5" fmla="*/ 8720 w 2370920"/>
                <a:gd name="connsiteY5" fmla="*/ 350672 h 1628866"/>
                <a:gd name="connsiteX0" fmla="*/ 8720 w 2484651"/>
                <a:gd name="connsiteY0" fmla="*/ 350672 h 1628866"/>
                <a:gd name="connsiteX1" fmla="*/ 386308 w 2484651"/>
                <a:gd name="connsiteY1" fmla="*/ 41323 h 1628866"/>
                <a:gd name="connsiteX2" fmla="*/ 2218520 w 2484651"/>
                <a:gd name="connsiteY2" fmla="*/ 1036472 h 1628866"/>
                <a:gd name="connsiteX3" fmla="*/ 2484651 w 2484651"/>
                <a:gd name="connsiteY3" fmla="*/ 1260524 h 1628866"/>
                <a:gd name="connsiteX4" fmla="*/ 2370920 w 2484651"/>
                <a:gd name="connsiteY4" fmla="*/ 1628866 h 1628866"/>
                <a:gd name="connsiteX5" fmla="*/ 8720 w 2484651"/>
                <a:gd name="connsiteY5" fmla="*/ 1628866 h 1628866"/>
                <a:gd name="connsiteX6" fmla="*/ 8720 w 2484651"/>
                <a:gd name="connsiteY6" fmla="*/ 350672 h 1628866"/>
                <a:gd name="connsiteX0" fmla="*/ 8720 w 2484651"/>
                <a:gd name="connsiteY0" fmla="*/ 350672 h 1628866"/>
                <a:gd name="connsiteX1" fmla="*/ 386308 w 2484651"/>
                <a:gd name="connsiteY1" fmla="*/ 41323 h 1628866"/>
                <a:gd name="connsiteX2" fmla="*/ 1989920 w 2484651"/>
                <a:gd name="connsiteY2" fmla="*/ 1188872 h 1628866"/>
                <a:gd name="connsiteX3" fmla="*/ 2484651 w 2484651"/>
                <a:gd name="connsiteY3" fmla="*/ 1260524 h 1628866"/>
                <a:gd name="connsiteX4" fmla="*/ 2370920 w 2484651"/>
                <a:gd name="connsiteY4" fmla="*/ 1628866 h 1628866"/>
                <a:gd name="connsiteX5" fmla="*/ 8720 w 2484651"/>
                <a:gd name="connsiteY5" fmla="*/ 1628866 h 1628866"/>
                <a:gd name="connsiteX6" fmla="*/ 8720 w 2484651"/>
                <a:gd name="connsiteY6" fmla="*/ 350672 h 1628866"/>
                <a:gd name="connsiteX0" fmla="*/ 8720 w 2484651"/>
                <a:gd name="connsiteY0" fmla="*/ 350672 h 1628866"/>
                <a:gd name="connsiteX1" fmla="*/ 386308 w 2484651"/>
                <a:gd name="connsiteY1" fmla="*/ 41323 h 1628866"/>
                <a:gd name="connsiteX2" fmla="*/ 1989920 w 2484651"/>
                <a:gd name="connsiteY2" fmla="*/ 1188872 h 1628866"/>
                <a:gd name="connsiteX3" fmla="*/ 2484651 w 2484651"/>
                <a:gd name="connsiteY3" fmla="*/ 1260524 h 1628866"/>
                <a:gd name="connsiteX4" fmla="*/ 2370920 w 2484651"/>
                <a:gd name="connsiteY4" fmla="*/ 1628866 h 1628866"/>
                <a:gd name="connsiteX5" fmla="*/ 8720 w 2484651"/>
                <a:gd name="connsiteY5" fmla="*/ 1628866 h 1628866"/>
                <a:gd name="connsiteX6" fmla="*/ 8720 w 2484651"/>
                <a:gd name="connsiteY6" fmla="*/ 350672 h 1628866"/>
                <a:gd name="connsiteX0" fmla="*/ 8720 w 2370920"/>
                <a:gd name="connsiteY0" fmla="*/ 350672 h 1628866"/>
                <a:gd name="connsiteX1" fmla="*/ 386308 w 2370920"/>
                <a:gd name="connsiteY1" fmla="*/ 41323 h 1628866"/>
                <a:gd name="connsiteX2" fmla="*/ 1989920 w 2370920"/>
                <a:gd name="connsiteY2" fmla="*/ 1188872 h 1628866"/>
                <a:gd name="connsiteX3" fmla="*/ 2256051 w 2370920"/>
                <a:gd name="connsiteY3" fmla="*/ 1412924 h 1628866"/>
                <a:gd name="connsiteX4" fmla="*/ 2370920 w 2370920"/>
                <a:gd name="connsiteY4" fmla="*/ 1628866 h 1628866"/>
                <a:gd name="connsiteX5" fmla="*/ 8720 w 2370920"/>
                <a:gd name="connsiteY5" fmla="*/ 1628866 h 1628866"/>
                <a:gd name="connsiteX6" fmla="*/ 8720 w 2370920"/>
                <a:gd name="connsiteY6" fmla="*/ 350672 h 1628866"/>
                <a:gd name="connsiteX0" fmla="*/ 78835 w 2441035"/>
                <a:gd name="connsiteY0" fmla="*/ 350672 h 1628866"/>
                <a:gd name="connsiteX1" fmla="*/ 456423 w 2441035"/>
                <a:gd name="connsiteY1" fmla="*/ 41323 h 1628866"/>
                <a:gd name="connsiteX2" fmla="*/ 2060035 w 2441035"/>
                <a:gd name="connsiteY2" fmla="*/ 1188872 h 1628866"/>
                <a:gd name="connsiteX3" fmla="*/ 2326166 w 2441035"/>
                <a:gd name="connsiteY3" fmla="*/ 1412924 h 1628866"/>
                <a:gd name="connsiteX4" fmla="*/ 2441035 w 2441035"/>
                <a:gd name="connsiteY4" fmla="*/ 1628866 h 1628866"/>
                <a:gd name="connsiteX5" fmla="*/ 78835 w 2441035"/>
                <a:gd name="connsiteY5" fmla="*/ 1628866 h 1628866"/>
                <a:gd name="connsiteX6" fmla="*/ 78835 w 2441035"/>
                <a:gd name="connsiteY6" fmla="*/ 350672 h 1628866"/>
                <a:gd name="connsiteX0" fmla="*/ 78835 w 2441035"/>
                <a:gd name="connsiteY0" fmla="*/ 350672 h 1628866"/>
                <a:gd name="connsiteX1" fmla="*/ 456423 w 2441035"/>
                <a:gd name="connsiteY1" fmla="*/ 41323 h 1628866"/>
                <a:gd name="connsiteX2" fmla="*/ 2060035 w 2441035"/>
                <a:gd name="connsiteY2" fmla="*/ 1188872 h 1628866"/>
                <a:gd name="connsiteX3" fmla="*/ 2393973 w 2441035"/>
                <a:gd name="connsiteY3" fmla="*/ 1412924 h 1628866"/>
                <a:gd name="connsiteX4" fmla="*/ 2441035 w 2441035"/>
                <a:gd name="connsiteY4" fmla="*/ 1628866 h 1628866"/>
                <a:gd name="connsiteX5" fmla="*/ 78835 w 2441035"/>
                <a:gd name="connsiteY5" fmla="*/ 1628866 h 1628866"/>
                <a:gd name="connsiteX6" fmla="*/ 78835 w 2441035"/>
                <a:gd name="connsiteY6" fmla="*/ 350672 h 1628866"/>
                <a:gd name="connsiteX0" fmla="*/ 78835 w 2441035"/>
                <a:gd name="connsiteY0" fmla="*/ 195542 h 1473736"/>
                <a:gd name="connsiteX1" fmla="*/ 456423 w 2441035"/>
                <a:gd name="connsiteY1" fmla="*/ 41323 h 1473736"/>
                <a:gd name="connsiteX2" fmla="*/ 2060035 w 2441035"/>
                <a:gd name="connsiteY2" fmla="*/ 1033742 h 1473736"/>
                <a:gd name="connsiteX3" fmla="*/ 2393973 w 2441035"/>
                <a:gd name="connsiteY3" fmla="*/ 1257794 h 1473736"/>
                <a:gd name="connsiteX4" fmla="*/ 2441035 w 2441035"/>
                <a:gd name="connsiteY4" fmla="*/ 1473736 h 1473736"/>
                <a:gd name="connsiteX5" fmla="*/ 78835 w 2441035"/>
                <a:gd name="connsiteY5" fmla="*/ 1473736 h 1473736"/>
                <a:gd name="connsiteX6" fmla="*/ 78835 w 2441035"/>
                <a:gd name="connsiteY6" fmla="*/ 195542 h 14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1035" h="1473736">
                  <a:moveTo>
                    <a:pt x="78835" y="195542"/>
                  </a:moveTo>
                  <a:cubicBezTo>
                    <a:pt x="204698" y="92426"/>
                    <a:pt x="70115" y="60278"/>
                    <a:pt x="456423" y="41323"/>
                  </a:cubicBezTo>
                  <a:cubicBezTo>
                    <a:pt x="1179375" y="0"/>
                    <a:pt x="1180134" y="1116008"/>
                    <a:pt x="2060035" y="1033742"/>
                  </a:cubicBezTo>
                  <a:cubicBezTo>
                    <a:pt x="2224945" y="1057626"/>
                    <a:pt x="2190394" y="1100844"/>
                    <a:pt x="2393973" y="1257794"/>
                  </a:cubicBezTo>
                  <a:lnTo>
                    <a:pt x="2441035" y="1473736"/>
                  </a:lnTo>
                  <a:lnTo>
                    <a:pt x="78835" y="1473736"/>
                  </a:lnTo>
                  <a:cubicBezTo>
                    <a:pt x="78835" y="1047671"/>
                    <a:pt x="0" y="569291"/>
                    <a:pt x="78835" y="195542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28596" y="4236873"/>
              <a:ext cx="1377363" cy="1630528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8200" y="4236873"/>
              <a:ext cx="1555807" cy="1630527"/>
            </a:xfrm>
            <a:custGeom>
              <a:avLst/>
              <a:gdLst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268941 w 1775011"/>
                <a:gd name="connsiteY2" fmla="*/ 1598279 h 1890272"/>
                <a:gd name="connsiteX3" fmla="*/ 23052 w 1775011"/>
                <a:gd name="connsiteY3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803933 w 1803933"/>
                <a:gd name="connsiteY0" fmla="*/ 0 h 1890272"/>
                <a:gd name="connsiteX1" fmla="*/ 1519624 w 1803933"/>
                <a:gd name="connsiteY1" fmla="*/ 522514 h 1890272"/>
                <a:gd name="connsiteX2" fmla="*/ 924752 w 1803933"/>
                <a:gd name="connsiteY2" fmla="*/ 996363 h 1890272"/>
                <a:gd name="connsiteX3" fmla="*/ 145463 w 1803933"/>
                <a:gd name="connsiteY3" fmla="*/ 1445879 h 1890272"/>
                <a:gd name="connsiteX4" fmla="*/ 51974 w 1803933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011" h="1890272">
                  <a:moveTo>
                    <a:pt x="1775011" y="0"/>
                  </a:moveTo>
                  <a:cubicBezTo>
                    <a:pt x="1758362" y="128067"/>
                    <a:pt x="1741714" y="256134"/>
                    <a:pt x="1490702" y="522514"/>
                  </a:cubicBezTo>
                  <a:cubicBezTo>
                    <a:pt x="1356872" y="688574"/>
                    <a:pt x="1112157" y="842469"/>
                    <a:pt x="895830" y="996363"/>
                  </a:cubicBezTo>
                  <a:cubicBezTo>
                    <a:pt x="679503" y="1150257"/>
                    <a:pt x="338204" y="1296894"/>
                    <a:pt x="192741" y="1445879"/>
                  </a:cubicBezTo>
                  <a:cubicBezTo>
                    <a:pt x="47278" y="1594864"/>
                    <a:pt x="0" y="1824958"/>
                    <a:pt x="23052" y="189027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4962396" y="4236873"/>
              <a:ext cx="1143000" cy="1617921"/>
            </a:xfrm>
            <a:custGeom>
              <a:avLst/>
              <a:gdLst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268941 w 1775011"/>
                <a:gd name="connsiteY2" fmla="*/ 1598279 h 1890272"/>
                <a:gd name="connsiteX3" fmla="*/ 23052 w 1775011"/>
                <a:gd name="connsiteY3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803933 w 1803933"/>
                <a:gd name="connsiteY0" fmla="*/ 0 h 1890272"/>
                <a:gd name="connsiteX1" fmla="*/ 1519624 w 1803933"/>
                <a:gd name="connsiteY1" fmla="*/ 522514 h 1890272"/>
                <a:gd name="connsiteX2" fmla="*/ 924752 w 1803933"/>
                <a:gd name="connsiteY2" fmla="*/ 996363 h 1890272"/>
                <a:gd name="connsiteX3" fmla="*/ 145463 w 1803933"/>
                <a:gd name="connsiteY3" fmla="*/ 1445879 h 1890272"/>
                <a:gd name="connsiteX4" fmla="*/ 51974 w 1803933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011" h="1890272">
                  <a:moveTo>
                    <a:pt x="1775011" y="0"/>
                  </a:moveTo>
                  <a:cubicBezTo>
                    <a:pt x="1758362" y="128067"/>
                    <a:pt x="1741714" y="256134"/>
                    <a:pt x="1490702" y="522514"/>
                  </a:cubicBezTo>
                  <a:cubicBezTo>
                    <a:pt x="1356872" y="688574"/>
                    <a:pt x="1112157" y="842469"/>
                    <a:pt x="895830" y="996363"/>
                  </a:cubicBezTo>
                  <a:cubicBezTo>
                    <a:pt x="679503" y="1150257"/>
                    <a:pt x="338204" y="1296894"/>
                    <a:pt x="192741" y="1445879"/>
                  </a:cubicBezTo>
                  <a:cubicBezTo>
                    <a:pt x="47278" y="1594864"/>
                    <a:pt x="0" y="1824958"/>
                    <a:pt x="23052" y="189027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733796" y="4236873"/>
              <a:ext cx="1066800" cy="1630527"/>
            </a:xfrm>
            <a:custGeom>
              <a:avLst/>
              <a:gdLst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268941 w 1775011"/>
                <a:gd name="connsiteY2" fmla="*/ 1598279 h 1890272"/>
                <a:gd name="connsiteX3" fmla="*/ 23052 w 1775011"/>
                <a:gd name="connsiteY3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268941 w 1775011"/>
                <a:gd name="connsiteY3" fmla="*/ 1598279 h 1890272"/>
                <a:gd name="connsiteX4" fmla="*/ 23052 w 1775011"/>
                <a:gd name="connsiteY4" fmla="*/ 1890272 h 1890272"/>
                <a:gd name="connsiteX0" fmla="*/ 1803933 w 1803933"/>
                <a:gd name="connsiteY0" fmla="*/ 0 h 1890272"/>
                <a:gd name="connsiteX1" fmla="*/ 1519624 w 1803933"/>
                <a:gd name="connsiteY1" fmla="*/ 522514 h 1890272"/>
                <a:gd name="connsiteX2" fmla="*/ 924752 w 1803933"/>
                <a:gd name="connsiteY2" fmla="*/ 996363 h 1890272"/>
                <a:gd name="connsiteX3" fmla="*/ 145463 w 1803933"/>
                <a:gd name="connsiteY3" fmla="*/ 1445879 h 1890272"/>
                <a:gd name="connsiteX4" fmla="*/ 51974 w 1803933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  <a:gd name="connsiteX0" fmla="*/ 1775011 w 1775011"/>
                <a:gd name="connsiteY0" fmla="*/ 0 h 1890272"/>
                <a:gd name="connsiteX1" fmla="*/ 1490702 w 1775011"/>
                <a:gd name="connsiteY1" fmla="*/ 522514 h 1890272"/>
                <a:gd name="connsiteX2" fmla="*/ 895830 w 1775011"/>
                <a:gd name="connsiteY2" fmla="*/ 996363 h 1890272"/>
                <a:gd name="connsiteX3" fmla="*/ 192741 w 1775011"/>
                <a:gd name="connsiteY3" fmla="*/ 1445879 h 1890272"/>
                <a:gd name="connsiteX4" fmla="*/ 23052 w 1775011"/>
                <a:gd name="connsiteY4" fmla="*/ 1890272 h 189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011" h="1890272">
                  <a:moveTo>
                    <a:pt x="1775011" y="0"/>
                  </a:moveTo>
                  <a:cubicBezTo>
                    <a:pt x="1758362" y="128067"/>
                    <a:pt x="1741714" y="256134"/>
                    <a:pt x="1490702" y="522514"/>
                  </a:cubicBezTo>
                  <a:cubicBezTo>
                    <a:pt x="1356872" y="688574"/>
                    <a:pt x="1112157" y="842469"/>
                    <a:pt x="895830" y="996363"/>
                  </a:cubicBezTo>
                  <a:cubicBezTo>
                    <a:pt x="679503" y="1150257"/>
                    <a:pt x="338204" y="1296894"/>
                    <a:pt x="192741" y="1445879"/>
                  </a:cubicBezTo>
                  <a:cubicBezTo>
                    <a:pt x="47278" y="1594864"/>
                    <a:pt x="0" y="1824958"/>
                    <a:pt x="23052" y="189027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61996" y="4236873"/>
              <a:ext cx="990599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19196" y="4236873"/>
              <a:ext cx="685799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00196" y="4236873"/>
              <a:ext cx="533399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981196" y="4236873"/>
              <a:ext cx="380999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62196" y="4236873"/>
              <a:ext cx="152399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3743193" y="4236873"/>
              <a:ext cx="76201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3971793" y="4236873"/>
              <a:ext cx="304801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4200396" y="4236873"/>
              <a:ext cx="533400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4428996" y="4236873"/>
              <a:ext cx="609600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4581396" y="4236873"/>
              <a:ext cx="914400" cy="1630527"/>
            </a:xfrm>
            <a:custGeom>
              <a:avLst/>
              <a:gdLst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  <a:gd name="connsiteX0" fmla="*/ 1605963 w 1605963"/>
                <a:gd name="connsiteY0" fmla="*/ 0 h 1882588"/>
                <a:gd name="connsiteX1" fmla="*/ 1229445 w 1605963"/>
                <a:gd name="connsiteY1" fmla="*/ 607039 h 1882588"/>
                <a:gd name="connsiteX2" fmla="*/ 253573 w 1605963"/>
                <a:gd name="connsiteY2" fmla="*/ 1513755 h 1882588"/>
                <a:gd name="connsiteX3" fmla="*/ 0 w 1605963"/>
                <a:gd name="connsiteY3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963" h="1882588">
                  <a:moveTo>
                    <a:pt x="1605963" y="0"/>
                  </a:moveTo>
                  <a:cubicBezTo>
                    <a:pt x="1530403" y="177373"/>
                    <a:pt x="1514394" y="394448"/>
                    <a:pt x="1229445" y="607039"/>
                  </a:cubicBezTo>
                  <a:cubicBezTo>
                    <a:pt x="1021336" y="818349"/>
                    <a:pt x="478971" y="1318453"/>
                    <a:pt x="253573" y="1513755"/>
                  </a:cubicBezTo>
                  <a:cubicBezTo>
                    <a:pt x="12167" y="1716101"/>
                    <a:pt x="42262" y="1823677"/>
                    <a:pt x="0" y="188258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4114800"/>
              <a:ext cx="265814" cy="38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16200000" flipH="1">
              <a:off x="533400" y="3505200"/>
              <a:ext cx="914402" cy="2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0292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B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2374595" y="4101615"/>
              <a:ext cx="279218" cy="7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2286000" y="2667000"/>
              <a:ext cx="2743200" cy="158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3400" y="38862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H=45m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76600" y="2209800"/>
              <a:ext cx="70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40m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3709285" y="5053715"/>
              <a:ext cx="1574617" cy="1588"/>
            </a:xfrm>
            <a:prstGeom prst="straightConnector1">
              <a:avLst/>
            </a:prstGeom>
            <a:ln w="38100">
              <a:prstDash val="sysDot"/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495800" y="4876800"/>
              <a:ext cx="70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20m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90800" y="3886200"/>
              <a:ext cx="70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5m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971800" y="18288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تن</a:t>
            </a:r>
            <a:r>
              <a:rPr lang="en-US" b="1" dirty="0" smtClean="0"/>
              <a:t> = 50000  </a:t>
            </a:r>
            <a:r>
              <a:rPr lang="fa-IR" b="1" dirty="0" smtClean="0"/>
              <a:t>وزن سازه </a:t>
            </a:r>
          </a:p>
        </p:txBody>
      </p:sp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257800"/>
            <a:ext cx="2228850" cy="342900"/>
          </a:xfrm>
          <a:prstGeom prst="rect">
            <a:avLst/>
          </a:prstGeom>
          <a:noFill/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733550" cy="619125"/>
          </a:xfrm>
          <a:prstGeom prst="rect">
            <a:avLst/>
          </a:prstGeom>
          <a:noFill/>
        </p:spPr>
      </p:pic>
      <p:sp>
        <p:nvSpPr>
          <p:cNvPr id="92" name="Rectangle 91"/>
          <p:cNvSpPr/>
          <p:nvPr/>
        </p:nvSpPr>
        <p:spPr>
          <a:xfrm>
            <a:off x="381000" y="5867400"/>
            <a:ext cx="1593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افت بین هر دوخط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819275"/>
            <a:ext cx="1228725" cy="342900"/>
          </a:xfrm>
          <a:prstGeom prst="rect">
            <a:avLst/>
          </a:prstGeom>
          <a:noFill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76475"/>
            <a:ext cx="3600450" cy="342900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33675"/>
            <a:ext cx="2828925" cy="342900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419475"/>
            <a:ext cx="4819650" cy="628650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486275"/>
            <a:ext cx="3543300" cy="619125"/>
          </a:xfrm>
          <a:prstGeom prst="rect">
            <a:avLst/>
          </a:prstGeom>
          <a:noFill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0" y="4591050"/>
            <a:ext cx="2495550" cy="514350"/>
          </a:xfrm>
          <a:prstGeom prst="rect">
            <a:avLst/>
          </a:prstGeom>
          <a:noFill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81600"/>
            <a:ext cx="3324225" cy="381000"/>
          </a:xfrm>
          <a:prstGeom prst="rect">
            <a:avLst/>
          </a:prstGeom>
          <a:noFill/>
        </p:spPr>
      </p:pic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553075"/>
            <a:ext cx="4352925" cy="771525"/>
          </a:xfrm>
          <a:prstGeom prst="rect">
            <a:avLst/>
          </a:prstGeom>
          <a:noFill/>
        </p:spPr>
      </p:pic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0" y="843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0" y="927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19075"/>
            <a:ext cx="1219200" cy="342900"/>
          </a:xfrm>
          <a:prstGeom prst="rect">
            <a:avLst/>
          </a:prstGeom>
          <a:noFill/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76275"/>
            <a:ext cx="3648075" cy="342900"/>
          </a:xfrm>
          <a:prstGeom prst="rect">
            <a:avLst/>
          </a:prstGeom>
          <a:noFill/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133475"/>
            <a:ext cx="2962275" cy="3429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5029200" y="929700"/>
            <a:ext cx="327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1600" b="1" dirty="0" smtClean="0"/>
              <a:t>یعنی اگر در نقطه </a:t>
            </a:r>
            <a:r>
              <a:rPr lang="en-US" sz="1600" b="1" dirty="0" smtClean="0"/>
              <a:t>A</a:t>
            </a:r>
            <a:r>
              <a:rPr lang="fa-IR" sz="1600" b="1" dirty="0" smtClean="0"/>
              <a:t> یک پیزومتر بگذاریم آب 22.34 متر بالا می رود .</a:t>
            </a:r>
          </a:p>
        </p:txBody>
      </p:sp>
      <p:sp>
        <p:nvSpPr>
          <p:cNvPr id="38" name="Freeform 37"/>
          <p:cNvSpPr/>
          <p:nvPr/>
        </p:nvSpPr>
        <p:spPr>
          <a:xfrm>
            <a:off x="5638800" y="1819275"/>
            <a:ext cx="2743200" cy="1447800"/>
          </a:xfrm>
          <a:custGeom>
            <a:avLst/>
            <a:gdLst>
              <a:gd name="connsiteX0" fmla="*/ 0 w 2362200"/>
              <a:gd name="connsiteY0" fmla="*/ 0 h 1278194"/>
              <a:gd name="connsiteX1" fmla="*/ 2362200 w 2362200"/>
              <a:gd name="connsiteY1" fmla="*/ 0 h 1278194"/>
              <a:gd name="connsiteX2" fmla="*/ 2362200 w 2362200"/>
              <a:gd name="connsiteY2" fmla="*/ 1278194 h 1278194"/>
              <a:gd name="connsiteX3" fmla="*/ 0 w 2362200"/>
              <a:gd name="connsiteY3" fmla="*/ 1278194 h 1278194"/>
              <a:gd name="connsiteX4" fmla="*/ 0 w 2362200"/>
              <a:gd name="connsiteY4" fmla="*/ 0 h 1278194"/>
              <a:gd name="connsiteX0" fmla="*/ 0 w 2362200"/>
              <a:gd name="connsiteY0" fmla="*/ 309349 h 1587543"/>
              <a:gd name="connsiteX1" fmla="*/ 377588 w 2362200"/>
              <a:gd name="connsiteY1" fmla="*/ 0 h 1587543"/>
              <a:gd name="connsiteX2" fmla="*/ 2362200 w 2362200"/>
              <a:gd name="connsiteY2" fmla="*/ 309349 h 1587543"/>
              <a:gd name="connsiteX3" fmla="*/ 2362200 w 2362200"/>
              <a:gd name="connsiteY3" fmla="*/ 1587543 h 1587543"/>
              <a:gd name="connsiteX4" fmla="*/ 0 w 2362200"/>
              <a:gd name="connsiteY4" fmla="*/ 1587543 h 1587543"/>
              <a:gd name="connsiteX5" fmla="*/ 0 w 2362200"/>
              <a:gd name="connsiteY5" fmla="*/ 309349 h 1587543"/>
              <a:gd name="connsiteX0" fmla="*/ 8720 w 2370920"/>
              <a:gd name="connsiteY0" fmla="*/ 309349 h 1587543"/>
              <a:gd name="connsiteX1" fmla="*/ 386308 w 2370920"/>
              <a:gd name="connsiteY1" fmla="*/ 0 h 1587543"/>
              <a:gd name="connsiteX2" fmla="*/ 2370920 w 2370920"/>
              <a:gd name="connsiteY2" fmla="*/ 309349 h 1587543"/>
              <a:gd name="connsiteX3" fmla="*/ 2370920 w 2370920"/>
              <a:gd name="connsiteY3" fmla="*/ 1587543 h 1587543"/>
              <a:gd name="connsiteX4" fmla="*/ 8720 w 2370920"/>
              <a:gd name="connsiteY4" fmla="*/ 1587543 h 1587543"/>
              <a:gd name="connsiteX5" fmla="*/ 8720 w 2370920"/>
              <a:gd name="connsiteY5" fmla="*/ 309349 h 1587543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370920 w 2370920"/>
              <a:gd name="connsiteY2" fmla="*/ 3506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2218520 w 2370920"/>
              <a:gd name="connsiteY2" fmla="*/ 1036472 h 1628866"/>
              <a:gd name="connsiteX3" fmla="*/ 2370920 w 2370920"/>
              <a:gd name="connsiteY3" fmla="*/ 1628866 h 1628866"/>
              <a:gd name="connsiteX4" fmla="*/ 8720 w 2370920"/>
              <a:gd name="connsiteY4" fmla="*/ 1628866 h 1628866"/>
              <a:gd name="connsiteX5" fmla="*/ 8720 w 2370920"/>
              <a:gd name="connsiteY5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2218520 w 2484651"/>
              <a:gd name="connsiteY2" fmla="*/ 10364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484651"/>
              <a:gd name="connsiteY0" fmla="*/ 350672 h 1628866"/>
              <a:gd name="connsiteX1" fmla="*/ 386308 w 2484651"/>
              <a:gd name="connsiteY1" fmla="*/ 41323 h 1628866"/>
              <a:gd name="connsiteX2" fmla="*/ 1989920 w 2484651"/>
              <a:gd name="connsiteY2" fmla="*/ 1188872 h 1628866"/>
              <a:gd name="connsiteX3" fmla="*/ 2484651 w 2484651"/>
              <a:gd name="connsiteY3" fmla="*/ 1260524 h 1628866"/>
              <a:gd name="connsiteX4" fmla="*/ 2370920 w 2484651"/>
              <a:gd name="connsiteY4" fmla="*/ 1628866 h 1628866"/>
              <a:gd name="connsiteX5" fmla="*/ 8720 w 2484651"/>
              <a:gd name="connsiteY5" fmla="*/ 1628866 h 1628866"/>
              <a:gd name="connsiteX6" fmla="*/ 8720 w 2484651"/>
              <a:gd name="connsiteY6" fmla="*/ 350672 h 1628866"/>
              <a:gd name="connsiteX0" fmla="*/ 8720 w 2370920"/>
              <a:gd name="connsiteY0" fmla="*/ 350672 h 1628866"/>
              <a:gd name="connsiteX1" fmla="*/ 386308 w 2370920"/>
              <a:gd name="connsiteY1" fmla="*/ 41323 h 1628866"/>
              <a:gd name="connsiteX2" fmla="*/ 1989920 w 2370920"/>
              <a:gd name="connsiteY2" fmla="*/ 1188872 h 1628866"/>
              <a:gd name="connsiteX3" fmla="*/ 2256051 w 2370920"/>
              <a:gd name="connsiteY3" fmla="*/ 1412924 h 1628866"/>
              <a:gd name="connsiteX4" fmla="*/ 2370920 w 2370920"/>
              <a:gd name="connsiteY4" fmla="*/ 1628866 h 1628866"/>
              <a:gd name="connsiteX5" fmla="*/ 8720 w 2370920"/>
              <a:gd name="connsiteY5" fmla="*/ 1628866 h 1628866"/>
              <a:gd name="connsiteX6" fmla="*/ 8720 w 2370920"/>
              <a:gd name="connsiteY6" fmla="*/ 350672 h 1628866"/>
              <a:gd name="connsiteX0" fmla="*/ 78835 w 2441035"/>
              <a:gd name="connsiteY0" fmla="*/ 350672 h 1628866"/>
              <a:gd name="connsiteX1" fmla="*/ 456423 w 2441035"/>
              <a:gd name="connsiteY1" fmla="*/ 41323 h 1628866"/>
              <a:gd name="connsiteX2" fmla="*/ 2060035 w 2441035"/>
              <a:gd name="connsiteY2" fmla="*/ 1188872 h 1628866"/>
              <a:gd name="connsiteX3" fmla="*/ 2326166 w 2441035"/>
              <a:gd name="connsiteY3" fmla="*/ 1412924 h 1628866"/>
              <a:gd name="connsiteX4" fmla="*/ 2441035 w 2441035"/>
              <a:gd name="connsiteY4" fmla="*/ 1628866 h 1628866"/>
              <a:gd name="connsiteX5" fmla="*/ 78835 w 2441035"/>
              <a:gd name="connsiteY5" fmla="*/ 1628866 h 1628866"/>
              <a:gd name="connsiteX6" fmla="*/ 78835 w 2441035"/>
              <a:gd name="connsiteY6" fmla="*/ 350672 h 1628866"/>
              <a:gd name="connsiteX0" fmla="*/ 78835 w 2441035"/>
              <a:gd name="connsiteY0" fmla="*/ 350672 h 1628866"/>
              <a:gd name="connsiteX1" fmla="*/ 456423 w 2441035"/>
              <a:gd name="connsiteY1" fmla="*/ 41323 h 1628866"/>
              <a:gd name="connsiteX2" fmla="*/ 2060035 w 2441035"/>
              <a:gd name="connsiteY2" fmla="*/ 1188872 h 1628866"/>
              <a:gd name="connsiteX3" fmla="*/ 2393973 w 2441035"/>
              <a:gd name="connsiteY3" fmla="*/ 1412924 h 1628866"/>
              <a:gd name="connsiteX4" fmla="*/ 2441035 w 2441035"/>
              <a:gd name="connsiteY4" fmla="*/ 1628866 h 1628866"/>
              <a:gd name="connsiteX5" fmla="*/ 78835 w 2441035"/>
              <a:gd name="connsiteY5" fmla="*/ 1628866 h 1628866"/>
              <a:gd name="connsiteX6" fmla="*/ 78835 w 2441035"/>
              <a:gd name="connsiteY6" fmla="*/ 350672 h 1628866"/>
              <a:gd name="connsiteX0" fmla="*/ 78835 w 2441035"/>
              <a:gd name="connsiteY0" fmla="*/ 195542 h 1473736"/>
              <a:gd name="connsiteX1" fmla="*/ 456423 w 2441035"/>
              <a:gd name="connsiteY1" fmla="*/ 41323 h 1473736"/>
              <a:gd name="connsiteX2" fmla="*/ 2060035 w 2441035"/>
              <a:gd name="connsiteY2" fmla="*/ 1033742 h 1473736"/>
              <a:gd name="connsiteX3" fmla="*/ 2393973 w 2441035"/>
              <a:gd name="connsiteY3" fmla="*/ 1257794 h 1473736"/>
              <a:gd name="connsiteX4" fmla="*/ 2441035 w 2441035"/>
              <a:gd name="connsiteY4" fmla="*/ 1473736 h 1473736"/>
              <a:gd name="connsiteX5" fmla="*/ 78835 w 2441035"/>
              <a:gd name="connsiteY5" fmla="*/ 1473736 h 1473736"/>
              <a:gd name="connsiteX6" fmla="*/ 78835 w 2441035"/>
              <a:gd name="connsiteY6" fmla="*/ 195542 h 14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035" h="1473736">
                <a:moveTo>
                  <a:pt x="78835" y="195542"/>
                </a:moveTo>
                <a:cubicBezTo>
                  <a:pt x="204698" y="92426"/>
                  <a:pt x="70115" y="60278"/>
                  <a:pt x="456423" y="41323"/>
                </a:cubicBezTo>
                <a:cubicBezTo>
                  <a:pt x="1179375" y="0"/>
                  <a:pt x="1180134" y="1116008"/>
                  <a:pt x="2060035" y="1033742"/>
                </a:cubicBezTo>
                <a:cubicBezTo>
                  <a:pt x="2224945" y="1057626"/>
                  <a:pt x="2190394" y="1100844"/>
                  <a:pt x="2393973" y="1257794"/>
                </a:cubicBezTo>
                <a:lnTo>
                  <a:pt x="2441035" y="1473736"/>
                </a:lnTo>
                <a:lnTo>
                  <a:pt x="78835" y="1473736"/>
                </a:lnTo>
                <a:cubicBezTo>
                  <a:pt x="78835" y="1047671"/>
                  <a:pt x="0" y="569291"/>
                  <a:pt x="78835" y="195542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5257006" y="3724275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8192294" y="3456781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15000" y="3648075"/>
            <a:ext cx="2667000" cy="533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5753894" y="3685381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6249194" y="3647281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782594" y="3571081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7277894" y="3532981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7773194" y="349488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458200" y="2886075"/>
            <a:ext cx="34378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34000" y="2886075"/>
            <a:ext cx="34378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400" y="5705475"/>
            <a:ext cx="3167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ضریب اطمینان در مقابل ناپایداری 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343400" y="47990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3657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7.66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76800" y="4038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22.34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 rot="5400000">
            <a:off x="1409700" y="13335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2247900" y="17145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3009900" y="20955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848100" y="24765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4686300" y="28575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-342900" y="26289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495300" y="30099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1257300" y="33909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2095500" y="37719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2933700" y="4152900"/>
            <a:ext cx="4114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5920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تنش موثـــــر</a:t>
            </a:r>
            <a:endParaRPr lang="en-US" sz="8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فصل پنج :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28600" y="5029200"/>
            <a:ext cx="8382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" y="3886200"/>
            <a:ext cx="8382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8600" y="2743200"/>
            <a:ext cx="2971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" y="1447800"/>
            <a:ext cx="29718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962400" y="2133600"/>
            <a:ext cx="3657600" cy="1371600"/>
          </a:xfrm>
          <a:prstGeom prst="cube">
            <a:avLst>
              <a:gd name="adj" fmla="val 77054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3962400" y="1066800"/>
            <a:ext cx="3657600" cy="2133600"/>
          </a:xfrm>
          <a:prstGeom prst="cube">
            <a:avLst>
              <a:gd name="adj" fmla="val 49054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3962400" y="533400"/>
            <a:ext cx="3657600" cy="1600200"/>
          </a:xfrm>
          <a:prstGeom prst="cube">
            <a:avLst>
              <a:gd name="adj" fmla="val 6710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619250"/>
            <a:ext cx="457200" cy="514350"/>
          </a:xfrm>
          <a:prstGeom prst="rect">
            <a:avLst/>
          </a:prstGeom>
          <a:noFill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676400"/>
            <a:ext cx="333375" cy="342900"/>
          </a:xfrm>
          <a:prstGeom prst="rect">
            <a:avLst/>
          </a:prstGeom>
          <a:noFill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438400"/>
            <a:ext cx="200025" cy="342900"/>
          </a:xfrm>
          <a:prstGeom prst="rect">
            <a:avLst/>
          </a:prstGeom>
          <a:noFill/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371600"/>
            <a:ext cx="447675" cy="342900"/>
          </a:xfrm>
          <a:prstGeom prst="rect">
            <a:avLst/>
          </a:prstGeom>
          <a:noFill/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828800"/>
            <a:ext cx="228600" cy="457200"/>
          </a:xfrm>
          <a:prstGeom prst="rect">
            <a:avLst/>
          </a:prstGeom>
          <a:noFill/>
        </p:spPr>
      </p:pic>
      <p:pic>
        <p:nvPicPr>
          <p:cNvPr id="9115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2933700" cy="609600"/>
          </a:xfrm>
          <a:prstGeom prst="rect">
            <a:avLst/>
          </a:prstGeom>
          <a:noFill/>
        </p:spPr>
      </p:pic>
      <p:pic>
        <p:nvPicPr>
          <p:cNvPr id="9115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76400"/>
            <a:ext cx="2457450" cy="342900"/>
          </a:xfrm>
          <a:prstGeom prst="rect">
            <a:avLst/>
          </a:prstGeom>
          <a:noFill/>
        </p:spPr>
      </p:pic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2933700"/>
            <a:ext cx="1847850" cy="342900"/>
          </a:xfrm>
          <a:prstGeom prst="rect">
            <a:avLst/>
          </a:prstGeom>
          <a:noFill/>
        </p:spPr>
      </p:pic>
      <p:pic>
        <p:nvPicPr>
          <p:cNvPr id="91153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3075" y="3924300"/>
            <a:ext cx="5572125" cy="342900"/>
          </a:xfrm>
          <a:prstGeom prst="rect">
            <a:avLst/>
          </a:prstGeom>
          <a:noFill/>
        </p:spPr>
      </p:pic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57700"/>
            <a:ext cx="2876550" cy="342900"/>
          </a:xfrm>
          <a:prstGeom prst="rect">
            <a:avLst/>
          </a:prstGeom>
          <a:noFill/>
        </p:spPr>
      </p:pic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7850" y="4457700"/>
            <a:ext cx="819150" cy="342900"/>
          </a:xfrm>
          <a:prstGeom prst="rect">
            <a:avLst/>
          </a:prstGeom>
          <a:noFill/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257800"/>
            <a:ext cx="1543050" cy="342900"/>
          </a:xfrm>
          <a:prstGeom prst="rect">
            <a:avLst/>
          </a:prstGeom>
          <a:noFill/>
        </p:spPr>
      </p:pic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0" y="666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0" y="764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981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فشار کل در صفحه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3352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فشار وارد شده به آب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724400" y="4648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91400" y="4114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" y="3962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فشــــار وارد شده به ذرات خاک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5638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وزن مخصوص آب </a:t>
            </a:r>
            <a:r>
              <a:rPr lang="fa-IR" sz="2000" b="1" dirty="0" smtClean="0">
                <a:solidFill>
                  <a:srgbClr val="FF0000"/>
                </a:solidFill>
              </a:rPr>
              <a:t>- 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وزن مخصوص مصالح </a:t>
            </a:r>
            <a:r>
              <a:rPr lang="fa-IR" sz="2000" b="1" dirty="0" smtClean="0">
                <a:solidFill>
                  <a:srgbClr val="FF0000"/>
                </a:solidFill>
              </a:rPr>
              <a:t>= وزن مخصوص موثر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5400000">
            <a:off x="4419600" y="2667000"/>
            <a:ext cx="1905000" cy="2971800"/>
          </a:xfrm>
          <a:prstGeom prst="blockArc">
            <a:avLst>
              <a:gd name="adj1" fmla="val 16249461"/>
              <a:gd name="adj2" fmla="val 21425410"/>
              <a:gd name="adj3" fmla="val 1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143000"/>
            <a:ext cx="23622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1828800"/>
            <a:ext cx="2362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16764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2590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3886200"/>
            <a:ext cx="2362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4419600"/>
            <a:ext cx="1066800" cy="76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9000" y="4267200"/>
            <a:ext cx="152400" cy="3810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8400" y="1295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2234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3352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6019800" y="3733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000500" y="3009900"/>
            <a:ext cx="23622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839494" y="1485106"/>
            <a:ext cx="685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371600"/>
            <a:ext cx="323850" cy="342900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90800"/>
            <a:ext cx="323850" cy="34290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rot="5400000">
            <a:off x="6477794" y="2285206"/>
            <a:ext cx="9144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3600" y="27432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4191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95800" y="18288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95800" y="1143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4343400"/>
            <a:ext cx="121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شیر بسته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8458200" y="609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763000" y="609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763000" y="1143000"/>
            <a:ext cx="152400" cy="281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8305800" y="3352800"/>
            <a:ext cx="1524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8153400" y="22098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58200" y="1143000"/>
            <a:ext cx="1524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8001000" y="1600200"/>
            <a:ext cx="1524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53400" y="609600"/>
            <a:ext cx="15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53400" y="11430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81000"/>
            <a:ext cx="1362075" cy="342900"/>
          </a:xfrm>
          <a:prstGeom prst="rect">
            <a:avLst/>
          </a:prstGeom>
          <a:noFill/>
        </p:spPr>
      </p:pic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838200"/>
            <a:ext cx="1362075" cy="342900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90700"/>
            <a:ext cx="2419350" cy="342900"/>
          </a:xfrm>
          <a:prstGeom prst="rect">
            <a:avLst/>
          </a:prstGeom>
          <a:noFill/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47900"/>
            <a:ext cx="2095500" cy="34290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76600"/>
            <a:ext cx="2286000" cy="342900"/>
          </a:xfrm>
          <a:prstGeom prst="rect">
            <a:avLst/>
          </a:prstGeom>
          <a:noFill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695700"/>
            <a:ext cx="1952625" cy="342900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52900"/>
            <a:ext cx="2714625" cy="342900"/>
          </a:xfrm>
          <a:prstGeom prst="rect">
            <a:avLst/>
          </a:prstGeom>
          <a:noFill/>
        </p:spPr>
      </p:pic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4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705100"/>
            <a:ext cx="3009900" cy="342900"/>
          </a:xfrm>
          <a:prstGeom prst="rect">
            <a:avLst/>
          </a:prstGeom>
          <a:noFill/>
        </p:spPr>
      </p:pic>
      <p:cxnSp>
        <p:nvCxnSpPr>
          <p:cNvPr id="67" name="Straight Connector 66"/>
          <p:cNvCxnSpPr/>
          <p:nvPr/>
        </p:nvCxnSpPr>
        <p:spPr>
          <a:xfrm>
            <a:off x="381000" y="1676400"/>
            <a:ext cx="35052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1000" y="3124200"/>
            <a:ext cx="35052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6" name="Picture 2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57300"/>
            <a:ext cx="2000250" cy="342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458200" y="1143000"/>
            <a:ext cx="15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5400000">
            <a:off x="4419600" y="3429000"/>
            <a:ext cx="1905000" cy="2971800"/>
          </a:xfrm>
          <a:prstGeom prst="blockArc">
            <a:avLst>
              <a:gd name="adj1" fmla="val 16249461"/>
              <a:gd name="adj2" fmla="val 21425410"/>
              <a:gd name="adj3" fmla="val 1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905000"/>
            <a:ext cx="23622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590800"/>
            <a:ext cx="2362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24384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4648200"/>
            <a:ext cx="2362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5181600"/>
            <a:ext cx="1066800" cy="76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000" y="5029200"/>
            <a:ext cx="152400" cy="3810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996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4114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6019800" y="4495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000500" y="3771900"/>
            <a:ext cx="23622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839494" y="2247106"/>
            <a:ext cx="685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133600"/>
            <a:ext cx="323850" cy="3429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352800"/>
            <a:ext cx="323850" cy="3429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rot="5400000">
            <a:off x="6477794" y="3047206"/>
            <a:ext cx="9144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35052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5800" y="4953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25908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1905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96200" y="5105400"/>
            <a:ext cx="121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شیر باز</a:t>
            </a:r>
            <a:endParaRPr lang="en-US" sz="2400" b="1" dirty="0"/>
          </a:p>
        </p:txBody>
      </p:sp>
      <p:sp>
        <p:nvSpPr>
          <p:cNvPr id="31" name="Freeform 30"/>
          <p:cNvSpPr/>
          <p:nvPr/>
        </p:nvSpPr>
        <p:spPr>
          <a:xfrm>
            <a:off x="7162800" y="3810000"/>
            <a:ext cx="139575" cy="859809"/>
          </a:xfrm>
          <a:custGeom>
            <a:avLst/>
            <a:gdLst>
              <a:gd name="connsiteX0" fmla="*/ 57688 w 139575"/>
              <a:gd name="connsiteY0" fmla="*/ 859809 h 859809"/>
              <a:gd name="connsiteX1" fmla="*/ 98631 w 139575"/>
              <a:gd name="connsiteY1" fmla="*/ 818866 h 859809"/>
              <a:gd name="connsiteX2" fmla="*/ 112279 w 139575"/>
              <a:gd name="connsiteY2" fmla="*/ 777923 h 859809"/>
              <a:gd name="connsiteX3" fmla="*/ 139575 w 139575"/>
              <a:gd name="connsiteY3" fmla="*/ 736979 h 859809"/>
              <a:gd name="connsiteX4" fmla="*/ 125927 w 139575"/>
              <a:gd name="connsiteY4" fmla="*/ 600502 h 859809"/>
              <a:gd name="connsiteX5" fmla="*/ 84984 w 139575"/>
              <a:gd name="connsiteY5" fmla="*/ 559558 h 859809"/>
              <a:gd name="connsiteX6" fmla="*/ 16745 w 139575"/>
              <a:gd name="connsiteY6" fmla="*/ 491320 h 859809"/>
              <a:gd name="connsiteX7" fmla="*/ 57688 w 139575"/>
              <a:gd name="connsiteY7" fmla="*/ 272955 h 859809"/>
              <a:gd name="connsiteX8" fmla="*/ 98631 w 139575"/>
              <a:gd name="connsiteY8" fmla="*/ 245660 h 859809"/>
              <a:gd name="connsiteX9" fmla="*/ 112279 w 139575"/>
              <a:gd name="connsiteY9" fmla="*/ 204717 h 859809"/>
              <a:gd name="connsiteX10" fmla="*/ 98631 w 139575"/>
              <a:gd name="connsiteY10" fmla="*/ 163773 h 859809"/>
              <a:gd name="connsiteX11" fmla="*/ 84984 w 139575"/>
              <a:gd name="connsiteY11" fmla="*/ 95535 h 859809"/>
              <a:gd name="connsiteX12" fmla="*/ 84984 w 139575"/>
              <a:gd name="connsiteY12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75" h="859809">
                <a:moveTo>
                  <a:pt x="57688" y="859809"/>
                </a:moveTo>
                <a:cubicBezTo>
                  <a:pt x="71336" y="846161"/>
                  <a:pt x="87925" y="834925"/>
                  <a:pt x="98631" y="818866"/>
                </a:cubicBezTo>
                <a:cubicBezTo>
                  <a:pt x="106611" y="806896"/>
                  <a:pt x="105845" y="790790"/>
                  <a:pt x="112279" y="777923"/>
                </a:cubicBezTo>
                <a:cubicBezTo>
                  <a:pt x="119615" y="763252"/>
                  <a:pt x="130476" y="750627"/>
                  <a:pt x="139575" y="736979"/>
                </a:cubicBezTo>
                <a:cubicBezTo>
                  <a:pt x="135026" y="691487"/>
                  <a:pt x="139372" y="644199"/>
                  <a:pt x="125927" y="600502"/>
                </a:cubicBezTo>
                <a:cubicBezTo>
                  <a:pt x="120251" y="582055"/>
                  <a:pt x="97340" y="574385"/>
                  <a:pt x="84984" y="559558"/>
                </a:cubicBezTo>
                <a:cubicBezTo>
                  <a:pt x="28121" y="491322"/>
                  <a:pt x="91804" y="541359"/>
                  <a:pt x="16745" y="491320"/>
                </a:cubicBezTo>
                <a:cubicBezTo>
                  <a:pt x="22580" y="415465"/>
                  <a:pt x="0" y="330644"/>
                  <a:pt x="57688" y="272955"/>
                </a:cubicBezTo>
                <a:cubicBezTo>
                  <a:pt x="69286" y="261357"/>
                  <a:pt x="84983" y="254758"/>
                  <a:pt x="98631" y="245660"/>
                </a:cubicBezTo>
                <a:cubicBezTo>
                  <a:pt x="103180" y="232012"/>
                  <a:pt x="112279" y="219103"/>
                  <a:pt x="112279" y="204717"/>
                </a:cubicBezTo>
                <a:cubicBezTo>
                  <a:pt x="112279" y="190331"/>
                  <a:pt x="102120" y="177730"/>
                  <a:pt x="98631" y="163773"/>
                </a:cubicBezTo>
                <a:cubicBezTo>
                  <a:pt x="93005" y="141269"/>
                  <a:pt x="86910" y="118651"/>
                  <a:pt x="84984" y="95535"/>
                </a:cubicBezTo>
                <a:cubicBezTo>
                  <a:pt x="82340" y="63800"/>
                  <a:pt x="84984" y="31845"/>
                  <a:pt x="84984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791200" y="3810000"/>
            <a:ext cx="139575" cy="859809"/>
          </a:xfrm>
          <a:custGeom>
            <a:avLst/>
            <a:gdLst>
              <a:gd name="connsiteX0" fmla="*/ 57688 w 139575"/>
              <a:gd name="connsiteY0" fmla="*/ 859809 h 859809"/>
              <a:gd name="connsiteX1" fmla="*/ 98631 w 139575"/>
              <a:gd name="connsiteY1" fmla="*/ 818866 h 859809"/>
              <a:gd name="connsiteX2" fmla="*/ 112279 w 139575"/>
              <a:gd name="connsiteY2" fmla="*/ 777923 h 859809"/>
              <a:gd name="connsiteX3" fmla="*/ 139575 w 139575"/>
              <a:gd name="connsiteY3" fmla="*/ 736979 h 859809"/>
              <a:gd name="connsiteX4" fmla="*/ 125927 w 139575"/>
              <a:gd name="connsiteY4" fmla="*/ 600502 h 859809"/>
              <a:gd name="connsiteX5" fmla="*/ 84984 w 139575"/>
              <a:gd name="connsiteY5" fmla="*/ 559558 h 859809"/>
              <a:gd name="connsiteX6" fmla="*/ 16745 w 139575"/>
              <a:gd name="connsiteY6" fmla="*/ 491320 h 859809"/>
              <a:gd name="connsiteX7" fmla="*/ 57688 w 139575"/>
              <a:gd name="connsiteY7" fmla="*/ 272955 h 859809"/>
              <a:gd name="connsiteX8" fmla="*/ 98631 w 139575"/>
              <a:gd name="connsiteY8" fmla="*/ 245660 h 859809"/>
              <a:gd name="connsiteX9" fmla="*/ 112279 w 139575"/>
              <a:gd name="connsiteY9" fmla="*/ 204717 h 859809"/>
              <a:gd name="connsiteX10" fmla="*/ 98631 w 139575"/>
              <a:gd name="connsiteY10" fmla="*/ 163773 h 859809"/>
              <a:gd name="connsiteX11" fmla="*/ 84984 w 139575"/>
              <a:gd name="connsiteY11" fmla="*/ 95535 h 859809"/>
              <a:gd name="connsiteX12" fmla="*/ 84984 w 139575"/>
              <a:gd name="connsiteY12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75" h="859809">
                <a:moveTo>
                  <a:pt x="57688" y="859809"/>
                </a:moveTo>
                <a:cubicBezTo>
                  <a:pt x="71336" y="846161"/>
                  <a:pt x="87925" y="834925"/>
                  <a:pt x="98631" y="818866"/>
                </a:cubicBezTo>
                <a:cubicBezTo>
                  <a:pt x="106611" y="806896"/>
                  <a:pt x="105845" y="790790"/>
                  <a:pt x="112279" y="777923"/>
                </a:cubicBezTo>
                <a:cubicBezTo>
                  <a:pt x="119615" y="763252"/>
                  <a:pt x="130476" y="750627"/>
                  <a:pt x="139575" y="736979"/>
                </a:cubicBezTo>
                <a:cubicBezTo>
                  <a:pt x="135026" y="691487"/>
                  <a:pt x="139372" y="644199"/>
                  <a:pt x="125927" y="600502"/>
                </a:cubicBezTo>
                <a:cubicBezTo>
                  <a:pt x="120251" y="582055"/>
                  <a:pt x="97340" y="574385"/>
                  <a:pt x="84984" y="559558"/>
                </a:cubicBezTo>
                <a:cubicBezTo>
                  <a:pt x="28121" y="491322"/>
                  <a:pt x="91804" y="541359"/>
                  <a:pt x="16745" y="491320"/>
                </a:cubicBezTo>
                <a:cubicBezTo>
                  <a:pt x="22580" y="415465"/>
                  <a:pt x="0" y="330644"/>
                  <a:pt x="57688" y="272955"/>
                </a:cubicBezTo>
                <a:cubicBezTo>
                  <a:pt x="69286" y="261357"/>
                  <a:pt x="84983" y="254758"/>
                  <a:pt x="98631" y="245660"/>
                </a:cubicBezTo>
                <a:cubicBezTo>
                  <a:pt x="103180" y="232012"/>
                  <a:pt x="112279" y="219103"/>
                  <a:pt x="112279" y="204717"/>
                </a:cubicBezTo>
                <a:cubicBezTo>
                  <a:pt x="112279" y="190331"/>
                  <a:pt x="102120" y="177730"/>
                  <a:pt x="98631" y="163773"/>
                </a:cubicBezTo>
                <a:cubicBezTo>
                  <a:pt x="93005" y="141269"/>
                  <a:pt x="86910" y="118651"/>
                  <a:pt x="84984" y="95535"/>
                </a:cubicBezTo>
                <a:cubicBezTo>
                  <a:pt x="82340" y="63800"/>
                  <a:pt x="84984" y="31845"/>
                  <a:pt x="84984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3352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29200" y="57134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763000" y="533400"/>
            <a:ext cx="152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63000" y="762000"/>
            <a:ext cx="152400" cy="396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8305800" y="4114800"/>
            <a:ext cx="1524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8153400" y="29718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58200" y="1447800"/>
            <a:ext cx="1524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8001000" y="2362200"/>
            <a:ext cx="1524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53400" y="1371600"/>
            <a:ext cx="15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53400" y="19050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7619206" y="1676400"/>
            <a:ext cx="4579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0" y="14478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590109" y="1333897"/>
            <a:ext cx="1144588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0" y="762000"/>
            <a:ext cx="2209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143000"/>
            <a:ext cx="161925" cy="342900"/>
          </a:xfrm>
          <a:prstGeom prst="rect">
            <a:avLst/>
          </a:prstGeom>
          <a:noFill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295400"/>
            <a:ext cx="563336" cy="657225"/>
          </a:xfrm>
          <a:prstGeom prst="rect">
            <a:avLst/>
          </a:prstGeom>
          <a:noFill/>
        </p:spPr>
      </p:pic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371600"/>
            <a:ext cx="171450" cy="447675"/>
          </a:xfrm>
          <a:prstGeom prst="rect">
            <a:avLst/>
          </a:prstGeom>
          <a:noFill/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755901"/>
            <a:ext cx="228600" cy="5969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4572000" y="6019800"/>
            <a:ext cx="1676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جریان ورودی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53000" y="228600"/>
            <a:ext cx="2133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 نشت رو به بالا :</a:t>
            </a:r>
            <a:endParaRPr lang="en-US" sz="2400" b="1" dirty="0"/>
          </a:p>
        </p:txBody>
      </p:sp>
      <p:pic>
        <p:nvPicPr>
          <p:cNvPr id="93223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"/>
            <a:ext cx="1362075" cy="342900"/>
          </a:xfrm>
          <a:prstGeom prst="rect">
            <a:avLst/>
          </a:prstGeom>
          <a:noFill/>
        </p:spPr>
      </p:pic>
      <p:pic>
        <p:nvPicPr>
          <p:cNvPr id="93222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914400"/>
            <a:ext cx="1362075" cy="342900"/>
          </a:xfrm>
          <a:prstGeom prst="rect">
            <a:avLst/>
          </a:prstGeom>
          <a:noFill/>
        </p:spPr>
      </p:pic>
      <p:pic>
        <p:nvPicPr>
          <p:cNvPr id="93221" name="Picture 3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000250" cy="342900"/>
          </a:xfrm>
          <a:prstGeom prst="rect">
            <a:avLst/>
          </a:prstGeom>
          <a:noFill/>
        </p:spPr>
      </p:pic>
      <p:pic>
        <p:nvPicPr>
          <p:cNvPr id="93220" name="Picture 3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" y="1866900"/>
            <a:ext cx="2428875" cy="342900"/>
          </a:xfrm>
          <a:prstGeom prst="rect">
            <a:avLst/>
          </a:prstGeom>
          <a:noFill/>
        </p:spPr>
      </p:pic>
      <p:pic>
        <p:nvPicPr>
          <p:cNvPr id="93219" name="Picture 3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2324100"/>
            <a:ext cx="2562225" cy="342900"/>
          </a:xfrm>
          <a:prstGeom prst="rect">
            <a:avLst/>
          </a:prstGeom>
          <a:noFill/>
        </p:spPr>
      </p:pic>
      <p:pic>
        <p:nvPicPr>
          <p:cNvPr id="93218" name="Picture 3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2781300"/>
            <a:ext cx="1914525" cy="342900"/>
          </a:xfrm>
          <a:prstGeom prst="rect">
            <a:avLst/>
          </a:prstGeom>
          <a:noFill/>
        </p:spPr>
      </p:pic>
      <p:pic>
        <p:nvPicPr>
          <p:cNvPr id="93217" name="Picture 3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52800"/>
            <a:ext cx="2286000" cy="342900"/>
          </a:xfrm>
          <a:prstGeom prst="rect">
            <a:avLst/>
          </a:prstGeom>
          <a:noFill/>
        </p:spPr>
      </p:pic>
      <p:pic>
        <p:nvPicPr>
          <p:cNvPr id="93216" name="Picture 3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810000"/>
            <a:ext cx="2581275" cy="676275"/>
          </a:xfrm>
          <a:prstGeom prst="rect">
            <a:avLst/>
          </a:prstGeom>
          <a:noFill/>
        </p:spPr>
      </p:pic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2105025" cy="523875"/>
          </a:xfrm>
          <a:prstGeom prst="rect">
            <a:avLst/>
          </a:prstGeom>
          <a:noFill/>
        </p:spPr>
      </p:pic>
      <p:pic>
        <p:nvPicPr>
          <p:cNvPr id="93214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257800"/>
            <a:ext cx="1857375" cy="342900"/>
          </a:xfrm>
          <a:prstGeom prst="rect">
            <a:avLst/>
          </a:prstGeom>
          <a:noFill/>
        </p:spPr>
      </p:pic>
      <p:cxnSp>
        <p:nvCxnSpPr>
          <p:cNvPr id="116" name="Straight Connector 115"/>
          <p:cNvCxnSpPr/>
          <p:nvPr/>
        </p:nvCxnSpPr>
        <p:spPr>
          <a:xfrm>
            <a:off x="381000" y="1752600"/>
            <a:ext cx="35052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81000" y="3200400"/>
            <a:ext cx="35052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895600" y="4800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858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9000" y="137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A3D08-925C-46CF-A1F9-738D68438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5400000">
            <a:off x="3200400" y="3429000"/>
            <a:ext cx="1905000" cy="2971800"/>
          </a:xfrm>
          <a:prstGeom prst="blockArc">
            <a:avLst>
              <a:gd name="adj1" fmla="val 16249461"/>
              <a:gd name="adj2" fmla="val 21425410"/>
              <a:gd name="adj3" fmla="val 1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905000"/>
            <a:ext cx="23622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2590800"/>
            <a:ext cx="2362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24384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4648200"/>
            <a:ext cx="2362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5181600"/>
            <a:ext cx="1066800" cy="76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5029200"/>
            <a:ext cx="152400" cy="3810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996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4114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7" name="Oval 16"/>
          <p:cNvSpPr/>
          <p:nvPr/>
        </p:nvSpPr>
        <p:spPr>
          <a:xfrm>
            <a:off x="4800600" y="4495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781300" y="3771900"/>
            <a:ext cx="23622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620294" y="2247106"/>
            <a:ext cx="685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133600"/>
            <a:ext cx="323850" cy="3429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52800"/>
            <a:ext cx="323850" cy="3429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5400000">
            <a:off x="5258594" y="3047206"/>
            <a:ext cx="9144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24400" y="35052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4953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6600" y="25908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6600" y="19050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77000" y="5105400"/>
            <a:ext cx="121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 شیر باز</a:t>
            </a:r>
            <a:endParaRPr lang="en-US" sz="2400" b="1" dirty="0"/>
          </a:p>
        </p:txBody>
      </p:sp>
      <p:sp>
        <p:nvSpPr>
          <p:cNvPr id="28" name="Freeform 27"/>
          <p:cNvSpPr/>
          <p:nvPr/>
        </p:nvSpPr>
        <p:spPr>
          <a:xfrm rot="10800000">
            <a:off x="6108825" y="3352800"/>
            <a:ext cx="139575" cy="859809"/>
          </a:xfrm>
          <a:custGeom>
            <a:avLst/>
            <a:gdLst>
              <a:gd name="connsiteX0" fmla="*/ 57688 w 139575"/>
              <a:gd name="connsiteY0" fmla="*/ 859809 h 859809"/>
              <a:gd name="connsiteX1" fmla="*/ 98631 w 139575"/>
              <a:gd name="connsiteY1" fmla="*/ 818866 h 859809"/>
              <a:gd name="connsiteX2" fmla="*/ 112279 w 139575"/>
              <a:gd name="connsiteY2" fmla="*/ 777923 h 859809"/>
              <a:gd name="connsiteX3" fmla="*/ 139575 w 139575"/>
              <a:gd name="connsiteY3" fmla="*/ 736979 h 859809"/>
              <a:gd name="connsiteX4" fmla="*/ 125927 w 139575"/>
              <a:gd name="connsiteY4" fmla="*/ 600502 h 859809"/>
              <a:gd name="connsiteX5" fmla="*/ 84984 w 139575"/>
              <a:gd name="connsiteY5" fmla="*/ 559558 h 859809"/>
              <a:gd name="connsiteX6" fmla="*/ 16745 w 139575"/>
              <a:gd name="connsiteY6" fmla="*/ 491320 h 859809"/>
              <a:gd name="connsiteX7" fmla="*/ 57688 w 139575"/>
              <a:gd name="connsiteY7" fmla="*/ 272955 h 859809"/>
              <a:gd name="connsiteX8" fmla="*/ 98631 w 139575"/>
              <a:gd name="connsiteY8" fmla="*/ 245660 h 859809"/>
              <a:gd name="connsiteX9" fmla="*/ 112279 w 139575"/>
              <a:gd name="connsiteY9" fmla="*/ 204717 h 859809"/>
              <a:gd name="connsiteX10" fmla="*/ 98631 w 139575"/>
              <a:gd name="connsiteY10" fmla="*/ 163773 h 859809"/>
              <a:gd name="connsiteX11" fmla="*/ 84984 w 139575"/>
              <a:gd name="connsiteY11" fmla="*/ 95535 h 859809"/>
              <a:gd name="connsiteX12" fmla="*/ 84984 w 139575"/>
              <a:gd name="connsiteY12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75" h="859809">
                <a:moveTo>
                  <a:pt x="57688" y="859809"/>
                </a:moveTo>
                <a:cubicBezTo>
                  <a:pt x="71336" y="846161"/>
                  <a:pt x="87925" y="834925"/>
                  <a:pt x="98631" y="818866"/>
                </a:cubicBezTo>
                <a:cubicBezTo>
                  <a:pt x="106611" y="806896"/>
                  <a:pt x="105845" y="790790"/>
                  <a:pt x="112279" y="777923"/>
                </a:cubicBezTo>
                <a:cubicBezTo>
                  <a:pt x="119615" y="763252"/>
                  <a:pt x="130476" y="750627"/>
                  <a:pt x="139575" y="736979"/>
                </a:cubicBezTo>
                <a:cubicBezTo>
                  <a:pt x="135026" y="691487"/>
                  <a:pt x="139372" y="644199"/>
                  <a:pt x="125927" y="600502"/>
                </a:cubicBezTo>
                <a:cubicBezTo>
                  <a:pt x="120251" y="582055"/>
                  <a:pt x="97340" y="574385"/>
                  <a:pt x="84984" y="559558"/>
                </a:cubicBezTo>
                <a:cubicBezTo>
                  <a:pt x="28121" y="491322"/>
                  <a:pt x="91804" y="541359"/>
                  <a:pt x="16745" y="491320"/>
                </a:cubicBezTo>
                <a:cubicBezTo>
                  <a:pt x="22580" y="415465"/>
                  <a:pt x="0" y="330644"/>
                  <a:pt x="57688" y="272955"/>
                </a:cubicBezTo>
                <a:cubicBezTo>
                  <a:pt x="69286" y="261357"/>
                  <a:pt x="84983" y="254758"/>
                  <a:pt x="98631" y="245660"/>
                </a:cubicBezTo>
                <a:cubicBezTo>
                  <a:pt x="103180" y="232012"/>
                  <a:pt x="112279" y="219103"/>
                  <a:pt x="112279" y="204717"/>
                </a:cubicBezTo>
                <a:cubicBezTo>
                  <a:pt x="112279" y="190331"/>
                  <a:pt x="102120" y="177730"/>
                  <a:pt x="98631" y="163773"/>
                </a:cubicBezTo>
                <a:cubicBezTo>
                  <a:pt x="93005" y="141269"/>
                  <a:pt x="86910" y="118651"/>
                  <a:pt x="84984" y="95535"/>
                </a:cubicBezTo>
                <a:cubicBezTo>
                  <a:pt x="82340" y="63800"/>
                  <a:pt x="84984" y="31845"/>
                  <a:pt x="84984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4572000" y="3276600"/>
            <a:ext cx="139575" cy="859809"/>
          </a:xfrm>
          <a:custGeom>
            <a:avLst/>
            <a:gdLst>
              <a:gd name="connsiteX0" fmla="*/ 57688 w 139575"/>
              <a:gd name="connsiteY0" fmla="*/ 859809 h 859809"/>
              <a:gd name="connsiteX1" fmla="*/ 98631 w 139575"/>
              <a:gd name="connsiteY1" fmla="*/ 818866 h 859809"/>
              <a:gd name="connsiteX2" fmla="*/ 112279 w 139575"/>
              <a:gd name="connsiteY2" fmla="*/ 777923 h 859809"/>
              <a:gd name="connsiteX3" fmla="*/ 139575 w 139575"/>
              <a:gd name="connsiteY3" fmla="*/ 736979 h 859809"/>
              <a:gd name="connsiteX4" fmla="*/ 125927 w 139575"/>
              <a:gd name="connsiteY4" fmla="*/ 600502 h 859809"/>
              <a:gd name="connsiteX5" fmla="*/ 84984 w 139575"/>
              <a:gd name="connsiteY5" fmla="*/ 559558 h 859809"/>
              <a:gd name="connsiteX6" fmla="*/ 16745 w 139575"/>
              <a:gd name="connsiteY6" fmla="*/ 491320 h 859809"/>
              <a:gd name="connsiteX7" fmla="*/ 57688 w 139575"/>
              <a:gd name="connsiteY7" fmla="*/ 272955 h 859809"/>
              <a:gd name="connsiteX8" fmla="*/ 98631 w 139575"/>
              <a:gd name="connsiteY8" fmla="*/ 245660 h 859809"/>
              <a:gd name="connsiteX9" fmla="*/ 112279 w 139575"/>
              <a:gd name="connsiteY9" fmla="*/ 204717 h 859809"/>
              <a:gd name="connsiteX10" fmla="*/ 98631 w 139575"/>
              <a:gd name="connsiteY10" fmla="*/ 163773 h 859809"/>
              <a:gd name="connsiteX11" fmla="*/ 84984 w 139575"/>
              <a:gd name="connsiteY11" fmla="*/ 95535 h 859809"/>
              <a:gd name="connsiteX12" fmla="*/ 84984 w 139575"/>
              <a:gd name="connsiteY12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75" h="859809">
                <a:moveTo>
                  <a:pt x="57688" y="859809"/>
                </a:moveTo>
                <a:cubicBezTo>
                  <a:pt x="71336" y="846161"/>
                  <a:pt x="87925" y="834925"/>
                  <a:pt x="98631" y="818866"/>
                </a:cubicBezTo>
                <a:cubicBezTo>
                  <a:pt x="106611" y="806896"/>
                  <a:pt x="105845" y="790790"/>
                  <a:pt x="112279" y="777923"/>
                </a:cubicBezTo>
                <a:cubicBezTo>
                  <a:pt x="119615" y="763252"/>
                  <a:pt x="130476" y="750627"/>
                  <a:pt x="139575" y="736979"/>
                </a:cubicBezTo>
                <a:cubicBezTo>
                  <a:pt x="135026" y="691487"/>
                  <a:pt x="139372" y="644199"/>
                  <a:pt x="125927" y="600502"/>
                </a:cubicBezTo>
                <a:cubicBezTo>
                  <a:pt x="120251" y="582055"/>
                  <a:pt x="97340" y="574385"/>
                  <a:pt x="84984" y="559558"/>
                </a:cubicBezTo>
                <a:cubicBezTo>
                  <a:pt x="28121" y="491322"/>
                  <a:pt x="91804" y="541359"/>
                  <a:pt x="16745" y="491320"/>
                </a:cubicBezTo>
                <a:cubicBezTo>
                  <a:pt x="22580" y="415465"/>
                  <a:pt x="0" y="330644"/>
                  <a:pt x="57688" y="272955"/>
                </a:cubicBezTo>
                <a:cubicBezTo>
                  <a:pt x="69286" y="261357"/>
                  <a:pt x="84983" y="254758"/>
                  <a:pt x="98631" y="245660"/>
                </a:cubicBezTo>
                <a:cubicBezTo>
                  <a:pt x="103180" y="232012"/>
                  <a:pt x="112279" y="219103"/>
                  <a:pt x="112279" y="204717"/>
                </a:cubicBezTo>
                <a:cubicBezTo>
                  <a:pt x="112279" y="190331"/>
                  <a:pt x="102120" y="177730"/>
                  <a:pt x="98631" y="163773"/>
                </a:cubicBezTo>
                <a:cubicBezTo>
                  <a:pt x="93005" y="141269"/>
                  <a:pt x="86910" y="118651"/>
                  <a:pt x="84984" y="95535"/>
                </a:cubicBezTo>
                <a:cubicBezTo>
                  <a:pt x="82340" y="63800"/>
                  <a:pt x="84984" y="31845"/>
                  <a:pt x="84984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00600" y="3352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3657600" y="571341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772400" y="1371600"/>
            <a:ext cx="15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2400" y="2514600"/>
            <a:ext cx="1524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7200900" y="4000500"/>
            <a:ext cx="1524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6934200" y="29718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39000" y="2133600"/>
            <a:ext cx="152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6781800" y="2362200"/>
            <a:ext cx="1524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34200" y="1371600"/>
            <a:ext cx="15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4200" y="1905000"/>
            <a:ext cx="152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391400" y="2132012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163594" y="22090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29400" y="1905000"/>
            <a:ext cx="2209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057400"/>
            <a:ext cx="161925" cy="342900"/>
          </a:xfrm>
          <a:prstGeom prst="rect">
            <a:avLst/>
          </a:prstGeom>
          <a:noFill/>
        </p:spPr>
      </p:pic>
      <p:grpSp>
        <p:nvGrpSpPr>
          <p:cNvPr id="62" name="Group 61"/>
          <p:cNvGrpSpPr/>
          <p:nvPr/>
        </p:nvGrpSpPr>
        <p:grpSpPr>
          <a:xfrm>
            <a:off x="8153400" y="1219200"/>
            <a:ext cx="704850" cy="657225"/>
            <a:chOff x="9372600" y="1219200"/>
            <a:chExt cx="704850" cy="657225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72600" y="1219200"/>
              <a:ext cx="563336" cy="657225"/>
            </a:xfrm>
            <a:prstGeom prst="rect">
              <a:avLst/>
            </a:prstGeom>
            <a:noFill/>
          </p:spPr>
        </p:pic>
        <p:pic>
          <p:nvPicPr>
            <p:cNvPr id="46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0" y="1295400"/>
              <a:ext cx="171450" cy="447675"/>
            </a:xfrm>
            <a:prstGeom prst="rect">
              <a:avLst/>
            </a:prstGeom>
            <a:noFill/>
          </p:spPr>
        </p:pic>
      </p:grp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755901"/>
            <a:ext cx="228600" cy="5969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352800" y="6019800"/>
            <a:ext cx="1676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جریان خروجی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 rot="2042191">
            <a:off x="3767906" y="777626"/>
            <a:ext cx="819605" cy="496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343400" y="1295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43400" y="1066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24200" y="304800"/>
            <a:ext cx="1676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جریان ورودی</a:t>
            </a:r>
            <a:endParaRPr lang="en-US" sz="2400" b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6858000" y="2514600"/>
            <a:ext cx="10668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7849394" y="1599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7887494" y="2324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34000" y="228600"/>
            <a:ext cx="2209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 نشت رو به پایین :</a:t>
            </a:r>
            <a:endParaRPr lang="en-US" sz="24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1000" y="1676400"/>
            <a:ext cx="28194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81000" y="4113212"/>
            <a:ext cx="28194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1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305300"/>
            <a:ext cx="2428875" cy="342900"/>
          </a:xfrm>
          <a:prstGeom prst="rect">
            <a:avLst/>
          </a:prstGeom>
          <a:noFill/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4762500"/>
            <a:ext cx="2562225" cy="342900"/>
          </a:xfrm>
          <a:prstGeom prst="rect">
            <a:avLst/>
          </a:prstGeom>
          <a:noFill/>
        </p:spPr>
      </p:pic>
      <p:pic>
        <p:nvPicPr>
          <p:cNvPr id="93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19700"/>
            <a:ext cx="1914525" cy="342900"/>
          </a:xfrm>
          <a:prstGeom prst="rect">
            <a:avLst/>
          </a:prstGeom>
          <a:noFill/>
        </p:spPr>
      </p:pic>
      <p:pic>
        <p:nvPicPr>
          <p:cNvPr id="94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71500"/>
            <a:ext cx="1362075" cy="342900"/>
          </a:xfrm>
          <a:prstGeom prst="rect">
            <a:avLst/>
          </a:prstGeom>
          <a:noFill/>
        </p:spPr>
      </p:pic>
      <p:pic>
        <p:nvPicPr>
          <p:cNvPr id="95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76300"/>
            <a:ext cx="1362075" cy="342900"/>
          </a:xfrm>
          <a:prstGeom prst="rect">
            <a:avLst/>
          </a:prstGeom>
          <a:noFill/>
        </p:spPr>
      </p:pic>
      <p:pic>
        <p:nvPicPr>
          <p:cNvPr id="96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57300"/>
            <a:ext cx="2000250" cy="342900"/>
          </a:xfrm>
          <a:prstGeom prst="rect">
            <a:avLst/>
          </a:prstGeom>
          <a:noFill/>
        </p:spPr>
      </p:pic>
      <p:pic>
        <p:nvPicPr>
          <p:cNvPr id="97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28800"/>
            <a:ext cx="2286000" cy="342900"/>
          </a:xfrm>
          <a:prstGeom prst="rect">
            <a:avLst/>
          </a:prstGeom>
          <a:noFill/>
        </p:spPr>
      </p:pic>
      <p:pic>
        <p:nvPicPr>
          <p:cNvPr id="98" name="Picture 1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09800"/>
            <a:ext cx="2581275" cy="676275"/>
          </a:xfrm>
          <a:prstGeom prst="rect">
            <a:avLst/>
          </a:prstGeom>
          <a:noFill/>
        </p:spPr>
      </p:pic>
      <p:pic>
        <p:nvPicPr>
          <p:cNvPr id="99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95600"/>
            <a:ext cx="2105025" cy="523875"/>
          </a:xfrm>
          <a:prstGeom prst="rect">
            <a:avLst/>
          </a:prstGeom>
          <a:noFill/>
        </p:spPr>
      </p:pic>
      <p:pic>
        <p:nvPicPr>
          <p:cNvPr id="100" name="Picture 1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" y="3543300"/>
            <a:ext cx="1857375" cy="342900"/>
          </a:xfrm>
          <a:prstGeom prst="rect">
            <a:avLst/>
          </a:prstGeom>
          <a:noFill/>
        </p:spPr>
      </p:pic>
      <p:cxnSp>
        <p:nvCxnSpPr>
          <p:cNvPr id="101" name="Straight Arrow Connector 100"/>
          <p:cNvCxnSpPr/>
          <p:nvPr/>
        </p:nvCxnSpPr>
        <p:spPr>
          <a:xfrm>
            <a:off x="2514600" y="31226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81000" y="37322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143000"/>
            <a:ext cx="3505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35052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695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181497" y="1485503"/>
            <a:ext cx="6858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914400" y="3048000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10800000">
            <a:off x="1066800" y="2286000"/>
            <a:ext cx="199360" cy="1278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ماسه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2667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رس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219994" y="21328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152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362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>
            <a:off x="2971800" y="1066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1676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1800" y="2362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002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1828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2819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 m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4343400" y="457200"/>
            <a:ext cx="447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 smtClean="0"/>
              <a:t>مثال ) در نقاط </a:t>
            </a:r>
            <a:r>
              <a:rPr lang="en-US" sz="2400" b="1" dirty="0" smtClean="0"/>
              <a:t>A</a:t>
            </a:r>
            <a:r>
              <a:rPr lang="fa-IR" sz="2400" b="1" dirty="0" smtClean="0"/>
              <a:t> و </a:t>
            </a:r>
            <a:r>
              <a:rPr lang="en-US" sz="2400" b="1" dirty="0" smtClean="0"/>
              <a:t>B</a:t>
            </a:r>
            <a:r>
              <a:rPr lang="fa-IR" sz="2400" b="1" dirty="0" smtClean="0"/>
              <a:t> و </a:t>
            </a:r>
            <a:r>
              <a:rPr lang="en-US" sz="2400" b="1" dirty="0" smtClean="0"/>
              <a:t>C</a:t>
            </a:r>
            <a:r>
              <a:rPr lang="fa-IR" sz="2400" b="1" dirty="0" smtClean="0"/>
              <a:t> و </a:t>
            </a:r>
            <a:r>
              <a:rPr lang="en-US" sz="2400" b="1" dirty="0" smtClean="0"/>
              <a:t>D</a:t>
            </a:r>
            <a:r>
              <a:rPr lang="fa-IR" sz="2400" b="1" dirty="0" smtClean="0"/>
              <a:t> تنش های کل،موثـر و فشار آب را حساب کنید .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2971800" y="3581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24200" y="3581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667000"/>
            <a:ext cx="2419350" cy="523875"/>
          </a:xfrm>
          <a:prstGeom prst="rect">
            <a:avLst/>
          </a:prstGeom>
          <a:noFill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76400"/>
            <a:ext cx="1971675" cy="523875"/>
          </a:xfrm>
          <a:prstGeom prst="rect">
            <a:avLst/>
          </a:prstGeom>
          <a:noFill/>
        </p:spPr>
      </p:pic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191000"/>
            <a:ext cx="771525" cy="342900"/>
          </a:xfrm>
          <a:prstGeom prst="rect">
            <a:avLst/>
          </a:prstGeom>
          <a:noFill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781050" cy="342900"/>
          </a:xfrm>
          <a:prstGeom prst="rect">
            <a:avLst/>
          </a:prstGeom>
          <a:noFill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953000"/>
            <a:ext cx="771525" cy="342900"/>
          </a:xfrm>
          <a:prstGeom prst="rect">
            <a:avLst/>
          </a:prstGeom>
          <a:noFill/>
        </p:spPr>
      </p:pic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914400" y="4724400"/>
            <a:ext cx="12192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7774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14800"/>
            <a:ext cx="3457575" cy="523875"/>
          </a:xfrm>
          <a:prstGeom prst="rect">
            <a:avLst/>
          </a:prstGeom>
          <a:noFill/>
        </p:spPr>
      </p:pic>
      <p:pic>
        <p:nvPicPr>
          <p:cNvPr id="117773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95800"/>
            <a:ext cx="790575" cy="342900"/>
          </a:xfrm>
          <a:prstGeom prst="rect">
            <a:avLst/>
          </a:prstGeom>
          <a:noFill/>
        </p:spPr>
      </p:pic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876800"/>
            <a:ext cx="2181225" cy="523875"/>
          </a:xfrm>
          <a:prstGeom prst="rect">
            <a:avLst/>
          </a:prstGeom>
          <a:noFill/>
        </p:spPr>
      </p:pic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0" y="1781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2762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4725194" y="4723606"/>
            <a:ext cx="12192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038600"/>
            <a:ext cx="3171825" cy="523875"/>
          </a:xfrm>
          <a:prstGeom prst="rect">
            <a:avLst/>
          </a:prstGeom>
          <a:noFill/>
        </p:spPr>
      </p:pic>
      <p:pic>
        <p:nvPicPr>
          <p:cNvPr id="11778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495800"/>
            <a:ext cx="771525" cy="342900"/>
          </a:xfrm>
          <a:prstGeom prst="rect">
            <a:avLst/>
          </a:prstGeom>
          <a:noFill/>
        </p:spPr>
      </p:pic>
      <p:pic>
        <p:nvPicPr>
          <p:cNvPr id="117779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76800"/>
            <a:ext cx="1914525" cy="523875"/>
          </a:xfrm>
          <a:prstGeom prst="rect">
            <a:avLst/>
          </a:prstGeom>
          <a:noFill/>
        </p:spPr>
      </p:pic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1781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0" y="2762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88" name="Picture 2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1" y="5486400"/>
            <a:ext cx="4800600" cy="523875"/>
          </a:xfrm>
          <a:prstGeom prst="rect">
            <a:avLst/>
          </a:prstGeom>
          <a:noFill/>
        </p:spPr>
      </p:pic>
      <p:pic>
        <p:nvPicPr>
          <p:cNvPr id="117787" name="Picture 2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019800"/>
            <a:ext cx="3914775" cy="523875"/>
          </a:xfrm>
          <a:prstGeom prst="rect">
            <a:avLst/>
          </a:prstGeom>
          <a:noFill/>
        </p:spPr>
      </p:pic>
      <p:pic>
        <p:nvPicPr>
          <p:cNvPr id="117786" name="Picture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715000"/>
            <a:ext cx="3352800" cy="523875"/>
          </a:xfrm>
          <a:prstGeom prst="rect">
            <a:avLst/>
          </a:prstGeom>
          <a:noFill/>
        </p:spPr>
      </p:pic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0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ight Brace 65"/>
          <p:cNvSpPr/>
          <p:nvPr/>
        </p:nvSpPr>
        <p:spPr>
          <a:xfrm>
            <a:off x="5105400" y="5486400"/>
            <a:ext cx="228600" cy="990600"/>
          </a:xfrm>
          <a:prstGeom prst="rightBrace">
            <a:avLst>
              <a:gd name="adj1" fmla="val 30721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4800" y="2971800"/>
            <a:ext cx="5791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6248400" y="1219200"/>
            <a:ext cx="1828800" cy="1524000"/>
          </a:xfrm>
          <a:prstGeom prst="cube">
            <a:avLst>
              <a:gd name="adj" fmla="val 325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14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419600" y="1676400"/>
            <a:ext cx="4267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10800000">
            <a:off x="5867400" y="15240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648200" y="1676400"/>
            <a:ext cx="1657350" cy="457200"/>
            <a:chOff x="1828800" y="2209800"/>
            <a:chExt cx="165735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1336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6695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003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3365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38125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2479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11455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9812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5146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670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8194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812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743200" y="2209800"/>
              <a:ext cx="6667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rot="5400000" flipH="1" flipV="1">
            <a:off x="6134894" y="3085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6439694" y="3085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6744494" y="3085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7354094" y="2094706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9620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</a:t>
            </a:r>
            <a:endParaRPr lang="en-US" sz="2400" b="1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200400"/>
            <a:ext cx="2514600" cy="86677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28600" y="3429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نیروی تراوش بر واحد حجم </a:t>
            </a:r>
            <a:endParaRPr lang="en-US" sz="2000" b="1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971800"/>
            <a:ext cx="8477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xtBox 56"/>
          <p:cNvSpPr txBox="1"/>
          <p:nvPr/>
        </p:nvSpPr>
        <p:spPr>
          <a:xfrm>
            <a:off x="2514600" y="381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نیروی تراوش بر واحد حجم ( پدیده رگاب ) :</a:t>
            </a:r>
            <a:endParaRPr lang="en-US" sz="2800" b="1" dirty="0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248400" y="3581400"/>
            <a:ext cx="2438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افزایش تنش موثر وارد بر خاک بر اثر جریان آب .</a:t>
            </a:r>
            <a:endParaRPr lang="en-US" sz="2000" b="1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200400"/>
            <a:ext cx="457200" cy="8422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95400" y="4800600"/>
            <a:ext cx="6553200" cy="381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95400" y="2514600"/>
            <a:ext cx="6553200" cy="2286000"/>
          </a:xfrm>
          <a:prstGeom prst="rect">
            <a:avLst/>
          </a:prstGeom>
          <a:gradFill flip="none" rotWithShape="1">
            <a:gsLst>
              <a:gs pos="0">
                <a:srgbClr val="AF873F">
                  <a:shade val="30000"/>
                  <a:satMod val="115000"/>
                </a:srgbClr>
              </a:gs>
              <a:gs pos="50000">
                <a:srgbClr val="AF873F">
                  <a:shade val="67500"/>
                  <a:satMod val="115000"/>
                </a:srgbClr>
              </a:gs>
              <a:gs pos="100000">
                <a:srgbClr val="AF873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95400" y="990600"/>
            <a:ext cx="3276600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00600" y="2209800"/>
            <a:ext cx="3048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2590800" y="2819400"/>
            <a:ext cx="4191000" cy="4038600"/>
          </a:xfrm>
          <a:prstGeom prst="arc">
            <a:avLst>
              <a:gd name="adj1" fmla="val 10885481"/>
              <a:gd name="adj2" fmla="val 21509156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3810000" y="3124200"/>
            <a:ext cx="1828800" cy="3352800"/>
          </a:xfrm>
          <a:prstGeom prst="arc">
            <a:avLst>
              <a:gd name="adj1" fmla="val 10934243"/>
              <a:gd name="adj2" fmla="val 38887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3200400" y="2971800"/>
            <a:ext cx="3048000" cy="3657600"/>
          </a:xfrm>
          <a:prstGeom prst="arc">
            <a:avLst>
              <a:gd name="adj1" fmla="val 10806498"/>
              <a:gd name="adj2" fmla="val 5159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10800000">
            <a:off x="2819400" y="457200"/>
            <a:ext cx="3810000" cy="3962400"/>
          </a:xfrm>
          <a:prstGeom prst="arc">
            <a:avLst>
              <a:gd name="adj1" fmla="val 10918826"/>
              <a:gd name="adj2" fmla="val 2149632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10800000">
            <a:off x="3352800" y="685800"/>
            <a:ext cx="2743200" cy="3505200"/>
          </a:xfrm>
          <a:prstGeom prst="arc">
            <a:avLst>
              <a:gd name="adj1" fmla="val 10990258"/>
              <a:gd name="adj2" fmla="val 21424627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10800000">
            <a:off x="3962400" y="838200"/>
            <a:ext cx="1524000" cy="3048000"/>
          </a:xfrm>
          <a:prstGeom prst="arc">
            <a:avLst>
              <a:gd name="adj1" fmla="val 11478274"/>
              <a:gd name="adj2" fmla="val 2097887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4343400" y="3276600"/>
            <a:ext cx="762000" cy="3200400"/>
          </a:xfrm>
          <a:prstGeom prst="arc">
            <a:avLst>
              <a:gd name="adj1" fmla="val 11826906"/>
              <a:gd name="adj2" fmla="val 20753070"/>
            </a:avLst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572000" y="609600"/>
            <a:ext cx="304800" cy="2819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rot="10800000">
            <a:off x="3124200" y="8382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 rot="10800000">
            <a:off x="5867400" y="2057400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209800" y="60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سطح آب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4419600" y="1600200"/>
            <a:ext cx="12192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5639594" y="3656806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432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52800" y="4419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6600" y="518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43600" y="4431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46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80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943600" y="3840481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57600" y="2450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384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718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Arc 95"/>
          <p:cNvSpPr/>
          <p:nvPr/>
        </p:nvSpPr>
        <p:spPr>
          <a:xfrm rot="10800000">
            <a:off x="2286001" y="457200"/>
            <a:ext cx="4800600" cy="4191000"/>
          </a:xfrm>
          <a:prstGeom prst="arc">
            <a:avLst>
              <a:gd name="adj1" fmla="val 10752835"/>
              <a:gd name="adj2" fmla="val 3703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9050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478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2896394" y="1751806"/>
            <a:ext cx="15240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410200" y="2362200"/>
            <a:ext cx="304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9436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81800" y="3124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20m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rot="5400000">
            <a:off x="2667000" y="4343400"/>
            <a:ext cx="9151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9624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124200" y="3810000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895600" y="3429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34000" y="4114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11m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4200" y="3962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8m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410200"/>
            <a:ext cx="952500" cy="457200"/>
          </a:xfrm>
          <a:prstGeom prst="rect">
            <a:avLst/>
          </a:prstGeom>
          <a:noFill/>
        </p:spPr>
      </p:pic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2860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مسیر جریان: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286000" y="5879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تعداد افت پتانسیل :</a:t>
            </a:r>
            <a:endParaRPr lang="en-US" b="1" dirty="0"/>
          </a:p>
        </p:txBody>
      </p:sp>
      <p:cxnSp>
        <p:nvCxnSpPr>
          <p:cNvPr id="124" name="Straight Arrow Connector 123"/>
          <p:cNvCxnSpPr/>
          <p:nvPr/>
        </p:nvCxnSpPr>
        <p:spPr>
          <a:xfrm rot="5400000">
            <a:off x="5479892" y="4350702"/>
            <a:ext cx="928259" cy="8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334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/>
              <a:t>50m</a:t>
            </a:r>
            <a:endParaRPr lang="en-US" b="1" dirty="0"/>
          </a:p>
        </p:txBody>
      </p:sp>
      <p:sp>
        <p:nvSpPr>
          <p:cNvPr id="126" name="Rectangle 125"/>
          <p:cNvSpPr/>
          <p:nvPr/>
        </p:nvSpPr>
        <p:spPr>
          <a:xfrm>
            <a:off x="7620000" y="60960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مثال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196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8" name="Straight Connector 127"/>
          <p:cNvCxnSpPr>
            <a:stCxn id="74" idx="2"/>
          </p:cNvCxnSpPr>
          <p:nvPr/>
        </p:nvCxnSpPr>
        <p:spPr>
          <a:xfrm rot="5400000">
            <a:off x="4038600" y="4114800"/>
            <a:ext cx="1371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8006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816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876800" y="2514600"/>
            <a:ext cx="8382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486400"/>
            <a:ext cx="1085850" cy="381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867400"/>
            <a:ext cx="1057275" cy="381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Action Button: Forward or Next 137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143000"/>
            <a:ext cx="1791433" cy="571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73" y="609605"/>
            <a:ext cx="841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آزمایش دانه بندی :</a:t>
            </a:r>
          </a:p>
          <a:p>
            <a:pPr algn="r" rtl="1"/>
            <a:endParaRPr lang="fa-IR" sz="20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276600" y="1447800"/>
            <a:ext cx="5334000" cy="2097108"/>
            <a:chOff x="3886200" y="2133600"/>
            <a:chExt cx="4724400" cy="2097108"/>
          </a:xfrm>
        </p:grpSpPr>
        <p:sp>
          <p:nvSpPr>
            <p:cNvPr id="6" name="Rounded Rectangle 5"/>
            <p:cNvSpPr/>
            <p:nvPr/>
          </p:nvSpPr>
          <p:spPr>
            <a:xfrm>
              <a:off x="6172200" y="2362200"/>
              <a:ext cx="2438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/>
                <a:t>دانه بندی دینامیکی به دو حالت انجام می شود</a:t>
              </a:r>
              <a:endParaRPr lang="en-US" sz="20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86200" y="2133600"/>
              <a:ext cx="1600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/>
                <a:t>خشک</a:t>
              </a:r>
              <a:endParaRPr lang="en-US" sz="28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86200" y="3200400"/>
              <a:ext cx="1600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5580017" y="2438401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5580017" y="33528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38600" y="3276601"/>
              <a:ext cx="129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b="1" dirty="0" smtClean="0">
                  <a:solidFill>
                    <a:schemeClr val="bg1"/>
                  </a:solidFill>
                </a:rPr>
                <a:t>شستشویی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3810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</a:rPr>
              <a:t>آزمایش شستشویی : </a:t>
            </a:r>
            <a:r>
              <a:rPr lang="fa-IR" sz="2000" b="1" dirty="0" smtClean="0"/>
              <a:t>مصالح را روی الک شماره </a:t>
            </a:r>
            <a:r>
              <a:rPr lang="en-US" sz="2000" b="1" dirty="0" smtClean="0"/>
              <a:t>200</a:t>
            </a:r>
            <a:r>
              <a:rPr lang="fa-IR" sz="2000" b="1" dirty="0" smtClean="0"/>
              <a:t> شستشو میدهیم . سپس مقدار مصالح باقی مانده را اندازه میگیریم . مثالاً اگر در الک  </a:t>
            </a:r>
            <a:r>
              <a:rPr lang="en-US" sz="2000" b="1" dirty="0" smtClean="0"/>
              <a:t># 200</a:t>
            </a:r>
            <a:r>
              <a:rPr lang="fa-IR" sz="2000" b="1" dirty="0" smtClean="0"/>
              <a:t> ، </a:t>
            </a:r>
            <a:r>
              <a:rPr lang="en-US" sz="2000" b="1" dirty="0" smtClean="0"/>
              <a:t>1 kg</a:t>
            </a:r>
            <a:r>
              <a:rPr lang="fa-IR" sz="2000" b="1" dirty="0" smtClean="0"/>
              <a:t> باشد ، بعد از شستشو </a:t>
            </a:r>
            <a:r>
              <a:rPr lang="en-US" sz="2000" b="1" dirty="0" smtClean="0"/>
              <a:t>900 gr</a:t>
            </a:r>
            <a:r>
              <a:rPr lang="fa-IR" sz="2000" b="1" dirty="0" smtClean="0"/>
              <a:t> میشود ، </a:t>
            </a:r>
            <a:r>
              <a:rPr lang="en-US" sz="2000" b="1" dirty="0" smtClean="0"/>
              <a:t>100 gr</a:t>
            </a:r>
            <a:r>
              <a:rPr lang="fa-IR" sz="2000" b="1" dirty="0" smtClean="0"/>
              <a:t> از بین رفته که باید در محاسبات به کار ببریم 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609600"/>
            <a:ext cx="1282827" cy="86677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1676400"/>
            <a:ext cx="1362075" cy="5334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14600"/>
            <a:ext cx="2124075" cy="381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24200"/>
            <a:ext cx="1600200" cy="676275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971800"/>
            <a:ext cx="2781300" cy="10287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838200"/>
            <a:ext cx="1791433" cy="571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00800" y="2971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قابل قبول نیست </a:t>
            </a:r>
            <a:r>
              <a:rPr lang="en-US" b="1" dirty="0" smtClean="0"/>
              <a:t> </a:t>
            </a:r>
            <a:r>
              <a:rPr lang="en-US" sz="2400" b="1" dirty="0" smtClean="0"/>
              <a:t>&gt; 4  -  5</a:t>
            </a:r>
            <a:r>
              <a:rPr lang="fa-IR" sz="2400" b="1" dirty="0" smtClean="0"/>
              <a:t> </a:t>
            </a:r>
            <a:r>
              <a:rPr lang="fa-IR" b="1" dirty="0" smtClean="0"/>
              <a:t>باید </a:t>
            </a:r>
            <a:endParaRPr lang="en-US" b="1" dirty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5800"/>
            <a:ext cx="5410200" cy="561975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1066800" y="5181600"/>
            <a:ext cx="7010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" action="ppaction://hlinkshowjump?jump=nextslide"/>
          </p:cNvPr>
          <p:cNvSpPr txBox="1"/>
          <p:nvPr/>
        </p:nvSpPr>
        <p:spPr>
          <a:xfrm>
            <a:off x="2819400" y="5486400"/>
            <a:ext cx="3200400" cy="52322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/>
              <a:t>پـــایــان فصـــل پنجم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424379">
            <a:off x="1192256" y="3137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 smtClean="0">
                <a:solidFill>
                  <a:schemeClr val="tx2">
                    <a:lumMod val="75000"/>
                  </a:schemeClr>
                </a:solidFill>
              </a:rPr>
              <a:t>تنش در توده خاک</a:t>
            </a:r>
            <a:endParaRPr lang="en-US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65123">
            <a:off x="-670706" y="1003737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chemeClr val="accent4">
                    <a:lumMod val="50000"/>
                  </a:schemeClr>
                </a:solidFill>
              </a:rPr>
              <a:t>تنش در توده خاک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21808">
            <a:off x="1019581" y="1579254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600" b="1" dirty="0" smtClean="0">
                <a:solidFill>
                  <a:schemeClr val="tx2">
                    <a:lumMod val="75000"/>
                  </a:schemeClr>
                </a:solidFill>
              </a:rPr>
              <a:t>تنش در توده خاک</a:t>
            </a:r>
            <a:endParaRPr lang="en-U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69922">
            <a:off x="1332404" y="45585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b="1" dirty="0" smtClean="0">
                <a:solidFill>
                  <a:schemeClr val="accent1">
                    <a:lumMod val="75000"/>
                  </a:schemeClr>
                </a:solidFill>
              </a:rPr>
              <a:t>تنش در توده خاک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20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تنش در توده خاک</a:t>
            </a:r>
            <a:endParaRPr lang="en-US" sz="8800" b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فصل ششم 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05000" y="1600200"/>
            <a:ext cx="5638800" cy="4229817"/>
            <a:chOff x="2514600" y="2096219"/>
            <a:chExt cx="4648199" cy="3505198"/>
          </a:xfrm>
        </p:grpSpPr>
        <p:sp>
          <p:nvSpPr>
            <p:cNvPr id="5" name="Rectangle 4"/>
            <p:cNvSpPr/>
            <p:nvPr/>
          </p:nvSpPr>
          <p:spPr>
            <a:xfrm>
              <a:off x="2514600" y="3352800"/>
              <a:ext cx="2539242" cy="2248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295021" y="3154392"/>
              <a:ext cx="1107406" cy="137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4621655" y="4244954"/>
              <a:ext cx="1256580" cy="135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4125" y="3220528"/>
              <a:ext cx="1652966" cy="454684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118984" y="4146429"/>
              <a:ext cx="846840" cy="137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1" idx="2"/>
            </p:cNvCxnSpPr>
            <p:nvPr/>
          </p:nvCxnSpPr>
          <p:spPr>
            <a:xfrm rot="5400000" flipH="1" flipV="1">
              <a:off x="3390217" y="2913654"/>
              <a:ext cx="735761" cy="10259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4172" y="2096219"/>
              <a:ext cx="1718108" cy="454684"/>
            </a:xfrm>
            <a:prstGeom prst="rect">
              <a:avLst/>
            </a:prstGeom>
            <a:noFill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44691" y="4278701"/>
              <a:ext cx="1718108" cy="454684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5638800" y="533400"/>
            <a:ext cx="271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b="1" dirty="0" smtClean="0"/>
              <a:t>کاربرد دایره مور :</a:t>
            </a:r>
            <a:endParaRPr lang="en-US" sz="3200" b="1" dirty="0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8494" y="1676401"/>
            <a:ext cx="2970306" cy="259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726001">
            <a:off x="2677092" y="1476668"/>
            <a:ext cx="2951617" cy="2975342"/>
          </a:xfrm>
          <a:prstGeom prst="rect">
            <a:avLst/>
          </a:prstGeom>
          <a:solidFill>
            <a:schemeClr val="accent1">
              <a:alpha val="41000"/>
            </a:schemeClr>
          </a:solidFill>
          <a:ln w="57150">
            <a:solidFill>
              <a:schemeClr val="tx1">
                <a:lumMod val="95000"/>
                <a:lumOff val="5000"/>
                <a:alpha val="3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1294606"/>
            <a:ext cx="12954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296694" y="2704306"/>
            <a:ext cx="14478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828800"/>
            <a:ext cx="1933575" cy="5238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>
            <a:off x="5715000" y="2667001"/>
            <a:ext cx="12954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618006" y="1104106"/>
            <a:ext cx="9906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685800"/>
            <a:ext cx="2247900" cy="523875"/>
          </a:xfrm>
          <a:prstGeom prst="rect">
            <a:avLst/>
          </a:prstGeom>
          <a:noFill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8600"/>
            <a:ext cx="2009775" cy="52387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rot="5400000" flipV="1">
            <a:off x="2119241" y="1233560"/>
            <a:ext cx="806404" cy="777685"/>
          </a:xfrm>
          <a:prstGeom prst="straightConnector1">
            <a:avLst/>
          </a:prstGeom>
          <a:ln>
            <a:prstDash val="sys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2791">
            <a:off x="777373" y="839197"/>
            <a:ext cx="2257425" cy="523875"/>
          </a:xfrm>
          <a:prstGeom prst="rect">
            <a:avLst/>
          </a:prstGeom>
          <a:noFill/>
        </p:spPr>
      </p:pic>
      <p:cxnSp>
        <p:nvCxnSpPr>
          <p:cNvPr id="34" name="Straight Arrow Connector 33"/>
          <p:cNvCxnSpPr/>
          <p:nvPr/>
        </p:nvCxnSpPr>
        <p:spPr>
          <a:xfrm rot="5400000">
            <a:off x="5295901" y="1181101"/>
            <a:ext cx="838200" cy="761999"/>
          </a:xfrm>
          <a:prstGeom prst="straightConnector1">
            <a:avLst/>
          </a:prstGeom>
          <a:ln>
            <a:prstDash val="sys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667000"/>
            <a:ext cx="2009775" cy="52387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105400" y="2438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A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1676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B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81200"/>
            <a:ext cx="304799" cy="592182"/>
          </a:xfrm>
          <a:prstGeom prst="rect">
            <a:avLst/>
          </a:prstGeom>
          <a:noFill/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10200" y="4419600"/>
            <a:ext cx="3200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/>
              <a:t>فشاری مثبت ( جهت فلش رو به داخل )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/>
              <a:t>کششی منفی ( جهت فلش رو به خارج ) 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525780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( 200, 50 )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B ( 320 , -50 )</a:t>
            </a:r>
            <a:endParaRPr lang="en-US" sz="2000" b="1" dirty="0"/>
          </a:p>
        </p:txBody>
      </p:sp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0"/>
            <a:ext cx="1438275" cy="381000"/>
          </a:xfrm>
          <a:prstGeom prst="rect">
            <a:avLst/>
          </a:prstGeom>
          <a:noFill/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715000"/>
            <a:ext cx="1704975" cy="381000"/>
          </a:xfrm>
          <a:prstGeom prst="rect">
            <a:avLst/>
          </a:prstGeom>
          <a:noFill/>
        </p:spPr>
      </p:pic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362197" y="5486400"/>
            <a:ext cx="609603" cy="1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362197" y="5867400"/>
            <a:ext cx="609603" cy="1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 rot="5400000">
            <a:off x="3771900" y="38473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2922732">
            <a:off x="3093429" y="3322968"/>
            <a:ext cx="381000" cy="457200"/>
          </a:xfrm>
          <a:prstGeom prst="arc">
            <a:avLst>
              <a:gd name="adj1" fmla="val 17450005"/>
              <a:gd name="adj2" fmla="val 29151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992355" y="2054057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6551" y="3462963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21178785">
            <a:off x="1888351" y="2286607"/>
            <a:ext cx="2461999" cy="2372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1"/>
            <a:endCxn id="15" idx="5"/>
          </p:cNvCxnSpPr>
          <p:nvPr/>
        </p:nvCxnSpPr>
        <p:spPr>
          <a:xfrm rot="16200000" flipH="1">
            <a:off x="2393243" y="2506386"/>
            <a:ext cx="1452213" cy="193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386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74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26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96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561076" y="2722875"/>
            <a:ext cx="269249" cy="1143000"/>
          </a:xfrm>
          <a:prstGeom prst="leftBrace">
            <a:avLst>
              <a:gd name="adj1" fmla="val 75796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05200"/>
            <a:ext cx="161925" cy="342900"/>
          </a:xfrm>
          <a:prstGeom prst="rect">
            <a:avLst/>
          </a:prstGeom>
          <a:noFill/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"/>
            <a:ext cx="1553766" cy="685800"/>
          </a:xfrm>
          <a:prstGeom prst="rect">
            <a:avLst/>
          </a:prstGeom>
          <a:noFill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95400"/>
            <a:ext cx="2514600" cy="6191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524000" y="533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</a:rPr>
              <a:t>وسط خط  </a:t>
            </a:r>
            <a:r>
              <a:rPr lang="en-US" sz="2000" b="1" dirty="0" smtClean="0">
                <a:solidFill>
                  <a:srgbClr val="FF0000"/>
                </a:solidFill>
              </a:rPr>
              <a:t>A,B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057400" y="1600200"/>
            <a:ext cx="609603" cy="1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981200"/>
            <a:ext cx="5105400" cy="551202"/>
          </a:xfrm>
          <a:prstGeom prst="rect">
            <a:avLst/>
          </a:prstGeom>
          <a:noFill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038600"/>
            <a:ext cx="3352800" cy="812006"/>
          </a:xfrm>
          <a:prstGeom prst="rect">
            <a:avLst/>
          </a:prstGeom>
          <a:noFill/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4916904"/>
            <a:ext cx="4143375" cy="436145"/>
          </a:xfrm>
          <a:prstGeom prst="rect">
            <a:avLst/>
          </a:prstGeom>
          <a:noFill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5486400"/>
            <a:ext cx="4324350" cy="460037"/>
          </a:xfrm>
          <a:prstGeom prst="rect">
            <a:avLst/>
          </a:prstGeom>
          <a:noFill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6051610"/>
            <a:ext cx="3810000" cy="530165"/>
          </a:xfrm>
          <a:prstGeom prst="rect">
            <a:avLst/>
          </a:prstGeom>
          <a:noFill/>
        </p:spPr>
      </p:pic>
      <p:cxnSp>
        <p:nvCxnSpPr>
          <p:cNvPr id="56" name="Straight Connector 55"/>
          <p:cNvCxnSpPr/>
          <p:nvPr/>
        </p:nvCxnSpPr>
        <p:spPr>
          <a:xfrm rot="5400000">
            <a:off x="1334294" y="34671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324894" y="3466306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458494" y="3466306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144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FF0000"/>
                </a:solidFill>
              </a:rPr>
              <a:t>100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50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FF0000"/>
                </a:solidFill>
              </a:rPr>
              <a:t>200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86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FF0000"/>
                </a:solidFill>
              </a:rPr>
              <a:t>350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048000"/>
            <a:ext cx="381000" cy="793750"/>
          </a:xfrm>
          <a:prstGeom prst="rect">
            <a:avLst/>
          </a:prstGeom>
          <a:noFill/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7095"/>
            <a:ext cx="304800" cy="802105"/>
          </a:xfrm>
          <a:prstGeom prst="rect">
            <a:avLst/>
          </a:prstGeom>
          <a:noFill/>
        </p:spPr>
      </p:pic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286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/>
          <p:cNvSpPr/>
          <p:nvPr/>
        </p:nvSpPr>
        <p:spPr>
          <a:xfrm rot="7054683">
            <a:off x="1504760" y="5609398"/>
            <a:ext cx="425378" cy="466560"/>
          </a:xfrm>
          <a:prstGeom prst="arc">
            <a:avLst>
              <a:gd name="adj1" fmla="val 15624751"/>
              <a:gd name="adj2" fmla="val 213330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1418113">
            <a:off x="1482562" y="5592983"/>
            <a:ext cx="381000" cy="457200"/>
          </a:xfrm>
          <a:prstGeom prst="arc">
            <a:avLst>
              <a:gd name="adj1" fmla="val 18540579"/>
              <a:gd name="adj2" fmla="val 29151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2922732">
            <a:off x="1566381" y="5627982"/>
            <a:ext cx="381000" cy="457200"/>
          </a:xfrm>
          <a:prstGeom prst="arc">
            <a:avLst>
              <a:gd name="adj1" fmla="val 17450005"/>
              <a:gd name="adj2" fmla="val 2042930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1" idx="1"/>
            <a:endCxn id="31" idx="5"/>
          </p:cNvCxnSpPr>
          <p:nvPr/>
        </p:nvCxnSpPr>
        <p:spPr>
          <a:xfrm rot="16200000" flipH="1">
            <a:off x="1174006" y="5181930"/>
            <a:ext cx="1090380" cy="11423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7"/>
            <a:endCxn id="31" idx="3"/>
          </p:cNvCxnSpPr>
          <p:nvPr/>
        </p:nvCxnSpPr>
        <p:spPr>
          <a:xfrm rot="16200000" flipH="1" flipV="1">
            <a:off x="1154205" y="5201509"/>
            <a:ext cx="1129982" cy="1103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304800"/>
            <a:ext cx="396240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الف ) صفحه </a:t>
            </a:r>
            <a:r>
              <a:rPr lang="en-US" sz="2000" b="1" dirty="0" smtClean="0"/>
              <a:t>B</a:t>
            </a:r>
            <a:r>
              <a:rPr lang="fa-IR" sz="2000" b="1" dirty="0" smtClean="0"/>
              <a:t> چقدر و در کدام جهت دوران کند تا به تنش نرمال ماکزیمم برسیم ؟ </a:t>
            </a:r>
            <a:endParaRPr lang="en-US" sz="2000" b="1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447800"/>
            <a:ext cx="1376172" cy="44972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>
            <a:off x="4953000" y="1600201"/>
            <a:ext cx="7620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295400"/>
            <a:ext cx="1295400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/>
              <a:t>میزان دوران </a:t>
            </a:r>
            <a:endParaRPr lang="en-US" sz="2000" b="1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370" y="1219200"/>
            <a:ext cx="1738630" cy="7048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1248295"/>
            <a:ext cx="1295400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/>
              <a:t>پاد ساعتگرد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057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ب ) صفحه </a:t>
            </a:r>
            <a:r>
              <a:rPr lang="en-US" sz="2000" b="1" dirty="0" smtClean="0"/>
              <a:t>A</a:t>
            </a:r>
            <a:r>
              <a:rPr lang="fa-IR" sz="2000" b="1" dirty="0" smtClean="0"/>
              <a:t> چقدر چقدر بچرخد که به تنش برشی مینیمم برسد ؟</a:t>
            </a:r>
            <a:endParaRPr lang="en-US" sz="2000" b="1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667000"/>
            <a:ext cx="2438400" cy="7056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371600" y="2667000"/>
            <a:ext cx="1295400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/>
              <a:t>پاد ساعتگرد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3429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ج ) اگر دوران </a:t>
            </a:r>
            <a:r>
              <a:rPr lang="en-US" sz="2000" b="1" dirty="0" smtClean="0"/>
              <a:t>B</a:t>
            </a:r>
            <a:r>
              <a:rPr lang="fa-IR" sz="2000" b="1" dirty="0" smtClean="0"/>
              <a:t> ، 50</a:t>
            </a:r>
            <a:r>
              <a:rPr lang="en-US" sz="2000" b="1" dirty="0" smtClean="0"/>
              <a:t> </a:t>
            </a:r>
            <a:r>
              <a:rPr lang="fa-IR" sz="2000" b="1" dirty="0" smtClean="0"/>
              <a:t>ساعتگرد بچرخد ، تنش نرمال و برشی وارد بر صفحه جدید چقدر است ؟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-614236" y="4725194"/>
            <a:ext cx="213598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152" y="57912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1152" y="5410200"/>
            <a:ext cx="307848" cy="64135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124200"/>
            <a:ext cx="217932" cy="573505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 rot="21539379">
            <a:off x="925159" y="4967962"/>
            <a:ext cx="1588074" cy="1570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8952" y="4796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59152" y="609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82952" y="472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A`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6552" y="6091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B`</a:t>
            </a:r>
            <a:endParaRPr lang="en-US" sz="2400" b="1" dirty="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799" y="4648200"/>
            <a:ext cx="463061" cy="429986"/>
          </a:xfrm>
          <a:prstGeom prst="rect">
            <a:avLst/>
          </a:prstGeom>
          <a:noFill/>
        </p:spPr>
      </p:pic>
      <p:cxnSp>
        <p:nvCxnSpPr>
          <p:cNvPr id="59" name="Straight Arrow Connector 58"/>
          <p:cNvCxnSpPr/>
          <p:nvPr/>
        </p:nvCxnSpPr>
        <p:spPr>
          <a:xfrm rot="10800000">
            <a:off x="6629400" y="4876800"/>
            <a:ext cx="7620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43200" y="4572000"/>
            <a:ext cx="3810000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/>
              <a:t>پس روی دایره مور باید           بچرخد  </a:t>
            </a:r>
            <a:endParaRPr lang="en-US" sz="2000" b="1" dirty="0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1208" y="4648200"/>
            <a:ext cx="694592" cy="457200"/>
          </a:xfrm>
          <a:prstGeom prst="rect">
            <a:avLst/>
          </a:prstGeom>
          <a:noFill/>
        </p:spPr>
      </p:pic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3886200" y="63246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949940"/>
            <a:ext cx="4267200" cy="421660"/>
          </a:xfrm>
          <a:prstGeom prst="rect">
            <a:avLst/>
          </a:prstGeom>
          <a:noFill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600200"/>
            <a:ext cx="5657850" cy="419100"/>
          </a:xfrm>
          <a:prstGeom prst="rect">
            <a:avLst/>
          </a:prstGeom>
          <a:noFill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3696" y="2209800"/>
            <a:ext cx="6442504" cy="409575"/>
          </a:xfrm>
          <a:prstGeom prst="rect">
            <a:avLst/>
          </a:prstGeom>
          <a:noFill/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971800"/>
            <a:ext cx="1600200" cy="419100"/>
          </a:xfrm>
          <a:prstGeom prst="rect">
            <a:avLst/>
          </a:prstGeom>
          <a:noFill/>
        </p:spPr>
      </p:pic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725" y="3657600"/>
            <a:ext cx="4029075" cy="4191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10800000">
            <a:off x="1066800" y="4343400"/>
            <a:ext cx="7010400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2819400" y="5486400"/>
            <a:ext cx="3200400" cy="52322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/>
              <a:t>پـــایــان فصـــل ششم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5" name="Curved Down Arrow 34"/>
          <p:cNvSpPr/>
          <p:nvPr/>
        </p:nvSpPr>
        <p:spPr>
          <a:xfrm>
            <a:off x="374072" y="457200"/>
            <a:ext cx="4121727" cy="259080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457200" y="457200"/>
            <a:ext cx="4267200" cy="2590800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48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نشست خاک 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05600" y="457200"/>
            <a:ext cx="2057400" cy="1981200"/>
            <a:chOff x="7315200" y="457200"/>
            <a:chExt cx="1447800" cy="1447800"/>
          </a:xfrm>
        </p:grpSpPr>
        <p:sp>
          <p:nvSpPr>
            <p:cNvPr id="40" name="Rectangle 39"/>
            <p:cNvSpPr/>
            <p:nvPr/>
          </p:nvSpPr>
          <p:spPr>
            <a:xfrm>
              <a:off x="7696200" y="457200"/>
              <a:ext cx="838200" cy="914400"/>
            </a:xfrm>
            <a:prstGeom prst="rect">
              <a:avLst/>
            </a:prstGeom>
            <a:gradFill>
              <a:gsLst>
                <a:gs pos="0">
                  <a:srgbClr val="00B050">
                    <a:alpha val="0"/>
                  </a:srgbClr>
                </a:gs>
                <a:gs pos="80000">
                  <a:srgbClr val="00B050"/>
                </a:gs>
                <a:gs pos="100000">
                  <a:srgbClr val="00B05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15200" y="685800"/>
              <a:ext cx="838200" cy="914400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4800" y="990600"/>
              <a:ext cx="838200" cy="914400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  <a:alpha val="0"/>
                  </a:schemeClr>
                </a:gs>
                <a:gs pos="35000">
                  <a:schemeClr val="accent6">
                    <a:lumMod val="75000"/>
                    <a:alpha val="18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38800" y="91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فصل هفت: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86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فرایش تنش فشاری در خاک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99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کاهش تخلخل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9861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نشست 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1219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91200" y="1219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2057400" y="1828800"/>
            <a:ext cx="304799" cy="1447799"/>
          </a:xfrm>
          <a:prstGeom prst="leftBrace">
            <a:avLst>
              <a:gd name="adj1" fmla="val 75796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انواع نشست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2400" b="1" dirty="0" smtClean="0"/>
              <a:t>( الاستیک )  آنی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2667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تحکیم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2590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اولیه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ثانویه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2895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971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rot="5400000">
            <a:off x="1981200" y="5180012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7620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/>
              <a:t>آنی</a:t>
            </a:r>
            <a:endParaRPr lang="en-US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762000"/>
            <a:ext cx="695325" cy="5334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838200"/>
            <a:ext cx="1076325" cy="409575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762000"/>
            <a:ext cx="1676400" cy="58102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4572000" y="106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0" y="1600200"/>
            <a:ext cx="39624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4710" y="2286000"/>
            <a:ext cx="361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/>
              <a:t>نشست تحکیم فقط در خاک رسی است . 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419600" y="1828800"/>
            <a:ext cx="3967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نشست آنی در همه خاک ها ایجاد می شود .  </a:t>
            </a:r>
            <a:endParaRPr lang="en-US" sz="2000" dirty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581400"/>
            <a:ext cx="1114425" cy="342900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05200"/>
            <a:ext cx="1714500" cy="428625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19800" y="3733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3275012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4189412"/>
            <a:ext cx="28194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" y="4722812"/>
            <a:ext cx="2819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" y="5637212"/>
            <a:ext cx="2819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9600" y="4953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رس اشباع</a:t>
            </a:r>
            <a:endParaRPr lang="en-US" sz="2000" b="1" dirty="0"/>
          </a:p>
        </p:txBody>
      </p:sp>
      <p:sp>
        <p:nvSpPr>
          <p:cNvPr id="35" name="Isosceles Triangle 34"/>
          <p:cNvSpPr/>
          <p:nvPr/>
        </p:nvSpPr>
        <p:spPr>
          <a:xfrm rot="10800000">
            <a:off x="1905000" y="4037012"/>
            <a:ext cx="228600" cy="152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8200" y="3733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ماسه</a:t>
            </a:r>
            <a:endParaRPr lang="en-US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953294" y="30083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335088" y="300751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716088" y="300751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097088" y="300751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133600"/>
            <a:ext cx="457200" cy="5461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295400" y="2209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فشار </a:t>
            </a:r>
            <a:endParaRPr lang="en-US" sz="20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4772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858294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574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تراز آب زیر زمینی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90600" y="2057400"/>
            <a:ext cx="1447800" cy="3048000"/>
            <a:chOff x="990600" y="1981200"/>
            <a:chExt cx="1447800" cy="3048000"/>
          </a:xfrm>
        </p:grpSpPr>
        <p:sp>
          <p:nvSpPr>
            <p:cNvPr id="5" name="Rectangle 4"/>
            <p:cNvSpPr/>
            <p:nvPr/>
          </p:nvSpPr>
          <p:spPr>
            <a:xfrm>
              <a:off x="990600" y="1981200"/>
              <a:ext cx="14478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90600" y="2589212"/>
              <a:ext cx="1447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" y="3200400"/>
              <a:ext cx="1447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3810000"/>
              <a:ext cx="1447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90600" y="4419600"/>
              <a:ext cx="1447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4 #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831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20 #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440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40 #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4050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200 #</a:t>
            </a:r>
            <a:endParaRPr lang="en-US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667000" y="1600200"/>
          <a:ext cx="6096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وزن مانده روی الک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درصد مانده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درصد تجمعی عبوری </a:t>
                      </a:r>
                      <a:endParaRPr lang="en-US" sz="1900" dirty="0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200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%20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%80= 20 - 100</a:t>
                      </a:r>
                      <a:endParaRPr lang="en-US" sz="1900" dirty="0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200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%20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%60=</a:t>
                      </a:r>
                      <a:r>
                        <a:rPr lang="fa-IR" sz="1900" baseline="0" dirty="0" smtClean="0"/>
                        <a:t> 20 - 80</a:t>
                      </a:r>
                      <a:endParaRPr lang="en-US" sz="1900" dirty="0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150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%15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%45= 15 - 60</a:t>
                      </a:r>
                      <a:endParaRPr lang="en-US" sz="1900" dirty="0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150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%15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%30=</a:t>
                      </a:r>
                      <a:r>
                        <a:rPr lang="fa-IR" sz="1900" baseline="0" dirty="0" smtClean="0"/>
                        <a:t> 15 - 45</a:t>
                      </a:r>
                      <a:endParaRPr lang="en-US" sz="1900" dirty="0"/>
                    </a:p>
                  </a:txBody>
                  <a:tcPr/>
                </a:tc>
              </a:tr>
              <a:tr h="662940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300</a:t>
                      </a:r>
                      <a:r>
                        <a:rPr lang="fa-IR" sz="1900" baseline="0" dirty="0" smtClean="0"/>
                        <a:t> = 100+200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%30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/>
                        <a:t>0= 30 - 30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7543800" y="5105400"/>
            <a:ext cx="990600" cy="381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981200" y="5486400"/>
            <a:ext cx="57912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rtlCol="0" anchor="ctr">
            <a:noAutofit/>
          </a:bodyPr>
          <a:lstStyle/>
          <a:p>
            <a:pPr algn="ctr"/>
            <a:r>
              <a:rPr lang="fa-IR" b="1" dirty="0" smtClean="0"/>
              <a:t>اگر این عدد غیر از صفر بود ، باید  سر شکن کنیم ، بدین ترتیب که : </a:t>
            </a:r>
          </a:p>
          <a:p>
            <a:pPr algn="ctr"/>
            <a:r>
              <a:rPr lang="fa-IR" b="1" dirty="0" smtClean="0"/>
              <a:t>تعداد الک / وزن = وزن مصالح × % عدد بدست آمده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</a:rPr>
              <a:t>آزمایش شستشویی </a:t>
            </a:r>
            <a:r>
              <a:rPr lang="fa-IR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fa-IR" sz="2000" b="1" dirty="0" smtClean="0"/>
              <a:t>برای این آزمایش از 4 الک استفاده میکنیم و درون </a:t>
            </a:r>
            <a:r>
              <a:rPr lang="en-US" sz="2000" b="1" dirty="0" smtClean="0"/>
              <a:t>shaker </a:t>
            </a:r>
            <a:r>
              <a:rPr lang="fa-IR" sz="2000" b="1" dirty="0" smtClean="0"/>
              <a:t> میگذراریم که الک ها به صورت افقی حرکت می کنند . ( در جایی که ذرات چسبنده هستند از این آزمایش استفاده میکنیم . )</a:t>
            </a:r>
            <a:endParaRPr lang="en-US" sz="2000" b="1" dirty="0" smtClean="0"/>
          </a:p>
          <a:p>
            <a:pPr algn="just" rtl="1"/>
            <a:endParaRPr lang="en-US" sz="20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4876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24694" y="5676900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95500" y="5524500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524000" y="61722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419600"/>
            <a:ext cx="457200" cy="5461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3734594" y="48760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935288" y="5676106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8194" y="48760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068888" y="5676106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439694" y="5523706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868194" y="6171406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5305" y="4467225"/>
            <a:ext cx="406695" cy="485775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599" y="4486275"/>
            <a:ext cx="409807" cy="4667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95600" y="5257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=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5257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+</a:t>
            </a:r>
            <a:endParaRPr lang="en-US" sz="2000" b="1" dirty="0"/>
          </a:p>
        </p:txBody>
      </p:sp>
      <p:sp>
        <p:nvSpPr>
          <p:cNvPr id="24" name="Arc 23"/>
          <p:cNvSpPr/>
          <p:nvPr/>
        </p:nvSpPr>
        <p:spPr>
          <a:xfrm>
            <a:off x="2819400" y="2971800"/>
            <a:ext cx="1981200" cy="1219200"/>
          </a:xfrm>
          <a:prstGeom prst="arc">
            <a:avLst>
              <a:gd name="adj1" fmla="val 16243252"/>
              <a:gd name="adj2" fmla="val 53975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43600" y="4114800"/>
            <a:ext cx="121919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64" idx="0"/>
          </p:cNvCxnSpPr>
          <p:nvPr/>
        </p:nvCxnSpPr>
        <p:spPr>
          <a:xfrm rot="5400000">
            <a:off x="6553995" y="3505199"/>
            <a:ext cx="1218405" cy="79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00200" y="304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800894" y="1104900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171700" y="952500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600200" y="16002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-152400"/>
            <a:ext cx="457200" cy="5461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62000" y="914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عمق</a:t>
            </a:r>
            <a:endParaRPr lang="en-US" sz="20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10794" y="3040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011488" y="1104106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382294" y="951706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3810794" y="1599406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44394" y="3040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45088" y="1104106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1505" y="-104775"/>
            <a:ext cx="406695" cy="485775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799" y="-85725"/>
            <a:ext cx="409807" cy="466725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9718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=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+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381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t=0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" y="-7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Z=0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85800" y="1295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Z=H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2057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</a:rPr>
              <a:t>در لحظه اول که بار می گذاریم          تمام فشار بر روی آب است (       )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705" y="2057400"/>
            <a:ext cx="406695" cy="485775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rot="10800000">
            <a:off x="4572000" y="228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99406" y="2896394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800100" y="3696494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170906" y="3544094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1599406" y="4191794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6606" y="2439194"/>
            <a:ext cx="457200" cy="546100"/>
          </a:xfrm>
          <a:prstGeom prst="rect">
            <a:avLst/>
          </a:prstGeom>
          <a:noFill/>
        </p:spPr>
      </p:pic>
      <p:cxnSp>
        <p:nvCxnSpPr>
          <p:cNvPr id="54" name="Straight Arrow Connector 53"/>
          <p:cNvCxnSpPr/>
          <p:nvPr/>
        </p:nvCxnSpPr>
        <p:spPr>
          <a:xfrm>
            <a:off x="3810000" y="2895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3010694" y="3695700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943600" y="2895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144294" y="3695700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0711" y="2486819"/>
            <a:ext cx="406695" cy="485775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005" y="2505869"/>
            <a:ext cx="409807" cy="4667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971006" y="327739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=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104606" y="327739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/>
              <a:t>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260508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0&lt;t&lt; ∞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Arc 63"/>
          <p:cNvSpPr/>
          <p:nvPr/>
        </p:nvSpPr>
        <p:spPr>
          <a:xfrm rot="10800000">
            <a:off x="6172200" y="2971799"/>
            <a:ext cx="1981200" cy="1143000"/>
          </a:xfrm>
          <a:prstGeom prst="arc">
            <a:avLst>
              <a:gd name="adj1" fmla="val 16200000"/>
              <a:gd name="adj2" fmla="val 53975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3886200" y="4191000"/>
            <a:ext cx="1219199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457700" y="3543300"/>
            <a:ext cx="12954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" y="4495800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 = ∞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810000" y="381000"/>
            <a:ext cx="5181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13716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نمونه خاک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942307" y="1104106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0" y="1524000"/>
            <a:ext cx="13716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3124200"/>
            <a:ext cx="13716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2438400" y="2362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762000" y="2362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/>
              <a:t>آزمایش تحکیم یک بعدی ( ادئومتری ) :</a:t>
            </a:r>
            <a:endParaRPr lang="en-US" sz="28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62000" y="1675606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81794" y="2513806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114800"/>
            <a:ext cx="1781175" cy="8001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 rot="5400000">
            <a:off x="-457200" y="2438400"/>
            <a:ext cx="1828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1866900" y="1943100"/>
            <a:ext cx="5334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2895599" y="2438400"/>
            <a:ext cx="1828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4343400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سنگ متخلخل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181100" y="35433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304800" cy="324255"/>
          </a:xfrm>
          <a:prstGeom prst="rect">
            <a:avLst/>
          </a:prstGeom>
          <a:noFill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74470"/>
            <a:ext cx="304800" cy="344905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4724400" y="2514600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حلقه فلزی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895600" y="2667000"/>
            <a:ext cx="1752600" cy="76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124200"/>
            <a:ext cx="3962400" cy="824448"/>
          </a:xfrm>
          <a:prstGeom prst="rect">
            <a:avLst/>
          </a:prstGeom>
          <a:noFill/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486400"/>
            <a:ext cx="1219200" cy="891654"/>
          </a:xfrm>
          <a:prstGeom prst="rect">
            <a:avLst/>
          </a:prstGeom>
          <a:noFill/>
        </p:spPr>
      </p:pic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1243304" cy="781050"/>
          </a:xfrm>
          <a:prstGeom prst="rect">
            <a:avLst/>
          </a:prstGeom>
          <a:noFill/>
        </p:spPr>
      </p:pic>
      <p:cxnSp>
        <p:nvCxnSpPr>
          <p:cNvPr id="47" name="Straight Arrow Connector 46"/>
          <p:cNvCxnSpPr/>
          <p:nvPr/>
        </p:nvCxnSpPr>
        <p:spPr>
          <a:xfrm>
            <a:off x="3962400" y="548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181600"/>
            <a:ext cx="2181225" cy="476250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486400" y="563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تخلخل اولیــه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76800" y="5638800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تخلخل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477000" y="5638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کاهش تخلخل روز قبــــــــل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814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066800" y="914400"/>
            <a:ext cx="1219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219200" y="457200"/>
            <a:ext cx="914400" cy="838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5" idx="1"/>
          </p:cNvCxnSpPr>
          <p:nvPr/>
        </p:nvCxnSpPr>
        <p:spPr>
          <a:xfrm rot="16200000" flipV="1">
            <a:off x="1447800" y="685800"/>
            <a:ext cx="174718" cy="174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600200" y="838200"/>
            <a:ext cx="1524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76800" y="1600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000" b="1" dirty="0" smtClean="0"/>
              <a:t>        را وارد کرده و 24 ساعت برای نشست وقت میدهیم :</a:t>
            </a:r>
            <a:endParaRPr lang="en-US" sz="20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524000"/>
            <a:ext cx="247650" cy="550333"/>
          </a:xfrm>
          <a:prstGeom prst="rect">
            <a:avLst/>
          </a:prstGeom>
          <a:noFill/>
        </p:spPr>
      </p:pic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33400"/>
            <a:ext cx="247650" cy="550333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53000"/>
            <a:ext cx="1804458" cy="4191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6172200"/>
            <a:ext cx="1724025" cy="38100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33600" y="6172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روز دوم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 smtClean="0"/>
              <a:t>مثال ) جرم کل نمونه ای </a:t>
            </a:r>
            <a:r>
              <a:rPr lang="en-US" sz="2000" dirty="0" smtClean="0"/>
              <a:t>128 gr </a:t>
            </a:r>
            <a:r>
              <a:rPr lang="fa-IR" sz="2000" dirty="0" smtClean="0"/>
              <a:t> است . ارتفاع شروع آزمایش </a:t>
            </a:r>
            <a:r>
              <a:rPr lang="en-US" sz="2000" dirty="0" smtClean="0"/>
              <a:t>254 cm</a:t>
            </a:r>
            <a:r>
              <a:rPr lang="fa-IR" sz="2000" dirty="0" smtClean="0"/>
              <a:t> ، مساحت </a:t>
            </a:r>
            <a:r>
              <a:rPr lang="en-US" sz="2000" dirty="0" smtClean="0"/>
              <a:t>30.68</a:t>
            </a:r>
            <a:r>
              <a:rPr lang="fa-IR" sz="2000" dirty="0" smtClean="0"/>
              <a:t> سانتیمر مربع میباشد . محاسبات لازم را انجام داده ونمودار </a:t>
            </a:r>
            <a:r>
              <a:rPr lang="en-US" sz="2000" dirty="0" smtClean="0"/>
              <a:t>e</a:t>
            </a:r>
            <a:r>
              <a:rPr lang="fa-IR" sz="2000" dirty="0" smtClean="0"/>
              <a:t> در مقابل </a:t>
            </a:r>
            <a:r>
              <a:rPr lang="en-US" sz="2000" dirty="0" smtClean="0"/>
              <a:t>logp</a:t>
            </a:r>
            <a:r>
              <a:rPr lang="fa-IR" sz="2000" dirty="0" smtClean="0"/>
              <a:t> را رسم نمایید 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1828800"/>
          <a:ext cx="3962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فشار</a:t>
                      </a:r>
                      <a:r>
                        <a:rPr lang="fa-IR" baseline="0" dirty="0" smtClean="0"/>
                        <a:t> </a:t>
                      </a:r>
                      <a:r>
                        <a:rPr lang="en-US" baseline="0" dirty="0" smtClean="0"/>
                        <a:t>P</a:t>
                      </a:r>
                      <a:endParaRPr lang="fa-IR" baseline="0" dirty="0" smtClean="0"/>
                    </a:p>
                    <a:p>
                      <a:pPr algn="ctr" rtl="1"/>
                      <a:r>
                        <a:rPr lang="fa-IR" baseline="0" dirty="0" smtClean="0"/>
                        <a:t>( </a:t>
                      </a:r>
                      <a:r>
                        <a:rPr lang="en-US" baseline="0" dirty="0" smtClean="0"/>
                        <a:t>KN/m2</a:t>
                      </a:r>
                      <a:r>
                        <a:rPr lang="fa-IR" baseline="0" dirty="0" smtClean="0"/>
                        <a:t> 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ارتفاع</a:t>
                      </a:r>
                      <a:r>
                        <a:rPr lang="fa-IR" baseline="0" dirty="0" smtClean="0"/>
                        <a:t> نمونه در انتهای تحکیم </a:t>
                      </a:r>
                      <a:r>
                        <a:rPr lang="en-US" baseline="0" dirty="0" smtClean="0"/>
                        <a:t> </a:t>
                      </a:r>
                      <a:r>
                        <a:rPr lang="fa-IR" baseline="0" dirty="0" smtClean="0"/>
                        <a:t>( </a:t>
                      </a:r>
                      <a:r>
                        <a:rPr lang="en-US" baseline="0" dirty="0" smtClean="0"/>
                        <a:t>cm</a:t>
                      </a:r>
                      <a:r>
                        <a:rPr lang="fa-IR" baseline="0" dirty="0" smtClean="0"/>
                        <a:t> 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2.540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2.488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2.465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2.431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2.389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2.324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2.225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2.115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304800" y="62484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762000"/>
            <a:ext cx="6648450" cy="914400"/>
            <a:chOff x="914400" y="838200"/>
            <a:chExt cx="6648450" cy="9144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838200"/>
              <a:ext cx="1781175" cy="800100"/>
            </a:xfrm>
            <a:prstGeom prst="rect">
              <a:avLst/>
            </a:prstGeom>
            <a:noFill/>
          </p:spPr>
        </p:pic>
        <p:pic>
          <p:nvPicPr>
            <p:cNvPr id="118785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895350"/>
              <a:ext cx="4819650" cy="857250"/>
            </a:xfrm>
            <a:prstGeom prst="rect">
              <a:avLst/>
            </a:prstGeom>
            <a:noFill/>
          </p:spPr>
        </p:pic>
      </p:grp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5334000" cy="408969"/>
          </a:xfrm>
          <a:prstGeom prst="rect">
            <a:avLst/>
          </a:prstGeom>
          <a:noFill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" y="2342284"/>
            <a:ext cx="3429000" cy="810491"/>
          </a:xfrm>
          <a:prstGeom prst="rect">
            <a:avLst/>
          </a:prstGeom>
          <a:noFill/>
        </p:spPr>
      </p:pic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79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307966"/>
            <a:ext cx="3810000" cy="784162"/>
          </a:xfrm>
          <a:prstGeom prst="rect">
            <a:avLst/>
          </a:prstGeom>
          <a:noFill/>
        </p:spPr>
      </p:pic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191000"/>
            <a:ext cx="4191000" cy="433870"/>
          </a:xfrm>
          <a:prstGeom prst="rect">
            <a:avLst/>
          </a:prstGeom>
          <a:noFill/>
        </p:spPr>
      </p:pic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8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808489"/>
            <a:ext cx="4114800" cy="425981"/>
          </a:xfrm>
          <a:prstGeom prst="rect">
            <a:avLst/>
          </a:prstGeom>
          <a:noFill/>
        </p:spPr>
      </p:pic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880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301442"/>
            <a:ext cx="914400" cy="390698"/>
          </a:xfrm>
          <a:prstGeom prst="rect">
            <a:avLst/>
          </a:prstGeom>
          <a:noFill/>
        </p:spPr>
      </p:pic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807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247775" cy="447675"/>
          </a:xfrm>
          <a:prstGeom prst="rect">
            <a:avLst/>
          </a:prstGeom>
          <a:noFill/>
        </p:spPr>
      </p:pic>
      <p:pic>
        <p:nvPicPr>
          <p:cNvPr id="118806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257800"/>
            <a:ext cx="1524000" cy="447675"/>
          </a:xfrm>
          <a:prstGeom prst="rect">
            <a:avLst/>
          </a:prstGeom>
          <a:noFill/>
        </p:spPr>
      </p:pic>
      <p:pic>
        <p:nvPicPr>
          <p:cNvPr id="118805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715000"/>
            <a:ext cx="1724025" cy="447675"/>
          </a:xfrm>
          <a:prstGeom prst="rect">
            <a:avLst/>
          </a:prstGeom>
          <a:noFill/>
        </p:spPr>
      </p:pic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0" y="1809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0" y="2714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ction Button: Forward or Next 33">
            <a:hlinkClick r:id="" action="ppaction://hlinkshowjump?jump=nextslide" highlightClick="1"/>
          </p:cNvPr>
          <p:cNvSpPr/>
          <p:nvPr/>
        </p:nvSpPr>
        <p:spPr>
          <a:xfrm>
            <a:off x="304800" y="6248400"/>
            <a:ext cx="19050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ادامه در صفحه بعد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608806" y="2285206"/>
            <a:ext cx="304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3810000"/>
            <a:ext cx="426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2438400"/>
            <a:ext cx="2743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1828800"/>
            <a:ext cx="228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210594" y="2818606"/>
            <a:ext cx="1981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971800" y="3124200"/>
            <a:ext cx="1371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-1371600" y="1219200"/>
            <a:ext cx="5029200" cy="2819400"/>
          </a:xfrm>
          <a:prstGeom prst="arc">
            <a:avLst>
              <a:gd name="adj1" fmla="val 18280483"/>
              <a:gd name="adj2" fmla="val 2095434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2"/>
          </p:cNvCxnSpPr>
          <p:nvPr/>
        </p:nvCxnSpPr>
        <p:spPr>
          <a:xfrm rot="16200000" flipH="1">
            <a:off x="3345681" y="2355081"/>
            <a:ext cx="1328906" cy="9713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1219200"/>
            <a:ext cx="2743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886200"/>
            <a:ext cx="316149" cy="371475"/>
          </a:xfrm>
          <a:prstGeom prst="rect">
            <a:avLst/>
          </a:prstGeom>
          <a:noFill/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909060"/>
            <a:ext cx="304800" cy="35814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1809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14400"/>
            <a:ext cx="333375" cy="447675"/>
          </a:xfrm>
          <a:prstGeom prst="rect">
            <a:avLst/>
          </a:prstGeom>
          <a:noFill/>
        </p:spPr>
      </p:pic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133600"/>
            <a:ext cx="333375" cy="447675"/>
          </a:xfrm>
          <a:prstGeom prst="rect">
            <a:avLst/>
          </a:prstGeom>
          <a:noFill/>
        </p:spPr>
      </p:pic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00200"/>
            <a:ext cx="333375" cy="447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62600" y="381000"/>
            <a:ext cx="3276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/>
              <a:t>محاسبه نشست خاک :</a:t>
            </a:r>
            <a:endParaRPr lang="en-US" sz="2800" b="1" dirty="0"/>
          </a:p>
        </p:txBody>
      </p:sp>
      <p:sp>
        <p:nvSpPr>
          <p:cNvPr id="6" name="Cube 5"/>
          <p:cNvSpPr/>
          <p:nvPr/>
        </p:nvSpPr>
        <p:spPr>
          <a:xfrm>
            <a:off x="762000" y="1066800"/>
            <a:ext cx="2667000" cy="1752600"/>
          </a:xfrm>
          <a:prstGeom prst="cube">
            <a:avLst>
              <a:gd name="adj" fmla="val 41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62000" y="609600"/>
            <a:ext cx="2667000" cy="1219200"/>
          </a:xfrm>
          <a:prstGeom prst="cube">
            <a:avLst>
              <a:gd name="adj" fmla="val 601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685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896394" y="12954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990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H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2400" y="129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S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04006" y="1599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971800"/>
            <a:ext cx="3886200" cy="833365"/>
          </a:xfrm>
          <a:prstGeom prst="rect">
            <a:avLst/>
          </a:prstGeom>
          <a:noFill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10000"/>
            <a:ext cx="1600200" cy="808348"/>
          </a:xfrm>
          <a:prstGeom prst="rect">
            <a:avLst/>
          </a:prstGeom>
          <a:noFill/>
        </p:spPr>
      </p:pic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800600"/>
            <a:ext cx="1295400" cy="417871"/>
          </a:xfrm>
          <a:prstGeom prst="rect">
            <a:avLst/>
          </a:prstGeom>
          <a:noFill/>
        </p:spPr>
      </p:pic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4648200" y="2971800"/>
            <a:ext cx="304800" cy="2286000"/>
          </a:xfrm>
          <a:prstGeom prst="rightBrace">
            <a:avLst>
              <a:gd name="adj1" fmla="val 70025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105400" y="3200400"/>
            <a:ext cx="990600" cy="457200"/>
          </a:xfrm>
          <a:prstGeom prst="rightArrow">
            <a:avLst>
              <a:gd name="adj1" fmla="val 50000"/>
              <a:gd name="adj2" fmla="val 90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71800"/>
            <a:ext cx="1981200" cy="838200"/>
          </a:xfrm>
          <a:prstGeom prst="rect">
            <a:avLst/>
          </a:prstGeom>
          <a:noFill/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038600"/>
            <a:ext cx="1666875" cy="93345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>
            <a:off x="53340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05800" y="3276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86200" y="3886200"/>
            <a:ext cx="26670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بررسی خاک برای محاسبه        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1) </a:t>
            </a:r>
            <a:r>
              <a:rPr lang="fa-IR" sz="2400" b="1" dirty="0" smtClean="0">
                <a:solidFill>
                  <a:srgbClr val="FF0000"/>
                </a:solidFill>
              </a:rPr>
              <a:t>خاک عادی تحکیم یافته : </a:t>
            </a:r>
            <a:r>
              <a:rPr lang="fa-IR" sz="2400" b="1" dirty="0" smtClean="0"/>
              <a:t>فشاری که اکنون به خاک وارد می شود ، حداکثر فشـــاری است که در گذشته بر خاک وارد می شده است . </a:t>
            </a:r>
            <a:endParaRPr lang="en-US" sz="2400" b="1" dirty="0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4953000" cy="47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2667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2) </a:t>
            </a:r>
            <a:r>
              <a:rPr lang="fa-IR" sz="2400" b="1" dirty="0" smtClean="0">
                <a:solidFill>
                  <a:srgbClr val="FF0000"/>
                </a:solidFill>
              </a:rPr>
              <a:t>خاک پیش تحکیم یافته : </a:t>
            </a:r>
            <a:r>
              <a:rPr lang="fa-IR" sz="2400" b="1" dirty="0" smtClean="0"/>
              <a:t>فشاری که به خاک وارد می شود ، کمتر از حداکثر  فشـــاری است که در گذشته بر خاک وارد می شده است . (مثلا اگر در گذشته کوهی بوده ، امروز کوه از بین رفته و فشار کاهش یافته .)</a:t>
            </a:r>
            <a:endParaRPr lang="en-US" sz="2400" b="1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962400"/>
            <a:ext cx="400050" cy="476250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495800"/>
            <a:ext cx="381000" cy="4762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86200" y="3962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ضریب تورم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495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ضریب فشردگی  </a:t>
            </a:r>
            <a:endParaRPr lang="en-US" sz="2000" b="1" dirty="0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33400"/>
            <a:ext cx="409575" cy="47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600200" y="533400"/>
            <a:ext cx="381000" cy="2057400"/>
          </a:xfrm>
          <a:prstGeom prst="leftBrace">
            <a:avLst>
              <a:gd name="adj1" fmla="val 85092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/>
              <a:t>پیش تحکیم </a:t>
            </a:r>
            <a:endParaRPr lang="en-US" sz="2400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1" y="689334"/>
            <a:ext cx="1752600" cy="396516"/>
          </a:xfrm>
          <a:prstGeom prst="rect">
            <a:avLst/>
          </a:prstGeom>
          <a:noFill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143000"/>
            <a:ext cx="4648200" cy="447803"/>
          </a:xfrm>
          <a:prstGeom prst="rect">
            <a:avLst/>
          </a:prstGeom>
          <a:noFill/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09750"/>
            <a:ext cx="1768221" cy="400050"/>
          </a:xfrm>
          <a:prstGeom prst="rect">
            <a:avLst/>
          </a:prstGeom>
          <a:noFill/>
        </p:spPr>
      </p:pic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286000"/>
            <a:ext cx="6715125" cy="381000"/>
          </a:xfrm>
          <a:prstGeom prst="rect">
            <a:avLst/>
          </a:prstGeom>
          <a:noFill/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2133600" y="1676401"/>
            <a:ext cx="563880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702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048000"/>
            <a:ext cx="3390900" cy="476250"/>
          </a:xfrm>
          <a:prstGeom prst="rect">
            <a:avLst/>
          </a:prstGeom>
          <a:noFill/>
        </p:spPr>
      </p:pic>
      <p:pic>
        <p:nvPicPr>
          <p:cNvPr id="11470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3390900" cy="476250"/>
          </a:xfrm>
          <a:prstGeom prst="rect">
            <a:avLst/>
          </a:prstGeom>
          <a:noFill/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0"/>
            <a:ext cx="2933700" cy="476250"/>
          </a:xfrm>
          <a:prstGeom prst="rect">
            <a:avLst/>
          </a:prstGeom>
          <a:noFill/>
        </p:spPr>
      </p:pic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رس دست نخورده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3810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رس دست خورده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3581" y="533400"/>
            <a:ext cx="806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/>
              <a:t>مثال ) </a:t>
            </a:r>
            <a:r>
              <a:rPr lang="fa-IR" sz="2000" dirty="0" smtClean="0"/>
              <a:t>نشست ر محاسبه کنید و مشخص کنید خاک عادی تحکیم یافته است یا پیش تحکیم یافته ؟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981200"/>
            <a:ext cx="396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2743200"/>
            <a:ext cx="396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4267200"/>
            <a:ext cx="396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81200" y="1981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16764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09800"/>
            <a:ext cx="1547893" cy="485775"/>
          </a:xfrm>
          <a:prstGeom prst="rect">
            <a:avLst/>
          </a:prstGeom>
          <a:noFill/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352800"/>
            <a:ext cx="1828800" cy="513471"/>
          </a:xfrm>
          <a:prstGeom prst="rect">
            <a:avLst/>
          </a:prstGeom>
          <a:noFill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352800"/>
            <a:ext cx="1143000" cy="397933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5400000">
            <a:off x="3886200" y="23622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505200" y="35052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1m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236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ماسه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2971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</a:rPr>
              <a:t>رس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2401094" y="1408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 KN</a:t>
            </a:r>
            <a:endParaRPr lang="en-US" b="1" dirty="0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733800"/>
            <a:ext cx="1219200" cy="424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15836266">
            <a:off x="1234443" y="2301243"/>
            <a:ext cx="304800" cy="304800"/>
          </a:xfrm>
          <a:prstGeom prst="arc">
            <a:avLst>
              <a:gd name="adj1" fmla="val 15092075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3D08-925C-46CF-A1F9-738D6843852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/>
              <a:t>نشست تحکیم ثانویه :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394" y="2819400"/>
            <a:ext cx="30472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-570706" y="16383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0998146">
            <a:off x="632843" y="-811651"/>
            <a:ext cx="4472568" cy="3581400"/>
          </a:xfrm>
          <a:prstGeom prst="arc">
            <a:avLst>
              <a:gd name="adj1" fmla="val 15490901"/>
              <a:gd name="adj2" fmla="val 2128552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19100" y="2324100"/>
            <a:ext cx="9906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866106" y="2705100"/>
            <a:ext cx="229394" cy="7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2514600"/>
            <a:ext cx="9144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5060620">
            <a:off x="1221662" y="1602662"/>
            <a:ext cx="1143000" cy="1143000"/>
          </a:xfrm>
          <a:prstGeom prst="arc">
            <a:avLst/>
          </a:prstGeom>
          <a:ln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219200"/>
            <a:ext cx="409575" cy="4762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نشست آنی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3087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نشست تحکیم اولیه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3087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نشست تحکیم ثانویه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24200" y="2133600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/>
              <a:t>t</a:t>
            </a:r>
            <a:endParaRPr lang="fa-IR" sz="2000" b="1" dirty="0" smtClean="0"/>
          </a:p>
          <a:p>
            <a:pPr algn="ctr" rtl="1"/>
            <a:r>
              <a:rPr lang="fa-IR" b="1" dirty="0" smtClean="0"/>
              <a:t> زمان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81000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/>
              <a:t>e</a:t>
            </a:r>
            <a:endParaRPr lang="fa-IR" sz="2000" b="1" dirty="0" smtClean="0"/>
          </a:p>
          <a:p>
            <a:pPr algn="ctr" rtl="1"/>
            <a:r>
              <a:rPr lang="fa-IR" b="1" dirty="0" smtClean="0"/>
              <a:t> تخلخل</a:t>
            </a:r>
            <a:endParaRPr lang="en-US" b="1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819400"/>
            <a:ext cx="228600" cy="369794"/>
          </a:xfrm>
          <a:prstGeom prst="rect">
            <a:avLst/>
          </a:prstGeom>
          <a:noFill/>
        </p:spPr>
      </p:pic>
      <p:sp>
        <p:nvSpPr>
          <p:cNvPr id="35" name="Oval 34"/>
          <p:cNvSpPr/>
          <p:nvPr/>
        </p:nvSpPr>
        <p:spPr>
          <a:xfrm>
            <a:off x="1752600" y="2743200"/>
            <a:ext cx="4572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5060620">
            <a:off x="1412670" y="2831718"/>
            <a:ext cx="881804" cy="1199487"/>
          </a:xfrm>
          <a:prstGeom prst="arc">
            <a:avLst/>
          </a:prstGeom>
          <a:ln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4800" y="3657600"/>
            <a:ext cx="16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زمان مربــوط بـــه انتهای  تحکیم اولیه </a:t>
            </a:r>
            <a:endParaRPr lang="en-US" dirty="0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828800"/>
            <a:ext cx="1828800" cy="990600"/>
          </a:xfrm>
          <a:prstGeom prst="rect">
            <a:avLst/>
          </a:prstGeom>
          <a:noFill/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505200"/>
            <a:ext cx="3352800" cy="43317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4648200" y="20574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نشست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4809225">
            <a:off x="5559403" y="3366223"/>
            <a:ext cx="881804" cy="1199487"/>
          </a:xfrm>
          <a:prstGeom prst="arc">
            <a:avLst/>
          </a:prstGeom>
          <a:ln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724400" y="4038600"/>
            <a:ext cx="1295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زمان ورد نظر   تحکیم ثانویه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5407</Words>
  <Application>Microsoft Office PowerPoint</Application>
  <PresentationFormat>On-screen Show (4:3)</PresentationFormat>
  <Paragraphs>1388</Paragraphs>
  <Slides>127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MRT Pack 24 DVDs</cp:lastModifiedBy>
  <cp:revision>1</cp:revision>
  <dcterms:created xsi:type="dcterms:W3CDTF">2017-02-17T21:18:24Z</dcterms:created>
  <dcterms:modified xsi:type="dcterms:W3CDTF">2017-02-17T21:21:37Z</dcterms:modified>
</cp:coreProperties>
</file>