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4020" r:id="rId1"/>
  </p:sldMasterIdLst>
  <p:notesMasterIdLst>
    <p:notesMasterId r:id="rId28"/>
  </p:notesMasterIdLst>
  <p:sldIdLst>
    <p:sldId id="423" r:id="rId2"/>
    <p:sldId id="261" r:id="rId3"/>
    <p:sldId id="426" r:id="rId4"/>
    <p:sldId id="288" r:id="rId5"/>
    <p:sldId id="290" r:id="rId6"/>
    <p:sldId id="291" r:id="rId7"/>
    <p:sldId id="292" r:id="rId8"/>
    <p:sldId id="294" r:id="rId9"/>
    <p:sldId id="296" r:id="rId10"/>
    <p:sldId id="298" r:id="rId11"/>
    <p:sldId id="299" r:id="rId12"/>
    <p:sldId id="300" r:id="rId13"/>
    <p:sldId id="427" r:id="rId14"/>
    <p:sldId id="302" r:id="rId15"/>
    <p:sldId id="430" r:id="rId16"/>
    <p:sldId id="306" r:id="rId17"/>
    <p:sldId id="308" r:id="rId18"/>
    <p:sldId id="310" r:id="rId19"/>
    <p:sldId id="311" r:id="rId20"/>
    <p:sldId id="314" r:id="rId21"/>
    <p:sldId id="312" r:id="rId22"/>
    <p:sldId id="316" r:id="rId23"/>
    <p:sldId id="315" r:id="rId24"/>
    <p:sldId id="428" r:id="rId25"/>
    <p:sldId id="429" r:id="rId26"/>
    <p:sldId id="422" r:id="rId27"/>
  </p:sldIdLst>
  <p:sldSz cx="9144000" cy="6858000" type="screen4x3"/>
  <p:notesSz cx="6858000" cy="9144000"/>
  <p:embeddedFontLst>
    <p:embeddedFont>
      <p:font typeface="Century Gothic" panose="020B0502020202020204" pitchFamily="34" charset="0"/>
      <p:regular r:id="rId29"/>
      <p:bold r:id="rId30"/>
      <p:italic r:id="rId31"/>
      <p:boldItalic r:id="rId32"/>
    </p:embeddedFont>
    <p:embeddedFont>
      <p:font typeface="Palatino Linotype" panose="02040502050505030304" pitchFamily="18" charset="0"/>
      <p:regular r:id="rId33"/>
      <p:bold r:id="rId34"/>
      <p:italic r:id="rId35"/>
      <p:boldItalic r:id="rId36"/>
    </p:embeddedFont>
    <p:embeddedFont>
      <p:font typeface="B Koodak" panose="00000700000000000000" pitchFamily="2" charset="-78"/>
      <p:bold r:id="rId37"/>
    </p:embeddedFont>
    <p:embeddedFont>
      <p:font typeface="Calibri" panose="020F0502020204030204" pitchFamily="34" charset="0"/>
      <p:regular r:id="rId38"/>
      <p:bold r:id="rId39"/>
      <p:italic r:id="rId40"/>
      <p:boldItalic r:id="rId41"/>
    </p:embeddedFont>
    <p:embeddedFont>
      <p:font typeface="Traditional Arabic" panose="020B0604020202020204" charset="-78"/>
      <p:regular r:id="rId42"/>
      <p:bold r:id="rId43"/>
    </p:embeddedFont>
  </p:embeddedFontLst>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ellion" initials="h"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088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p:cViewPr varScale="1">
        <p:scale>
          <a:sx n="73" d="100"/>
          <a:sy n="73" d="100"/>
        </p:scale>
        <p:origin x="1320" y="78"/>
      </p:cViewPr>
      <p:guideLst>
        <p:guide orient="horz" pos="2160"/>
        <p:guide pos="2880"/>
      </p:guideLst>
    </p:cSldViewPr>
  </p:slideViewPr>
  <p:notesTextViewPr>
    <p:cViewPr>
      <p:scale>
        <a:sx n="100" d="100"/>
        <a:sy n="100" d="100"/>
      </p:scale>
      <p:origin x="0" y="0"/>
    </p:cViewPr>
  </p:notesTextViewPr>
  <p:sorterViewPr>
    <p:cViewPr>
      <p:scale>
        <a:sx n="48" d="100"/>
        <a:sy n="48" d="100"/>
      </p:scale>
      <p:origin x="0" y="0"/>
    </p:cViewPr>
  </p:sorterViewPr>
  <p:notesViewPr>
    <p:cSldViewPr>
      <p:cViewPr varScale="1">
        <p:scale>
          <a:sx n="67" d="100"/>
          <a:sy n="67" d="100"/>
        </p:scale>
        <p:origin x="-3276"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FE6C80FC-E326-4772-8EF3-66B3D4392F6E}" type="datetimeFigureOut">
              <a:rPr lang="fa-IR" smtClean="0"/>
              <a:pPr/>
              <a:t>27/06/1440</a:t>
            </a:fld>
            <a:endParaRPr lang="fa-I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fa-I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fa-IR"/>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8DAC6723-C398-4679-BD36-C7393081997E}" type="slidenum">
              <a:rPr lang="fa-IR" smtClean="0"/>
              <a:pPr/>
              <a:t>‹#›</a:t>
            </a:fld>
            <a:endParaRPr lang="fa-IR"/>
          </a:p>
        </p:txBody>
      </p:sp>
    </p:spTree>
    <p:extLst>
      <p:ext uri="{BB962C8B-B14F-4D97-AF65-F5344CB8AC3E}">
        <p14:creationId xmlns:p14="http://schemas.microsoft.com/office/powerpoint/2010/main" val="880806353"/>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0EEE618D-0587-485A-80B3-C4BCC652446F}" type="datetimeFigureOut">
              <a:rPr lang="fa-IR" smtClean="0"/>
              <a:pPr/>
              <a:t>27/06/1440</a:t>
            </a:fld>
            <a:endParaRPr lang="fa-IR"/>
          </a:p>
        </p:txBody>
      </p:sp>
      <p:sp>
        <p:nvSpPr>
          <p:cNvPr id="8" name="Slide Number Placeholder 7"/>
          <p:cNvSpPr>
            <a:spLocks noGrp="1"/>
          </p:cNvSpPr>
          <p:nvPr>
            <p:ph type="sldNum" sz="quarter" idx="11"/>
          </p:nvPr>
        </p:nvSpPr>
        <p:spPr/>
        <p:txBody>
          <a:bodyPr/>
          <a:lstStyle/>
          <a:p>
            <a:fld id="{5E63F83B-2937-47DE-A99F-9A2BB5FD132D}" type="slidenum">
              <a:rPr lang="fa-IR" smtClean="0"/>
              <a:pPr/>
              <a:t>‹#›</a:t>
            </a:fld>
            <a:endParaRPr lang="fa-IR"/>
          </a:p>
        </p:txBody>
      </p:sp>
      <p:sp>
        <p:nvSpPr>
          <p:cNvPr id="9" name="Footer Placeholder 8"/>
          <p:cNvSpPr>
            <a:spLocks noGrp="1"/>
          </p:cNvSpPr>
          <p:nvPr>
            <p:ph type="ftr" sz="quarter" idx="12"/>
          </p:nvPr>
        </p:nvSpPr>
        <p:spPr/>
        <p:txBody>
          <a:bodyPr/>
          <a:lstStyle/>
          <a:p>
            <a:endParaRPr lang="fa-I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EEE618D-0587-485A-80B3-C4BCC652446F}" type="datetimeFigureOut">
              <a:rPr lang="fa-IR" smtClean="0"/>
              <a:pPr/>
              <a:t>27/06/1440</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5E63F83B-2937-47DE-A99F-9A2BB5FD132D}" type="slidenum">
              <a:rPr lang="fa-IR" smtClean="0"/>
              <a:pPr/>
              <a:t>‹#›</a:t>
            </a:fld>
            <a:endParaRPr lang="fa-I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EEE618D-0587-485A-80B3-C4BCC652446F}" type="datetimeFigureOut">
              <a:rPr lang="fa-IR" smtClean="0"/>
              <a:pPr/>
              <a:t>27/06/1440</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5E63F83B-2937-47DE-A99F-9A2BB5FD132D}" type="slidenum">
              <a:rPr lang="fa-IR" smtClean="0"/>
              <a:pPr/>
              <a:t>‹#›</a:t>
            </a:fld>
            <a:endParaRPr lang="fa-I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0EEE618D-0587-485A-80B3-C4BCC652446F}" type="datetimeFigureOut">
              <a:rPr lang="fa-IR" smtClean="0"/>
              <a:pPr/>
              <a:t>27/06/1440</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5E63F83B-2937-47DE-A99F-9A2BB5FD132D}" type="slidenum">
              <a:rPr lang="fa-IR" smtClean="0"/>
              <a:pPr/>
              <a:t>‹#›</a:t>
            </a:fld>
            <a:endParaRPr lang="fa-I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EEE618D-0587-485A-80B3-C4BCC652446F}" type="datetimeFigureOut">
              <a:rPr lang="fa-IR" smtClean="0"/>
              <a:pPr/>
              <a:t>27/06/1440</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5E63F83B-2937-47DE-A99F-9A2BB5FD132D}" type="slidenum">
              <a:rPr lang="fa-IR" smtClean="0"/>
              <a:pPr/>
              <a:t>‹#›</a:t>
            </a:fld>
            <a:endParaRPr lang="fa-IR"/>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0EEE618D-0587-485A-80B3-C4BCC652446F}" type="datetimeFigureOut">
              <a:rPr lang="fa-IR" smtClean="0"/>
              <a:pPr/>
              <a:t>27/06/1440</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5E63F83B-2937-47DE-A99F-9A2BB5FD132D}" type="slidenum">
              <a:rPr lang="fa-IR" smtClean="0"/>
              <a:pPr/>
              <a:t>‹#›</a:t>
            </a:fld>
            <a:endParaRPr lang="fa-IR"/>
          </a:p>
        </p:txBody>
      </p:sp>
      <p:sp>
        <p:nvSpPr>
          <p:cNvPr id="9" name="Content Placeholder 8"/>
          <p:cNvSpPr>
            <a:spLocks noGrp="1"/>
          </p:cNvSpPr>
          <p:nvPr>
            <p:ph sz="quarter" idx="13"/>
          </p:nvPr>
        </p:nvSpPr>
        <p:spPr>
          <a:xfrm>
            <a:off x="365760" y="1600200"/>
            <a:ext cx="4041648" cy="452628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7" name="Date Placeholder 6"/>
          <p:cNvSpPr>
            <a:spLocks noGrp="1"/>
          </p:cNvSpPr>
          <p:nvPr>
            <p:ph type="dt" sz="half" idx="10"/>
          </p:nvPr>
        </p:nvSpPr>
        <p:spPr/>
        <p:txBody>
          <a:bodyPr/>
          <a:lstStyle/>
          <a:p>
            <a:fld id="{0EEE618D-0587-485A-80B3-C4BCC652446F}" type="datetimeFigureOut">
              <a:rPr lang="fa-IR" smtClean="0"/>
              <a:pPr/>
              <a:t>27/06/1440</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5E63F83B-2937-47DE-A99F-9A2BB5FD132D}" type="slidenum">
              <a:rPr lang="fa-IR" smtClean="0"/>
              <a:pPr/>
              <a:t>‹#›</a:t>
            </a:fld>
            <a:endParaRPr lang="fa-IR"/>
          </a:p>
        </p:txBody>
      </p:sp>
      <p:sp>
        <p:nvSpPr>
          <p:cNvPr id="11" name="Content Placeholder 10"/>
          <p:cNvSpPr>
            <a:spLocks noGrp="1"/>
          </p:cNvSpPr>
          <p:nvPr>
            <p:ph sz="quarter" idx="13"/>
          </p:nvPr>
        </p:nvSpPr>
        <p:spPr>
          <a:xfrm>
            <a:off x="457200" y="2212848"/>
            <a:ext cx="4041648" cy="391363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EEE618D-0587-485A-80B3-C4BCC652446F}" type="datetimeFigureOut">
              <a:rPr lang="fa-IR" smtClean="0"/>
              <a:pPr/>
              <a:t>27/06/1440</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5E63F83B-2937-47DE-A99F-9A2BB5FD132D}" type="slidenum">
              <a:rPr lang="fa-IR" smtClean="0"/>
              <a:pPr/>
              <a:t>‹#›</a:t>
            </a:fld>
            <a:endParaRPr lang="fa-I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EE618D-0587-485A-80B3-C4BCC652446F}" type="datetimeFigureOut">
              <a:rPr lang="fa-IR" smtClean="0"/>
              <a:pPr/>
              <a:t>27/06/1440</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5E63F83B-2937-47DE-A99F-9A2BB5FD132D}" type="slidenum">
              <a:rPr lang="fa-IR" smtClean="0"/>
              <a:pPr/>
              <a:t>‹#›</a:t>
            </a:fld>
            <a:endParaRPr lang="fa-I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0EEE618D-0587-485A-80B3-C4BCC652446F}" type="datetimeFigureOut">
              <a:rPr lang="fa-IR" smtClean="0"/>
              <a:pPr/>
              <a:t>27/06/1440</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5E63F83B-2937-47DE-A99F-9A2BB5FD132D}" type="slidenum">
              <a:rPr lang="fa-IR" smtClean="0"/>
              <a:pPr/>
              <a:t>‹#›</a:t>
            </a:fld>
            <a:endParaRPr lang="fa-I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0EEE618D-0587-485A-80B3-C4BCC652446F}" type="datetimeFigureOut">
              <a:rPr lang="fa-IR" smtClean="0"/>
              <a:pPr/>
              <a:t>27/06/1440</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5E63F83B-2937-47DE-A99F-9A2BB5FD132D}" type="slidenum">
              <a:rPr lang="fa-IR" smtClean="0"/>
              <a:pPr/>
              <a:t>‹#›</a:t>
            </a:fld>
            <a:endParaRPr lang="fa-I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0EEE618D-0587-485A-80B3-C4BCC652446F}" type="datetimeFigureOut">
              <a:rPr lang="fa-IR" smtClean="0"/>
              <a:pPr/>
              <a:t>27/06/1440</a:t>
            </a:fld>
            <a:endParaRPr lang="fa-IR"/>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fa-IR"/>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5E63F83B-2937-47DE-A99F-9A2BB5FD132D}" type="slidenum">
              <a:rPr lang="fa-IR" smtClean="0"/>
              <a:pPr/>
              <a:t>‹#›</a:t>
            </a:fld>
            <a:endParaRPr lang="fa-IR"/>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Lst>
  <p:txStyles>
    <p:titleStyle>
      <a:lvl1pPr algn="ctr" defTabSz="914400" rtl="1"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r" defTabSz="914400" rtl="1"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r" defTabSz="914400" rtl="1"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r" defTabSz="914400" rtl="1"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r" defTabSz="914400" rtl="1"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r" defTabSz="914400" rtl="1"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r" defTabSz="914400" rtl="1"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r" defTabSz="914400" rtl="1"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r" defTabSz="914400" rtl="1"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r" defTabSz="914400" rtl="1"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4.jpeg"/><Relationship Id="rId1" Type="http://schemas.openxmlformats.org/officeDocument/2006/relationships/slideLayout" Target="../slideLayouts/slideLayout1.xml"/><Relationship Id="rId5" Type="http://schemas.openxmlformats.org/officeDocument/2006/relationships/slide" Target="slide16.xml"/><Relationship Id="rId4" Type="http://schemas.openxmlformats.org/officeDocument/2006/relationships/slide" Target="slide13.xml"/></Relationships>
</file>

<file path=ppt/slides/_rels/slide1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slide" Target="slide1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 Target="slide2.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 Target="slide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 Target="slide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 Target="slide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9.jpe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5.pn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blip>
          <a:srcRect/>
          <a:stretch>
            <a:fillRect l="-5000" r="-5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5401143"/>
      </p:ext>
    </p:extLst>
  </p:cSld>
  <p:clrMapOvr>
    <a:masterClrMapping/>
  </p:clrMapOvr>
  <p:transition spd="slow">
    <p:dissolv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Action Button: Return 3">
            <a:hlinkClick r:id="" action="ppaction://hlinkshowjump?jump=previousslide" highlightClick="1"/>
          </p:cNvPr>
          <p:cNvSpPr/>
          <p:nvPr/>
        </p:nvSpPr>
        <p:spPr>
          <a:xfrm>
            <a:off x="8143900" y="6143644"/>
            <a:ext cx="785818" cy="571504"/>
          </a:xfrm>
          <a:prstGeom prst="actionButtonReturn">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5" name="Action Button: Home 4">
            <a:hlinkClick r:id="rId3" action="ppaction://hlinksldjump" highlightClick="1"/>
          </p:cNvPr>
          <p:cNvSpPr/>
          <p:nvPr/>
        </p:nvSpPr>
        <p:spPr>
          <a:xfrm>
            <a:off x="4500562" y="6429396"/>
            <a:ext cx="571504" cy="357190"/>
          </a:xfrm>
          <a:prstGeom prst="actionButtonHom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6" name="Action Button: Return 5">
            <a:hlinkClick r:id="" action="ppaction://hlinkshowjump?jump=nextslide" highlightClick="1"/>
          </p:cNvPr>
          <p:cNvSpPr/>
          <p:nvPr/>
        </p:nvSpPr>
        <p:spPr>
          <a:xfrm rot="10800000">
            <a:off x="214282" y="6143644"/>
            <a:ext cx="785818" cy="571504"/>
          </a:xfrm>
          <a:prstGeom prst="actionButtonReturn">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Rectangle 1"/>
          <p:cNvSpPr/>
          <p:nvPr/>
        </p:nvSpPr>
        <p:spPr>
          <a:xfrm>
            <a:off x="23301" y="103689"/>
            <a:ext cx="9036496" cy="1107996"/>
          </a:xfrm>
          <a:prstGeom prst="rect">
            <a:avLst/>
          </a:prstGeom>
        </p:spPr>
        <p:txBody>
          <a:bodyPr wrap="square">
            <a:spAutoFit/>
          </a:bodyPr>
          <a:lstStyle/>
          <a:p>
            <a:pPr lvl="0" algn="just">
              <a:lnSpc>
                <a:spcPct val="150000"/>
              </a:lnSpc>
            </a:pPr>
            <a:r>
              <a:rPr lang="fa-IR" sz="2200" dirty="0">
                <a:solidFill>
                  <a:prstClr val="black"/>
                </a:solidFill>
                <a:cs typeface="B Koodak" panose="00000700000000000000" pitchFamily="2" charset="-78"/>
              </a:rPr>
              <a:t>از همین رو، </a:t>
            </a:r>
            <a:r>
              <a:rPr lang="fa-IR" sz="2200" dirty="0">
                <a:solidFill>
                  <a:srgbClr val="FF0000"/>
                </a:solidFill>
                <a:cs typeface="B Koodak" panose="00000700000000000000" pitchFamily="2" charset="-78"/>
              </a:rPr>
              <a:t>قرآن کریم </a:t>
            </a:r>
            <a:r>
              <a:rPr lang="fa-IR" sz="2200" dirty="0">
                <a:solidFill>
                  <a:prstClr val="black"/>
                </a:solidFill>
                <a:cs typeface="B Koodak" panose="00000700000000000000" pitchFamily="2" charset="-78"/>
              </a:rPr>
              <a:t>یکی از </a:t>
            </a:r>
            <a:r>
              <a:rPr lang="fa-IR" sz="2200" dirty="0">
                <a:solidFill>
                  <a:srgbClr val="FF0000"/>
                </a:solidFill>
                <a:cs typeface="B Koodak" panose="00000700000000000000" pitchFamily="2" charset="-78"/>
              </a:rPr>
              <a:t>ویژگی های مؤمنان </a:t>
            </a:r>
            <a:r>
              <a:rPr lang="fa-IR" sz="2200" dirty="0">
                <a:solidFill>
                  <a:prstClr val="black"/>
                </a:solidFill>
                <a:cs typeface="B Koodak" panose="00000700000000000000" pitchFamily="2" charset="-78"/>
              </a:rPr>
              <a:t>را، </a:t>
            </a:r>
            <a:r>
              <a:rPr lang="fa-IR" sz="2200" dirty="0">
                <a:solidFill>
                  <a:schemeClr val="accent1">
                    <a:lumMod val="75000"/>
                  </a:schemeClr>
                </a:solidFill>
                <a:cs typeface="B Koodak" panose="00000700000000000000" pitchFamily="2" charset="-78"/>
              </a:rPr>
              <a:t>دوستی و محبت </a:t>
            </a:r>
            <a:r>
              <a:rPr lang="fa-IR" sz="2200" dirty="0">
                <a:solidFill>
                  <a:prstClr val="black"/>
                </a:solidFill>
                <a:cs typeface="B Koodak" panose="00000700000000000000" pitchFamily="2" charset="-78"/>
              </a:rPr>
              <a:t>شدید آنان </a:t>
            </a:r>
            <a:r>
              <a:rPr lang="fa-IR" sz="2200" dirty="0">
                <a:solidFill>
                  <a:schemeClr val="accent1">
                    <a:lumMod val="75000"/>
                  </a:schemeClr>
                </a:solidFill>
                <a:cs typeface="B Koodak" panose="00000700000000000000" pitchFamily="2" charset="-78"/>
              </a:rPr>
              <a:t>نسبت به خدا </a:t>
            </a:r>
            <a:r>
              <a:rPr lang="fa-IR" sz="2200" dirty="0">
                <a:solidFill>
                  <a:prstClr val="black"/>
                </a:solidFill>
                <a:cs typeface="B Koodak" panose="00000700000000000000" pitchFamily="2" charset="-78"/>
              </a:rPr>
              <a:t>می داند:</a:t>
            </a:r>
          </a:p>
        </p:txBody>
      </p:sp>
      <p:sp>
        <p:nvSpPr>
          <p:cNvPr id="3" name="Rectangle 2"/>
          <p:cNvSpPr/>
          <p:nvPr/>
        </p:nvSpPr>
        <p:spPr>
          <a:xfrm>
            <a:off x="214283" y="1484784"/>
            <a:ext cx="8590424" cy="4339650"/>
          </a:xfrm>
          <a:prstGeom prst="rect">
            <a:avLst/>
          </a:prstGeom>
        </p:spPr>
        <p:txBody>
          <a:bodyPr wrap="square">
            <a:spAutoFit/>
          </a:bodyPr>
          <a:lstStyle/>
          <a:p>
            <a:pPr lvl="0" algn="just">
              <a:lnSpc>
                <a:spcPct val="150000"/>
              </a:lnSpc>
            </a:pPr>
            <a:r>
              <a:rPr lang="fa-IR" sz="2800" dirty="0">
                <a:solidFill>
                  <a:schemeClr val="accent1">
                    <a:lumMod val="75000"/>
                  </a:schemeClr>
                </a:solidFill>
                <a:cs typeface="B Koodak" panose="00000700000000000000" pitchFamily="2" charset="-78"/>
              </a:rPr>
              <a:t>وَ مِنَ النّاسِ مَن یَتَّخِذَ مِن دونِ اللِّه اَندادًا </a:t>
            </a:r>
          </a:p>
          <a:p>
            <a:pPr lvl="0" algn="just">
              <a:lnSpc>
                <a:spcPct val="150000"/>
              </a:lnSpc>
            </a:pPr>
            <a:r>
              <a:rPr lang="fa-IR" sz="2800" dirty="0">
                <a:solidFill>
                  <a:prstClr val="black"/>
                </a:solidFill>
                <a:cs typeface="B Koodak" panose="00000700000000000000" pitchFamily="2" charset="-78"/>
              </a:rPr>
              <a:t>و بعضی از مردم همتایانی را به جای خدا می گیرند</a:t>
            </a:r>
          </a:p>
          <a:p>
            <a:pPr lvl="0" algn="just">
              <a:lnSpc>
                <a:spcPct val="150000"/>
              </a:lnSpc>
            </a:pPr>
            <a:r>
              <a:rPr lang="fa-IR" sz="2800" dirty="0">
                <a:solidFill>
                  <a:schemeClr val="accent1">
                    <a:lumMod val="75000"/>
                  </a:schemeClr>
                </a:solidFill>
                <a:cs typeface="B Koodak" panose="00000700000000000000" pitchFamily="2" charset="-78"/>
              </a:rPr>
              <a:t>یُحِبّونَهُم کَحُبِّ اللِّه </a:t>
            </a:r>
          </a:p>
          <a:p>
            <a:pPr lvl="0" algn="just">
              <a:lnSpc>
                <a:spcPct val="150000"/>
              </a:lnSpc>
            </a:pPr>
            <a:r>
              <a:rPr lang="fa-IR" sz="2800" dirty="0">
                <a:solidFill>
                  <a:prstClr val="black"/>
                </a:solidFill>
                <a:cs typeface="B Koodak" panose="00000700000000000000" pitchFamily="2" charset="-78"/>
              </a:rPr>
              <a:t>آنان را دوست می دارند مانند دوستی خدا</a:t>
            </a:r>
          </a:p>
          <a:p>
            <a:pPr lvl="0" algn="just">
              <a:lnSpc>
                <a:spcPct val="150000"/>
              </a:lnSpc>
            </a:pPr>
            <a:r>
              <a:rPr lang="fa-IR" sz="2800" dirty="0">
                <a:solidFill>
                  <a:schemeClr val="accent1">
                    <a:lumMod val="75000"/>
                  </a:schemeClr>
                </a:solidFill>
                <a:cs typeface="B Koodak" panose="00000700000000000000" pitchFamily="2" charset="-78"/>
              </a:rPr>
              <a:t>وَالَّذینَ آمَنوا اَشَدُّ حُبًّا للِّه </a:t>
            </a:r>
          </a:p>
          <a:p>
            <a:pPr lvl="0" algn="just">
              <a:lnSpc>
                <a:spcPct val="150000"/>
              </a:lnSpc>
            </a:pPr>
            <a:r>
              <a:rPr lang="fa-IR" sz="2800" dirty="0">
                <a:solidFill>
                  <a:prstClr val="black"/>
                </a:solidFill>
                <a:cs typeface="B Koodak" panose="00000700000000000000" pitchFamily="2" charset="-78"/>
              </a:rPr>
              <a:t>اما کسانی که ایمان آورده اند به خدا محبت بیشتری </a:t>
            </a:r>
            <a:r>
              <a:rPr lang="fa-IR" sz="2800" dirty="0" smtClean="0">
                <a:solidFill>
                  <a:prstClr val="black"/>
                </a:solidFill>
                <a:cs typeface="B Koodak" panose="00000700000000000000" pitchFamily="2" charset="-78"/>
              </a:rPr>
              <a:t>دارند.</a:t>
            </a:r>
          </a:p>
          <a:p>
            <a:pPr lvl="0" algn="l">
              <a:lnSpc>
                <a:spcPct val="150000"/>
              </a:lnSpc>
            </a:pPr>
            <a:r>
              <a:rPr lang="fa-IR" sz="1600" dirty="0" smtClean="0">
                <a:solidFill>
                  <a:srgbClr val="7030A0"/>
                </a:solidFill>
                <a:cs typeface="B Koodak" panose="00000700000000000000" pitchFamily="2" charset="-78"/>
              </a:rPr>
              <a:t>سوره بقره – آیه 165</a:t>
            </a:r>
            <a:endParaRPr lang="fa-IR" sz="1600" dirty="0">
              <a:solidFill>
                <a:srgbClr val="7030A0"/>
              </a:solidFill>
              <a:cs typeface="B Koodak" panose="00000700000000000000" pitchFamily="2" charset="-78"/>
            </a:endParaRPr>
          </a:p>
        </p:txBody>
      </p:sp>
    </p:spTree>
  </p:cSld>
  <p:clrMapOvr>
    <a:masterClrMapping/>
  </p:clrMapOvr>
  <mc:AlternateContent xmlns:mc="http://schemas.openxmlformats.org/markup-compatibility/2006" xmlns:p14="http://schemas.microsoft.com/office/powerpoint/2010/main">
    <mc:Choice Requires="p14">
      <p:transition spd="slow" p14:dur="2500" advTm="30000">
        <p:checker dir="vert"/>
      </p:transition>
    </mc:Choice>
    <mc:Fallback xmlns="">
      <p:transition spd="slow" advTm="30000">
        <p:checke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circle(in)">
                                      <p:cBhvr>
                                        <p:cTn id="15" dur="2000"/>
                                        <p:tgtEl>
                                          <p:spTgt spid="3">
                                            <p:txEl>
                                              <p:pRg st="1" end="1"/>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circle(in)">
                                      <p:cBhvr>
                                        <p:cTn id="18" dur="2000"/>
                                        <p:tgtEl>
                                          <p:spTgt spid="3">
                                            <p:txEl>
                                              <p:pRg st="2" end="2"/>
                                            </p:txEl>
                                          </p:spTgt>
                                        </p:tgtEl>
                                      </p:cBhvr>
                                    </p:animEffect>
                                  </p:childTnLst>
                                </p:cTn>
                              </p:par>
                              <p:par>
                                <p:cTn id="19" presetID="6" presetClass="entr" presetSubtype="16"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circle(in)">
                                      <p:cBhvr>
                                        <p:cTn id="21" dur="2000"/>
                                        <p:tgtEl>
                                          <p:spTgt spid="3">
                                            <p:txEl>
                                              <p:pRg st="3" end="3"/>
                                            </p:txEl>
                                          </p:spTgt>
                                        </p:tgtEl>
                                      </p:cBhvr>
                                    </p:animEffect>
                                  </p:childTnLst>
                                </p:cTn>
                              </p:par>
                              <p:par>
                                <p:cTn id="22" presetID="6" presetClass="entr" presetSubtype="16"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circle(in)">
                                      <p:cBhvr>
                                        <p:cTn id="24" dur="2000"/>
                                        <p:tgtEl>
                                          <p:spTgt spid="3">
                                            <p:txEl>
                                              <p:pRg st="4" end="4"/>
                                            </p:txEl>
                                          </p:spTgt>
                                        </p:tgtEl>
                                      </p:cBhvr>
                                    </p:animEffect>
                                  </p:childTnLst>
                                </p:cTn>
                              </p:par>
                              <p:par>
                                <p:cTn id="25" presetID="6" presetClass="entr" presetSubtype="16"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ircle(in)">
                                      <p:cBhvr>
                                        <p:cTn id="27" dur="2000"/>
                                        <p:tgtEl>
                                          <p:spTgt spid="3">
                                            <p:txEl>
                                              <p:pRg st="5" end="5"/>
                                            </p:txEl>
                                          </p:spTgt>
                                        </p:tgtEl>
                                      </p:cBhvr>
                                    </p:animEffect>
                                  </p:childTnLst>
                                </p:cTn>
                              </p:par>
                              <p:par>
                                <p:cTn id="28" presetID="6" presetClass="entr" presetSubtype="16" fill="hold"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circle(in)">
                                      <p:cBhvr>
                                        <p:cTn id="30"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4" name="Action Button: Return 3">
            <a:hlinkClick r:id="" action="ppaction://hlinkshowjump?jump=previousslide" highlightClick="1"/>
          </p:cNvPr>
          <p:cNvSpPr/>
          <p:nvPr/>
        </p:nvSpPr>
        <p:spPr>
          <a:xfrm>
            <a:off x="8143900" y="6143644"/>
            <a:ext cx="785818" cy="571504"/>
          </a:xfrm>
          <a:prstGeom prst="actionButtonReturn">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5" name="Action Button: Home 4">
            <a:hlinkClick r:id="rId3" action="ppaction://hlinksldjump" highlightClick="1"/>
          </p:cNvPr>
          <p:cNvSpPr/>
          <p:nvPr/>
        </p:nvSpPr>
        <p:spPr>
          <a:xfrm>
            <a:off x="4500562" y="6429396"/>
            <a:ext cx="571504" cy="357190"/>
          </a:xfrm>
          <a:prstGeom prst="actionButtonHom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6" name="Action Button: Return 5">
            <a:hlinkClick r:id="" action="ppaction://hlinkshowjump?jump=nextslide" highlightClick="1"/>
          </p:cNvPr>
          <p:cNvSpPr/>
          <p:nvPr/>
        </p:nvSpPr>
        <p:spPr>
          <a:xfrm rot="10800000">
            <a:off x="214282" y="6143644"/>
            <a:ext cx="785818" cy="571504"/>
          </a:xfrm>
          <a:prstGeom prst="actionButtonReturn">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1" name="Rectangle 10"/>
          <p:cNvSpPr/>
          <p:nvPr/>
        </p:nvSpPr>
        <p:spPr>
          <a:xfrm>
            <a:off x="6319099" y="188640"/>
            <a:ext cx="2507418" cy="584775"/>
          </a:xfrm>
          <a:prstGeom prst="rect">
            <a:avLst/>
          </a:prstGeom>
        </p:spPr>
        <p:txBody>
          <a:bodyPr wrap="none">
            <a:spAutoFit/>
          </a:bodyPr>
          <a:lstStyle/>
          <a:p>
            <a:r>
              <a:rPr lang="fa-IR" sz="3200" b="1" cap="all" dirty="0" smtClean="0">
                <a:ln w="9000" cmpd="sng">
                  <a:solidFill>
                    <a:sysClr val="windowText" lastClr="000000"/>
                  </a:solidFill>
                  <a:prstDash val="solid"/>
                </a:ln>
                <a:solidFill>
                  <a:schemeClr val="accent1">
                    <a:lumMod val="75000"/>
                  </a:schemeClr>
                </a:solidFill>
                <a:effectLst/>
                <a:cs typeface="B Koodak" panose="00000700000000000000" pitchFamily="2" charset="-78"/>
              </a:rPr>
              <a:t>عاشقانه ای با خدا</a:t>
            </a:r>
          </a:p>
        </p:txBody>
      </p:sp>
      <p:sp>
        <p:nvSpPr>
          <p:cNvPr id="2" name="TextBox 1"/>
          <p:cNvSpPr txBox="1"/>
          <p:nvPr/>
        </p:nvSpPr>
        <p:spPr>
          <a:xfrm>
            <a:off x="107504" y="836712"/>
            <a:ext cx="8928992" cy="4708981"/>
          </a:xfrm>
          <a:prstGeom prst="rect">
            <a:avLst/>
          </a:prstGeom>
          <a:noFill/>
        </p:spPr>
        <p:txBody>
          <a:bodyPr wrap="square" rtlCol="1">
            <a:spAutoFit/>
          </a:bodyPr>
          <a:lstStyle/>
          <a:p>
            <a:pPr lvl="0" algn="just"/>
            <a:r>
              <a:rPr lang="fa-IR" sz="2000" dirty="0">
                <a:solidFill>
                  <a:prstClr val="black"/>
                </a:solidFill>
                <a:cs typeface="B Koodak" panose="00000700000000000000" pitchFamily="2" charset="-78"/>
              </a:rPr>
              <a:t>من عشق را آموخته بودم؛ اما به چه چیز عشق ورزیدن را نه؛ به دنیا عشق ورزیدم، به مال و منال عشق ورزیدم، به مدرسه عشق ورزیدم، به دانشگاه عشق ورزیدم. اما همه اینها بعد از مدت کمی جای خود را به عشق حقیقی و اصیل داد؛ یعنی عشق به تو. فهمیدم عشق به تو پایدار است ودیگر عشق ها، عشق های دروغین است… پس به عشق تو دل بستم</a:t>
            </a:r>
            <a:r>
              <a:rPr lang="fa-IR" sz="2000" dirty="0" smtClean="0">
                <a:solidFill>
                  <a:prstClr val="black"/>
                </a:solidFill>
                <a:cs typeface="B Koodak" panose="00000700000000000000" pitchFamily="2" charset="-78"/>
              </a:rPr>
              <a:t>.</a:t>
            </a:r>
          </a:p>
          <a:p>
            <a:pPr lvl="0" algn="just"/>
            <a:endParaRPr lang="fa-IR" sz="2000" dirty="0">
              <a:solidFill>
                <a:prstClr val="black"/>
              </a:solidFill>
              <a:cs typeface="B Koodak" panose="00000700000000000000" pitchFamily="2" charset="-78"/>
            </a:endParaRPr>
          </a:p>
          <a:p>
            <a:pPr lvl="0" algn="just"/>
            <a:r>
              <a:rPr lang="fa-IR" sz="2000" dirty="0">
                <a:solidFill>
                  <a:prstClr val="black"/>
                </a:solidFill>
                <a:cs typeface="B Koodak" panose="00000700000000000000" pitchFamily="2" charset="-78"/>
              </a:rPr>
              <a:t>بعد از چندی که به تو عشق ورزیدم به یکباره به خود آمدم. دیدم که من کوچک تر از آنم که عاشق تو شوم و تو بزرگ تر از آنی که معشوق من قرار بگیری. فهمیدم در این مدت که فکر می کردم عاشق تو هستم اشتباه می کردم. این تو بودی که عاشق من بودی و مرا </a:t>
            </a:r>
            <a:r>
              <a:rPr lang="en-US" sz="2000" dirty="0">
                <a:solidFill>
                  <a:prstClr val="black"/>
                </a:solidFill>
                <a:cs typeface="B Koodak" panose="00000700000000000000" pitchFamily="2" charset="-78"/>
              </a:rPr>
              <a:t>]</a:t>
            </a:r>
            <a:r>
              <a:rPr lang="fa-IR" sz="2000" dirty="0">
                <a:solidFill>
                  <a:prstClr val="black"/>
                </a:solidFill>
                <a:cs typeface="B Koodak" panose="00000700000000000000" pitchFamily="2" charset="-78"/>
              </a:rPr>
              <a:t>به سوی خود</a:t>
            </a:r>
            <a:r>
              <a:rPr lang="en-US" sz="2000" dirty="0">
                <a:solidFill>
                  <a:prstClr val="black"/>
                </a:solidFill>
                <a:cs typeface="B Koodak" panose="00000700000000000000" pitchFamily="2" charset="-78"/>
              </a:rPr>
              <a:t>[</a:t>
            </a:r>
            <a:r>
              <a:rPr lang="fa-IR" sz="2000" dirty="0">
                <a:solidFill>
                  <a:prstClr val="black"/>
                </a:solidFill>
                <a:cs typeface="B Koodak" panose="00000700000000000000" pitchFamily="2" charset="-78"/>
              </a:rPr>
              <a:t> می کشاندی</a:t>
            </a:r>
            <a:r>
              <a:rPr lang="fa-IR" sz="2000" dirty="0" smtClean="0">
                <a:solidFill>
                  <a:prstClr val="black"/>
                </a:solidFill>
                <a:cs typeface="B Koodak" panose="00000700000000000000" pitchFamily="2" charset="-78"/>
              </a:rPr>
              <a:t>.</a:t>
            </a:r>
          </a:p>
          <a:p>
            <a:pPr lvl="0" algn="just"/>
            <a:endParaRPr lang="fa-IR" sz="2000" dirty="0">
              <a:solidFill>
                <a:prstClr val="black"/>
              </a:solidFill>
              <a:cs typeface="B Koodak" panose="00000700000000000000" pitchFamily="2" charset="-78"/>
            </a:endParaRPr>
          </a:p>
          <a:p>
            <a:pPr lvl="0" algn="just"/>
            <a:r>
              <a:rPr lang="fa-IR" sz="2000" dirty="0">
                <a:solidFill>
                  <a:prstClr val="black"/>
                </a:solidFill>
                <a:cs typeface="B Koodak" panose="00000700000000000000" pitchFamily="2" charset="-78"/>
              </a:rPr>
              <a:t>اگر من عاشق تو بودم، باید یکسره به دنبال تو می آمدم. ولیکن وقتی توجه می کنم می بینم گاهی اوقات در دام شیطان افتاده ام؛ ولی باز به راه مستقیم آمده ام. حال می فهمم این تو بودی که عاشق بنده ات بودی و هرگاه او صید شیطان می شد، تو دام شیطان را پاره کردی. هر شب به انتظار او </a:t>
            </a:r>
            <a:r>
              <a:rPr lang="en-US" sz="2000" dirty="0">
                <a:solidFill>
                  <a:prstClr val="black"/>
                </a:solidFill>
                <a:cs typeface="B Koodak" panose="00000700000000000000" pitchFamily="2" charset="-78"/>
              </a:rPr>
              <a:t>]</a:t>
            </a:r>
            <a:r>
              <a:rPr lang="fa-IR" sz="2000" dirty="0">
                <a:solidFill>
                  <a:prstClr val="black"/>
                </a:solidFill>
                <a:cs typeface="B Koodak" panose="00000700000000000000" pitchFamily="2" charset="-78"/>
              </a:rPr>
              <a:t>بنده ات</a:t>
            </a:r>
            <a:r>
              <a:rPr lang="en-US" sz="2000" dirty="0">
                <a:solidFill>
                  <a:prstClr val="black"/>
                </a:solidFill>
                <a:cs typeface="B Koodak" panose="00000700000000000000" pitchFamily="2" charset="-78"/>
              </a:rPr>
              <a:t>[</a:t>
            </a:r>
            <a:r>
              <a:rPr lang="fa-IR" sz="2000" dirty="0">
                <a:solidFill>
                  <a:prstClr val="black"/>
                </a:solidFill>
                <a:cs typeface="B Koodak" panose="00000700000000000000" pitchFamily="2" charset="-78"/>
              </a:rPr>
              <a:t>می نشستی تا بلکه یک شب او را ببینی. حالا می فهمم که تو عاشق صادق بنده ات هستی.</a:t>
            </a:r>
          </a:p>
          <a:p>
            <a:pPr lvl="0" algn="just"/>
            <a:r>
              <a:rPr lang="fa-IR" sz="2000" dirty="0">
                <a:solidFill>
                  <a:prstClr val="black"/>
                </a:solidFill>
                <a:cs typeface="B Koodak" panose="00000700000000000000" pitchFamily="2" charset="-78"/>
              </a:rPr>
              <a:t>بخش هایی از دست نوشته های شهید ناصرالدین باغانی که در 19 سالگی در عملیات کربلای 5 به شهادت رسید.</a:t>
            </a:r>
          </a:p>
        </p:txBody>
      </p:sp>
    </p:spTree>
  </p:cSld>
  <p:clrMapOvr>
    <a:masterClrMapping/>
  </p:clrMapOvr>
  <p:transition spd="slow" advTm="3000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4" name="Action Button: Return 3">
            <a:hlinkClick r:id="" action="ppaction://hlinkshowjump?jump=previousslide" highlightClick="1"/>
          </p:cNvPr>
          <p:cNvSpPr/>
          <p:nvPr/>
        </p:nvSpPr>
        <p:spPr>
          <a:xfrm>
            <a:off x="8143900" y="6143644"/>
            <a:ext cx="785818" cy="571504"/>
          </a:xfrm>
          <a:prstGeom prst="actionButtonReturn">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5" name="Action Button: Home 4">
            <a:hlinkClick r:id="rId3" action="ppaction://hlinksldjump" highlightClick="1"/>
          </p:cNvPr>
          <p:cNvSpPr/>
          <p:nvPr/>
        </p:nvSpPr>
        <p:spPr>
          <a:xfrm>
            <a:off x="4500562" y="6429396"/>
            <a:ext cx="571504" cy="357190"/>
          </a:xfrm>
          <a:prstGeom prst="actionButtonHom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6" name="Action Button: Return 5">
            <a:hlinkClick r:id="" action="ppaction://hlinkshowjump?jump=nextslide" highlightClick="1"/>
          </p:cNvPr>
          <p:cNvSpPr/>
          <p:nvPr/>
        </p:nvSpPr>
        <p:spPr>
          <a:xfrm rot="10800000">
            <a:off x="214282" y="6143644"/>
            <a:ext cx="785818" cy="571504"/>
          </a:xfrm>
          <a:prstGeom prst="actionButtonReturn">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7" name="Rounded Rectangle 6"/>
          <p:cNvSpPr/>
          <p:nvPr/>
        </p:nvSpPr>
        <p:spPr>
          <a:xfrm>
            <a:off x="1000101" y="1071546"/>
            <a:ext cx="7608129" cy="1328023"/>
          </a:xfrm>
          <a:prstGeom prst="round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algn="just">
              <a:lnSpc>
                <a:spcPct val="150000"/>
              </a:lnSpc>
            </a:pPr>
            <a:r>
              <a:rPr lang="fa-IR" sz="2400" dirty="0" smtClean="0">
                <a:cs typeface="B Koodak" panose="00000700000000000000" pitchFamily="2" charset="-78"/>
              </a:rPr>
              <a:t>شاید می پرسید با انجام چه کارهایی می توانیم محبت خدا را در دل خود بیشتر کنیم؟ برخی ازاین کارها عبارت اند از:</a:t>
            </a:r>
            <a:endParaRPr lang="fa-IR" sz="2400" dirty="0">
              <a:cs typeface="B Koodak" panose="00000700000000000000" pitchFamily="2" charset="-78"/>
            </a:endParaRPr>
          </a:p>
        </p:txBody>
      </p:sp>
      <p:sp>
        <p:nvSpPr>
          <p:cNvPr id="11" name="Rectangle 10"/>
          <p:cNvSpPr/>
          <p:nvPr/>
        </p:nvSpPr>
        <p:spPr>
          <a:xfrm>
            <a:off x="4724721" y="86436"/>
            <a:ext cx="4204997" cy="830997"/>
          </a:xfrm>
          <a:prstGeom prst="rect">
            <a:avLst/>
          </a:prstGeom>
        </p:spPr>
        <p:txBody>
          <a:bodyPr wrap="none">
            <a:spAutoFit/>
          </a:bodyPr>
          <a:lstStyle/>
          <a:p>
            <a:pPr algn="just">
              <a:lnSpc>
                <a:spcPct val="150000"/>
              </a:lnSpc>
            </a:pPr>
            <a:r>
              <a:rPr lang="fa-IR" sz="3200" b="1" cap="all" dirty="0" smtClean="0">
                <a:ln w="9000" cmpd="sng">
                  <a:solidFill>
                    <a:sysClr val="windowText" lastClr="000000"/>
                  </a:solidFill>
                  <a:prstDash val="solid"/>
                </a:ln>
                <a:solidFill>
                  <a:schemeClr val="accent1">
                    <a:lumMod val="75000"/>
                  </a:schemeClr>
                </a:solidFill>
                <a:effectLst/>
                <a:cs typeface="B Koodak" panose="00000700000000000000" pitchFamily="2" charset="-78"/>
              </a:rPr>
              <a:t>راه های افزایش محبت به خدا</a:t>
            </a:r>
          </a:p>
        </p:txBody>
      </p:sp>
      <p:sp>
        <p:nvSpPr>
          <p:cNvPr id="12" name="TextBox 11"/>
          <p:cNvSpPr txBox="1"/>
          <p:nvPr/>
        </p:nvSpPr>
        <p:spPr>
          <a:xfrm>
            <a:off x="2392442" y="2924944"/>
            <a:ext cx="5923974" cy="2569934"/>
          </a:xfrm>
          <a:prstGeom prst="rect">
            <a:avLst/>
          </a:prstGeom>
          <a:noFill/>
        </p:spPr>
        <p:txBody>
          <a:bodyPr wrap="square" rtlCol="1">
            <a:spAutoFit/>
          </a:bodyPr>
          <a:lstStyle/>
          <a:p>
            <a:pPr marL="342900" indent="-342900">
              <a:lnSpc>
                <a:spcPct val="200000"/>
              </a:lnSpc>
              <a:buFont typeface="Wingdings" panose="05000000000000000000" pitchFamily="2" charset="2"/>
              <a:buChar char="v"/>
            </a:pPr>
            <a:r>
              <a:rPr lang="fa-IR" sz="2800" b="1" dirty="0" smtClean="0">
                <a:solidFill>
                  <a:schemeClr val="accent1">
                    <a:lumMod val="75000"/>
                  </a:schemeClr>
                </a:solidFill>
                <a:cs typeface="B Koodak" panose="00000700000000000000" pitchFamily="2" charset="-78"/>
                <a:hlinkClick r:id="rId4" action="ppaction://hlinksldjump"/>
              </a:rPr>
              <a:t>پیروی از خداوند</a:t>
            </a:r>
            <a:endParaRPr lang="fa-IR" sz="2800" b="1" dirty="0" smtClean="0">
              <a:solidFill>
                <a:schemeClr val="accent1">
                  <a:lumMod val="75000"/>
                </a:schemeClr>
              </a:solidFill>
              <a:cs typeface="B Koodak" panose="00000700000000000000" pitchFamily="2" charset="-78"/>
            </a:endParaRPr>
          </a:p>
          <a:p>
            <a:pPr marL="342900" indent="-342900">
              <a:lnSpc>
                <a:spcPct val="200000"/>
              </a:lnSpc>
              <a:buFont typeface="Wingdings" panose="05000000000000000000" pitchFamily="2" charset="2"/>
              <a:buChar char="v"/>
            </a:pPr>
            <a:r>
              <a:rPr lang="fa-IR" sz="2800" b="1" dirty="0" smtClean="0">
                <a:solidFill>
                  <a:schemeClr val="accent1">
                    <a:lumMod val="75000"/>
                  </a:schemeClr>
                </a:solidFill>
                <a:cs typeface="B Koodak" panose="00000700000000000000" pitchFamily="2" charset="-78"/>
                <a:hlinkClick r:id="rId5" action="ppaction://hlinksldjump"/>
              </a:rPr>
              <a:t>دوستی با دوستان خدا</a:t>
            </a:r>
            <a:endParaRPr lang="fa-IR" sz="2800" b="1" dirty="0" smtClean="0">
              <a:solidFill>
                <a:schemeClr val="accent1">
                  <a:lumMod val="75000"/>
                </a:schemeClr>
              </a:solidFill>
              <a:cs typeface="B Koodak" panose="00000700000000000000" pitchFamily="2" charset="-78"/>
            </a:endParaRPr>
          </a:p>
          <a:p>
            <a:pPr marL="342900" indent="-342900">
              <a:lnSpc>
                <a:spcPct val="200000"/>
              </a:lnSpc>
              <a:buFont typeface="Wingdings" panose="05000000000000000000" pitchFamily="2" charset="2"/>
              <a:buChar char="v"/>
            </a:pPr>
            <a:r>
              <a:rPr lang="fa-IR" sz="2800" b="1" dirty="0" smtClean="0">
                <a:solidFill>
                  <a:schemeClr val="accent1">
                    <a:lumMod val="75000"/>
                  </a:schemeClr>
                </a:solidFill>
                <a:cs typeface="B Koodak" panose="00000700000000000000" pitchFamily="2" charset="-78"/>
                <a:hlinkClick r:id="rId5" action="ppaction://hlinksldjump"/>
              </a:rPr>
              <a:t>بیزاری از دشمنان خداو مبارزه با آنان</a:t>
            </a:r>
            <a:endParaRPr lang="fa-IR" sz="2800" b="1" dirty="0">
              <a:solidFill>
                <a:schemeClr val="accent1">
                  <a:lumMod val="75000"/>
                </a:schemeClr>
              </a:solidFill>
              <a:cs typeface="B Koodak" panose="00000700000000000000" pitchFamily="2" charset="-78"/>
            </a:endParaRPr>
          </a:p>
        </p:txBody>
      </p:sp>
    </p:spTree>
  </p:cSld>
  <p:clrMapOvr>
    <a:masterClrMapping/>
  </p:clrMapOvr>
  <p:transition spd="med" advTm="3000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Action Button: Return 3">
            <a:hlinkClick r:id="" action="ppaction://hlinkshowjump?jump=previousslide" highlightClick="1"/>
          </p:cNvPr>
          <p:cNvSpPr/>
          <p:nvPr/>
        </p:nvSpPr>
        <p:spPr>
          <a:xfrm>
            <a:off x="8143900" y="6143644"/>
            <a:ext cx="785818" cy="571504"/>
          </a:xfrm>
          <a:prstGeom prst="actionButtonReturn">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5" name="Action Button: Home 4">
            <a:hlinkClick r:id="rId3" action="ppaction://hlinksldjump" highlightClick="1"/>
          </p:cNvPr>
          <p:cNvSpPr/>
          <p:nvPr/>
        </p:nvSpPr>
        <p:spPr>
          <a:xfrm>
            <a:off x="4500562" y="6429396"/>
            <a:ext cx="571504" cy="357190"/>
          </a:xfrm>
          <a:prstGeom prst="actionButtonHom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6" name="Action Button: Return 5">
            <a:hlinkClick r:id="" action="ppaction://hlinkshowjump?jump=nextslide" highlightClick="1"/>
          </p:cNvPr>
          <p:cNvSpPr/>
          <p:nvPr/>
        </p:nvSpPr>
        <p:spPr>
          <a:xfrm rot="10800000">
            <a:off x="214282" y="6143644"/>
            <a:ext cx="785818" cy="571504"/>
          </a:xfrm>
          <a:prstGeom prst="actionButtonReturn">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8" name="Rectangle 7"/>
          <p:cNvSpPr/>
          <p:nvPr/>
        </p:nvSpPr>
        <p:spPr>
          <a:xfrm>
            <a:off x="214282" y="116632"/>
            <a:ext cx="8844706" cy="6186309"/>
          </a:xfrm>
          <a:prstGeom prst="rect">
            <a:avLst/>
          </a:prstGeom>
        </p:spPr>
        <p:txBody>
          <a:bodyPr wrap="square">
            <a:spAutoFit/>
          </a:bodyPr>
          <a:lstStyle/>
          <a:p>
            <a:pPr algn="just">
              <a:lnSpc>
                <a:spcPct val="150000"/>
              </a:lnSpc>
            </a:pPr>
            <a:r>
              <a:rPr lang="fa-IR" sz="3200" b="1" dirty="0">
                <a:ln w="1905">
                  <a:solidFill>
                    <a:sysClr val="windowText" lastClr="000000"/>
                  </a:solidFill>
                </a:ln>
                <a:solidFill>
                  <a:srgbClr val="7030A0"/>
                </a:solidFill>
                <a:effectLst>
                  <a:innerShdw blurRad="69850" dist="43180" dir="5400000">
                    <a:schemeClr val="tx1">
                      <a:lumMod val="95000"/>
                      <a:lumOff val="5000"/>
                      <a:alpha val="65000"/>
                    </a:schemeClr>
                  </a:innerShdw>
                </a:effectLst>
                <a:cs typeface="B Koodak" panose="00000700000000000000" pitchFamily="2" charset="-78"/>
              </a:rPr>
              <a:t>1 - پیروی از خداوند: </a:t>
            </a:r>
          </a:p>
          <a:p>
            <a:pPr algn="just">
              <a:lnSpc>
                <a:spcPct val="150000"/>
              </a:lnSpc>
            </a:pPr>
            <a:r>
              <a:rPr lang="fa-IR" sz="2000" b="1" dirty="0" smtClean="0">
                <a:ln w="1905"/>
                <a:solidFill>
                  <a:schemeClr val="tx1">
                    <a:lumMod val="95000"/>
                    <a:lumOff val="5000"/>
                  </a:schemeClr>
                </a:solidFill>
                <a:effectLst>
                  <a:innerShdw blurRad="69850" dist="43180" dir="5400000">
                    <a:srgbClr val="000000">
                      <a:alpha val="65000"/>
                    </a:srgbClr>
                  </a:innerShdw>
                </a:effectLst>
                <a:cs typeface="B Koodak" panose="00000700000000000000" pitchFamily="2" charset="-78"/>
              </a:rPr>
              <a:t>به میزانی که انسان به دستورات کسی احترام بگذارد و فرمان های او را انجام دهد، محبت و دل بستگی به او را در وجود خود بیشتر می کند؛ به خصوص وقتی که این دستورها از جانب خدا باشد که بهترین و مفیدترین راهنمایی ها را به انسان کرده است</a:t>
            </a:r>
            <a:r>
              <a:rPr lang="fa-IR" sz="2000" b="1" dirty="0">
                <a:ln w="1905"/>
                <a:solidFill>
                  <a:schemeClr val="tx1">
                    <a:lumMod val="95000"/>
                    <a:lumOff val="5000"/>
                  </a:schemeClr>
                </a:solidFill>
                <a:effectLst>
                  <a:innerShdw blurRad="69850" dist="43180" dir="5400000">
                    <a:srgbClr val="000000">
                      <a:alpha val="65000"/>
                    </a:srgbClr>
                  </a:innerShdw>
                </a:effectLst>
                <a:cs typeface="B Koodak" panose="00000700000000000000" pitchFamily="2" charset="-78"/>
              </a:rPr>
              <a:t>. </a:t>
            </a:r>
            <a:endParaRPr lang="fa-IR" sz="2000" b="1" dirty="0" smtClean="0">
              <a:ln w="1905"/>
              <a:solidFill>
                <a:schemeClr val="tx1">
                  <a:lumMod val="95000"/>
                  <a:lumOff val="5000"/>
                </a:schemeClr>
              </a:solidFill>
              <a:effectLst>
                <a:innerShdw blurRad="69850" dist="43180" dir="5400000">
                  <a:srgbClr val="000000">
                    <a:alpha val="65000"/>
                  </a:srgbClr>
                </a:innerShdw>
              </a:effectLst>
              <a:cs typeface="B Koodak" panose="00000700000000000000" pitchFamily="2" charset="-78"/>
            </a:endParaRPr>
          </a:p>
          <a:p>
            <a:pPr algn="just">
              <a:lnSpc>
                <a:spcPct val="150000"/>
              </a:lnSpc>
            </a:pPr>
            <a:r>
              <a:rPr lang="fa-IR" sz="2000" b="1" dirty="0" smtClean="0">
                <a:ln w="1905"/>
                <a:solidFill>
                  <a:srgbClr val="FF0000"/>
                </a:solidFill>
                <a:effectLst>
                  <a:innerShdw blurRad="69850" dist="43180" dir="5400000">
                    <a:srgbClr val="000000">
                      <a:alpha val="65000"/>
                    </a:srgbClr>
                  </a:innerShdw>
                </a:effectLst>
                <a:cs typeface="B Koodak" panose="00000700000000000000" pitchFamily="2" charset="-78"/>
              </a:rPr>
              <a:t>برخی </a:t>
            </a:r>
            <a:r>
              <a:rPr lang="fa-IR" sz="2000" b="1" dirty="0">
                <a:ln w="1905"/>
                <a:solidFill>
                  <a:srgbClr val="FF0000"/>
                </a:solidFill>
                <a:effectLst>
                  <a:innerShdw blurRad="69850" dist="43180" dir="5400000">
                    <a:srgbClr val="000000">
                      <a:alpha val="65000"/>
                    </a:srgbClr>
                  </a:innerShdw>
                </a:effectLst>
                <a:cs typeface="B Koodak" panose="00000700000000000000" pitchFamily="2" charset="-78"/>
              </a:rPr>
              <a:t>می گویند: </a:t>
            </a:r>
            <a:r>
              <a:rPr lang="fa-IR" sz="2000" b="1" dirty="0">
                <a:ln w="1905"/>
                <a:solidFill>
                  <a:schemeClr val="tx1">
                    <a:lumMod val="95000"/>
                    <a:lumOff val="5000"/>
                  </a:schemeClr>
                </a:solidFill>
                <a:effectLst>
                  <a:innerShdw blurRad="69850" dist="43180" dir="5400000">
                    <a:srgbClr val="000000">
                      <a:alpha val="65000"/>
                    </a:srgbClr>
                  </a:innerShdw>
                </a:effectLst>
                <a:cs typeface="B Koodak" panose="00000700000000000000" pitchFamily="2" charset="-78"/>
              </a:rPr>
              <a:t>اگر قلب انسان با خدا باشد، کافی است و عمل به دستورات او ضرورتی ندارد،آنچه اهمیت دارد، درون و باطن انسان است، نه ظاهر او. اما این توجیه، با کلام خداوند سازگار نیست.</a:t>
            </a:r>
          </a:p>
          <a:p>
            <a:pPr algn="just">
              <a:lnSpc>
                <a:spcPct val="150000"/>
              </a:lnSpc>
            </a:pPr>
            <a:r>
              <a:rPr lang="fa-IR" sz="2000" b="1" dirty="0">
                <a:ln w="1905"/>
                <a:solidFill>
                  <a:srgbClr val="7030A0"/>
                </a:solidFill>
                <a:effectLst>
                  <a:innerShdw blurRad="69850" dist="43180" dir="5400000">
                    <a:srgbClr val="000000">
                      <a:alpha val="65000"/>
                    </a:srgbClr>
                  </a:innerShdw>
                </a:effectLst>
                <a:cs typeface="B Koodak" panose="00000700000000000000" pitchFamily="2" charset="-78"/>
              </a:rPr>
              <a:t>خداوند، عمل به دستوراتش </a:t>
            </a:r>
            <a:r>
              <a:rPr lang="fa-IR" sz="2000" b="1" dirty="0">
                <a:ln w="1905"/>
                <a:solidFill>
                  <a:schemeClr val="tx1">
                    <a:lumMod val="95000"/>
                    <a:lumOff val="5000"/>
                  </a:schemeClr>
                </a:solidFill>
                <a:effectLst>
                  <a:innerShdw blurRad="69850" dist="43180" dir="5400000">
                    <a:srgbClr val="000000">
                      <a:alpha val="65000"/>
                    </a:srgbClr>
                  </a:innerShdw>
                </a:effectLst>
                <a:cs typeface="B Koodak" panose="00000700000000000000" pitchFamily="2" charset="-78"/>
              </a:rPr>
              <a:t>را که توسط پیامبر ارسال شده است، </a:t>
            </a:r>
            <a:r>
              <a:rPr lang="fa-IR" sz="2000" b="1" dirty="0">
                <a:ln w="1905"/>
                <a:solidFill>
                  <a:srgbClr val="7030A0"/>
                </a:solidFill>
                <a:effectLst>
                  <a:innerShdw blurRad="69850" dist="43180" dir="5400000">
                    <a:srgbClr val="000000">
                      <a:alpha val="65000"/>
                    </a:srgbClr>
                  </a:innerShdw>
                </a:effectLst>
                <a:cs typeface="B Koodak" panose="00000700000000000000" pitchFamily="2" charset="-78"/>
              </a:rPr>
              <a:t>شرط اصلی </a:t>
            </a:r>
            <a:r>
              <a:rPr lang="fa-IR" sz="2000" b="1" dirty="0">
                <a:ln w="1905"/>
                <a:solidFill>
                  <a:schemeClr val="tx1">
                    <a:lumMod val="95000"/>
                    <a:lumOff val="5000"/>
                  </a:schemeClr>
                </a:solidFill>
                <a:effectLst>
                  <a:innerShdw blurRad="69850" dist="43180" dir="5400000">
                    <a:srgbClr val="000000">
                      <a:alpha val="65000"/>
                    </a:srgbClr>
                  </a:innerShdw>
                </a:effectLst>
                <a:cs typeface="B Koodak" panose="00000700000000000000" pitchFamily="2" charset="-78"/>
              </a:rPr>
              <a:t>دوستی با خدا اعلام می کند</a:t>
            </a:r>
            <a:r>
              <a:rPr lang="fa-IR" sz="2000" b="1" dirty="0" smtClean="0">
                <a:ln w="1905"/>
                <a:solidFill>
                  <a:schemeClr val="tx1">
                    <a:lumMod val="95000"/>
                    <a:lumOff val="5000"/>
                  </a:schemeClr>
                </a:solidFill>
                <a:effectLst>
                  <a:innerShdw blurRad="69850" dist="43180" dir="5400000">
                    <a:srgbClr val="000000">
                      <a:alpha val="65000"/>
                    </a:srgbClr>
                  </a:innerShdw>
                </a:effectLst>
                <a:cs typeface="B Koodak" panose="00000700000000000000" pitchFamily="2" charset="-78"/>
              </a:rPr>
              <a:t>:</a:t>
            </a:r>
          </a:p>
          <a:p>
            <a:pPr algn="just">
              <a:lnSpc>
                <a:spcPct val="150000"/>
              </a:lnSpc>
            </a:pPr>
            <a:endParaRPr lang="fa-IR" sz="2000" b="1" dirty="0" smtClean="0">
              <a:ln w="1905"/>
              <a:solidFill>
                <a:schemeClr val="tx1">
                  <a:lumMod val="95000"/>
                  <a:lumOff val="5000"/>
                </a:schemeClr>
              </a:solidFill>
              <a:effectLst>
                <a:innerShdw blurRad="69850" dist="43180" dir="5400000">
                  <a:srgbClr val="000000">
                    <a:alpha val="65000"/>
                  </a:srgbClr>
                </a:innerShdw>
              </a:effectLst>
              <a:cs typeface="B Koodak" panose="00000700000000000000" pitchFamily="2" charset="-78"/>
            </a:endParaRPr>
          </a:p>
          <a:p>
            <a:pPr lvl="0" algn="just">
              <a:lnSpc>
                <a:spcPct val="150000"/>
              </a:lnSpc>
            </a:pPr>
            <a:r>
              <a:rPr lang="fa-IR" sz="2400" dirty="0">
                <a:solidFill>
                  <a:schemeClr val="accent1">
                    <a:lumMod val="75000"/>
                  </a:schemeClr>
                </a:solidFill>
                <a:cs typeface="B Koodak" panose="00000700000000000000" pitchFamily="2" charset="-78"/>
              </a:rPr>
              <a:t>قُل ان کُنتُم تُحِبّونَ </a:t>
            </a:r>
            <a:r>
              <a:rPr lang="fa-IR" sz="2400" dirty="0" smtClean="0">
                <a:solidFill>
                  <a:schemeClr val="accent1">
                    <a:lumMod val="75000"/>
                  </a:schemeClr>
                </a:solidFill>
                <a:cs typeface="B Koodak" panose="00000700000000000000" pitchFamily="2" charset="-78"/>
              </a:rPr>
              <a:t>اللّهَ       </a:t>
            </a:r>
            <a:r>
              <a:rPr lang="fa-IR" sz="2400" dirty="0">
                <a:solidFill>
                  <a:prstClr val="black"/>
                </a:solidFill>
                <a:cs typeface="B Koodak" panose="00000700000000000000" pitchFamily="2" charset="-78"/>
              </a:rPr>
              <a:t>بگو اگر خدا را دوست دارید</a:t>
            </a:r>
          </a:p>
          <a:p>
            <a:pPr lvl="0" algn="just">
              <a:lnSpc>
                <a:spcPct val="150000"/>
              </a:lnSpc>
            </a:pPr>
            <a:r>
              <a:rPr lang="fa-IR" sz="2400" dirty="0">
                <a:solidFill>
                  <a:schemeClr val="accent1">
                    <a:lumMod val="75000"/>
                  </a:schemeClr>
                </a:solidFill>
                <a:cs typeface="B Koodak" panose="00000700000000000000" pitchFamily="2" charset="-78"/>
              </a:rPr>
              <a:t>فَاتَّبعونی یُحِببکُمُ </a:t>
            </a:r>
            <a:r>
              <a:rPr lang="fa-IR" sz="2400" dirty="0" smtClean="0">
                <a:solidFill>
                  <a:schemeClr val="accent1">
                    <a:lumMod val="75000"/>
                  </a:schemeClr>
                </a:solidFill>
                <a:cs typeface="B Koodak" panose="00000700000000000000" pitchFamily="2" charset="-78"/>
              </a:rPr>
              <a:t>اللّهُ        </a:t>
            </a:r>
            <a:r>
              <a:rPr lang="fa-IR" sz="2400" dirty="0">
                <a:solidFill>
                  <a:prstClr val="black"/>
                </a:solidFill>
                <a:cs typeface="B Koodak" panose="00000700000000000000" pitchFamily="2" charset="-78"/>
              </a:rPr>
              <a:t>از من پیروی کنید تا خدا دوستتان بدارد</a:t>
            </a:r>
          </a:p>
          <a:p>
            <a:pPr lvl="0" algn="just">
              <a:lnSpc>
                <a:spcPct val="150000"/>
              </a:lnSpc>
            </a:pPr>
            <a:r>
              <a:rPr lang="fa-IR" sz="2400" dirty="0">
                <a:solidFill>
                  <a:schemeClr val="accent1">
                    <a:lumMod val="75000"/>
                  </a:schemeClr>
                </a:solidFill>
                <a:cs typeface="B Koodak" panose="00000700000000000000" pitchFamily="2" charset="-78"/>
              </a:rPr>
              <a:t>وَ یَغِفر لَکُم ذُنوبَکُم        </a:t>
            </a:r>
            <a:r>
              <a:rPr lang="fa-IR" sz="2400" dirty="0">
                <a:solidFill>
                  <a:prstClr val="black"/>
                </a:solidFill>
                <a:cs typeface="B Koodak" panose="00000700000000000000" pitchFamily="2" charset="-78"/>
              </a:rPr>
              <a:t>و گناهانتان را ببخشد.     </a:t>
            </a:r>
            <a:r>
              <a:rPr lang="fa-IR" sz="1600" dirty="0">
                <a:solidFill>
                  <a:srgbClr val="7030A0"/>
                </a:solidFill>
                <a:cs typeface="B Koodak" panose="00000700000000000000" pitchFamily="2" charset="-78"/>
              </a:rPr>
              <a:t>آل عمران، ٣١</a:t>
            </a:r>
          </a:p>
          <a:p>
            <a:pPr algn="just">
              <a:lnSpc>
                <a:spcPct val="150000"/>
              </a:lnSpc>
            </a:pPr>
            <a:endParaRPr lang="fa-IR" sz="2000" b="1" dirty="0">
              <a:ln w="1905"/>
              <a:solidFill>
                <a:schemeClr val="tx1">
                  <a:lumMod val="95000"/>
                  <a:lumOff val="5000"/>
                </a:schemeClr>
              </a:solidFill>
              <a:effectLst>
                <a:innerShdw blurRad="69850" dist="43180" dir="5400000">
                  <a:srgbClr val="000000">
                    <a:alpha val="65000"/>
                  </a:srgbClr>
                </a:innerShdw>
              </a:effectLst>
              <a:cs typeface="B Koodak" panose="00000700000000000000" pitchFamily="2" charset="-78"/>
            </a:endParaRPr>
          </a:p>
        </p:txBody>
      </p:sp>
    </p:spTree>
    <p:extLst>
      <p:ext uri="{BB962C8B-B14F-4D97-AF65-F5344CB8AC3E}">
        <p14:creationId xmlns:p14="http://schemas.microsoft.com/office/powerpoint/2010/main" val="599286083"/>
      </p:ext>
    </p:extLst>
  </p:cSld>
  <p:clrMapOvr>
    <a:masterClrMapping/>
  </p:clrMapOvr>
  <mc:AlternateContent xmlns:mc="http://schemas.openxmlformats.org/markup-compatibility/2006" xmlns:p14="http://schemas.microsoft.com/office/powerpoint/2010/main">
    <mc:Choice Requires="p14">
      <p:transition spd="slow" p14:dur="2000" advTm="30000">
        <p14:prism isContent="1"/>
      </p:transition>
    </mc:Choice>
    <mc:Fallback xmlns="">
      <p:transition spd="slow" advTm="3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barn(inVertical)">
                                      <p:cBhvr>
                                        <p:cTn id="10" dur="500"/>
                                        <p:tgtEl>
                                          <p:spTgt spid="8">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barn(inVertical)">
                                      <p:cBhvr>
                                        <p:cTn id="13" dur="500"/>
                                        <p:tgtEl>
                                          <p:spTgt spid="8">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8">
                                            <p:txEl>
                                              <p:pRg st="3" end="3"/>
                                            </p:txEl>
                                          </p:spTgt>
                                        </p:tgtEl>
                                        <p:attrNameLst>
                                          <p:attrName>style.visibility</p:attrName>
                                        </p:attrNameLst>
                                      </p:cBhvr>
                                      <p:to>
                                        <p:strVal val="visible"/>
                                      </p:to>
                                    </p:set>
                                    <p:animEffect transition="in" filter="barn(inVertical)">
                                      <p:cBhvr>
                                        <p:cTn id="16" dur="500"/>
                                        <p:tgtEl>
                                          <p:spTgt spid="8">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animEffect transition="in" filter="barn(inVertical)">
                                      <p:cBhvr>
                                        <p:cTn id="19" dur="500"/>
                                        <p:tgtEl>
                                          <p:spTgt spid="8">
                                            <p:txEl>
                                              <p:pRg st="5" end="5"/>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8">
                                            <p:txEl>
                                              <p:pRg st="6" end="6"/>
                                            </p:txEl>
                                          </p:spTgt>
                                        </p:tgtEl>
                                        <p:attrNameLst>
                                          <p:attrName>style.visibility</p:attrName>
                                        </p:attrNameLst>
                                      </p:cBhvr>
                                      <p:to>
                                        <p:strVal val="visible"/>
                                      </p:to>
                                    </p:set>
                                    <p:animEffect transition="in" filter="barn(inVertical)">
                                      <p:cBhvr>
                                        <p:cTn id="22" dur="500"/>
                                        <p:tgtEl>
                                          <p:spTgt spid="8">
                                            <p:txEl>
                                              <p:pRg st="6" end="6"/>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8">
                                            <p:txEl>
                                              <p:pRg st="7" end="7"/>
                                            </p:txEl>
                                          </p:spTgt>
                                        </p:tgtEl>
                                        <p:attrNameLst>
                                          <p:attrName>style.visibility</p:attrName>
                                        </p:attrNameLst>
                                      </p:cBhvr>
                                      <p:to>
                                        <p:strVal val="visible"/>
                                      </p:to>
                                    </p:set>
                                    <p:animEffect transition="in" filter="barn(inVertical)">
                                      <p:cBhvr>
                                        <p:cTn id="25"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Action Button: Return 3">
            <a:hlinkClick r:id="" action="ppaction://hlinkshowjump?jump=previousslide" highlightClick="1"/>
          </p:cNvPr>
          <p:cNvSpPr/>
          <p:nvPr/>
        </p:nvSpPr>
        <p:spPr>
          <a:xfrm>
            <a:off x="8244408" y="6331684"/>
            <a:ext cx="685310" cy="383463"/>
          </a:xfrm>
          <a:prstGeom prst="actionButtonReturn">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5" name="Action Button: Home 4">
            <a:hlinkClick r:id="rId3" action="ppaction://hlinksldjump" highlightClick="1"/>
          </p:cNvPr>
          <p:cNvSpPr/>
          <p:nvPr/>
        </p:nvSpPr>
        <p:spPr>
          <a:xfrm>
            <a:off x="4500562" y="6429396"/>
            <a:ext cx="571504" cy="357190"/>
          </a:xfrm>
          <a:prstGeom prst="actionButtonHom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6" name="Action Button: Return 5">
            <a:hlinkClick r:id="" action="ppaction://hlinkshowjump?jump=nextslide" highlightClick="1"/>
          </p:cNvPr>
          <p:cNvSpPr/>
          <p:nvPr/>
        </p:nvSpPr>
        <p:spPr>
          <a:xfrm rot="10800000">
            <a:off x="214284" y="6331684"/>
            <a:ext cx="785816" cy="383464"/>
          </a:xfrm>
          <a:prstGeom prst="actionButtonReturn">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7" name="Rectangle 6"/>
          <p:cNvSpPr/>
          <p:nvPr/>
        </p:nvSpPr>
        <p:spPr>
          <a:xfrm>
            <a:off x="214283" y="116632"/>
            <a:ext cx="8715436" cy="1015663"/>
          </a:xfrm>
          <a:prstGeom prst="rect">
            <a:avLst/>
          </a:prstGeom>
        </p:spPr>
        <p:txBody>
          <a:bodyPr wrap="square">
            <a:spAutoFit/>
          </a:bodyPr>
          <a:lstStyle/>
          <a:p>
            <a:pPr algn="just">
              <a:lnSpc>
                <a:spcPct val="150000"/>
              </a:lnSpc>
            </a:pPr>
            <a:r>
              <a:rPr lang="fa-IR" sz="2000" b="1" cap="all" dirty="0" smtClean="0">
                <a:ln w="9000" cmpd="sng">
                  <a:solidFill>
                    <a:srgbClr val="FF0000"/>
                  </a:solidFill>
                  <a:prstDash val="solid"/>
                </a:ln>
                <a:effectLst/>
                <a:cs typeface="B Koodak" panose="00000700000000000000" pitchFamily="2" charset="-78"/>
              </a:rPr>
              <a:t>امام صادق(ع) فرمودند: ما اَحَبَّ اللّهَ مَن عَصاه؛ کسی که از فرمان خدا سرپیچی می کند، او را دوست ندارد.</a:t>
            </a:r>
            <a:endParaRPr lang="fa-IR" sz="2000" b="1" cap="all" dirty="0">
              <a:ln w="9000" cmpd="sng">
                <a:solidFill>
                  <a:srgbClr val="FF0000"/>
                </a:solidFill>
                <a:prstDash val="solid"/>
              </a:ln>
              <a:effectLst/>
              <a:cs typeface="B Koodak" panose="00000700000000000000" pitchFamily="2" charset="-78"/>
            </a:endParaRPr>
          </a:p>
        </p:txBody>
      </p:sp>
      <p:sp>
        <p:nvSpPr>
          <p:cNvPr id="8" name="Rectangle 7"/>
          <p:cNvSpPr/>
          <p:nvPr/>
        </p:nvSpPr>
        <p:spPr>
          <a:xfrm>
            <a:off x="214283" y="677375"/>
            <a:ext cx="2053461" cy="338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fa-IR" sz="1600" dirty="0" smtClean="0">
                <a:cs typeface="B Koodak" panose="00000700000000000000" pitchFamily="2" charset="-78"/>
              </a:rPr>
              <a:t>امالی، شیخ صدوق، ص 36</a:t>
            </a:r>
            <a:endParaRPr lang="fa-IR" sz="1600" dirty="0">
              <a:cs typeface="B Koodak" panose="00000700000000000000" pitchFamily="2" charset="-78"/>
            </a:endParaRPr>
          </a:p>
        </p:txBody>
      </p:sp>
      <p:sp>
        <p:nvSpPr>
          <p:cNvPr id="2" name="Rectangle 1"/>
          <p:cNvSpPr/>
          <p:nvPr/>
        </p:nvSpPr>
        <p:spPr>
          <a:xfrm>
            <a:off x="67841" y="983036"/>
            <a:ext cx="8865442" cy="1477328"/>
          </a:xfrm>
          <a:prstGeom prst="rect">
            <a:avLst/>
          </a:prstGeom>
        </p:spPr>
        <p:txBody>
          <a:bodyPr wrap="square">
            <a:spAutoFit/>
          </a:bodyPr>
          <a:lstStyle/>
          <a:p>
            <a:pPr lvl="0" algn="just">
              <a:lnSpc>
                <a:spcPct val="150000"/>
              </a:lnSpc>
            </a:pPr>
            <a:r>
              <a:rPr lang="fa-IR" sz="2000" dirty="0">
                <a:ln w="1905"/>
                <a:solidFill>
                  <a:prstClr val="black">
                    <a:lumMod val="85000"/>
                    <a:lumOff val="15000"/>
                  </a:prstClr>
                </a:solidFill>
                <a:effectLst>
                  <a:innerShdw blurRad="69850" dist="43180" dir="5400000">
                    <a:srgbClr val="000000">
                      <a:alpha val="65000"/>
                    </a:srgbClr>
                  </a:innerShdw>
                </a:effectLst>
                <a:cs typeface="B Koodak" panose="00000700000000000000" pitchFamily="2" charset="-78"/>
              </a:rPr>
              <a:t>خداوند در خواسته هایش فقط و فقط به مصلحت ما نظر دارد. او خیرخواهانه به ما هشدارمی دهد و ما را به کارهایی که به نفع ماست، راهنمایی می کند. حتی اگر احساس کنیم برخی خواسته های خداوند سخت است، باید مطمئن باشیم که این دستور برای رستگاری ما ضروری است.</a:t>
            </a:r>
          </a:p>
        </p:txBody>
      </p:sp>
      <p:sp>
        <p:nvSpPr>
          <p:cNvPr id="3" name="Rectangle 2"/>
          <p:cNvSpPr/>
          <p:nvPr/>
        </p:nvSpPr>
        <p:spPr>
          <a:xfrm>
            <a:off x="214284" y="2284423"/>
            <a:ext cx="8738810" cy="4047262"/>
          </a:xfrm>
          <a:prstGeom prst="rect">
            <a:avLst/>
          </a:prstGeom>
        </p:spPr>
        <p:txBody>
          <a:bodyPr wrap="square">
            <a:spAutoFit/>
          </a:bodyPr>
          <a:lstStyle/>
          <a:p>
            <a:pPr algn="just">
              <a:lnSpc>
                <a:spcPct val="150000"/>
              </a:lnSpc>
            </a:pPr>
            <a:r>
              <a:rPr lang="fa-IR" sz="2000" dirty="0">
                <a:cs typeface="B Koodak" panose="00000700000000000000" pitchFamily="2" charset="-78"/>
              </a:rPr>
              <a:t>اگر ما کسی را دوست داشته باشیم، تلاش می کنیم هر آنچه را او دوست دارد انجام دهیم تا </a:t>
            </a:r>
            <a:r>
              <a:rPr lang="fa-IR" sz="2000" dirty="0" smtClean="0">
                <a:cs typeface="B Koodak" panose="00000700000000000000" pitchFamily="2" charset="-78"/>
              </a:rPr>
              <a:t>علاقه ی </a:t>
            </a:r>
            <a:r>
              <a:rPr lang="fa-IR" sz="2000" dirty="0">
                <a:cs typeface="B Koodak" panose="00000700000000000000" pitchFamily="2" charset="-78"/>
              </a:rPr>
              <a:t>خود را به او نشان دهیم و خود را بیشتر به او نزدیک کنیم</a:t>
            </a:r>
            <a:r>
              <a:rPr lang="fa-IR" sz="2000" dirty="0" smtClean="0">
                <a:cs typeface="B Koodak" panose="00000700000000000000" pitchFamily="2" charset="-78"/>
              </a:rPr>
              <a:t>. </a:t>
            </a:r>
            <a:r>
              <a:rPr lang="fa-IR" sz="2000" dirty="0">
                <a:solidFill>
                  <a:srgbClr val="7030A0"/>
                </a:solidFill>
                <a:cs typeface="B Koodak" panose="00000700000000000000" pitchFamily="2" charset="-78"/>
              </a:rPr>
              <a:t>با توجه به احادیث زیر بگویید برای اینکه </a:t>
            </a:r>
            <a:r>
              <a:rPr lang="fa-IR" sz="2000" dirty="0" smtClean="0">
                <a:solidFill>
                  <a:srgbClr val="7030A0"/>
                </a:solidFill>
                <a:cs typeface="B Koodak" panose="00000700000000000000" pitchFamily="2" charset="-78"/>
              </a:rPr>
              <a:t>رابطه ی </a:t>
            </a:r>
            <a:r>
              <a:rPr lang="fa-IR" sz="2000" dirty="0">
                <a:solidFill>
                  <a:srgbClr val="7030A0"/>
                </a:solidFill>
                <a:cs typeface="B Koodak" panose="00000700000000000000" pitchFamily="2" charset="-78"/>
              </a:rPr>
              <a:t>دوستی خود را با خدا بیشتر کنیم، چه کارهایی را باید انجام دهیم</a:t>
            </a:r>
            <a:r>
              <a:rPr lang="fa-IR" sz="2000" dirty="0" smtClean="0">
                <a:solidFill>
                  <a:srgbClr val="7030A0"/>
                </a:solidFill>
                <a:cs typeface="B Koodak" panose="00000700000000000000" pitchFamily="2" charset="-78"/>
              </a:rPr>
              <a:t>.</a:t>
            </a:r>
          </a:p>
          <a:p>
            <a:pPr algn="just">
              <a:lnSpc>
                <a:spcPct val="150000"/>
              </a:lnSpc>
            </a:pPr>
            <a:endParaRPr lang="fa-IR" dirty="0" smtClean="0">
              <a:cs typeface="B Koodak" panose="00000700000000000000" pitchFamily="2" charset="-78"/>
            </a:endParaRPr>
          </a:p>
          <a:p>
            <a:pPr marL="285750" lvl="0" indent="-285750">
              <a:buFont typeface="Arial" panose="020B0604020202020204" pitchFamily="34" charset="0"/>
              <a:buChar char="•"/>
            </a:pPr>
            <a:r>
              <a:rPr lang="fa-IR" sz="2000" dirty="0" smtClean="0">
                <a:solidFill>
                  <a:schemeClr val="accent1">
                    <a:lumMod val="75000"/>
                  </a:schemeClr>
                </a:solidFill>
                <a:cs typeface="B Koodak" panose="00000700000000000000" pitchFamily="2" charset="-78"/>
              </a:rPr>
              <a:t>خداوند</a:t>
            </a:r>
            <a:r>
              <a:rPr lang="fa-IR" sz="2000" dirty="0">
                <a:solidFill>
                  <a:schemeClr val="accent1">
                    <a:lumMod val="75000"/>
                  </a:schemeClr>
                </a:solidFill>
                <a:cs typeface="B Koodak" panose="00000700000000000000" pitchFamily="2" charset="-78"/>
              </a:rPr>
              <a:t>، </a:t>
            </a:r>
            <a:r>
              <a:rPr lang="fa-IR" sz="2000" dirty="0" smtClean="0">
                <a:solidFill>
                  <a:schemeClr val="accent1">
                    <a:lumMod val="75000"/>
                  </a:schemeClr>
                </a:solidFill>
                <a:cs typeface="B Koodak" panose="00000700000000000000" pitchFamily="2" charset="-78"/>
              </a:rPr>
              <a:t>بنده ی </a:t>
            </a:r>
            <a:r>
              <a:rPr lang="fa-IR" sz="2000" dirty="0">
                <a:solidFill>
                  <a:schemeClr val="accent1">
                    <a:lumMod val="75000"/>
                  </a:schemeClr>
                </a:solidFill>
                <a:cs typeface="B Koodak" panose="00000700000000000000" pitchFamily="2" charset="-78"/>
              </a:rPr>
              <a:t>گناهکار توبه کننده را دوست </a:t>
            </a:r>
            <a:r>
              <a:rPr lang="fa-IR" sz="2000" dirty="0" smtClean="0">
                <a:solidFill>
                  <a:schemeClr val="accent1">
                    <a:lumMod val="75000"/>
                  </a:schemeClr>
                </a:solidFill>
                <a:cs typeface="B Koodak" panose="00000700000000000000" pitchFamily="2" charset="-78"/>
              </a:rPr>
              <a:t>دارد </a:t>
            </a:r>
            <a:r>
              <a:rPr lang="fa-IR" dirty="0" smtClean="0">
                <a:solidFill>
                  <a:schemeClr val="accent1">
                    <a:lumMod val="75000"/>
                  </a:schemeClr>
                </a:solidFill>
                <a:cs typeface="B Koodak" panose="00000700000000000000" pitchFamily="2" charset="-78"/>
              </a:rPr>
              <a:t>.</a:t>
            </a:r>
            <a:r>
              <a:rPr lang="fa-IR" b="1" dirty="0">
                <a:solidFill>
                  <a:schemeClr val="accent1">
                    <a:lumMod val="75000"/>
                  </a:schemeClr>
                </a:solidFill>
              </a:rPr>
              <a:t> </a:t>
            </a:r>
            <a:r>
              <a:rPr lang="fa-IR" b="1" dirty="0">
                <a:cs typeface="B Koodak" panose="00000700000000000000" pitchFamily="2" charset="-78"/>
              </a:rPr>
              <a:t>کافی، ج ٢، ص ٤٣٥</a:t>
            </a:r>
          </a:p>
          <a:p>
            <a:pPr marL="285750" indent="-285750" algn="just">
              <a:lnSpc>
                <a:spcPct val="150000"/>
              </a:lnSpc>
              <a:buFont typeface="Arial" panose="020B0604020202020204" pitchFamily="34" charset="0"/>
              <a:buChar char="•"/>
            </a:pPr>
            <a:r>
              <a:rPr lang="fa-IR" sz="2000" dirty="0" smtClean="0">
                <a:solidFill>
                  <a:schemeClr val="accent1">
                    <a:lumMod val="75000"/>
                  </a:schemeClr>
                </a:solidFill>
                <a:cs typeface="B Koodak" panose="00000700000000000000" pitchFamily="2" charset="-78"/>
              </a:rPr>
              <a:t>خداوند، انسان با حیاىِ بردبارِ با عفّتى را که پاکدامنى مى ورزد، دوست دارد.  </a:t>
            </a:r>
            <a:r>
              <a:rPr lang="fa-IR" sz="2000" dirty="0" smtClean="0">
                <a:cs typeface="B Koodak" panose="00000700000000000000" pitchFamily="2" charset="-78"/>
              </a:rPr>
              <a:t> </a:t>
            </a:r>
            <a:r>
              <a:rPr lang="fa-IR" b="1" dirty="0" smtClean="0">
                <a:cs typeface="B Koodak" panose="00000700000000000000" pitchFamily="2" charset="-78"/>
              </a:rPr>
              <a:t>کافی</a:t>
            </a:r>
            <a:r>
              <a:rPr lang="fa-IR" b="1" dirty="0">
                <a:cs typeface="B Koodak" panose="00000700000000000000" pitchFamily="2" charset="-78"/>
              </a:rPr>
              <a:t>، ج ٢، ص 112</a:t>
            </a:r>
            <a:endParaRPr lang="fa-IR" b="1" dirty="0" smtClean="0">
              <a:cs typeface="B Koodak" panose="00000700000000000000" pitchFamily="2" charset="-78"/>
            </a:endParaRPr>
          </a:p>
          <a:p>
            <a:pPr marL="285750" indent="-285750" algn="just">
              <a:lnSpc>
                <a:spcPct val="150000"/>
              </a:lnSpc>
              <a:buFont typeface="Arial" panose="020B0604020202020204" pitchFamily="34" charset="0"/>
              <a:buChar char="•"/>
            </a:pPr>
            <a:r>
              <a:rPr lang="fa-IR" sz="2000" dirty="0" smtClean="0">
                <a:solidFill>
                  <a:schemeClr val="accent1">
                    <a:lumMod val="75000"/>
                  </a:schemeClr>
                </a:solidFill>
                <a:cs typeface="B Koodak" panose="00000700000000000000" pitchFamily="2" charset="-78"/>
              </a:rPr>
              <a:t>خداوند</a:t>
            </a:r>
            <a:r>
              <a:rPr lang="fa-IR" sz="2000" dirty="0">
                <a:solidFill>
                  <a:schemeClr val="accent1">
                    <a:lumMod val="75000"/>
                  </a:schemeClr>
                </a:solidFill>
                <a:cs typeface="B Koodak" panose="00000700000000000000" pitchFamily="2" charset="-78"/>
              </a:rPr>
              <a:t>، رسیدگی به دلسوختگان و درماندگان را دوست دارد . </a:t>
            </a:r>
            <a:r>
              <a:rPr lang="fa-IR" dirty="0">
                <a:cs typeface="B Koodak" panose="00000700000000000000" pitchFamily="2" charset="-78"/>
              </a:rPr>
              <a:t>نهج الفصاحة، حدیث 756</a:t>
            </a:r>
            <a:endParaRPr lang="fa-IR" dirty="0" smtClean="0">
              <a:cs typeface="B Koodak" panose="00000700000000000000" pitchFamily="2" charset="-78"/>
            </a:endParaRPr>
          </a:p>
          <a:p>
            <a:pPr marL="285750" indent="-285750" algn="just">
              <a:lnSpc>
                <a:spcPct val="150000"/>
              </a:lnSpc>
              <a:buFont typeface="Arial" panose="020B0604020202020204" pitchFamily="34" charset="0"/>
              <a:buChar char="•"/>
            </a:pPr>
            <a:r>
              <a:rPr lang="fa-IR" sz="2000" dirty="0" smtClean="0">
                <a:solidFill>
                  <a:schemeClr val="accent1">
                    <a:lumMod val="75000"/>
                  </a:schemeClr>
                </a:solidFill>
                <a:cs typeface="B Koodak" panose="00000700000000000000" pitchFamily="2" charset="-78"/>
              </a:rPr>
              <a:t>خداوند</a:t>
            </a:r>
            <a:r>
              <a:rPr lang="fa-IR" sz="2000" dirty="0">
                <a:solidFill>
                  <a:schemeClr val="accent1">
                    <a:lumMod val="75000"/>
                  </a:schemeClr>
                </a:solidFill>
                <a:cs typeface="B Koodak" panose="00000700000000000000" pitchFamily="2" charset="-78"/>
              </a:rPr>
              <a:t>، کسی که جوانی اش را در اطاعت او بگذراند، دوست دارد. </a:t>
            </a:r>
            <a:r>
              <a:rPr lang="fa-IR" dirty="0">
                <a:cs typeface="B Koodak" panose="00000700000000000000" pitchFamily="2" charset="-78"/>
              </a:rPr>
              <a:t>نهج الفصاحة، حدیث 800 </a:t>
            </a:r>
            <a:endParaRPr lang="fa-IR" dirty="0" smtClean="0">
              <a:cs typeface="B Koodak" panose="00000700000000000000" pitchFamily="2" charset="-78"/>
            </a:endParaRPr>
          </a:p>
          <a:p>
            <a:pPr marL="285750" indent="-285750" algn="just">
              <a:lnSpc>
                <a:spcPct val="150000"/>
              </a:lnSpc>
              <a:buFont typeface="Arial" panose="020B0604020202020204" pitchFamily="34" charset="0"/>
              <a:buChar char="•"/>
            </a:pPr>
            <a:r>
              <a:rPr lang="fa-IR" sz="2000" dirty="0" smtClean="0">
                <a:solidFill>
                  <a:schemeClr val="accent1">
                    <a:lumMod val="75000"/>
                  </a:schemeClr>
                </a:solidFill>
                <a:cs typeface="B Koodak" panose="00000700000000000000" pitchFamily="2" charset="-78"/>
              </a:rPr>
              <a:t>خداوند</a:t>
            </a:r>
            <a:r>
              <a:rPr lang="fa-IR" sz="2000" dirty="0">
                <a:solidFill>
                  <a:schemeClr val="accent1">
                    <a:lumMod val="75000"/>
                  </a:schemeClr>
                </a:solidFill>
                <a:cs typeface="B Koodak" panose="00000700000000000000" pitchFamily="2" charset="-78"/>
              </a:rPr>
              <a:t>، زیبایى و آراستگى را دوست دارد. </a:t>
            </a:r>
            <a:r>
              <a:rPr lang="fa-IR" dirty="0">
                <a:cs typeface="B Koodak" panose="00000700000000000000" pitchFamily="2" charset="-78"/>
              </a:rPr>
              <a:t>کافی، ج 6، ص   440</a:t>
            </a:r>
          </a:p>
        </p:txBody>
      </p:sp>
    </p:spTree>
  </p:cSld>
  <p:clrMapOvr>
    <a:masterClrMapping/>
  </p:clrMapOvr>
  <mc:AlternateContent xmlns:mc="http://schemas.openxmlformats.org/markup-compatibility/2006" xmlns:p14="http://schemas.microsoft.com/office/powerpoint/2010/main">
    <mc:Choice Requires="p14">
      <p:transition spd="slow" p14:dur="1100" advTm="30000">
        <p14:switch dir="r"/>
      </p:transition>
    </mc:Choice>
    <mc:Fallback xmlns="">
      <p:transition spd="slow" advTm="3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ction Button: Return 3">
            <a:hlinkClick r:id="" action="ppaction://hlinkshowjump?jump=previousslide" highlightClick="1"/>
          </p:cNvPr>
          <p:cNvSpPr/>
          <p:nvPr/>
        </p:nvSpPr>
        <p:spPr>
          <a:xfrm>
            <a:off x="8143900" y="6143644"/>
            <a:ext cx="785818" cy="571504"/>
          </a:xfrm>
          <a:prstGeom prst="actionButtonReturn">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5" name="Action Button: Home 4">
            <a:hlinkClick r:id="rId2" action="ppaction://hlinksldjump" highlightClick="1"/>
          </p:cNvPr>
          <p:cNvSpPr/>
          <p:nvPr/>
        </p:nvSpPr>
        <p:spPr>
          <a:xfrm>
            <a:off x="4500562" y="6429396"/>
            <a:ext cx="571504" cy="357190"/>
          </a:xfrm>
          <a:prstGeom prst="actionButtonHom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6" name="Action Button: Return 5">
            <a:hlinkClick r:id="" action="ppaction://hlinkshowjump?jump=nextslide" highlightClick="1"/>
          </p:cNvPr>
          <p:cNvSpPr/>
          <p:nvPr/>
        </p:nvSpPr>
        <p:spPr>
          <a:xfrm rot="10800000">
            <a:off x="214282" y="6143644"/>
            <a:ext cx="785818" cy="571504"/>
          </a:xfrm>
          <a:prstGeom prst="actionButtonReturn">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8" name="Rectangle 7"/>
          <p:cNvSpPr/>
          <p:nvPr/>
        </p:nvSpPr>
        <p:spPr>
          <a:xfrm>
            <a:off x="5157579" y="285728"/>
            <a:ext cx="3778599" cy="584775"/>
          </a:xfrm>
          <a:prstGeom prst="rect">
            <a:avLst/>
          </a:prstGeom>
        </p:spPr>
        <p:txBody>
          <a:bodyPr wrap="none">
            <a:spAutoFit/>
          </a:bodyPr>
          <a:lstStyle/>
          <a:p>
            <a:r>
              <a:rPr lang="fa-IR" sz="3200" b="1" cap="all" dirty="0" smtClean="0">
                <a:ln w="9000" cmpd="sng">
                  <a:solidFill>
                    <a:sysClr val="windowText" lastClr="000000"/>
                  </a:solidFill>
                  <a:prstDash val="solid"/>
                </a:ln>
                <a:solidFill>
                  <a:srgbClr val="7030A0"/>
                </a:solidFill>
                <a:effectLst/>
                <a:cs typeface="B Koodak" panose="00000700000000000000" pitchFamily="2" charset="-78"/>
              </a:rPr>
              <a:t>2- دوستی با دوستان خدا: </a:t>
            </a:r>
            <a:endParaRPr lang="fa-IR" sz="3200" b="1" cap="all" dirty="0">
              <a:ln w="9000" cmpd="sng">
                <a:solidFill>
                  <a:sysClr val="windowText" lastClr="000000"/>
                </a:solidFill>
                <a:prstDash val="solid"/>
              </a:ln>
              <a:solidFill>
                <a:srgbClr val="7030A0"/>
              </a:solidFill>
              <a:effectLst/>
              <a:cs typeface="B Koodak" panose="00000700000000000000" pitchFamily="2" charset="-78"/>
            </a:endParaRPr>
          </a:p>
        </p:txBody>
      </p:sp>
      <p:sp>
        <p:nvSpPr>
          <p:cNvPr id="2" name="Rectangle 1"/>
          <p:cNvSpPr/>
          <p:nvPr/>
        </p:nvSpPr>
        <p:spPr>
          <a:xfrm>
            <a:off x="415534" y="1124073"/>
            <a:ext cx="8540642" cy="3323987"/>
          </a:xfrm>
          <a:prstGeom prst="rect">
            <a:avLst/>
          </a:prstGeom>
        </p:spPr>
        <p:txBody>
          <a:bodyPr wrap="square">
            <a:spAutoFit/>
          </a:bodyPr>
          <a:lstStyle/>
          <a:p>
            <a:pPr algn="just">
              <a:lnSpc>
                <a:spcPct val="150000"/>
              </a:lnSpc>
            </a:pPr>
            <a:r>
              <a:rPr lang="fa-IR" sz="2000" dirty="0">
                <a:cs typeface="B Koodak" panose="00000700000000000000" pitchFamily="2" charset="-78"/>
              </a:rPr>
              <a:t>اگر می خواهیم محبت خداوند در دلمان خانه کند، باید محبت کسانی را که رنگ و نشانی از او دارند و خداوند محبت و دوستی آنان را به ما توصیه کرده، در دل جای دهیم و هر میزان که این علاقه بیشتر و قوی تر باشد، محبت ما نیز به خدا فزون تر می شود. انبیا واولیای الهی و مجاهدان راه حق و آنان که در مسیر بندگی خدا حرکت کردند، دوستان خداوند هستند و برترین این دوستان، رسول خدا(ص) و اهل بیت ایشان(ع) می باشند که با تمام وجود به خدا عشق ورزیدند و زندگی خود را در اطاعت کامل خداوند سپری کردند. دوستی با آنان، همان دوستی با خداوند ومحبت به آنان در مسیر محبت به خداوند است.</a:t>
            </a:r>
          </a:p>
        </p:txBody>
      </p:sp>
    </p:spTree>
    <p:extLst>
      <p:ext uri="{BB962C8B-B14F-4D97-AF65-F5344CB8AC3E}">
        <p14:creationId xmlns:p14="http://schemas.microsoft.com/office/powerpoint/2010/main" val="2370520277"/>
      </p:ext>
    </p:extLst>
  </p:cSld>
  <p:clrMapOvr>
    <a:masterClrMapping/>
  </p:clrMapOvr>
  <p:transition spd="med" advTm="30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Action Button: Return 3">
            <a:hlinkClick r:id="" action="ppaction://hlinkshowjump?jump=previousslide" highlightClick="1"/>
          </p:cNvPr>
          <p:cNvSpPr/>
          <p:nvPr/>
        </p:nvSpPr>
        <p:spPr>
          <a:xfrm>
            <a:off x="8143900" y="6143644"/>
            <a:ext cx="785818" cy="571504"/>
          </a:xfrm>
          <a:prstGeom prst="actionButtonReturn">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5" name="Action Button: Home 4">
            <a:hlinkClick r:id="rId3" action="ppaction://hlinksldjump" highlightClick="1"/>
          </p:cNvPr>
          <p:cNvSpPr/>
          <p:nvPr/>
        </p:nvSpPr>
        <p:spPr>
          <a:xfrm>
            <a:off x="4500562" y="6429396"/>
            <a:ext cx="571504" cy="357190"/>
          </a:xfrm>
          <a:prstGeom prst="actionButtonHom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6" name="Action Button: Return 5">
            <a:hlinkClick r:id="" action="ppaction://hlinkshowjump?jump=nextslide" highlightClick="1"/>
          </p:cNvPr>
          <p:cNvSpPr/>
          <p:nvPr/>
        </p:nvSpPr>
        <p:spPr>
          <a:xfrm rot="10800000">
            <a:off x="214282" y="6143644"/>
            <a:ext cx="785818" cy="571504"/>
          </a:xfrm>
          <a:prstGeom prst="actionButtonReturn">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8" name="Rectangle 7"/>
          <p:cNvSpPr/>
          <p:nvPr/>
        </p:nvSpPr>
        <p:spPr>
          <a:xfrm>
            <a:off x="2691681" y="357166"/>
            <a:ext cx="6151043" cy="584775"/>
          </a:xfrm>
          <a:prstGeom prst="rect">
            <a:avLst/>
          </a:prstGeom>
        </p:spPr>
        <p:txBody>
          <a:bodyPr wrap="none">
            <a:spAutoFit/>
          </a:bodyPr>
          <a:lstStyle/>
          <a:p>
            <a:r>
              <a:rPr lang="fa-IR" sz="3200" b="1" cap="all" dirty="0" smtClean="0">
                <a:ln w="9000" cmpd="sng">
                  <a:solidFill>
                    <a:sysClr val="windowText" lastClr="000000"/>
                  </a:solidFill>
                  <a:prstDash val="solid"/>
                </a:ln>
                <a:solidFill>
                  <a:srgbClr val="7030A0"/>
                </a:solidFill>
                <a:effectLst/>
                <a:cs typeface="B Koodak" panose="00000700000000000000" pitchFamily="2" charset="-78"/>
              </a:rPr>
              <a:t>3- بیزاری از دشمنان خدا و مبارزه با آنان: </a:t>
            </a:r>
            <a:endParaRPr lang="fa-IR" sz="3200" b="1" cap="all" dirty="0">
              <a:ln w="9000" cmpd="sng">
                <a:solidFill>
                  <a:sysClr val="windowText" lastClr="000000"/>
                </a:solidFill>
                <a:prstDash val="solid"/>
              </a:ln>
              <a:solidFill>
                <a:srgbClr val="7030A0"/>
              </a:solidFill>
              <a:effectLst/>
              <a:cs typeface="B Koodak" panose="00000700000000000000" pitchFamily="2" charset="-78"/>
            </a:endParaRPr>
          </a:p>
        </p:txBody>
      </p:sp>
      <p:sp>
        <p:nvSpPr>
          <p:cNvPr id="2" name="Rectangle 1"/>
          <p:cNvSpPr/>
          <p:nvPr/>
        </p:nvSpPr>
        <p:spPr>
          <a:xfrm>
            <a:off x="107504" y="1196752"/>
            <a:ext cx="8822214" cy="4093428"/>
          </a:xfrm>
          <a:prstGeom prst="rect">
            <a:avLst/>
          </a:prstGeom>
        </p:spPr>
        <p:txBody>
          <a:bodyPr wrap="square">
            <a:spAutoFit/>
          </a:bodyPr>
          <a:lstStyle/>
          <a:p>
            <a:pPr algn="just"/>
            <a:r>
              <a:rPr lang="fa-IR" sz="2000" dirty="0">
                <a:cs typeface="B Koodak" panose="00000700000000000000" pitchFamily="2" charset="-78"/>
              </a:rPr>
              <a:t>عاشق روشنایی، از تاریکی می گریزد و آن کس که به دوستی با خدا افتخار می کند، با هرچه ضد خداست، مقابله می نماید. او دوستدار حق و دشمن باطل است.</a:t>
            </a:r>
          </a:p>
          <a:p>
            <a:pPr algn="just"/>
            <a:r>
              <a:rPr lang="fa-IR" sz="2000" dirty="0">
                <a:cs typeface="B Koodak" panose="00000700000000000000" pitchFamily="2" charset="-78"/>
              </a:rPr>
              <a:t>عاشقان خدا پرچمدار مبارزه با ستم و ستمگران بوده اند. </a:t>
            </a:r>
            <a:r>
              <a:rPr lang="fa-IR" sz="2000" dirty="0" smtClean="0">
                <a:cs typeface="B Koodak" panose="00000700000000000000" pitchFamily="2" charset="-78"/>
              </a:rPr>
              <a:t>همه ی </a:t>
            </a:r>
            <a:r>
              <a:rPr lang="fa-IR" sz="2000" dirty="0">
                <a:cs typeface="B Koodak" panose="00000700000000000000" pitchFamily="2" charset="-78"/>
              </a:rPr>
              <a:t>پیامبران، از حضرت نوح(ع) وحضرت ابراهیم(ع) تا پیامبر اسلام(ص) زندگی خود را در </a:t>
            </a:r>
            <a:r>
              <a:rPr lang="fa-IR" sz="2000" dirty="0">
                <a:solidFill>
                  <a:srgbClr val="FF0000"/>
                </a:solidFill>
                <a:cs typeface="B Koodak" panose="00000700000000000000" pitchFamily="2" charset="-78"/>
              </a:rPr>
              <a:t>مبارزه با ستم و پلیدی </a:t>
            </a:r>
            <a:r>
              <a:rPr lang="fa-IR" sz="2000" dirty="0">
                <a:cs typeface="B Koodak" panose="00000700000000000000" pitchFamily="2" charset="-78"/>
              </a:rPr>
              <a:t>گذراندند و پرچم مبارزه را از نسلی به نسل بعد منتقل کردند. نمی شود کسی دوستدار خداوند باشد؛ امّا زشتی و ستم را در جامعه ببیند و سکوت اختیار کند</a:t>
            </a:r>
            <a:r>
              <a:rPr lang="fa-IR" sz="2000" dirty="0" smtClean="0">
                <a:cs typeface="B Koodak" panose="00000700000000000000" pitchFamily="2" charset="-78"/>
              </a:rPr>
              <a:t>.</a:t>
            </a:r>
          </a:p>
          <a:p>
            <a:pPr algn="just"/>
            <a:endParaRPr lang="fa-IR" sz="2000" dirty="0">
              <a:cs typeface="B Koodak" panose="00000700000000000000" pitchFamily="2" charset="-78"/>
            </a:endParaRPr>
          </a:p>
          <a:p>
            <a:pPr algn="just"/>
            <a:r>
              <a:rPr lang="fa-IR" sz="2000" dirty="0">
                <a:cs typeface="B Koodak" panose="00000700000000000000" pitchFamily="2" charset="-78"/>
              </a:rPr>
              <a:t>از این رو</a:t>
            </a:r>
            <a:r>
              <a:rPr lang="fa-IR" sz="2000" dirty="0">
                <a:solidFill>
                  <a:srgbClr val="FF0000"/>
                </a:solidFill>
                <a:cs typeface="B Koodak" panose="00000700000000000000" pitchFamily="2" charset="-78"/>
              </a:rPr>
              <a:t>«جهاد در راه خدا» </a:t>
            </a:r>
            <a:r>
              <a:rPr lang="fa-IR" sz="2000" dirty="0">
                <a:cs typeface="B Koodak" panose="00000700000000000000" pitchFamily="2" charset="-78"/>
              </a:rPr>
              <a:t>در </a:t>
            </a:r>
            <a:r>
              <a:rPr lang="fa-IR" sz="2000" dirty="0" smtClean="0">
                <a:cs typeface="B Koodak" panose="00000700000000000000" pitchFamily="2" charset="-78"/>
              </a:rPr>
              <a:t>برنامه ی </a:t>
            </a:r>
            <a:r>
              <a:rPr lang="fa-IR" sz="2000" dirty="0">
                <a:solidFill>
                  <a:srgbClr val="FF0000"/>
                </a:solidFill>
                <a:cs typeface="B Koodak" panose="00000700000000000000" pitchFamily="2" charset="-78"/>
              </a:rPr>
              <a:t>تمام پیامبران </a:t>
            </a:r>
            <a:r>
              <a:rPr lang="fa-IR" sz="2000" dirty="0">
                <a:cs typeface="B Koodak" panose="00000700000000000000" pitchFamily="2" charset="-78"/>
              </a:rPr>
              <a:t>الهی بوده و بیشتر آنان در حال مبارزه با ستمگران به شهادت رسیده اند. امروزه نیز مشاهده می کنیم که مستکبران و ستمگران برای رسیدن به منافع دنیایی خود، حقوق ملت ها را زیر پا می گذارند و آنان را از حقوقشان محروم می کنند. رنج و محرومیت مردم فلسطین، یمن، سوریه، عراق، بحرین و… </a:t>
            </a:r>
            <a:r>
              <a:rPr lang="fa-IR" sz="2000" dirty="0" smtClean="0">
                <a:cs typeface="B Koodak" panose="00000700000000000000" pitchFamily="2" charset="-78"/>
              </a:rPr>
              <a:t>نمونه ی </a:t>
            </a:r>
            <a:r>
              <a:rPr lang="fa-IR" sz="2000" dirty="0">
                <a:cs typeface="B Koodak" panose="00000700000000000000" pitchFamily="2" charset="-78"/>
              </a:rPr>
              <a:t>آشکاری از رفتار مستکبران است که جز با مبارزه، برطرف نخواهد شد. </a:t>
            </a:r>
          </a:p>
          <a:p>
            <a:pPr algn="just"/>
            <a:endParaRPr lang="fa-IR" sz="2000" dirty="0">
              <a:cs typeface="B Koodak" panose="00000700000000000000" pitchFamily="2" charset="-78"/>
            </a:endParaRPr>
          </a:p>
        </p:txBody>
      </p:sp>
    </p:spTree>
  </p:cSld>
  <p:clrMapOvr>
    <a:masterClrMapping/>
  </p:clrMapOvr>
  <p:transition spd="med" advTm="30000">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Action Button: Return 3">
            <a:hlinkClick r:id="" action="ppaction://hlinkshowjump?jump=previousslide" highlightClick="1"/>
          </p:cNvPr>
          <p:cNvSpPr/>
          <p:nvPr/>
        </p:nvSpPr>
        <p:spPr>
          <a:xfrm>
            <a:off x="8143900" y="6143644"/>
            <a:ext cx="785818" cy="571504"/>
          </a:xfrm>
          <a:prstGeom prst="actionButtonReturn">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5" name="Action Button: Home 4">
            <a:hlinkClick r:id="rId3" action="ppaction://hlinksldjump" highlightClick="1"/>
          </p:cNvPr>
          <p:cNvSpPr/>
          <p:nvPr/>
        </p:nvSpPr>
        <p:spPr>
          <a:xfrm>
            <a:off x="4500562" y="6429396"/>
            <a:ext cx="571504" cy="357190"/>
          </a:xfrm>
          <a:prstGeom prst="actionButtonHom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6" name="Action Button: Return 5">
            <a:hlinkClick r:id="" action="ppaction://hlinkshowjump?jump=nextslide" highlightClick="1"/>
          </p:cNvPr>
          <p:cNvSpPr/>
          <p:nvPr/>
        </p:nvSpPr>
        <p:spPr>
          <a:xfrm rot="10800000">
            <a:off x="214282" y="6143644"/>
            <a:ext cx="785818" cy="571504"/>
          </a:xfrm>
          <a:prstGeom prst="actionButtonReturn">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7" name="Rectangle 6"/>
          <p:cNvSpPr/>
          <p:nvPr/>
        </p:nvSpPr>
        <p:spPr>
          <a:xfrm>
            <a:off x="107504" y="332656"/>
            <a:ext cx="8679322" cy="2631490"/>
          </a:xfrm>
          <a:prstGeom prst="rect">
            <a:avLst/>
          </a:prstGeom>
        </p:spPr>
        <p:txBody>
          <a:bodyPr wrap="square">
            <a:spAutoFit/>
          </a:bodyPr>
          <a:lstStyle/>
          <a:p>
            <a:pPr algn="just">
              <a:lnSpc>
                <a:spcPct val="150000"/>
              </a:lnSpc>
            </a:pPr>
            <a:r>
              <a:rPr lang="fa-IR" sz="2200" b="1" dirty="0" smtClean="0">
                <a:ln w="1905"/>
                <a:solidFill>
                  <a:srgbClr val="7030A0"/>
                </a:solidFill>
                <a:effectLst>
                  <a:innerShdw blurRad="69850" dist="43180" dir="5400000">
                    <a:srgbClr val="000000">
                      <a:alpha val="65000"/>
                    </a:srgbClr>
                  </a:innerShdw>
                </a:effectLst>
                <a:cs typeface="B Koodak" panose="00000700000000000000" pitchFamily="2" charset="-78"/>
              </a:rPr>
              <a:t>درنتیجه، دینداری، با دوستی خدا </a:t>
            </a:r>
            <a:r>
              <a:rPr lang="fa-IR" sz="2200" b="1" dirty="0" smtClean="0">
                <a:ln w="1905"/>
                <a:solidFill>
                  <a:srgbClr val="002060"/>
                </a:solidFill>
                <a:effectLst>
                  <a:innerShdw blurRad="69850" dist="43180" dir="5400000">
                    <a:srgbClr val="000000">
                      <a:alpha val="65000"/>
                    </a:srgbClr>
                  </a:innerShdw>
                </a:effectLst>
                <a:cs typeface="B Koodak" panose="00000700000000000000" pitchFamily="2" charset="-78"/>
              </a:rPr>
              <a:t>آغاز می شود </a:t>
            </a:r>
            <a:r>
              <a:rPr lang="fa-IR" sz="2200" b="1" dirty="0" smtClean="0">
                <a:ln w="1905"/>
                <a:solidFill>
                  <a:srgbClr val="7030A0"/>
                </a:solidFill>
                <a:effectLst>
                  <a:innerShdw blurRad="69850" dist="43180" dir="5400000">
                    <a:srgbClr val="000000">
                      <a:alpha val="65000"/>
                    </a:srgbClr>
                  </a:innerShdw>
                </a:effectLst>
                <a:cs typeface="B Koodak" panose="00000700000000000000" pitchFamily="2" charset="-78"/>
              </a:rPr>
              <a:t>و برائت و بیزاری از دشمنان </a:t>
            </a:r>
            <a:r>
              <a:rPr lang="fa-IR" sz="2200" b="1" dirty="0" smtClean="0">
                <a:ln w="1905"/>
                <a:solidFill>
                  <a:srgbClr val="002060"/>
                </a:solidFill>
                <a:effectLst>
                  <a:innerShdw blurRad="69850" dist="43180" dir="5400000">
                    <a:srgbClr val="000000">
                      <a:alpha val="65000"/>
                    </a:srgbClr>
                  </a:innerShdw>
                </a:effectLst>
                <a:cs typeface="B Koodak" panose="00000700000000000000" pitchFamily="2" charset="-78"/>
              </a:rPr>
              <a:t>خدا را به دنبال می آورد. اگر کسی بخواهد قلبش را خانه ی خدا کند، باید شیطان و امور شیطانی را از آن بیرون کند.</a:t>
            </a:r>
          </a:p>
          <a:p>
            <a:pPr algn="just">
              <a:lnSpc>
                <a:spcPct val="150000"/>
              </a:lnSpc>
            </a:pPr>
            <a:r>
              <a:rPr lang="fa-IR" sz="2200" b="1" dirty="0" smtClean="0">
                <a:ln w="1905"/>
                <a:solidFill>
                  <a:srgbClr val="002060"/>
                </a:solidFill>
                <a:effectLst>
                  <a:innerShdw blurRad="69850" dist="43180" dir="5400000">
                    <a:srgbClr val="000000">
                      <a:alpha val="65000"/>
                    </a:srgbClr>
                  </a:innerShdw>
                </a:effectLst>
                <a:cs typeface="B Koodak" panose="00000700000000000000" pitchFamily="2" charset="-78"/>
              </a:rPr>
              <a:t>جمله «</a:t>
            </a:r>
            <a:r>
              <a:rPr lang="fa-IR" sz="2200" b="1" dirty="0" smtClean="0">
                <a:ln w="1905"/>
                <a:solidFill>
                  <a:srgbClr val="FF0000"/>
                </a:solidFill>
                <a:effectLst>
                  <a:innerShdw blurRad="69850" dist="43180" dir="5400000">
                    <a:srgbClr val="000000">
                      <a:alpha val="65000"/>
                    </a:srgbClr>
                  </a:innerShdw>
                </a:effectLst>
                <a:cs typeface="B Koodak" panose="00000700000000000000" pitchFamily="2" charset="-78"/>
              </a:rPr>
              <a:t>لا اله الا اللهّ» </a:t>
            </a:r>
            <a:r>
              <a:rPr lang="fa-IR" sz="2200" b="1" dirty="0" smtClean="0">
                <a:ln w="1905"/>
                <a:solidFill>
                  <a:srgbClr val="002060"/>
                </a:solidFill>
                <a:effectLst>
                  <a:innerShdw blurRad="69850" dist="43180" dir="5400000">
                    <a:srgbClr val="000000">
                      <a:alpha val="65000"/>
                    </a:srgbClr>
                  </a:innerShdw>
                </a:effectLst>
                <a:cs typeface="B Koodak" panose="00000700000000000000" pitchFamily="2" charset="-78"/>
              </a:rPr>
              <a:t>که پایه و اساس بنای اسلام است، مرکب از </a:t>
            </a:r>
            <a:r>
              <a:rPr lang="fa-IR" sz="2200" b="1" dirty="0" smtClean="0">
                <a:ln w="1905"/>
                <a:solidFill>
                  <a:srgbClr val="FF0000"/>
                </a:solidFill>
                <a:effectLst>
                  <a:innerShdw blurRad="69850" dist="43180" dir="5400000">
                    <a:srgbClr val="000000">
                      <a:alpha val="65000"/>
                    </a:srgbClr>
                  </a:innerShdw>
                </a:effectLst>
                <a:cs typeface="B Koodak" panose="00000700000000000000" pitchFamily="2" charset="-78"/>
              </a:rPr>
              <a:t>یک«نه» </a:t>
            </a:r>
            <a:r>
              <a:rPr lang="fa-IR" sz="2200" b="1" dirty="0" smtClean="0">
                <a:ln w="1905"/>
                <a:solidFill>
                  <a:srgbClr val="002060"/>
                </a:solidFill>
                <a:effectLst>
                  <a:innerShdw blurRad="69850" dist="43180" dir="5400000">
                    <a:srgbClr val="000000">
                      <a:alpha val="65000"/>
                    </a:srgbClr>
                  </a:innerShdw>
                </a:effectLst>
                <a:cs typeface="B Koodak" panose="00000700000000000000" pitchFamily="2" charset="-78"/>
              </a:rPr>
              <a:t>و </a:t>
            </a:r>
            <a:r>
              <a:rPr lang="fa-IR" sz="2200" b="1" dirty="0" smtClean="0">
                <a:ln w="1905"/>
                <a:solidFill>
                  <a:srgbClr val="FF0000"/>
                </a:solidFill>
                <a:effectLst>
                  <a:innerShdw blurRad="69850" dist="43180" dir="5400000">
                    <a:srgbClr val="000000">
                      <a:alpha val="65000"/>
                    </a:srgbClr>
                  </a:innerShdw>
                </a:effectLst>
                <a:cs typeface="B Koodak" panose="00000700000000000000" pitchFamily="2" charset="-78"/>
              </a:rPr>
              <a:t>یک«آری» </a:t>
            </a:r>
            <a:r>
              <a:rPr lang="fa-IR" sz="2200" b="1" dirty="0" smtClean="0">
                <a:ln w="1905"/>
                <a:solidFill>
                  <a:srgbClr val="002060"/>
                </a:solidFill>
                <a:effectLst>
                  <a:innerShdw blurRad="69850" dist="43180" dir="5400000">
                    <a:srgbClr val="000000">
                      <a:alpha val="65000"/>
                    </a:srgbClr>
                  </a:innerShdw>
                </a:effectLst>
                <a:cs typeface="B Koodak" panose="00000700000000000000" pitchFamily="2" charset="-78"/>
              </a:rPr>
              <a:t>است: «نه» به هرچه غیرخدایی است و«آری» به خدای یگانه. </a:t>
            </a:r>
            <a:endParaRPr lang="fa-IR" sz="2200" b="1" dirty="0">
              <a:ln w="1905"/>
              <a:solidFill>
                <a:srgbClr val="002060"/>
              </a:solidFill>
              <a:effectLst>
                <a:innerShdw blurRad="69850" dist="43180" dir="5400000">
                  <a:srgbClr val="000000">
                    <a:alpha val="65000"/>
                  </a:srgbClr>
                </a:innerShdw>
              </a:effectLst>
              <a:cs typeface="B Koodak" panose="00000700000000000000" pitchFamily="2" charset="-78"/>
            </a:endParaRPr>
          </a:p>
        </p:txBody>
      </p:sp>
      <p:sp>
        <p:nvSpPr>
          <p:cNvPr id="8" name="Rectangle 7"/>
          <p:cNvSpPr/>
          <p:nvPr/>
        </p:nvSpPr>
        <p:spPr>
          <a:xfrm>
            <a:off x="254801" y="2479384"/>
            <a:ext cx="3249608" cy="338554"/>
          </a:xfrm>
          <a:prstGeom prst="rect">
            <a:avLst/>
          </a:prstGeom>
          <a:solidFill>
            <a:srgbClr val="92D050"/>
          </a:solidFill>
        </p:spPr>
        <p:txBody>
          <a:bodyPr wrap="none">
            <a:spAutoFit/>
          </a:bodyPr>
          <a:lstStyle/>
          <a:p>
            <a:r>
              <a:rPr lang="fa-IR" sz="1600" dirty="0" smtClean="0">
                <a:cs typeface="B Koodak" panose="00000700000000000000" pitchFamily="2" charset="-78"/>
              </a:rPr>
              <a:t>سیری در نهج البلاغه، شهید مطهری، ص ٢٨٥</a:t>
            </a:r>
            <a:endParaRPr lang="fa-IR" sz="1600" dirty="0">
              <a:cs typeface="B Koodak" panose="00000700000000000000" pitchFamily="2" charset="-78"/>
            </a:endParaRPr>
          </a:p>
        </p:txBody>
      </p:sp>
      <p:sp>
        <p:nvSpPr>
          <p:cNvPr id="2" name="TextBox 1"/>
          <p:cNvSpPr txBox="1"/>
          <p:nvPr/>
        </p:nvSpPr>
        <p:spPr>
          <a:xfrm>
            <a:off x="107504" y="3068960"/>
            <a:ext cx="8822214" cy="4247317"/>
          </a:xfrm>
          <a:prstGeom prst="rect">
            <a:avLst/>
          </a:prstGeom>
          <a:noFill/>
        </p:spPr>
        <p:txBody>
          <a:bodyPr wrap="square" rtlCol="1">
            <a:spAutoFit/>
          </a:bodyPr>
          <a:lstStyle/>
          <a:p>
            <a:pPr>
              <a:lnSpc>
                <a:spcPct val="150000"/>
              </a:lnSpc>
            </a:pPr>
            <a:r>
              <a:rPr lang="fa-IR" sz="2200" dirty="0" smtClean="0">
                <a:cs typeface="B Koodak" panose="00000700000000000000" pitchFamily="2" charset="-78"/>
              </a:rPr>
              <a:t>پس دینداری بر دو پایه استوار است: تولّی (دوستی با خدا و دوستان او)و تبرّی (بیزاری ازباطل و پیروان او). هرچه دوستی با خدا عمیق تر باشد، نفرت از باطل هم عمیق تر است.</a:t>
            </a:r>
          </a:p>
          <a:p>
            <a:pPr>
              <a:lnSpc>
                <a:spcPct val="150000"/>
              </a:lnSpc>
            </a:pPr>
            <a:r>
              <a:rPr lang="fa-IR" sz="2200" dirty="0" smtClean="0">
                <a:cs typeface="B Koodak" panose="00000700000000000000" pitchFamily="2" charset="-78"/>
              </a:rPr>
              <a:t>امام خمینی (ره) برمبنای همین تحلیل، به مسلمانان جهان این گونه سفارش می کنند:</a:t>
            </a:r>
          </a:p>
          <a:p>
            <a:pPr lvl="0" algn="just">
              <a:lnSpc>
                <a:spcPct val="150000"/>
              </a:lnSpc>
            </a:pPr>
            <a:r>
              <a:rPr lang="fa-IR" sz="2400" b="1" dirty="0" smtClean="0">
                <a:ln w="1905"/>
                <a:solidFill>
                  <a:srgbClr val="7030A0"/>
                </a:solidFill>
                <a:effectLst>
                  <a:innerShdw blurRad="69850" dist="43180" dir="5400000">
                    <a:srgbClr val="000000">
                      <a:alpha val="65000"/>
                    </a:srgbClr>
                  </a:innerShdw>
                </a:effectLst>
                <a:cs typeface="B Koodak" panose="00000700000000000000" pitchFamily="2" charset="-78"/>
              </a:rPr>
              <a:t>«باید مسلمانان، فضای سراسر عالم را از محبت و عشق نسبت به ذات حق و نفرت و بغض عملی نسبت به دشمنان خدا لبریز کنند» </a:t>
            </a:r>
          </a:p>
          <a:p>
            <a:pPr lvl="0" algn="just">
              <a:lnSpc>
                <a:spcPct val="150000"/>
              </a:lnSpc>
            </a:pPr>
            <a:endParaRPr lang="fa-IR" sz="2200" dirty="0" smtClean="0">
              <a:cs typeface="B Koodak" panose="00000700000000000000" pitchFamily="2" charset="-78"/>
            </a:endParaRPr>
          </a:p>
          <a:p>
            <a:pPr>
              <a:lnSpc>
                <a:spcPct val="150000"/>
              </a:lnSpc>
            </a:pPr>
            <a:endParaRPr lang="fa-IR" sz="2200" dirty="0">
              <a:cs typeface="B Koodak" panose="00000700000000000000" pitchFamily="2" charset="-78"/>
            </a:endParaRPr>
          </a:p>
          <a:p>
            <a:pPr>
              <a:lnSpc>
                <a:spcPct val="150000"/>
              </a:lnSpc>
            </a:pPr>
            <a:endParaRPr lang="fa-IR" sz="2200" dirty="0">
              <a:cs typeface="B Koodak" panose="00000700000000000000" pitchFamily="2" charset="-78"/>
            </a:endParaRPr>
          </a:p>
        </p:txBody>
      </p:sp>
      <p:sp>
        <p:nvSpPr>
          <p:cNvPr id="13" name="Rectangle 12"/>
          <p:cNvSpPr/>
          <p:nvPr/>
        </p:nvSpPr>
        <p:spPr>
          <a:xfrm>
            <a:off x="214283" y="5442556"/>
            <a:ext cx="3565630" cy="415498"/>
          </a:xfrm>
          <a:prstGeom prst="rect">
            <a:avLst/>
          </a:prstGeom>
          <a:solidFill>
            <a:srgbClr val="92D050"/>
          </a:solidFill>
        </p:spPr>
        <p:txBody>
          <a:bodyPr wrap="square">
            <a:spAutoFit/>
          </a:bodyPr>
          <a:lstStyle/>
          <a:p>
            <a:pPr lvl="0" algn="l">
              <a:lnSpc>
                <a:spcPct val="150000"/>
              </a:lnSpc>
            </a:pPr>
            <a:r>
              <a:rPr lang="fa-IR" sz="1400" b="1" dirty="0">
                <a:ln w="1905"/>
                <a:solidFill>
                  <a:srgbClr val="475A8D">
                    <a:lumMod val="50000"/>
                  </a:srgbClr>
                </a:solidFill>
                <a:effectLst>
                  <a:innerShdw blurRad="69850" dist="43180" dir="5400000">
                    <a:srgbClr val="000000">
                      <a:alpha val="65000"/>
                    </a:srgbClr>
                  </a:innerShdw>
                </a:effectLst>
                <a:cs typeface="B Koodak" panose="00000700000000000000" pitchFamily="2" charset="-78"/>
              </a:rPr>
              <a:t>پیام امام خمینی(ره)به مناسبت حج 1407ه.ق(1366ش)</a:t>
            </a:r>
          </a:p>
        </p:txBody>
      </p:sp>
    </p:spTree>
  </p:cSld>
  <p:clrMapOvr>
    <a:masterClrMapping/>
  </p:clrMapOvr>
  <p:transition spd="med" advTm="3000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 calcmode="lin" valueType="num">
                                      <p:cBhvr>
                                        <p:cTn id="12"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7">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p:cTn id="26" dur="500" fill="hold"/>
                                        <p:tgtEl>
                                          <p:spTgt spid="2"/>
                                        </p:tgtEl>
                                        <p:attrNameLst>
                                          <p:attrName>ppt_w</p:attrName>
                                        </p:attrNameLst>
                                      </p:cBhvr>
                                      <p:tavLst>
                                        <p:tav tm="0">
                                          <p:val>
                                            <p:fltVal val="0"/>
                                          </p:val>
                                        </p:tav>
                                        <p:tav tm="100000">
                                          <p:val>
                                            <p:strVal val="#ppt_w"/>
                                          </p:val>
                                        </p:tav>
                                      </p:tavLst>
                                    </p:anim>
                                    <p:anim calcmode="lin" valueType="num">
                                      <p:cBhvr>
                                        <p:cTn id="27" dur="500" fill="hold"/>
                                        <p:tgtEl>
                                          <p:spTgt spid="2"/>
                                        </p:tgtEl>
                                        <p:attrNameLst>
                                          <p:attrName>ppt_h</p:attrName>
                                        </p:attrNameLst>
                                      </p:cBhvr>
                                      <p:tavLst>
                                        <p:tav tm="0">
                                          <p:val>
                                            <p:fltVal val="0"/>
                                          </p:val>
                                        </p:tav>
                                        <p:tav tm="100000">
                                          <p:val>
                                            <p:strVal val="#ppt_h"/>
                                          </p:val>
                                        </p:tav>
                                      </p:tavLst>
                                    </p:anim>
                                    <p:animEffect transition="in" filter="fade">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ppt_w</p:attrName>
                                        </p:attrNameLst>
                                      </p:cBhvr>
                                      <p:tavLst>
                                        <p:tav tm="0">
                                          <p:val>
                                            <p:fltVal val="0"/>
                                          </p:val>
                                        </p:tav>
                                        <p:tav tm="100000">
                                          <p:val>
                                            <p:strVal val="#ppt_w"/>
                                          </p:val>
                                        </p:tav>
                                      </p:tavLst>
                                    </p:anim>
                                    <p:anim calcmode="lin" valueType="num">
                                      <p:cBhvr>
                                        <p:cTn id="34" dur="500" fill="hold"/>
                                        <p:tgtEl>
                                          <p:spTgt spid="13"/>
                                        </p:tgtEl>
                                        <p:attrNameLst>
                                          <p:attrName>ppt_h</p:attrName>
                                        </p:attrNameLst>
                                      </p:cBhvr>
                                      <p:tavLst>
                                        <p:tav tm="0">
                                          <p:val>
                                            <p:fltVal val="0"/>
                                          </p:val>
                                        </p:tav>
                                        <p:tav tm="100000">
                                          <p:val>
                                            <p:strVal val="#ppt_h"/>
                                          </p:val>
                                        </p:tav>
                                      </p:tavLst>
                                    </p:anim>
                                    <p:animEffect transition="in" filter="fade">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Action Button: Return 3">
            <a:hlinkClick r:id="" action="ppaction://hlinkshowjump?jump=previousslide" highlightClick="1"/>
          </p:cNvPr>
          <p:cNvSpPr/>
          <p:nvPr/>
        </p:nvSpPr>
        <p:spPr>
          <a:xfrm>
            <a:off x="8143900" y="6143644"/>
            <a:ext cx="785818" cy="571504"/>
          </a:xfrm>
          <a:prstGeom prst="actionButtonReturn">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5" name="Action Button: Home 4">
            <a:hlinkClick r:id="rId2" action="ppaction://hlinksldjump" highlightClick="1"/>
          </p:cNvPr>
          <p:cNvSpPr/>
          <p:nvPr/>
        </p:nvSpPr>
        <p:spPr>
          <a:xfrm>
            <a:off x="4500562" y="6429396"/>
            <a:ext cx="571504" cy="357190"/>
          </a:xfrm>
          <a:prstGeom prst="actionButtonHom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6" name="Action Button: Return 5">
            <a:hlinkClick r:id="" action="ppaction://hlinkshowjump?jump=nextslide" highlightClick="1"/>
          </p:cNvPr>
          <p:cNvSpPr/>
          <p:nvPr/>
        </p:nvSpPr>
        <p:spPr>
          <a:xfrm rot="10800000">
            <a:off x="214282" y="6143644"/>
            <a:ext cx="785818" cy="571504"/>
          </a:xfrm>
          <a:prstGeom prst="actionButtonReturn">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8" name="Picture 2"/>
          <p:cNvPicPr>
            <a:picLocks noChangeAspect="1" noChangeArrowheads="1"/>
          </p:cNvPicPr>
          <p:nvPr/>
        </p:nvPicPr>
        <p:blipFill>
          <a:blip r:embed="rId3">
            <a:clrChange>
              <a:clrFrom>
                <a:srgbClr val="000000"/>
              </a:clrFrom>
              <a:clrTo>
                <a:srgbClr val="000000">
                  <a:alpha val="0"/>
                </a:srgbClr>
              </a:clrTo>
            </a:clrChange>
          </a:blip>
          <a:srcRect/>
          <a:stretch>
            <a:fillRect/>
          </a:stretch>
        </p:blipFill>
        <p:spPr bwMode="auto">
          <a:xfrm>
            <a:off x="1566602" y="850387"/>
            <a:ext cx="7347909" cy="714380"/>
          </a:xfrm>
          <a:prstGeom prst="rect">
            <a:avLst/>
          </a:prstGeom>
          <a:noFill/>
          <a:ln w="9525">
            <a:noFill/>
            <a:miter lim="800000"/>
            <a:headEnd/>
            <a:tailEnd/>
          </a:ln>
          <a:effectLst/>
        </p:spPr>
      </p:pic>
      <p:sp>
        <p:nvSpPr>
          <p:cNvPr id="11" name="Rectangle 10"/>
          <p:cNvSpPr/>
          <p:nvPr/>
        </p:nvSpPr>
        <p:spPr>
          <a:xfrm>
            <a:off x="7295334" y="856362"/>
            <a:ext cx="1436611" cy="584775"/>
          </a:xfrm>
          <a:prstGeom prst="rect">
            <a:avLst/>
          </a:prstGeom>
        </p:spPr>
        <p:txBody>
          <a:bodyPr wrap="none">
            <a:spAutoFit/>
          </a:bodyPr>
          <a:lstStyle/>
          <a:p>
            <a:r>
              <a:rPr lang="fa-IR" sz="3200" b="1" cap="all" dirty="0" smtClean="0">
                <a:ln w="9000" cmpd="sng">
                  <a:solidFill>
                    <a:sysClr val="windowText" lastClr="000000"/>
                  </a:solidFill>
                  <a:prstDash val="solid"/>
                </a:ln>
                <a:solidFill>
                  <a:srgbClr val="7030A0"/>
                </a:solidFill>
                <a:effectLst/>
                <a:cs typeface="B Koodak" panose="00000700000000000000" pitchFamily="2" charset="-78"/>
              </a:rPr>
              <a:t>* بررسی</a:t>
            </a:r>
            <a:endParaRPr lang="fa-IR" sz="3200" b="1" cap="all" dirty="0">
              <a:ln w="9000" cmpd="sng">
                <a:solidFill>
                  <a:sysClr val="windowText" lastClr="000000"/>
                </a:solidFill>
                <a:prstDash val="solid"/>
              </a:ln>
              <a:solidFill>
                <a:srgbClr val="7030A0"/>
              </a:solidFill>
              <a:effectLst/>
              <a:cs typeface="B Koodak" panose="00000700000000000000" pitchFamily="2" charset="-78"/>
            </a:endParaRPr>
          </a:p>
        </p:txBody>
      </p:sp>
      <p:sp>
        <p:nvSpPr>
          <p:cNvPr id="12" name="Rectangle 11"/>
          <p:cNvSpPr/>
          <p:nvPr/>
        </p:nvSpPr>
        <p:spPr>
          <a:xfrm>
            <a:off x="547382" y="1988840"/>
            <a:ext cx="8239460" cy="2031325"/>
          </a:xfrm>
          <a:prstGeom prst="rect">
            <a:avLst/>
          </a:prstGeom>
        </p:spPr>
        <p:txBody>
          <a:bodyPr wrap="square">
            <a:spAutoFit/>
          </a:bodyPr>
          <a:lstStyle/>
          <a:p>
            <a:pPr algn="just">
              <a:lnSpc>
                <a:spcPct val="150000"/>
              </a:lnSpc>
            </a:pPr>
            <a:r>
              <a:rPr lang="fa-IR" sz="2800" b="1" dirty="0" smtClean="0">
                <a:ln w="1905"/>
                <a:solidFill>
                  <a:srgbClr val="0070C0"/>
                </a:solidFill>
                <a:effectLst>
                  <a:innerShdw blurRad="69850" dist="43180" dir="5400000">
                    <a:srgbClr val="000000">
                      <a:alpha val="65000"/>
                    </a:srgbClr>
                  </a:innerShdw>
                </a:effectLst>
                <a:cs typeface="B Koodak" panose="00000700000000000000" pitchFamily="2" charset="-78"/>
              </a:rPr>
              <a:t>با بررسی دنیای امروز، بزر گترین دشمنان خدا و متجاوزان به حقوق انسان ها را معرفی کنید و سپس راه های مؤثر برای مقابله با آنان را که همه ی ستمدیدگان جهان بتوانند انجام دهند، پیشنهاد دهید.</a:t>
            </a:r>
            <a:endParaRPr lang="fa-IR" sz="2800" b="1" dirty="0">
              <a:ln w="1905"/>
              <a:solidFill>
                <a:srgbClr val="0070C0"/>
              </a:solidFill>
              <a:effectLst>
                <a:innerShdw blurRad="69850" dist="43180" dir="5400000">
                  <a:srgbClr val="000000">
                    <a:alpha val="65000"/>
                  </a:srgbClr>
                </a:innerShdw>
              </a:effectLst>
              <a:cs typeface="B Koodak" panose="00000700000000000000" pitchFamily="2" charset="-78"/>
            </a:endParaRPr>
          </a:p>
        </p:txBody>
      </p:sp>
    </p:spTree>
  </p:cSld>
  <p:clrMapOvr>
    <a:masterClrMapping/>
  </p:clrMapOvr>
  <p:transition spd="slow" advTm="30000">
    <p:cove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Action Button: Return 3">
            <a:hlinkClick r:id="" action="ppaction://hlinkshowjump?jump=previousslide" highlightClick="1"/>
          </p:cNvPr>
          <p:cNvSpPr/>
          <p:nvPr/>
        </p:nvSpPr>
        <p:spPr>
          <a:xfrm>
            <a:off x="8143900" y="6143644"/>
            <a:ext cx="785818" cy="571504"/>
          </a:xfrm>
          <a:prstGeom prst="actionButtonReturn">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5" name="Action Button: Home 4">
            <a:hlinkClick r:id="rId2" action="ppaction://hlinksldjump" highlightClick="1"/>
          </p:cNvPr>
          <p:cNvSpPr/>
          <p:nvPr/>
        </p:nvSpPr>
        <p:spPr>
          <a:xfrm>
            <a:off x="4500562" y="6429396"/>
            <a:ext cx="571504" cy="357190"/>
          </a:xfrm>
          <a:prstGeom prst="actionButtonHom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6" name="Action Button: Return 5">
            <a:hlinkClick r:id="" action="ppaction://hlinkshowjump?jump=nextslide" highlightClick="1"/>
          </p:cNvPr>
          <p:cNvSpPr/>
          <p:nvPr/>
        </p:nvSpPr>
        <p:spPr>
          <a:xfrm rot="10800000">
            <a:off x="214282" y="6143644"/>
            <a:ext cx="785818" cy="571504"/>
          </a:xfrm>
          <a:prstGeom prst="actionButtonReturn">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1" name="Rectangle 10"/>
          <p:cNvSpPr/>
          <p:nvPr/>
        </p:nvSpPr>
        <p:spPr>
          <a:xfrm>
            <a:off x="565550" y="5214950"/>
            <a:ext cx="2844047" cy="369332"/>
          </a:xfrm>
          <a:prstGeom prst="rect">
            <a:avLst/>
          </a:prstGeom>
          <a:solidFill>
            <a:srgbClr val="00B0F0"/>
          </a:solidFill>
        </p:spPr>
        <p:txBody>
          <a:bodyPr wrap="none">
            <a:spAutoFit/>
          </a:bodyPr>
          <a:lstStyle/>
          <a:p>
            <a:r>
              <a:rPr lang="fa-IR" b="1" dirty="0" smtClean="0">
                <a:cs typeface="B Koodak" panose="00000700000000000000" pitchFamily="2" charset="-78"/>
              </a:rPr>
              <a:t>شیخ صدوق، علل الشرایع، ص 140</a:t>
            </a:r>
            <a:endParaRPr lang="fa-IR" b="1" dirty="0">
              <a:cs typeface="B Koodak" panose="00000700000000000000" pitchFamily="2" charset="-78"/>
            </a:endParaRPr>
          </a:p>
        </p:txBody>
      </p:sp>
      <p:sp>
        <p:nvSpPr>
          <p:cNvPr id="12" name="Rectangle 11"/>
          <p:cNvSpPr/>
          <p:nvPr/>
        </p:nvSpPr>
        <p:spPr>
          <a:xfrm>
            <a:off x="6172148" y="260648"/>
            <a:ext cx="2722219" cy="523220"/>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fa-IR" sz="2800" b="1" dirty="0" smtClean="0">
                <a:solidFill>
                  <a:srgbClr val="7030A0"/>
                </a:solidFill>
                <a:cs typeface="B Koodak" panose="00000700000000000000" pitchFamily="2" charset="-78"/>
              </a:rPr>
              <a:t>ورود بیگانگان ممنوع!</a:t>
            </a:r>
          </a:p>
        </p:txBody>
      </p:sp>
      <p:sp>
        <p:nvSpPr>
          <p:cNvPr id="2" name="Rectangle 1"/>
          <p:cNvSpPr/>
          <p:nvPr/>
        </p:nvSpPr>
        <p:spPr>
          <a:xfrm>
            <a:off x="199147" y="1124744"/>
            <a:ext cx="8928992" cy="3785652"/>
          </a:xfrm>
          <a:prstGeom prst="rect">
            <a:avLst/>
          </a:prstGeom>
        </p:spPr>
        <p:txBody>
          <a:bodyPr wrap="square">
            <a:spAutoFit/>
          </a:bodyPr>
          <a:lstStyle/>
          <a:p>
            <a:pPr lvl="0" algn="just">
              <a:lnSpc>
                <a:spcPct val="150000"/>
              </a:lnSpc>
            </a:pPr>
            <a:r>
              <a:rPr lang="fa-IR" sz="2000" dirty="0">
                <a:solidFill>
                  <a:prstClr val="black"/>
                </a:solidFill>
                <a:cs typeface="B Koodak" panose="00000700000000000000" pitchFamily="2" charset="-78"/>
              </a:rPr>
              <a:t>برخی وقتی به زیبایی دوستی با خدا پی می برند، آرزوی راه یافتن محبت او به قلب خود رادارند؛ اما در رسیدن به این خواسته با یک مشکل مواجه می شوند و آن اینکه محبت کسانی را به دل راه داده اند که خدای مهربان از آن راضی نیست و آن را به صلاح انسان نمی داند؛ حال می پرسندچگونه می توانیم محبت آنها را از دل خارج کنیم؟</a:t>
            </a:r>
          </a:p>
          <a:p>
            <a:pPr lvl="0" algn="just">
              <a:lnSpc>
                <a:spcPct val="150000"/>
              </a:lnSpc>
            </a:pPr>
            <a:r>
              <a:rPr lang="fa-IR" sz="2000" dirty="0">
                <a:cs typeface="B Koodak" panose="00000700000000000000" pitchFamily="2" charset="-78"/>
              </a:rPr>
              <a:t>برای بیرون راندن این محبت ها از دل، توجه به منشأ شکل گیری آنها ضروری است</a:t>
            </a:r>
            <a:r>
              <a:rPr lang="fa-IR" sz="2000" dirty="0">
                <a:solidFill>
                  <a:prstClr val="black"/>
                </a:solidFill>
                <a:cs typeface="B Koodak" panose="00000700000000000000" pitchFamily="2" charset="-78"/>
              </a:rPr>
              <a:t>. با توجه به روایات، </a:t>
            </a:r>
            <a:r>
              <a:rPr lang="fa-IR" sz="2000" dirty="0">
                <a:solidFill>
                  <a:srgbClr val="FF0000"/>
                </a:solidFill>
                <a:cs typeface="B Koodak" panose="00000700000000000000" pitchFamily="2" charset="-78"/>
              </a:rPr>
              <a:t>منشأ اصلی گرفتار شدن به این گونه محبت ها، غفلت از خدا و یاد اوست. </a:t>
            </a:r>
            <a:r>
              <a:rPr lang="fa-IR" sz="2000" dirty="0">
                <a:solidFill>
                  <a:prstClr val="black"/>
                </a:solidFill>
                <a:cs typeface="B Koodak" panose="00000700000000000000" pitchFamily="2" charset="-78"/>
              </a:rPr>
              <a:t>یکی از یاران امام صادق از آن حضرت </a:t>
            </a:r>
            <a:r>
              <a:rPr lang="fa-IR" sz="2000" dirty="0" smtClean="0">
                <a:solidFill>
                  <a:prstClr val="black"/>
                </a:solidFill>
                <a:cs typeface="B Koodak" panose="00000700000000000000" pitchFamily="2" charset="-78"/>
              </a:rPr>
              <a:t>درباره ی </a:t>
            </a:r>
            <a:r>
              <a:rPr lang="fa-IR" sz="2000" dirty="0">
                <a:solidFill>
                  <a:prstClr val="black"/>
                </a:solidFill>
                <a:cs typeface="B Koodak" panose="00000700000000000000" pitchFamily="2" charset="-78"/>
              </a:rPr>
              <a:t>عشق های باطل پرسید. ایشان فرمود: دل هایی که از یاد خدا خالی شده باشد، خداوند محبت غیر خودش را به این دل ها می چشاند. </a:t>
            </a:r>
          </a:p>
        </p:txBody>
      </p:sp>
    </p:spTree>
  </p:cSld>
  <p:clrMapOvr>
    <a:masterClrMapping/>
  </p:clrMapOvr>
  <p:transition spd="med" advTm="3000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wipe(down)">
                                      <p:cBhvr>
                                        <p:cTn id="14" dur="500"/>
                                        <p:tgtEl>
                                          <p:spTgt spid="2">
                                            <p:txEl>
                                              <p:pRg st="0" end="0"/>
                                            </p:txEl>
                                          </p:spTgt>
                                        </p:tgtEl>
                                      </p:cBhvr>
                                    </p:animEffect>
                                  </p:childTnLst>
                                </p:cTn>
                              </p:par>
                              <p:par>
                                <p:cTn id="15" presetID="22" presetClass="entr" presetSubtype="4" fill="hold" nodeType="with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Action Button: Return 3">
            <a:hlinkClick r:id="" action="ppaction://hlinkshowjump?jump=previousslide" highlightClick="1"/>
          </p:cNvPr>
          <p:cNvSpPr/>
          <p:nvPr/>
        </p:nvSpPr>
        <p:spPr>
          <a:xfrm>
            <a:off x="8143900" y="6143644"/>
            <a:ext cx="785818" cy="571504"/>
          </a:xfrm>
          <a:prstGeom prst="actionButtonReturn">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5" name="Action Button: Home 4">
            <a:hlinkClick r:id="rId3" action="ppaction://hlinksldjump" highlightClick="1"/>
          </p:cNvPr>
          <p:cNvSpPr/>
          <p:nvPr/>
        </p:nvSpPr>
        <p:spPr>
          <a:xfrm>
            <a:off x="4500562" y="6429396"/>
            <a:ext cx="571504" cy="357190"/>
          </a:xfrm>
          <a:prstGeom prst="actionButtonHom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6" name="Action Button: Return 5">
            <a:hlinkClick r:id="" action="ppaction://hlinkshowjump?jump=nextslide" highlightClick="1"/>
          </p:cNvPr>
          <p:cNvSpPr/>
          <p:nvPr/>
        </p:nvSpPr>
        <p:spPr>
          <a:xfrm rot="10800000">
            <a:off x="214282" y="6143644"/>
            <a:ext cx="785818" cy="571504"/>
          </a:xfrm>
          <a:prstGeom prst="actionButtonReturn">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TextBox 1"/>
          <p:cNvSpPr txBox="1"/>
          <p:nvPr/>
        </p:nvSpPr>
        <p:spPr>
          <a:xfrm>
            <a:off x="1907704" y="3068960"/>
            <a:ext cx="5544616" cy="461665"/>
          </a:xfrm>
          <a:prstGeom prst="rect">
            <a:avLst/>
          </a:prstGeom>
          <a:noFill/>
        </p:spPr>
        <p:txBody>
          <a:bodyPr wrap="square" rtlCol="1">
            <a:spAutoFit/>
          </a:bodyPr>
          <a:lstStyle/>
          <a:p>
            <a:pPr algn="ctr"/>
            <a:r>
              <a:rPr lang="fa-IR" sz="2400" dirty="0" smtClean="0">
                <a:solidFill>
                  <a:schemeClr val="accent1"/>
                </a:solidFill>
                <a:cs typeface="B Koodak" panose="00000700000000000000" pitchFamily="2" charset="-78"/>
              </a:rPr>
              <a:t>پاورپوینت درس نهم دین وزندگی</a:t>
            </a:r>
            <a:endParaRPr lang="fa-IR" sz="2400" dirty="0">
              <a:solidFill>
                <a:schemeClr val="accent1"/>
              </a:solidFill>
              <a:cs typeface="B Koodak" panose="00000700000000000000" pitchFamily="2" charset="-78"/>
            </a:endParaRPr>
          </a:p>
        </p:txBody>
      </p:sp>
      <p:sp>
        <p:nvSpPr>
          <p:cNvPr id="3" name="TextBox 2"/>
          <p:cNvSpPr txBox="1"/>
          <p:nvPr/>
        </p:nvSpPr>
        <p:spPr>
          <a:xfrm>
            <a:off x="2339752" y="3933056"/>
            <a:ext cx="4896544" cy="461665"/>
          </a:xfrm>
          <a:prstGeom prst="rect">
            <a:avLst/>
          </a:prstGeom>
          <a:noFill/>
        </p:spPr>
        <p:txBody>
          <a:bodyPr wrap="square" rtlCol="1">
            <a:spAutoFit/>
          </a:bodyPr>
          <a:lstStyle/>
          <a:p>
            <a:pPr algn="ctr"/>
            <a:r>
              <a:rPr lang="fa-IR" sz="2400" dirty="0" smtClean="0">
                <a:solidFill>
                  <a:schemeClr val="accent1">
                    <a:lumMod val="50000"/>
                  </a:schemeClr>
                </a:solidFill>
                <a:cs typeface="B Koodak" panose="00000700000000000000" pitchFamily="2" charset="-78"/>
              </a:rPr>
              <a:t>نام دبیر: نارنج پور</a:t>
            </a:r>
            <a:endParaRPr lang="fa-IR" sz="2400" dirty="0">
              <a:solidFill>
                <a:schemeClr val="accent1">
                  <a:lumMod val="50000"/>
                </a:schemeClr>
              </a:solidFill>
              <a:cs typeface="B Koodak" panose="00000700000000000000" pitchFamily="2" charset="-78"/>
            </a:endParaRPr>
          </a:p>
        </p:txBody>
      </p:sp>
      <p:sp>
        <p:nvSpPr>
          <p:cNvPr id="7" name="TextBox 6"/>
          <p:cNvSpPr txBox="1"/>
          <p:nvPr/>
        </p:nvSpPr>
        <p:spPr>
          <a:xfrm>
            <a:off x="1295400" y="4696200"/>
            <a:ext cx="6858000" cy="400110"/>
          </a:xfrm>
          <a:prstGeom prst="rect">
            <a:avLst/>
          </a:prstGeom>
          <a:noFill/>
        </p:spPr>
        <p:txBody>
          <a:bodyPr wrap="square" rtlCol="1">
            <a:spAutoFit/>
          </a:bodyPr>
          <a:lstStyle/>
          <a:p>
            <a:pPr algn="ctr"/>
            <a:r>
              <a:rPr lang="fa-IR" sz="2000" dirty="0" smtClean="0">
                <a:solidFill>
                  <a:schemeClr val="accent1">
                    <a:lumMod val="50000"/>
                  </a:schemeClr>
                </a:solidFill>
                <a:cs typeface="B Koodak" panose="00000700000000000000" pitchFamily="2" charset="-78"/>
              </a:rPr>
              <a:t>تهیه کننده: محمد رسول سروریان – تجربی الف –دبیرستان نمونه دولتی الهادی</a:t>
            </a:r>
            <a:endParaRPr lang="fa-IR" sz="2000" dirty="0">
              <a:solidFill>
                <a:schemeClr val="accent1">
                  <a:lumMod val="50000"/>
                </a:schemeClr>
              </a:solidFill>
              <a:cs typeface="B Koodak" panose="00000700000000000000" pitchFamily="2" charset="-78"/>
            </a:endParaRPr>
          </a:p>
        </p:txBody>
      </p:sp>
      <p:sp>
        <p:nvSpPr>
          <p:cNvPr id="8" name="Rectangle 7"/>
          <p:cNvSpPr/>
          <p:nvPr/>
        </p:nvSpPr>
        <p:spPr>
          <a:xfrm>
            <a:off x="2629785" y="1412776"/>
            <a:ext cx="3884397" cy="1107996"/>
          </a:xfrm>
          <a:prstGeom prst="rect">
            <a:avLst/>
          </a:prstGeom>
        </p:spPr>
        <p:txBody>
          <a:bodyPr wrap="none">
            <a:spAutoFit/>
          </a:bodyPr>
          <a:lstStyle/>
          <a:p>
            <a:pPr lvl="0" algn="ctr"/>
            <a:r>
              <a:rPr lang="fa-IR" sz="6600" b="1" cap="all" dirty="0">
                <a:ln w="9000" cmpd="sng">
                  <a:solidFill>
                    <a:sysClr val="windowText" lastClr="000000"/>
                  </a:solidFill>
                  <a:prstDash val="solid"/>
                </a:ln>
                <a:solidFill>
                  <a:schemeClr val="accent1">
                    <a:lumMod val="50000"/>
                  </a:schemeClr>
                </a:solidFill>
              </a:rPr>
              <a:t>دوستی با </a:t>
            </a:r>
            <a:r>
              <a:rPr lang="fa-IR" sz="6600" b="1" cap="all" dirty="0" smtClean="0">
                <a:ln w="9000" cmpd="sng">
                  <a:solidFill>
                    <a:sysClr val="windowText" lastClr="000000"/>
                  </a:solidFill>
                  <a:prstDash val="solid"/>
                </a:ln>
                <a:solidFill>
                  <a:schemeClr val="accent1">
                    <a:lumMod val="50000"/>
                  </a:schemeClr>
                </a:solidFill>
              </a:rPr>
              <a:t>خدا</a:t>
            </a:r>
            <a:endParaRPr lang="fa-IR" sz="6600" b="1" cap="all" dirty="0">
              <a:ln w="9000" cmpd="sng">
                <a:solidFill>
                  <a:sysClr val="windowText" lastClr="000000"/>
                </a:solidFill>
                <a:prstDash val="solid"/>
              </a:ln>
              <a:solidFill>
                <a:schemeClr val="accent1">
                  <a:lumMod val="50000"/>
                </a:schemeClr>
              </a:solidFill>
            </a:endParaRPr>
          </a:p>
        </p:txBody>
      </p:sp>
    </p:spTree>
  </p:cSld>
  <p:clrMapOvr>
    <a:masterClrMapping/>
  </p:clrMapOvr>
  <p:transition spd="med" advTm="30000">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ppt_x"/>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Action Button: Return 3">
            <a:hlinkClick r:id="" action="ppaction://hlinkshowjump?jump=previousslide" highlightClick="1"/>
          </p:cNvPr>
          <p:cNvSpPr/>
          <p:nvPr/>
        </p:nvSpPr>
        <p:spPr>
          <a:xfrm>
            <a:off x="8143900" y="6143644"/>
            <a:ext cx="785818" cy="571504"/>
          </a:xfrm>
          <a:prstGeom prst="actionButtonReturn">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5" name="Action Button: Home 4">
            <a:hlinkClick r:id="rId2" action="ppaction://hlinksldjump" highlightClick="1"/>
          </p:cNvPr>
          <p:cNvSpPr/>
          <p:nvPr/>
        </p:nvSpPr>
        <p:spPr>
          <a:xfrm>
            <a:off x="4500562" y="6429396"/>
            <a:ext cx="571504" cy="357190"/>
          </a:xfrm>
          <a:prstGeom prst="actionButtonHom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6" name="Action Button: Return 5">
            <a:hlinkClick r:id="" action="ppaction://hlinkshowjump?jump=nextslide" highlightClick="1"/>
          </p:cNvPr>
          <p:cNvSpPr/>
          <p:nvPr/>
        </p:nvSpPr>
        <p:spPr>
          <a:xfrm rot="10800000">
            <a:off x="214282" y="6143644"/>
            <a:ext cx="785818" cy="571504"/>
          </a:xfrm>
          <a:prstGeom prst="actionButtonReturn">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Rectangle 1"/>
          <p:cNvSpPr/>
          <p:nvPr/>
        </p:nvSpPr>
        <p:spPr>
          <a:xfrm>
            <a:off x="107504" y="404664"/>
            <a:ext cx="8822214" cy="1323439"/>
          </a:xfrm>
          <a:prstGeom prst="rect">
            <a:avLst/>
          </a:prstGeom>
        </p:spPr>
        <p:txBody>
          <a:bodyPr wrap="square">
            <a:spAutoFit/>
          </a:bodyPr>
          <a:lstStyle/>
          <a:p>
            <a:pPr algn="just"/>
            <a:r>
              <a:rPr lang="fa-IR" sz="2000" dirty="0">
                <a:solidFill>
                  <a:srgbClr val="FF0000"/>
                </a:solidFill>
                <a:cs typeface="B Koodak" panose="00000700000000000000" pitchFamily="2" charset="-78"/>
              </a:rPr>
              <a:t>چهارمین گام، قطع ارتباط با طرف مقابل است</a:t>
            </a:r>
            <a:r>
              <a:rPr lang="fa-IR" sz="2000" dirty="0">
                <a:cs typeface="B Koodak" panose="00000700000000000000" pitchFamily="2" charset="-78"/>
              </a:rPr>
              <a:t>. البته این قطع ارتباط اگر همراه با توجه به سه گام قبلی نباشد، تأثیری نخواهد داشت.</a:t>
            </a:r>
          </a:p>
          <a:p>
            <a:pPr algn="just"/>
            <a:r>
              <a:rPr lang="fa-IR" sz="2000" dirty="0">
                <a:cs typeface="B Koodak" panose="00000700000000000000" pitchFamily="2" charset="-78"/>
              </a:rPr>
              <a:t>پس از انجام این مراحل، انسان احساس می کند قلبش بیش از گذشته از عشق به خدا لبریزشده و آرامشی الهی سراسر زندگی او را در بر گرفته است.</a:t>
            </a:r>
          </a:p>
        </p:txBody>
      </p:sp>
      <p:sp>
        <p:nvSpPr>
          <p:cNvPr id="11" name="Rectangle 10"/>
          <p:cNvSpPr/>
          <p:nvPr/>
        </p:nvSpPr>
        <p:spPr>
          <a:xfrm>
            <a:off x="107504" y="2204864"/>
            <a:ext cx="8822214" cy="2400657"/>
          </a:xfrm>
          <a:prstGeom prst="rect">
            <a:avLst/>
          </a:prstGeom>
        </p:spPr>
        <p:txBody>
          <a:bodyPr wrap="square">
            <a:spAutoFit/>
          </a:bodyPr>
          <a:lstStyle/>
          <a:p>
            <a:pPr lvl="0" algn="just">
              <a:lnSpc>
                <a:spcPct val="150000"/>
              </a:lnSpc>
            </a:pPr>
            <a:r>
              <a:rPr lang="fa-IR" sz="2000" b="1" dirty="0">
                <a:ln w="1905"/>
                <a:solidFill>
                  <a:srgbClr val="002060"/>
                </a:solidFill>
                <a:effectLst>
                  <a:innerShdw blurRad="69850" dist="43180" dir="5400000">
                    <a:srgbClr val="000000">
                      <a:alpha val="65000"/>
                    </a:srgbClr>
                  </a:innerShdw>
                </a:effectLst>
                <a:cs typeface="B Koodak" panose="00000700000000000000" pitchFamily="2" charset="-78"/>
              </a:rPr>
              <a:t>ره از اغیار خالی کن چو عزم کوی ما داری          </a:t>
            </a:r>
            <a:r>
              <a:rPr lang="fa-IR" sz="2000" b="1" dirty="0" smtClean="0">
                <a:ln w="1905"/>
                <a:solidFill>
                  <a:srgbClr val="002060"/>
                </a:solidFill>
                <a:effectLst>
                  <a:innerShdw blurRad="69850" dist="43180" dir="5400000">
                    <a:srgbClr val="000000">
                      <a:alpha val="65000"/>
                    </a:srgbClr>
                  </a:innerShdw>
                </a:effectLst>
                <a:cs typeface="B Koodak" panose="00000700000000000000" pitchFamily="2" charset="-78"/>
              </a:rPr>
              <a:t>              </a:t>
            </a:r>
            <a:r>
              <a:rPr lang="fa-IR" sz="2000" b="1" dirty="0">
                <a:ln w="1905"/>
                <a:solidFill>
                  <a:srgbClr val="002060"/>
                </a:solidFill>
                <a:effectLst>
                  <a:innerShdw blurRad="69850" dist="43180" dir="5400000">
                    <a:srgbClr val="000000">
                      <a:alpha val="65000"/>
                    </a:srgbClr>
                  </a:innerShdw>
                </a:effectLst>
                <a:cs typeface="B Koodak" panose="00000700000000000000" pitchFamily="2" charset="-78"/>
              </a:rPr>
              <a:t>نظر بر غیر ما مفکن چو قصد روی ما داری</a:t>
            </a:r>
          </a:p>
          <a:p>
            <a:pPr lvl="0" algn="just">
              <a:lnSpc>
                <a:spcPct val="150000"/>
              </a:lnSpc>
            </a:pPr>
            <a:r>
              <a:rPr lang="fa-IR" sz="2000" b="1" dirty="0">
                <a:ln w="1905"/>
                <a:solidFill>
                  <a:srgbClr val="002060"/>
                </a:solidFill>
                <a:effectLst>
                  <a:innerShdw blurRad="69850" dist="43180" dir="5400000">
                    <a:srgbClr val="000000">
                      <a:alpha val="65000"/>
                    </a:srgbClr>
                  </a:innerShdw>
                </a:effectLst>
                <a:cs typeface="B Koodak" panose="00000700000000000000" pitchFamily="2" charset="-78"/>
              </a:rPr>
              <a:t>من آن شمعم که در مجلس مرا پروانه بسیارند       </a:t>
            </a:r>
            <a:r>
              <a:rPr lang="fa-IR" sz="2000" b="1" dirty="0" smtClean="0">
                <a:ln w="1905"/>
                <a:solidFill>
                  <a:srgbClr val="002060"/>
                </a:solidFill>
                <a:effectLst>
                  <a:innerShdw blurRad="69850" dist="43180" dir="5400000">
                    <a:srgbClr val="000000">
                      <a:alpha val="65000"/>
                    </a:srgbClr>
                  </a:innerShdw>
                </a:effectLst>
                <a:cs typeface="B Koodak" panose="00000700000000000000" pitchFamily="2" charset="-78"/>
              </a:rPr>
              <a:t>       </a:t>
            </a:r>
            <a:r>
              <a:rPr lang="fa-IR" sz="2000" b="1" dirty="0">
                <a:ln w="1905"/>
                <a:solidFill>
                  <a:srgbClr val="002060"/>
                </a:solidFill>
                <a:effectLst>
                  <a:innerShdw blurRad="69850" dist="43180" dir="5400000">
                    <a:srgbClr val="000000">
                      <a:alpha val="65000"/>
                    </a:srgbClr>
                  </a:innerShdw>
                </a:effectLst>
                <a:cs typeface="B Koodak" panose="00000700000000000000" pitchFamily="2" charset="-78"/>
              </a:rPr>
              <a:t>بسوزان خویش را چون او اگر خود بوی ما داری</a:t>
            </a:r>
          </a:p>
          <a:p>
            <a:pPr lvl="0" algn="just">
              <a:lnSpc>
                <a:spcPct val="150000"/>
              </a:lnSpc>
            </a:pPr>
            <a:r>
              <a:rPr lang="fa-IR" sz="2000" b="1" dirty="0">
                <a:ln w="1905"/>
                <a:solidFill>
                  <a:srgbClr val="002060"/>
                </a:solidFill>
                <a:effectLst>
                  <a:innerShdw blurRad="69850" dist="43180" dir="5400000">
                    <a:srgbClr val="000000">
                      <a:alpha val="65000"/>
                    </a:srgbClr>
                  </a:innerShdw>
                </a:effectLst>
                <a:cs typeface="B Koodak" panose="00000700000000000000" pitchFamily="2" charset="-78"/>
              </a:rPr>
              <a:t>ز معشوقان هرجایی تو را چون کار بگشاید       </a:t>
            </a:r>
            <a:r>
              <a:rPr lang="fa-IR" sz="2000" b="1" dirty="0" smtClean="0">
                <a:ln w="1905"/>
                <a:solidFill>
                  <a:srgbClr val="002060"/>
                </a:solidFill>
                <a:effectLst>
                  <a:innerShdw blurRad="69850" dist="43180" dir="5400000">
                    <a:srgbClr val="000000">
                      <a:alpha val="65000"/>
                    </a:srgbClr>
                  </a:innerShdw>
                </a:effectLst>
                <a:cs typeface="B Koodak" panose="00000700000000000000" pitchFamily="2" charset="-78"/>
              </a:rPr>
              <a:t>                 </a:t>
            </a:r>
            <a:r>
              <a:rPr lang="fa-IR" sz="2000" b="1" dirty="0">
                <a:ln w="1905"/>
                <a:solidFill>
                  <a:srgbClr val="002060"/>
                </a:solidFill>
                <a:effectLst>
                  <a:innerShdw blurRad="69850" dist="43180" dir="5400000">
                    <a:srgbClr val="000000">
                      <a:alpha val="65000"/>
                    </a:srgbClr>
                  </a:innerShdw>
                </a:effectLst>
                <a:cs typeface="B Koodak" panose="00000700000000000000" pitchFamily="2" charset="-78"/>
              </a:rPr>
              <a:t>حرامت باد اگر رغبت به غیر سوی ما داری</a:t>
            </a:r>
          </a:p>
          <a:p>
            <a:pPr lvl="0" algn="just">
              <a:lnSpc>
                <a:spcPct val="150000"/>
              </a:lnSpc>
            </a:pPr>
            <a:r>
              <a:rPr lang="fa-IR" sz="2000" b="1" dirty="0">
                <a:ln w="1905"/>
                <a:solidFill>
                  <a:srgbClr val="002060"/>
                </a:solidFill>
                <a:effectLst>
                  <a:innerShdw blurRad="69850" dist="43180" dir="5400000">
                    <a:srgbClr val="000000">
                      <a:alpha val="65000"/>
                    </a:srgbClr>
                  </a:innerShdw>
                </a:effectLst>
                <a:cs typeface="B Koodak" panose="00000700000000000000" pitchFamily="2" charset="-78"/>
              </a:rPr>
              <a:t>مسلم آن زمان باشد تو را لاف سرافرازی           </a:t>
            </a:r>
            <a:r>
              <a:rPr lang="fa-IR" sz="2000" b="1" dirty="0" smtClean="0">
                <a:ln w="1905"/>
                <a:solidFill>
                  <a:srgbClr val="002060"/>
                </a:solidFill>
                <a:effectLst>
                  <a:innerShdw blurRad="69850" dist="43180" dir="5400000">
                    <a:srgbClr val="000000">
                      <a:alpha val="65000"/>
                    </a:srgbClr>
                  </a:innerShdw>
                </a:effectLst>
                <a:cs typeface="B Koodak" panose="00000700000000000000" pitchFamily="2" charset="-78"/>
              </a:rPr>
              <a:t>               </a:t>
            </a:r>
            <a:r>
              <a:rPr lang="fa-IR" sz="2000" b="1" dirty="0">
                <a:ln w="1905"/>
                <a:solidFill>
                  <a:srgbClr val="002060"/>
                </a:solidFill>
                <a:effectLst>
                  <a:innerShdw blurRad="69850" dist="43180" dir="5400000">
                    <a:srgbClr val="000000">
                      <a:alpha val="65000"/>
                    </a:srgbClr>
                  </a:innerShdw>
                </a:effectLst>
                <a:cs typeface="B Koodak" panose="00000700000000000000" pitchFamily="2" charset="-78"/>
              </a:rPr>
              <a:t>که در میدان جانبازان سرت را گوی ما داری</a:t>
            </a:r>
          </a:p>
          <a:p>
            <a:pPr lvl="0" algn="just">
              <a:lnSpc>
                <a:spcPct val="150000"/>
              </a:lnSpc>
            </a:pPr>
            <a:r>
              <a:rPr lang="fa-IR" sz="2000" b="1" dirty="0">
                <a:ln w="1905"/>
                <a:solidFill>
                  <a:srgbClr val="002060"/>
                </a:solidFill>
                <a:effectLst>
                  <a:innerShdw blurRad="69850" dist="43180" dir="5400000">
                    <a:srgbClr val="000000">
                      <a:alpha val="65000"/>
                    </a:srgbClr>
                  </a:innerShdw>
                </a:effectLst>
                <a:cs typeface="B Koodak" panose="00000700000000000000" pitchFamily="2" charset="-78"/>
              </a:rPr>
              <a:t>درون باطن خود را به نور ما منور کن             </a:t>
            </a:r>
            <a:r>
              <a:rPr lang="fa-IR" sz="2000" b="1" dirty="0" smtClean="0">
                <a:ln w="1905"/>
                <a:solidFill>
                  <a:srgbClr val="002060"/>
                </a:solidFill>
                <a:effectLst>
                  <a:innerShdw blurRad="69850" dist="43180" dir="5400000">
                    <a:srgbClr val="000000">
                      <a:alpha val="65000"/>
                    </a:srgbClr>
                  </a:innerShdw>
                </a:effectLst>
                <a:cs typeface="B Koodak" panose="00000700000000000000" pitchFamily="2" charset="-78"/>
              </a:rPr>
              <a:t>                     </a:t>
            </a:r>
            <a:r>
              <a:rPr lang="fa-IR" sz="2000" b="1" dirty="0">
                <a:ln w="1905"/>
                <a:solidFill>
                  <a:srgbClr val="002060"/>
                </a:solidFill>
                <a:effectLst>
                  <a:innerShdw blurRad="69850" dist="43180" dir="5400000">
                    <a:srgbClr val="000000">
                      <a:alpha val="65000"/>
                    </a:srgbClr>
                  </a:innerShdw>
                </a:effectLst>
                <a:cs typeface="B Koodak" panose="00000700000000000000" pitchFamily="2" charset="-78"/>
              </a:rPr>
              <a:t>اگرچه ظاهر خود را به جست وجوی ما </a:t>
            </a:r>
            <a:r>
              <a:rPr lang="fa-IR" sz="2000" b="1" dirty="0" smtClean="0">
                <a:ln w="1905"/>
                <a:solidFill>
                  <a:srgbClr val="002060"/>
                </a:solidFill>
                <a:effectLst>
                  <a:innerShdw blurRad="69850" dist="43180" dir="5400000">
                    <a:srgbClr val="000000">
                      <a:alpha val="65000"/>
                    </a:srgbClr>
                  </a:innerShdw>
                </a:effectLst>
                <a:cs typeface="B Koodak" panose="00000700000000000000" pitchFamily="2" charset="-78"/>
              </a:rPr>
              <a:t>داری</a:t>
            </a:r>
            <a:endParaRPr lang="fa-IR" sz="2000" b="1" dirty="0">
              <a:ln w="1905"/>
              <a:solidFill>
                <a:srgbClr val="002060"/>
              </a:solidFill>
              <a:effectLst>
                <a:innerShdw blurRad="69850" dist="43180" dir="5400000">
                  <a:srgbClr val="000000">
                    <a:alpha val="65000"/>
                  </a:srgbClr>
                </a:innerShdw>
              </a:effectLst>
              <a:cs typeface="B Koodak" panose="00000700000000000000" pitchFamily="2" charset="-78"/>
            </a:endParaRPr>
          </a:p>
        </p:txBody>
      </p:sp>
    </p:spTree>
  </p:cSld>
  <p:clrMapOvr>
    <a:masterClrMapping/>
  </p:clrMapOvr>
  <p:transition spd="med" advTm="30000">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down)">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circle(in)">
                                      <p:cBhvr>
                                        <p:cTn id="15" dur="2000"/>
                                        <p:tgtEl>
                                          <p:spTgt spid="11">
                                            <p:txEl>
                                              <p:pRg st="0" end="0"/>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11">
                                            <p:txEl>
                                              <p:pRg st="1" end="1"/>
                                            </p:txEl>
                                          </p:spTgt>
                                        </p:tgtEl>
                                        <p:attrNameLst>
                                          <p:attrName>style.visibility</p:attrName>
                                        </p:attrNameLst>
                                      </p:cBhvr>
                                      <p:to>
                                        <p:strVal val="visible"/>
                                      </p:to>
                                    </p:set>
                                    <p:animEffect transition="in" filter="circle(in)">
                                      <p:cBhvr>
                                        <p:cTn id="18" dur="2000"/>
                                        <p:tgtEl>
                                          <p:spTgt spid="11">
                                            <p:txEl>
                                              <p:pRg st="1" end="1"/>
                                            </p:txEl>
                                          </p:spTgt>
                                        </p:tgtEl>
                                      </p:cBhvr>
                                    </p:animEffect>
                                  </p:childTnLst>
                                </p:cTn>
                              </p:par>
                              <p:par>
                                <p:cTn id="19" presetID="6" presetClass="entr" presetSubtype="16" fill="hold" nodeType="with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animEffect transition="in" filter="circle(in)">
                                      <p:cBhvr>
                                        <p:cTn id="21" dur="2000"/>
                                        <p:tgtEl>
                                          <p:spTgt spid="11">
                                            <p:txEl>
                                              <p:pRg st="2" end="2"/>
                                            </p:txEl>
                                          </p:spTgt>
                                        </p:tgtEl>
                                      </p:cBhvr>
                                    </p:animEffect>
                                  </p:childTnLst>
                                </p:cTn>
                              </p:par>
                              <p:par>
                                <p:cTn id="22" presetID="6" presetClass="entr" presetSubtype="16" fill="hold" nodeType="withEffect">
                                  <p:stCondLst>
                                    <p:cond delay="0"/>
                                  </p:stCondLst>
                                  <p:childTnLst>
                                    <p:set>
                                      <p:cBhvr>
                                        <p:cTn id="23" dur="1" fill="hold">
                                          <p:stCondLst>
                                            <p:cond delay="0"/>
                                          </p:stCondLst>
                                        </p:cTn>
                                        <p:tgtEl>
                                          <p:spTgt spid="11">
                                            <p:txEl>
                                              <p:pRg st="3" end="3"/>
                                            </p:txEl>
                                          </p:spTgt>
                                        </p:tgtEl>
                                        <p:attrNameLst>
                                          <p:attrName>style.visibility</p:attrName>
                                        </p:attrNameLst>
                                      </p:cBhvr>
                                      <p:to>
                                        <p:strVal val="visible"/>
                                      </p:to>
                                    </p:set>
                                    <p:animEffect transition="in" filter="circle(in)">
                                      <p:cBhvr>
                                        <p:cTn id="24" dur="2000"/>
                                        <p:tgtEl>
                                          <p:spTgt spid="11">
                                            <p:txEl>
                                              <p:pRg st="3" end="3"/>
                                            </p:txEl>
                                          </p:spTgt>
                                        </p:tgtEl>
                                      </p:cBhvr>
                                    </p:animEffect>
                                  </p:childTnLst>
                                </p:cTn>
                              </p:par>
                              <p:par>
                                <p:cTn id="25" presetID="6" presetClass="entr" presetSubtype="16" fill="hold" nodeType="with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circle(in)">
                                      <p:cBhvr>
                                        <p:cTn id="27" dur="20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Action Button: Return 3">
            <a:hlinkClick r:id="" action="ppaction://hlinkshowjump?jump=previousslide" highlightClick="1"/>
          </p:cNvPr>
          <p:cNvSpPr/>
          <p:nvPr/>
        </p:nvSpPr>
        <p:spPr>
          <a:xfrm>
            <a:off x="8143900" y="6143644"/>
            <a:ext cx="785818" cy="571504"/>
          </a:xfrm>
          <a:prstGeom prst="actionButtonReturn">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5" name="Action Button: Home 4">
            <a:hlinkClick r:id="rId2" action="ppaction://hlinksldjump" highlightClick="1"/>
          </p:cNvPr>
          <p:cNvSpPr/>
          <p:nvPr/>
        </p:nvSpPr>
        <p:spPr>
          <a:xfrm>
            <a:off x="4500562" y="6429396"/>
            <a:ext cx="571504" cy="357190"/>
          </a:xfrm>
          <a:prstGeom prst="actionButtonHom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6" name="Action Button: Return 5">
            <a:hlinkClick r:id="" action="ppaction://hlinkshowjump?jump=nextslide" highlightClick="1"/>
          </p:cNvPr>
          <p:cNvSpPr/>
          <p:nvPr/>
        </p:nvSpPr>
        <p:spPr>
          <a:xfrm rot="10800000">
            <a:off x="214282" y="6143644"/>
            <a:ext cx="785818" cy="571504"/>
          </a:xfrm>
          <a:prstGeom prst="actionButtonReturn">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Rectangle 1"/>
          <p:cNvSpPr/>
          <p:nvPr/>
        </p:nvSpPr>
        <p:spPr>
          <a:xfrm>
            <a:off x="214283" y="476672"/>
            <a:ext cx="8681864" cy="5655394"/>
          </a:xfrm>
          <a:prstGeom prst="rect">
            <a:avLst/>
          </a:prstGeom>
        </p:spPr>
        <p:txBody>
          <a:bodyPr wrap="square">
            <a:spAutoFit/>
          </a:bodyPr>
          <a:lstStyle/>
          <a:p>
            <a:pPr lvl="0" algn="just">
              <a:lnSpc>
                <a:spcPct val="150000"/>
              </a:lnSpc>
            </a:pPr>
            <a:r>
              <a:rPr lang="fa-IR" sz="1900" dirty="0">
                <a:solidFill>
                  <a:prstClr val="black"/>
                </a:solidFill>
                <a:cs typeface="B Koodak" panose="00000700000000000000" pitchFamily="2" charset="-78"/>
              </a:rPr>
              <a:t>بنابراین، </a:t>
            </a:r>
            <a:r>
              <a:rPr lang="fa-IR" sz="1900" dirty="0">
                <a:solidFill>
                  <a:srgbClr val="FF0000"/>
                </a:solidFill>
                <a:cs typeface="B Koodak" panose="00000700000000000000" pitchFamily="2" charset="-78"/>
              </a:rPr>
              <a:t>گام اول برای بیرون کردن محبت غیرخدا، رو آوردن به یاد و ذکر خداست</a:t>
            </a:r>
            <a:r>
              <a:rPr lang="fa-IR" sz="1900" dirty="0">
                <a:solidFill>
                  <a:prstClr val="black"/>
                </a:solidFill>
                <a:cs typeface="B Koodak" panose="00000700000000000000" pitchFamily="2" charset="-78"/>
              </a:rPr>
              <a:t>. انجام واجباتی مانند نماز و روزه، حضور در مکان های مقدسی همچون مسجد و زیارتگاه ها، توجه به خواندن قرآن و نیز دعاهایی همچون دعای کمیل، دعای </a:t>
            </a:r>
            <a:r>
              <a:rPr lang="fa-IR" sz="1900" dirty="0" smtClean="0">
                <a:solidFill>
                  <a:prstClr val="black"/>
                </a:solidFill>
                <a:cs typeface="B Koodak" panose="00000700000000000000" pitchFamily="2" charset="-78"/>
              </a:rPr>
              <a:t>ابوحمزه ی </a:t>
            </a:r>
            <a:r>
              <a:rPr lang="fa-IR" sz="1900" dirty="0">
                <a:solidFill>
                  <a:prstClr val="black"/>
                </a:solidFill>
                <a:cs typeface="B Koodak" panose="00000700000000000000" pitchFamily="2" charset="-78"/>
              </a:rPr>
              <a:t>ثمالی، دعاهای صحیفه سجادیه،حضور در مجالس و مراسم دینی مانند اعتکاف، مجالس توسل به اهل بیت و </a:t>
            </a:r>
            <a:r>
              <a:rPr lang="fa-IR" sz="1900" dirty="0" smtClean="0">
                <a:solidFill>
                  <a:prstClr val="black"/>
                </a:solidFill>
                <a:cs typeface="B Koodak" panose="00000700000000000000" pitchFamily="2" charset="-78"/>
              </a:rPr>
              <a:t>مطالعه ی </a:t>
            </a:r>
            <a:r>
              <a:rPr lang="fa-IR" sz="1900" dirty="0">
                <a:solidFill>
                  <a:prstClr val="black"/>
                </a:solidFill>
                <a:cs typeface="B Koodak" panose="00000700000000000000" pitchFamily="2" charset="-78"/>
              </a:rPr>
              <a:t>زندگانی انسان هایی که عشق به خدا را در دل پرورانده اند (همچون کتاب های زندگانی شهدا) به تقویت یاد خدا کمک فراوانی می کند</a:t>
            </a:r>
            <a:r>
              <a:rPr lang="fa-IR" sz="1900" dirty="0" smtClean="0">
                <a:solidFill>
                  <a:prstClr val="black"/>
                </a:solidFill>
                <a:cs typeface="B Koodak" panose="00000700000000000000" pitchFamily="2" charset="-78"/>
              </a:rPr>
              <a:t>.</a:t>
            </a:r>
          </a:p>
          <a:p>
            <a:pPr lvl="0" algn="just">
              <a:lnSpc>
                <a:spcPct val="150000"/>
              </a:lnSpc>
            </a:pPr>
            <a:r>
              <a:rPr lang="fa-IR" dirty="0">
                <a:solidFill>
                  <a:srgbClr val="FF0000"/>
                </a:solidFill>
                <a:cs typeface="B Koodak" panose="00000700000000000000" pitchFamily="2" charset="-78"/>
              </a:rPr>
              <a:t>دومین گام، مبارزه با تخیلات باطل است</a:t>
            </a:r>
            <a:r>
              <a:rPr lang="fa-IR" dirty="0">
                <a:cs typeface="B Koodak" panose="00000700000000000000" pitchFamily="2" charset="-78"/>
              </a:rPr>
              <a:t>؛ چرا که یکی از اصلی ترین راه های زیاد شدن عشق های باطل، غرق شدن در تخیلات است.پس هر چیزی که یادآور خاطرات این عشق است،باید از خود دور کرد. هدیه، نامه، پیامک، ایمیل، عکس و… نمونه هایی از این دسته اند که باید آنها را از بین برد</a:t>
            </a:r>
            <a:r>
              <a:rPr lang="fa-IR" dirty="0" smtClean="0">
                <a:cs typeface="B Koodak" panose="00000700000000000000" pitchFamily="2" charset="-78"/>
              </a:rPr>
              <a:t>.</a:t>
            </a:r>
          </a:p>
          <a:p>
            <a:pPr lvl="0" algn="just">
              <a:lnSpc>
                <a:spcPct val="150000"/>
              </a:lnSpc>
            </a:pPr>
            <a:r>
              <a:rPr lang="fa-IR" dirty="0" smtClean="0">
                <a:solidFill>
                  <a:srgbClr val="FF0000"/>
                </a:solidFill>
                <a:cs typeface="B Koodak" panose="00000700000000000000" pitchFamily="2" charset="-78"/>
              </a:rPr>
              <a:t>سومین </a:t>
            </a:r>
            <a:r>
              <a:rPr lang="fa-IR" dirty="0">
                <a:solidFill>
                  <a:srgbClr val="FF0000"/>
                </a:solidFill>
                <a:cs typeface="B Koodak" panose="00000700000000000000" pitchFamily="2" charset="-78"/>
              </a:rPr>
              <a:t>گام، افزایش روابط محبت آمیز با خانواده است</a:t>
            </a:r>
            <a:r>
              <a:rPr lang="fa-IR" dirty="0">
                <a:solidFill>
                  <a:prstClr val="black"/>
                </a:solidFill>
                <a:cs typeface="B Koodak" panose="00000700000000000000" pitchFamily="2" charset="-78"/>
              </a:rPr>
              <a:t>. بسیاری از افرادی که گرفتار عشق های کاذب می شوند، با اعضای خانواده خود چنین ارتباط محبت آمیزی ندارند. در دین اسلام توصیه زیادی به محبت کردن به اعضای خانواده شده است.هر چه ارتباط و محبت ما نسبت به پدر و مادر و یا خواهر و برادر زیاد شود، انسان احساس نیاز کمتری به محبت های نامشروع پیدا می کند.</a:t>
            </a:r>
          </a:p>
          <a:p>
            <a:pPr lvl="0" algn="just">
              <a:lnSpc>
                <a:spcPct val="150000"/>
              </a:lnSpc>
            </a:pPr>
            <a:endParaRPr lang="fa-IR" sz="2000" dirty="0">
              <a:solidFill>
                <a:prstClr val="black"/>
              </a:solidFill>
              <a:cs typeface="B Koodak" panose="00000700000000000000" pitchFamily="2" charset="-78"/>
            </a:endParaRPr>
          </a:p>
        </p:txBody>
      </p:sp>
    </p:spTree>
  </p:cSld>
  <p:clrMapOvr>
    <a:masterClrMapping/>
  </p:clrMapOvr>
  <p:transition spd="med" advTm="30000">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down)">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Action Button: Return 3">
            <a:hlinkClick r:id="" action="ppaction://hlinkshowjump?jump=previousslide" highlightClick="1"/>
          </p:cNvPr>
          <p:cNvSpPr/>
          <p:nvPr/>
        </p:nvSpPr>
        <p:spPr>
          <a:xfrm>
            <a:off x="8143900" y="6143644"/>
            <a:ext cx="785818" cy="571504"/>
          </a:xfrm>
          <a:prstGeom prst="actionButtonReturn">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5" name="Action Button: Home 4">
            <a:hlinkClick r:id="rId2" action="ppaction://hlinksldjump" highlightClick="1"/>
          </p:cNvPr>
          <p:cNvSpPr/>
          <p:nvPr/>
        </p:nvSpPr>
        <p:spPr>
          <a:xfrm>
            <a:off x="4500562" y="6429396"/>
            <a:ext cx="571504" cy="357190"/>
          </a:xfrm>
          <a:prstGeom prst="actionButtonHom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6" name="Action Button: Return 5">
            <a:hlinkClick r:id="" action="ppaction://hlinkshowjump?jump=nextslide" highlightClick="1"/>
          </p:cNvPr>
          <p:cNvSpPr/>
          <p:nvPr/>
        </p:nvSpPr>
        <p:spPr>
          <a:xfrm rot="10800000">
            <a:off x="214282" y="6143644"/>
            <a:ext cx="785818" cy="571504"/>
          </a:xfrm>
          <a:prstGeom prst="actionButtonReturn">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1" name="Rectangle 10"/>
          <p:cNvSpPr/>
          <p:nvPr/>
        </p:nvSpPr>
        <p:spPr>
          <a:xfrm>
            <a:off x="7105296" y="642918"/>
            <a:ext cx="1104790" cy="523220"/>
          </a:xfrm>
          <a:prstGeom prst="rect">
            <a:avLst/>
          </a:prstGeom>
        </p:spPr>
        <p:txBody>
          <a:bodyPr wrap="none">
            <a:spAutoFit/>
          </a:bodyPr>
          <a:lstStyle/>
          <a:p>
            <a:r>
              <a:rPr lang="fa-IR" sz="2800" b="1" dirty="0" smtClean="0">
                <a:solidFill>
                  <a:srgbClr val="7030A0"/>
                </a:solidFill>
                <a:cs typeface="B Koodak" panose="00000700000000000000" pitchFamily="2" charset="-78"/>
              </a:rPr>
              <a:t>پیشنهاد</a:t>
            </a:r>
            <a:endParaRPr lang="fa-IR" sz="2800" dirty="0">
              <a:solidFill>
                <a:srgbClr val="7030A0"/>
              </a:solidFill>
              <a:cs typeface="B Koodak" panose="00000700000000000000" pitchFamily="2" charset="-78"/>
            </a:endParaRPr>
          </a:p>
        </p:txBody>
      </p:sp>
      <p:sp>
        <p:nvSpPr>
          <p:cNvPr id="12" name="Rectangle 11"/>
          <p:cNvSpPr/>
          <p:nvPr/>
        </p:nvSpPr>
        <p:spPr>
          <a:xfrm>
            <a:off x="214283" y="1916832"/>
            <a:ext cx="8246150" cy="2631490"/>
          </a:xfrm>
          <a:prstGeom prst="rect">
            <a:avLst/>
          </a:prstGeom>
        </p:spPr>
        <p:txBody>
          <a:bodyPr wrap="square">
            <a:spAutoFit/>
          </a:bodyPr>
          <a:lstStyle/>
          <a:p>
            <a:pPr marL="342900" indent="-342900" algn="just">
              <a:lnSpc>
                <a:spcPct val="150000"/>
              </a:lnSpc>
              <a:buFont typeface="Wingdings" panose="05000000000000000000" pitchFamily="2" charset="2"/>
              <a:buChar char="v"/>
            </a:pPr>
            <a:r>
              <a:rPr lang="fa-IR" sz="2200" dirty="0" smtClean="0">
                <a:cs typeface="B Koodak" panose="00000700000000000000" pitchFamily="2" charset="-78"/>
              </a:rPr>
              <a:t>در زندگی پیامبران و امامان(ع) و مجاهدان راه خدا تحقیق کنید و نمونه هایی از اشتیاق آنها به حق و مبارز هشان با زشتی و باطل را نشان دهید.</a:t>
            </a:r>
          </a:p>
          <a:p>
            <a:pPr marL="342900" indent="-342900" algn="just">
              <a:lnSpc>
                <a:spcPct val="150000"/>
              </a:lnSpc>
              <a:buFont typeface="Wingdings" panose="05000000000000000000" pitchFamily="2" charset="2"/>
              <a:buChar char="v"/>
            </a:pPr>
            <a:endParaRPr lang="fa-IR" sz="2200" dirty="0">
              <a:cs typeface="B Koodak" panose="00000700000000000000" pitchFamily="2" charset="-78"/>
            </a:endParaRPr>
          </a:p>
          <a:p>
            <a:pPr marL="342900" indent="-342900" algn="just">
              <a:buFont typeface="Wingdings" panose="05000000000000000000" pitchFamily="2" charset="2"/>
              <a:buChar char="v"/>
            </a:pPr>
            <a:r>
              <a:rPr lang="fa-IR" sz="2200" dirty="0" smtClean="0">
                <a:cs typeface="B Koodak" panose="00000700000000000000" pitchFamily="2" charset="-78"/>
              </a:rPr>
              <a:t>امام خمینی  رحمه اللّه علیه  که از پیروان راستین پیامبر اکرم(ص)بود،زندگی خود را در مبارزه با ستم و باطل گذراند. آیا می توانید نمونه هایی از این مبارزه ها را بیان کنید؟</a:t>
            </a:r>
            <a:endParaRPr lang="fa-IR" sz="2200" dirty="0">
              <a:cs typeface="B Koodak" panose="00000700000000000000" pitchFamily="2" charset="-78"/>
            </a:endParaRPr>
          </a:p>
        </p:txBody>
      </p:sp>
    </p:spTree>
  </p:cSld>
  <p:clrMapOvr>
    <a:masterClrMapping/>
  </p:clrMapOvr>
  <p:transition spd="med" advTm="30000">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barn(inVertical)">
                                      <p:cBhvr>
                                        <p:cTn id="12" dur="500"/>
                                        <p:tgtEl>
                                          <p:spTgt spid="12">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animEffect transition="in" filter="barn(inVertical)">
                                      <p:cBhvr>
                                        <p:cTn id="15"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Action Button: Return 3">
            <a:hlinkClick r:id="" action="ppaction://hlinkshowjump?jump=previousslide" highlightClick="1"/>
          </p:cNvPr>
          <p:cNvSpPr/>
          <p:nvPr/>
        </p:nvSpPr>
        <p:spPr>
          <a:xfrm>
            <a:off x="8143900" y="6143644"/>
            <a:ext cx="785818" cy="571504"/>
          </a:xfrm>
          <a:prstGeom prst="actionButtonReturn">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5" name="Action Button: Home 4">
            <a:hlinkClick r:id="rId2" action="ppaction://hlinksldjump" highlightClick="1"/>
          </p:cNvPr>
          <p:cNvSpPr/>
          <p:nvPr/>
        </p:nvSpPr>
        <p:spPr>
          <a:xfrm>
            <a:off x="4500562" y="6429396"/>
            <a:ext cx="571504" cy="357190"/>
          </a:xfrm>
          <a:prstGeom prst="actionButtonHom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6" name="Action Button: Return 5">
            <a:hlinkClick r:id="" action="ppaction://hlinkshowjump?jump=nextslide" highlightClick="1"/>
          </p:cNvPr>
          <p:cNvSpPr/>
          <p:nvPr/>
        </p:nvSpPr>
        <p:spPr>
          <a:xfrm rot="10800000">
            <a:off x="214282" y="6143644"/>
            <a:ext cx="785818" cy="571504"/>
          </a:xfrm>
          <a:prstGeom prst="actionButtonReturn">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7" name="Rectangle 6"/>
          <p:cNvSpPr/>
          <p:nvPr/>
        </p:nvSpPr>
        <p:spPr>
          <a:xfrm>
            <a:off x="214282" y="2060848"/>
            <a:ext cx="8501122" cy="2308324"/>
          </a:xfrm>
          <a:prstGeom prst="rect">
            <a:avLst/>
          </a:prstGeom>
        </p:spPr>
        <p:txBody>
          <a:bodyPr wrap="square">
            <a:spAutoFit/>
          </a:bodyPr>
          <a:lstStyle/>
          <a:p>
            <a:pPr marL="342900" indent="-342900" algn="just">
              <a:lnSpc>
                <a:spcPct val="150000"/>
              </a:lnSpc>
              <a:buFont typeface="Wingdings" panose="05000000000000000000" pitchFamily="2" charset="2"/>
              <a:buChar char="v"/>
            </a:pPr>
            <a:r>
              <a:rPr lang="fa-IR" sz="2400" b="1" dirty="0" smtClean="0">
                <a:ln w="1905"/>
                <a:solidFill>
                  <a:srgbClr val="C00000"/>
                </a:solidFill>
                <a:effectLst>
                  <a:innerShdw blurRad="69850" dist="43180" dir="5400000">
                    <a:srgbClr val="000000">
                      <a:alpha val="65000"/>
                    </a:srgbClr>
                  </a:innerShdw>
                </a:effectLst>
                <a:cs typeface="B Koodak" panose="00000700000000000000" pitchFamily="2" charset="-78"/>
              </a:rPr>
              <a:t>برای تقویت دوستی خود با خداوند، از چه راه هایی می توان کمک گرفت؟</a:t>
            </a:r>
          </a:p>
          <a:p>
            <a:pPr marL="342900" indent="-342900" algn="just">
              <a:lnSpc>
                <a:spcPct val="150000"/>
              </a:lnSpc>
              <a:buFont typeface="Wingdings" panose="05000000000000000000" pitchFamily="2" charset="2"/>
              <a:buChar char="v"/>
            </a:pPr>
            <a:r>
              <a:rPr lang="fa-IR" sz="2400" b="1" dirty="0" smtClean="0">
                <a:ln w="1905"/>
                <a:solidFill>
                  <a:srgbClr val="0070C0"/>
                </a:solidFill>
                <a:effectLst>
                  <a:innerShdw blurRad="69850" dist="43180" dir="5400000">
                    <a:srgbClr val="000000">
                      <a:alpha val="65000"/>
                    </a:srgbClr>
                  </a:innerShdw>
                </a:effectLst>
                <a:cs typeface="B Koodak" panose="00000700000000000000" pitchFamily="2" charset="-78"/>
              </a:rPr>
              <a:t>برای تقویت بیزاری از باطل و بی تفاوت نبودن در مقابل باطل صفتان چه می توان کرد؟</a:t>
            </a:r>
          </a:p>
          <a:p>
            <a:pPr marL="342900" indent="-342900" algn="just">
              <a:lnSpc>
                <a:spcPct val="150000"/>
              </a:lnSpc>
              <a:buFont typeface="Wingdings" panose="05000000000000000000" pitchFamily="2" charset="2"/>
              <a:buChar char="v"/>
            </a:pPr>
            <a:r>
              <a:rPr lang="fa-IR" sz="2400" b="1" dirty="0" smtClean="0">
                <a:ln w="1905"/>
                <a:solidFill>
                  <a:srgbClr val="002060"/>
                </a:solidFill>
                <a:effectLst>
                  <a:innerShdw blurRad="69850" dist="43180" dir="5400000">
                    <a:srgbClr val="000000">
                      <a:alpha val="65000"/>
                    </a:srgbClr>
                  </a:innerShdw>
                </a:effectLst>
                <a:cs typeface="B Koodak" panose="00000700000000000000" pitchFamily="2" charset="-78"/>
              </a:rPr>
              <a:t>چگونه می توان دریافت که در دوستی با خدا و دشمنی با بدی ها صادق هستیم؟ </a:t>
            </a:r>
            <a:endParaRPr lang="fa-IR" sz="2400" b="1" dirty="0">
              <a:ln w="1905"/>
              <a:solidFill>
                <a:srgbClr val="002060"/>
              </a:solidFill>
              <a:effectLst>
                <a:innerShdw blurRad="69850" dist="43180" dir="5400000">
                  <a:srgbClr val="000000">
                    <a:alpha val="65000"/>
                  </a:srgbClr>
                </a:innerShdw>
              </a:effectLst>
              <a:cs typeface="B Koodak" panose="00000700000000000000" pitchFamily="2" charset="-78"/>
            </a:endParaRPr>
          </a:p>
        </p:txBody>
      </p:sp>
      <p:pic>
        <p:nvPicPr>
          <p:cNvPr id="8" name="Picture 2"/>
          <p:cNvPicPr>
            <a:picLocks noChangeAspect="1" noChangeArrowheads="1"/>
          </p:cNvPicPr>
          <p:nvPr/>
        </p:nvPicPr>
        <p:blipFill>
          <a:blip r:embed="rId3">
            <a:clrChange>
              <a:clrFrom>
                <a:srgbClr val="000000"/>
              </a:clrFrom>
              <a:clrTo>
                <a:srgbClr val="000000">
                  <a:alpha val="0"/>
                </a:srgbClr>
              </a:clrTo>
            </a:clrChange>
          </a:blip>
          <a:srcRect/>
          <a:stretch>
            <a:fillRect/>
          </a:stretch>
        </p:blipFill>
        <p:spPr bwMode="auto">
          <a:xfrm>
            <a:off x="1571604" y="428604"/>
            <a:ext cx="7347909" cy="714380"/>
          </a:xfrm>
          <a:prstGeom prst="rect">
            <a:avLst/>
          </a:prstGeom>
          <a:noFill/>
          <a:ln w="9525">
            <a:noFill/>
            <a:miter lim="800000"/>
            <a:headEnd/>
            <a:tailEnd/>
          </a:ln>
          <a:effectLst/>
        </p:spPr>
      </p:pic>
      <p:sp>
        <p:nvSpPr>
          <p:cNvPr id="11" name="Rectangle 10"/>
          <p:cNvSpPr/>
          <p:nvPr/>
        </p:nvSpPr>
        <p:spPr>
          <a:xfrm>
            <a:off x="6938956" y="538443"/>
            <a:ext cx="1776448" cy="461665"/>
          </a:xfrm>
          <a:prstGeom prst="rect">
            <a:avLst/>
          </a:prstGeom>
        </p:spPr>
        <p:txBody>
          <a:bodyPr wrap="none">
            <a:spAutoFit/>
          </a:bodyPr>
          <a:lstStyle/>
          <a:p>
            <a:r>
              <a:rPr lang="fa-IR" sz="2400" b="1" dirty="0" smtClean="0">
                <a:ln w="1905">
                  <a:solidFill>
                    <a:sysClr val="windowText" lastClr="000000"/>
                  </a:solidFill>
                </a:ln>
                <a:solidFill>
                  <a:srgbClr val="FF0000"/>
                </a:solidFill>
                <a:effectLst>
                  <a:innerShdw blurRad="69850" dist="43180" dir="5400000">
                    <a:srgbClr val="000000">
                      <a:alpha val="65000"/>
                    </a:srgbClr>
                  </a:innerShdw>
                </a:effectLst>
                <a:cs typeface="B Koodak" panose="00000700000000000000" pitchFamily="2" charset="-78"/>
              </a:rPr>
              <a:t>اندیشه و تحقیق</a:t>
            </a:r>
            <a:endParaRPr lang="fa-IR" sz="2400" b="1" dirty="0">
              <a:ln w="1905">
                <a:solidFill>
                  <a:sysClr val="windowText" lastClr="000000"/>
                </a:solidFill>
              </a:ln>
              <a:solidFill>
                <a:srgbClr val="FF0000"/>
              </a:solidFill>
              <a:effectLst>
                <a:innerShdw blurRad="69850" dist="43180" dir="5400000">
                  <a:srgbClr val="000000">
                    <a:alpha val="65000"/>
                  </a:srgbClr>
                </a:innerShdw>
              </a:effectLst>
              <a:cs typeface="B Koodak" panose="00000700000000000000" pitchFamily="2" charset="-78"/>
            </a:endParaRPr>
          </a:p>
        </p:txBody>
      </p:sp>
    </p:spTree>
  </p:cSld>
  <p:clrMapOvr>
    <a:masterClrMapping/>
  </p:clrMapOvr>
  <p:transition spd="slow" advTm="30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fade">
                                      <p:cBhvr>
                                        <p:cTn id="19" dur="1000"/>
                                        <p:tgtEl>
                                          <p:spTgt spid="7">
                                            <p:txEl>
                                              <p:pRg st="1" end="1"/>
                                            </p:txEl>
                                          </p:spTgt>
                                        </p:tgtEl>
                                      </p:cBhvr>
                                    </p:animEffect>
                                    <p:anim calcmode="lin" valueType="num">
                                      <p:cBhvr>
                                        <p:cTn id="20"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1" end="1"/>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xEl>
                                              <p:pRg st="2" end="2"/>
                                            </p:txEl>
                                          </p:spTgt>
                                        </p:tgtEl>
                                        <p:attrNameLst>
                                          <p:attrName>style.visibility</p:attrName>
                                        </p:attrNameLst>
                                      </p:cBhvr>
                                      <p:to>
                                        <p:strVal val="visible"/>
                                      </p:to>
                                    </p:set>
                                    <p:animEffect transition="in" filter="fade">
                                      <p:cBhvr>
                                        <p:cTn id="24" dur="1000"/>
                                        <p:tgtEl>
                                          <p:spTgt spid="7">
                                            <p:txEl>
                                              <p:pRg st="2" end="2"/>
                                            </p:txEl>
                                          </p:spTgt>
                                        </p:tgtEl>
                                      </p:cBhvr>
                                    </p:animEffect>
                                    <p:anim calcmode="lin" valueType="num">
                                      <p:cBhvr>
                                        <p:cTn id="2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836712"/>
            <a:ext cx="8856984" cy="5289451"/>
          </a:xfrm>
        </p:spPr>
        <p:txBody>
          <a:bodyPr>
            <a:normAutofit fontScale="85000" lnSpcReduction="20000"/>
          </a:bodyPr>
          <a:lstStyle/>
          <a:p>
            <a:pPr algn="just">
              <a:buFont typeface="Wingdings" panose="05000000000000000000" pitchFamily="2" charset="2"/>
              <a:buChar char="v"/>
            </a:pPr>
            <a:r>
              <a:rPr lang="fa-IR" sz="2200" dirty="0" smtClean="0">
                <a:solidFill>
                  <a:srgbClr val="C00000"/>
                </a:solidFill>
                <a:cs typeface="B Koodak" panose="00000700000000000000" pitchFamily="2" charset="-78"/>
              </a:rPr>
              <a:t>محبت </a:t>
            </a:r>
            <a:r>
              <a:rPr lang="fa-IR" sz="2200" dirty="0">
                <a:solidFill>
                  <a:srgbClr val="C00000"/>
                </a:solidFill>
                <a:cs typeface="B Koodak" panose="00000700000000000000" pitchFamily="2" charset="-78"/>
              </a:rPr>
              <a:t>و دوستی </a:t>
            </a:r>
            <a:r>
              <a:rPr lang="fa-IR" sz="2200" dirty="0">
                <a:solidFill>
                  <a:srgbClr val="002060"/>
                </a:solidFill>
                <a:cs typeface="B Koodak" panose="00000700000000000000" pitchFamily="2" charset="-78"/>
              </a:rPr>
              <a:t>سرچشمه بسیاری از تصمیم ها وکارهای انسان </a:t>
            </a:r>
            <a:r>
              <a:rPr lang="fa-IR" sz="2200" dirty="0" smtClean="0">
                <a:solidFill>
                  <a:srgbClr val="002060"/>
                </a:solidFill>
                <a:cs typeface="B Koodak" panose="00000700000000000000" pitchFamily="2" charset="-78"/>
              </a:rPr>
              <a:t>است</a:t>
            </a:r>
          </a:p>
          <a:p>
            <a:pPr algn="just">
              <a:buFont typeface="Wingdings" panose="05000000000000000000" pitchFamily="2" charset="2"/>
              <a:buChar char="v"/>
            </a:pPr>
            <a:endParaRPr lang="fa-IR" sz="2200" dirty="0">
              <a:solidFill>
                <a:srgbClr val="002060"/>
              </a:solidFill>
              <a:cs typeface="B Koodak" panose="00000700000000000000" pitchFamily="2" charset="-78"/>
            </a:endParaRPr>
          </a:p>
          <a:p>
            <a:pPr algn="just">
              <a:buFont typeface="Wingdings" panose="05000000000000000000" pitchFamily="2" charset="2"/>
              <a:buChar char="v"/>
            </a:pPr>
            <a:r>
              <a:rPr lang="fa-IR" sz="2200" dirty="0" smtClean="0">
                <a:solidFill>
                  <a:srgbClr val="C00000"/>
                </a:solidFill>
                <a:cs typeface="B Koodak" panose="00000700000000000000" pitchFamily="2" charset="-78"/>
              </a:rPr>
              <a:t>از </a:t>
            </a:r>
            <a:r>
              <a:rPr lang="fa-IR" sz="2200" dirty="0">
                <a:solidFill>
                  <a:srgbClr val="C00000"/>
                </a:solidFill>
                <a:cs typeface="B Koodak" panose="00000700000000000000" pitchFamily="2" charset="-78"/>
              </a:rPr>
              <a:t>نظر امام علی (ع) معیار ارزش انسان ها چیست؟</a:t>
            </a:r>
          </a:p>
          <a:p>
            <a:pPr marL="0" indent="0" algn="just">
              <a:buNone/>
            </a:pPr>
            <a:r>
              <a:rPr lang="fa-IR" sz="2200" dirty="0">
                <a:solidFill>
                  <a:srgbClr val="002060"/>
                </a:solidFill>
                <a:cs typeface="B Koodak" panose="00000700000000000000" pitchFamily="2" charset="-78"/>
              </a:rPr>
              <a:t>ارزش هر انسانی به اندازه چیزی است که دوست می </a:t>
            </a:r>
            <a:r>
              <a:rPr lang="fa-IR" sz="2200" dirty="0" smtClean="0">
                <a:solidFill>
                  <a:srgbClr val="002060"/>
                </a:solidFill>
                <a:cs typeface="B Koodak" panose="00000700000000000000" pitchFamily="2" charset="-78"/>
              </a:rPr>
              <a:t>دارد</a:t>
            </a:r>
          </a:p>
          <a:p>
            <a:pPr marL="0" indent="0" algn="just">
              <a:buNone/>
            </a:pPr>
            <a:endParaRPr lang="fa-IR" sz="2200" dirty="0">
              <a:solidFill>
                <a:srgbClr val="002060"/>
              </a:solidFill>
              <a:cs typeface="B Koodak" panose="00000700000000000000" pitchFamily="2" charset="-78"/>
            </a:endParaRPr>
          </a:p>
          <a:p>
            <a:pPr algn="just">
              <a:buFont typeface="Wingdings" panose="05000000000000000000" pitchFamily="2" charset="2"/>
              <a:buChar char="v"/>
            </a:pPr>
            <a:r>
              <a:rPr lang="fa-IR" sz="2200" dirty="0" smtClean="0">
                <a:solidFill>
                  <a:srgbClr val="C00000"/>
                </a:solidFill>
                <a:cs typeface="B Koodak" panose="00000700000000000000" pitchFamily="2" charset="-78"/>
              </a:rPr>
              <a:t>از </a:t>
            </a:r>
            <a:r>
              <a:rPr lang="fa-IR" sz="2200" dirty="0">
                <a:solidFill>
                  <a:srgbClr val="C00000"/>
                </a:solidFill>
                <a:cs typeface="B Koodak" panose="00000700000000000000" pitchFamily="2" charset="-78"/>
              </a:rPr>
              <a:t>پیامد های محبت به خدا چند مثال بزنید؟</a:t>
            </a:r>
          </a:p>
          <a:p>
            <a:pPr marL="0" indent="0" algn="just">
              <a:buNone/>
            </a:pPr>
            <a:r>
              <a:rPr lang="fa-IR" sz="2200" dirty="0">
                <a:solidFill>
                  <a:srgbClr val="002060"/>
                </a:solidFill>
                <a:cs typeface="B Koodak" panose="00000700000000000000" pitchFamily="2" charset="-78"/>
              </a:rPr>
              <a:t>عشق </a:t>
            </a:r>
            <a:r>
              <a:rPr lang="fa-IR" sz="2200" dirty="0" smtClean="0">
                <a:solidFill>
                  <a:srgbClr val="002060"/>
                </a:solidFill>
                <a:cs typeface="B Koodak" panose="00000700000000000000" pitchFamily="2" charset="-78"/>
              </a:rPr>
              <a:t>و محبت </a:t>
            </a:r>
            <a:r>
              <a:rPr lang="fa-IR" sz="2200" dirty="0">
                <a:solidFill>
                  <a:srgbClr val="002060"/>
                </a:solidFill>
                <a:cs typeface="B Koodak" panose="00000700000000000000" pitchFamily="2" charset="-78"/>
              </a:rPr>
              <a:t>الهی افسردگی</a:t>
            </a:r>
            <a:r>
              <a:rPr lang="fa-IR" sz="2200" dirty="0" smtClean="0">
                <a:solidFill>
                  <a:srgbClr val="002060"/>
                </a:solidFill>
                <a:cs typeface="B Koodak" panose="00000700000000000000" pitchFamily="2" charset="-78"/>
              </a:rPr>
              <a:t>، ترس </a:t>
            </a:r>
            <a:r>
              <a:rPr lang="fa-IR" sz="2200" dirty="0">
                <a:solidFill>
                  <a:srgbClr val="002060"/>
                </a:solidFill>
                <a:cs typeface="B Koodak" panose="00000700000000000000" pitchFamily="2" charset="-78"/>
              </a:rPr>
              <a:t>و یأس را از بین می برد و به انسان نشاط ، شجاعت </a:t>
            </a:r>
            <a:r>
              <a:rPr lang="fa-IR" sz="2200" dirty="0" smtClean="0">
                <a:solidFill>
                  <a:srgbClr val="002060"/>
                </a:solidFill>
                <a:cs typeface="B Koodak" panose="00000700000000000000" pitchFamily="2" charset="-78"/>
              </a:rPr>
              <a:t>و قدرت می </a:t>
            </a:r>
            <a:r>
              <a:rPr lang="fa-IR" sz="2200" dirty="0">
                <a:solidFill>
                  <a:srgbClr val="002060"/>
                </a:solidFill>
                <a:cs typeface="B Koodak" panose="00000700000000000000" pitchFamily="2" charset="-78"/>
              </a:rPr>
              <a:t>بخشد</a:t>
            </a:r>
            <a:r>
              <a:rPr lang="fa-IR" sz="2200" dirty="0" smtClean="0">
                <a:solidFill>
                  <a:srgbClr val="002060"/>
                </a:solidFill>
                <a:cs typeface="B Koodak" panose="00000700000000000000" pitchFamily="2" charset="-78"/>
              </a:rPr>
              <a:t>. محبت </a:t>
            </a:r>
            <a:r>
              <a:rPr lang="fa-IR" sz="2200" dirty="0">
                <a:solidFill>
                  <a:srgbClr val="002060"/>
                </a:solidFill>
                <a:cs typeface="B Koodak" panose="00000700000000000000" pitchFamily="2" charset="-78"/>
              </a:rPr>
              <a:t>الهی تنبل را چالاک و زرنگ ، بخیل را بخشنده ، کم طاقت و ناشکیبا را صبور و شکیبا میکند و سرانجام آدمی را از خود خواهی به ایثار </a:t>
            </a:r>
            <a:r>
              <a:rPr lang="fa-IR" sz="2200" dirty="0" smtClean="0">
                <a:solidFill>
                  <a:srgbClr val="002060"/>
                </a:solidFill>
                <a:cs typeface="B Koodak" panose="00000700000000000000" pitchFamily="2" charset="-78"/>
              </a:rPr>
              <a:t>و  </a:t>
            </a:r>
            <a:r>
              <a:rPr lang="fa-IR" sz="2200" dirty="0">
                <a:solidFill>
                  <a:srgbClr val="002060"/>
                </a:solidFill>
                <a:cs typeface="B Koodak" panose="00000700000000000000" pitchFamily="2" charset="-78"/>
              </a:rPr>
              <a:t>ازخود گذشتگی می رساند</a:t>
            </a:r>
            <a:r>
              <a:rPr lang="fa-IR" sz="2200" dirty="0" smtClean="0">
                <a:solidFill>
                  <a:srgbClr val="002060"/>
                </a:solidFill>
                <a:cs typeface="B Koodak" panose="00000700000000000000" pitchFamily="2" charset="-78"/>
              </a:rPr>
              <a:t>.</a:t>
            </a:r>
          </a:p>
          <a:p>
            <a:pPr marL="0" indent="0" algn="just">
              <a:buNone/>
            </a:pPr>
            <a:endParaRPr lang="fa-IR" sz="2200" dirty="0">
              <a:solidFill>
                <a:srgbClr val="002060"/>
              </a:solidFill>
              <a:cs typeface="B Koodak" panose="00000700000000000000" pitchFamily="2" charset="-78"/>
            </a:endParaRPr>
          </a:p>
          <a:p>
            <a:pPr algn="just">
              <a:buFont typeface="Wingdings" panose="05000000000000000000" pitchFamily="2" charset="2"/>
              <a:buChar char="v"/>
            </a:pPr>
            <a:r>
              <a:rPr lang="fa-IR" sz="2200" dirty="0" smtClean="0">
                <a:solidFill>
                  <a:srgbClr val="C00000"/>
                </a:solidFill>
                <a:cs typeface="B Koodak" panose="00000700000000000000" pitchFamily="2" charset="-78"/>
              </a:rPr>
              <a:t>امام </a:t>
            </a:r>
            <a:r>
              <a:rPr lang="fa-IR" sz="2200" dirty="0">
                <a:solidFill>
                  <a:srgbClr val="C00000"/>
                </a:solidFill>
                <a:cs typeface="B Koodak" panose="00000700000000000000" pitchFamily="2" charset="-78"/>
              </a:rPr>
              <a:t>صادق در رابطه با جایگاه خداوند چه می فرماید؟</a:t>
            </a:r>
          </a:p>
          <a:p>
            <a:pPr marL="0" indent="0" algn="just">
              <a:buNone/>
            </a:pPr>
            <a:r>
              <a:rPr lang="fa-IR" sz="2200" dirty="0">
                <a:solidFill>
                  <a:srgbClr val="002060"/>
                </a:solidFill>
                <a:cs typeface="B Koodak" panose="00000700000000000000" pitchFamily="2" charset="-78"/>
              </a:rPr>
              <a:t>قلب انسان حرم خداست ، در حرم خدا غیر خدا را جا ندهید</a:t>
            </a:r>
            <a:r>
              <a:rPr lang="fa-IR" sz="2200" dirty="0" smtClean="0">
                <a:solidFill>
                  <a:srgbClr val="002060"/>
                </a:solidFill>
                <a:cs typeface="B Koodak" panose="00000700000000000000" pitchFamily="2" charset="-78"/>
              </a:rPr>
              <a:t>.</a:t>
            </a:r>
          </a:p>
          <a:p>
            <a:pPr marL="0" indent="0" algn="just">
              <a:buNone/>
            </a:pPr>
            <a:endParaRPr lang="fa-IR" sz="2200" dirty="0">
              <a:solidFill>
                <a:srgbClr val="002060"/>
              </a:solidFill>
              <a:cs typeface="B Koodak" panose="00000700000000000000" pitchFamily="2" charset="-78"/>
            </a:endParaRPr>
          </a:p>
          <a:p>
            <a:pPr algn="just">
              <a:buFont typeface="Wingdings" panose="05000000000000000000" pitchFamily="2" charset="2"/>
              <a:buChar char="v"/>
            </a:pPr>
            <a:r>
              <a:rPr lang="fa-IR" sz="2200" dirty="0" smtClean="0">
                <a:solidFill>
                  <a:srgbClr val="C00000"/>
                </a:solidFill>
                <a:cs typeface="B Koodak" panose="00000700000000000000" pitchFamily="2" charset="-78"/>
              </a:rPr>
              <a:t>راه </a:t>
            </a:r>
            <a:r>
              <a:rPr lang="fa-IR" sz="2200" dirty="0">
                <a:solidFill>
                  <a:srgbClr val="C00000"/>
                </a:solidFill>
                <a:cs typeface="B Koodak" panose="00000700000000000000" pitchFamily="2" charset="-78"/>
              </a:rPr>
              <a:t>های افزایش محبت به خدا را نام ببرید؟</a:t>
            </a:r>
          </a:p>
          <a:p>
            <a:pPr marL="0" indent="0" algn="just">
              <a:buNone/>
            </a:pPr>
            <a:r>
              <a:rPr lang="fa-IR" sz="2200" dirty="0">
                <a:solidFill>
                  <a:srgbClr val="002060"/>
                </a:solidFill>
                <a:cs typeface="B Koodak" panose="00000700000000000000" pitchFamily="2" charset="-78"/>
              </a:rPr>
              <a:t>پیروی از خداوند- دوستی با دوستان خدا- بیزاری از دشمنان خدا و مبارزه با </a:t>
            </a:r>
            <a:r>
              <a:rPr lang="fa-IR" sz="2200" dirty="0" smtClean="0">
                <a:solidFill>
                  <a:srgbClr val="002060"/>
                </a:solidFill>
                <a:cs typeface="B Koodak" panose="00000700000000000000" pitchFamily="2" charset="-78"/>
              </a:rPr>
              <a:t>آنان</a:t>
            </a:r>
          </a:p>
          <a:p>
            <a:pPr marL="0" indent="0" algn="just">
              <a:buNone/>
            </a:pPr>
            <a:endParaRPr lang="fa-IR" sz="2200" dirty="0" smtClean="0">
              <a:solidFill>
                <a:srgbClr val="002060"/>
              </a:solidFill>
              <a:cs typeface="B Koodak" panose="00000700000000000000" pitchFamily="2" charset="-78"/>
            </a:endParaRPr>
          </a:p>
          <a:p>
            <a:pPr algn="just">
              <a:buFont typeface="Wingdings" panose="05000000000000000000" pitchFamily="2" charset="2"/>
              <a:buChar char="v"/>
            </a:pPr>
            <a:r>
              <a:rPr lang="fa-IR" sz="2200" dirty="0">
                <a:solidFill>
                  <a:srgbClr val="002060"/>
                </a:solidFill>
                <a:cs typeface="B Koodak" panose="00000700000000000000" pitchFamily="2" charset="-78"/>
              </a:rPr>
              <a:t>خداوند ،  </a:t>
            </a:r>
            <a:r>
              <a:rPr lang="fa-IR" sz="2200" dirty="0">
                <a:solidFill>
                  <a:srgbClr val="FF0000"/>
                </a:solidFill>
                <a:cs typeface="B Koodak" panose="00000700000000000000" pitchFamily="2" charset="-78"/>
              </a:rPr>
              <a:t>عمل به دستوراتش </a:t>
            </a:r>
            <a:r>
              <a:rPr lang="fa-IR" sz="2200" dirty="0">
                <a:solidFill>
                  <a:srgbClr val="002060"/>
                </a:solidFill>
                <a:cs typeface="B Koodak" panose="00000700000000000000" pitchFamily="2" charset="-78"/>
              </a:rPr>
              <a:t>را که توسط پیامبر(ص) فرستاده شده است ، </a:t>
            </a:r>
            <a:r>
              <a:rPr lang="fa-IR" sz="2200" dirty="0">
                <a:solidFill>
                  <a:srgbClr val="FF0000"/>
                </a:solidFill>
                <a:cs typeface="B Koodak" panose="00000700000000000000" pitchFamily="2" charset="-78"/>
              </a:rPr>
              <a:t>شرط اصلی دوستی با خدا </a:t>
            </a:r>
            <a:r>
              <a:rPr lang="fa-IR" sz="2200" dirty="0">
                <a:solidFill>
                  <a:srgbClr val="002060"/>
                </a:solidFill>
                <a:cs typeface="B Koodak" panose="00000700000000000000" pitchFamily="2" charset="-78"/>
              </a:rPr>
              <a:t>اعلام می کند.</a:t>
            </a:r>
          </a:p>
          <a:p>
            <a:pPr marL="0" indent="0" algn="just">
              <a:buNone/>
            </a:pPr>
            <a:endParaRPr lang="fa-IR" sz="2200" dirty="0">
              <a:solidFill>
                <a:srgbClr val="002060"/>
              </a:solidFill>
              <a:cs typeface="B Koodak" panose="00000700000000000000" pitchFamily="2" charset="-78"/>
            </a:endParaRPr>
          </a:p>
          <a:p>
            <a:pPr marL="0" indent="0" algn="just">
              <a:buNone/>
            </a:pPr>
            <a:endParaRPr lang="fa-IR" sz="2200" dirty="0">
              <a:solidFill>
                <a:srgbClr val="002060"/>
              </a:solidFill>
              <a:cs typeface="B Koodak" panose="00000700000000000000" pitchFamily="2" charset="-78"/>
            </a:endParaRPr>
          </a:p>
        </p:txBody>
      </p:sp>
      <p:sp>
        <p:nvSpPr>
          <p:cNvPr id="5" name="TextBox 4"/>
          <p:cNvSpPr txBox="1"/>
          <p:nvPr/>
        </p:nvSpPr>
        <p:spPr>
          <a:xfrm>
            <a:off x="7596336" y="237474"/>
            <a:ext cx="1224136" cy="400110"/>
          </a:xfrm>
          <a:prstGeom prst="rect">
            <a:avLst/>
          </a:prstGeom>
        </p:spPr>
        <p:style>
          <a:lnRef idx="1">
            <a:schemeClr val="accent1"/>
          </a:lnRef>
          <a:fillRef idx="2">
            <a:schemeClr val="accent1"/>
          </a:fillRef>
          <a:effectRef idx="1">
            <a:schemeClr val="accent1"/>
          </a:effectRef>
          <a:fontRef idx="minor">
            <a:schemeClr val="dk1"/>
          </a:fontRef>
        </p:style>
        <p:txBody>
          <a:bodyPr wrap="square" rtlCol="1">
            <a:spAutoFit/>
          </a:bodyPr>
          <a:lstStyle/>
          <a:p>
            <a:r>
              <a:rPr lang="fa-IR" sz="2000" dirty="0" smtClean="0">
                <a:solidFill>
                  <a:srgbClr val="7030A0"/>
                </a:solidFill>
                <a:cs typeface="B Koodak" panose="00000700000000000000" pitchFamily="2" charset="-78"/>
              </a:rPr>
              <a:t>نمونه سوال</a:t>
            </a:r>
            <a:endParaRPr lang="fa-IR" sz="2000" dirty="0">
              <a:solidFill>
                <a:srgbClr val="7030A0"/>
              </a:solidFill>
              <a:cs typeface="B Koodak" panose="00000700000000000000" pitchFamily="2" charset="-78"/>
            </a:endParaRPr>
          </a:p>
        </p:txBody>
      </p:sp>
      <p:pic>
        <p:nvPicPr>
          <p:cNvPr id="512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6309320"/>
            <a:ext cx="603250" cy="38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5455276"/>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531" y="116632"/>
            <a:ext cx="8856984" cy="6858000"/>
          </a:xfrm>
        </p:spPr>
        <p:txBody>
          <a:bodyPr>
            <a:noAutofit/>
          </a:bodyPr>
          <a:lstStyle/>
          <a:p>
            <a:pPr>
              <a:buFont typeface="Wingdings" panose="05000000000000000000" pitchFamily="2" charset="2"/>
              <a:buChar char="v"/>
            </a:pPr>
            <a:r>
              <a:rPr lang="fa-IR" sz="1900" dirty="0">
                <a:solidFill>
                  <a:srgbClr val="7030A0"/>
                </a:solidFill>
                <a:cs typeface="B Koodak" panose="00000700000000000000" pitchFamily="2" charset="-78"/>
              </a:rPr>
              <a:t>کدام عبارت بیانگر راه های دست یابی به محبت خداوند است؟</a:t>
            </a:r>
          </a:p>
          <a:p>
            <a:r>
              <a:rPr lang="fa-IR" sz="1900" dirty="0">
                <a:solidFill>
                  <a:schemeClr val="tx1"/>
                </a:solidFill>
                <a:cs typeface="B Koodak" panose="00000700000000000000" pitchFamily="2" charset="-78"/>
              </a:rPr>
              <a:t>ایثار و از خودگذشتگی همراه با دوری از منفت طلبی و تحرک و چالاکی</a:t>
            </a:r>
          </a:p>
          <a:p>
            <a:r>
              <a:rPr lang="fa-IR" sz="1900" dirty="0">
                <a:solidFill>
                  <a:schemeClr val="tx1"/>
                </a:solidFill>
                <a:cs typeface="B Koodak" panose="00000700000000000000" pitchFamily="2" charset="-78"/>
              </a:rPr>
              <a:t>آکنده نمودن فضای دل از عطر محبت به خداوند و دوری از هرگونه نفرت طلبی</a:t>
            </a:r>
          </a:p>
          <a:p>
            <a:r>
              <a:rPr lang="fa-IR" sz="1900" dirty="0">
                <a:solidFill>
                  <a:schemeClr val="tx1"/>
                </a:solidFill>
                <a:cs typeface="B Koodak" panose="00000700000000000000" pitchFamily="2" charset="-78"/>
              </a:rPr>
              <a:t>خالی نمودن دل از هرگونه کینه ودشمن وابزار محبت به همه مخلوقات خداوند</a:t>
            </a:r>
          </a:p>
          <a:p>
            <a:pPr>
              <a:buFont typeface="Wingdings" panose="05000000000000000000" pitchFamily="2" charset="2"/>
              <a:buChar char="ü"/>
            </a:pPr>
            <a:r>
              <a:rPr lang="fa-IR" sz="1900" dirty="0">
                <a:solidFill>
                  <a:srgbClr val="FF0000"/>
                </a:solidFill>
                <a:cs typeface="B Koodak" panose="00000700000000000000" pitchFamily="2" charset="-78"/>
              </a:rPr>
              <a:t>لبریز نمودن عالم از عشق  به ذات حق ، نفرت وبغض عملی نسبت به دشمنان </a:t>
            </a:r>
            <a:r>
              <a:rPr lang="fa-IR" sz="1900" dirty="0" smtClean="0">
                <a:solidFill>
                  <a:srgbClr val="FF0000"/>
                </a:solidFill>
                <a:cs typeface="B Koodak" panose="00000700000000000000" pitchFamily="2" charset="-78"/>
              </a:rPr>
              <a:t>خدا</a:t>
            </a:r>
          </a:p>
          <a:p>
            <a:pPr>
              <a:buFont typeface="Wingdings" panose="05000000000000000000" pitchFamily="2" charset="2"/>
              <a:buChar char="v"/>
            </a:pPr>
            <a:r>
              <a:rPr lang="fa-IR" sz="1900" dirty="0" smtClean="0">
                <a:solidFill>
                  <a:srgbClr val="7030A0"/>
                </a:solidFill>
                <a:cs typeface="B Koodak" panose="00000700000000000000" pitchFamily="2" charset="-78"/>
              </a:rPr>
              <a:t>بیت </a:t>
            </a:r>
            <a:r>
              <a:rPr lang="fa-IR" sz="1900" dirty="0">
                <a:solidFill>
                  <a:srgbClr val="7030A0"/>
                </a:solidFill>
                <a:cs typeface="B Koodak" panose="00000700000000000000" pitchFamily="2" charset="-78"/>
              </a:rPr>
              <a:t>(این نکته رمز اگر بدانی دانی   هر چیز که در جستن آنی آنی ) پاسخ گوی کدام سوال زیر است؟</a:t>
            </a:r>
          </a:p>
          <a:p>
            <a:r>
              <a:rPr lang="fa-IR" sz="1900" dirty="0">
                <a:solidFill>
                  <a:schemeClr val="tx1"/>
                </a:solidFill>
                <a:cs typeface="B Koodak" panose="00000700000000000000" pitchFamily="2" charset="-78"/>
              </a:rPr>
              <a:t>ما در چگونه جهانی زندگی می کنیم؟</a:t>
            </a:r>
          </a:p>
          <a:p>
            <a:r>
              <a:rPr lang="fa-IR" sz="1900" dirty="0">
                <a:solidFill>
                  <a:schemeClr val="tx1"/>
                </a:solidFill>
                <a:cs typeface="B Koodak" panose="00000700000000000000" pitchFamily="2" charset="-78"/>
              </a:rPr>
              <a:t>هدف از خلقت ما در این جهان چیست؟</a:t>
            </a:r>
          </a:p>
          <a:p>
            <a:r>
              <a:rPr lang="fa-IR" sz="1900" dirty="0">
                <a:solidFill>
                  <a:schemeClr val="tx1"/>
                </a:solidFill>
                <a:cs typeface="B Koodak" panose="00000700000000000000" pitchFamily="2" charset="-78"/>
              </a:rPr>
              <a:t>آیا بجز این دنیا زندگانی دیگری داریم؟</a:t>
            </a:r>
          </a:p>
          <a:p>
            <a:pPr>
              <a:buFont typeface="Wingdings" panose="05000000000000000000" pitchFamily="2" charset="2"/>
              <a:buChar char="ü"/>
            </a:pPr>
            <a:r>
              <a:rPr lang="fa-IR" sz="1900" dirty="0">
                <a:solidFill>
                  <a:srgbClr val="FF0000"/>
                </a:solidFill>
                <a:cs typeface="B Koodak" panose="00000700000000000000" pitchFamily="2" charset="-78"/>
              </a:rPr>
              <a:t>معیار ارزش واقی انسان چیست؟   </a:t>
            </a:r>
            <a:endParaRPr lang="fa-IR" sz="1900" dirty="0">
              <a:cs typeface="B Koodak" panose="00000700000000000000" pitchFamily="2" charset="-78"/>
            </a:endParaRPr>
          </a:p>
          <a:p>
            <a:pPr>
              <a:buFont typeface="Wingdings" panose="05000000000000000000" pitchFamily="2" charset="2"/>
              <a:buChar char="v"/>
            </a:pPr>
            <a:r>
              <a:rPr lang="fa-IR" sz="1900" dirty="0" smtClean="0">
                <a:solidFill>
                  <a:srgbClr val="7030A0"/>
                </a:solidFill>
                <a:cs typeface="B Koodak" panose="00000700000000000000" pitchFamily="2" charset="-78"/>
              </a:rPr>
              <a:t>اساس </a:t>
            </a:r>
            <a:r>
              <a:rPr lang="fa-IR" sz="1900" dirty="0">
                <a:solidFill>
                  <a:srgbClr val="7030A0"/>
                </a:solidFill>
                <a:cs typeface="B Koodak" panose="00000700000000000000" pitchFamily="2" charset="-78"/>
              </a:rPr>
              <a:t>بنای اسلام ، بر عبارت ...... استوار است؟</a:t>
            </a:r>
          </a:p>
          <a:p>
            <a:r>
              <a:rPr lang="fa-IR" sz="1900" dirty="0">
                <a:solidFill>
                  <a:schemeClr val="tx1"/>
                </a:solidFill>
                <a:cs typeface="B Koodak" panose="00000700000000000000" pitchFamily="2" charset="-78"/>
              </a:rPr>
              <a:t>والذین ءامنوا  اشد حبا لله</a:t>
            </a:r>
          </a:p>
          <a:p>
            <a:r>
              <a:rPr lang="fa-IR" sz="1900" dirty="0">
                <a:solidFill>
                  <a:schemeClr val="tx1"/>
                </a:solidFill>
                <a:cs typeface="B Koodak" panose="00000700000000000000" pitchFamily="2" charset="-78"/>
              </a:rPr>
              <a:t>اللهم صلی علی محمد و آل محمد</a:t>
            </a:r>
          </a:p>
          <a:p>
            <a:pPr>
              <a:buFont typeface="Wingdings" panose="05000000000000000000" pitchFamily="2" charset="2"/>
              <a:buChar char="ü"/>
            </a:pPr>
            <a:r>
              <a:rPr lang="fa-IR" sz="1900" dirty="0">
                <a:solidFill>
                  <a:srgbClr val="FF0000"/>
                </a:solidFill>
                <a:cs typeface="B Koodak" panose="00000700000000000000" pitchFamily="2" charset="-78"/>
              </a:rPr>
              <a:t>لا اله الا الله             </a:t>
            </a:r>
            <a:endParaRPr lang="fa-IR" sz="1900" dirty="0" smtClean="0">
              <a:solidFill>
                <a:srgbClr val="FF0000"/>
              </a:solidFill>
              <a:cs typeface="B Koodak" panose="00000700000000000000" pitchFamily="2" charset="-78"/>
            </a:endParaRPr>
          </a:p>
          <a:p>
            <a:r>
              <a:rPr lang="fa-IR" sz="1900" dirty="0" smtClean="0">
                <a:solidFill>
                  <a:schemeClr val="bg1">
                    <a:lumMod val="50000"/>
                  </a:schemeClr>
                </a:solidFill>
                <a:cs typeface="B Koodak" panose="00000700000000000000" pitchFamily="2" charset="-78"/>
              </a:rPr>
              <a:t>  </a:t>
            </a:r>
            <a:r>
              <a:rPr lang="fa-IR" sz="1900" dirty="0" smtClean="0">
                <a:solidFill>
                  <a:schemeClr val="tx1"/>
                </a:solidFill>
                <a:cs typeface="B Koodak" panose="00000700000000000000" pitchFamily="2" charset="-78"/>
              </a:rPr>
              <a:t>وما </a:t>
            </a:r>
            <a:r>
              <a:rPr lang="fa-IR" sz="1900" dirty="0">
                <a:solidFill>
                  <a:schemeClr val="tx1"/>
                </a:solidFill>
                <a:cs typeface="B Koodak" panose="00000700000000000000" pitchFamily="2" charset="-78"/>
              </a:rPr>
              <a:t>خلقنا السماوات و الارض و ما بینهما لاعبین</a:t>
            </a:r>
          </a:p>
          <a:p>
            <a:r>
              <a:rPr lang="fa-IR" sz="1900" dirty="0" smtClean="0">
                <a:solidFill>
                  <a:srgbClr val="7030A0"/>
                </a:solidFill>
                <a:cs typeface="B Koodak" panose="00000700000000000000" pitchFamily="2" charset="-78"/>
              </a:rPr>
              <a:t>بهترین </a:t>
            </a:r>
            <a:r>
              <a:rPr lang="fa-IR" sz="1900" dirty="0">
                <a:solidFill>
                  <a:srgbClr val="7030A0"/>
                </a:solidFill>
                <a:cs typeface="B Koodak" panose="00000700000000000000" pitchFamily="2" charset="-78"/>
              </a:rPr>
              <a:t>دوستان خدا چه کسانی هستند؟</a:t>
            </a:r>
          </a:p>
          <a:p>
            <a:pPr marL="0" indent="0">
              <a:buNone/>
            </a:pPr>
            <a:r>
              <a:rPr lang="fa-IR" sz="1900" dirty="0">
                <a:solidFill>
                  <a:schemeClr val="tx1"/>
                </a:solidFill>
                <a:cs typeface="B Koodak" panose="00000700000000000000" pitchFamily="2" charset="-78"/>
              </a:rPr>
              <a:t>بهترین دوستان خدا رسول خدا و اهل بیت ایشان هستند که دوستی با آنان همان دوستی با خداوند و محبت به آنان در مسیر محبت به خداوند است.</a:t>
            </a:r>
          </a:p>
          <a:p>
            <a:endParaRPr lang="fa-IR" sz="1800" dirty="0">
              <a:cs typeface="B Koodak" panose="00000700000000000000" pitchFamily="2" charset="-78"/>
            </a:endParaRPr>
          </a:p>
        </p:txBody>
      </p:sp>
      <p:pic>
        <p:nvPicPr>
          <p:cNvPr id="3075" name="Picture 3">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6444517"/>
            <a:ext cx="603250" cy="38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0566690"/>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TextBox 1"/>
          <p:cNvSpPr txBox="1"/>
          <p:nvPr/>
        </p:nvSpPr>
        <p:spPr>
          <a:xfrm rot="21032307">
            <a:off x="743406" y="1835495"/>
            <a:ext cx="8001056" cy="646331"/>
          </a:xfrm>
          <a:prstGeom prst="rect">
            <a:avLst/>
          </a:prstGeom>
          <a:solidFill>
            <a:srgbClr val="92D050"/>
          </a:solidFill>
          <a:ln w="38100">
            <a:solidFill>
              <a:schemeClr val="accent6">
                <a:lumMod val="60000"/>
                <a:lumOff val="40000"/>
              </a:schemeClr>
            </a:solidFill>
          </a:ln>
          <a:effectLst>
            <a:outerShdw blurRad="40000" dist="23000" dir="5400000" rotWithShape="0">
              <a:srgbClr val="000000">
                <a:alpha val="35000"/>
              </a:srgbClr>
            </a:outerShdw>
          </a:effectLst>
          <a:scene3d>
            <a:camera prst="perspectiveLeft"/>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wrap="square" rtlCol="0">
            <a:spAutoFit/>
          </a:bodyPr>
          <a:lstStyle/>
          <a:p>
            <a:pPr algn="just" rtl="1"/>
            <a:r>
              <a:rPr lang="fa-IR" sz="3600" dirty="0" smtClean="0">
                <a:solidFill>
                  <a:srgbClr val="308847"/>
                </a:solidFill>
                <a:cs typeface="B Koodak" panose="00000700000000000000" pitchFamily="2" charset="-78"/>
              </a:rPr>
              <a:t>با تشکر و سپاس از استاد گرامی و دوستان عزیز</a:t>
            </a:r>
            <a:endParaRPr lang="en-US" sz="3600" dirty="0">
              <a:solidFill>
                <a:srgbClr val="308847"/>
              </a:solidFill>
              <a:cs typeface="B Koodak" panose="00000700000000000000" pitchFamily="2" charset="-78"/>
            </a:endParaRPr>
          </a:p>
        </p:txBody>
      </p:sp>
      <p:pic>
        <p:nvPicPr>
          <p:cNvPr id="4098"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4048" y="6457200"/>
            <a:ext cx="603250" cy="38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advTm="30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214282" y="332656"/>
            <a:ext cx="8606190" cy="5297234"/>
          </a:xfrm>
        </p:spPr>
        <p:txBody>
          <a:bodyPr>
            <a:noAutofit/>
          </a:bodyPr>
          <a:lstStyle/>
          <a:p>
            <a:pPr algn="just">
              <a:lnSpc>
                <a:spcPct val="100000"/>
              </a:lnSpc>
            </a:pPr>
            <a:r>
              <a:rPr lang="ar-SA" sz="1800" dirty="0" smtClean="0">
                <a:solidFill>
                  <a:srgbClr val="000000"/>
                </a:solidFill>
                <a:effectLst/>
                <a:latin typeface="Traditional Arabic"/>
                <a:ea typeface="Times New Roman"/>
                <a:cs typeface="B Koodak" panose="00000700000000000000" pitchFamily="2" charset="-78"/>
              </a:rPr>
              <a:t>إِنَّ </a:t>
            </a:r>
            <a:r>
              <a:rPr lang="ar-SA" sz="1800" dirty="0">
                <a:solidFill>
                  <a:srgbClr val="000000"/>
                </a:solidFill>
                <a:effectLst/>
                <a:latin typeface="Traditional Arabic"/>
                <a:ea typeface="Times New Roman"/>
                <a:cs typeface="B Koodak" panose="00000700000000000000" pitchFamily="2" charset="-78"/>
              </a:rPr>
              <a:t>فِی خَلْقِ السَّمَاوَاتِ وَالأرْضِ وَاخْتِلافِ اللَّیْلِ وَالنَّهَارِ وَالْفُلْکِ الَّتِی تَجْرِی فِی الْبَحْرِ بِمَا یَنْفَعُ النَّاسَ وَمَا أَنْزَلَ اللَّهُ مِنَ السَّمَاءِ مِنْ مَاءٍ فَأَحْیَا بِهِ الأرْضَ بَعْدَ مَوْتِهَا وَبَثَّ فِیهَا مِنْ کُلِّ دَابَّةٍ وَتَصْرِیفِ الرِّیَاحِ وَالسَّحَابِ الْمُسَخَّرِ بَیْنَ السَّمَاءِ وَالأرْضِ لآیَاتٍ لِقَوْمٍ یَعْقِلُونَ </a:t>
            </a:r>
            <a:r>
              <a:rPr lang="ar-SA" sz="1800" dirty="0">
                <a:solidFill>
                  <a:srgbClr val="FF0000"/>
                </a:solidFill>
                <a:effectLst/>
                <a:latin typeface="Traditional Arabic"/>
                <a:ea typeface="Times New Roman"/>
                <a:cs typeface="B Koodak" panose="00000700000000000000" pitchFamily="2" charset="-78"/>
              </a:rPr>
              <a:t>﴿١٦٤﴾</a:t>
            </a:r>
            <a:r>
              <a:rPr lang="ar-SA" sz="1800" dirty="0">
                <a:solidFill>
                  <a:srgbClr val="000000"/>
                </a:solidFill>
                <a:effectLst/>
                <a:latin typeface="Traditional Arabic"/>
                <a:ea typeface="Times New Roman"/>
                <a:cs typeface="B Koodak" panose="00000700000000000000" pitchFamily="2" charset="-78"/>
              </a:rPr>
              <a:t> وَمِنَ النَّاسِ مَنْ یَتَّخِذُ مِنْ دُونِ اللَّهِ أَنْدَادًا یُحِبُّونَهُمْ کَحُبِّ اللَّهِ وَالَّذِینَ آمَنُوا أَشَدُّ حُبًّا لِلَّهِ وَلَوْ یَرَى الَّذِینَ ظَلَمُوا إِذْ یَرَوْنَ الْعَذَابَ أَنَّ الْقُوَّةَ لِلَّهِ جَمِیعًا وَأَنَّ اللَّهَ شَدِیدُ الْعَذَابِ </a:t>
            </a:r>
            <a:r>
              <a:rPr lang="ar-SA" sz="1800" dirty="0">
                <a:solidFill>
                  <a:srgbClr val="FF0000"/>
                </a:solidFill>
                <a:effectLst/>
                <a:latin typeface="Traditional Arabic"/>
                <a:ea typeface="Times New Roman"/>
                <a:cs typeface="B Koodak" panose="00000700000000000000" pitchFamily="2" charset="-78"/>
              </a:rPr>
              <a:t>﴿١٦٥﴾</a:t>
            </a:r>
            <a:r>
              <a:rPr lang="ar-SA" sz="1800" dirty="0">
                <a:solidFill>
                  <a:srgbClr val="000000"/>
                </a:solidFill>
                <a:effectLst/>
                <a:latin typeface="Traditional Arabic"/>
                <a:ea typeface="Times New Roman"/>
                <a:cs typeface="B Koodak" panose="00000700000000000000" pitchFamily="2" charset="-78"/>
              </a:rPr>
              <a:t> إِذْ تَبَرَّأَ الَّذِینَ اتُّبِعُوا مِنَ الَّذِینَ اتَّبَعُوا وَرَأَوُا الْعَذَابَ وَتَقَطَّعَتْ بِهِمُ الأسْبَابُ </a:t>
            </a:r>
            <a:r>
              <a:rPr lang="ar-SA" sz="1800" dirty="0">
                <a:solidFill>
                  <a:srgbClr val="FF0000"/>
                </a:solidFill>
                <a:effectLst/>
                <a:latin typeface="Traditional Arabic"/>
                <a:ea typeface="Times New Roman"/>
                <a:cs typeface="B Koodak" panose="00000700000000000000" pitchFamily="2" charset="-78"/>
              </a:rPr>
              <a:t>﴿١٦٦﴾</a:t>
            </a:r>
            <a:r>
              <a:rPr lang="ar-SA" sz="1800" dirty="0">
                <a:solidFill>
                  <a:srgbClr val="000000"/>
                </a:solidFill>
                <a:effectLst/>
                <a:latin typeface="Traditional Arabic"/>
                <a:ea typeface="Times New Roman"/>
                <a:cs typeface="B Koodak" panose="00000700000000000000" pitchFamily="2" charset="-78"/>
              </a:rPr>
              <a:t> وَقَالَ الَّذِینَ اتَّبَعُوا لَوْ أَنَّ لَنَا کَرَّةً فَنَتَبَرَّأَ مِنْهُمْ کَمَا تَبَرَّءُوا مِنَّا کَذَلِکَ یُرِیهِمُ اللَّهُ أَعْمَالَهُمْ حَسَرَاتٍ عَلَیْهِمْ وَمَا هُمْ بِخَارِجِینَ مِنَ النَّارِ </a:t>
            </a:r>
            <a:r>
              <a:rPr lang="ar-SA" sz="1800" dirty="0">
                <a:solidFill>
                  <a:srgbClr val="FF0000"/>
                </a:solidFill>
                <a:effectLst/>
                <a:latin typeface="Traditional Arabic"/>
                <a:ea typeface="Times New Roman"/>
                <a:cs typeface="B Koodak" panose="00000700000000000000" pitchFamily="2" charset="-78"/>
              </a:rPr>
              <a:t>﴿١٦٧﴾</a:t>
            </a:r>
            <a:r>
              <a:rPr lang="ar-SA" sz="1800" dirty="0">
                <a:solidFill>
                  <a:srgbClr val="000000"/>
                </a:solidFill>
                <a:effectLst/>
                <a:latin typeface="Traditional Arabic"/>
                <a:ea typeface="Times New Roman"/>
                <a:cs typeface="B Koodak" panose="00000700000000000000" pitchFamily="2" charset="-78"/>
              </a:rPr>
              <a:t> یَا أَیُّهَا النَّاسُ کُلُوا مِمَّا فِی الأرْضِ حَلالا طَیِّبًا وَلا تَتَّبِعُوا خُطُوَاتِ الشَّیْطَانِ إِنَّهُ لَکُمْ عَدُوٌّ مُبِینٌ </a:t>
            </a:r>
            <a:r>
              <a:rPr lang="ar-SA" sz="1800" dirty="0">
                <a:solidFill>
                  <a:srgbClr val="FF0000"/>
                </a:solidFill>
                <a:effectLst/>
                <a:latin typeface="Traditional Arabic"/>
                <a:ea typeface="Times New Roman"/>
                <a:cs typeface="B Koodak" panose="00000700000000000000" pitchFamily="2" charset="-78"/>
              </a:rPr>
              <a:t>﴿١٦٨﴾</a:t>
            </a:r>
            <a:r>
              <a:rPr lang="ar-SA" sz="1800" dirty="0">
                <a:solidFill>
                  <a:srgbClr val="000000"/>
                </a:solidFill>
                <a:effectLst/>
                <a:latin typeface="Traditional Arabic"/>
                <a:ea typeface="Times New Roman"/>
                <a:cs typeface="B Koodak" panose="00000700000000000000" pitchFamily="2" charset="-78"/>
              </a:rPr>
              <a:t> إِنَّمَا یَأْمُرُکُمْ بِالسُّوءِ وَالْفَحْشَاءِ وَأَنْ تَقُولُوا عَلَى اللَّهِ مَا لا تَعْلَمُونَ </a:t>
            </a:r>
            <a:r>
              <a:rPr lang="ar-SA" sz="1800" dirty="0">
                <a:solidFill>
                  <a:srgbClr val="FF0000"/>
                </a:solidFill>
                <a:effectLst/>
                <a:latin typeface="Traditional Arabic"/>
                <a:ea typeface="Times New Roman"/>
                <a:cs typeface="B Koodak" panose="00000700000000000000" pitchFamily="2" charset="-78"/>
              </a:rPr>
              <a:t>﴿١٦٩﴾</a:t>
            </a:r>
            <a:r>
              <a:rPr lang="ar-SA" sz="1800" dirty="0">
                <a:solidFill>
                  <a:srgbClr val="000000"/>
                </a:solidFill>
                <a:effectLst/>
                <a:latin typeface="Traditional Arabic"/>
                <a:ea typeface="Times New Roman"/>
                <a:cs typeface="B Koodak" panose="00000700000000000000" pitchFamily="2" charset="-78"/>
              </a:rPr>
              <a:t> وَإِذَا قِیلَ لَهُمُ اتَّبِعُوا مَا أَنْزَلَ اللَّهُ قَالُوا بَلْ نَتَّبِعُ مَا أَلْفَیْنَا عَلَیْهِ آبَاءَنَا أَوَلَوْ کَانَ آبَاؤُهُمْ لا یَعْقِلُونَ شَیْئًا وَلا یَهْتَدُونَ </a:t>
            </a:r>
            <a:r>
              <a:rPr lang="ar-SA" sz="1800" dirty="0">
                <a:solidFill>
                  <a:srgbClr val="FF0000"/>
                </a:solidFill>
                <a:effectLst/>
                <a:latin typeface="Traditional Arabic"/>
                <a:ea typeface="Times New Roman"/>
                <a:cs typeface="B Koodak" panose="00000700000000000000" pitchFamily="2" charset="-78"/>
              </a:rPr>
              <a:t>﴿١٧٠﴾</a:t>
            </a:r>
            <a:r>
              <a:rPr lang="ar-SA" sz="1800" dirty="0">
                <a:solidFill>
                  <a:srgbClr val="000000"/>
                </a:solidFill>
                <a:effectLst/>
                <a:latin typeface="Traditional Arabic"/>
                <a:ea typeface="Times New Roman"/>
                <a:cs typeface="B Koodak" panose="00000700000000000000" pitchFamily="2" charset="-78"/>
              </a:rPr>
              <a:t> وَمَثَلُ الَّذِینَ کَفَرُوا کَمَثَلِ الَّذِی یَنْعِقُ بِمَا لا یَسْمَعُ إِلا دُعَاءً وَنِدَاءً صُمٌّ بُکْمٌ عُمْیٌ فَهُمْ لا یَعْقِلُونَ </a:t>
            </a:r>
            <a:r>
              <a:rPr lang="ar-SA" sz="1800" dirty="0">
                <a:solidFill>
                  <a:srgbClr val="FF0000"/>
                </a:solidFill>
                <a:effectLst/>
                <a:latin typeface="Traditional Arabic"/>
                <a:ea typeface="Times New Roman"/>
                <a:cs typeface="B Koodak" panose="00000700000000000000" pitchFamily="2" charset="-78"/>
              </a:rPr>
              <a:t>﴿١٧١﴾</a:t>
            </a:r>
            <a:r>
              <a:rPr lang="ar-SA" sz="1800" dirty="0">
                <a:solidFill>
                  <a:srgbClr val="000000"/>
                </a:solidFill>
                <a:effectLst/>
                <a:latin typeface="Traditional Arabic"/>
                <a:ea typeface="Times New Roman"/>
                <a:cs typeface="B Koodak" panose="00000700000000000000" pitchFamily="2" charset="-78"/>
              </a:rPr>
              <a:t> یَا أَیُّهَا الَّذِینَ آمَنُوا کُلُوا مِنْ طَیِّبَاتِ مَا رَزَقْنَاکُمْ وَاشْکُرُوا لِلَّهِ إِنْ کُنْتُمْ إِیَّاهُ تَعْبُدُونَ </a:t>
            </a:r>
            <a:r>
              <a:rPr lang="ar-SA" sz="1800" dirty="0">
                <a:solidFill>
                  <a:srgbClr val="FF0000"/>
                </a:solidFill>
                <a:effectLst/>
                <a:latin typeface="Traditional Arabic"/>
                <a:ea typeface="Times New Roman"/>
                <a:cs typeface="B Koodak" panose="00000700000000000000" pitchFamily="2" charset="-78"/>
              </a:rPr>
              <a:t>﴿١٧٢﴾</a:t>
            </a:r>
            <a:r>
              <a:rPr lang="ar-SA" sz="1800" dirty="0">
                <a:solidFill>
                  <a:srgbClr val="000000"/>
                </a:solidFill>
                <a:effectLst/>
                <a:latin typeface="Traditional Arabic"/>
                <a:ea typeface="Times New Roman"/>
                <a:cs typeface="B Koodak" panose="00000700000000000000" pitchFamily="2" charset="-78"/>
              </a:rPr>
              <a:t> إِنَّمَا حَرَّمَ عَلَیْکُمُ الْمَیْتَةَ وَالدَّمَ وَلَحْمَ الْخِنْزِیرِ وَمَا أُهِلَّ بِهِ لِغَیْرِ اللَّهِ فَمَنِ اضْطُرَّ غَیْرَ بَاغٍ وَلا عَادٍ فَلا إِثْمَ عَلَیْهِ إِنَّ اللَّهَ غَفُورٌ رَحِیمٌ </a:t>
            </a:r>
            <a:r>
              <a:rPr lang="ar-SA" sz="1800" dirty="0">
                <a:solidFill>
                  <a:srgbClr val="FF0000"/>
                </a:solidFill>
                <a:effectLst/>
                <a:latin typeface="Traditional Arabic"/>
                <a:ea typeface="Times New Roman"/>
                <a:cs typeface="B Koodak" panose="00000700000000000000" pitchFamily="2" charset="-78"/>
              </a:rPr>
              <a:t>﴿١٧٣﴾</a:t>
            </a:r>
            <a:r>
              <a:rPr lang="ar-SA" sz="1800" dirty="0">
                <a:solidFill>
                  <a:srgbClr val="000000"/>
                </a:solidFill>
                <a:effectLst/>
                <a:latin typeface="Traditional Arabic"/>
                <a:ea typeface="Times New Roman"/>
                <a:cs typeface="B Koodak" panose="00000700000000000000" pitchFamily="2" charset="-78"/>
              </a:rPr>
              <a:t> إِنَّ الَّذِینَ یَکْتُمُونَ مَا أَنْزَلَ اللَّهُ مِنَ الْکِتَابِ وَیَشْتَرُونَ بِهِ ثَمَنًا قَلِیلا أُولَئِکَ مَا یَأْکُلُونَ فِی بُطُونِهِمْ إِلا النَّارَ وَلا یُکَلِّمُهُمُ اللَّهُ یَوْمَ الْقِیَامَةِ وَلا یُزَکِّیهِمْ وَلَهُمْ عَذَابٌ أَلِیمٌ </a:t>
            </a:r>
            <a:r>
              <a:rPr lang="ar-SA" sz="1800" dirty="0">
                <a:solidFill>
                  <a:srgbClr val="FF0000"/>
                </a:solidFill>
                <a:effectLst/>
                <a:latin typeface="Traditional Arabic"/>
                <a:ea typeface="Times New Roman"/>
                <a:cs typeface="B Koodak" panose="00000700000000000000" pitchFamily="2" charset="-78"/>
              </a:rPr>
              <a:t>﴿١٧٤﴾</a:t>
            </a:r>
            <a:r>
              <a:rPr lang="ar-SA" sz="1800" dirty="0">
                <a:solidFill>
                  <a:srgbClr val="000000"/>
                </a:solidFill>
                <a:effectLst/>
                <a:latin typeface="Traditional Arabic"/>
                <a:ea typeface="Times New Roman"/>
                <a:cs typeface="B Koodak" panose="00000700000000000000" pitchFamily="2" charset="-78"/>
              </a:rPr>
              <a:t> أُولَئِکَ الَّذِینَ اشْتَرَوُا الضَّلالَةَ بِالْهُدَى وَالْعَذَابَ بِالْمَغْفِرَةِ فَمَا أَصْبَرَهُمْ عَلَى النَّارِ </a:t>
            </a:r>
            <a:r>
              <a:rPr lang="ar-SA" sz="1800" dirty="0">
                <a:solidFill>
                  <a:srgbClr val="FF0000"/>
                </a:solidFill>
                <a:effectLst/>
                <a:latin typeface="Traditional Arabic"/>
                <a:ea typeface="Times New Roman"/>
                <a:cs typeface="B Koodak" panose="00000700000000000000" pitchFamily="2" charset="-78"/>
              </a:rPr>
              <a:t>﴿١٧٥﴾</a:t>
            </a:r>
            <a:r>
              <a:rPr lang="ar-SA" sz="1800" dirty="0">
                <a:solidFill>
                  <a:srgbClr val="000000"/>
                </a:solidFill>
                <a:effectLst/>
                <a:latin typeface="Traditional Arabic"/>
                <a:ea typeface="Times New Roman"/>
                <a:cs typeface="B Koodak" panose="00000700000000000000" pitchFamily="2" charset="-78"/>
              </a:rPr>
              <a:t> ذَلِکَ بِأَنَّ اللَّهَ نَزَّلَ الْکِتَابَ بِالْحَقِّ وَإِنَّ الَّذِینَ اخْتَلَفُوا فِی الْکِتَابِ لَفِی شِقَاقٍ بَعِیدٍ </a:t>
            </a:r>
            <a:r>
              <a:rPr lang="ar-SA" sz="1800" dirty="0">
                <a:solidFill>
                  <a:srgbClr val="FF0000"/>
                </a:solidFill>
                <a:effectLst/>
                <a:latin typeface="Traditional Arabic"/>
                <a:ea typeface="Times New Roman"/>
                <a:cs typeface="B Koodak" panose="00000700000000000000" pitchFamily="2" charset="-78"/>
              </a:rPr>
              <a:t>﴿١٧٦﴾</a:t>
            </a:r>
            <a:endParaRPr lang="fa-IR" sz="1800" dirty="0">
              <a:cs typeface="B Koodak" panose="00000700000000000000" pitchFamily="2" charset="-78"/>
            </a:endParaRPr>
          </a:p>
        </p:txBody>
      </p:sp>
      <p:sp>
        <p:nvSpPr>
          <p:cNvPr id="5" name="TextBox 4"/>
          <p:cNvSpPr txBox="1"/>
          <p:nvPr/>
        </p:nvSpPr>
        <p:spPr>
          <a:xfrm>
            <a:off x="1115616" y="877199"/>
            <a:ext cx="7056784" cy="369332"/>
          </a:xfrm>
          <a:prstGeom prst="rect">
            <a:avLst/>
          </a:prstGeom>
          <a:noFill/>
        </p:spPr>
        <p:txBody>
          <a:bodyPr wrap="square" rtlCol="1">
            <a:spAutoFit/>
          </a:bodyPr>
          <a:lstStyle/>
          <a:p>
            <a:pPr algn="ctr"/>
            <a:r>
              <a:rPr lang="ar-SA" b="1" dirty="0" smtClean="0">
                <a:solidFill>
                  <a:srgbClr val="000000"/>
                </a:solidFill>
                <a:latin typeface="Traditional Arabic"/>
                <a:ea typeface="Times New Roman"/>
                <a:cs typeface="B Koodak" panose="00000700000000000000" pitchFamily="2" charset="-78"/>
              </a:rPr>
              <a:t>بِسْمِ اللَّهِ الرَّحْمَنِ الرَّحِیم</a:t>
            </a:r>
            <a:endParaRPr lang="fa-IR" dirty="0">
              <a:cs typeface="B Koodak" panose="00000700000000000000" pitchFamily="2" charset="-78"/>
            </a:endParaRPr>
          </a:p>
        </p:txBody>
      </p:sp>
      <p:sp>
        <p:nvSpPr>
          <p:cNvPr id="6" name="TextBox 5"/>
          <p:cNvSpPr txBox="1"/>
          <p:nvPr/>
        </p:nvSpPr>
        <p:spPr>
          <a:xfrm>
            <a:off x="911569" y="6237312"/>
            <a:ext cx="1800200" cy="369332"/>
          </a:xfrm>
          <a:prstGeom prst="rect">
            <a:avLst/>
          </a:prstGeom>
          <a:noFill/>
        </p:spPr>
        <p:txBody>
          <a:bodyPr wrap="square" rtlCol="1">
            <a:spAutoFit/>
          </a:bodyPr>
          <a:lstStyle/>
          <a:p>
            <a:r>
              <a:rPr lang="fa-IR" dirty="0" smtClean="0">
                <a:solidFill>
                  <a:schemeClr val="accent6">
                    <a:lumMod val="50000"/>
                  </a:schemeClr>
                </a:solidFill>
                <a:cs typeface="B Koodak" panose="00000700000000000000" pitchFamily="2" charset="-78"/>
              </a:rPr>
              <a:t>سوره بقره- جزء 2</a:t>
            </a:r>
            <a:endParaRPr lang="fa-IR" dirty="0">
              <a:solidFill>
                <a:schemeClr val="accent6">
                  <a:lumMod val="50000"/>
                </a:schemeClr>
              </a:solidFill>
              <a:cs typeface="B Koodak" panose="00000700000000000000" pitchFamily="2" charset="-78"/>
            </a:endParaRPr>
          </a:p>
        </p:txBody>
      </p:sp>
      <p:sp>
        <p:nvSpPr>
          <p:cNvPr id="10" name="Action Button: Return 9">
            <a:hlinkClick r:id="" action="ppaction://hlinkshowjump?jump=nextslide" highlightClick="1"/>
          </p:cNvPr>
          <p:cNvSpPr/>
          <p:nvPr/>
        </p:nvSpPr>
        <p:spPr>
          <a:xfrm rot="10800000">
            <a:off x="214282" y="6143644"/>
            <a:ext cx="785818" cy="571504"/>
          </a:xfrm>
          <a:prstGeom prst="actionButtonReturn">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3" name="12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276600" y="6117178"/>
            <a:ext cx="609600" cy="609600"/>
          </a:xfrm>
          <a:prstGeom prst="rect">
            <a:avLst/>
          </a:prstGeom>
        </p:spPr>
      </p:pic>
    </p:spTree>
    <p:extLst>
      <p:ext uri="{BB962C8B-B14F-4D97-AF65-F5344CB8AC3E}">
        <p14:creationId xmlns:p14="http://schemas.microsoft.com/office/powerpoint/2010/main" val="1116134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416486" fill="hold"/>
                                        <p:tgtEl>
                                          <p:spTgt spid="3"/>
                                        </p:tgtEl>
                                      </p:cBhvr>
                                    </p:cmd>
                                  </p:childTnLst>
                                </p:cTn>
                              </p:par>
                            </p:childTnLst>
                          </p:cTn>
                        </p:par>
                      </p:childTnLst>
                    </p:cTn>
                  </p:par>
                </p:childTnLst>
              </p:cTn>
              <p:nextCondLst>
                <p:cond evt="onClick" delay="0">
                  <p:tgtEl>
                    <p:spTgt spid="3"/>
                  </p:tgtEl>
                </p:cond>
              </p:nextCondLst>
            </p:seq>
            <p:audio>
              <p:cMediaNode vol="80000">
                <p:cTn id="26" fill="hold" display="0">
                  <p:stCondLst>
                    <p:cond delay="indefinite"/>
                  </p:stCondLst>
                  <p:endCondLst>
                    <p:cond evt="onStopAudio" delay="0">
                      <p:tgtEl>
                        <p:sldTgt/>
                      </p:tgtEl>
                    </p:cond>
                  </p:endCondLst>
                </p:cTn>
                <p:tgtEl>
                  <p:spTgt spid="3"/>
                </p:tgtEl>
              </p:cMediaNode>
            </p:audio>
          </p:childTnLst>
        </p:cTn>
      </p:par>
    </p:tnLst>
    <p:bldLst>
      <p:bldP spid="4"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4" name="Action Button: Return 3">
            <a:hlinkClick r:id="" action="ppaction://hlinkshowjump?jump=previousslide" highlightClick="1"/>
          </p:cNvPr>
          <p:cNvSpPr/>
          <p:nvPr/>
        </p:nvSpPr>
        <p:spPr>
          <a:xfrm>
            <a:off x="8143900" y="6143644"/>
            <a:ext cx="785818" cy="571504"/>
          </a:xfrm>
          <a:prstGeom prst="actionButtonReturn">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5" name="Action Button: Home 4">
            <a:hlinkClick r:id="rId3" action="ppaction://hlinksldjump" highlightClick="1"/>
          </p:cNvPr>
          <p:cNvSpPr/>
          <p:nvPr/>
        </p:nvSpPr>
        <p:spPr>
          <a:xfrm>
            <a:off x="4500562" y="6429396"/>
            <a:ext cx="571504" cy="357190"/>
          </a:xfrm>
          <a:prstGeom prst="actionButtonHom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6" name="Action Button: Return 5">
            <a:hlinkClick r:id="" action="ppaction://hlinkshowjump?jump=nextslide" highlightClick="1"/>
          </p:cNvPr>
          <p:cNvSpPr/>
          <p:nvPr/>
        </p:nvSpPr>
        <p:spPr>
          <a:xfrm rot="10800000">
            <a:off x="214282" y="6143644"/>
            <a:ext cx="785818" cy="571504"/>
          </a:xfrm>
          <a:prstGeom prst="actionButtonReturn">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7" name="Rectangle 6"/>
          <p:cNvSpPr/>
          <p:nvPr/>
        </p:nvSpPr>
        <p:spPr>
          <a:xfrm>
            <a:off x="685800" y="2362200"/>
            <a:ext cx="8215370" cy="1938992"/>
          </a:xfrm>
          <a:prstGeom prst="rect">
            <a:avLst/>
          </a:prstGeom>
        </p:spPr>
        <p:txBody>
          <a:bodyPr wrap="square">
            <a:spAutoFit/>
          </a:bodyPr>
          <a:lstStyle/>
          <a:p>
            <a:pPr algn="just">
              <a:lnSpc>
                <a:spcPct val="150000"/>
              </a:lnSpc>
            </a:pPr>
            <a:r>
              <a:rPr lang="fa-IR" sz="2000" b="1" dirty="0" smtClean="0">
                <a:ln w="1905"/>
                <a:solidFill>
                  <a:srgbClr val="0070C0"/>
                </a:solidFill>
                <a:effectLst>
                  <a:innerShdw blurRad="69850" dist="43180" dir="5400000">
                    <a:srgbClr val="000000">
                      <a:alpha val="65000"/>
                    </a:srgbClr>
                  </a:innerShdw>
                </a:effectLst>
                <a:cs typeface="B Koodak" panose="00000700000000000000" pitchFamily="2" charset="-78"/>
              </a:rPr>
              <a:t>«بارالها! خوب می دانم هر کس لذت دوستی ات را چشیده باشد، غیر تو را اختیار نکند و آن کس با تو انس گیرد، لحظه ای از تو روی گردان نشود،بارالها! ای آرمان دل مشتاقان و ای نهایت آرزوی عاشقان!</a:t>
            </a:r>
          </a:p>
          <a:p>
            <a:pPr algn="ctr">
              <a:lnSpc>
                <a:spcPct val="150000"/>
              </a:lnSpc>
            </a:pPr>
            <a:r>
              <a:rPr lang="fa-IR" sz="2000" b="1" dirty="0" smtClean="0">
                <a:ln w="1905"/>
                <a:solidFill>
                  <a:srgbClr val="FF0000"/>
                </a:solidFill>
                <a:effectLst>
                  <a:innerShdw blurRad="69850" dist="43180" dir="5400000">
                    <a:srgbClr val="000000">
                      <a:alpha val="65000"/>
                    </a:srgbClr>
                  </a:innerShdw>
                </a:effectLst>
                <a:cs typeface="B Koodak" panose="00000700000000000000" pitchFamily="2" charset="-78"/>
              </a:rPr>
              <a:t>دوست داشتنت را از خودت خواهانم»</a:t>
            </a:r>
            <a:endParaRPr lang="fa-IR" sz="2000" b="1" dirty="0">
              <a:ln w="1905"/>
              <a:solidFill>
                <a:srgbClr val="FF0000"/>
              </a:solidFill>
              <a:effectLst>
                <a:innerShdw blurRad="69850" dist="43180" dir="5400000">
                  <a:srgbClr val="000000">
                    <a:alpha val="65000"/>
                  </a:srgbClr>
                </a:innerShdw>
              </a:effectLst>
              <a:cs typeface="B Koodak" panose="00000700000000000000" pitchFamily="2" charset="-78"/>
            </a:endParaRPr>
          </a:p>
        </p:txBody>
      </p:sp>
      <p:sp>
        <p:nvSpPr>
          <p:cNvPr id="11" name="Rectangle 10"/>
          <p:cNvSpPr/>
          <p:nvPr/>
        </p:nvSpPr>
        <p:spPr>
          <a:xfrm>
            <a:off x="0" y="4343400"/>
            <a:ext cx="3770583" cy="369332"/>
          </a:xfrm>
          <a:prstGeom prst="rect">
            <a:avLst/>
          </a:prstGeom>
          <a:solidFill>
            <a:srgbClr val="92D050"/>
          </a:solidFill>
        </p:spPr>
        <p:txBody>
          <a:bodyPr wrap="none">
            <a:spAutoFit/>
          </a:bodyPr>
          <a:lstStyle/>
          <a:p>
            <a:r>
              <a:rPr lang="fa-IR" dirty="0" smtClean="0">
                <a:cs typeface="B Koodak" panose="00000700000000000000" pitchFamily="2" charset="-78"/>
              </a:rPr>
              <a:t>برگرفته از دعای مناجات المحبین امام سجاد(ع)</a:t>
            </a:r>
            <a:endParaRPr lang="fa-IR" dirty="0">
              <a:cs typeface="B Koodak" panose="00000700000000000000" pitchFamily="2" charset="-78"/>
            </a:endParaRPr>
          </a:p>
        </p:txBody>
      </p:sp>
      <p:sp>
        <p:nvSpPr>
          <p:cNvPr id="2" name="TextBox 1"/>
          <p:cNvSpPr txBox="1"/>
          <p:nvPr/>
        </p:nvSpPr>
        <p:spPr>
          <a:xfrm>
            <a:off x="609600" y="228600"/>
            <a:ext cx="8134632" cy="2000548"/>
          </a:xfrm>
          <a:prstGeom prst="rect">
            <a:avLst/>
          </a:prstGeom>
          <a:noFill/>
        </p:spPr>
        <p:txBody>
          <a:bodyPr wrap="square" rtlCol="1">
            <a:spAutoFit/>
          </a:bodyPr>
          <a:lstStyle/>
          <a:p>
            <a:pPr algn="just"/>
            <a:r>
              <a:rPr lang="fa-IR" sz="2400" dirty="0" smtClean="0">
                <a:solidFill>
                  <a:srgbClr val="7030A0"/>
                </a:solidFill>
                <a:cs typeface="B Koodak" panose="00000700000000000000" pitchFamily="2" charset="-78"/>
              </a:rPr>
              <a:t>مقدمه:</a:t>
            </a:r>
          </a:p>
          <a:p>
            <a:pPr algn="just"/>
            <a:endParaRPr lang="fa-IR" sz="2000" dirty="0">
              <a:cs typeface="B Koodak" panose="00000700000000000000" pitchFamily="2" charset="-78"/>
            </a:endParaRPr>
          </a:p>
          <a:p>
            <a:pPr algn="just"/>
            <a:endParaRPr lang="fa-IR" sz="2000" dirty="0">
              <a:cs typeface="B Koodak" panose="00000700000000000000" pitchFamily="2" charset="-78"/>
            </a:endParaRPr>
          </a:p>
          <a:p>
            <a:pPr algn="just"/>
            <a:r>
              <a:rPr lang="fa-IR" sz="2000" dirty="0" smtClean="0">
                <a:cs typeface="B Koodak" panose="00000700000000000000" pitchFamily="2" charset="-78"/>
              </a:rPr>
              <a:t>در این درس، ابتدا در رابطه با نقش محبت و عشق در زندگی هر فرد صحبت می کنیم، سپس برسی می کنیم که اگراین عشق و محبت سمت و سوی خدایی داشته باشد، چه آثاری در زندگی ما خواهد داشت.</a:t>
            </a:r>
            <a:endParaRPr lang="fa-IR" sz="2000" dirty="0">
              <a:cs typeface="B Koodak" panose="00000700000000000000" pitchFamily="2" charset="-78"/>
            </a:endParaRPr>
          </a:p>
        </p:txBody>
      </p:sp>
      <p:sp>
        <p:nvSpPr>
          <p:cNvPr id="8" name="TextBox 7"/>
          <p:cNvSpPr txBox="1"/>
          <p:nvPr/>
        </p:nvSpPr>
        <p:spPr>
          <a:xfrm>
            <a:off x="838200" y="5181600"/>
            <a:ext cx="7848600" cy="707886"/>
          </a:xfrm>
          <a:prstGeom prst="rect">
            <a:avLst/>
          </a:prstGeom>
          <a:noFill/>
        </p:spPr>
        <p:txBody>
          <a:bodyPr wrap="square" rtlCol="0">
            <a:spAutoFit/>
          </a:bodyPr>
          <a:lstStyle/>
          <a:p>
            <a:r>
              <a:rPr lang="fa-IR" sz="2000" dirty="0" smtClean="0">
                <a:cs typeface="B Koodak" pitchFamily="2" charset="-78"/>
              </a:rPr>
              <a:t>به راستی دوستی با خدا چه آثاری دارد که پیشوایان دین و پیروان ایشان مشتاق آن بوده اند؟ چگونه می توان دل را به این آذین آراست؟</a:t>
            </a:r>
            <a:endParaRPr lang="en-US" sz="2000" dirty="0">
              <a:cs typeface="B Koodak" pitchFamily="2" charset="-78"/>
            </a:endParaRPr>
          </a:p>
        </p:txBody>
      </p:sp>
    </p:spTree>
  </p:cSld>
  <p:clrMapOvr>
    <a:masterClrMapping/>
  </p:clrMapOvr>
  <p:transition spd="slow" advTm="30000">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1000" fill="hold"/>
                                        <p:tgtEl>
                                          <p:spTgt spid="11"/>
                                        </p:tgtEl>
                                        <p:attrNameLst>
                                          <p:attrName>ppt_w</p:attrName>
                                        </p:attrNameLst>
                                      </p:cBhvr>
                                      <p:tavLst>
                                        <p:tav tm="0">
                                          <p:val>
                                            <p:fltVal val="0"/>
                                          </p:val>
                                        </p:tav>
                                        <p:tav tm="100000">
                                          <p:val>
                                            <p:strVal val="#ppt_w"/>
                                          </p:val>
                                        </p:tav>
                                      </p:tavLst>
                                    </p:anim>
                                    <p:anim calcmode="lin" valueType="num">
                                      <p:cBhvr>
                                        <p:cTn id="24" dur="1000" fill="hold"/>
                                        <p:tgtEl>
                                          <p:spTgt spid="11"/>
                                        </p:tgtEl>
                                        <p:attrNameLst>
                                          <p:attrName>ppt_h</p:attrName>
                                        </p:attrNameLst>
                                      </p:cBhvr>
                                      <p:tavLst>
                                        <p:tav tm="0">
                                          <p:val>
                                            <p:fltVal val="0"/>
                                          </p:val>
                                        </p:tav>
                                        <p:tav tm="100000">
                                          <p:val>
                                            <p:strVal val="#ppt_h"/>
                                          </p:val>
                                        </p:tav>
                                      </p:tavLst>
                                    </p:anim>
                                    <p:anim calcmode="lin" valueType="num">
                                      <p:cBhvr>
                                        <p:cTn id="25" dur="1000" fill="hold"/>
                                        <p:tgtEl>
                                          <p:spTgt spid="11"/>
                                        </p:tgtEl>
                                        <p:attrNameLst>
                                          <p:attrName>style.rotation</p:attrName>
                                        </p:attrNameLst>
                                      </p:cBhvr>
                                      <p:tavLst>
                                        <p:tav tm="0">
                                          <p:val>
                                            <p:fltVal val="90"/>
                                          </p:val>
                                        </p:tav>
                                        <p:tav tm="100000">
                                          <p:val>
                                            <p:fltVal val="0"/>
                                          </p:val>
                                        </p:tav>
                                      </p:tavLst>
                                    </p:anim>
                                    <p:animEffect transition="in" filter="fade">
                                      <p:cBhvr>
                                        <p:cTn id="26" dur="10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P spid="2"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4" name="Action Button: Return 3">
            <a:hlinkClick r:id="" action="ppaction://hlinkshowjump?jump=previousslide" highlightClick="1"/>
          </p:cNvPr>
          <p:cNvSpPr/>
          <p:nvPr/>
        </p:nvSpPr>
        <p:spPr>
          <a:xfrm>
            <a:off x="8143900" y="6143644"/>
            <a:ext cx="785818" cy="571504"/>
          </a:xfrm>
          <a:prstGeom prst="actionButtonReturn">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5" name="Action Button: Home 4">
            <a:hlinkClick r:id="rId3" action="ppaction://hlinksldjump" highlightClick="1"/>
          </p:cNvPr>
          <p:cNvSpPr/>
          <p:nvPr/>
        </p:nvSpPr>
        <p:spPr>
          <a:xfrm>
            <a:off x="4500562" y="6429396"/>
            <a:ext cx="571504" cy="357190"/>
          </a:xfrm>
          <a:prstGeom prst="actionButtonHom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6" name="Action Button: Return 5">
            <a:hlinkClick r:id="" action="ppaction://hlinkshowjump?jump=nextslide" highlightClick="1"/>
          </p:cNvPr>
          <p:cNvSpPr/>
          <p:nvPr/>
        </p:nvSpPr>
        <p:spPr>
          <a:xfrm rot="10800000">
            <a:off x="214282" y="6143644"/>
            <a:ext cx="785818" cy="571504"/>
          </a:xfrm>
          <a:prstGeom prst="actionButtonReturn">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8" name="Rectangle 7"/>
          <p:cNvSpPr/>
          <p:nvPr/>
        </p:nvSpPr>
        <p:spPr>
          <a:xfrm>
            <a:off x="6981228" y="71414"/>
            <a:ext cx="2162772" cy="707886"/>
          </a:xfrm>
          <a:prstGeom prst="rect">
            <a:avLst/>
          </a:prstGeom>
        </p:spPr>
        <p:txBody>
          <a:bodyPr wrap="none">
            <a:spAutoFit/>
          </a:bodyPr>
          <a:lstStyle/>
          <a:p>
            <a:r>
              <a:rPr lang="fa-IR" sz="4000" b="1" cap="all" dirty="0" smtClean="0">
                <a:ln w="9000" cmpd="sng">
                  <a:solidFill>
                    <a:sysClr val="windowText" lastClr="000000"/>
                  </a:solidFill>
                  <a:prstDash val="solid"/>
                </a:ln>
                <a:solidFill>
                  <a:schemeClr val="accent1">
                    <a:lumMod val="75000"/>
                  </a:schemeClr>
                </a:solidFill>
                <a:effectLst/>
                <a:cs typeface="B Koodak" panose="00000700000000000000" pitchFamily="2" charset="-78"/>
              </a:rPr>
              <a:t>نقش</a:t>
            </a:r>
            <a:r>
              <a:rPr lang="fa-IR" sz="4000" b="1" cap="all" dirty="0" smtClean="0">
                <a:ln w="9000" cmpd="sng">
                  <a:solidFill>
                    <a:sysClr val="windowText" lastClr="000000"/>
                  </a:solidFill>
                  <a:prstDash val="solid"/>
                </a:ln>
                <a:solidFill>
                  <a:srgbClr val="C00000"/>
                </a:solidFill>
                <a:effectLst>
                  <a:reflection blurRad="12700" stA="28000" endPos="45000" dist="1000" dir="5400000" sy="-100000" algn="bl" rotWithShape="0"/>
                </a:effectLst>
                <a:cs typeface="B Koodak" panose="00000700000000000000" pitchFamily="2" charset="-78"/>
              </a:rPr>
              <a:t> </a:t>
            </a:r>
            <a:r>
              <a:rPr lang="fa-IR" sz="4000" b="1" cap="all" dirty="0" smtClean="0">
                <a:ln w="9000" cmpd="sng">
                  <a:solidFill>
                    <a:sysClr val="windowText" lastClr="000000"/>
                  </a:solidFill>
                  <a:prstDash val="solid"/>
                </a:ln>
                <a:solidFill>
                  <a:schemeClr val="accent1">
                    <a:lumMod val="75000"/>
                  </a:schemeClr>
                </a:solidFill>
                <a:effectLst/>
                <a:cs typeface="B Koodak" panose="00000700000000000000" pitchFamily="2" charset="-78"/>
              </a:rPr>
              <a:t>محبت</a:t>
            </a:r>
          </a:p>
        </p:txBody>
      </p:sp>
      <p:sp>
        <p:nvSpPr>
          <p:cNvPr id="3" name="Rectangle 2"/>
          <p:cNvSpPr/>
          <p:nvPr/>
        </p:nvSpPr>
        <p:spPr>
          <a:xfrm>
            <a:off x="71406" y="908720"/>
            <a:ext cx="8832734" cy="5078313"/>
          </a:xfrm>
          <a:prstGeom prst="rect">
            <a:avLst/>
          </a:prstGeom>
        </p:spPr>
        <p:txBody>
          <a:bodyPr wrap="square">
            <a:spAutoFit/>
          </a:bodyPr>
          <a:lstStyle/>
          <a:p>
            <a:pPr lvl="0" algn="just">
              <a:lnSpc>
                <a:spcPct val="150000"/>
              </a:lnSpc>
            </a:pPr>
            <a:r>
              <a:rPr lang="fa-IR" sz="2400" dirty="0">
                <a:solidFill>
                  <a:prstClr val="black"/>
                </a:solidFill>
                <a:cs typeface="B Koodak" panose="00000700000000000000" pitchFamily="2" charset="-78"/>
              </a:rPr>
              <a:t>محبت و دوستی </a:t>
            </a:r>
            <a:r>
              <a:rPr lang="fa-IR" sz="2400" dirty="0">
                <a:solidFill>
                  <a:srgbClr val="FF0000"/>
                </a:solidFill>
                <a:cs typeface="B Koodak" panose="00000700000000000000" pitchFamily="2" charset="-78"/>
              </a:rPr>
              <a:t>سرچشمه</a:t>
            </a:r>
            <a:r>
              <a:rPr lang="fa-IR" sz="2400" dirty="0">
                <a:solidFill>
                  <a:prstClr val="black"/>
                </a:solidFill>
                <a:cs typeface="B Koodak" panose="00000700000000000000" pitchFamily="2" charset="-78"/>
              </a:rPr>
              <a:t> بسیاری از </a:t>
            </a:r>
            <a:r>
              <a:rPr lang="fa-IR" sz="2400" dirty="0">
                <a:solidFill>
                  <a:srgbClr val="FF0000"/>
                </a:solidFill>
                <a:cs typeface="B Koodak" panose="00000700000000000000" pitchFamily="2" charset="-78"/>
              </a:rPr>
              <a:t>تصمیم ها </a:t>
            </a:r>
            <a:r>
              <a:rPr lang="fa-IR" sz="2400" dirty="0">
                <a:solidFill>
                  <a:prstClr val="black"/>
                </a:solidFill>
                <a:cs typeface="B Koodak" panose="00000700000000000000" pitchFamily="2" charset="-78"/>
              </a:rPr>
              <a:t>و کارهای انسان است. </a:t>
            </a:r>
            <a:r>
              <a:rPr lang="fa-IR" sz="2400" dirty="0">
                <a:solidFill>
                  <a:srgbClr val="FF0000"/>
                </a:solidFill>
                <a:cs typeface="B Koodak" panose="00000700000000000000" pitchFamily="2" charset="-78"/>
              </a:rPr>
              <a:t>فعالیت هایی </a:t>
            </a:r>
            <a:r>
              <a:rPr lang="fa-IR" sz="2400" dirty="0">
                <a:solidFill>
                  <a:prstClr val="black"/>
                </a:solidFill>
                <a:cs typeface="B Koodak" panose="00000700000000000000" pitchFamily="2" charset="-78"/>
              </a:rPr>
              <a:t>که آدمی درطول زندگی انجام می دهد</a:t>
            </a:r>
            <a:r>
              <a:rPr lang="fa-IR" sz="2400" dirty="0">
                <a:solidFill>
                  <a:srgbClr val="FF0000"/>
                </a:solidFill>
                <a:cs typeface="B Koodak" panose="00000700000000000000" pitchFamily="2" charset="-78"/>
              </a:rPr>
              <a:t> ریشه </a:t>
            </a:r>
            <a:r>
              <a:rPr lang="fa-IR" sz="2400" dirty="0">
                <a:solidFill>
                  <a:prstClr val="black"/>
                </a:solidFill>
                <a:cs typeface="B Koodak" panose="00000700000000000000" pitchFamily="2" charset="-78"/>
              </a:rPr>
              <a:t>در دلبستگی ها و محبت های او دارد و همین </a:t>
            </a:r>
            <a:r>
              <a:rPr lang="fa-IR" sz="2400" dirty="0">
                <a:solidFill>
                  <a:srgbClr val="FF0000"/>
                </a:solidFill>
                <a:cs typeface="B Koodak" panose="00000700000000000000" pitchFamily="2" charset="-78"/>
              </a:rPr>
              <a:t>محبت</a:t>
            </a:r>
            <a:r>
              <a:rPr lang="fa-IR" sz="2400" dirty="0">
                <a:solidFill>
                  <a:prstClr val="black"/>
                </a:solidFill>
                <a:cs typeface="B Koodak" panose="00000700000000000000" pitchFamily="2" charset="-78"/>
              </a:rPr>
              <a:t> هاست که به زندگی آدمی </a:t>
            </a:r>
            <a:r>
              <a:rPr lang="fa-IR" sz="2400" dirty="0">
                <a:solidFill>
                  <a:srgbClr val="FF0000"/>
                </a:solidFill>
                <a:cs typeface="B Koodak" panose="00000700000000000000" pitchFamily="2" charset="-78"/>
              </a:rPr>
              <a:t>جهت</a:t>
            </a:r>
            <a:r>
              <a:rPr lang="fa-IR" sz="2400" dirty="0">
                <a:solidFill>
                  <a:prstClr val="black"/>
                </a:solidFill>
                <a:cs typeface="B Koodak" panose="00000700000000000000" pitchFamily="2" charset="-78"/>
              </a:rPr>
              <a:t> می دهد. به هر میزان که </a:t>
            </a:r>
            <a:r>
              <a:rPr lang="fa-IR" sz="2400" dirty="0">
                <a:solidFill>
                  <a:srgbClr val="7030A0"/>
                </a:solidFill>
                <a:cs typeface="B Koodak" panose="00000700000000000000" pitchFamily="2" charset="-78"/>
              </a:rPr>
              <a:t>محبت شدیدتر </a:t>
            </a:r>
            <a:r>
              <a:rPr lang="fa-IR" sz="2400" dirty="0">
                <a:solidFill>
                  <a:prstClr val="black"/>
                </a:solidFill>
                <a:cs typeface="B Koodak" panose="00000700000000000000" pitchFamily="2" charset="-78"/>
              </a:rPr>
              <a:t>باشد، تأثیر آن نیز در زندگی </a:t>
            </a:r>
            <a:r>
              <a:rPr lang="fa-IR" sz="2400" dirty="0">
                <a:solidFill>
                  <a:srgbClr val="7030A0"/>
                </a:solidFill>
                <a:cs typeface="B Koodak" panose="00000700000000000000" pitchFamily="2" charset="-78"/>
              </a:rPr>
              <a:t>عمیق تر </a:t>
            </a:r>
            <a:r>
              <a:rPr lang="fa-IR" sz="2400" dirty="0">
                <a:solidFill>
                  <a:prstClr val="black"/>
                </a:solidFill>
                <a:cs typeface="B Koodak" panose="00000700000000000000" pitchFamily="2" charset="-78"/>
              </a:rPr>
              <a:t>و گسترده تر </a:t>
            </a:r>
            <a:r>
              <a:rPr lang="fa-IR" sz="2400" dirty="0" smtClean="0">
                <a:solidFill>
                  <a:prstClr val="black"/>
                </a:solidFill>
                <a:cs typeface="B Koodak" panose="00000700000000000000" pitchFamily="2" charset="-78"/>
              </a:rPr>
              <a:t>است.</a:t>
            </a:r>
          </a:p>
          <a:p>
            <a:pPr lvl="0" algn="just">
              <a:lnSpc>
                <a:spcPct val="150000"/>
              </a:lnSpc>
            </a:pPr>
            <a:r>
              <a:rPr lang="fa-IR" sz="2400" dirty="0" smtClean="0">
                <a:solidFill>
                  <a:schemeClr val="accent1">
                    <a:lumMod val="75000"/>
                  </a:schemeClr>
                </a:solidFill>
                <a:cs typeface="B Koodak" panose="00000700000000000000" pitchFamily="2" charset="-78"/>
              </a:rPr>
              <a:t>مثلا</a:t>
            </a:r>
            <a:r>
              <a:rPr lang="fa-IR" sz="2400" dirty="0" smtClean="0">
                <a:solidFill>
                  <a:prstClr val="black"/>
                </a:solidFill>
                <a:cs typeface="B Koodak" panose="00000700000000000000" pitchFamily="2" charset="-78"/>
              </a:rPr>
              <a:t> </a:t>
            </a:r>
            <a:r>
              <a:rPr lang="fa-IR" sz="2400" dirty="0">
                <a:solidFill>
                  <a:prstClr val="black"/>
                </a:solidFill>
                <a:cs typeface="B Koodak" panose="00000700000000000000" pitchFamily="2" charset="-78"/>
              </a:rPr>
              <a:t>کسی که دوستدار ثروت است، سمت و سوی همه کارهای خود را رسیدن به ثروت قرار می دهد.</a:t>
            </a:r>
          </a:p>
          <a:p>
            <a:pPr lvl="0" algn="just">
              <a:lnSpc>
                <a:spcPct val="150000"/>
              </a:lnSpc>
            </a:pPr>
            <a:r>
              <a:rPr lang="fa-IR" sz="2400" dirty="0">
                <a:solidFill>
                  <a:prstClr val="black"/>
                </a:solidFill>
                <a:cs typeface="B Koodak" panose="00000700000000000000" pitchFamily="2" charset="-78"/>
              </a:rPr>
              <a:t>کسی که </a:t>
            </a:r>
            <a:r>
              <a:rPr lang="fa-IR" sz="2400" dirty="0" smtClean="0">
                <a:solidFill>
                  <a:prstClr val="black"/>
                </a:solidFill>
                <a:cs typeface="B Koodak" panose="00000700000000000000" pitchFamily="2" charset="-78"/>
              </a:rPr>
              <a:t>شیفته ی </a:t>
            </a:r>
            <a:r>
              <a:rPr lang="fa-IR" sz="2400" dirty="0">
                <a:solidFill>
                  <a:prstClr val="black"/>
                </a:solidFill>
                <a:cs typeface="B Koodak" panose="00000700000000000000" pitchFamily="2" charset="-78"/>
              </a:rPr>
              <a:t>مد است، دل مشغولی شب و روز او دست یافتن به آخرین مدهاست و کسی که محبوب ومعشوق خود را دانشمند یا هنرمندی قرار می دهد، ظاهر و حتی سبک زندگی خود را شبیه وی می سازد.</a:t>
            </a:r>
          </a:p>
        </p:txBody>
      </p:sp>
    </p:spTree>
  </p:cSld>
  <p:clrMapOvr>
    <a:masterClrMapping/>
  </p:clrMapOvr>
  <mc:AlternateContent xmlns:mc="http://schemas.openxmlformats.org/markup-compatibility/2006" xmlns:p14="http://schemas.microsoft.com/office/powerpoint/2010/main">
    <mc:Choice Requires="p14">
      <p:transition spd="slow" p14:dur="1400" advTm="30000">
        <p14:ripple/>
      </p:transition>
    </mc:Choice>
    <mc:Fallback xmlns="">
      <p:transition spd="slow" advTm="3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4" name="Action Button: Return 3">
            <a:hlinkClick r:id="" action="ppaction://hlinkshowjump?jump=previousslide" highlightClick="1"/>
          </p:cNvPr>
          <p:cNvSpPr/>
          <p:nvPr/>
        </p:nvSpPr>
        <p:spPr>
          <a:xfrm>
            <a:off x="8143900" y="6143644"/>
            <a:ext cx="785818" cy="571504"/>
          </a:xfrm>
          <a:prstGeom prst="actionButtonReturn">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5" name="Action Button: Home 4">
            <a:hlinkClick r:id="rId3" action="ppaction://hlinksldjump" highlightClick="1"/>
          </p:cNvPr>
          <p:cNvSpPr/>
          <p:nvPr/>
        </p:nvSpPr>
        <p:spPr>
          <a:xfrm>
            <a:off x="4500562" y="6429396"/>
            <a:ext cx="571504" cy="357190"/>
          </a:xfrm>
          <a:prstGeom prst="actionButtonHom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6" name="Action Button: Return 5">
            <a:hlinkClick r:id="" action="ppaction://hlinkshowjump?jump=nextslide" highlightClick="1"/>
          </p:cNvPr>
          <p:cNvSpPr/>
          <p:nvPr/>
        </p:nvSpPr>
        <p:spPr>
          <a:xfrm rot="10800000">
            <a:off x="214282" y="6143644"/>
            <a:ext cx="785818" cy="571504"/>
          </a:xfrm>
          <a:prstGeom prst="actionButtonReturn">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Rectangle 1"/>
          <p:cNvSpPr/>
          <p:nvPr/>
        </p:nvSpPr>
        <p:spPr>
          <a:xfrm>
            <a:off x="6056330" y="260648"/>
            <a:ext cx="2767104" cy="646331"/>
          </a:xfrm>
          <a:prstGeom prst="rect">
            <a:avLst/>
          </a:prstGeom>
        </p:spPr>
        <p:txBody>
          <a:bodyPr wrap="none">
            <a:spAutoFit/>
          </a:bodyPr>
          <a:lstStyle/>
          <a:p>
            <a:pPr lvl="0"/>
            <a:r>
              <a:rPr lang="fa-IR" sz="3600" b="1" dirty="0">
                <a:solidFill>
                  <a:schemeClr val="accent1">
                    <a:lumMod val="75000"/>
                  </a:schemeClr>
                </a:solidFill>
                <a:cs typeface="B Koodak" panose="00000700000000000000" pitchFamily="2" charset="-78"/>
              </a:rPr>
              <a:t>چقدر می ارزیم؟!</a:t>
            </a:r>
          </a:p>
        </p:txBody>
      </p:sp>
      <p:sp>
        <p:nvSpPr>
          <p:cNvPr id="3" name="Rectangle 2"/>
          <p:cNvSpPr/>
          <p:nvPr/>
        </p:nvSpPr>
        <p:spPr>
          <a:xfrm>
            <a:off x="395536" y="906979"/>
            <a:ext cx="8534182" cy="4062651"/>
          </a:xfrm>
          <a:prstGeom prst="rect">
            <a:avLst/>
          </a:prstGeom>
        </p:spPr>
        <p:txBody>
          <a:bodyPr wrap="square">
            <a:spAutoFit/>
          </a:bodyPr>
          <a:lstStyle/>
          <a:p>
            <a:pPr lvl="0" algn="just">
              <a:lnSpc>
                <a:spcPct val="150000"/>
              </a:lnSpc>
            </a:pPr>
            <a:r>
              <a:rPr lang="fa-IR" sz="2400" dirty="0">
                <a:solidFill>
                  <a:prstClr val="black"/>
                </a:solidFill>
                <a:cs typeface="B Koodak" panose="00000700000000000000" pitchFamily="2" charset="-78"/>
              </a:rPr>
              <a:t>عده ای از اندیشمندان برتر دنیا در یکی از کشورهای اروپایی جمع شده بودند تا </a:t>
            </a:r>
            <a:r>
              <a:rPr lang="fa-IR" sz="2400" dirty="0" smtClean="0">
                <a:solidFill>
                  <a:prstClr val="black"/>
                </a:solidFill>
                <a:cs typeface="B Koodak" panose="00000700000000000000" pitchFamily="2" charset="-78"/>
              </a:rPr>
              <a:t>درباره ی </a:t>
            </a:r>
            <a:r>
              <a:rPr lang="fa-IR" sz="2400" dirty="0">
                <a:solidFill>
                  <a:prstClr val="black"/>
                </a:solidFill>
                <a:cs typeface="B Koodak" panose="00000700000000000000" pitchFamily="2" charset="-78"/>
              </a:rPr>
              <a:t>موضوع«</a:t>
            </a:r>
            <a:r>
              <a:rPr lang="fa-IR" sz="2400" dirty="0">
                <a:solidFill>
                  <a:srgbClr val="FF0000"/>
                </a:solidFill>
                <a:cs typeface="B Koodak" panose="00000700000000000000" pitchFamily="2" charset="-78"/>
              </a:rPr>
              <a:t>معیار ارزش واقعی انسان</a:t>
            </a:r>
            <a:r>
              <a:rPr lang="fa-IR" sz="2400" dirty="0">
                <a:solidFill>
                  <a:prstClr val="black"/>
                </a:solidFill>
                <a:cs typeface="B Koodak" panose="00000700000000000000" pitchFamily="2" charset="-78"/>
              </a:rPr>
              <a:t>» بحث و تبادل نظر کنند</a:t>
            </a:r>
            <a:r>
              <a:rPr lang="fa-IR" sz="2400" dirty="0" smtClean="0">
                <a:solidFill>
                  <a:prstClr val="black"/>
                </a:solidFill>
                <a:cs typeface="B Koodak" panose="00000700000000000000" pitchFamily="2" charset="-78"/>
              </a:rPr>
              <a:t>.</a:t>
            </a:r>
            <a:r>
              <a:rPr lang="fa-IR" sz="2400" b="1" dirty="0">
                <a:solidFill>
                  <a:prstClr val="black"/>
                </a:solidFill>
                <a:cs typeface="B Koodak" panose="00000700000000000000" pitchFamily="2" charset="-78"/>
              </a:rPr>
              <a:t> دلیل انتخاب این بحث این بود که ما برای سنجش ارزش بسیاری از موجودات، معیار خاصی داریم؛ مثلاً معیار ارزش </a:t>
            </a:r>
            <a:r>
              <a:rPr lang="fa-IR" sz="2400" b="1" dirty="0">
                <a:solidFill>
                  <a:srgbClr val="FF0000"/>
                </a:solidFill>
                <a:cs typeface="B Koodak" panose="00000700000000000000" pitchFamily="2" charset="-78"/>
              </a:rPr>
              <a:t>طلا</a:t>
            </a:r>
            <a:r>
              <a:rPr lang="fa-IR" sz="2400" b="1" dirty="0">
                <a:solidFill>
                  <a:prstClr val="black"/>
                </a:solidFill>
                <a:cs typeface="B Koodak" panose="00000700000000000000" pitchFamily="2" charset="-78"/>
              </a:rPr>
              <a:t> به </a:t>
            </a:r>
            <a:r>
              <a:rPr lang="fa-IR" sz="2400" b="1" dirty="0">
                <a:solidFill>
                  <a:srgbClr val="FF0000"/>
                </a:solidFill>
                <a:cs typeface="B Koodak" panose="00000700000000000000" pitchFamily="2" charset="-78"/>
              </a:rPr>
              <a:t>عیار</a:t>
            </a:r>
            <a:r>
              <a:rPr lang="fa-IR" sz="2400" b="1" dirty="0">
                <a:solidFill>
                  <a:prstClr val="black"/>
                </a:solidFill>
                <a:cs typeface="B Koodak" panose="00000700000000000000" pitchFamily="2" charset="-78"/>
              </a:rPr>
              <a:t> آن است؛ معیار ارزش </a:t>
            </a:r>
            <a:r>
              <a:rPr lang="fa-IR" sz="2400" b="1" dirty="0">
                <a:solidFill>
                  <a:srgbClr val="FF0000"/>
                </a:solidFill>
                <a:cs typeface="B Koodak" panose="00000700000000000000" pitchFamily="2" charset="-78"/>
              </a:rPr>
              <a:t>درخت میوه </a:t>
            </a:r>
            <a:r>
              <a:rPr lang="fa-IR" sz="2400" b="1" dirty="0">
                <a:solidFill>
                  <a:prstClr val="black"/>
                </a:solidFill>
                <a:cs typeface="B Koodak" panose="00000700000000000000" pitchFamily="2" charset="-78"/>
              </a:rPr>
              <a:t>به </a:t>
            </a:r>
            <a:r>
              <a:rPr lang="fa-IR" sz="2400" b="1" dirty="0">
                <a:solidFill>
                  <a:srgbClr val="FF0000"/>
                </a:solidFill>
                <a:cs typeface="B Koodak" panose="00000700000000000000" pitchFamily="2" charset="-78"/>
              </a:rPr>
              <a:t>کیفیت محصول</a:t>
            </a:r>
            <a:r>
              <a:rPr lang="fa-IR" sz="2400" b="1" dirty="0">
                <a:solidFill>
                  <a:prstClr val="black"/>
                </a:solidFill>
                <a:cs typeface="B Koodak" panose="00000700000000000000" pitchFamily="2" charset="-78"/>
              </a:rPr>
              <a:t> آن و معیار </a:t>
            </a:r>
            <a:r>
              <a:rPr lang="fa-IR" sz="2400" b="1" dirty="0">
                <a:solidFill>
                  <a:srgbClr val="FF0000"/>
                </a:solidFill>
                <a:cs typeface="B Koodak" panose="00000700000000000000" pitchFamily="2" charset="-78"/>
              </a:rPr>
              <a:t>ارزش مزرعه</a:t>
            </a:r>
            <a:r>
              <a:rPr lang="fa-IR" sz="2400" b="1" dirty="0">
                <a:solidFill>
                  <a:prstClr val="black"/>
                </a:solidFill>
                <a:cs typeface="B Koodak" panose="00000700000000000000" pitchFamily="2" charset="-78"/>
              </a:rPr>
              <a:t>، </a:t>
            </a:r>
            <a:r>
              <a:rPr lang="fa-IR" sz="2400" b="1" dirty="0">
                <a:solidFill>
                  <a:srgbClr val="FF0000"/>
                </a:solidFill>
                <a:cs typeface="B Koodak" panose="00000700000000000000" pitchFamily="2" charset="-78"/>
              </a:rPr>
              <a:t>میزان حاصلخیزی </a:t>
            </a:r>
            <a:r>
              <a:rPr lang="fa-IR" sz="2400" b="1" dirty="0">
                <a:solidFill>
                  <a:prstClr val="black"/>
                </a:solidFill>
                <a:cs typeface="B Koodak" panose="00000700000000000000" pitchFamily="2" charset="-78"/>
              </a:rPr>
              <a:t>آن </a:t>
            </a:r>
            <a:r>
              <a:rPr lang="fa-IR" sz="2400" b="1" dirty="0" smtClean="0">
                <a:solidFill>
                  <a:prstClr val="black"/>
                </a:solidFill>
                <a:cs typeface="B Koodak" panose="00000700000000000000" pitchFamily="2" charset="-78"/>
              </a:rPr>
              <a:t>است.</a:t>
            </a:r>
          </a:p>
          <a:p>
            <a:pPr lvl="0" algn="ctr">
              <a:lnSpc>
                <a:spcPct val="150000"/>
              </a:lnSpc>
            </a:pPr>
            <a:r>
              <a:rPr lang="fa-IR" sz="2800" b="1" dirty="0" smtClean="0">
                <a:solidFill>
                  <a:schemeClr val="accent1">
                    <a:lumMod val="75000"/>
                  </a:schemeClr>
                </a:solidFill>
                <a:cs typeface="B Koodak" panose="00000700000000000000" pitchFamily="2" charset="-78"/>
              </a:rPr>
              <a:t> </a:t>
            </a:r>
            <a:r>
              <a:rPr lang="fa-IR" sz="2800" b="1" dirty="0">
                <a:solidFill>
                  <a:schemeClr val="accent1">
                    <a:lumMod val="75000"/>
                  </a:schemeClr>
                </a:solidFill>
                <a:cs typeface="B Koodak" panose="00000700000000000000" pitchFamily="2" charset="-78"/>
              </a:rPr>
              <a:t>اما معیار ارزش انسان چیست؟!</a:t>
            </a:r>
          </a:p>
          <a:p>
            <a:pPr lvl="0" algn="just">
              <a:lnSpc>
                <a:spcPct val="150000"/>
              </a:lnSpc>
            </a:pPr>
            <a:endParaRPr lang="fa-IR" sz="2800" dirty="0">
              <a:solidFill>
                <a:prstClr val="black"/>
              </a:solidFill>
            </a:endParaRPr>
          </a:p>
        </p:txBody>
      </p:sp>
    </p:spTree>
  </p:cSld>
  <p:clrMapOvr>
    <a:masterClrMapping/>
  </p:clrMapOvr>
  <p:transition spd="slow" advTm="30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4" name="Action Button: Return 3">
            <a:hlinkClick r:id="" action="ppaction://hlinkshowjump?jump=previousslide" highlightClick="1"/>
          </p:cNvPr>
          <p:cNvSpPr/>
          <p:nvPr/>
        </p:nvSpPr>
        <p:spPr>
          <a:xfrm>
            <a:off x="8143900" y="6143644"/>
            <a:ext cx="785818" cy="571504"/>
          </a:xfrm>
          <a:prstGeom prst="actionButtonReturn">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5" name="Action Button: Home 4">
            <a:hlinkClick r:id="rId3" action="ppaction://hlinksldjump" highlightClick="1"/>
          </p:cNvPr>
          <p:cNvSpPr/>
          <p:nvPr/>
        </p:nvSpPr>
        <p:spPr>
          <a:xfrm>
            <a:off x="4500562" y="6429396"/>
            <a:ext cx="571504" cy="357190"/>
          </a:xfrm>
          <a:prstGeom prst="actionButtonHom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6" name="Action Button: Return 5">
            <a:hlinkClick r:id="" action="ppaction://hlinkshowjump?jump=nextslide" highlightClick="1"/>
          </p:cNvPr>
          <p:cNvSpPr/>
          <p:nvPr/>
        </p:nvSpPr>
        <p:spPr>
          <a:xfrm rot="10800000">
            <a:off x="214282" y="6143644"/>
            <a:ext cx="785818" cy="571504"/>
          </a:xfrm>
          <a:prstGeom prst="actionButtonReturn">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3" name="TextBox 2"/>
          <p:cNvSpPr txBox="1"/>
          <p:nvPr/>
        </p:nvSpPr>
        <p:spPr>
          <a:xfrm>
            <a:off x="214282" y="548680"/>
            <a:ext cx="8534182" cy="3046988"/>
          </a:xfrm>
          <a:prstGeom prst="rect">
            <a:avLst/>
          </a:prstGeom>
          <a:noFill/>
        </p:spPr>
        <p:txBody>
          <a:bodyPr wrap="square" rtlCol="1">
            <a:spAutoFit/>
          </a:bodyPr>
          <a:lstStyle/>
          <a:p>
            <a:pPr algn="just"/>
            <a:r>
              <a:rPr lang="fa-IR" sz="2400" dirty="0">
                <a:cs typeface="B Koodak" panose="00000700000000000000" pitchFamily="2" charset="-78"/>
              </a:rPr>
              <a:t>هر کدام از جامعه شناسان در این باره حرف هایی زدند و معیارهای خاصی ارائه دادند. وقتی نوبت به من رسید، به جایگاه رفتم و گفتم: اگر می خواهید بدانید یک </a:t>
            </a:r>
            <a:r>
              <a:rPr lang="fa-IR" sz="2400" dirty="0">
                <a:solidFill>
                  <a:schemeClr val="accent1">
                    <a:lumMod val="75000"/>
                  </a:schemeClr>
                </a:solidFill>
                <a:cs typeface="B Koodak" panose="00000700000000000000" pitchFamily="2" charset="-78"/>
              </a:rPr>
              <a:t>انسان چقدر ارزش دارد،</a:t>
            </a:r>
            <a:r>
              <a:rPr lang="fa-IR" sz="2400" dirty="0">
                <a:solidFill>
                  <a:schemeClr val="tx1">
                    <a:lumMod val="95000"/>
                    <a:lumOff val="5000"/>
                  </a:schemeClr>
                </a:solidFill>
                <a:cs typeface="B Koodak" panose="00000700000000000000" pitchFamily="2" charset="-78"/>
              </a:rPr>
              <a:t>ببینید</a:t>
            </a:r>
            <a:r>
              <a:rPr lang="fa-IR" sz="2400" dirty="0">
                <a:solidFill>
                  <a:schemeClr val="accent1">
                    <a:lumMod val="75000"/>
                  </a:schemeClr>
                </a:solidFill>
                <a:cs typeface="B Koodak" panose="00000700000000000000" pitchFamily="2" charset="-78"/>
              </a:rPr>
              <a:t> </a:t>
            </a:r>
            <a:r>
              <a:rPr lang="fa-IR" sz="2400" dirty="0">
                <a:cs typeface="B Koodak" panose="00000700000000000000" pitchFamily="2" charset="-78"/>
              </a:rPr>
              <a:t>به چه </a:t>
            </a:r>
            <a:r>
              <a:rPr lang="fa-IR" sz="2400" dirty="0">
                <a:solidFill>
                  <a:schemeClr val="accent1">
                    <a:lumMod val="75000"/>
                  </a:schemeClr>
                </a:solidFill>
                <a:cs typeface="B Koodak" panose="00000700000000000000" pitchFamily="2" charset="-78"/>
              </a:rPr>
              <a:t>چیزی علاقه </a:t>
            </a:r>
            <a:r>
              <a:rPr lang="fa-IR" sz="2400" dirty="0">
                <a:cs typeface="B Koodak" panose="00000700000000000000" pitchFamily="2" charset="-78"/>
              </a:rPr>
              <a:t>دارد و به چه چیزی عشق می ورزد. کسی که عشقش یک آپارتمان است،در واقع ارزشش به مقدار همان آپارتمان است. کسی که عشقش ماشین است، ارزشش به همان میزان است، اما کسی که </a:t>
            </a:r>
            <a:r>
              <a:rPr lang="fa-IR" sz="2400" dirty="0">
                <a:solidFill>
                  <a:srgbClr val="FF0000"/>
                </a:solidFill>
                <a:cs typeface="B Koodak" panose="00000700000000000000" pitchFamily="2" charset="-78"/>
              </a:rPr>
              <a:t>عشقش خداوند </a:t>
            </a:r>
            <a:r>
              <a:rPr lang="fa-IR" sz="2400" dirty="0">
                <a:cs typeface="B Koodak" panose="00000700000000000000" pitchFamily="2" charset="-78"/>
              </a:rPr>
              <a:t>متعال است، </a:t>
            </a:r>
            <a:r>
              <a:rPr lang="fa-IR" sz="2400" dirty="0">
                <a:solidFill>
                  <a:srgbClr val="FF0000"/>
                </a:solidFill>
                <a:cs typeface="B Koodak" panose="00000700000000000000" pitchFamily="2" charset="-78"/>
              </a:rPr>
              <a:t>ارزشش</a:t>
            </a:r>
            <a:r>
              <a:rPr lang="fa-IR" sz="2400" dirty="0">
                <a:cs typeface="B Koodak" panose="00000700000000000000" pitchFamily="2" charset="-78"/>
              </a:rPr>
              <a:t> به </a:t>
            </a:r>
            <a:r>
              <a:rPr lang="fa-IR" sz="2400" dirty="0" smtClean="0">
                <a:cs typeface="B Koodak" panose="00000700000000000000" pitchFamily="2" charset="-78"/>
              </a:rPr>
              <a:t>اندازه ی </a:t>
            </a:r>
            <a:r>
              <a:rPr lang="fa-IR" sz="2400" dirty="0">
                <a:cs typeface="B Koodak" panose="00000700000000000000" pitchFamily="2" charset="-78"/>
              </a:rPr>
              <a:t>خداست. با تمام شدن حرفم تمامی جامعه شناسان حاضر در جلسه برای چند دقیقه بلند شدند و برایم دست زدند. وقتی تشویق آنها تمام شد، گفتم: عزیزان! این کلام من نبود.</a:t>
            </a:r>
          </a:p>
        </p:txBody>
      </p:sp>
      <p:sp>
        <p:nvSpPr>
          <p:cNvPr id="8" name="Rectangle 7"/>
          <p:cNvSpPr/>
          <p:nvPr/>
        </p:nvSpPr>
        <p:spPr>
          <a:xfrm>
            <a:off x="2055726" y="3861048"/>
            <a:ext cx="6462464" cy="461665"/>
          </a:xfrm>
          <a:prstGeom prst="rect">
            <a:avLst/>
          </a:prstGeom>
        </p:spPr>
        <p:txBody>
          <a:bodyPr wrap="square">
            <a:spAutoFit/>
          </a:bodyPr>
          <a:lstStyle/>
          <a:p>
            <a:pPr lvl="0"/>
            <a:r>
              <a:rPr lang="fa-IR" sz="2400" b="1" cap="all" dirty="0">
                <a:ln w="9000" cmpd="sng">
                  <a:solidFill>
                    <a:sysClr val="windowText" lastClr="000000"/>
                  </a:solidFill>
                  <a:prstDash val="solid"/>
                </a:ln>
                <a:solidFill>
                  <a:srgbClr val="00B050"/>
                </a:solidFill>
                <a:effectLst>
                  <a:outerShdw blurRad="50800" dist="38100" dir="2700000" algn="tl" rotWithShape="0">
                    <a:srgbClr val="475A8D">
                      <a:lumMod val="50000"/>
                      <a:alpha val="40000"/>
                    </a:srgbClr>
                  </a:outerShdw>
                </a:effectLst>
                <a:cs typeface="B Koodak" panose="00000700000000000000" pitchFamily="2" charset="-78"/>
              </a:rPr>
              <a:t>بلکه از شخصی به نام علی(ع) است.</a:t>
            </a:r>
          </a:p>
        </p:txBody>
      </p:sp>
      <p:sp>
        <p:nvSpPr>
          <p:cNvPr id="11" name="Rectangle 10"/>
          <p:cNvSpPr/>
          <p:nvPr/>
        </p:nvSpPr>
        <p:spPr>
          <a:xfrm>
            <a:off x="1149634" y="4362006"/>
            <a:ext cx="7411026" cy="846386"/>
          </a:xfrm>
          <a:prstGeom prst="rect">
            <a:avLst/>
          </a:prstGeom>
        </p:spPr>
        <p:txBody>
          <a:bodyPr wrap="square">
            <a:spAutoFit/>
          </a:bodyPr>
          <a:lstStyle/>
          <a:p>
            <a:pPr lvl="0" algn="just">
              <a:lnSpc>
                <a:spcPct val="200000"/>
              </a:lnSpc>
            </a:pPr>
            <a:r>
              <a:rPr lang="fa-IR" sz="2800" b="1" dirty="0">
                <a:ln w="1905"/>
                <a:solidFill>
                  <a:srgbClr val="C00000"/>
                </a:solidFill>
                <a:effectLst>
                  <a:innerShdw blurRad="69850" dist="43180" dir="5400000">
                    <a:srgbClr val="000000">
                      <a:alpha val="65000"/>
                    </a:srgbClr>
                  </a:innerShdw>
                </a:effectLst>
                <a:cs typeface="B Koodak" panose="00000700000000000000" pitchFamily="2" charset="-78"/>
              </a:rPr>
              <a:t>ارزش هر انسانی به </a:t>
            </a:r>
            <a:r>
              <a:rPr lang="fa-IR" sz="2800" b="1" dirty="0" smtClean="0">
                <a:ln w="1905"/>
                <a:solidFill>
                  <a:srgbClr val="C00000"/>
                </a:solidFill>
                <a:effectLst>
                  <a:innerShdw blurRad="69850" dist="43180" dir="5400000">
                    <a:srgbClr val="000000">
                      <a:alpha val="65000"/>
                    </a:srgbClr>
                  </a:innerShdw>
                </a:effectLst>
                <a:cs typeface="B Koodak" panose="00000700000000000000" pitchFamily="2" charset="-78"/>
              </a:rPr>
              <a:t>اندازه ی </a:t>
            </a:r>
            <a:r>
              <a:rPr lang="fa-IR" sz="2800" b="1" dirty="0">
                <a:ln w="1905"/>
                <a:solidFill>
                  <a:srgbClr val="C00000"/>
                </a:solidFill>
                <a:effectLst>
                  <a:innerShdw blurRad="69850" dist="43180" dir="5400000">
                    <a:srgbClr val="000000">
                      <a:alpha val="65000"/>
                    </a:srgbClr>
                  </a:innerShdw>
                </a:effectLst>
                <a:cs typeface="B Koodak" panose="00000700000000000000" pitchFamily="2" charset="-78"/>
              </a:rPr>
              <a:t>چیزی است که دوست می دارد. </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1972" y="5438323"/>
            <a:ext cx="762635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500" advTm="30000">
        <p:checker/>
      </p:transition>
    </mc:Choice>
    <mc:Fallback xmlns="">
      <p:transition spd="slow" advTm="30000">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026"/>
                                        </p:tgtEl>
                                        <p:attrNameLst>
                                          <p:attrName>style.visibility</p:attrName>
                                        </p:attrNameLst>
                                      </p:cBhvr>
                                      <p:to>
                                        <p:strVal val="visible"/>
                                      </p:to>
                                    </p:set>
                                    <p:anim calcmode="lin" valueType="num">
                                      <p:cBhvr>
                                        <p:cTn id="29" dur="500" fill="hold"/>
                                        <p:tgtEl>
                                          <p:spTgt spid="1026"/>
                                        </p:tgtEl>
                                        <p:attrNameLst>
                                          <p:attrName>ppt_w</p:attrName>
                                        </p:attrNameLst>
                                      </p:cBhvr>
                                      <p:tavLst>
                                        <p:tav tm="0">
                                          <p:val>
                                            <p:fltVal val="0"/>
                                          </p:val>
                                        </p:tav>
                                        <p:tav tm="100000">
                                          <p:val>
                                            <p:strVal val="#ppt_w"/>
                                          </p:val>
                                        </p:tav>
                                      </p:tavLst>
                                    </p:anim>
                                    <p:anim calcmode="lin" valueType="num">
                                      <p:cBhvr>
                                        <p:cTn id="30" dur="500" fill="hold"/>
                                        <p:tgtEl>
                                          <p:spTgt spid="1026"/>
                                        </p:tgtEl>
                                        <p:attrNameLst>
                                          <p:attrName>ppt_h</p:attrName>
                                        </p:attrNameLst>
                                      </p:cBhvr>
                                      <p:tavLst>
                                        <p:tav tm="0">
                                          <p:val>
                                            <p:fltVal val="0"/>
                                          </p:val>
                                        </p:tav>
                                        <p:tav tm="100000">
                                          <p:val>
                                            <p:strVal val="#ppt_h"/>
                                          </p:val>
                                        </p:tav>
                                      </p:tavLst>
                                    </p:anim>
                                    <p:animEffect transition="in" filter="fade">
                                      <p:cBhvr>
                                        <p:cTn id="3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Action Button: Return 3">
            <a:hlinkClick r:id="" action="ppaction://hlinkshowjump?jump=previousslide" highlightClick="1"/>
          </p:cNvPr>
          <p:cNvSpPr/>
          <p:nvPr/>
        </p:nvSpPr>
        <p:spPr>
          <a:xfrm>
            <a:off x="8143900" y="6143644"/>
            <a:ext cx="785818" cy="571504"/>
          </a:xfrm>
          <a:prstGeom prst="actionButtonReturn">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5" name="Action Button: Home 4">
            <a:hlinkClick r:id="rId3" action="ppaction://hlinksldjump" highlightClick="1"/>
          </p:cNvPr>
          <p:cNvSpPr/>
          <p:nvPr/>
        </p:nvSpPr>
        <p:spPr>
          <a:xfrm>
            <a:off x="4500562" y="6429396"/>
            <a:ext cx="571504" cy="357190"/>
          </a:xfrm>
          <a:prstGeom prst="actionButtonHom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6" name="Action Button: Return 5">
            <a:hlinkClick r:id="" action="ppaction://hlinkshowjump?jump=nextslide" highlightClick="1"/>
          </p:cNvPr>
          <p:cNvSpPr/>
          <p:nvPr/>
        </p:nvSpPr>
        <p:spPr>
          <a:xfrm rot="10800000">
            <a:off x="214282" y="6143644"/>
            <a:ext cx="785818" cy="571504"/>
          </a:xfrm>
          <a:prstGeom prst="actionButtonReturn">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7" name="Rectangle 6"/>
          <p:cNvSpPr/>
          <p:nvPr/>
        </p:nvSpPr>
        <p:spPr>
          <a:xfrm>
            <a:off x="714348" y="188640"/>
            <a:ext cx="8143932" cy="3046988"/>
          </a:xfrm>
          <a:prstGeom prst="rect">
            <a:avLst/>
          </a:prstGeom>
        </p:spPr>
        <p:txBody>
          <a:bodyPr wrap="square">
            <a:spAutoFit/>
          </a:bodyPr>
          <a:lstStyle/>
          <a:p>
            <a:pPr algn="just">
              <a:lnSpc>
                <a:spcPct val="200000"/>
              </a:lnSpc>
            </a:pPr>
            <a:r>
              <a:rPr lang="fa-IR" sz="2400" b="1" dirty="0" smtClean="0">
                <a:ln w="1905"/>
                <a:solidFill>
                  <a:srgbClr val="0070C0"/>
                </a:solidFill>
                <a:effectLst>
                  <a:innerShdw blurRad="69850" dist="43180" dir="5400000">
                    <a:srgbClr val="000000">
                      <a:alpha val="65000"/>
                    </a:srgbClr>
                  </a:innerShdw>
                </a:effectLst>
                <a:cs typeface="B Koodak" panose="00000700000000000000" pitchFamily="2" charset="-78"/>
              </a:rPr>
              <a:t>وقتی این کلام را گفتم دوباره به نشانه ی احترام به شخصیت حضرت علی از جا بلند شدند و با تعجب نام ایشان را بر زبان جاری می کردند. ٢</a:t>
            </a:r>
          </a:p>
          <a:p>
            <a:pPr algn="just">
              <a:lnSpc>
                <a:spcPct val="200000"/>
              </a:lnSpc>
            </a:pPr>
            <a:r>
              <a:rPr lang="fa-IR" sz="2400" b="1" dirty="0" smtClean="0">
                <a:ln w="1905"/>
                <a:solidFill>
                  <a:srgbClr val="C00000"/>
                </a:solidFill>
                <a:effectLst>
                  <a:innerShdw blurRad="69850" dist="43180" dir="5400000">
                    <a:srgbClr val="000000">
                      <a:alpha val="65000"/>
                    </a:srgbClr>
                  </a:innerShdw>
                </a:effectLst>
                <a:cs typeface="B Koodak" panose="00000700000000000000" pitchFamily="2" charset="-78"/>
              </a:rPr>
              <a:t>تا درطلب گوهر کانی، کانی                         تا درهوس لقمه ی نانی، نانی</a:t>
            </a:r>
          </a:p>
          <a:p>
            <a:pPr algn="just">
              <a:lnSpc>
                <a:spcPct val="200000"/>
              </a:lnSpc>
            </a:pPr>
            <a:r>
              <a:rPr lang="fa-IR" sz="2400" b="1" dirty="0" smtClean="0">
                <a:ln w="1905"/>
                <a:solidFill>
                  <a:srgbClr val="C00000"/>
                </a:solidFill>
                <a:effectLst>
                  <a:innerShdw blurRad="69850" dist="43180" dir="5400000">
                    <a:srgbClr val="000000">
                      <a:alpha val="65000"/>
                    </a:srgbClr>
                  </a:innerShdw>
                </a:effectLst>
                <a:cs typeface="B Koodak" panose="00000700000000000000" pitchFamily="2" charset="-78"/>
              </a:rPr>
              <a:t>این نکته ی رمز اگر بدانی، دانی                 هرچیز که درجستن آنی، آنی 3</a:t>
            </a:r>
            <a:endParaRPr lang="fa-IR" sz="2400" b="1" dirty="0">
              <a:ln w="1905"/>
              <a:solidFill>
                <a:srgbClr val="C00000"/>
              </a:solidFill>
              <a:effectLst>
                <a:innerShdw blurRad="69850" dist="43180" dir="5400000">
                  <a:srgbClr val="000000">
                    <a:alpha val="65000"/>
                  </a:srgbClr>
                </a:innerShdw>
              </a:effectLst>
              <a:cs typeface="B Koodak" panose="00000700000000000000" pitchFamily="2" charset="-78"/>
            </a:endParaRPr>
          </a:p>
        </p:txBody>
      </p:sp>
      <p:sp>
        <p:nvSpPr>
          <p:cNvPr id="11" name="Rectangle 10"/>
          <p:cNvSpPr/>
          <p:nvPr/>
        </p:nvSpPr>
        <p:spPr>
          <a:xfrm>
            <a:off x="4786314" y="5958978"/>
            <a:ext cx="3161442" cy="369332"/>
          </a:xfrm>
          <a:prstGeom prst="rect">
            <a:avLst/>
          </a:prstGeom>
          <a:solidFill>
            <a:schemeClr val="accent4">
              <a:lumMod val="60000"/>
              <a:lumOff val="40000"/>
            </a:schemeClr>
          </a:solidFill>
        </p:spPr>
        <p:txBody>
          <a:bodyPr wrap="none">
            <a:spAutoFit/>
          </a:bodyPr>
          <a:lstStyle/>
          <a:p>
            <a:r>
              <a:rPr lang="fa-IR" b="1" dirty="0" smtClean="0"/>
              <a:t>٢ خاطره ای از علامه محمدتقی جعفری </a:t>
            </a:r>
            <a:endParaRPr lang="fa-IR" b="1" dirty="0"/>
          </a:p>
        </p:txBody>
      </p:sp>
      <p:sp>
        <p:nvSpPr>
          <p:cNvPr id="12" name="Rectangle 11"/>
          <p:cNvSpPr/>
          <p:nvPr/>
        </p:nvSpPr>
        <p:spPr>
          <a:xfrm>
            <a:off x="1619672" y="5988626"/>
            <a:ext cx="2675732" cy="369332"/>
          </a:xfrm>
          <a:prstGeom prst="rect">
            <a:avLst/>
          </a:prstGeom>
          <a:solidFill>
            <a:schemeClr val="accent4">
              <a:lumMod val="60000"/>
              <a:lumOff val="40000"/>
            </a:schemeClr>
          </a:solidFill>
        </p:spPr>
        <p:txBody>
          <a:bodyPr wrap="none">
            <a:spAutoFit/>
          </a:bodyPr>
          <a:lstStyle/>
          <a:p>
            <a:r>
              <a:rPr lang="fa-IR" b="1" dirty="0" smtClean="0"/>
              <a:t>3 مولوی، دیوان شمس، رباعیات</a:t>
            </a:r>
            <a:endParaRPr lang="fa-IR" b="1"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6136" y="3429012"/>
            <a:ext cx="3133582" cy="864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880596" y="3460877"/>
            <a:ext cx="1614545" cy="461665"/>
          </a:xfrm>
          <a:prstGeom prst="rect">
            <a:avLst/>
          </a:prstGeom>
        </p:spPr>
        <p:txBody>
          <a:bodyPr wrap="none">
            <a:spAutoFit/>
          </a:bodyPr>
          <a:lstStyle/>
          <a:p>
            <a:pPr lvl="0"/>
            <a:r>
              <a:rPr lang="fa-IR" sz="2400" b="1" dirty="0">
                <a:solidFill>
                  <a:schemeClr val="accent6">
                    <a:lumMod val="50000"/>
                  </a:schemeClr>
                </a:solidFill>
                <a:cs typeface="B Koodak" panose="00000700000000000000" pitchFamily="2" charset="-78"/>
              </a:rPr>
              <a:t>فعالیت کلاسی</a:t>
            </a:r>
            <a:endParaRPr lang="fa-IR" sz="2400" dirty="0">
              <a:solidFill>
                <a:schemeClr val="accent6">
                  <a:lumMod val="50000"/>
                </a:schemeClr>
              </a:solidFill>
              <a:cs typeface="B Koodak" panose="00000700000000000000" pitchFamily="2" charset="-78"/>
            </a:endParaRPr>
          </a:p>
        </p:txBody>
      </p:sp>
      <p:sp>
        <p:nvSpPr>
          <p:cNvPr id="3" name="Rectangle 2"/>
          <p:cNvSpPr/>
          <p:nvPr/>
        </p:nvSpPr>
        <p:spPr>
          <a:xfrm>
            <a:off x="142844" y="4049634"/>
            <a:ext cx="8858280" cy="1569660"/>
          </a:xfrm>
          <a:prstGeom prst="rect">
            <a:avLst/>
          </a:prstGeom>
        </p:spPr>
        <p:txBody>
          <a:bodyPr wrap="square">
            <a:spAutoFit/>
          </a:bodyPr>
          <a:lstStyle/>
          <a:p>
            <a:pPr algn="just">
              <a:lnSpc>
                <a:spcPct val="150000"/>
              </a:lnSpc>
            </a:pPr>
            <a:r>
              <a:rPr lang="fa-IR" sz="2400" b="1" dirty="0" smtClean="0">
                <a:ln w="1905"/>
                <a:solidFill>
                  <a:srgbClr val="002060"/>
                </a:solidFill>
                <a:effectLst>
                  <a:innerShdw blurRad="69850" dist="43180" dir="5400000">
                    <a:srgbClr val="000000">
                      <a:alpha val="65000"/>
                    </a:srgbClr>
                  </a:innerShdw>
                </a:effectLst>
                <a:cs typeface="B Koodak" panose="00000700000000000000" pitchFamily="2" charset="-78"/>
              </a:rPr>
              <a:t>پیامبر اکرم(ص) : هر کس در روز قیامت با محبوب خود محشور می شود</a:t>
            </a:r>
            <a:r>
              <a:rPr lang="fa-IR" sz="1400" b="1" dirty="0" smtClean="0">
                <a:ln w="1905"/>
                <a:solidFill>
                  <a:srgbClr val="002060"/>
                </a:solidFill>
                <a:effectLst>
                  <a:innerShdw blurRad="69850" dist="43180" dir="5400000">
                    <a:srgbClr val="000000">
                      <a:alpha val="65000"/>
                    </a:srgbClr>
                  </a:innerShdw>
                </a:effectLst>
                <a:cs typeface="B Koodak" panose="00000700000000000000" pitchFamily="2" charset="-78"/>
              </a:rPr>
              <a:t>. </a:t>
            </a:r>
            <a:r>
              <a:rPr lang="fa-IR" sz="1400" dirty="0" smtClean="0">
                <a:solidFill>
                  <a:schemeClr val="accent1">
                    <a:lumMod val="75000"/>
                  </a:schemeClr>
                </a:solidFill>
                <a:cs typeface="B Koodak" panose="00000700000000000000" pitchFamily="2" charset="-78"/>
              </a:rPr>
              <a:t>کافی</a:t>
            </a:r>
            <a:r>
              <a:rPr lang="fa-IR" sz="1400" dirty="0">
                <a:solidFill>
                  <a:schemeClr val="accent1">
                    <a:lumMod val="75000"/>
                  </a:schemeClr>
                </a:solidFill>
                <a:cs typeface="B Koodak" panose="00000700000000000000" pitchFamily="2" charset="-78"/>
              </a:rPr>
              <a:t>، ج 2، ص 126</a:t>
            </a:r>
          </a:p>
          <a:p>
            <a:pPr lvl="0" algn="just">
              <a:lnSpc>
                <a:spcPct val="150000"/>
              </a:lnSpc>
            </a:pPr>
            <a:r>
              <a:rPr lang="fa-IR" sz="2000" b="1" dirty="0" smtClean="0">
                <a:ln w="1905"/>
                <a:solidFill>
                  <a:srgbClr val="7030A0"/>
                </a:solidFill>
                <a:effectLst>
                  <a:innerShdw blurRad="69850" dist="43180" dir="5400000">
                    <a:srgbClr val="000000">
                      <a:alpha val="65000"/>
                    </a:srgbClr>
                  </a:innerShdw>
                </a:effectLst>
                <a:cs typeface="B Koodak" panose="00000700000000000000" pitchFamily="2" charset="-78"/>
              </a:rPr>
              <a:t>با </a:t>
            </a:r>
            <a:r>
              <a:rPr lang="fa-IR" sz="2000" b="1" dirty="0">
                <a:ln w="1905"/>
                <a:solidFill>
                  <a:srgbClr val="7030A0"/>
                </a:solidFill>
                <a:effectLst>
                  <a:innerShdw blurRad="69850" dist="43180" dir="5400000">
                    <a:srgbClr val="000000">
                      <a:alpha val="65000"/>
                    </a:srgbClr>
                  </a:innerShdw>
                </a:effectLst>
                <a:cs typeface="B Koodak" panose="00000700000000000000" pitchFamily="2" charset="-78"/>
              </a:rPr>
              <a:t>توجه به حدیث بالا بگویید چرا در روز قیامت انسان با همان هایی که در دنیا آنها را محبوب خود قرار داده است، همراه و هم نشین می شود و به سرانجام همان ها دچار خواهد شد؟</a:t>
            </a:r>
          </a:p>
        </p:txBody>
      </p:sp>
    </p:spTree>
  </p:cSld>
  <p:clrMapOvr>
    <a:masterClrMapping/>
  </p:clrMapOvr>
  <mc:AlternateContent xmlns:mc="http://schemas.openxmlformats.org/markup-compatibility/2006" xmlns:p14="http://schemas.microsoft.com/office/powerpoint/2010/main">
    <mc:Choice Requires="p14">
      <p:transition spd="slow" p14:dur="1400" advTm="30000">
        <p14:ripple/>
      </p:transition>
    </mc:Choice>
    <mc:Fallback xmlns="">
      <p:transition spd="slow" advTm="3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 calcmode="lin" valueType="num">
                                      <p:cBhvr additive="base">
                                        <p:cTn id="13" dur="500" fill="hold"/>
                                        <p:tgtEl>
                                          <p:spTgt spid="2050"/>
                                        </p:tgtEl>
                                        <p:attrNameLst>
                                          <p:attrName>ppt_x</p:attrName>
                                        </p:attrNameLst>
                                      </p:cBhvr>
                                      <p:tavLst>
                                        <p:tav tm="0">
                                          <p:val>
                                            <p:strVal val="#ppt_x"/>
                                          </p:val>
                                        </p:tav>
                                        <p:tav tm="100000">
                                          <p:val>
                                            <p:strVal val="#ppt_x"/>
                                          </p:val>
                                        </p:tav>
                                      </p:tavLst>
                                    </p:anim>
                                    <p:anim calcmode="lin" valueType="num">
                                      <p:cBhvr additive="base">
                                        <p:cTn id="14"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P spid="12" grpId="0" animBg="1"/>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4" name="Action Button: Return 3">
            <a:hlinkClick r:id="" action="ppaction://hlinkshowjump?jump=previousslide" highlightClick="1"/>
          </p:cNvPr>
          <p:cNvSpPr/>
          <p:nvPr/>
        </p:nvSpPr>
        <p:spPr>
          <a:xfrm>
            <a:off x="8143900" y="6143644"/>
            <a:ext cx="785818" cy="571504"/>
          </a:xfrm>
          <a:prstGeom prst="actionButtonReturn">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5" name="Action Button: Home 4">
            <a:hlinkClick r:id="rId3" action="ppaction://hlinksldjump" highlightClick="1"/>
          </p:cNvPr>
          <p:cNvSpPr/>
          <p:nvPr/>
        </p:nvSpPr>
        <p:spPr>
          <a:xfrm>
            <a:off x="4500562" y="6429396"/>
            <a:ext cx="571504" cy="357190"/>
          </a:xfrm>
          <a:prstGeom prst="actionButtonHom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6" name="Action Button: Return 5">
            <a:hlinkClick r:id="" action="ppaction://hlinkshowjump?jump=nextslide" highlightClick="1"/>
          </p:cNvPr>
          <p:cNvSpPr/>
          <p:nvPr/>
        </p:nvSpPr>
        <p:spPr>
          <a:xfrm rot="10800000">
            <a:off x="214282" y="6143644"/>
            <a:ext cx="785818" cy="571504"/>
          </a:xfrm>
          <a:prstGeom prst="actionButtonReturn">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7" name="Rectangle 6"/>
          <p:cNvSpPr/>
          <p:nvPr/>
        </p:nvSpPr>
        <p:spPr>
          <a:xfrm>
            <a:off x="214282" y="753820"/>
            <a:ext cx="8785132" cy="6017032"/>
          </a:xfrm>
          <a:prstGeom prst="rect">
            <a:avLst/>
          </a:prstGeom>
        </p:spPr>
        <p:txBody>
          <a:bodyPr wrap="square">
            <a:spAutoFit/>
          </a:bodyPr>
          <a:lstStyle/>
          <a:p>
            <a:pPr algn="just">
              <a:lnSpc>
                <a:spcPct val="150000"/>
              </a:lnSpc>
            </a:pPr>
            <a:r>
              <a:rPr lang="fa-IR" sz="2200" dirty="0" smtClean="0">
                <a:cs typeface="B Koodak" panose="00000700000000000000" pitchFamily="2" charset="-78"/>
              </a:rPr>
              <a:t>اگر انسان دل به سرچشمه ی کمالات و زیبای ی ها سپارد، و قلب خود را جایگاه او کند، زندگی اش رنگ و بوی دیگری می یابد و هر میزان که ایمان انسان به خدا بیشتر شود، محبت وی نیز به خدا بیشتر می شود. عشق و محبت الهی افسردگی، ترس و یأس را از بین می برد و به انسان نشاط، شجاعت وقدرت می بخشد. محبت الهی تنبل را چالاک و زرنگ، بخیل را بخشنده، کم طاقت و ناشکیبا را صبور و شکیبا می کند و سرانجام آدمی را از خودخواهی به ایثار و از خودگذشتگی می رساند. عشق به خدا چون اکسیری است که مرده را حیات می بخشد و زندگی حقیقی را به وی عطا می کند.این همه تحول به این دلیل است که قلب انسان جایگاه خداست و جز با خدا آرام و قرار نمی یابد.</a:t>
            </a:r>
          </a:p>
          <a:p>
            <a:pPr lvl="0" algn="just">
              <a:lnSpc>
                <a:spcPct val="250000"/>
              </a:lnSpc>
            </a:pPr>
            <a:r>
              <a:rPr lang="fa-IR" sz="2200" b="1" cap="all" dirty="0">
                <a:ln w="9000" cmpd="sng">
                  <a:solidFill>
                    <a:sysClr val="windowText" lastClr="000000"/>
                  </a:solidFill>
                  <a:prstDash val="solid"/>
                </a:ln>
                <a:solidFill>
                  <a:srgbClr val="00B050"/>
                </a:solidFill>
                <a:effectLst>
                  <a:reflection blurRad="12700" stA="28000" endPos="45000" dist="1000" dir="5400000" sy="-100000" algn="bl" rotWithShape="0"/>
                </a:effectLst>
                <a:cs typeface="B Koodak" panose="00000700000000000000" pitchFamily="2" charset="-78"/>
              </a:rPr>
              <a:t>امام صادق می فرماید: قلب انسان حرم خداست؛ در حرم خدا غیر خدا را جا ندهید. 2</a:t>
            </a:r>
          </a:p>
          <a:p>
            <a:pPr algn="just">
              <a:lnSpc>
                <a:spcPct val="150000"/>
              </a:lnSpc>
            </a:pPr>
            <a:endParaRPr lang="fa-IR" sz="2200" dirty="0">
              <a:cs typeface="B Koodak" panose="00000700000000000000" pitchFamily="2" charset="-78"/>
            </a:endParaRPr>
          </a:p>
          <a:p>
            <a:pPr algn="just">
              <a:lnSpc>
                <a:spcPct val="150000"/>
              </a:lnSpc>
            </a:pPr>
            <a:endParaRPr lang="fa-IR" sz="2200" dirty="0">
              <a:cs typeface="B Koodak" panose="00000700000000000000" pitchFamily="2" charset="-78"/>
            </a:endParaRPr>
          </a:p>
        </p:txBody>
      </p:sp>
      <p:sp>
        <p:nvSpPr>
          <p:cNvPr id="2" name="Rectangle 1"/>
          <p:cNvSpPr/>
          <p:nvPr/>
        </p:nvSpPr>
        <p:spPr>
          <a:xfrm>
            <a:off x="6744364" y="116632"/>
            <a:ext cx="2183611" cy="646331"/>
          </a:xfrm>
          <a:prstGeom prst="rect">
            <a:avLst/>
          </a:prstGeom>
        </p:spPr>
        <p:txBody>
          <a:bodyPr wrap="none">
            <a:spAutoFit/>
          </a:bodyPr>
          <a:lstStyle/>
          <a:p>
            <a:pPr lvl="0"/>
            <a:r>
              <a:rPr lang="fa-IR" sz="3600" b="1" cap="all" dirty="0">
                <a:ln w="9000" cmpd="sng">
                  <a:solidFill>
                    <a:sysClr val="windowText" lastClr="000000"/>
                  </a:solidFill>
                  <a:prstDash val="solid"/>
                </a:ln>
                <a:solidFill>
                  <a:schemeClr val="accent1">
                    <a:lumMod val="75000"/>
                  </a:schemeClr>
                </a:solidFill>
                <a:effectLst/>
                <a:cs typeface="B Koodak" panose="00000700000000000000" pitchFamily="2" charset="-78"/>
              </a:rPr>
              <a:t>محبت</a:t>
            </a:r>
            <a:r>
              <a:rPr lang="fa-IR" sz="3600" b="1" cap="all" dirty="0">
                <a:ln w="9000" cmpd="sng">
                  <a:solidFill>
                    <a:sysClr val="windowText" lastClr="000000"/>
                  </a:solidFill>
                  <a:prstDash val="solid"/>
                </a:ln>
                <a:solidFill>
                  <a:schemeClr val="accent1">
                    <a:lumMod val="75000"/>
                  </a:schemeClr>
                </a:solidFill>
                <a:effectLst>
                  <a:reflection blurRad="12700" stA="28000" endPos="45000" dist="1000" dir="5400000" sy="-100000" algn="bl" rotWithShape="0"/>
                </a:effectLst>
                <a:cs typeface="B Koodak" panose="00000700000000000000" pitchFamily="2" charset="-78"/>
              </a:rPr>
              <a:t> </a:t>
            </a:r>
            <a:r>
              <a:rPr lang="fa-IR" sz="3600" b="1" cap="all" dirty="0">
                <a:ln w="9000" cmpd="sng">
                  <a:solidFill>
                    <a:sysClr val="windowText" lastClr="000000"/>
                  </a:solidFill>
                  <a:prstDash val="solid"/>
                </a:ln>
                <a:solidFill>
                  <a:schemeClr val="accent1">
                    <a:lumMod val="75000"/>
                  </a:schemeClr>
                </a:solidFill>
                <a:effectLst/>
                <a:cs typeface="B Koodak" panose="00000700000000000000" pitchFamily="2" charset="-78"/>
              </a:rPr>
              <a:t>به</a:t>
            </a:r>
            <a:r>
              <a:rPr lang="fa-IR" sz="3600" b="1" cap="all" dirty="0">
                <a:ln w="9000" cmpd="sng">
                  <a:solidFill>
                    <a:sysClr val="windowText" lastClr="000000"/>
                  </a:solidFill>
                  <a:prstDash val="solid"/>
                </a:ln>
                <a:solidFill>
                  <a:schemeClr val="accent1">
                    <a:lumMod val="75000"/>
                  </a:schemeClr>
                </a:solidFill>
                <a:effectLst>
                  <a:reflection blurRad="12700" stA="28000" endPos="45000" dist="1000" dir="5400000" sy="-100000" algn="bl" rotWithShape="0"/>
                </a:effectLst>
                <a:cs typeface="B Koodak" panose="00000700000000000000" pitchFamily="2" charset="-78"/>
              </a:rPr>
              <a:t> </a:t>
            </a:r>
            <a:r>
              <a:rPr lang="fa-IR" sz="3600" b="1" cap="all" dirty="0">
                <a:ln w="9000" cmpd="sng">
                  <a:solidFill>
                    <a:sysClr val="windowText" lastClr="000000"/>
                  </a:solidFill>
                  <a:prstDash val="solid"/>
                </a:ln>
                <a:solidFill>
                  <a:schemeClr val="accent1">
                    <a:lumMod val="75000"/>
                  </a:schemeClr>
                </a:solidFill>
                <a:effectLst/>
                <a:cs typeface="B Koodak" panose="00000700000000000000" pitchFamily="2" charset="-78"/>
              </a:rPr>
              <a:t>خدا</a:t>
            </a: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9632" y="5679804"/>
            <a:ext cx="2520280" cy="460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advTm="30000">
        <p14:flash/>
      </p:transition>
    </mc:Choice>
    <mc:Fallback xmlns="">
      <p:transition spd="slow" advTm="3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barn(inVertical)">
                                      <p:cBhvr>
                                        <p:cTn id="2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9dini</Template>
  <TotalTime>33</TotalTime>
  <Words>3579</Words>
  <Application>Microsoft Office PowerPoint</Application>
  <PresentationFormat>On-screen Show (4:3)</PresentationFormat>
  <Paragraphs>147</Paragraphs>
  <Slides>26</Slides>
  <Notes>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Century Gothic</vt:lpstr>
      <vt:lpstr>Courier New</vt:lpstr>
      <vt:lpstr>Times New Roman</vt:lpstr>
      <vt:lpstr>Palatino Linotype</vt:lpstr>
      <vt:lpstr>Wingdings</vt:lpstr>
      <vt:lpstr>B Koodak</vt:lpstr>
      <vt:lpstr>Calibri</vt:lpstr>
      <vt:lpstr>Traditional Arabic</vt:lpstr>
      <vt:lpstr>Arial</vt:lpstr>
      <vt:lpstr>Executive</vt:lpstr>
      <vt:lpstr>PowerPoint Presentation</vt:lpstr>
      <vt:lpstr>PowerPoint Presentation</vt:lpstr>
      <vt:lpstr>إِنَّ فِی خَلْقِ السَّمَاوَاتِ وَالأرْضِ وَاخْتِلافِ اللَّیْلِ وَالنَّهَارِ وَالْفُلْکِ الَّتِی تَجْرِی فِی الْبَحْرِ بِمَا یَنْفَعُ النَّاسَ وَمَا أَنْزَلَ اللَّهُ مِنَ السَّمَاءِ مِنْ مَاءٍ فَأَحْیَا بِهِ الأرْضَ بَعْدَ مَوْتِهَا وَبَثَّ فِیهَا مِنْ کُلِّ دَابَّةٍ وَتَصْرِیفِ الرِّیَاحِ وَالسَّحَابِ الْمُسَخَّرِ بَیْنَ السَّمَاءِ وَالأرْضِ لآیَاتٍ لِقَوْمٍ یَعْقِلُونَ ﴿١٦٤﴾ وَمِنَ النَّاسِ مَنْ یَتَّخِذُ مِنْ دُونِ اللَّهِ أَنْدَادًا یُحِبُّونَهُمْ کَحُبِّ اللَّهِ وَالَّذِینَ آمَنُوا أَشَدُّ حُبًّا لِلَّهِ وَلَوْ یَرَى الَّذِینَ ظَلَمُوا إِذْ یَرَوْنَ الْعَذَابَ أَنَّ الْقُوَّةَ لِلَّهِ جَمِیعًا وَأَنَّ اللَّهَ شَدِیدُ الْعَذَابِ ﴿١٦٥﴾ إِذْ تَبَرَّأَ الَّذِینَ اتُّبِعُوا مِنَ الَّذِینَ اتَّبَعُوا وَرَأَوُا الْعَذَابَ وَتَقَطَّعَتْ بِهِمُ الأسْبَابُ ﴿١٦٦﴾ وَقَالَ الَّذِینَ اتَّبَعُوا لَوْ أَنَّ لَنَا کَرَّةً فَنَتَبَرَّأَ مِنْهُمْ کَمَا تَبَرَّءُوا مِنَّا کَذَلِکَ یُرِیهِمُ اللَّهُ أَعْمَالَهُمْ حَسَرَاتٍ عَلَیْهِمْ وَمَا هُمْ بِخَارِجِینَ مِنَ النَّارِ ﴿١٦٧﴾ یَا أَیُّهَا النَّاسُ کُلُوا مِمَّا فِی الأرْضِ حَلالا طَیِّبًا وَلا تَتَّبِعُوا خُطُوَاتِ الشَّیْطَانِ إِنَّهُ لَکُمْ عَدُوٌّ مُبِینٌ ﴿١٦٨﴾ إِنَّمَا یَأْمُرُکُمْ بِالسُّوءِ وَالْفَحْشَاءِ وَأَنْ تَقُولُوا عَلَى اللَّهِ مَا لا تَعْلَمُونَ ﴿١٦٩﴾ وَإِذَا قِیلَ لَهُمُ اتَّبِعُوا مَا أَنْزَلَ اللَّهُ قَالُوا بَلْ نَتَّبِعُ مَا أَلْفَیْنَا عَلَیْهِ آبَاءَنَا أَوَلَوْ کَانَ آبَاؤُهُمْ لا یَعْقِلُونَ شَیْئًا وَلا یَهْتَدُونَ ﴿١٧٠﴾ وَمَثَلُ الَّذِینَ کَفَرُوا کَمَثَلِ الَّذِی یَنْعِقُ بِمَا لا یَسْمَعُ إِلا دُعَاءً وَنِدَاءً صُمٌّ بُکْمٌ عُمْیٌ فَهُمْ لا یَعْقِلُونَ ﴿١٧١﴾ یَا أَیُّهَا الَّذِینَ آمَنُوا کُلُوا مِنْ طَیِّبَاتِ مَا رَزَقْنَاکُمْ وَاشْکُرُوا لِلَّهِ إِنْ کُنْتُمْ إِیَّاهُ تَعْبُدُونَ ﴿١٧٢﴾ إِنَّمَا حَرَّمَ عَلَیْکُمُ الْمَیْتَةَ وَالدَّمَ وَلَحْمَ الْخِنْزِیرِ وَمَا أُهِلَّ بِهِ لِغَیْرِ اللَّهِ فَمَنِ اضْطُرَّ غَیْرَ بَاغٍ وَلا عَادٍ فَلا إِثْمَ عَلَیْهِ إِنَّ اللَّهَ غَفُورٌ رَحِیمٌ ﴿١٧٣﴾ إِنَّ الَّذِینَ یَکْتُمُونَ مَا أَنْزَلَ اللَّهُ مِنَ الْکِتَابِ وَیَشْتَرُونَ بِهِ ثَمَنًا قَلِیلا أُولَئِکَ مَا یَأْکُلُونَ فِی بُطُونِهِمْ إِلا النَّارَ وَلا یُکَلِّمُهُمُ اللَّهُ یَوْمَ الْقِیَامَةِ وَلا یُزَکِّیهِمْ وَلَهُمْ عَذَابٌ أَلِیمٌ ﴿١٧٤﴾ أُولَئِکَ الَّذِینَ اشْتَرَوُا الضَّلالَةَ بِالْهُدَى وَالْعَذَابَ بِالْمَغْفِرَةِ فَمَا أَصْبَرَهُمْ عَلَى النَّارِ ﴿١٧٥﴾ ذَلِکَ بِأَنَّ اللَّهَ نَزَّلَ الْکِتَابَ بِالْحَقِّ وَإِنَّ الَّذِینَ اخْتَلَفُوا فِی الْکِتَابِ لَفِی شِقَاقٍ بَعِیدٍ ﴿١٧٦﴾</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Narenjpur</dc:creator>
  <cp:lastModifiedBy>Narenjpur</cp:lastModifiedBy>
  <cp:revision>2</cp:revision>
  <dcterms:created xsi:type="dcterms:W3CDTF">2019-03-04T06:38:16Z</dcterms:created>
  <dcterms:modified xsi:type="dcterms:W3CDTF">2019-03-04T07:12:13Z</dcterms:modified>
</cp:coreProperties>
</file>