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8" autoAdjust="0"/>
    <p:restoredTop sz="94660"/>
  </p:normalViewPr>
  <p:slideViewPr>
    <p:cSldViewPr snapToGrid="0">
      <p:cViewPr varScale="1">
        <p:scale>
          <a:sx n="60" d="100"/>
          <a:sy n="60" d="100"/>
        </p:scale>
        <p:origin x="2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EBFA1-0538-4CAE-96C7-5861797EC6FC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8D88A-6BC3-48FE-90A1-CF13D2395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384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EBFA1-0538-4CAE-96C7-5861797EC6FC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8D88A-6BC3-48FE-90A1-CF13D2395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847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EBFA1-0538-4CAE-96C7-5861797EC6FC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8D88A-6BC3-48FE-90A1-CF13D2395A5E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5884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EBFA1-0538-4CAE-96C7-5861797EC6FC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8D88A-6BC3-48FE-90A1-CF13D2395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662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EBFA1-0538-4CAE-96C7-5861797EC6FC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8D88A-6BC3-48FE-90A1-CF13D2395A5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44362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EBFA1-0538-4CAE-96C7-5861797EC6FC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8D88A-6BC3-48FE-90A1-CF13D2395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7106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EBFA1-0538-4CAE-96C7-5861797EC6FC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8D88A-6BC3-48FE-90A1-CF13D2395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3669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EBFA1-0538-4CAE-96C7-5861797EC6FC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8D88A-6BC3-48FE-90A1-CF13D2395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752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EBFA1-0538-4CAE-96C7-5861797EC6FC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8D88A-6BC3-48FE-90A1-CF13D2395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74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EBFA1-0538-4CAE-96C7-5861797EC6FC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8D88A-6BC3-48FE-90A1-CF13D2395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50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EBFA1-0538-4CAE-96C7-5861797EC6FC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8D88A-6BC3-48FE-90A1-CF13D2395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588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EBFA1-0538-4CAE-96C7-5861797EC6FC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8D88A-6BC3-48FE-90A1-CF13D2395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022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EBFA1-0538-4CAE-96C7-5861797EC6FC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8D88A-6BC3-48FE-90A1-CF13D2395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07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EBFA1-0538-4CAE-96C7-5861797EC6FC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8D88A-6BC3-48FE-90A1-CF13D2395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665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EBFA1-0538-4CAE-96C7-5861797EC6FC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8D88A-6BC3-48FE-90A1-CF13D2395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661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EBFA1-0538-4CAE-96C7-5861797EC6FC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8D88A-6BC3-48FE-90A1-CF13D2395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872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EBFA1-0538-4CAE-96C7-5861797EC6FC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718D88A-6BC3-48FE-90A1-CF13D2395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486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0" y="2514600"/>
            <a:ext cx="7696200" cy="1828800"/>
          </a:xfrm>
        </p:spPr>
        <p:txBody>
          <a:bodyPr anchor="ctr"/>
          <a:lstStyle/>
          <a:p>
            <a:r>
              <a:rPr lang="fa-IR" sz="4400" dirty="0"/>
              <a:t>فصل پنجم</a:t>
            </a:r>
            <a:br>
              <a:rPr lang="fa-IR" sz="4400" dirty="0"/>
            </a:br>
            <a:r>
              <a:rPr lang="fa-IR" sz="4400" dirty="0"/>
              <a:t>آلدئیدها وکتونها</a:t>
            </a:r>
            <a:endParaRPr lang="en-US" sz="4400" dirty="0"/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67000" y="5562600"/>
            <a:ext cx="7162800" cy="1035050"/>
          </a:xfrm>
          <a:noFill/>
          <a:ln/>
        </p:spPr>
        <p:txBody>
          <a:bodyPr/>
          <a:lstStyle/>
          <a:p>
            <a:r>
              <a:rPr lang="fa-IR" sz="2000"/>
              <a:t>علی رضا بنایی</a:t>
            </a:r>
          </a:p>
          <a:p>
            <a:r>
              <a:rPr lang="fa-IR" sz="2000"/>
              <a:t>پیام نور اردبیل</a:t>
            </a:r>
            <a:endParaRPr lang="en-US" sz="2000"/>
          </a:p>
        </p:txBody>
      </p:sp>
      <p:sp>
        <p:nvSpPr>
          <p:cNvPr id="206852" name="Rectangle 4"/>
          <p:cNvSpPr>
            <a:spLocks noChangeArrowheads="1"/>
          </p:cNvSpPr>
          <p:nvPr/>
        </p:nvSpPr>
        <p:spPr bwMode="auto">
          <a:xfrm>
            <a:off x="2895600" y="533401"/>
            <a:ext cx="6248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sz="2800">
                <a:cs typeface="Arial" panose="020B0604020202020204" pitchFamily="34" charset="0"/>
                <a:sym typeface="Symbol" panose="05050102010706020507" pitchFamily="18" charset="2"/>
              </a:rPr>
              <a:t>شیمی آلی 2</a:t>
            </a:r>
            <a:endParaRPr lang="en-US" sz="2800"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82086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D552-5063-4909-B619-8C4BC3347193}" type="slidenum">
              <a:rPr lang="en-US"/>
              <a:pPr/>
              <a:t>10</a:t>
            </a:fld>
            <a:endParaRPr lang="en-US"/>
          </a:p>
        </p:txBody>
      </p:sp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7772400" cy="1143000"/>
          </a:xfrm>
        </p:spPr>
        <p:txBody>
          <a:bodyPr/>
          <a:lstStyle/>
          <a:p>
            <a:r>
              <a:rPr lang="fa-IR"/>
              <a:t>مروری بر سنتز </a:t>
            </a:r>
            <a:endParaRPr lang="en-US"/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828800"/>
            <a:ext cx="7772400" cy="2286000"/>
          </a:xfrm>
        </p:spPr>
        <p:txBody>
          <a:bodyPr/>
          <a:lstStyle/>
          <a:p>
            <a:pPr algn="r" rtl="1"/>
            <a:r>
              <a:rPr lang="fa-IR"/>
              <a:t>اکسیداسیون</a:t>
            </a:r>
            <a:endParaRPr lang="en-US"/>
          </a:p>
          <a:p>
            <a:pPr lvl="1"/>
            <a:r>
              <a:rPr lang="en-US"/>
              <a:t>2</a:t>
            </a:r>
            <a:r>
              <a:rPr lang="en-US">
                <a:sym typeface="Symbol" panose="05050102010706020507" pitchFamily="18" charset="2"/>
              </a:rPr>
              <a:t> </a:t>
            </a:r>
            <a:r>
              <a:rPr lang="fa-IR">
                <a:sym typeface="Symbol" panose="05050102010706020507" pitchFamily="18" charset="2"/>
              </a:rPr>
              <a:t>الکل</a:t>
            </a:r>
            <a:r>
              <a:rPr lang="en-US">
                <a:sym typeface="Symbol" panose="05050102010706020507" pitchFamily="18" charset="2"/>
              </a:rPr>
              <a:t> + Na</a:t>
            </a:r>
            <a:r>
              <a:rPr lang="en-US" baseline="-25000">
                <a:sym typeface="Symbol" panose="05050102010706020507" pitchFamily="18" charset="2"/>
              </a:rPr>
              <a:t>2</a:t>
            </a:r>
            <a:r>
              <a:rPr lang="en-US">
                <a:sym typeface="Symbol" panose="05050102010706020507" pitchFamily="18" charset="2"/>
              </a:rPr>
              <a:t>Cr</a:t>
            </a:r>
            <a:r>
              <a:rPr lang="en-US" baseline="-25000">
                <a:sym typeface="Symbol" panose="05050102010706020507" pitchFamily="18" charset="2"/>
              </a:rPr>
              <a:t>2</a:t>
            </a:r>
            <a:r>
              <a:rPr lang="en-US">
                <a:sym typeface="Symbol" panose="05050102010706020507" pitchFamily="18" charset="2"/>
              </a:rPr>
              <a:t>O</a:t>
            </a:r>
            <a:r>
              <a:rPr lang="en-US" baseline="-25000">
                <a:sym typeface="Symbol" panose="05050102010706020507" pitchFamily="18" charset="2"/>
              </a:rPr>
              <a:t>7</a:t>
            </a:r>
            <a:r>
              <a:rPr lang="en-US">
                <a:sym typeface="Symbol" panose="05050102010706020507" pitchFamily="18" charset="2"/>
              </a:rPr>
              <a:t>  </a:t>
            </a:r>
            <a:r>
              <a:rPr lang="fa-IR">
                <a:sym typeface="Symbol" panose="05050102010706020507" pitchFamily="18" charset="2"/>
              </a:rPr>
              <a:t>کتون</a:t>
            </a:r>
            <a:endParaRPr lang="en-US">
              <a:sym typeface="Symbol" panose="05050102010706020507" pitchFamily="18" charset="2"/>
            </a:endParaRPr>
          </a:p>
          <a:p>
            <a:pPr lvl="1"/>
            <a:r>
              <a:rPr lang="en-US">
                <a:sym typeface="Symbol" panose="05050102010706020507" pitchFamily="18" charset="2"/>
              </a:rPr>
              <a:t>1 </a:t>
            </a:r>
            <a:r>
              <a:rPr lang="fa-IR">
                <a:sym typeface="Symbol" panose="05050102010706020507" pitchFamily="18" charset="2"/>
              </a:rPr>
              <a:t>الکل</a:t>
            </a:r>
            <a:r>
              <a:rPr lang="en-US">
                <a:sym typeface="Symbol" panose="05050102010706020507" pitchFamily="18" charset="2"/>
              </a:rPr>
              <a:t> + PCC  </a:t>
            </a:r>
            <a:r>
              <a:rPr lang="fa-IR">
                <a:sym typeface="Symbol" panose="05050102010706020507" pitchFamily="18" charset="2"/>
              </a:rPr>
              <a:t>الدئید</a:t>
            </a:r>
            <a:endParaRPr lang="en-US">
              <a:sym typeface="Symbol" panose="05050102010706020507" pitchFamily="18" charset="2"/>
            </a:endParaRPr>
          </a:p>
          <a:p>
            <a:pPr algn="r" rtl="1"/>
            <a:r>
              <a:rPr lang="fa-IR">
                <a:sym typeface="Symbol" panose="05050102010706020507" pitchFamily="18" charset="2"/>
              </a:rPr>
              <a:t>ازونولیز الکن ها</a:t>
            </a:r>
            <a:endParaRPr lang="en-US">
              <a:sym typeface="Symbol" panose="05050102010706020507" pitchFamily="18" charset="2"/>
            </a:endParaRPr>
          </a:p>
        </p:txBody>
      </p:sp>
      <p:grpSp>
        <p:nvGrpSpPr>
          <p:cNvPr id="216068" name="Group 4"/>
          <p:cNvGrpSpPr>
            <a:grpSpLocks/>
          </p:cNvGrpSpPr>
          <p:nvPr/>
        </p:nvGrpSpPr>
        <p:grpSpPr bwMode="auto">
          <a:xfrm>
            <a:off x="2371725" y="4191001"/>
            <a:ext cx="8039100" cy="2046288"/>
            <a:chOff x="534" y="2640"/>
            <a:chExt cx="5064" cy="1289"/>
          </a:xfrm>
        </p:grpSpPr>
        <p:pic>
          <p:nvPicPr>
            <p:cNvPr id="216069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4" y="2640"/>
              <a:ext cx="4794" cy="9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16070" name="Text Box 6"/>
            <p:cNvSpPr txBox="1">
              <a:spLocks noChangeArrowheads="1"/>
            </p:cNvSpPr>
            <p:nvPr/>
          </p:nvSpPr>
          <p:spPr bwMode="auto">
            <a:xfrm>
              <a:off x="5328" y="3696"/>
              <a:ext cx="27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34565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67" grpId="0" build="p" bldLvl="2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E6C87-9D20-4CDA-9185-74323D2A0EC8}" type="slidenum">
              <a:rPr lang="en-US"/>
              <a:pPr/>
              <a:t>11</a:t>
            </a:fld>
            <a:endParaRPr lang="en-US"/>
          </a:p>
        </p:txBody>
      </p:sp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7772400" cy="1143000"/>
          </a:xfrm>
        </p:spPr>
        <p:txBody>
          <a:bodyPr/>
          <a:lstStyle/>
          <a:p>
            <a:r>
              <a:rPr lang="fa-IR"/>
              <a:t>مروری بر سنتز (2)</a:t>
            </a:r>
            <a:endParaRPr lang="en-US"/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676400"/>
            <a:ext cx="7772400" cy="4800600"/>
          </a:xfrm>
        </p:spPr>
        <p:txBody>
          <a:bodyPr/>
          <a:lstStyle/>
          <a:p>
            <a:pPr algn="r" rtl="1">
              <a:lnSpc>
                <a:spcPct val="90000"/>
              </a:lnSpc>
            </a:pPr>
            <a:r>
              <a:rPr lang="fa-IR"/>
              <a:t>آسیلاسیون فریدل کرافت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fa-IR"/>
              <a:t>اسید کلرید</a:t>
            </a:r>
            <a:r>
              <a:rPr lang="en-US"/>
              <a:t>/AlCl</a:t>
            </a:r>
            <a:r>
              <a:rPr lang="en-US" baseline="-25000"/>
              <a:t>3</a:t>
            </a:r>
            <a:r>
              <a:rPr lang="en-US"/>
              <a:t> + </a:t>
            </a:r>
            <a:r>
              <a:rPr lang="fa-IR"/>
              <a:t>بنزن</a:t>
            </a:r>
            <a:r>
              <a:rPr lang="en-US"/>
              <a:t> </a:t>
            </a:r>
            <a:r>
              <a:rPr lang="en-US">
                <a:sym typeface="Symbol" panose="05050102010706020507" pitchFamily="18" charset="2"/>
              </a:rPr>
              <a:t> </a:t>
            </a:r>
            <a:r>
              <a:rPr lang="fa-IR">
                <a:sym typeface="Symbol" panose="05050102010706020507" pitchFamily="18" charset="2"/>
              </a:rPr>
              <a:t>کتون</a:t>
            </a:r>
            <a:endParaRPr lang="en-US">
              <a:sym typeface="Symbol" panose="05050102010706020507" pitchFamily="18" charset="2"/>
            </a:endParaRPr>
          </a:p>
          <a:p>
            <a:pPr lvl="1">
              <a:lnSpc>
                <a:spcPct val="90000"/>
              </a:lnSpc>
            </a:pPr>
            <a:r>
              <a:rPr lang="en-US">
                <a:sym typeface="Symbol" panose="05050102010706020507" pitchFamily="18" charset="2"/>
              </a:rPr>
              <a:t>CO + HCl + AlCl</a:t>
            </a:r>
            <a:r>
              <a:rPr lang="en-US" baseline="-25000">
                <a:sym typeface="Symbol" panose="05050102010706020507" pitchFamily="18" charset="2"/>
              </a:rPr>
              <a:t>3</a:t>
            </a:r>
            <a:r>
              <a:rPr lang="en-US">
                <a:sym typeface="Symbol" panose="05050102010706020507" pitchFamily="18" charset="2"/>
              </a:rPr>
              <a:t>/CuCl + </a:t>
            </a:r>
            <a:r>
              <a:rPr lang="fa-IR">
                <a:sym typeface="Symbol" panose="05050102010706020507" pitchFamily="18" charset="2"/>
              </a:rPr>
              <a:t>بنزن</a:t>
            </a:r>
            <a:r>
              <a:rPr lang="en-US">
                <a:sym typeface="Symbol" panose="05050102010706020507" pitchFamily="18" charset="2"/>
              </a:rPr>
              <a:t>  </a:t>
            </a:r>
            <a:r>
              <a:rPr lang="fa-IR">
                <a:sym typeface="Symbol" panose="05050102010706020507" pitchFamily="18" charset="2"/>
              </a:rPr>
              <a:t>بنزآلدئید</a:t>
            </a:r>
            <a:r>
              <a:rPr lang="en-US">
                <a:sym typeface="Symbol" panose="05050102010706020507" pitchFamily="18" charset="2"/>
              </a:rPr>
              <a:t> (Gatterman-Koch)</a:t>
            </a:r>
          </a:p>
          <a:p>
            <a:pPr algn="r" rtl="1">
              <a:lnSpc>
                <a:spcPct val="90000"/>
              </a:lnSpc>
            </a:pPr>
            <a:r>
              <a:rPr lang="fa-IR"/>
              <a:t>آبدهی الکین های انتهایی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fa-IR"/>
              <a:t>استفاده شود از</a:t>
            </a:r>
            <a:r>
              <a:rPr lang="en-US"/>
              <a:t> HgSO</a:t>
            </a:r>
            <a:r>
              <a:rPr lang="en-US" baseline="-25000"/>
              <a:t>4</a:t>
            </a:r>
            <a:r>
              <a:rPr lang="en-US"/>
              <a:t>, H</a:t>
            </a:r>
            <a:r>
              <a:rPr lang="en-US" baseline="-25000"/>
              <a:t>2</a:t>
            </a:r>
            <a:r>
              <a:rPr lang="en-US"/>
              <a:t>SO</a:t>
            </a:r>
            <a:r>
              <a:rPr lang="en-US" baseline="-25000"/>
              <a:t>4</a:t>
            </a:r>
            <a:r>
              <a:rPr lang="en-US"/>
              <a:t>, H</a:t>
            </a:r>
            <a:r>
              <a:rPr lang="en-US" baseline="-25000"/>
              <a:t>2</a:t>
            </a:r>
            <a:r>
              <a:rPr lang="en-US"/>
              <a:t>O </a:t>
            </a:r>
            <a:r>
              <a:rPr lang="fa-IR"/>
              <a:t>برای تهیه متیل</a:t>
            </a:r>
          </a:p>
          <a:p>
            <a:pPr lvl="1" algn="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fa-IR"/>
              <a:t> کتونها</a:t>
            </a:r>
            <a:endParaRPr lang="en-US"/>
          </a:p>
          <a:p>
            <a:pPr lvl="1" algn="r">
              <a:lnSpc>
                <a:spcPct val="90000"/>
              </a:lnSpc>
            </a:pPr>
            <a:r>
              <a:rPr lang="fa-IR"/>
              <a:t>استفاده از</a:t>
            </a:r>
            <a:r>
              <a:rPr lang="en-US"/>
              <a:t> Sia</a:t>
            </a:r>
            <a:r>
              <a:rPr lang="en-US" baseline="-25000"/>
              <a:t>2</a:t>
            </a:r>
            <a:r>
              <a:rPr lang="en-US"/>
              <a:t>BH </a:t>
            </a:r>
            <a:r>
              <a:rPr lang="fa-IR"/>
              <a:t> به دنبال آن</a:t>
            </a:r>
            <a:r>
              <a:rPr lang="en-US"/>
              <a:t> H</a:t>
            </a:r>
            <a:r>
              <a:rPr lang="en-US" baseline="-25000"/>
              <a:t>2</a:t>
            </a:r>
            <a:r>
              <a:rPr lang="en-US"/>
              <a:t>O</a:t>
            </a:r>
            <a:r>
              <a:rPr lang="en-US" baseline="-25000"/>
              <a:t>2</a:t>
            </a:r>
            <a:r>
              <a:rPr lang="en-US"/>
              <a:t> </a:t>
            </a:r>
            <a:r>
              <a:rPr lang="fa-IR"/>
              <a:t> در</a:t>
            </a:r>
            <a:r>
              <a:rPr lang="en-US"/>
              <a:t>NaOH </a:t>
            </a:r>
            <a:r>
              <a:rPr lang="fa-IR"/>
              <a:t>برای تهیه آلدئید ها</a:t>
            </a:r>
            <a:r>
              <a:rPr lang="en-US"/>
              <a:t>.</a:t>
            </a:r>
            <a:br>
              <a:rPr lang="en-US"/>
            </a:br>
            <a:r>
              <a:rPr lang="en-US"/>
              <a:t>                                                                =&gt;</a:t>
            </a:r>
          </a:p>
        </p:txBody>
      </p:sp>
    </p:spTree>
    <p:extLst>
      <p:ext uri="{BB962C8B-B14F-4D97-AF65-F5344CB8AC3E}">
        <p14:creationId xmlns:p14="http://schemas.microsoft.com/office/powerpoint/2010/main" val="2479836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091" grpId="0" build="p" bldLvl="2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F53AE-1007-4555-8632-6716D8543130}" type="slidenum">
              <a:rPr lang="en-US"/>
              <a:pPr/>
              <a:t>12</a:t>
            </a:fld>
            <a:endParaRPr lang="en-US"/>
          </a:p>
        </p:txBody>
      </p:sp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0"/>
            <a:ext cx="6553200" cy="1143000"/>
          </a:xfrm>
        </p:spPr>
        <p:txBody>
          <a:bodyPr/>
          <a:lstStyle/>
          <a:p>
            <a:r>
              <a:rPr lang="fa-IR"/>
              <a:t>افزایش نوکلئوفیلی</a:t>
            </a:r>
            <a:endParaRPr lang="en-US"/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990600"/>
            <a:ext cx="7162800" cy="3302000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fa-IR" sz="2800"/>
              <a:t>نوکلئوفیل های قوی به کربن کربونیل حمله کرده تشکیل یون آلکوکسید را داده که آنها نیز پروتونه میشوند.</a:t>
            </a:r>
            <a:endParaRPr lang="en-US" sz="2800"/>
          </a:p>
          <a:p>
            <a:pPr algn="r" rtl="1"/>
            <a:r>
              <a:rPr lang="fa-IR" sz="2800"/>
              <a:t>نوکلئوفیل های ضعیف وقتی به کربونیل حمله میکنند که قبلا بوسیله پروتونه شدن فعل شده باشند.</a:t>
            </a:r>
            <a:endParaRPr lang="en-US" sz="2800"/>
          </a:p>
          <a:p>
            <a:pPr algn="r" rtl="1"/>
            <a:r>
              <a:rPr lang="fa-IR" sz="2800"/>
              <a:t>آلدئید ها فعال تر از کتونها هستند.</a:t>
            </a:r>
            <a:r>
              <a:rPr lang="en-US" sz="2800"/>
              <a:t/>
            </a:r>
            <a:br>
              <a:rPr lang="en-US" sz="2800"/>
            </a:br>
            <a:endParaRPr lang="en-US" sz="2800"/>
          </a:p>
        </p:txBody>
      </p:sp>
      <p:grpSp>
        <p:nvGrpSpPr>
          <p:cNvPr id="218116" name="Group 4"/>
          <p:cNvGrpSpPr>
            <a:grpSpLocks/>
          </p:cNvGrpSpPr>
          <p:nvPr/>
        </p:nvGrpSpPr>
        <p:grpSpPr bwMode="auto">
          <a:xfrm>
            <a:off x="1955801" y="4076700"/>
            <a:ext cx="8601075" cy="2065338"/>
            <a:chOff x="224" y="2971"/>
            <a:chExt cx="5418" cy="1301"/>
          </a:xfrm>
        </p:grpSpPr>
        <p:pic>
          <p:nvPicPr>
            <p:cNvPr id="218117" name="Picture 5" descr="FG18_07-56UN-0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4" y="2971"/>
              <a:ext cx="5312" cy="13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8118" name="Text Box 6"/>
            <p:cNvSpPr txBox="1">
              <a:spLocks noChangeArrowheads="1"/>
            </p:cNvSpPr>
            <p:nvPr/>
          </p:nvSpPr>
          <p:spPr bwMode="auto">
            <a:xfrm>
              <a:off x="5372" y="3961"/>
              <a:ext cx="27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62905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15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3183-322D-4843-A97D-82E0DF7BC83D}" type="slidenum">
              <a:rPr lang="en-US"/>
              <a:pPr/>
              <a:t>13</a:t>
            </a:fld>
            <a:endParaRPr lang="en-US"/>
          </a:p>
        </p:txBody>
      </p:sp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1143000"/>
          </a:xfrm>
        </p:spPr>
        <p:txBody>
          <a:bodyPr/>
          <a:lstStyle/>
          <a:p>
            <a:r>
              <a:rPr lang="fa-IR"/>
              <a:t>واکنش ویتیگ</a:t>
            </a: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371600"/>
            <a:ext cx="8458200" cy="1447800"/>
          </a:xfrm>
        </p:spPr>
        <p:txBody>
          <a:bodyPr/>
          <a:lstStyle/>
          <a:p>
            <a:pPr algn="r" rtl="1"/>
            <a:r>
              <a:rPr lang="fa-IR"/>
              <a:t>افزایش نوکلئوفیلی ایلید های فسفر.</a:t>
            </a:r>
            <a:endParaRPr lang="en-US"/>
          </a:p>
          <a:p>
            <a:pPr algn="r" rtl="1"/>
            <a:r>
              <a:rPr lang="fa-IR"/>
              <a:t>محصول آلکن است.</a:t>
            </a:r>
            <a:r>
              <a:rPr lang="en-US"/>
              <a:t>C=O</a:t>
            </a:r>
            <a:r>
              <a:rPr lang="fa-IR"/>
              <a:t>تبدیل به </a:t>
            </a:r>
            <a:r>
              <a:rPr lang="en-US"/>
              <a:t>C=C</a:t>
            </a:r>
            <a:r>
              <a:rPr lang="fa-IR"/>
              <a:t> میشود.</a:t>
            </a:r>
            <a:endParaRPr lang="en-US"/>
          </a:p>
        </p:txBody>
      </p:sp>
      <p:grpSp>
        <p:nvGrpSpPr>
          <p:cNvPr id="219140" name="Group 4"/>
          <p:cNvGrpSpPr>
            <a:grpSpLocks/>
          </p:cNvGrpSpPr>
          <p:nvPr/>
        </p:nvGrpSpPr>
        <p:grpSpPr bwMode="auto">
          <a:xfrm>
            <a:off x="2286001" y="2590800"/>
            <a:ext cx="8270875" cy="3924300"/>
            <a:chOff x="480" y="1632"/>
            <a:chExt cx="5210" cy="2472"/>
          </a:xfrm>
        </p:grpSpPr>
        <p:sp>
          <p:nvSpPr>
            <p:cNvPr id="219141" name="Rectangle 5"/>
            <p:cNvSpPr>
              <a:spLocks noChangeArrowheads="1"/>
            </p:cNvSpPr>
            <p:nvPr/>
          </p:nvSpPr>
          <p:spPr bwMode="auto">
            <a:xfrm>
              <a:off x="5420" y="3792"/>
              <a:ext cx="27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=&gt;</a:t>
              </a:r>
            </a:p>
          </p:txBody>
        </p:sp>
        <p:pic>
          <p:nvPicPr>
            <p:cNvPr id="219142" name="Picture 6" descr="FG18_07-68UN-0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" y="1632"/>
              <a:ext cx="4800" cy="24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34526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39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6969C-1D35-4B2C-8880-2082DED36E0A}" type="slidenum">
              <a:rPr lang="en-US"/>
              <a:pPr/>
              <a:t>14</a:t>
            </a:fld>
            <a:endParaRPr lang="en-US"/>
          </a:p>
        </p:txBody>
      </p:sp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381000"/>
            <a:ext cx="7772400" cy="1143000"/>
          </a:xfrm>
        </p:spPr>
        <p:txBody>
          <a:bodyPr/>
          <a:lstStyle/>
          <a:p>
            <a:r>
              <a:rPr lang="fa-IR"/>
              <a:t>ایلید های فسفر</a:t>
            </a:r>
            <a:endParaRPr lang="en-US"/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676400"/>
            <a:ext cx="8077200" cy="4114800"/>
          </a:xfrm>
        </p:spPr>
        <p:txBody>
          <a:bodyPr/>
          <a:lstStyle/>
          <a:p>
            <a:pPr algn="r" rtl="1"/>
            <a:r>
              <a:rPr lang="fa-IR"/>
              <a:t>از واکنش تری فنیل فسفین و یک الکیل بدون ممانعت فضایی تشکیل میشود.</a:t>
            </a:r>
          </a:p>
          <a:p>
            <a:pPr algn="r" rtl="1"/>
            <a:r>
              <a:rPr lang="fa-IR"/>
              <a:t>سپس بوتیل لیتیم از کربن متصل به فسفر هیدروژن میگیرد. </a:t>
            </a:r>
            <a:endParaRPr lang="en-US"/>
          </a:p>
        </p:txBody>
      </p:sp>
      <p:pic>
        <p:nvPicPr>
          <p:cNvPr id="2201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926" y="3962400"/>
            <a:ext cx="7839075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20165" name="Group 5"/>
          <p:cNvGrpSpPr>
            <a:grpSpLocks/>
          </p:cNvGrpSpPr>
          <p:nvPr/>
        </p:nvGrpSpPr>
        <p:grpSpPr bwMode="auto">
          <a:xfrm>
            <a:off x="2743201" y="4876802"/>
            <a:ext cx="6583363" cy="1360488"/>
            <a:chOff x="768" y="3072"/>
            <a:chExt cx="4147" cy="857"/>
          </a:xfrm>
        </p:grpSpPr>
        <p:pic>
          <p:nvPicPr>
            <p:cNvPr id="220166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3072"/>
              <a:ext cx="3984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20167" name="Text Box 7"/>
            <p:cNvSpPr txBox="1">
              <a:spLocks noChangeArrowheads="1"/>
            </p:cNvSpPr>
            <p:nvPr/>
          </p:nvSpPr>
          <p:spPr bwMode="auto">
            <a:xfrm>
              <a:off x="3504" y="3696"/>
              <a:ext cx="141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 ylide                  =&gt;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64997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0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0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6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AB8D4-34A7-4F10-8EAE-6FC5F4869177}" type="slidenum">
              <a:rPr lang="en-US"/>
              <a:pPr/>
              <a:t>15</a:t>
            </a:fld>
            <a:endParaRPr lang="en-US"/>
          </a:p>
        </p:txBody>
      </p:sp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7772400" cy="1143000"/>
          </a:xfrm>
        </p:spPr>
        <p:txBody>
          <a:bodyPr/>
          <a:lstStyle/>
          <a:p>
            <a:r>
              <a:rPr lang="fa-IR"/>
              <a:t>مکانیزم واکنش ویتیگ</a:t>
            </a:r>
            <a:endParaRPr lang="en-US"/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371600"/>
            <a:ext cx="7772400" cy="2438400"/>
          </a:xfrm>
        </p:spPr>
        <p:txBody>
          <a:bodyPr/>
          <a:lstStyle/>
          <a:p>
            <a:pPr algn="r" rtl="1"/>
            <a:r>
              <a:rPr lang="fa-IR"/>
              <a:t>کربن منفی ایلید به کربن مثبت کربونیل حمله کرده تشکیل بتین را میدهد.</a:t>
            </a:r>
            <a:endParaRPr lang="en-US"/>
          </a:p>
          <a:p>
            <a:pPr algn="r" rtl="1"/>
            <a:r>
              <a:rPr lang="fa-IR"/>
              <a:t>اکسیژن با فسفین ترکیب شده تشکیل فسفین اکسید را میدهد.</a:t>
            </a:r>
            <a:endParaRPr lang="en-US"/>
          </a:p>
        </p:txBody>
      </p:sp>
      <p:pic>
        <p:nvPicPr>
          <p:cNvPr id="2211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262313"/>
            <a:ext cx="6705600" cy="163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21189" name="Group 5"/>
          <p:cNvGrpSpPr>
            <a:grpSpLocks/>
          </p:cNvGrpSpPr>
          <p:nvPr/>
        </p:nvGrpSpPr>
        <p:grpSpPr bwMode="auto">
          <a:xfrm>
            <a:off x="1981200" y="4648201"/>
            <a:ext cx="8229600" cy="1798638"/>
            <a:chOff x="288" y="2928"/>
            <a:chExt cx="5184" cy="1133"/>
          </a:xfrm>
        </p:grpSpPr>
        <p:pic>
          <p:nvPicPr>
            <p:cNvPr id="221190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2928"/>
              <a:ext cx="5184" cy="11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21191" name="Text Box 7"/>
            <p:cNvSpPr txBox="1">
              <a:spLocks noChangeArrowheads="1"/>
            </p:cNvSpPr>
            <p:nvPr/>
          </p:nvSpPr>
          <p:spPr bwMode="auto">
            <a:xfrm>
              <a:off x="5184" y="3792"/>
              <a:ext cx="27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63430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187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03163-B883-4EC8-A1FB-0D55CB4C918D}" type="slidenum">
              <a:rPr lang="en-US"/>
              <a:pPr/>
              <a:t>16</a:t>
            </a:fld>
            <a:endParaRPr lang="en-US"/>
          </a:p>
        </p:txBody>
      </p:sp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1143000"/>
          </a:xfrm>
        </p:spPr>
        <p:txBody>
          <a:bodyPr/>
          <a:lstStyle/>
          <a:p>
            <a:r>
              <a:rPr lang="fa-IR"/>
              <a:t>اضافه شدن آب</a:t>
            </a:r>
            <a:endParaRPr lang="en-US"/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295400"/>
            <a:ext cx="8077200" cy="2438400"/>
          </a:xfrm>
        </p:spPr>
        <p:txBody>
          <a:bodyPr/>
          <a:lstStyle/>
          <a:p>
            <a:pPr algn="r" rtl="1"/>
            <a:r>
              <a:rPr lang="fa-IR"/>
              <a:t>در محیط اسیدی آب یک نوکلئوفیل است.</a:t>
            </a:r>
            <a:endParaRPr lang="en-US"/>
          </a:p>
          <a:p>
            <a:pPr algn="r" rtl="1"/>
            <a:r>
              <a:rPr lang="fa-IR"/>
              <a:t>در محیط بازی هیدروکسید یک نوکلئوفیل است.</a:t>
            </a:r>
            <a:endParaRPr lang="en-US"/>
          </a:p>
          <a:p>
            <a:pPr algn="r" rtl="1"/>
            <a:r>
              <a:rPr lang="fa-IR"/>
              <a:t>آلدئید ها الکتروفیل تراند زیرا دارای گروههای دهنده الکیل کمتری هستند.</a:t>
            </a:r>
            <a:endParaRPr lang="en-US"/>
          </a:p>
        </p:txBody>
      </p:sp>
      <p:pic>
        <p:nvPicPr>
          <p:cNvPr id="22221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538" y="3505200"/>
            <a:ext cx="6773862" cy="127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22213" name="Group 5"/>
          <p:cNvGrpSpPr>
            <a:grpSpLocks/>
          </p:cNvGrpSpPr>
          <p:nvPr/>
        </p:nvGrpSpPr>
        <p:grpSpPr bwMode="auto">
          <a:xfrm>
            <a:off x="2446339" y="4953001"/>
            <a:ext cx="7805737" cy="1222375"/>
            <a:chOff x="581" y="3120"/>
            <a:chExt cx="4917" cy="770"/>
          </a:xfrm>
        </p:grpSpPr>
        <p:sp>
          <p:nvSpPr>
            <p:cNvPr id="222214" name="Text Box 6"/>
            <p:cNvSpPr txBox="1">
              <a:spLocks noChangeArrowheads="1"/>
            </p:cNvSpPr>
            <p:nvPr/>
          </p:nvSpPr>
          <p:spPr bwMode="auto">
            <a:xfrm>
              <a:off x="5228" y="3648"/>
              <a:ext cx="27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=&gt;</a:t>
              </a:r>
            </a:p>
          </p:txBody>
        </p:sp>
        <p:pic>
          <p:nvPicPr>
            <p:cNvPr id="222215" name="Picture 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1" y="3120"/>
              <a:ext cx="4267" cy="7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601459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2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2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19595-6A38-4584-A19D-036C7F610DD7}" type="slidenum">
              <a:rPr lang="en-US"/>
              <a:pPr/>
              <a:t>17</a:t>
            </a:fld>
            <a:endParaRPr lang="en-US"/>
          </a:p>
        </p:txBody>
      </p:sp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81000"/>
            <a:ext cx="7772400" cy="1143000"/>
          </a:xfrm>
        </p:spPr>
        <p:txBody>
          <a:bodyPr/>
          <a:lstStyle/>
          <a:p>
            <a:pPr rtl="1"/>
            <a:r>
              <a:rPr lang="fa-IR"/>
              <a:t>افزایش </a:t>
            </a:r>
            <a:r>
              <a:rPr lang="en-US" sz="4000"/>
              <a:t>HCN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600200"/>
            <a:ext cx="7772400" cy="2895600"/>
          </a:xfrm>
        </p:spPr>
        <p:txBody>
          <a:bodyPr/>
          <a:lstStyle/>
          <a:p>
            <a:pPr algn="r" rtl="1"/>
            <a:r>
              <a:rPr lang="en-US"/>
              <a:t>HCN </a:t>
            </a:r>
            <a:r>
              <a:rPr lang="fa-IR"/>
              <a:t>خیلی سمیست.</a:t>
            </a:r>
            <a:endParaRPr lang="en-US"/>
          </a:p>
          <a:p>
            <a:pPr algn="r" rtl="1"/>
            <a:r>
              <a:rPr lang="fa-IR"/>
              <a:t>از  </a:t>
            </a:r>
            <a:r>
              <a:rPr lang="en-US"/>
              <a:t>NaCN</a:t>
            </a:r>
            <a:r>
              <a:rPr lang="fa-IR"/>
              <a:t> یا </a:t>
            </a:r>
            <a:r>
              <a:rPr lang="en-US"/>
              <a:t>KCN</a:t>
            </a:r>
            <a:r>
              <a:rPr lang="fa-IR"/>
              <a:t> در باز برای افزایش سیانید استفاده میشود سپس با </a:t>
            </a:r>
            <a:r>
              <a:rPr lang="en-US"/>
              <a:t>H</a:t>
            </a:r>
            <a:r>
              <a:rPr lang="fa-IR"/>
              <a:t> پروتونه میشود.</a:t>
            </a:r>
          </a:p>
          <a:p>
            <a:pPr algn="r" rtl="1"/>
            <a:r>
              <a:rPr lang="fa-IR"/>
              <a:t>ترتیب فعالیت بصورت فرم الدئید</a:t>
            </a:r>
            <a:r>
              <a:rPr lang="en-US"/>
              <a:t>&lt;</a:t>
            </a:r>
            <a:r>
              <a:rPr lang="fa-IR"/>
              <a:t> آلدئیدها </a:t>
            </a:r>
            <a:r>
              <a:rPr lang="en-US"/>
              <a:t>&lt;</a:t>
            </a:r>
            <a:r>
              <a:rPr lang="fa-IR"/>
              <a:t> کتونها </a:t>
            </a:r>
            <a:r>
              <a:rPr lang="en-US"/>
              <a:t>&lt;&lt;</a:t>
            </a:r>
            <a:r>
              <a:rPr lang="fa-IR"/>
              <a:t> کتونهای حجیم میباشد.</a:t>
            </a:r>
            <a:endParaRPr lang="en-US"/>
          </a:p>
        </p:txBody>
      </p:sp>
      <p:grpSp>
        <p:nvGrpSpPr>
          <p:cNvPr id="223236" name="Group 4"/>
          <p:cNvGrpSpPr>
            <a:grpSpLocks/>
          </p:cNvGrpSpPr>
          <p:nvPr/>
        </p:nvGrpSpPr>
        <p:grpSpPr bwMode="auto">
          <a:xfrm>
            <a:off x="2362201" y="4267201"/>
            <a:ext cx="7972425" cy="2046288"/>
            <a:chOff x="528" y="2688"/>
            <a:chExt cx="5022" cy="1289"/>
          </a:xfrm>
        </p:grpSpPr>
        <p:pic>
          <p:nvPicPr>
            <p:cNvPr id="223237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" y="2688"/>
              <a:ext cx="4560" cy="9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23238" name="Text Box 6"/>
            <p:cNvSpPr txBox="1">
              <a:spLocks noChangeArrowheads="1"/>
            </p:cNvSpPr>
            <p:nvPr/>
          </p:nvSpPr>
          <p:spPr bwMode="auto">
            <a:xfrm>
              <a:off x="5280" y="3744"/>
              <a:ext cx="27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01317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5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585B-02C1-483D-975B-B9158EA7D199}" type="slidenum">
              <a:rPr lang="en-US"/>
              <a:pPr/>
              <a:t>18</a:t>
            </a:fld>
            <a:endParaRPr lang="en-US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52400"/>
            <a:ext cx="7772400" cy="1143000"/>
          </a:xfrm>
        </p:spPr>
        <p:txBody>
          <a:bodyPr/>
          <a:lstStyle/>
          <a:p>
            <a:r>
              <a:rPr lang="fa-IR"/>
              <a:t>تشکیل ایمین ها</a:t>
            </a:r>
            <a:endParaRPr lang="en-US"/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371600"/>
            <a:ext cx="7772400" cy="1981200"/>
          </a:xfrm>
        </p:spPr>
        <p:txBody>
          <a:bodyPr/>
          <a:lstStyle/>
          <a:p>
            <a:pPr algn="r" rtl="1"/>
            <a:r>
              <a:rPr lang="fa-IR"/>
              <a:t>افزایش نوکلئوفیلی آمونیاک یا آمینهای نوع اول و به دنبال آن حذف مولکول آب </a:t>
            </a:r>
            <a:endParaRPr lang="en-US"/>
          </a:p>
          <a:p>
            <a:pPr algn="r" rtl="1"/>
            <a:r>
              <a:rPr lang="en-US"/>
              <a:t>C=O</a:t>
            </a:r>
            <a:r>
              <a:rPr lang="fa-IR"/>
              <a:t> تبدیل به  </a:t>
            </a:r>
            <a:r>
              <a:rPr lang="en-US"/>
              <a:t>C=N-R</a:t>
            </a:r>
            <a:r>
              <a:rPr lang="fa-IR"/>
              <a:t> میشود.</a:t>
            </a:r>
            <a:endParaRPr lang="en-US"/>
          </a:p>
        </p:txBody>
      </p:sp>
      <p:pic>
        <p:nvPicPr>
          <p:cNvPr id="22426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429000"/>
            <a:ext cx="8686800" cy="142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24261" name="Group 5"/>
          <p:cNvGrpSpPr>
            <a:grpSpLocks/>
          </p:cNvGrpSpPr>
          <p:nvPr/>
        </p:nvGrpSpPr>
        <p:grpSpPr bwMode="auto">
          <a:xfrm>
            <a:off x="3124200" y="4953001"/>
            <a:ext cx="6584950" cy="1592263"/>
            <a:chOff x="1248" y="2928"/>
            <a:chExt cx="4148" cy="1003"/>
          </a:xfrm>
        </p:grpSpPr>
        <p:pic>
          <p:nvPicPr>
            <p:cNvPr id="224262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8" y="2928"/>
              <a:ext cx="2832" cy="10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24263" name="Text Box 7"/>
            <p:cNvSpPr txBox="1">
              <a:spLocks noChangeArrowheads="1"/>
            </p:cNvSpPr>
            <p:nvPr/>
          </p:nvSpPr>
          <p:spPr bwMode="auto">
            <a:xfrm>
              <a:off x="5126" y="3577"/>
              <a:ext cx="27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60675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59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3A705-8640-49D0-8AE3-3ACB4DD937BA}" type="slidenum">
              <a:rPr lang="en-US"/>
              <a:pPr/>
              <a:t>19</a:t>
            </a:fld>
            <a:endParaRPr lang="en-US"/>
          </a:p>
        </p:txBody>
      </p:sp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81000"/>
            <a:ext cx="7162800" cy="1143000"/>
          </a:xfrm>
        </p:spPr>
        <p:txBody>
          <a:bodyPr/>
          <a:lstStyle/>
          <a:p>
            <a:r>
              <a:rPr lang="fa-IR"/>
              <a:t>سایر واکنشهای تراکمی</a:t>
            </a:r>
            <a:endParaRPr lang="en-US"/>
          </a:p>
        </p:txBody>
      </p:sp>
      <p:sp>
        <p:nvSpPr>
          <p:cNvPr id="225283" name="Rectangle 3"/>
          <p:cNvSpPr>
            <a:spLocks noChangeArrowheads="1"/>
          </p:cNvSpPr>
          <p:nvPr/>
        </p:nvSpPr>
        <p:spPr bwMode="auto">
          <a:xfrm>
            <a:off x="10128250" y="6096000"/>
            <a:ext cx="42832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=&gt;</a:t>
            </a:r>
          </a:p>
        </p:txBody>
      </p:sp>
      <p:pic>
        <p:nvPicPr>
          <p:cNvPr id="225284" name="Picture 4" descr="FG18_08-009Summ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676401"/>
            <a:ext cx="8763000" cy="4513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2302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38813-EE4B-4FD1-9E34-1F2EE4326F31}" type="slidenum">
              <a:rPr lang="en-US"/>
              <a:pPr/>
              <a:t>2</a:t>
            </a:fld>
            <a:endParaRPr lang="en-US"/>
          </a:p>
        </p:txBody>
      </p:sp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228600"/>
            <a:ext cx="7772400" cy="1143000"/>
          </a:xfrm>
        </p:spPr>
        <p:txBody>
          <a:bodyPr/>
          <a:lstStyle/>
          <a:p>
            <a:r>
              <a:rPr lang="fa-IR"/>
              <a:t>ترکیبات کربونیل</a:t>
            </a:r>
            <a:endParaRPr lang="en-US"/>
          </a:p>
        </p:txBody>
      </p:sp>
      <p:sp>
        <p:nvSpPr>
          <p:cNvPr id="207875" name="Rectangle 3"/>
          <p:cNvSpPr>
            <a:spLocks noChangeArrowheads="1"/>
          </p:cNvSpPr>
          <p:nvPr/>
        </p:nvSpPr>
        <p:spPr bwMode="auto">
          <a:xfrm>
            <a:off x="9525000" y="5815013"/>
            <a:ext cx="42832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=&gt;</a:t>
            </a:r>
          </a:p>
        </p:txBody>
      </p:sp>
      <p:pic>
        <p:nvPicPr>
          <p:cNvPr id="207876" name="Picture 4" descr="FG18_00-01T01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828801"/>
            <a:ext cx="8813800" cy="354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7877" name="Rectangle 5"/>
          <p:cNvSpPr>
            <a:spLocks noChangeArrowheads="1"/>
          </p:cNvSpPr>
          <p:nvPr/>
        </p:nvSpPr>
        <p:spPr bwMode="auto">
          <a:xfrm>
            <a:off x="1774826" y="1844676"/>
            <a:ext cx="8893175" cy="504825"/>
          </a:xfrm>
          <a:prstGeom prst="rect">
            <a:avLst/>
          </a:prstGeom>
          <a:solidFill>
            <a:srgbClr val="FFCC99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a-IR" b="1">
                <a:cs typeface="Arial" panose="020B0604020202020204" pitchFamily="34" charset="0"/>
              </a:rPr>
              <a:t>بعضی از ترکیبات متداول کربونیل دار</a:t>
            </a:r>
            <a:endParaRPr lang="en-US" b="1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1114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837C3-BE23-4635-ACFB-13A37EA927A9}" type="slidenum">
              <a:rPr lang="en-US"/>
              <a:pPr/>
              <a:t>20</a:t>
            </a:fld>
            <a:endParaRPr lang="en-US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81000"/>
            <a:ext cx="7772400" cy="1143000"/>
          </a:xfrm>
        </p:spPr>
        <p:txBody>
          <a:bodyPr/>
          <a:lstStyle/>
          <a:p>
            <a:r>
              <a:rPr lang="fa-IR"/>
              <a:t>افزایش الکل ها</a:t>
            </a:r>
            <a:endParaRPr lang="en-US"/>
          </a:p>
        </p:txBody>
      </p:sp>
      <p:sp>
        <p:nvSpPr>
          <p:cNvPr id="226307" name="Rectangle 3"/>
          <p:cNvSpPr>
            <a:spLocks noChangeArrowheads="1"/>
          </p:cNvSpPr>
          <p:nvPr/>
        </p:nvSpPr>
        <p:spPr bwMode="auto">
          <a:xfrm>
            <a:off x="9525000" y="5738813"/>
            <a:ext cx="42832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=&gt;</a:t>
            </a:r>
          </a:p>
        </p:txBody>
      </p:sp>
      <p:pic>
        <p:nvPicPr>
          <p:cNvPr id="226308" name="Picture 4" descr="FG18_08-018UN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447800"/>
            <a:ext cx="8432800" cy="4459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80202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205B-87B2-4BE1-83CB-FF7DF1C11596}" type="slidenum">
              <a:rPr lang="en-US"/>
              <a:pPr/>
              <a:t>21</a:t>
            </a:fld>
            <a:endParaRPr lang="en-US"/>
          </a:p>
        </p:txBody>
      </p:sp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مکانیزم</a:t>
            </a:r>
            <a:endParaRPr lang="en-US"/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4419600"/>
          </a:xfrm>
        </p:spPr>
        <p:txBody>
          <a:bodyPr/>
          <a:lstStyle/>
          <a:p>
            <a:pPr algn="r" rtl="1"/>
            <a:r>
              <a:rPr lang="fa-IR"/>
              <a:t>بایستی با اسید کاتالیز شود.</a:t>
            </a:r>
            <a:endParaRPr lang="en-US"/>
          </a:p>
          <a:p>
            <a:pPr algn="r" rtl="1"/>
            <a:r>
              <a:rPr lang="fa-IR"/>
              <a:t>افزایش </a:t>
            </a:r>
            <a:r>
              <a:rPr lang="en-US"/>
              <a:t>H+</a:t>
            </a:r>
            <a:r>
              <a:rPr lang="fa-IR"/>
              <a:t> به کربونیل باعث فعال شدن کربونیل برای حمله نوکلئوفیل های ضعیف میشود(</a:t>
            </a:r>
            <a:r>
              <a:rPr lang="en-US"/>
              <a:t>ROH</a:t>
            </a:r>
            <a:r>
              <a:rPr lang="fa-IR"/>
              <a:t>).</a:t>
            </a:r>
            <a:endParaRPr lang="en-US"/>
          </a:p>
          <a:p>
            <a:pPr algn="r" rtl="1"/>
            <a:r>
              <a:rPr lang="fa-IR"/>
              <a:t>ابتدا همی استال تشکیل میشود سپس در محیط اسیدی آب خارج میشود به دنبال آن مول بعدی الکل اضافه و استال تشکیل میشود.</a:t>
            </a:r>
            <a:endParaRPr lang="en-US"/>
          </a:p>
          <a:p>
            <a:pPr algn="r" rtl="1"/>
            <a:r>
              <a:rPr lang="fa-IR"/>
              <a:t>همه مراحل برگشت پذیر است.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309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CE776-802A-4989-A13B-EEE3FCBBD84F}" type="slidenum">
              <a:rPr lang="en-US"/>
              <a:pPr/>
              <a:t>22</a:t>
            </a:fld>
            <a:endParaRPr lang="en-US"/>
          </a:p>
        </p:txBody>
      </p:sp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81000"/>
            <a:ext cx="7772400" cy="1371600"/>
          </a:xfrm>
        </p:spPr>
        <p:txBody>
          <a:bodyPr/>
          <a:lstStyle/>
          <a:p>
            <a:r>
              <a:rPr lang="fa-IR"/>
              <a:t>مکانیزم تشکیل همی استال</a:t>
            </a:r>
            <a:endParaRPr lang="en-US"/>
          </a:p>
        </p:txBody>
      </p:sp>
      <p:pic>
        <p:nvPicPr>
          <p:cNvPr id="22835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816100"/>
            <a:ext cx="6324600" cy="210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28356" name="Group 4"/>
          <p:cNvGrpSpPr>
            <a:grpSpLocks/>
          </p:cNvGrpSpPr>
          <p:nvPr/>
        </p:nvGrpSpPr>
        <p:grpSpPr bwMode="auto">
          <a:xfrm>
            <a:off x="2171701" y="4000501"/>
            <a:ext cx="8385175" cy="2465388"/>
            <a:chOff x="408" y="2520"/>
            <a:chExt cx="5282" cy="1553"/>
          </a:xfrm>
        </p:grpSpPr>
        <p:sp>
          <p:nvSpPr>
            <p:cNvPr id="228357" name="Text Box 5"/>
            <p:cNvSpPr txBox="1">
              <a:spLocks noChangeArrowheads="1"/>
            </p:cNvSpPr>
            <p:nvPr/>
          </p:nvSpPr>
          <p:spPr bwMode="auto">
            <a:xfrm>
              <a:off x="5420" y="3840"/>
              <a:ext cx="27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=&gt;</a:t>
              </a:r>
            </a:p>
          </p:txBody>
        </p:sp>
        <p:pic>
          <p:nvPicPr>
            <p:cNvPr id="228358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" y="2520"/>
              <a:ext cx="4944" cy="1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93706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8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8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9DA92-2182-4FBA-84B6-B8E8D2903921}" type="slidenum">
              <a:rPr lang="en-US"/>
              <a:pPr/>
              <a:t>23</a:t>
            </a:fld>
            <a:endParaRPr lang="en-US"/>
          </a:p>
        </p:txBody>
      </p:sp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04800"/>
            <a:ext cx="7772400" cy="1143000"/>
          </a:xfrm>
        </p:spPr>
        <p:txBody>
          <a:bodyPr/>
          <a:lstStyle/>
          <a:p>
            <a:r>
              <a:rPr lang="fa-IR"/>
              <a:t>همی استال به استال</a:t>
            </a:r>
            <a:endParaRPr lang="en-US"/>
          </a:p>
        </p:txBody>
      </p:sp>
      <p:pic>
        <p:nvPicPr>
          <p:cNvPr id="22937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524001"/>
            <a:ext cx="7924800" cy="195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29380" name="Group 4"/>
          <p:cNvGrpSpPr>
            <a:grpSpLocks/>
          </p:cNvGrpSpPr>
          <p:nvPr/>
        </p:nvGrpSpPr>
        <p:grpSpPr bwMode="auto">
          <a:xfrm>
            <a:off x="2133601" y="3567115"/>
            <a:ext cx="8194675" cy="2670175"/>
            <a:chOff x="384" y="2247"/>
            <a:chExt cx="5162" cy="1682"/>
          </a:xfrm>
        </p:grpSpPr>
        <p:sp>
          <p:nvSpPr>
            <p:cNvPr id="229381" name="Text Box 5"/>
            <p:cNvSpPr txBox="1">
              <a:spLocks noChangeArrowheads="1"/>
            </p:cNvSpPr>
            <p:nvPr/>
          </p:nvSpPr>
          <p:spPr bwMode="auto">
            <a:xfrm>
              <a:off x="5276" y="3696"/>
              <a:ext cx="27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=&gt;</a:t>
              </a:r>
            </a:p>
          </p:txBody>
        </p:sp>
        <p:pic>
          <p:nvPicPr>
            <p:cNvPr id="229382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" y="2247"/>
              <a:ext cx="4752" cy="13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893276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57173-51F4-423D-A3A0-C69048B70515}" type="slidenum">
              <a:rPr lang="en-US"/>
              <a:pPr/>
              <a:t>24</a:t>
            </a:fld>
            <a:endParaRPr lang="en-US"/>
          </a:p>
        </p:txBody>
      </p:sp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استالهای حلقوی</a:t>
            </a:r>
            <a:endParaRPr lang="en-US"/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828800"/>
            <a:ext cx="8153400" cy="1828800"/>
          </a:xfrm>
        </p:spPr>
        <p:txBody>
          <a:bodyPr/>
          <a:lstStyle/>
          <a:p>
            <a:pPr algn="r" rtl="1"/>
            <a:r>
              <a:rPr lang="fa-IR"/>
              <a:t>افزایش دی ال تولید استال حلقوی میکند.</a:t>
            </a:r>
          </a:p>
          <a:p>
            <a:endParaRPr lang="en-US"/>
          </a:p>
        </p:txBody>
      </p:sp>
      <p:grpSp>
        <p:nvGrpSpPr>
          <p:cNvPr id="230404" name="Group 4"/>
          <p:cNvGrpSpPr>
            <a:grpSpLocks/>
          </p:cNvGrpSpPr>
          <p:nvPr/>
        </p:nvGrpSpPr>
        <p:grpSpPr bwMode="auto">
          <a:xfrm>
            <a:off x="2438400" y="3352800"/>
            <a:ext cx="7499350" cy="2543175"/>
            <a:chOff x="576" y="2112"/>
            <a:chExt cx="4724" cy="1602"/>
          </a:xfrm>
        </p:grpSpPr>
        <p:pic>
          <p:nvPicPr>
            <p:cNvPr id="230405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" y="2112"/>
              <a:ext cx="4128" cy="12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30406" name="Text Box 6"/>
            <p:cNvSpPr txBox="1">
              <a:spLocks noChangeArrowheads="1"/>
            </p:cNvSpPr>
            <p:nvPr/>
          </p:nvSpPr>
          <p:spPr bwMode="auto">
            <a:xfrm>
              <a:off x="5030" y="3481"/>
              <a:ext cx="27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61939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3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51997-ECCD-4A28-A36F-7A0657CAD58B}" type="slidenum">
              <a:rPr lang="en-US"/>
              <a:pPr/>
              <a:t>25</a:t>
            </a:fld>
            <a:endParaRPr lang="en-US"/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304800"/>
            <a:ext cx="6934200" cy="1143000"/>
          </a:xfrm>
        </p:spPr>
        <p:txBody>
          <a:bodyPr/>
          <a:lstStyle/>
          <a:p>
            <a:r>
              <a:rPr lang="fa-IR"/>
              <a:t>اکسیداسیون آلدئید ها</a:t>
            </a:r>
            <a:endParaRPr lang="en-US"/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295400"/>
            <a:ext cx="7772400" cy="762000"/>
          </a:xfrm>
        </p:spPr>
        <p:txBody>
          <a:bodyPr/>
          <a:lstStyle/>
          <a:p>
            <a:pPr algn="r" rtl="1">
              <a:buFontTx/>
              <a:buNone/>
            </a:pPr>
            <a:r>
              <a:rPr lang="fa-IR"/>
              <a:t>به راحتی به کربوکسیلیک اسید ها اکسید میشوند.</a:t>
            </a:r>
            <a:endParaRPr lang="en-US"/>
          </a:p>
        </p:txBody>
      </p:sp>
      <p:sp>
        <p:nvSpPr>
          <p:cNvPr id="231428" name="Rectangle 4"/>
          <p:cNvSpPr>
            <a:spLocks noChangeArrowheads="1"/>
          </p:cNvSpPr>
          <p:nvPr/>
        </p:nvSpPr>
        <p:spPr bwMode="auto">
          <a:xfrm>
            <a:off x="9525000" y="5738813"/>
            <a:ext cx="42832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=&gt;</a:t>
            </a:r>
          </a:p>
        </p:txBody>
      </p:sp>
      <p:pic>
        <p:nvPicPr>
          <p:cNvPr id="231429" name="Picture 5" descr="FG18_08-051UN-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019300"/>
            <a:ext cx="6248400" cy="468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1430" name="Rectangle 6"/>
          <p:cNvSpPr>
            <a:spLocks noChangeArrowheads="1"/>
          </p:cNvSpPr>
          <p:nvPr/>
        </p:nvSpPr>
        <p:spPr bwMode="auto">
          <a:xfrm>
            <a:off x="2566989" y="3068639"/>
            <a:ext cx="1296987" cy="504825"/>
          </a:xfrm>
          <a:prstGeom prst="rect">
            <a:avLst/>
          </a:prstGeom>
          <a:solidFill>
            <a:srgbClr val="CCFF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a-IR">
                <a:cs typeface="Arial" panose="020B0604020202020204" pitchFamily="34" charset="0"/>
              </a:rPr>
              <a:t>مثال</a:t>
            </a:r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93677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0A2B-22CA-4FC1-BFB4-0D284617013D}" type="slidenum">
              <a:rPr lang="en-US"/>
              <a:pPr/>
              <a:t>26</a:t>
            </a:fld>
            <a:endParaRPr lang="en-US"/>
          </a:p>
        </p:txBody>
      </p:sp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304800"/>
            <a:ext cx="7772400" cy="1143000"/>
          </a:xfrm>
        </p:spPr>
        <p:txBody>
          <a:bodyPr/>
          <a:lstStyle/>
          <a:p>
            <a:r>
              <a:rPr lang="fa-IR"/>
              <a:t>عوامل احیاء کننده</a:t>
            </a:r>
            <a:endParaRPr lang="en-US"/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4495800"/>
          </a:xfrm>
        </p:spPr>
        <p:txBody>
          <a:bodyPr/>
          <a:lstStyle/>
          <a:p>
            <a:pPr algn="r" rtl="1"/>
            <a:r>
              <a:rPr lang="fa-IR"/>
              <a:t>سدیم بور هیدرید  </a:t>
            </a:r>
            <a:r>
              <a:rPr lang="en-US"/>
              <a:t>NaBH4)</a:t>
            </a:r>
            <a:r>
              <a:rPr lang="fa-IR"/>
              <a:t> ) </a:t>
            </a:r>
            <a:r>
              <a:rPr lang="en-US"/>
              <a:t>C=O</a:t>
            </a:r>
            <a:r>
              <a:rPr lang="fa-IR"/>
              <a:t> را احیاء میکند اما نه </a:t>
            </a:r>
            <a:r>
              <a:rPr lang="en-US"/>
              <a:t>C=C</a:t>
            </a:r>
            <a:r>
              <a:rPr lang="fa-IR"/>
              <a:t> را.</a:t>
            </a:r>
            <a:endParaRPr lang="en-US"/>
          </a:p>
          <a:p>
            <a:pPr algn="r" rtl="1"/>
            <a:r>
              <a:rPr lang="fa-IR"/>
              <a:t>لیتیم الومینیوم هیدرید (</a:t>
            </a:r>
            <a:r>
              <a:rPr lang="en-US"/>
              <a:t>LiAlH4</a:t>
            </a:r>
            <a:r>
              <a:rPr lang="fa-IR"/>
              <a:t>) قوی تر وحمل ونقل آن مشکل تر است.</a:t>
            </a:r>
            <a:endParaRPr lang="en-US"/>
          </a:p>
          <a:p>
            <a:pPr algn="r" rtl="1"/>
            <a:r>
              <a:rPr lang="fa-IR"/>
              <a:t>گاز هیدروژن در حضور کاتالیزور میتواند </a:t>
            </a:r>
            <a:r>
              <a:rPr lang="en-US"/>
              <a:t>C=C</a:t>
            </a:r>
            <a:r>
              <a:rPr lang="fa-IR"/>
              <a:t> را احیاءکند.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538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1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D82E-F577-4EAB-8045-1EA7B9A1E066}" type="slidenum">
              <a:rPr lang="en-US"/>
              <a:pPr/>
              <a:t>27</a:t>
            </a:fld>
            <a:endParaRPr lang="en-US"/>
          </a:p>
        </p:txBody>
      </p:sp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7772400" cy="1143000"/>
          </a:xfrm>
        </p:spPr>
        <p:txBody>
          <a:bodyPr/>
          <a:lstStyle/>
          <a:p>
            <a:r>
              <a:rPr lang="fa-IR"/>
              <a:t>اکسیژن زدایی</a:t>
            </a:r>
            <a:endParaRPr lang="en-US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/>
              <a:t>احیاء </a:t>
            </a:r>
            <a:r>
              <a:rPr lang="en-US"/>
              <a:t>C=O</a:t>
            </a:r>
            <a:r>
              <a:rPr lang="fa-IR"/>
              <a:t> به </a:t>
            </a:r>
            <a:r>
              <a:rPr lang="en-US"/>
              <a:t>CH2</a:t>
            </a:r>
          </a:p>
          <a:p>
            <a:pPr algn="r" rtl="1"/>
            <a:r>
              <a:rPr lang="fa-IR"/>
              <a:t>دو روش وجود دارد:</a:t>
            </a:r>
            <a:endParaRPr lang="en-US"/>
          </a:p>
          <a:p>
            <a:pPr lvl="1" algn="r" rtl="1"/>
            <a:r>
              <a:rPr lang="fa-IR"/>
              <a:t>  احیاء کلیمانسون وقتی استفاده میشود که مولکول در شرایط اسیدی داغ پایدار باشد.</a:t>
            </a:r>
            <a:endParaRPr lang="en-US"/>
          </a:p>
          <a:p>
            <a:pPr lvl="1" algn="r" rtl="1"/>
            <a:r>
              <a:rPr lang="fa-IR"/>
              <a:t>  ولف کیشنر وقتی استفاده میشود که مولکول در محیط بسیار بازی پایدار باشد.</a:t>
            </a: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                                                                =&gt;</a:t>
            </a:r>
          </a:p>
        </p:txBody>
      </p:sp>
    </p:spTree>
    <p:extLst>
      <p:ext uri="{BB962C8B-B14F-4D97-AF65-F5344CB8AC3E}">
        <p14:creationId xmlns:p14="http://schemas.microsoft.com/office/powerpoint/2010/main" val="532154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5" grpId="0" build="p" bldLvl="2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9F691-E3E4-402F-B59F-0B974483AFF7}" type="slidenum">
              <a:rPr lang="en-US"/>
              <a:pPr/>
              <a:t>28</a:t>
            </a:fld>
            <a:endParaRPr lang="en-US"/>
          </a:p>
        </p:txBody>
      </p:sp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228600"/>
            <a:ext cx="7010400" cy="1143000"/>
          </a:xfrm>
        </p:spPr>
        <p:txBody>
          <a:bodyPr/>
          <a:lstStyle/>
          <a:p>
            <a:r>
              <a:rPr lang="fa-IR"/>
              <a:t>احیاء کلیمانسون</a:t>
            </a:r>
            <a:endParaRPr lang="en-US"/>
          </a:p>
        </p:txBody>
      </p:sp>
      <p:pic>
        <p:nvPicPr>
          <p:cNvPr id="2344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695450"/>
            <a:ext cx="7391400" cy="191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34500" name="Group 4"/>
          <p:cNvGrpSpPr>
            <a:grpSpLocks/>
          </p:cNvGrpSpPr>
          <p:nvPr/>
        </p:nvGrpSpPr>
        <p:grpSpPr bwMode="auto">
          <a:xfrm>
            <a:off x="2438401" y="4114801"/>
            <a:ext cx="7813675" cy="2046288"/>
            <a:chOff x="576" y="2592"/>
            <a:chExt cx="4922" cy="1289"/>
          </a:xfrm>
        </p:grpSpPr>
        <p:pic>
          <p:nvPicPr>
            <p:cNvPr id="234501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" y="2592"/>
              <a:ext cx="4608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34502" name="Text Box 6"/>
            <p:cNvSpPr txBox="1">
              <a:spLocks noChangeArrowheads="1"/>
            </p:cNvSpPr>
            <p:nvPr/>
          </p:nvSpPr>
          <p:spPr bwMode="auto">
            <a:xfrm>
              <a:off x="5228" y="3648"/>
              <a:ext cx="27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10775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4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4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F0DB-483F-4A2D-90B4-BFCFF4E53180}" type="slidenum">
              <a:rPr lang="en-US"/>
              <a:pPr/>
              <a:t>29</a:t>
            </a:fld>
            <a:endParaRPr lang="en-US"/>
          </a:p>
        </p:txBody>
      </p:sp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304800"/>
            <a:ext cx="6248400" cy="1143000"/>
          </a:xfrm>
        </p:spPr>
        <p:txBody>
          <a:bodyPr/>
          <a:lstStyle/>
          <a:p>
            <a:r>
              <a:rPr lang="fa-IR"/>
              <a:t>احیاء ولف کیشنر</a:t>
            </a:r>
            <a:endParaRPr lang="en-US"/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676400"/>
            <a:ext cx="7772400" cy="2209800"/>
          </a:xfrm>
        </p:spPr>
        <p:txBody>
          <a:bodyPr/>
          <a:lstStyle/>
          <a:p>
            <a:pPr algn="r" rtl="1"/>
            <a:r>
              <a:rPr lang="fa-IR"/>
              <a:t>هیدرازون تشکیل میشود سپس با باز قوی مانند     </a:t>
            </a:r>
            <a:r>
              <a:rPr lang="en-US"/>
              <a:t>KOH</a:t>
            </a:r>
            <a:r>
              <a:rPr lang="fa-IR"/>
              <a:t> یا ترشیاری بوتوکسید حرارت داده میشود. </a:t>
            </a:r>
            <a:endParaRPr lang="en-US"/>
          </a:p>
          <a:p>
            <a:pPr algn="r" rtl="1"/>
            <a:r>
              <a:rPr lang="fa-IR"/>
              <a:t>از حلال با نقطه جوش بالا استفاده میشود:اتیلن گلیکول دی اتیلن گلیکول یا </a:t>
            </a:r>
            <a:r>
              <a:rPr lang="en-US"/>
              <a:t>DMSO</a:t>
            </a:r>
            <a:r>
              <a:rPr lang="fa-IR"/>
              <a:t>.</a:t>
            </a:r>
            <a:endParaRPr lang="en-US"/>
          </a:p>
        </p:txBody>
      </p:sp>
      <p:grpSp>
        <p:nvGrpSpPr>
          <p:cNvPr id="235524" name="Group 4"/>
          <p:cNvGrpSpPr>
            <a:grpSpLocks/>
          </p:cNvGrpSpPr>
          <p:nvPr/>
        </p:nvGrpSpPr>
        <p:grpSpPr bwMode="auto">
          <a:xfrm>
            <a:off x="1752600" y="4267201"/>
            <a:ext cx="8534400" cy="1893888"/>
            <a:chOff x="144" y="2688"/>
            <a:chExt cx="5376" cy="1193"/>
          </a:xfrm>
        </p:grpSpPr>
        <p:pic>
          <p:nvPicPr>
            <p:cNvPr id="235525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" y="2688"/>
              <a:ext cx="5376" cy="6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35526" name="Text Box 6"/>
            <p:cNvSpPr txBox="1">
              <a:spLocks noChangeArrowheads="1"/>
            </p:cNvSpPr>
            <p:nvPr/>
          </p:nvSpPr>
          <p:spPr bwMode="auto">
            <a:xfrm>
              <a:off x="5222" y="3648"/>
              <a:ext cx="27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87304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AB5EB-AA8F-4783-B2D9-2AC1923760CA}" type="slidenum">
              <a:rPr lang="en-US"/>
              <a:pPr/>
              <a:t>3</a:t>
            </a:fld>
            <a:endParaRPr lang="en-US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1143000"/>
          </a:xfrm>
        </p:spPr>
        <p:txBody>
          <a:bodyPr/>
          <a:lstStyle/>
          <a:p>
            <a:r>
              <a:rPr lang="fa-IR"/>
              <a:t>ساختمان کربونیل</a:t>
            </a:r>
            <a:endParaRPr lang="en-US"/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371600"/>
            <a:ext cx="7772400" cy="1697038"/>
          </a:xfrm>
        </p:spPr>
        <p:txBody>
          <a:bodyPr/>
          <a:lstStyle/>
          <a:p>
            <a:pPr algn="r" rtl="1"/>
            <a:r>
              <a:rPr lang="fa-IR"/>
              <a:t>کربن هیبریداسیون  </a:t>
            </a:r>
            <a:r>
              <a:rPr lang="en-US"/>
              <a:t>sp2</a:t>
            </a:r>
            <a:r>
              <a:rPr lang="fa-IR"/>
              <a:t> دارد.</a:t>
            </a:r>
            <a:endParaRPr lang="en-US"/>
          </a:p>
          <a:p>
            <a:pPr algn="r" rtl="1"/>
            <a:r>
              <a:rPr lang="fa-IR"/>
              <a:t>پیوند </a:t>
            </a:r>
            <a:r>
              <a:rPr lang="en-US"/>
              <a:t>C=O</a:t>
            </a:r>
            <a:r>
              <a:rPr lang="fa-IR"/>
              <a:t> کوتاهتر قویتر و قطبی تر از پیوند </a:t>
            </a:r>
            <a:r>
              <a:rPr lang="en-US"/>
              <a:t>C=C</a:t>
            </a:r>
            <a:r>
              <a:rPr lang="fa-IR"/>
              <a:t> در آلکنهاست.</a:t>
            </a:r>
            <a:endParaRPr lang="en-US"/>
          </a:p>
        </p:txBody>
      </p:sp>
      <p:grpSp>
        <p:nvGrpSpPr>
          <p:cNvPr id="208900" name="Group 4"/>
          <p:cNvGrpSpPr>
            <a:grpSpLocks/>
          </p:cNvGrpSpPr>
          <p:nvPr/>
        </p:nvGrpSpPr>
        <p:grpSpPr bwMode="auto">
          <a:xfrm>
            <a:off x="1752600" y="3124199"/>
            <a:ext cx="8585200" cy="2908300"/>
            <a:chOff x="144" y="1968"/>
            <a:chExt cx="5408" cy="1832"/>
          </a:xfrm>
        </p:grpSpPr>
        <p:sp>
          <p:nvSpPr>
            <p:cNvPr id="208901" name="Rectangle 5"/>
            <p:cNvSpPr>
              <a:spLocks noChangeArrowheads="1"/>
            </p:cNvSpPr>
            <p:nvPr/>
          </p:nvSpPr>
          <p:spPr bwMode="auto">
            <a:xfrm>
              <a:off x="5040" y="3567"/>
              <a:ext cx="27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=&gt;</a:t>
              </a:r>
            </a:p>
          </p:txBody>
        </p:sp>
        <p:pic>
          <p:nvPicPr>
            <p:cNvPr id="208902" name="Picture 6" descr="FG18_00-03UN-0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" y="1968"/>
              <a:ext cx="5408" cy="14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08903" name="Rectangle 7"/>
          <p:cNvSpPr>
            <a:spLocks noChangeArrowheads="1"/>
          </p:cNvSpPr>
          <p:nvPr/>
        </p:nvSpPr>
        <p:spPr bwMode="auto">
          <a:xfrm>
            <a:off x="7248526" y="3068638"/>
            <a:ext cx="1008063" cy="431800"/>
          </a:xfrm>
          <a:prstGeom prst="rect">
            <a:avLst/>
          </a:prstGeom>
          <a:solidFill>
            <a:schemeClr val="bg1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a-IR">
                <a:cs typeface="Arial" panose="020B0604020202020204" pitchFamily="34" charset="0"/>
              </a:rPr>
              <a:t>طول</a:t>
            </a:r>
            <a:endParaRPr lang="en-US">
              <a:cs typeface="Arial" panose="020B0604020202020204" pitchFamily="34" charset="0"/>
            </a:endParaRPr>
          </a:p>
        </p:txBody>
      </p:sp>
      <p:sp>
        <p:nvSpPr>
          <p:cNvPr id="208904" name="Rectangle 8"/>
          <p:cNvSpPr>
            <a:spLocks noChangeArrowheads="1"/>
          </p:cNvSpPr>
          <p:nvPr/>
        </p:nvSpPr>
        <p:spPr bwMode="auto">
          <a:xfrm>
            <a:off x="8904289" y="3068638"/>
            <a:ext cx="1152525" cy="360362"/>
          </a:xfrm>
          <a:prstGeom prst="rect">
            <a:avLst/>
          </a:prstGeom>
          <a:solidFill>
            <a:schemeClr val="bg1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a-IR">
                <a:cs typeface="Arial" panose="020B0604020202020204" pitchFamily="34" charset="0"/>
              </a:rPr>
              <a:t>انرژی</a:t>
            </a:r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9736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899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C657A-4246-45D7-82BC-5C5CE438AA84}" type="slidenum">
              <a:rPr lang="en-US"/>
              <a:pPr/>
              <a:t>30</a:t>
            </a:fld>
            <a:endParaRPr lang="en-US"/>
          </a:p>
        </p:txBody>
      </p:sp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2743200"/>
            <a:ext cx="7772400" cy="1143000"/>
          </a:xfrm>
        </p:spPr>
        <p:txBody>
          <a:bodyPr/>
          <a:lstStyle/>
          <a:p>
            <a:r>
              <a:rPr lang="fa-IR"/>
              <a:t>پایان فصل پنجم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892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367D5-48BB-4031-B312-0C682D2EC5E1}" type="slidenum">
              <a:rPr lang="en-US"/>
              <a:pPr/>
              <a:t>4</a:t>
            </a:fld>
            <a:endParaRPr lang="en-US"/>
          </a:p>
        </p:txBody>
      </p:sp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81000"/>
            <a:ext cx="7772400" cy="1371600"/>
          </a:xfrm>
        </p:spPr>
        <p:txBody>
          <a:bodyPr/>
          <a:lstStyle/>
          <a:p>
            <a:pPr algn="l" rtl="1"/>
            <a:r>
              <a:rPr lang="fa-IR"/>
              <a:t>نامگذاری کتونها به روش</a:t>
            </a:r>
            <a:r>
              <a:rPr lang="en-US" sz="4000"/>
              <a:t>IUPAC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4572000"/>
          </a:xfrm>
        </p:spPr>
        <p:txBody>
          <a:bodyPr/>
          <a:lstStyle/>
          <a:p>
            <a:pPr algn="r" rtl="1"/>
            <a:r>
              <a:rPr lang="en-US"/>
              <a:t>-e</a:t>
            </a:r>
            <a:r>
              <a:rPr lang="fa-IR"/>
              <a:t> به   </a:t>
            </a:r>
            <a:r>
              <a:rPr lang="en-US"/>
              <a:t>-one </a:t>
            </a:r>
            <a:r>
              <a:rPr lang="fa-IR"/>
              <a:t> تبدیل شود.موقعیت کربونیل  با شماره مشخص شود.</a:t>
            </a:r>
            <a:endParaRPr lang="en-US"/>
          </a:p>
          <a:p>
            <a:pPr algn="r" rtl="1"/>
            <a:r>
              <a:rPr lang="fa-IR"/>
              <a:t>شماره زنجیر را به گونه ای میدهیم که کربونیل عدد کمتری داشته باشد.</a:t>
            </a:r>
            <a:endParaRPr lang="en-US"/>
          </a:p>
          <a:p>
            <a:pPr algn="r" rtl="1"/>
            <a:r>
              <a:rPr lang="fa-IR"/>
              <a:t>برای کتونهای حلقه ای کربن کربونیل با شماره یک مشخص میشود.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982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C625A-17A6-473A-8EA7-CD163352C27B}" type="slidenum">
              <a:rPr lang="en-US"/>
              <a:pPr/>
              <a:t>5</a:t>
            </a:fld>
            <a:endParaRPr lang="en-US"/>
          </a:p>
        </p:txBody>
      </p:sp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مثالها</a:t>
            </a:r>
            <a:endParaRPr lang="en-US"/>
          </a:p>
        </p:txBody>
      </p:sp>
      <p:pic>
        <p:nvPicPr>
          <p:cNvPr id="2109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606551"/>
            <a:ext cx="2895600" cy="164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09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1533526"/>
            <a:ext cx="1485900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094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810001"/>
            <a:ext cx="3105150" cy="153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0950" name="Text Box 6"/>
          <p:cNvSpPr txBox="1">
            <a:spLocks noChangeArrowheads="1"/>
          </p:cNvSpPr>
          <p:nvPr/>
        </p:nvSpPr>
        <p:spPr bwMode="auto">
          <a:xfrm>
            <a:off x="2133601" y="3087688"/>
            <a:ext cx="237276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3-methyl-2-butanone</a:t>
            </a:r>
          </a:p>
        </p:txBody>
      </p:sp>
      <p:sp>
        <p:nvSpPr>
          <p:cNvPr id="210951" name="Text Box 7"/>
          <p:cNvSpPr txBox="1">
            <a:spLocks noChangeArrowheads="1"/>
          </p:cNvSpPr>
          <p:nvPr/>
        </p:nvSpPr>
        <p:spPr bwMode="auto">
          <a:xfrm>
            <a:off x="6553200" y="3429000"/>
            <a:ext cx="257474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3-bromocyclohexanone</a:t>
            </a:r>
          </a:p>
        </p:txBody>
      </p:sp>
      <p:sp>
        <p:nvSpPr>
          <p:cNvPr id="210952" name="Text Box 8"/>
          <p:cNvSpPr txBox="1">
            <a:spLocks noChangeArrowheads="1"/>
          </p:cNvSpPr>
          <p:nvPr/>
        </p:nvSpPr>
        <p:spPr bwMode="auto">
          <a:xfrm>
            <a:off x="3657601" y="5297489"/>
            <a:ext cx="539121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4-hydroxy-3-methyl-2-butanone</a:t>
            </a:r>
          </a:p>
          <a:p>
            <a:r>
              <a:rPr lang="en-US"/>
              <a:t>                                                                        =&gt;</a:t>
            </a:r>
          </a:p>
        </p:txBody>
      </p:sp>
    </p:spTree>
    <p:extLst>
      <p:ext uri="{BB962C8B-B14F-4D97-AF65-F5344CB8AC3E}">
        <p14:creationId xmlns:p14="http://schemas.microsoft.com/office/powerpoint/2010/main" val="1434607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50" grpId="0" autoUpdateAnimBg="0"/>
      <p:bldP spid="210951" grpId="0" autoUpdateAnimBg="0"/>
      <p:bldP spid="21095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60FB7-1FA5-4136-8270-24CCBBBF4962}" type="slidenum">
              <a:rPr lang="en-US"/>
              <a:pPr/>
              <a:t>6</a:t>
            </a:fld>
            <a:endParaRPr lang="en-US"/>
          </a:p>
        </p:txBody>
      </p:sp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نامگذازی آلدئید ها</a:t>
            </a:r>
            <a:endParaRPr lang="en-US"/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4495800"/>
          </a:xfrm>
        </p:spPr>
        <p:txBody>
          <a:bodyPr/>
          <a:lstStyle/>
          <a:p>
            <a:pPr algn="r" rtl="1"/>
            <a:r>
              <a:rPr lang="en-US"/>
              <a:t>IUPAC</a:t>
            </a:r>
            <a:r>
              <a:rPr lang="fa-IR"/>
              <a:t>:جایگذینی </a:t>
            </a:r>
            <a:r>
              <a:rPr lang="en-US"/>
              <a:t>–e</a:t>
            </a:r>
            <a:r>
              <a:rPr lang="fa-IR"/>
              <a:t> با </a:t>
            </a:r>
            <a:r>
              <a:rPr lang="en-US"/>
              <a:t>-al</a:t>
            </a:r>
            <a:r>
              <a:rPr lang="fa-IR"/>
              <a:t>.</a:t>
            </a:r>
            <a:endParaRPr lang="en-US"/>
          </a:p>
          <a:p>
            <a:pPr algn="r" rtl="1">
              <a:buFontTx/>
              <a:buNone/>
            </a:pPr>
            <a:r>
              <a:rPr lang="fa-IR"/>
              <a:t>به کربن آلدئید شماره یک بدهید.</a:t>
            </a:r>
            <a:endParaRPr lang="en-US"/>
          </a:p>
          <a:p>
            <a:pPr algn="r" rtl="1"/>
            <a:r>
              <a:rPr lang="fa-IR"/>
              <a:t>اگر </a:t>
            </a:r>
            <a:r>
              <a:rPr lang="en-US"/>
              <a:t>–CHO</a:t>
            </a:r>
            <a:r>
              <a:rPr lang="fa-IR"/>
              <a:t> به حلقه وصل شده باشد از پیشوند </a:t>
            </a:r>
            <a:r>
              <a:rPr lang="en-US"/>
              <a:t>-</a:t>
            </a:r>
            <a:r>
              <a:rPr lang="en-US" i="1"/>
              <a:t>carbaldehyde</a:t>
            </a:r>
            <a:r>
              <a:rPr lang="fa-IR"/>
              <a:t> استفاده کنید.</a:t>
            </a:r>
            <a:r>
              <a:rPr lang="en-US"/>
              <a:t/>
            </a:r>
            <a:br>
              <a:rPr lang="en-US"/>
            </a:br>
            <a:r>
              <a:rPr lang="fa-IR"/>
              <a:t> </a:t>
            </a: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                                                            =&gt; </a:t>
            </a:r>
          </a:p>
        </p:txBody>
      </p:sp>
    </p:spTree>
    <p:extLst>
      <p:ext uri="{BB962C8B-B14F-4D97-AF65-F5344CB8AC3E}">
        <p14:creationId xmlns:p14="http://schemas.microsoft.com/office/powerpoint/2010/main" val="1698992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36E76-CA6D-466F-ADE4-C7B442715D71}" type="slidenum">
              <a:rPr lang="en-US"/>
              <a:pPr/>
              <a:t>7</a:t>
            </a:fld>
            <a:endParaRPr lang="en-US"/>
          </a:p>
        </p:txBody>
      </p:sp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مثالها</a:t>
            </a:r>
            <a:endParaRPr lang="en-US"/>
          </a:p>
        </p:txBody>
      </p:sp>
      <p:pic>
        <p:nvPicPr>
          <p:cNvPr id="2129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905001"/>
            <a:ext cx="4267200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29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3124200"/>
            <a:ext cx="2362200" cy="1201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2997" name="Text Box 5"/>
          <p:cNvSpPr txBox="1">
            <a:spLocks noChangeArrowheads="1"/>
          </p:cNvSpPr>
          <p:nvPr/>
        </p:nvSpPr>
        <p:spPr bwMode="auto">
          <a:xfrm>
            <a:off x="2655889" y="3087688"/>
            <a:ext cx="202010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3-methylpentanal</a:t>
            </a:r>
          </a:p>
        </p:txBody>
      </p:sp>
      <p:sp>
        <p:nvSpPr>
          <p:cNvPr id="212998" name="Text Box 6"/>
          <p:cNvSpPr txBox="1">
            <a:spLocks noChangeArrowheads="1"/>
          </p:cNvSpPr>
          <p:nvPr/>
        </p:nvSpPr>
        <p:spPr bwMode="auto">
          <a:xfrm>
            <a:off x="6096000" y="4419601"/>
            <a:ext cx="346120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2-cyclopentenecarbaldehyde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                                            =&gt;</a:t>
            </a:r>
          </a:p>
        </p:txBody>
      </p:sp>
    </p:spTree>
    <p:extLst>
      <p:ext uri="{BB962C8B-B14F-4D97-AF65-F5344CB8AC3E}">
        <p14:creationId xmlns:p14="http://schemas.microsoft.com/office/powerpoint/2010/main" val="3435133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2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2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2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2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997" grpId="0" autoUpdateAnimBg="0"/>
      <p:bldP spid="21299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7045-554E-4308-B4A1-436EB95E7D25}" type="slidenum">
              <a:rPr lang="en-US"/>
              <a:pPr/>
              <a:t>8</a:t>
            </a:fld>
            <a:endParaRPr lang="en-US"/>
          </a:p>
        </p:txBody>
      </p:sp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228600"/>
            <a:ext cx="7772400" cy="1143000"/>
          </a:xfrm>
        </p:spPr>
        <p:txBody>
          <a:bodyPr/>
          <a:lstStyle/>
          <a:p>
            <a:pPr algn="l"/>
            <a:r>
              <a:rPr lang="fa-IR"/>
              <a:t>نامگذاری به بصورت استخلاف</a:t>
            </a:r>
            <a:endParaRPr lang="en-US"/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600200"/>
            <a:ext cx="7772400" cy="2286000"/>
          </a:xfrm>
        </p:spPr>
        <p:txBody>
          <a:bodyPr/>
          <a:lstStyle/>
          <a:p>
            <a:pPr algn="r" rtl="1"/>
            <a:r>
              <a:rPr lang="fa-IR" i="1"/>
              <a:t>در موقعی که گروهی اولویت بالاتر از آلدئید داشته باشد </a:t>
            </a:r>
            <a:r>
              <a:rPr lang="en-US" i="1"/>
              <a:t> </a:t>
            </a:r>
            <a:r>
              <a:rPr lang="fa-IR" i="1"/>
              <a:t> </a:t>
            </a:r>
            <a:r>
              <a:rPr lang="en-US" i="1"/>
              <a:t>C=O</a:t>
            </a:r>
            <a:r>
              <a:rPr lang="fa-IR" i="1"/>
              <a:t> بصورت </a:t>
            </a:r>
            <a:r>
              <a:rPr lang="en-US" i="1"/>
              <a:t>oxo-</a:t>
            </a:r>
            <a:r>
              <a:rPr lang="fa-IR" i="1"/>
              <a:t> و </a:t>
            </a:r>
            <a:r>
              <a:rPr lang="en-US" i="1"/>
              <a:t>–CHO</a:t>
            </a:r>
            <a:r>
              <a:rPr lang="fa-IR" i="1"/>
              <a:t> بصورت </a:t>
            </a:r>
            <a:r>
              <a:rPr lang="en-US" i="1"/>
              <a:t>formyl</a:t>
            </a:r>
            <a:r>
              <a:rPr lang="fa-IR" i="1"/>
              <a:t> بیان میشود.</a:t>
            </a:r>
          </a:p>
          <a:p>
            <a:pPr algn="r" rtl="1"/>
            <a:r>
              <a:rPr lang="fa-IR" i="1"/>
              <a:t>اولویت آلدئید بالاتر از کتون است.</a:t>
            </a:r>
            <a:endParaRPr lang="en-US"/>
          </a:p>
        </p:txBody>
      </p:sp>
      <p:pic>
        <p:nvPicPr>
          <p:cNvPr id="2140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267201"/>
            <a:ext cx="3657600" cy="103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402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3657601"/>
            <a:ext cx="1981200" cy="174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4022" name="Text Box 6"/>
          <p:cNvSpPr txBox="1">
            <a:spLocks noChangeArrowheads="1"/>
          </p:cNvSpPr>
          <p:nvPr/>
        </p:nvSpPr>
        <p:spPr bwMode="auto">
          <a:xfrm>
            <a:off x="2209800" y="5526088"/>
            <a:ext cx="267413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3-methyl-4-oxopentanal</a:t>
            </a:r>
          </a:p>
        </p:txBody>
      </p:sp>
      <p:sp>
        <p:nvSpPr>
          <p:cNvPr id="214023" name="Text Box 7"/>
          <p:cNvSpPr txBox="1">
            <a:spLocks noChangeArrowheads="1"/>
          </p:cNvSpPr>
          <p:nvPr/>
        </p:nvSpPr>
        <p:spPr bwMode="auto">
          <a:xfrm>
            <a:off x="6313489" y="5578476"/>
            <a:ext cx="311655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3-formylbenzoic acid</a:t>
            </a:r>
          </a:p>
          <a:p>
            <a:r>
              <a:rPr lang="en-US"/>
              <a:t>                                       =&gt;</a:t>
            </a:r>
          </a:p>
        </p:txBody>
      </p:sp>
    </p:spTree>
    <p:extLst>
      <p:ext uri="{BB962C8B-B14F-4D97-AF65-F5344CB8AC3E}">
        <p14:creationId xmlns:p14="http://schemas.microsoft.com/office/powerpoint/2010/main" val="3357590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4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4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4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4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19" grpId="0" build="p" autoUpdateAnimBg="0"/>
      <p:bldP spid="214022" grpId="0" autoUpdateAnimBg="0"/>
      <p:bldP spid="214023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A091-C91E-4056-B494-01055EA28578}" type="slidenum">
              <a:rPr lang="en-US"/>
              <a:pPr/>
              <a:t>9</a:t>
            </a:fld>
            <a:endParaRPr lang="en-US"/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حلالیت</a:t>
            </a:r>
            <a:endParaRPr lang="en-US"/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4038600"/>
          </a:xfrm>
        </p:spPr>
        <p:txBody>
          <a:bodyPr/>
          <a:lstStyle/>
          <a:p>
            <a:pPr algn="r" rtl="1"/>
            <a:r>
              <a:rPr lang="fa-IR"/>
              <a:t>برای الکل ها حلالهای خوبی هستند.</a:t>
            </a:r>
            <a:endParaRPr lang="en-US"/>
          </a:p>
          <a:p>
            <a:pPr algn="r" rtl="1"/>
            <a:r>
              <a:rPr lang="fa-IR"/>
              <a:t>بخاطر زوج الکترون روی اکسیژن کربونیل از </a:t>
            </a:r>
            <a:r>
              <a:rPr lang="en-US"/>
              <a:t>O-H</a:t>
            </a:r>
            <a:r>
              <a:rPr lang="fa-IR"/>
              <a:t> و</a:t>
            </a:r>
            <a:r>
              <a:rPr lang="en-US"/>
              <a:t>N-H  </a:t>
            </a:r>
            <a:r>
              <a:rPr lang="fa-IR"/>
              <a:t> پیوند هیدروژنی قبول میکند.</a:t>
            </a:r>
            <a:endParaRPr lang="en-US"/>
          </a:p>
          <a:p>
            <a:pPr algn="r" rtl="1"/>
            <a:r>
              <a:rPr lang="fa-IR"/>
              <a:t>استون و استالدئید در آب حل میشوند.</a:t>
            </a: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                                                           =&gt;</a:t>
            </a:r>
          </a:p>
        </p:txBody>
      </p:sp>
    </p:spTree>
    <p:extLst>
      <p:ext uri="{BB962C8B-B14F-4D97-AF65-F5344CB8AC3E}">
        <p14:creationId xmlns:p14="http://schemas.microsoft.com/office/powerpoint/2010/main" val="1539909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43" grpId="0" build="p" autoUpdateAnimBg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1040</Words>
  <Application>Microsoft Office PowerPoint</Application>
  <PresentationFormat>Widescreen</PresentationFormat>
  <Paragraphs>181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Symbol</vt:lpstr>
      <vt:lpstr>Tahoma</vt:lpstr>
      <vt:lpstr>Trebuchet MS</vt:lpstr>
      <vt:lpstr>Wingdings</vt:lpstr>
      <vt:lpstr>Wingdings 3</vt:lpstr>
      <vt:lpstr>Facet</vt:lpstr>
      <vt:lpstr>فصل پنجم آلدئیدها وکتونها</vt:lpstr>
      <vt:lpstr>ترکیبات کربونیل</vt:lpstr>
      <vt:lpstr>ساختمان کربونیل</vt:lpstr>
      <vt:lpstr>نامگذاری کتونها به روشIUPAC</vt:lpstr>
      <vt:lpstr>مثالها</vt:lpstr>
      <vt:lpstr>نامگذازی آلدئید ها</vt:lpstr>
      <vt:lpstr>مثالها</vt:lpstr>
      <vt:lpstr>نامگذاری به بصورت استخلاف</vt:lpstr>
      <vt:lpstr>حلالیت</vt:lpstr>
      <vt:lpstr>مروری بر سنتز </vt:lpstr>
      <vt:lpstr>مروری بر سنتز (2)</vt:lpstr>
      <vt:lpstr>افزایش نوکلئوفیلی</vt:lpstr>
      <vt:lpstr>واکنش ویتیگ</vt:lpstr>
      <vt:lpstr>ایلید های فسفر</vt:lpstr>
      <vt:lpstr>مکانیزم واکنش ویتیگ</vt:lpstr>
      <vt:lpstr>اضافه شدن آب</vt:lpstr>
      <vt:lpstr>افزایش HCN</vt:lpstr>
      <vt:lpstr>تشکیل ایمین ها</vt:lpstr>
      <vt:lpstr>سایر واکنشهای تراکمی</vt:lpstr>
      <vt:lpstr>افزایش الکل ها</vt:lpstr>
      <vt:lpstr>مکانیزم</vt:lpstr>
      <vt:lpstr>مکانیزم تشکیل همی استال</vt:lpstr>
      <vt:lpstr>همی استال به استال</vt:lpstr>
      <vt:lpstr>استالهای حلقوی</vt:lpstr>
      <vt:lpstr>اکسیداسیون آلدئید ها</vt:lpstr>
      <vt:lpstr>عوامل احیاء کننده</vt:lpstr>
      <vt:lpstr>اکسیژن زدایی</vt:lpstr>
      <vt:lpstr>احیاء کلیمانسون</vt:lpstr>
      <vt:lpstr>احیاء ولف کیشنر</vt:lpstr>
      <vt:lpstr>پایان فصل پنجم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فصل پنجم آلدئیدها وکتونها</dc:title>
  <dc:creator>omid arzi</dc:creator>
  <cp:lastModifiedBy>omid arzi</cp:lastModifiedBy>
  <cp:revision>1</cp:revision>
  <dcterms:created xsi:type="dcterms:W3CDTF">2022-02-10T22:19:56Z</dcterms:created>
  <dcterms:modified xsi:type="dcterms:W3CDTF">2022-02-10T22:20:19Z</dcterms:modified>
</cp:coreProperties>
</file>