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339" r:id="rId2"/>
    <p:sldId id="256" r:id="rId3"/>
    <p:sldId id="328" r:id="rId4"/>
    <p:sldId id="257" r:id="rId5"/>
    <p:sldId id="310" r:id="rId6"/>
    <p:sldId id="311" r:id="rId7"/>
    <p:sldId id="317" r:id="rId8"/>
    <p:sldId id="312" r:id="rId9"/>
    <p:sldId id="313" r:id="rId10"/>
    <p:sldId id="314" r:id="rId11"/>
    <p:sldId id="318" r:id="rId12"/>
    <p:sldId id="258" r:id="rId13"/>
    <p:sldId id="306" r:id="rId14"/>
    <p:sldId id="307" r:id="rId15"/>
    <p:sldId id="329" r:id="rId16"/>
    <p:sldId id="259" r:id="rId17"/>
    <p:sldId id="260" r:id="rId18"/>
    <p:sldId id="272" r:id="rId19"/>
    <p:sldId id="273" r:id="rId20"/>
    <p:sldId id="274" r:id="rId21"/>
    <p:sldId id="275" r:id="rId22"/>
    <p:sldId id="276" r:id="rId23"/>
    <p:sldId id="331" r:id="rId24"/>
    <p:sldId id="267" r:id="rId25"/>
    <p:sldId id="261" r:id="rId26"/>
    <p:sldId id="323" r:id="rId27"/>
    <p:sldId id="324" r:id="rId28"/>
    <p:sldId id="263" r:id="rId29"/>
    <p:sldId id="325" r:id="rId30"/>
    <p:sldId id="268" r:id="rId31"/>
    <p:sldId id="266" r:id="rId32"/>
    <p:sldId id="321" r:id="rId33"/>
    <p:sldId id="333" r:id="rId34"/>
    <p:sldId id="308" r:id="rId35"/>
    <p:sldId id="309" r:id="rId36"/>
    <p:sldId id="269" r:id="rId37"/>
    <p:sldId id="270" r:id="rId38"/>
    <p:sldId id="271" r:id="rId39"/>
    <p:sldId id="277" r:id="rId40"/>
    <p:sldId id="326" r:id="rId41"/>
    <p:sldId id="278" r:id="rId42"/>
    <p:sldId id="279" r:id="rId43"/>
    <p:sldId id="327" r:id="rId44"/>
    <p:sldId id="281" r:id="rId45"/>
    <p:sldId id="282" r:id="rId46"/>
    <p:sldId id="280" r:id="rId47"/>
    <p:sldId id="283" r:id="rId48"/>
    <p:sldId id="284" r:id="rId49"/>
    <p:sldId id="285" r:id="rId50"/>
    <p:sldId id="287" r:id="rId51"/>
    <p:sldId id="288" r:id="rId52"/>
    <p:sldId id="289" r:id="rId53"/>
    <p:sldId id="286" r:id="rId54"/>
    <p:sldId id="291" r:id="rId55"/>
    <p:sldId id="293" r:id="rId56"/>
    <p:sldId id="334" r:id="rId57"/>
    <p:sldId id="294" r:id="rId58"/>
    <p:sldId id="320" r:id="rId59"/>
    <p:sldId id="295" r:id="rId60"/>
    <p:sldId id="296" r:id="rId61"/>
    <p:sldId id="297" r:id="rId62"/>
    <p:sldId id="298" r:id="rId63"/>
    <p:sldId id="299" r:id="rId64"/>
    <p:sldId id="315" r:id="rId65"/>
    <p:sldId id="335" r:id="rId66"/>
    <p:sldId id="300" r:id="rId67"/>
    <p:sldId id="336" r:id="rId68"/>
    <p:sldId id="316" r:id="rId69"/>
    <p:sldId id="301" r:id="rId70"/>
    <p:sldId id="302" r:id="rId71"/>
    <p:sldId id="322" r:id="rId72"/>
    <p:sldId id="303" r:id="rId73"/>
    <p:sldId id="304" r:id="rId74"/>
    <p:sldId id="330" r:id="rId75"/>
    <p:sldId id="33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5A2A6-D8C4-4EAA-8EA7-ED02594163AB}" type="datetimeFigureOut">
              <a:rPr lang="en-US" smtClean="0"/>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11F7E-8197-46DE-8BE8-F62556230EF0}" type="slidenum">
              <a:rPr lang="en-US" smtClean="0"/>
              <a:t>‹#›</a:t>
            </a:fld>
            <a:endParaRPr lang="en-US"/>
          </a:p>
        </p:txBody>
      </p:sp>
    </p:spTree>
    <p:extLst>
      <p:ext uri="{BB962C8B-B14F-4D97-AF65-F5344CB8AC3E}">
        <p14:creationId xmlns:p14="http://schemas.microsoft.com/office/powerpoint/2010/main" val="201238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292359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184885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328705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77EC9-428C-4D22-86A8-72368AB5D72D}"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171588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77EC9-428C-4D22-86A8-72368AB5D72D}"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222342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77EC9-428C-4D22-86A8-72368AB5D72D}"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328694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77EC9-428C-4D22-86A8-72368AB5D72D}"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327050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77EC9-428C-4D22-86A8-72368AB5D72D}"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103383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77EC9-428C-4D22-86A8-72368AB5D72D}"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35544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77EC9-428C-4D22-86A8-72368AB5D72D}"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141744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77EC9-428C-4D22-86A8-72368AB5D72D}"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893C2-E676-43F6-BF6B-68CCAD615919}" type="slidenum">
              <a:rPr lang="en-US" smtClean="0"/>
              <a:pPr/>
              <a:t>‹#›</a:t>
            </a:fld>
            <a:endParaRPr lang="en-US"/>
          </a:p>
        </p:txBody>
      </p:sp>
    </p:spTree>
    <p:extLst>
      <p:ext uri="{BB962C8B-B14F-4D97-AF65-F5344CB8AC3E}">
        <p14:creationId xmlns:p14="http://schemas.microsoft.com/office/powerpoint/2010/main" val="4536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77EC9-428C-4D22-86A8-72368AB5D72D}" type="datetimeFigureOut">
              <a:rPr lang="en-US" smtClean="0"/>
              <a:pPr/>
              <a:t>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893C2-E676-43F6-BF6B-68CCAD615919}" type="slidenum">
              <a:rPr lang="en-US" smtClean="0"/>
              <a:pPr/>
              <a:t>‹#›</a:t>
            </a:fld>
            <a:endParaRPr lang="en-US"/>
          </a:p>
        </p:txBody>
      </p:sp>
      <p:sp>
        <p:nvSpPr>
          <p:cNvPr id="7"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extLst>
      <p:ext uri="{BB962C8B-B14F-4D97-AF65-F5344CB8AC3E}">
        <p14:creationId xmlns:p14="http://schemas.microsoft.com/office/powerpoint/2010/main" val="3494437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2"/>
          <p:cNvSpPr>
            <a:spLocks noGrp="1"/>
          </p:cNvSpPr>
          <p:nvPr>
            <p:ph type="sldNum" sz="quarter" idx="4294967295"/>
          </p:nvPr>
        </p:nvSpPr>
        <p:spPr bwMode="auto">
          <a:xfrm>
            <a:off x="7924800" y="6356353"/>
            <a:ext cx="762000" cy="365125"/>
          </a:xfrm>
          <a:noFill/>
          <a:ln>
            <a:miter lim="800000"/>
            <a:headEnd/>
            <a:tailEnd/>
          </a:ln>
        </p:spPr>
        <p:txBody>
          <a:bodyPr wrap="square" numCol="1" anchorCtr="0" compatLnSpc="1">
            <a:prstTxWarp prst="textNoShape">
              <a:avLst/>
            </a:prstTxWarp>
          </a:bodyPr>
          <a:lstStyle/>
          <a:p>
            <a:fld id="{8D8E6FC2-7A1E-446A-8D3B-B60188A45F44}" type="slidenum">
              <a:rPr lang="en-US"/>
              <a:pPr/>
              <a:t>1</a:t>
            </a:fld>
            <a:endParaRPr lang="en-US"/>
          </a:p>
        </p:txBody>
      </p:sp>
      <p:pic>
        <p:nvPicPr>
          <p:cNvPr id="5" name="Picture 4" descr="besm.wmf"/>
          <p:cNvPicPr>
            <a:picLocks noChangeAspect="1"/>
          </p:cNvPicPr>
          <p:nvPr/>
        </p:nvPicPr>
        <p:blipFill>
          <a:blip r:embed="rId2" cstate="print">
            <a:duotone>
              <a:prstClr val="black"/>
              <a:srgbClr val="CC6600">
                <a:tint val="45000"/>
                <a:satMod val="400000"/>
              </a:srgbClr>
            </a:duotone>
          </a:blip>
          <a:stretch>
            <a:fillRect/>
          </a:stretch>
        </p:blipFill>
        <p:spPr>
          <a:xfrm>
            <a:off x="2057409" y="914428"/>
            <a:ext cx="5114523" cy="4942115"/>
          </a:xfrm>
          <a:prstGeom prst="rect">
            <a:avLst/>
          </a:prstGeom>
          <a:effectLst>
            <a:outerShdw blurRad="215900" dist="101600" dir="4560000" algn="ctr" rotWithShape="0">
              <a:schemeClr val="bg1">
                <a:alpha val="52000"/>
              </a:schemeClr>
            </a:outerShdw>
          </a:effectLst>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a:bodyPr>
          <a:lstStyle/>
          <a:p>
            <a:pPr marL="0" indent="0" algn="just" rtl="1">
              <a:lnSpc>
                <a:spcPct val="150000"/>
              </a:lnSpc>
              <a:buNone/>
            </a:pPr>
            <a:r>
              <a:rPr lang="fa-IR" sz="2400" dirty="0">
                <a:cs typeface="B Homa" panose="00000400000000000000" pitchFamily="2" charset="-78"/>
              </a:rPr>
              <a:t>كاربرد نقشة معمول در معماری مسكونی گوركانی برای محوطة یك مقبره نشان می‌دهد كه هدف این بوده است كه نمونة زمینی یكی از خانه‌های واقع در باغ‌های بهشتی عرضه و ارائه شود، شاید بتوان اظهار داشت كه توجه به بهشت و توصیفی كه از آن شده است در پیدایش این نوع مزار مؤثر بوده است و به این ترتیب می‌توان آن را بازتاب خواستة افراد برای رفتن به بهشت دانست.</a:t>
            </a:r>
          </a:p>
          <a:p>
            <a:pPr>
              <a:lnSpc>
                <a:spcPct val="150000"/>
              </a:lnSpc>
            </a:pPr>
            <a:endParaRPr lang="fa-IR" sz="2400" dirty="0">
              <a:cs typeface="B Homa" panose="00000400000000000000" pitchFamily="2" charset="-78"/>
            </a:endParaRPr>
          </a:p>
          <a:p>
            <a:pPr>
              <a:lnSpc>
                <a:spcPct val="150000"/>
              </a:lnSpc>
            </a:pPr>
            <a:endParaRPr lang="en-US" sz="2400" dirty="0"/>
          </a:p>
        </p:txBody>
      </p:sp>
    </p:spTree>
    <p:extLst>
      <p:ext uri="{BB962C8B-B14F-4D97-AF65-F5344CB8AC3E}">
        <p14:creationId xmlns:p14="http://schemas.microsoft.com/office/powerpoint/2010/main" val="227611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9600"/>
            <a:ext cx="7620000" cy="5715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312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rgbClr val="002060"/>
                </a:solidFill>
              </a:rPr>
              <a:t>تاریخچه باغ</a:t>
            </a: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pPr algn="r">
              <a:lnSpc>
                <a:spcPct val="150000"/>
              </a:lnSpc>
              <a:buNone/>
            </a:pPr>
            <a:r>
              <a:rPr lang="ar-SA" sz="2400" dirty="0">
                <a:cs typeface="B Homa" panose="00000400000000000000" pitchFamily="2" charset="-78"/>
              </a:rPr>
              <a:t>ممتاز محل 21 ساله بود که همسر مورد دلخواه شاه جهان شد و در هنگام تولد فرزندش، مرد. شاه به دلیل شدت علاقه به همسرش تصمیم گرفت که مقبره ای را به خاطر او بسازد. تاج محل به مدت 17سال و با 20000 کارگر و بنّا و سنگ تراش با استفاده از سنگ مرمر سفید، ماسه سنگ و سنگ های قیمتی آورده شده از مکان های دور ساخته شد</a:t>
            </a:r>
            <a:r>
              <a:rPr lang="ar-SA" dirty="0" smtClean="0">
                <a:cs typeface="B Homa" panose="00000400000000000000" pitchFamily="2" charset="-78"/>
              </a:rPr>
              <a:t>.</a:t>
            </a:r>
            <a:endParaRPr lang="en-US" dirty="0" smtClean="0"/>
          </a:p>
          <a:p>
            <a:pPr algn="r">
              <a:lnSpc>
                <a:spcPct val="150000"/>
              </a:lnSpc>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2060"/>
                </a:solidFill>
              </a:rPr>
              <a:t>اهداف طراحی مجموعه :</a:t>
            </a:r>
            <a:endParaRPr lang="en-US" dirty="0">
              <a:solidFill>
                <a:srgbClr val="002060"/>
              </a:solidFill>
            </a:endParaRPr>
          </a:p>
        </p:txBody>
      </p:sp>
    </p:spTree>
    <p:extLst>
      <p:ext uri="{BB962C8B-B14F-4D97-AF65-F5344CB8AC3E}">
        <p14:creationId xmlns:p14="http://schemas.microsoft.com/office/powerpoint/2010/main" val="331170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85000" lnSpcReduction="20000"/>
          </a:bodyPr>
          <a:lstStyle/>
          <a:p>
            <a:pPr marL="0" indent="0" algn="r" rtl="1">
              <a:lnSpc>
                <a:spcPct val="130000"/>
              </a:lnSpc>
              <a:buNone/>
            </a:pPr>
            <a:r>
              <a:rPr lang="fa-IR" sz="2400" dirty="0">
                <a:cs typeface="B Homa" panose="00000400000000000000" pitchFamily="2" charset="-78"/>
              </a:rPr>
              <a:t>1. کارکردی :</a:t>
            </a:r>
          </a:p>
          <a:p>
            <a:pPr algn="r" rtl="1">
              <a:lnSpc>
                <a:spcPct val="130000"/>
              </a:lnSpc>
              <a:buFont typeface="Wingdings" pitchFamily="2" charset="2"/>
              <a:buChar char="q"/>
            </a:pPr>
            <a:r>
              <a:rPr lang="fa-IR" sz="2400" dirty="0">
                <a:cs typeface="B Homa" panose="00000400000000000000" pitchFamily="2" charset="-78"/>
              </a:rPr>
              <a:t> باغ مزارها برای بزرگداشت رجال مذهبی و افراد مهم اجتماعی</a:t>
            </a:r>
          </a:p>
          <a:p>
            <a:pPr algn="r" rtl="1">
              <a:lnSpc>
                <a:spcPct val="130000"/>
              </a:lnSpc>
              <a:buFont typeface="Wingdings" pitchFamily="2" charset="2"/>
              <a:buChar char="q"/>
            </a:pPr>
            <a:r>
              <a:rPr lang="fa-IR" sz="2400" dirty="0">
                <a:cs typeface="B Homa" panose="00000400000000000000" pitchFamily="2" charset="-78"/>
              </a:rPr>
              <a:t> در مزارها، دید از محوطه به بنا اهمیت دارد .</a:t>
            </a:r>
          </a:p>
          <a:p>
            <a:pPr marL="0" indent="0" algn="r" rtl="1">
              <a:lnSpc>
                <a:spcPct val="130000"/>
              </a:lnSpc>
              <a:buNone/>
            </a:pPr>
            <a:r>
              <a:rPr lang="fa-IR" sz="2400" dirty="0">
                <a:cs typeface="B Homa" panose="00000400000000000000" pitchFamily="2" charset="-78"/>
              </a:rPr>
              <a:t>2. کالبدی: </a:t>
            </a:r>
          </a:p>
          <a:p>
            <a:pPr algn="r" rtl="1">
              <a:lnSpc>
                <a:spcPct val="130000"/>
              </a:lnSpc>
              <a:buFont typeface="Wingdings" pitchFamily="2" charset="2"/>
              <a:buChar char="q"/>
            </a:pPr>
            <a:r>
              <a:rPr lang="fa-IR" sz="2400" dirty="0">
                <a:cs typeface="B Homa" panose="00000400000000000000" pitchFamily="2" charset="-78"/>
              </a:rPr>
              <a:t> همجواری مزار با یک باغ و قرارگیری مزار در محلی از مجموعه از لحاظ بصری، بیشترین اهمیت و شکوه را داشته است</a:t>
            </a:r>
          </a:p>
          <a:p>
            <a:pPr algn="r" rtl="1">
              <a:lnSpc>
                <a:spcPct val="130000"/>
              </a:lnSpc>
              <a:buFont typeface="Wingdings" pitchFamily="2" charset="2"/>
              <a:buChar char="q"/>
            </a:pPr>
            <a:r>
              <a:rPr lang="fa-IR" sz="2400" dirty="0">
                <a:cs typeface="B Homa" panose="00000400000000000000" pitchFamily="2" charset="-78"/>
              </a:rPr>
              <a:t>- بازدید برای مردم آزاد است.</a:t>
            </a:r>
          </a:p>
          <a:p>
            <a:pPr algn="r" rtl="1">
              <a:lnSpc>
                <a:spcPct val="130000"/>
              </a:lnSpc>
              <a:buFont typeface="Wingdings" pitchFamily="2" charset="2"/>
              <a:buChar char="q"/>
            </a:pPr>
            <a:r>
              <a:rPr lang="fa-IR" sz="2400" dirty="0">
                <a:cs typeface="B Homa" panose="00000400000000000000" pitchFamily="2" charset="-78"/>
              </a:rPr>
              <a:t>طراحی و سازماندهی موقعیت چهار عرصه واقع در مجموعه تاج محل شامل چهارسو بازار، کاروانسرا، جلوخان، باغ و سکوی مزار</a:t>
            </a:r>
          </a:p>
          <a:p>
            <a:pPr algn="r" rtl="1">
              <a:lnSpc>
                <a:spcPct val="130000"/>
              </a:lnSpc>
              <a:buFont typeface="Wingdings" pitchFamily="2" charset="2"/>
              <a:buChar char="q"/>
            </a:pPr>
            <a:r>
              <a:rPr lang="fa-IR" sz="2400" dirty="0">
                <a:cs typeface="B Homa" panose="00000400000000000000" pitchFamily="2" charset="-78"/>
              </a:rPr>
              <a:t> جهان مادی (دنیا) مثل (کاروانسرا، بازار)</a:t>
            </a:r>
          </a:p>
          <a:p>
            <a:pPr algn="r" rtl="1">
              <a:lnSpc>
                <a:spcPct val="130000"/>
              </a:lnSpc>
              <a:buFont typeface="Wingdings" pitchFamily="2" charset="2"/>
              <a:buChar char="q"/>
            </a:pPr>
            <a:r>
              <a:rPr lang="fa-IR" sz="2400" dirty="0">
                <a:cs typeface="B Homa" panose="00000400000000000000" pitchFamily="2" charset="-78"/>
              </a:rPr>
              <a:t> فضای واسط و برزخ گونه مثل (میدان جلوخان )</a:t>
            </a:r>
          </a:p>
          <a:p>
            <a:pPr algn="r" rtl="1">
              <a:lnSpc>
                <a:spcPct val="130000"/>
              </a:lnSpc>
              <a:buFont typeface="Wingdings" pitchFamily="2" charset="2"/>
              <a:buChar char="q"/>
            </a:pPr>
            <a:r>
              <a:rPr lang="fa-IR" sz="2400" dirty="0">
                <a:cs typeface="B Homa" panose="00000400000000000000" pitchFamily="2" charset="-78"/>
              </a:rPr>
              <a:t> نمادی از بهشت موعود مثل( فضای باغ ) </a:t>
            </a:r>
          </a:p>
          <a:p>
            <a:pPr marL="0" indent="0" algn="r" rtl="1">
              <a:lnSpc>
                <a:spcPct val="130000"/>
              </a:lnSpc>
              <a:buNone/>
            </a:pPr>
            <a:endParaRPr lang="fa-IR" sz="2400" dirty="0">
              <a:cs typeface="B Homa" panose="00000400000000000000" pitchFamily="2" charset="-78"/>
            </a:endParaRPr>
          </a:p>
          <a:p>
            <a:pPr algn="r" rtl="1">
              <a:lnSpc>
                <a:spcPct val="130000"/>
              </a:lnSpc>
              <a:buFont typeface="Wingdings" pitchFamily="2" charset="2"/>
              <a:buChar char="q"/>
            </a:pPr>
            <a:endParaRPr lang="en-US" sz="2400" dirty="0"/>
          </a:p>
        </p:txBody>
      </p:sp>
    </p:spTree>
    <p:extLst>
      <p:ext uri="{BB962C8B-B14F-4D97-AF65-F5344CB8AC3E}">
        <p14:creationId xmlns:p14="http://schemas.microsoft.com/office/powerpoint/2010/main" val="281100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pPr marL="0" indent="0" algn="r" rtl="1">
              <a:lnSpc>
                <a:spcPct val="160000"/>
              </a:lnSpc>
              <a:buNone/>
            </a:pPr>
            <a:r>
              <a:rPr lang="fa-IR" sz="2400" dirty="0">
                <a:cs typeface="B Homa" panose="00000400000000000000" pitchFamily="2" charset="-78"/>
              </a:rPr>
              <a:t>3</a:t>
            </a:r>
            <a:r>
              <a:rPr lang="fa-IR" sz="2400" dirty="0" smtClean="0">
                <a:cs typeface="B Homa" panose="00000400000000000000" pitchFamily="2" charset="-78"/>
              </a:rPr>
              <a:t>. </a:t>
            </a:r>
            <a:r>
              <a:rPr lang="fa-IR" sz="2400" dirty="0">
                <a:cs typeface="B Homa" panose="00000400000000000000" pitchFamily="2" charset="-78"/>
              </a:rPr>
              <a:t>فرهنگی : </a:t>
            </a:r>
          </a:p>
          <a:p>
            <a:pPr algn="r" rtl="1">
              <a:lnSpc>
                <a:spcPct val="160000"/>
              </a:lnSpc>
              <a:buFont typeface="Wingdings" pitchFamily="2" charset="2"/>
              <a:buChar char="q"/>
            </a:pPr>
            <a:r>
              <a:rPr lang="fa-IR" sz="2400" dirty="0">
                <a:cs typeface="B Homa" panose="00000400000000000000" pitchFamily="2" charset="-78"/>
              </a:rPr>
              <a:t>تجلیل و تقدیس از افراد برای آنها مقبره و مزار ساخته می شود.  </a:t>
            </a:r>
          </a:p>
          <a:p>
            <a:pPr algn="r" rtl="1">
              <a:lnSpc>
                <a:spcPct val="160000"/>
              </a:lnSpc>
              <a:buFont typeface="Wingdings" pitchFamily="2" charset="2"/>
              <a:buChar char="q"/>
            </a:pPr>
            <a:r>
              <a:rPr lang="fa-IR" sz="2400" dirty="0">
                <a:cs typeface="B Homa" panose="00000400000000000000" pitchFamily="2" charset="-78"/>
              </a:rPr>
              <a:t>- پدیده مهم اجتماعی ای است که با حضور مسلمانان به آن سرزمین آمد</a:t>
            </a:r>
          </a:p>
          <a:p>
            <a:pPr marL="0" indent="0" algn="r" rtl="1">
              <a:lnSpc>
                <a:spcPct val="160000"/>
              </a:lnSpc>
              <a:buNone/>
            </a:pPr>
            <a:r>
              <a:rPr lang="fa-IR" sz="2400" dirty="0">
                <a:cs typeface="B Homa" panose="00000400000000000000" pitchFamily="2" charset="-78"/>
              </a:rPr>
              <a:t>4</a:t>
            </a:r>
            <a:r>
              <a:rPr lang="fa-IR" sz="2400" dirty="0" smtClean="0">
                <a:cs typeface="B Homa" panose="00000400000000000000" pitchFamily="2" charset="-78"/>
              </a:rPr>
              <a:t>. محیطی وجغرافیایی:</a:t>
            </a:r>
          </a:p>
          <a:p>
            <a:pPr algn="r" rtl="1">
              <a:lnSpc>
                <a:spcPct val="160000"/>
              </a:lnSpc>
              <a:buFont typeface="Wingdings" pitchFamily="2" charset="2"/>
              <a:buChar char="q"/>
            </a:pPr>
            <a:r>
              <a:rPr lang="fa-IR" sz="2400" dirty="0" smtClean="0">
                <a:cs typeface="B Homa" panose="00000400000000000000" pitchFamily="2" charset="-78"/>
              </a:rPr>
              <a:t>- </a:t>
            </a:r>
            <a:r>
              <a:rPr lang="fa-IR" sz="2400" dirty="0">
                <a:cs typeface="B Homa" panose="00000400000000000000" pitchFamily="2" charset="-78"/>
              </a:rPr>
              <a:t>همجواری با رودخانه جمنا و قرارگیری بنا در منتهی الیه محوطه باغ. </a:t>
            </a:r>
          </a:p>
          <a:p>
            <a:pPr algn="r" rtl="1">
              <a:lnSpc>
                <a:spcPct val="160000"/>
              </a:lnSpc>
              <a:buFont typeface="Wingdings" pitchFamily="2" charset="2"/>
              <a:buChar char="q"/>
            </a:pPr>
            <a:r>
              <a:rPr lang="fa-IR" sz="2400" dirty="0">
                <a:cs typeface="B Homa" panose="00000400000000000000" pitchFamily="2" charset="-78"/>
              </a:rPr>
              <a:t>- قابل مشاهده بودن بنای مزار از جبهه دیگر رودخانه. </a:t>
            </a:r>
          </a:p>
          <a:p>
            <a:pPr algn="r" rtl="1">
              <a:lnSpc>
                <a:spcPct val="160000"/>
              </a:lnSpc>
              <a:buFont typeface="Wingdings" pitchFamily="2" charset="2"/>
              <a:buChar char="q"/>
            </a:pPr>
            <a:r>
              <a:rPr lang="fa-IR" sz="2400" dirty="0">
                <a:cs typeface="B Homa" panose="00000400000000000000" pitchFamily="2" charset="-78"/>
              </a:rPr>
              <a:t>-  استقرار بنا در راستای محور اصلی باغ و قرارگیری دروازه ورودی باغ در راستای همان محور</a:t>
            </a:r>
            <a:endParaRPr lang="en-US" sz="2400" dirty="0"/>
          </a:p>
        </p:txBody>
      </p:sp>
    </p:spTree>
    <p:extLst>
      <p:ext uri="{BB962C8B-B14F-4D97-AF65-F5344CB8AC3E}">
        <p14:creationId xmlns:p14="http://schemas.microsoft.com/office/powerpoint/2010/main" val="87623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002060"/>
                </a:solidFill>
              </a:rPr>
              <a:t>معرفی پلان</a:t>
            </a:r>
            <a:endParaRPr lang="en-US"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lgn="r" rtl="1">
              <a:lnSpc>
                <a:spcPct val="150000"/>
              </a:lnSpc>
              <a:buNone/>
            </a:pPr>
            <a:r>
              <a:rPr lang="ar-SA" sz="2400" dirty="0">
                <a:cs typeface="B Homa" panose="00000400000000000000" pitchFamily="2" charset="-78"/>
              </a:rPr>
              <a:t>این باغ دارای شکلی مستطیلی می باشد که در راستای محور شمالی- جنوبی در کناره رودخانه جمنا قرار گرفته است. ابعاد باغ 579 متر طول و 304 متر عرض دارد.</a:t>
            </a:r>
            <a:endParaRPr lang="en-US" sz="2400" dirty="0"/>
          </a:p>
          <a:p>
            <a:pPr algn="r" rtl="1">
              <a:lnSpc>
                <a:spcPct val="150000"/>
              </a:lnSpc>
              <a:buNone/>
            </a:pPr>
            <a:r>
              <a:rPr lang="ar-SA" sz="2400" dirty="0">
                <a:cs typeface="B Homa" panose="00000400000000000000" pitchFamily="2" charset="-78"/>
              </a:rPr>
              <a:t>این باغ در سه بخش مجزا شده است:</a:t>
            </a:r>
            <a:endParaRPr lang="en-US" sz="2400" dirty="0"/>
          </a:p>
          <a:p>
            <a:pPr algn="r" rtl="1">
              <a:lnSpc>
                <a:spcPct val="150000"/>
              </a:lnSpc>
              <a:buNone/>
            </a:pPr>
            <a:r>
              <a:rPr lang="ar-SA" sz="2400" dirty="0">
                <a:cs typeface="B Homa" panose="00000400000000000000" pitchFamily="2" charset="-78"/>
              </a:rPr>
              <a:t>1. محدوده ورودی باغ</a:t>
            </a:r>
            <a:endParaRPr lang="en-US" sz="2400" dirty="0"/>
          </a:p>
          <a:p>
            <a:pPr algn="r" rtl="1">
              <a:lnSpc>
                <a:spcPct val="150000"/>
              </a:lnSpc>
              <a:buNone/>
            </a:pPr>
            <a:r>
              <a:rPr lang="ar-SA" sz="2400" dirty="0">
                <a:cs typeface="B Homa" panose="00000400000000000000" pitchFamily="2" charset="-78"/>
              </a:rPr>
              <a:t>2. باغ مرکزی</a:t>
            </a:r>
            <a:endParaRPr lang="en-US" sz="2400" dirty="0"/>
          </a:p>
          <a:p>
            <a:pPr algn="r" rtl="1">
              <a:lnSpc>
                <a:spcPct val="150000"/>
              </a:lnSpc>
              <a:buNone/>
            </a:pPr>
            <a:r>
              <a:rPr lang="ar-SA" sz="2400" dirty="0">
                <a:cs typeface="B Homa" panose="00000400000000000000" pitchFamily="2" charset="-78"/>
              </a:rPr>
              <a:t>3. صفه ای به ارتفاع 7/6 متر که مزار روی آن قرار گرفته</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www.manzaronline.com/images/stories/Magpics/M38/TarikhManzar_06/04.jpg"/>
          <p:cNvPicPr>
            <a:picLocks noGrp="1"/>
          </p:cNvPicPr>
          <p:nvPr>
            <p:ph idx="1"/>
          </p:nvPr>
        </p:nvPicPr>
        <p:blipFill>
          <a:blip r:embed="rId2"/>
          <a:srcRect/>
          <a:stretch>
            <a:fillRect/>
          </a:stretch>
        </p:blipFill>
        <p:spPr bwMode="auto">
          <a:xfrm>
            <a:off x="1676400" y="838200"/>
            <a:ext cx="5943600" cy="541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taj%20mahal%204 بررسی معماری هند (تاج محل ،مسجد قطب ،آرامگاه همایون شاه ،آرامگاه اکبر شاه )"/>
          <p:cNvPicPr>
            <a:picLocks noGrp="1"/>
          </p:cNvPicPr>
          <p:nvPr>
            <p:ph idx="1"/>
          </p:nvPr>
        </p:nvPicPr>
        <p:blipFill>
          <a:blip r:embed="rId2"/>
          <a:srcRect/>
          <a:stretch>
            <a:fillRect/>
          </a:stretch>
        </p:blipFill>
        <p:spPr bwMode="auto">
          <a:xfrm>
            <a:off x="1143000" y="685800"/>
            <a:ext cx="6622641" cy="541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fa-IR" sz="3200" dirty="0" smtClean="0">
                <a:solidFill>
                  <a:srgbClr val="002060"/>
                </a:solidFill>
              </a:rPr>
              <a:t>نحوه ارتباط بنا با شبکه شهر:</a:t>
            </a:r>
            <a:endParaRPr lang="en-US" sz="3200" dirty="0">
              <a:solidFill>
                <a:srgbClr val="002060"/>
              </a:solidFill>
            </a:endParaRPr>
          </a:p>
        </p:txBody>
      </p:sp>
      <p:sp>
        <p:nvSpPr>
          <p:cNvPr id="6" name="Content Placeholder 5"/>
          <p:cNvSpPr>
            <a:spLocks noGrp="1"/>
          </p:cNvSpPr>
          <p:nvPr>
            <p:ph idx="1"/>
          </p:nvPr>
        </p:nvSpPr>
        <p:spPr/>
        <p:txBody>
          <a:bodyPr>
            <a:normAutofit/>
          </a:bodyPr>
          <a:lstStyle/>
          <a:p>
            <a:pPr algn="just" rtl="1">
              <a:lnSpc>
                <a:spcPct val="150000"/>
              </a:lnSpc>
              <a:buNone/>
            </a:pPr>
            <a:r>
              <a:rPr lang="fa-IR" sz="2400" dirty="0">
                <a:cs typeface="B Homa" panose="00000400000000000000" pitchFamily="2" charset="-78"/>
              </a:rPr>
              <a:t>مجموعه تاج محل توسط نوعی فضای شهری به نام </a:t>
            </a:r>
            <a:r>
              <a:rPr lang="fa-IR" sz="2400" dirty="0" err="1">
                <a:cs typeface="B Homa" panose="00000400000000000000" pitchFamily="2" charset="-78"/>
              </a:rPr>
              <a:t>جلوخان</a:t>
            </a:r>
            <a:r>
              <a:rPr lang="fa-IR" sz="2400" dirty="0">
                <a:cs typeface="B Homa" panose="00000400000000000000" pitchFamily="2" charset="-78"/>
              </a:rPr>
              <a:t> که نوعی میدان مستطیل شکل است و به وسیله ی دروازه ی ورودی با محیط شهری همجوار خود ارتباط برقرار میکند این میدان که در گذشته دارای 28 حجره در </a:t>
            </a:r>
            <a:r>
              <a:rPr lang="fa-IR" sz="2400" dirty="0" err="1">
                <a:cs typeface="B Homa" panose="00000400000000000000" pitchFamily="2" charset="-78"/>
              </a:rPr>
              <a:t>اضلاع</a:t>
            </a:r>
            <a:r>
              <a:rPr lang="fa-IR" sz="2400" dirty="0">
                <a:cs typeface="B Homa" panose="00000400000000000000" pitchFamily="2" charset="-78"/>
              </a:rPr>
              <a:t> 4گانه ی خود بوده است نوعی فضای با شکوه است که </a:t>
            </a:r>
            <a:r>
              <a:rPr lang="fa-IR" sz="2400" dirty="0" err="1">
                <a:cs typeface="B Homa" panose="00000400000000000000" pitchFamily="2" charset="-78"/>
              </a:rPr>
              <a:t>گردشکران</a:t>
            </a:r>
            <a:r>
              <a:rPr lang="fa-IR" sz="2400" dirty="0">
                <a:cs typeface="B Homa" panose="00000400000000000000" pitchFamily="2" charset="-78"/>
              </a:rPr>
              <a:t> را برای ورود به باغ آماده می کند</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7324" y="990600"/>
            <a:ext cx="4856676" cy="1447800"/>
          </a:xfrm>
        </p:spPr>
        <p:txBody>
          <a:bodyPr>
            <a:noAutofit/>
          </a:bodyPr>
          <a:lstStyle/>
          <a:p>
            <a:pPr rtl="1"/>
            <a:r>
              <a:rPr lang="fa-IR" sz="9600" dirty="0" smtClean="0">
                <a:ln w="12700">
                  <a:solidFill>
                    <a:schemeClr val="tx2">
                      <a:lumMod val="50000"/>
                    </a:schemeClr>
                  </a:solidFill>
                  <a:prstDash val="solid"/>
                </a:ln>
                <a:solidFill>
                  <a:srgbClr val="002060"/>
                </a:solidFill>
                <a:cs typeface="2  Fantezy" pitchFamily="2" charset="-78"/>
              </a:rPr>
              <a:t>تاج محل </a:t>
            </a:r>
            <a:r>
              <a:rPr sz="9600" dirty="0" smtClean="0">
                <a:ln w="12700">
                  <a:solidFill>
                    <a:schemeClr val="tx2">
                      <a:lumMod val="50000"/>
                    </a:schemeClr>
                  </a:solidFill>
                  <a:prstDash val="solid"/>
                </a:ln>
                <a:solidFill>
                  <a:srgbClr val="002060"/>
                </a:solidFill>
                <a:cs typeface="2  Fantezy" pitchFamily="2" charset="-78"/>
              </a:rPr>
              <a:t/>
            </a:r>
            <a:br>
              <a:rPr sz="9600" dirty="0" smtClean="0">
                <a:ln w="12700">
                  <a:solidFill>
                    <a:schemeClr val="tx2">
                      <a:lumMod val="50000"/>
                    </a:schemeClr>
                  </a:solidFill>
                  <a:prstDash val="solid"/>
                </a:ln>
                <a:solidFill>
                  <a:srgbClr val="002060"/>
                </a:solidFill>
                <a:cs typeface="2  Fantezy" pitchFamily="2" charset="-78"/>
              </a:rPr>
            </a:br>
            <a:endParaRPr lang="en-US" sz="9600" dirty="0">
              <a:ln w="12700">
                <a:solidFill>
                  <a:schemeClr val="tx2">
                    <a:lumMod val="50000"/>
                  </a:schemeClr>
                </a:solidFill>
                <a:prstDash val="solid"/>
              </a:ln>
              <a:solidFill>
                <a:srgbClr val="002060"/>
              </a:solidFill>
              <a:cs typeface="2  Fantezy" pitchFamily="2" charset="-78"/>
            </a:endParaRPr>
          </a:p>
        </p:txBody>
      </p:sp>
      <p:sp>
        <p:nvSpPr>
          <p:cNvPr id="3" name="Rectangle 2"/>
          <p:cNvSpPr/>
          <p:nvPr/>
        </p:nvSpPr>
        <p:spPr>
          <a:xfrm>
            <a:off x="381000" y="152400"/>
            <a:ext cx="3422732" cy="1015663"/>
          </a:xfrm>
          <a:prstGeom prst="rect">
            <a:avLst/>
          </a:prstGeom>
        </p:spPr>
        <p:txBody>
          <a:bodyPr wrap="none">
            <a:spAutoFit/>
          </a:bodyPr>
          <a:lstStyle/>
          <a:p>
            <a:r>
              <a:rPr lang="hi-IN" sz="6000" dirty="0">
                <a:solidFill>
                  <a:srgbClr val="002060"/>
                </a:solidFill>
              </a:rPr>
              <a:t>त</a:t>
            </a:r>
            <a:r>
              <a:rPr lang="en-US" sz="6000" dirty="0">
                <a:solidFill>
                  <a:srgbClr val="002060"/>
                </a:solidFill>
              </a:rPr>
              <a:t>I</a:t>
            </a:r>
            <a:r>
              <a:rPr lang="hi-IN" sz="6000" dirty="0">
                <a:solidFill>
                  <a:srgbClr val="002060"/>
                </a:solidFill>
              </a:rPr>
              <a:t>ज महल</a:t>
            </a:r>
            <a:endParaRPr lang="en-US" sz="60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002060"/>
                </a:solidFill>
              </a:rPr>
              <a:t>هندسه ی خلق فضا و انتظام</a:t>
            </a:r>
            <a:endParaRPr lang="en-US" sz="3200" dirty="0">
              <a:solidFill>
                <a:srgbClr val="002060"/>
              </a:solidFill>
            </a:endParaRPr>
          </a:p>
        </p:txBody>
      </p:sp>
      <p:sp>
        <p:nvSpPr>
          <p:cNvPr id="3" name="Content Placeholder 2"/>
          <p:cNvSpPr>
            <a:spLocks noGrp="1"/>
          </p:cNvSpPr>
          <p:nvPr>
            <p:ph idx="1"/>
          </p:nvPr>
        </p:nvSpPr>
        <p:spPr/>
        <p:txBody>
          <a:bodyPr/>
          <a:lstStyle/>
          <a:p>
            <a:pPr algn="just" rtl="1">
              <a:lnSpc>
                <a:spcPct val="150000"/>
              </a:lnSpc>
              <a:buNone/>
            </a:pPr>
            <a:r>
              <a:rPr lang="en-US" dirty="0" smtClean="0"/>
              <a:t> </a:t>
            </a:r>
            <a:r>
              <a:rPr lang="fa-IR" dirty="0" smtClean="0">
                <a:cs typeface="B Homa" panose="00000400000000000000" pitchFamily="2" charset="-78"/>
              </a:rPr>
              <a:t>1</a:t>
            </a:r>
            <a:r>
              <a:rPr lang="fa-IR" sz="2400" dirty="0">
                <a:cs typeface="B Homa" panose="00000400000000000000" pitchFamily="2" charset="-78"/>
              </a:rPr>
              <a:t>.به کارگیری و استفاده از اشکال رایج هندسی همچون دایره-مربع-8ضلعی و... جهت طراحی پلان-خلق فضا و رسیدن به نظم تعادل و </a:t>
            </a:r>
            <a:r>
              <a:rPr lang="fa-IR" sz="2400" dirty="0" smtClean="0">
                <a:cs typeface="B Homa" panose="00000400000000000000" pitchFamily="2" charset="-78"/>
              </a:rPr>
              <a:t>تقارن</a:t>
            </a:r>
          </a:p>
          <a:p>
            <a:pPr algn="just" rtl="1">
              <a:lnSpc>
                <a:spcPct val="150000"/>
              </a:lnSpc>
              <a:buNone/>
            </a:pPr>
            <a:endParaRPr lang="fa-IR" sz="2400" dirty="0">
              <a:cs typeface="B Homa" panose="00000400000000000000" pitchFamily="2" charset="-78"/>
            </a:endParaRPr>
          </a:p>
          <a:p>
            <a:pPr algn="just" rtl="1">
              <a:lnSpc>
                <a:spcPct val="150000"/>
              </a:lnSpc>
              <a:buNone/>
            </a:pPr>
            <a:r>
              <a:rPr lang="fa-IR" sz="2400" dirty="0">
                <a:cs typeface="B Homa" panose="00000400000000000000" pitchFamily="2" charset="-78"/>
              </a:rPr>
              <a:t>2.به کارگیری </a:t>
            </a:r>
            <a:r>
              <a:rPr lang="fa-IR" sz="2400" dirty="0" err="1">
                <a:cs typeface="B Homa" panose="00000400000000000000" pitchFamily="2" charset="-78"/>
              </a:rPr>
              <a:t>پلان</a:t>
            </a:r>
            <a:r>
              <a:rPr lang="fa-IR" sz="2400" dirty="0">
                <a:cs typeface="B Homa" panose="00000400000000000000" pitchFamily="2" charset="-78"/>
              </a:rPr>
              <a:t> مشترک برای مسجد و </a:t>
            </a:r>
            <a:r>
              <a:rPr lang="fa-IR" sz="2400" dirty="0" err="1">
                <a:cs typeface="B Homa" panose="00000400000000000000" pitchFamily="2" charset="-78"/>
              </a:rPr>
              <a:t>مهمانسرا</a:t>
            </a:r>
            <a:r>
              <a:rPr lang="fa-IR" sz="2400" dirty="0">
                <a:cs typeface="B Homa" panose="00000400000000000000" pitchFamily="2" charset="-78"/>
              </a:rPr>
              <a:t> علی رغم تفاوت کاربری</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410200"/>
          </a:xfrm>
        </p:spPr>
        <p:txBody>
          <a:bodyPr>
            <a:normAutofit fontScale="92500" lnSpcReduction="10000"/>
          </a:bodyPr>
          <a:lstStyle/>
          <a:p>
            <a:pPr algn="just" rtl="1">
              <a:lnSpc>
                <a:spcPct val="150000"/>
              </a:lnSpc>
              <a:buNone/>
            </a:pPr>
            <a:r>
              <a:rPr lang="fa-IR" sz="2800" dirty="0" smtClean="0">
                <a:solidFill>
                  <a:srgbClr val="002060"/>
                </a:solidFill>
                <a:cs typeface="B Homa" panose="00000400000000000000" pitchFamily="2" charset="-78"/>
              </a:rPr>
              <a:t>فضاهای توزیع کننده</a:t>
            </a:r>
          </a:p>
          <a:p>
            <a:pPr algn="just" rtl="1">
              <a:lnSpc>
                <a:spcPct val="150000"/>
              </a:lnSpc>
              <a:buNone/>
            </a:pPr>
            <a:r>
              <a:rPr lang="fa-IR" sz="2400" dirty="0">
                <a:cs typeface="B Homa" panose="00000400000000000000" pitchFamily="2" charset="-78"/>
              </a:rPr>
              <a:t>به نوعی فضای خانه </a:t>
            </a:r>
            <a:r>
              <a:rPr lang="fa-IR" sz="2400" dirty="0" err="1">
                <a:cs typeface="B Homa" panose="00000400000000000000" pitchFamily="2" charset="-78"/>
              </a:rPr>
              <a:t>مربعی</a:t>
            </a:r>
            <a:r>
              <a:rPr lang="fa-IR" sz="2400" dirty="0">
                <a:cs typeface="B Homa" panose="00000400000000000000" pitchFamily="2" charset="-78"/>
              </a:rPr>
              <a:t> و نشیمن این وظیفه را دارند</a:t>
            </a:r>
          </a:p>
          <a:p>
            <a:pPr algn="just" rtl="1">
              <a:lnSpc>
                <a:spcPct val="150000"/>
              </a:lnSpc>
              <a:buNone/>
            </a:pPr>
            <a:endParaRPr lang="fa-IR" sz="2800" dirty="0" smtClean="0">
              <a:cs typeface="B Homa" panose="00000400000000000000" pitchFamily="2" charset="-78"/>
            </a:endParaRPr>
          </a:p>
          <a:p>
            <a:pPr algn="just" rtl="1">
              <a:lnSpc>
                <a:spcPct val="150000"/>
              </a:lnSpc>
              <a:buNone/>
            </a:pPr>
            <a:r>
              <a:rPr lang="fa-IR" sz="2800" dirty="0" smtClean="0">
                <a:solidFill>
                  <a:srgbClr val="002060"/>
                </a:solidFill>
                <a:cs typeface="B Homa" panose="00000400000000000000" pitchFamily="2" charset="-78"/>
              </a:rPr>
              <a:t>فضاهای هدایت کننده ی بنا</a:t>
            </a:r>
          </a:p>
          <a:p>
            <a:pPr algn="just" rtl="1">
              <a:lnSpc>
                <a:spcPct val="150000"/>
              </a:lnSpc>
              <a:buNone/>
            </a:pPr>
            <a:r>
              <a:rPr lang="fa-IR" sz="2400" dirty="0">
                <a:cs typeface="B Homa" panose="00000400000000000000" pitchFamily="2" charset="-78"/>
              </a:rPr>
              <a:t>فضاهای اصلی بنا(مقبره)توسط 4راهرو(مفصل) اصلی و 4مفصل فرعی به مربع خانه ها-پیش </a:t>
            </a:r>
            <a:r>
              <a:rPr lang="fa-IR" sz="2400" dirty="0" err="1">
                <a:cs typeface="B Homa" panose="00000400000000000000" pitchFamily="2" charset="-78"/>
              </a:rPr>
              <a:t>طاقها</a:t>
            </a:r>
            <a:r>
              <a:rPr lang="fa-IR" sz="2400" dirty="0">
                <a:cs typeface="B Homa" panose="00000400000000000000" pitchFamily="2" charset="-78"/>
              </a:rPr>
              <a:t> و اتاق های هشت ضلعی(</a:t>
            </a:r>
            <a:r>
              <a:rPr lang="fa-IR" sz="2400" dirty="0" err="1">
                <a:cs typeface="B Homa" panose="00000400000000000000" pitchFamily="2" charset="-78"/>
              </a:rPr>
              <a:t>مثمن</a:t>
            </a:r>
            <a:r>
              <a:rPr lang="fa-IR" sz="2400" dirty="0">
                <a:cs typeface="B Homa" panose="00000400000000000000" pitchFamily="2" charset="-78"/>
              </a:rPr>
              <a:t>) متصل می شود.و هر فضای </a:t>
            </a:r>
            <a:r>
              <a:rPr lang="fa-IR" sz="2400" dirty="0" err="1">
                <a:cs typeface="B Homa" panose="00000400000000000000" pitchFamily="2" charset="-78"/>
              </a:rPr>
              <a:t>مثمن</a:t>
            </a:r>
            <a:r>
              <a:rPr lang="fa-IR" sz="2400" dirty="0">
                <a:cs typeface="B Homa" panose="00000400000000000000" pitchFamily="2" charset="-78"/>
              </a:rPr>
              <a:t> نیز توسط چهار مفصل به خارج بنا راه پیدا می کند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002060"/>
                </a:solidFill>
              </a:rPr>
              <a:t>سلسله مراتب فضایی</a:t>
            </a:r>
            <a:endParaRPr lang="en-US" sz="3200" dirty="0">
              <a:solidFill>
                <a:srgbClr val="002060"/>
              </a:solidFill>
            </a:endParaRP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marL="0" indent="0" algn="just" rtl="1">
              <a:lnSpc>
                <a:spcPct val="150000"/>
              </a:lnSpc>
              <a:buNone/>
            </a:pPr>
            <a:r>
              <a:rPr lang="fa-IR" sz="2400" dirty="0">
                <a:cs typeface="B Homa" panose="00000400000000000000" pitchFamily="2" charset="-78"/>
              </a:rPr>
              <a:t>در معماری تاج محل سلسله مراتب فضایی مناسبی وجود دارد به طوری که ضمن تقسیم بندی کل مجموعه به 4 عرصه ی تجاری(چهارسو بازار) انتقالی و روابط بهشت گونه ی باغ و عرصه ی نهایی(مقبره) سعی شده است که ترتیب ورود افراد به هر قسمت با اهمیت معنوی و دینی و مناسب باشد و بنابراین سلسله مراتبی را از دنیوی ترین عنصر (بازار) به اخروی ترین آن(مقبره)خواهیم </a:t>
            </a:r>
            <a:r>
              <a:rPr lang="fa-IR" sz="2400" dirty="0" smtClean="0">
                <a:cs typeface="B Homa" panose="00000400000000000000" pitchFamily="2" charset="-78"/>
              </a:rPr>
              <a:t>داشت</a:t>
            </a:r>
            <a:r>
              <a:rPr lang="fa-IR" sz="2400" dirty="0">
                <a:cs typeface="B Homa" panose="00000400000000000000" pitchFamily="2" charset="-78"/>
              </a:rPr>
              <a:t> همچنین </a:t>
            </a:r>
            <a:r>
              <a:rPr lang="fa-IR" sz="2400" dirty="0" smtClean="0">
                <a:cs typeface="B Homa" panose="00000400000000000000" pitchFamily="2" charset="-78"/>
              </a:rPr>
              <a:t>می توان به استفاده </a:t>
            </a:r>
            <a:r>
              <a:rPr lang="fa-IR" sz="2400" dirty="0">
                <a:cs typeface="B Homa" panose="00000400000000000000" pitchFamily="2" charset="-78"/>
              </a:rPr>
              <a:t>از رنگ برای بیان سلسله مراتب اشاره کرد . در این مجموعه بنای مرکزی به رنگ سفید و دو ساختمان جانبی قرمز رنگ هستند. به طور کلی استفاده از دو رنگ از ویژگیهای معماری مغول است.</a:t>
            </a:r>
            <a:endParaRPr lang="en-US" sz="2400" dirty="0"/>
          </a:p>
          <a:p>
            <a:pPr marL="0" indent="0" algn="just" rtl="1">
              <a:lnSpc>
                <a:spcPct val="150000"/>
              </a:lnSpc>
              <a:buNone/>
            </a:pPr>
            <a:r>
              <a:rPr lang="fa-IR" sz="2400" dirty="0">
                <a:cs typeface="B Homa" panose="00000400000000000000" pitchFamily="2" charset="-78"/>
              </a:rPr>
              <a:t>در آن زمان رنگ سفید به« برهمن» ها و رنگ قرمز به « جنگجو » ها که در ردۀ پایین تری بودند تعلق داشت.</a:t>
            </a:r>
            <a:endParaRPr lang="en-US" sz="2400" dirty="0"/>
          </a:p>
          <a:p>
            <a:pPr marL="0" indent="0" algn="just" rtl="1">
              <a:lnSpc>
                <a:spcPct val="150000"/>
              </a:lnSpc>
              <a:buNone/>
            </a:pP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228600"/>
            <a:ext cx="4114800" cy="64304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24236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www.manzaronline.com/images/stories/Magpics/M38/TarikhManzar_06/09.jpg"/>
          <p:cNvPicPr>
            <a:picLocks noGrp="1"/>
          </p:cNvPicPr>
          <p:nvPr>
            <p:ph idx="1"/>
          </p:nvPr>
        </p:nvPicPr>
        <p:blipFill>
          <a:blip r:embed="rId2"/>
          <a:srcRect/>
          <a:stretch>
            <a:fillRect/>
          </a:stretch>
        </p:blipFill>
        <p:spPr bwMode="auto">
          <a:xfrm>
            <a:off x="1524000" y="1066800"/>
            <a:ext cx="6578600" cy="5029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rgbClr val="002060"/>
                </a:solidFill>
                <a:cs typeface="B Homa" panose="00000400000000000000" pitchFamily="2" charset="-78"/>
              </a:rPr>
              <a:t>عناصر ت</a:t>
            </a:r>
            <a:r>
              <a:rPr lang="fa-IR" b="1" dirty="0" smtClean="0">
                <a:solidFill>
                  <a:srgbClr val="002060"/>
                </a:solidFill>
                <a:cs typeface="B Homa" panose="00000400000000000000" pitchFamily="2" charset="-78"/>
              </a:rPr>
              <a:t>ش</a:t>
            </a:r>
            <a:r>
              <a:rPr lang="ar-SA" b="1" dirty="0" smtClean="0">
                <a:solidFill>
                  <a:srgbClr val="002060"/>
                </a:solidFill>
                <a:cs typeface="B Homa" panose="00000400000000000000" pitchFamily="2" charset="-78"/>
              </a:rPr>
              <a:t>کیل دهنده باغ تاج محل</a:t>
            </a:r>
            <a:r>
              <a:rPr lang="en-US" dirty="0" smtClean="0">
                <a:solidFill>
                  <a:srgbClr val="002060"/>
                </a:solidFill>
                <a:cs typeface="B Homa" panose="00000400000000000000" pitchFamily="2" charset="-78"/>
              </a:rPr>
              <a:t/>
            </a:r>
            <a:br>
              <a:rPr lang="en-US" dirty="0" smtClean="0">
                <a:solidFill>
                  <a:srgbClr val="002060"/>
                </a:solidFill>
                <a:cs typeface="B Homa" panose="00000400000000000000" pitchFamily="2" charset="-78"/>
              </a:rPr>
            </a:b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lgn="r" rtl="1">
              <a:lnSpc>
                <a:spcPct val="150000"/>
              </a:lnSpc>
              <a:buNone/>
            </a:pPr>
            <a:r>
              <a:rPr lang="fa-IR" dirty="0" smtClean="0">
                <a:cs typeface="B Homa" panose="00000400000000000000" pitchFamily="2" charset="-78"/>
              </a:rPr>
              <a:t>1</a:t>
            </a:r>
            <a:r>
              <a:rPr lang="fa-IR" sz="2600" dirty="0">
                <a:cs typeface="B Homa" panose="00000400000000000000" pitchFamily="2" charset="-78"/>
              </a:rPr>
              <a:t>.</a:t>
            </a:r>
            <a:r>
              <a:rPr lang="ar-SA" sz="2600" dirty="0">
                <a:cs typeface="B Homa" panose="00000400000000000000" pitchFamily="2" charset="-78"/>
              </a:rPr>
              <a:t> دروازه ورودی باغ</a:t>
            </a:r>
            <a:endParaRPr lang="en-US" sz="2600" dirty="0"/>
          </a:p>
          <a:p>
            <a:pPr algn="r" rtl="1">
              <a:lnSpc>
                <a:spcPct val="150000"/>
              </a:lnSpc>
              <a:buNone/>
            </a:pPr>
            <a:r>
              <a:rPr lang="ar-SA" sz="2600" dirty="0">
                <a:cs typeface="B Homa" panose="00000400000000000000" pitchFamily="2" charset="-78"/>
              </a:rPr>
              <a:t>در این باغ دو نوع دروازه ورودی وجود دارد:</a:t>
            </a:r>
            <a:endParaRPr lang="en-US" sz="2600" dirty="0"/>
          </a:p>
          <a:p>
            <a:pPr algn="r" rtl="1">
              <a:lnSpc>
                <a:spcPct val="150000"/>
              </a:lnSpc>
              <a:buFont typeface="Wingdings" pitchFamily="2" charset="2"/>
              <a:buChar char="q"/>
            </a:pPr>
            <a:r>
              <a:rPr lang="ar-SA" sz="2600" dirty="0">
                <a:cs typeface="B Homa" panose="00000400000000000000" pitchFamily="2" charset="-78"/>
              </a:rPr>
              <a:t>ورودی از سمت رودخانه، خاص شاه جهان و نزدیکانش که از قلعه با قایق به طرف آرامگاه حرکت می کردند.</a:t>
            </a:r>
            <a:endParaRPr lang="en-US" sz="2600" dirty="0"/>
          </a:p>
          <a:p>
            <a:pPr algn="r" rtl="1">
              <a:lnSpc>
                <a:spcPct val="150000"/>
              </a:lnSpc>
              <a:buFont typeface="Wingdings" pitchFamily="2" charset="2"/>
              <a:buChar char="q"/>
            </a:pPr>
            <a:r>
              <a:rPr lang="ar-SA" sz="2600" dirty="0">
                <a:cs typeface="B Homa" panose="00000400000000000000" pitchFamily="2" charset="-78"/>
              </a:rPr>
              <a:t> مجموعه ورودی در جنوب مجموعه که به شکل دروازه برای بازدیدکنندگان طراحی شده است.</a:t>
            </a:r>
            <a:endParaRPr lang="en-US" sz="2600" dirty="0"/>
          </a:p>
          <a:p>
            <a:pPr algn="r" rtl="1">
              <a:lnSpc>
                <a:spcPct val="150000"/>
              </a:lnSpc>
              <a:buFont typeface="Wingdings" pitchFamily="2" charset="2"/>
              <a:buChar char="q"/>
            </a:pPr>
            <a:r>
              <a:rPr lang="ar-SA" sz="2600" dirty="0">
                <a:cs typeface="B Homa" panose="00000400000000000000" pitchFamily="2" charset="-78"/>
              </a:rPr>
              <a:t>عرض دروازه 45 متر و ارتفاع آن 30 متر می باشد.</a:t>
            </a:r>
            <a:endParaRPr lang="en-US" sz="2600" dirty="0"/>
          </a:p>
          <a:p>
            <a:pPr algn="r" rtl="1">
              <a:lnSpc>
                <a:spcPct val="150000"/>
              </a:lnSpc>
              <a:buFont typeface="Wingdings" pitchFamily="2" charset="2"/>
              <a:buChar char="q"/>
            </a:pPr>
            <a:r>
              <a:rPr lang="ar-SA" sz="2600" dirty="0">
                <a:cs typeface="B Homa" panose="00000400000000000000" pitchFamily="2" charset="-78"/>
              </a:rPr>
              <a:t>ساخته شده با سنگ سرخ با قوس بلندی در وسط با برج های هشت ضلعی در دو طرف بنا</a:t>
            </a:r>
            <a:endParaRPr lang="en-US"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0" y="381000"/>
            <a:ext cx="8066617" cy="6049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6913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57200"/>
            <a:ext cx="7924800" cy="5943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5229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772400" cy="4572000"/>
          </a:xfrm>
        </p:spPr>
        <p:txBody>
          <a:bodyPr>
            <a:noAutofit/>
          </a:bodyPr>
          <a:lstStyle/>
          <a:p>
            <a:pPr algn="r" rtl="1">
              <a:lnSpc>
                <a:spcPct val="150000"/>
              </a:lnSpc>
              <a:buNone/>
            </a:pPr>
            <a:r>
              <a:rPr lang="ar-SA" sz="2400" dirty="0" smtClean="0">
                <a:cs typeface="B Homa" panose="00000400000000000000" pitchFamily="2" charset="-78"/>
              </a:rPr>
              <a:t>2. باغ مرکزی</a:t>
            </a:r>
            <a:endParaRPr lang="en-US" sz="2400" dirty="0" smtClean="0"/>
          </a:p>
          <a:p>
            <a:pPr algn="r" rtl="1">
              <a:lnSpc>
                <a:spcPct val="150000"/>
              </a:lnSpc>
              <a:buFont typeface="Wingdings" pitchFamily="2" charset="2"/>
              <a:buChar char="q"/>
            </a:pPr>
            <a:r>
              <a:rPr lang="ar-SA" sz="2400" dirty="0">
                <a:cs typeface="B Homa" panose="00000400000000000000" pitchFamily="2" charset="-78"/>
              </a:rPr>
              <a:t>شکل باغ مربع کامل به ابعاد 304 در 304</a:t>
            </a:r>
            <a:endParaRPr lang="en-US" sz="2400" dirty="0"/>
          </a:p>
          <a:p>
            <a:pPr algn="r" rtl="1">
              <a:lnSpc>
                <a:spcPct val="150000"/>
              </a:lnSpc>
              <a:buFont typeface="Wingdings" pitchFamily="2" charset="2"/>
              <a:buChar char="q"/>
            </a:pPr>
            <a:r>
              <a:rPr lang="ar-SA" sz="2400" dirty="0">
                <a:cs typeface="B Homa" panose="00000400000000000000" pitchFamily="2" charset="-78"/>
              </a:rPr>
              <a:t>باغ، توسط نهرهای آب به 4 بخش تقسیم شده است.</a:t>
            </a:r>
            <a:endParaRPr lang="en-US" sz="2400" dirty="0"/>
          </a:p>
          <a:p>
            <a:pPr algn="r" rtl="1">
              <a:lnSpc>
                <a:spcPct val="150000"/>
              </a:lnSpc>
              <a:buFont typeface="Wingdings" pitchFamily="2" charset="2"/>
              <a:buChar char="q"/>
            </a:pPr>
            <a:r>
              <a:rPr lang="ar-SA" sz="2400" dirty="0">
                <a:cs typeface="B Homa" panose="00000400000000000000" pitchFamily="2" charset="-78"/>
              </a:rPr>
              <a:t>قرارگیری نهری پهن در راستای آکس اصلی باغ – مسیر سنگفرش در کنار نهر– ردیف درختان سرو باریک و به رنگ سبز تیره – وجود فواره های ردیفی باعث ایجاد پرسپکتیو بسیار قوی به سمت مقبره شده است.</a:t>
            </a:r>
            <a:endParaRPr lang="en-US" sz="2400" dirty="0"/>
          </a:p>
          <a:p>
            <a:pPr algn="r" rtl="1">
              <a:lnSpc>
                <a:spcPct val="150000"/>
              </a:lnSpc>
              <a:buFont typeface="Wingdings" pitchFamily="2" charset="2"/>
              <a:buChar char="q"/>
            </a:pPr>
            <a:r>
              <a:rPr lang="ar-SA" sz="2400" dirty="0">
                <a:cs typeface="B Homa" panose="00000400000000000000" pitchFamily="2" charset="-78"/>
              </a:rPr>
              <a:t> این باغ از سه طرف محصور بوده و از سمت چهارم به رودخانه باز است.</a:t>
            </a:r>
            <a:endParaRPr lang="en-US" sz="2400" dirty="0"/>
          </a:p>
          <a:p>
            <a:pPr algn="r" rtl="1">
              <a:lnSpc>
                <a:spcPct val="150000"/>
              </a:lnSpc>
              <a:buFont typeface="Wingdings" pitchFamily="2" charset="2"/>
              <a:buChar char="q"/>
            </a:pPr>
            <a:r>
              <a:rPr lang="ar-SA" sz="2400" dirty="0">
                <a:cs typeface="B Homa" panose="00000400000000000000" pitchFamily="2" charset="-78"/>
              </a:rPr>
              <a:t>وجود حوض مرمرین برجسته در میان آکس اصلی باغ که مزار در داخل آن انعکاس پیدا کرده</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381000"/>
            <a:ext cx="8128000" cy="6096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532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pPr marL="0" indent="0" algn="just" rtl="1">
              <a:lnSpc>
                <a:spcPct val="150000"/>
              </a:lnSpc>
              <a:buNone/>
            </a:pPr>
            <a:r>
              <a:rPr lang="fa-IR" sz="2400" dirty="0">
                <a:cs typeface="B Homa" panose="00000400000000000000" pitchFamily="2" charset="-78"/>
              </a:rPr>
              <a:t>"ادوین آرنولد"، شاعر انگلیسی، در توصیف تاج محل می نویسد: "این ساختمان به مانند دیگر بناها، صرفا یک کار معماری نیست، بلکه روی سنگ های زنده آن اشتیاق و علاقه شدید عاشقانه یک امپراتور حک شده است."</a:t>
            </a:r>
          </a:p>
          <a:p>
            <a:pPr marL="0" indent="0" algn="just" rtl="1">
              <a:lnSpc>
                <a:spcPct val="150000"/>
              </a:lnSpc>
              <a:buNone/>
            </a:pP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رابیند رانات تاگور، شاعر و اندیشمند بنگالی هند این بنا را "قطره اشکی بر رخسار تاریخ" نامیده است .</a:t>
            </a:r>
          </a:p>
          <a:p>
            <a:pPr marL="0" indent="0" algn="just" rtl="1">
              <a:lnSpc>
                <a:spcPct val="150000"/>
              </a:lnSpc>
              <a:buNone/>
            </a:pP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و جهانیان تاج محل را به عنوان یکی از هفت عجایب دنیا شناخته اند.</a:t>
            </a:r>
            <a:endParaRPr lang="en-US" sz="2400" dirty="0"/>
          </a:p>
        </p:txBody>
      </p:sp>
    </p:spTree>
    <p:extLst>
      <p:ext uri="{BB962C8B-B14F-4D97-AF65-F5344CB8AC3E}">
        <p14:creationId xmlns:p14="http://schemas.microsoft.com/office/powerpoint/2010/main" val="262498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7823200" cy="5867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257800"/>
          </a:xfrm>
        </p:spPr>
        <p:txBody>
          <a:bodyPr>
            <a:normAutofit lnSpcReduction="10000"/>
          </a:bodyPr>
          <a:lstStyle/>
          <a:p>
            <a:pPr algn="r" rtl="1">
              <a:lnSpc>
                <a:spcPct val="150000"/>
              </a:lnSpc>
              <a:buNone/>
            </a:pPr>
            <a:r>
              <a:rPr lang="fa-IR" dirty="0" smtClean="0">
                <a:cs typeface="B Homa" panose="00000400000000000000" pitchFamily="2" charset="-78"/>
              </a:rPr>
              <a:t>3</a:t>
            </a:r>
            <a:r>
              <a:rPr lang="ar-SA" dirty="0" smtClean="0">
                <a:cs typeface="B Homa" panose="00000400000000000000" pitchFamily="2" charset="-78"/>
              </a:rPr>
              <a:t>. صفّه و مزار</a:t>
            </a:r>
            <a:endParaRPr lang="en-US" dirty="0" smtClean="0"/>
          </a:p>
          <a:p>
            <a:pPr algn="r" rtl="1">
              <a:lnSpc>
                <a:spcPct val="150000"/>
              </a:lnSpc>
              <a:buFont typeface="Wingdings" pitchFamily="2" charset="2"/>
              <a:buChar char="q"/>
            </a:pPr>
            <a:r>
              <a:rPr lang="ar-SA" sz="2400" dirty="0">
                <a:cs typeface="B Homa" panose="00000400000000000000" pitchFamily="2" charset="-78"/>
              </a:rPr>
              <a:t>مزار بر روی دو سکو (صفه) به ارتفاع 7/6 متر قرار گرفته است.</a:t>
            </a:r>
            <a:endParaRPr lang="en-US" sz="2400" dirty="0"/>
          </a:p>
          <a:p>
            <a:pPr algn="r" rtl="1">
              <a:lnSpc>
                <a:spcPct val="150000"/>
              </a:lnSpc>
              <a:buFont typeface="Wingdings" pitchFamily="2" charset="2"/>
              <a:buChar char="q"/>
            </a:pPr>
            <a:r>
              <a:rPr lang="ar-SA" sz="2400" dirty="0">
                <a:cs typeface="B Homa" panose="00000400000000000000" pitchFamily="2" charset="-78"/>
              </a:rPr>
              <a:t> سکوی مربع شکل اول 9216 متر مربع می باشد.</a:t>
            </a:r>
            <a:endParaRPr lang="en-US" sz="2400" dirty="0"/>
          </a:p>
          <a:p>
            <a:pPr algn="r" rtl="1">
              <a:lnSpc>
                <a:spcPct val="150000"/>
              </a:lnSpc>
              <a:buFont typeface="Wingdings" pitchFamily="2" charset="2"/>
              <a:buChar char="q"/>
            </a:pPr>
            <a:r>
              <a:rPr lang="ar-SA" sz="2400" dirty="0">
                <a:cs typeface="B Homa" panose="00000400000000000000" pitchFamily="2" charset="-78"/>
              </a:rPr>
              <a:t> آکس اصلی باغ در راستای ساختمان مزار قرار گرفته است.</a:t>
            </a:r>
            <a:endParaRPr lang="en-US" sz="2400" dirty="0"/>
          </a:p>
          <a:p>
            <a:pPr algn="r" rtl="1">
              <a:lnSpc>
                <a:spcPct val="150000"/>
              </a:lnSpc>
              <a:buFont typeface="Wingdings" pitchFamily="2" charset="2"/>
              <a:buChar char="q"/>
            </a:pPr>
            <a:r>
              <a:rPr lang="ar-SA" sz="2400" dirty="0">
                <a:cs typeface="B Homa" panose="00000400000000000000" pitchFamily="2" charset="-78"/>
              </a:rPr>
              <a:t> در سمت غرب ساختمان مزار، مسجد و در شرق آن مهمانپذیر قرار گرفته است</a:t>
            </a:r>
            <a:r>
              <a:rPr lang="fa-IR" sz="2400" dirty="0">
                <a:cs typeface="B Homa" panose="00000400000000000000" pitchFamily="2" charset="-78"/>
              </a:rPr>
              <a:t>.</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716308" cy="57872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681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343400" y="152400"/>
            <a:ext cx="4419600" cy="10207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dirty="0" smtClean="0">
                <a:solidFill>
                  <a:srgbClr val="002060"/>
                </a:solidFill>
                <a:cs typeface="B Homa" panose="00000400000000000000" pitchFamily="2" charset="-78"/>
              </a:rPr>
              <a:t>اصول طراحی باغ :</a:t>
            </a:r>
            <a:endParaRPr lang="en-US" dirty="0">
              <a:solidFill>
                <a:srgbClr val="002060"/>
              </a:solidFill>
              <a:cs typeface="B Homa" panose="00000400000000000000" pitchFamily="2" charset="-78"/>
            </a:endParaRPr>
          </a:p>
        </p:txBody>
      </p:sp>
    </p:spTree>
    <p:extLst>
      <p:ext uri="{BB962C8B-B14F-4D97-AF65-F5344CB8AC3E}">
        <p14:creationId xmlns:p14="http://schemas.microsoft.com/office/powerpoint/2010/main" val="3686736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62500" lnSpcReduction="20000"/>
          </a:bodyPr>
          <a:lstStyle/>
          <a:p>
            <a:pPr algn="r" rtl="1">
              <a:lnSpc>
                <a:spcPct val="170000"/>
              </a:lnSpc>
              <a:buFont typeface="Wingdings" pitchFamily="2" charset="2"/>
              <a:buChar char="q"/>
            </a:pPr>
            <a:r>
              <a:rPr lang="ar-SA" sz="2800" dirty="0">
                <a:cs typeface="B Homa" panose="00000400000000000000" pitchFamily="2" charset="-78"/>
              </a:rPr>
              <a:t> سلسله مراتب :</a:t>
            </a:r>
            <a:endParaRPr lang="en-US" sz="2800" dirty="0"/>
          </a:p>
          <a:p>
            <a:pPr marL="0" indent="0" algn="r" rtl="1">
              <a:lnSpc>
                <a:spcPct val="170000"/>
              </a:lnSpc>
              <a:buNone/>
            </a:pPr>
            <a:r>
              <a:rPr lang="ar-SA" sz="2800" dirty="0">
                <a:cs typeface="B Homa" panose="00000400000000000000" pitchFamily="2" charset="-78"/>
              </a:rPr>
              <a:t>قرارگیری مزار روی دو سکو</a:t>
            </a:r>
            <a:r>
              <a:rPr lang="en-US" sz="2800" dirty="0"/>
              <a:t/>
            </a:r>
            <a:br>
              <a:rPr lang="en-US" sz="2800" dirty="0"/>
            </a:br>
            <a:r>
              <a:rPr lang="en-US" sz="2800" dirty="0"/>
              <a:t>- </a:t>
            </a:r>
            <a:r>
              <a:rPr lang="ar-SA" sz="2800" dirty="0">
                <a:cs typeface="B Homa" panose="00000400000000000000" pitchFamily="2" charset="-78"/>
              </a:rPr>
              <a:t>مرتفع تر بودن بنای مزار از دو بنای دیگر</a:t>
            </a:r>
            <a:r>
              <a:rPr lang="en-US" sz="2800" dirty="0"/>
              <a:t/>
            </a:r>
            <a:br>
              <a:rPr lang="en-US" sz="2800" dirty="0"/>
            </a:br>
            <a:r>
              <a:rPr lang="en-US" sz="2800" dirty="0"/>
              <a:t>-  </a:t>
            </a:r>
            <a:r>
              <a:rPr lang="ar-SA" sz="2800" dirty="0">
                <a:cs typeface="B Homa" panose="00000400000000000000" pitchFamily="2" charset="-78"/>
              </a:rPr>
              <a:t>استفاده از سنگ سفید برای مزار و سنگ قرمز برای سکوها</a:t>
            </a:r>
            <a:r>
              <a:rPr lang="en-US" sz="2800" dirty="0"/>
              <a:t/>
            </a:r>
            <a:br>
              <a:rPr lang="en-US" sz="2800" dirty="0"/>
            </a:br>
            <a:r>
              <a:rPr lang="en-US" sz="2800" dirty="0"/>
              <a:t>-  </a:t>
            </a:r>
            <a:r>
              <a:rPr lang="ar-SA" sz="2800" dirty="0">
                <a:cs typeface="B Homa" panose="00000400000000000000" pitchFamily="2" charset="-78"/>
              </a:rPr>
              <a:t>بزرگتر بودن اندازه گنبد مزار نسبت به گنبدهای اطراف</a:t>
            </a:r>
            <a:endParaRPr lang="en-US" sz="2800" dirty="0"/>
          </a:p>
          <a:p>
            <a:pPr algn="r" rtl="1">
              <a:lnSpc>
                <a:spcPct val="170000"/>
              </a:lnSpc>
              <a:buFont typeface="Wingdings" pitchFamily="2" charset="2"/>
              <a:buChar char="q"/>
            </a:pPr>
            <a:r>
              <a:rPr lang="ar-SA" sz="2800" dirty="0">
                <a:cs typeface="B Homa" panose="00000400000000000000" pitchFamily="2" charset="-78"/>
              </a:rPr>
              <a:t>اصل تقارن </a:t>
            </a:r>
            <a:br>
              <a:rPr lang="ar-SA" sz="2800" dirty="0">
                <a:cs typeface="B Homa" panose="00000400000000000000" pitchFamily="2" charset="-78"/>
              </a:rPr>
            </a:br>
            <a:r>
              <a:rPr lang="ar-SA" sz="2800" dirty="0">
                <a:cs typeface="B Homa" panose="00000400000000000000" pitchFamily="2" charset="-78"/>
              </a:rPr>
              <a:t>- محور تقارن طولی</a:t>
            </a:r>
            <a:br>
              <a:rPr lang="ar-SA" sz="2800" dirty="0">
                <a:cs typeface="B Homa" panose="00000400000000000000" pitchFamily="2" charset="-78"/>
              </a:rPr>
            </a:br>
            <a:r>
              <a:rPr lang="ar-SA" sz="2800" dirty="0">
                <a:cs typeface="B Homa" panose="00000400000000000000" pitchFamily="2" charset="-78"/>
              </a:rPr>
              <a:t>- محور تقارن متقاطع در هر عرصه</a:t>
            </a:r>
            <a:br>
              <a:rPr lang="ar-SA" sz="2800" dirty="0">
                <a:cs typeface="B Homa" panose="00000400000000000000" pitchFamily="2" charset="-78"/>
              </a:rPr>
            </a:br>
            <a:r>
              <a:rPr lang="ar-SA" sz="2800" dirty="0">
                <a:cs typeface="B Homa" panose="00000400000000000000" pitchFamily="2" charset="-78"/>
              </a:rPr>
              <a:t>- هم محور تقارن طولی و هم محور تقارن متقاطع در هر یک از بخش های کوچکتر باغ نیز دیده می شود.</a:t>
            </a:r>
            <a:br>
              <a:rPr lang="ar-SA" sz="2800" dirty="0">
                <a:cs typeface="B Homa" panose="00000400000000000000" pitchFamily="2" charset="-78"/>
              </a:rPr>
            </a:br>
            <a:r>
              <a:rPr lang="ar-SA" sz="2800" dirty="0">
                <a:cs typeface="B Homa" panose="00000400000000000000" pitchFamily="2" charset="-78"/>
              </a:rPr>
              <a:t>- رعایت اصل تقارن در ساختمان مزار و تلاقی آن در یک نقطه مرکزی </a:t>
            </a:r>
            <a:br>
              <a:rPr lang="ar-SA" sz="2800" dirty="0">
                <a:cs typeface="B Homa" panose="00000400000000000000" pitchFamily="2" charset="-78"/>
              </a:rPr>
            </a:br>
            <a:r>
              <a:rPr lang="ar-SA" sz="2800" dirty="0">
                <a:cs typeface="B Homa" panose="00000400000000000000" pitchFamily="2" charset="-78"/>
              </a:rPr>
              <a:t>- دارای اشکال مربع و مستطیل در ساختار پلان</a:t>
            </a:r>
            <a:br>
              <a:rPr lang="ar-SA" sz="2800" dirty="0">
                <a:cs typeface="B Homa" panose="00000400000000000000" pitchFamily="2" charset="-78"/>
              </a:rPr>
            </a:br>
            <a:r>
              <a:rPr lang="ar-SA" sz="2800" dirty="0">
                <a:cs typeface="B Homa" panose="00000400000000000000" pitchFamily="2" charset="-78"/>
              </a:rPr>
              <a:t>- کاربرد اصل تقارن در </a:t>
            </a:r>
            <a:r>
              <a:rPr lang="ar-SA" sz="2800" dirty="0" smtClean="0">
                <a:cs typeface="B Homa" panose="00000400000000000000" pitchFamily="2" charset="-78"/>
              </a:rPr>
              <a:t>نماها</a:t>
            </a:r>
          </a:p>
        </p:txBody>
      </p:sp>
    </p:spTree>
    <p:extLst>
      <p:ext uri="{BB962C8B-B14F-4D97-AF65-F5344CB8AC3E}">
        <p14:creationId xmlns:p14="http://schemas.microsoft.com/office/powerpoint/2010/main" val="412210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25963"/>
          </a:xfrm>
        </p:spPr>
        <p:txBody>
          <a:bodyPr>
            <a:normAutofit fontScale="77500" lnSpcReduction="20000"/>
          </a:bodyPr>
          <a:lstStyle/>
          <a:p>
            <a:pPr algn="r" rtl="1">
              <a:lnSpc>
                <a:spcPct val="150000"/>
              </a:lnSpc>
              <a:buFont typeface="Wingdings" pitchFamily="2" charset="2"/>
              <a:buChar char="q"/>
            </a:pPr>
            <a:r>
              <a:rPr lang="ar-SA" sz="2400" b="1" dirty="0" smtClean="0">
                <a:cs typeface="B Homa" panose="00000400000000000000" pitchFamily="2" charset="-78"/>
              </a:rPr>
              <a:t>اصل </a:t>
            </a:r>
            <a:r>
              <a:rPr lang="ar-SA" sz="2400" b="1" dirty="0">
                <a:cs typeface="B Homa" panose="00000400000000000000" pitchFamily="2" charset="-78"/>
              </a:rPr>
              <a:t>مرکزیت :</a:t>
            </a:r>
            <a:endParaRPr lang="en-US" sz="2400" dirty="0"/>
          </a:p>
          <a:p>
            <a:pPr marL="0" indent="0" algn="r" rtl="1">
              <a:lnSpc>
                <a:spcPct val="150000"/>
              </a:lnSpc>
              <a:buNone/>
            </a:pPr>
            <a:r>
              <a:rPr lang="ar-SA" sz="2400" dirty="0">
                <a:cs typeface="B Homa" panose="00000400000000000000" pitchFamily="2" charset="-78"/>
              </a:rPr>
              <a:t>- در هر عرصه یک مرکز مستقل به خود دارد.</a:t>
            </a:r>
            <a:br>
              <a:rPr lang="ar-SA" sz="2400" dirty="0">
                <a:cs typeface="B Homa" panose="00000400000000000000" pitchFamily="2" charset="-78"/>
              </a:rPr>
            </a:br>
            <a:r>
              <a:rPr lang="ar-SA" sz="2400" dirty="0">
                <a:cs typeface="B Homa" panose="00000400000000000000" pitchFamily="2" charset="-78"/>
              </a:rPr>
              <a:t>-  طرح ها شامل (مرکزی درونگرا) است.</a:t>
            </a:r>
            <a:br>
              <a:rPr lang="ar-SA" sz="2400" dirty="0">
                <a:cs typeface="B Homa" panose="00000400000000000000" pitchFamily="2" charset="-78"/>
              </a:rPr>
            </a:br>
            <a:r>
              <a:rPr lang="ar-SA" sz="2400" dirty="0">
                <a:cs typeface="B Homa" panose="00000400000000000000" pitchFamily="2" charset="-78"/>
              </a:rPr>
              <a:t>- هر یک از عرصه ها، یک فضای مرکزی خاص خود را می باشند</a:t>
            </a:r>
            <a:endParaRPr lang="en-US" sz="2400" dirty="0"/>
          </a:p>
          <a:p>
            <a:pPr algn="r" rtl="1">
              <a:lnSpc>
                <a:spcPct val="150000"/>
              </a:lnSpc>
              <a:buFont typeface="Wingdings" pitchFamily="2" charset="2"/>
              <a:buChar char="q"/>
            </a:pPr>
            <a:r>
              <a:rPr lang="ar-SA" sz="2400" b="1" dirty="0" smtClean="0">
                <a:cs typeface="B Homa" panose="00000400000000000000" pitchFamily="2" charset="-78"/>
              </a:rPr>
              <a:t>اصل </a:t>
            </a:r>
            <a:r>
              <a:rPr lang="ar-SA" sz="2400" b="1" dirty="0">
                <a:cs typeface="B Homa" panose="00000400000000000000" pitchFamily="2" charset="-78"/>
              </a:rPr>
              <a:t>تکرار و موزون :</a:t>
            </a:r>
            <a:endParaRPr lang="en-US" sz="2400" dirty="0"/>
          </a:p>
          <a:p>
            <a:pPr marL="0" indent="0" algn="r" rtl="1">
              <a:lnSpc>
                <a:spcPct val="150000"/>
              </a:lnSpc>
              <a:buNone/>
            </a:pPr>
            <a:r>
              <a:rPr lang="ar-SA" sz="2400" dirty="0">
                <a:cs typeface="B Homa" panose="00000400000000000000" pitchFamily="2" charset="-78"/>
              </a:rPr>
              <a:t>- در طراحی نقشه و نمای هر جبهه از بنا به سبب ضرورت، وجود شمار فراوانی از یک نوع فضا، طبق اصل تکرار موزون یا ریتم استفاده شده است.</a:t>
            </a:r>
            <a:br>
              <a:rPr lang="ar-SA" sz="2400" dirty="0">
                <a:cs typeface="B Homa" panose="00000400000000000000" pitchFamily="2" charset="-78"/>
              </a:rPr>
            </a:br>
            <a:r>
              <a:rPr lang="ar-SA" sz="2400" dirty="0">
                <a:cs typeface="B Homa" panose="00000400000000000000" pitchFamily="2" charset="-78"/>
              </a:rPr>
              <a:t>- ایجاد راسته بازار و کاروانسراهای واقع در چهارسو.</a:t>
            </a:r>
            <a:br>
              <a:rPr lang="ar-SA" sz="2400" dirty="0">
                <a:cs typeface="B Homa" panose="00000400000000000000" pitchFamily="2" charset="-78"/>
              </a:rPr>
            </a:br>
            <a:r>
              <a:rPr lang="ar-SA" sz="2400" dirty="0">
                <a:cs typeface="B Homa" panose="00000400000000000000" pitchFamily="2" charset="-78"/>
              </a:rPr>
              <a:t>- وجود فواره ها در محور اصلی باغ.</a:t>
            </a:r>
            <a:br>
              <a:rPr lang="ar-SA" sz="2400" dirty="0">
                <a:cs typeface="B Homa" panose="00000400000000000000" pitchFamily="2" charset="-78"/>
              </a:rPr>
            </a:br>
            <a:r>
              <a:rPr lang="ar-SA" sz="2400" dirty="0">
                <a:cs typeface="B Homa" panose="00000400000000000000" pitchFamily="2" charset="-78"/>
              </a:rPr>
              <a:t>-  حجره ها در هر یک از بدنه های بنا.</a:t>
            </a:r>
            <a:endParaRPr lang="en-US" sz="2400" dirty="0"/>
          </a:p>
        </p:txBody>
      </p:sp>
    </p:spTree>
    <p:extLst>
      <p:ext uri="{BB962C8B-B14F-4D97-AF65-F5344CB8AC3E}">
        <p14:creationId xmlns:p14="http://schemas.microsoft.com/office/powerpoint/2010/main" val="594225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چگونگي كاربرد عددهاي نمادين</a:t>
            </a:r>
            <a:endParaRPr lang="en-US" sz="3200" dirty="0">
              <a:solidFill>
                <a:srgbClr val="002060"/>
              </a:solidFill>
            </a:endParaRPr>
          </a:p>
        </p:txBody>
      </p:sp>
      <p:sp>
        <p:nvSpPr>
          <p:cNvPr id="3" name="Content Placeholder 2"/>
          <p:cNvSpPr>
            <a:spLocks noGrp="1"/>
          </p:cNvSpPr>
          <p:nvPr>
            <p:ph idx="1"/>
          </p:nvPr>
        </p:nvSpPr>
        <p:spPr/>
        <p:txBody>
          <a:bodyPr>
            <a:normAutofit fontScale="92500"/>
          </a:bodyPr>
          <a:lstStyle/>
          <a:p>
            <a:pPr marL="0" indent="0" algn="just" rtl="1">
              <a:lnSpc>
                <a:spcPct val="150000"/>
              </a:lnSpc>
              <a:buNone/>
            </a:pPr>
            <a:r>
              <a:rPr lang="fa-IR" sz="2400" dirty="0">
                <a:cs typeface="B Homa" panose="00000400000000000000" pitchFamily="2" charset="-78"/>
              </a:rPr>
              <a:t>در طراحي مجموعه ها و فضاهاي آييني از برخي انواع نماد پردازي </a:t>
            </a:r>
            <a:r>
              <a:rPr lang="fa-IR" sz="2400" dirty="0" smtClean="0">
                <a:cs typeface="B Homa" panose="00000400000000000000" pitchFamily="2" charset="-78"/>
              </a:rPr>
              <a:t>وبه خصوص </a:t>
            </a:r>
            <a:r>
              <a:rPr lang="fa-IR" sz="2400" dirty="0">
                <a:cs typeface="B Homa" panose="00000400000000000000" pitchFamily="2" charset="-78"/>
              </a:rPr>
              <a:t>نماد پردازي عددي استفاده مي شده است. شايد بتوان </a:t>
            </a:r>
            <a:r>
              <a:rPr lang="fa-IR" sz="2400" dirty="0" smtClean="0">
                <a:cs typeface="B Homa" panose="00000400000000000000" pitchFamily="2" charset="-78"/>
              </a:rPr>
              <a:t>بيان</a:t>
            </a:r>
            <a:r>
              <a:rPr lang="fa-IR" sz="2400" dirty="0">
                <a:cs typeface="B Homa" panose="00000400000000000000" pitchFamily="2" charset="-78"/>
              </a:rPr>
              <a:t> </a:t>
            </a:r>
            <a:r>
              <a:rPr lang="fa-IR" sz="2400" dirty="0" smtClean="0">
                <a:cs typeface="B Homa" panose="00000400000000000000" pitchFamily="2" charset="-78"/>
              </a:rPr>
              <a:t>كرد </a:t>
            </a:r>
            <a:r>
              <a:rPr lang="fa-IR" sz="2400" dirty="0">
                <a:cs typeface="B Homa" panose="00000400000000000000" pitchFamily="2" charset="-78"/>
              </a:rPr>
              <a:t>كه تاج محل در بين همه مجموعه هاي آرامگاهي باقي مانده </a:t>
            </a:r>
            <a:r>
              <a:rPr lang="fa-IR" sz="2400" dirty="0" smtClean="0">
                <a:cs typeface="B Homa" panose="00000400000000000000" pitchFamily="2" charset="-78"/>
              </a:rPr>
              <a:t>درجهان </a:t>
            </a:r>
            <a:r>
              <a:rPr lang="fa-IR" sz="2400" dirty="0">
                <a:cs typeface="B Homa" panose="00000400000000000000" pitchFamily="2" charset="-78"/>
              </a:rPr>
              <a:t>اسلام از جنبه نماد پردازي عددي در طراحي آن، جنبه اي </a:t>
            </a:r>
            <a:r>
              <a:rPr lang="fa-IR" sz="2400" dirty="0" smtClean="0">
                <a:cs typeface="B Homa" panose="00000400000000000000" pitchFamily="2" charset="-78"/>
              </a:rPr>
              <a:t>ويژه دارد </a:t>
            </a:r>
            <a:r>
              <a:rPr lang="fa-IR" sz="2400" dirty="0">
                <a:cs typeface="B Homa" panose="00000400000000000000" pitchFamily="2" charset="-78"/>
              </a:rPr>
              <a:t>و از اين لحاظ بي نظير است. مي توان بيان كرد كه كمابيش </a:t>
            </a:r>
            <a:r>
              <a:rPr lang="fa-IR" sz="2400" dirty="0" smtClean="0">
                <a:cs typeface="B Homa" panose="00000400000000000000" pitchFamily="2" charset="-78"/>
              </a:rPr>
              <a:t>همه طرح </a:t>
            </a:r>
            <a:r>
              <a:rPr lang="fa-IR" sz="2400" dirty="0">
                <a:cs typeface="B Homa" panose="00000400000000000000" pitchFamily="2" charset="-78"/>
              </a:rPr>
              <a:t>هاي چهارتايي مهم در طراحي آن مورد استفاده قرار گرفته است</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برخى از طرح هاى مهم چهار تايى</a:t>
            </a:r>
            <a:endParaRPr lang="en-US" sz="3200"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indent="0" algn="just" rtl="1">
              <a:lnSpc>
                <a:spcPct val="150000"/>
              </a:lnSpc>
              <a:buNone/>
            </a:pPr>
            <a:r>
              <a:rPr lang="fa-IR" sz="2400" dirty="0">
                <a:cs typeface="B Homa" panose="00000400000000000000" pitchFamily="2" charset="-78"/>
              </a:rPr>
              <a:t>طرح چهار طاق: طرح چهارطاق كه شامل چهار پايه، چهار طاق </a:t>
            </a:r>
            <a:r>
              <a:rPr lang="fa-IR" sz="2400" dirty="0" smtClean="0">
                <a:cs typeface="B Homa" panose="00000400000000000000" pitchFamily="2" charset="-78"/>
              </a:rPr>
              <a:t>ويك </a:t>
            </a:r>
            <a:r>
              <a:rPr lang="fa-IR" sz="2400" dirty="0">
                <a:cs typeface="B Homa" panose="00000400000000000000" pitchFamily="2" charset="-78"/>
              </a:rPr>
              <a:t>سقف قوسي شكل است، زمينه اصلي شكل گيري گنبد در </a:t>
            </a:r>
            <a:r>
              <a:rPr lang="fa-IR" sz="2400" dirty="0" smtClean="0">
                <a:cs typeface="B Homa" panose="00000400000000000000" pitchFamily="2" charset="-78"/>
              </a:rPr>
              <a:t>ايران بوده </a:t>
            </a:r>
            <a:r>
              <a:rPr lang="fa-IR" sz="2400" dirty="0">
                <a:cs typeface="B Homa" panose="00000400000000000000" pitchFamily="2" charset="-78"/>
              </a:rPr>
              <a:t>است و بسياري از فضاها و بناهاي آييني با استفاده از آن </a:t>
            </a:r>
            <a:r>
              <a:rPr lang="fa-IR" sz="2400" dirty="0" smtClean="0">
                <a:cs typeface="B Homa" panose="00000400000000000000" pitchFamily="2" charset="-78"/>
              </a:rPr>
              <a:t>دردوران </a:t>
            </a:r>
            <a:r>
              <a:rPr lang="fa-IR" sz="2400" dirty="0">
                <a:cs typeface="B Homa" panose="00000400000000000000" pitchFamily="2" charset="-78"/>
              </a:rPr>
              <a:t>باستان و دوران اسلامي طراحي و ساخته شده است. اين طرح </a:t>
            </a:r>
            <a:r>
              <a:rPr lang="fa-IR" sz="2400" dirty="0" smtClean="0">
                <a:cs typeface="B Homa" panose="00000400000000000000" pitchFamily="2" charset="-78"/>
              </a:rPr>
              <a:t>درفرهنگ </a:t>
            </a:r>
            <a:r>
              <a:rPr lang="fa-IR" sz="2400" dirty="0">
                <a:cs typeface="B Homa" panose="00000400000000000000" pitchFamily="2" charset="-78"/>
              </a:rPr>
              <a:t>و سرزمين ايران كه در بيشتر نواحي آن از سازه هاي بنايي </a:t>
            </a:r>
            <a:r>
              <a:rPr lang="fa-IR" sz="2400" dirty="0" smtClean="0">
                <a:cs typeface="B Homa" panose="00000400000000000000" pitchFamily="2" charset="-78"/>
              </a:rPr>
              <a:t>به ويژه </a:t>
            </a:r>
            <a:r>
              <a:rPr lang="fa-IR" sz="2400" dirty="0">
                <a:cs typeface="B Homa" panose="00000400000000000000" pitchFamily="2" charset="-78"/>
              </a:rPr>
              <a:t>سازه هاي قوسى شكل با آجر و ملات، سنگ و ملات يا </a:t>
            </a:r>
            <a:r>
              <a:rPr lang="fa-IR" sz="2400" dirty="0" smtClean="0">
                <a:cs typeface="B Homa" panose="00000400000000000000" pitchFamily="2" charset="-78"/>
              </a:rPr>
              <a:t>خشت و </a:t>
            </a:r>
            <a:r>
              <a:rPr lang="fa-IR" sz="2400" dirty="0">
                <a:cs typeface="B Homa" panose="00000400000000000000" pitchFamily="2" charset="-78"/>
              </a:rPr>
              <a:t>گل استفاده مي شده، چنان همواره موردبهره بردارى قرار داشت كه</a:t>
            </a:r>
          </a:p>
          <a:p>
            <a:pPr marL="0" indent="0" algn="just" rtl="1">
              <a:lnSpc>
                <a:spcPct val="150000"/>
              </a:lnSpc>
              <a:buNone/>
            </a:pPr>
            <a:r>
              <a:rPr lang="fa-IR" sz="2400" dirty="0">
                <a:cs typeface="B Homa" panose="00000400000000000000" pitchFamily="2" charset="-78"/>
              </a:rPr>
              <a:t>نام آن در دوران اسلامي فراتر از حوزه معماري نيز مورد استفاده </a:t>
            </a:r>
            <a:r>
              <a:rPr lang="fa-IR" sz="2400" dirty="0" smtClean="0">
                <a:cs typeface="B Homa" panose="00000400000000000000" pitchFamily="2" charset="-78"/>
              </a:rPr>
              <a:t>قرارگرفت </a:t>
            </a:r>
            <a:r>
              <a:rPr lang="fa-IR" sz="2400" dirty="0">
                <a:cs typeface="B Homa" panose="00000400000000000000" pitchFamily="2" charset="-78"/>
              </a:rPr>
              <a:t>و در ادبيات عامه و ادبيات عرفاني از آن بهره برداري مي </a:t>
            </a:r>
            <a:r>
              <a:rPr lang="fa-IR" sz="2400" dirty="0" smtClean="0">
                <a:cs typeface="B Homa" panose="00000400000000000000" pitchFamily="2" charset="-78"/>
              </a:rPr>
              <a:t>شده است</a:t>
            </a:r>
            <a:r>
              <a:rPr lang="fa-IR" sz="2400" dirty="0">
                <a:cs typeface="B Homa" panose="00000400000000000000" pitchFamily="2" charset="-78"/>
              </a:rPr>
              <a:t>.</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ايواني برون گرا:</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smtClean="0">
                <a:cs typeface="B Homa" panose="00000400000000000000" pitchFamily="2" charset="-78"/>
              </a:rPr>
              <a:t>در </a:t>
            </a:r>
            <a:r>
              <a:rPr lang="fa-IR" sz="2400" dirty="0">
                <a:cs typeface="B Homa" panose="00000400000000000000" pitchFamily="2" charset="-78"/>
              </a:rPr>
              <a:t>جهت شمالي </a:t>
            </a:r>
            <a:r>
              <a:rPr lang="fa-IR" sz="2400" dirty="0" smtClean="0">
                <a:cs typeface="B Homa" panose="00000400000000000000" pitchFamily="2" charset="-78"/>
              </a:rPr>
              <a:t>وجنوبي </a:t>
            </a:r>
            <a:r>
              <a:rPr lang="fa-IR" sz="2400" dirty="0">
                <a:cs typeface="B Homa" panose="00000400000000000000" pitchFamily="2" charset="-78"/>
              </a:rPr>
              <a:t>اين عمارت دو پيشطاقي است هر يكي به طول شانزده گز وعرض نه و</a:t>
            </a:r>
            <a:r>
              <a:rPr lang="fa-IR" sz="2400" dirty="0" smtClean="0">
                <a:cs typeface="B Homa" panose="00000400000000000000" pitchFamily="2" charset="-78"/>
              </a:rPr>
              <a:t>ارتفاع </a:t>
            </a:r>
            <a:r>
              <a:rPr lang="fa-IR" sz="2400" dirty="0">
                <a:cs typeface="B Homa" panose="00000400000000000000" pitchFamily="2" charset="-78"/>
              </a:rPr>
              <a:t>بيست و پنچ- و در سمت شرقي و غربي دو </a:t>
            </a:r>
            <a:r>
              <a:rPr lang="fa-IR" sz="2400" dirty="0" smtClean="0">
                <a:cs typeface="B Homa" panose="00000400000000000000" pitchFamily="2" charset="-78"/>
              </a:rPr>
              <a:t>پيشطاق است</a:t>
            </a:r>
            <a:r>
              <a:rPr lang="fa-IR" sz="2400" dirty="0">
                <a:cs typeface="B Homa" panose="00000400000000000000" pitchFamily="2" charset="-78"/>
              </a:rPr>
              <a:t>، هر كدام به طول دوازده گز و عرض هفت و ارتفاع نوزده" </a:t>
            </a:r>
            <a:r>
              <a:rPr lang="fa-IR" sz="2400" dirty="0" smtClean="0">
                <a:cs typeface="B Homa" panose="00000400000000000000" pitchFamily="2" charset="-78"/>
              </a:rPr>
              <a:t>افزون </a:t>
            </a:r>
            <a:r>
              <a:rPr lang="fa-IR" sz="2400" dirty="0">
                <a:cs typeface="B Homa" panose="00000400000000000000" pitchFamily="2" charset="-78"/>
              </a:rPr>
              <a:t>بر اين مي توان طرح آرامگاه را كه هشت بهشت </a:t>
            </a:r>
            <a:r>
              <a:rPr lang="fa-IR" sz="2400" dirty="0" smtClean="0">
                <a:cs typeface="B Homa" panose="00000400000000000000" pitchFamily="2" charset="-78"/>
              </a:rPr>
              <a:t>است،نوعي </a:t>
            </a:r>
            <a:r>
              <a:rPr lang="fa-IR" sz="2400" dirty="0">
                <a:cs typeface="B Homa" panose="00000400000000000000" pitchFamily="2" charset="-78"/>
              </a:rPr>
              <a:t>چهار ايواني برونگرا نيز به شمار آورد، زيرا چهار ايوان اصلي </a:t>
            </a:r>
            <a:r>
              <a:rPr lang="fa-IR" sz="2400" dirty="0" smtClean="0">
                <a:cs typeface="B Homa" panose="00000400000000000000" pitchFamily="2" charset="-78"/>
              </a:rPr>
              <a:t>وبزرگ </a:t>
            </a:r>
            <a:r>
              <a:rPr lang="fa-IR" sz="2400" dirty="0">
                <a:cs typeface="B Homa" panose="00000400000000000000" pitchFamily="2" charset="-78"/>
              </a:rPr>
              <a:t>به چهار سمت قرار دارد.</a:t>
            </a:r>
            <a:r>
              <a:rPr lang="en-US" sz="2400" dirty="0" smtClean="0"/>
              <a:t> </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002060"/>
                </a:solidFill>
              </a:rPr>
              <a:t>طرح چهار باغ:</a:t>
            </a:r>
            <a:endParaRPr lang="en-US"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marL="0" indent="0" algn="r">
              <a:lnSpc>
                <a:spcPct val="150000"/>
              </a:lnSpc>
              <a:buNone/>
            </a:pPr>
            <a:r>
              <a:rPr lang="fa-IR" sz="2400" dirty="0">
                <a:cs typeface="B Homa" panose="00000400000000000000" pitchFamily="2" charset="-78"/>
              </a:rPr>
              <a:t>طرح عرصه باغ به شكل چهار باغ كامل، </a:t>
            </a:r>
            <a:r>
              <a:rPr lang="fa-IR" sz="2400" dirty="0" smtClean="0">
                <a:cs typeface="B Homa" panose="00000400000000000000" pitchFamily="2" charset="-78"/>
              </a:rPr>
              <a:t>يعني متشكل </a:t>
            </a:r>
            <a:r>
              <a:rPr lang="fa-IR" sz="2400" dirty="0">
                <a:cs typeface="B Homa" panose="00000400000000000000" pitchFamily="2" charset="-78"/>
              </a:rPr>
              <a:t>از فضايي مربع شكل با چهار خيابان اصلي و چهار </a:t>
            </a:r>
            <a:r>
              <a:rPr lang="fa-IR" sz="2400" dirty="0" smtClean="0">
                <a:cs typeface="B Homa" panose="00000400000000000000" pitchFamily="2" charset="-78"/>
              </a:rPr>
              <a:t>عرصه فضاي </a:t>
            </a:r>
            <a:r>
              <a:rPr lang="fa-IR" sz="2400" dirty="0">
                <a:cs typeface="B Homa" panose="00000400000000000000" pitchFamily="2" charset="-78"/>
              </a:rPr>
              <a:t>سبز است كه در مركز آن يك چبوتره و حوضي با شماري </a:t>
            </a:r>
            <a:r>
              <a:rPr lang="fa-IR" sz="2400" dirty="0" smtClean="0">
                <a:cs typeface="B Homa" panose="00000400000000000000" pitchFamily="2" charset="-78"/>
              </a:rPr>
              <a:t>فواره است</a:t>
            </a:r>
            <a:r>
              <a:rPr lang="fa-IR" sz="2400" dirty="0">
                <a:cs typeface="B Homa" panose="00000400000000000000" pitchFamily="2" charset="-78"/>
              </a:rPr>
              <a:t>. متن پادشاهنامه درباره باغ چنين است:" پايان كرسي سنگ </a:t>
            </a:r>
            <a:r>
              <a:rPr lang="fa-IR" sz="2400" dirty="0" smtClean="0">
                <a:cs typeface="B Homa" panose="00000400000000000000" pitchFamily="2" charset="-78"/>
              </a:rPr>
              <a:t>سرباغي </a:t>
            </a:r>
            <a:r>
              <a:rPr lang="fa-IR" sz="2400" dirty="0">
                <a:cs typeface="B Homa" panose="00000400000000000000" pitchFamily="2" charset="-78"/>
              </a:rPr>
              <a:t>است فردوس آيين به طول و عرض سه صدو شست و هشت </a:t>
            </a:r>
            <a:r>
              <a:rPr lang="fa-IR" sz="2400" dirty="0" smtClean="0">
                <a:cs typeface="B Homa" panose="00000400000000000000" pitchFamily="2" charset="-78"/>
              </a:rPr>
              <a:t>گزمشحون </a:t>
            </a:r>
            <a:r>
              <a:rPr lang="fa-IR" sz="2400" dirty="0">
                <a:cs typeface="B Homa" panose="00000400000000000000" pitchFamily="2" charset="-78"/>
              </a:rPr>
              <a:t>باقسام ريحان و انواع اشجار. در چهار خيابان وسط باغ كه به</a:t>
            </a:r>
          </a:p>
          <a:p>
            <a:pPr marL="0" indent="0" algn="r">
              <a:lnSpc>
                <a:spcPct val="150000"/>
              </a:lnSpc>
              <a:buNone/>
            </a:pPr>
            <a:r>
              <a:rPr lang="fa-IR" sz="2400" dirty="0">
                <a:cs typeface="B Homa" panose="00000400000000000000" pitchFamily="2" charset="-78"/>
              </a:rPr>
              <a:t>عرض چهل ذراع است ..."</a:t>
            </a:r>
            <a:endParaRPr lang="en-US" sz="2400" dirty="0"/>
          </a:p>
        </p:txBody>
      </p:sp>
    </p:spTree>
    <p:extLst>
      <p:ext uri="{BB962C8B-B14F-4D97-AF65-F5344CB8AC3E}">
        <p14:creationId xmlns:p14="http://schemas.microsoft.com/office/powerpoint/2010/main" val="338730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772400" cy="5562600"/>
          </a:xfrm>
        </p:spPr>
        <p:txBody>
          <a:bodyPr/>
          <a:lstStyle/>
          <a:p>
            <a:pPr algn="r" rtl="1"/>
            <a:r>
              <a:rPr lang="ar-SA" b="1" dirty="0" smtClean="0">
                <a:solidFill>
                  <a:srgbClr val="002060"/>
                </a:solidFill>
                <a:cs typeface="B Homa" panose="00000400000000000000" pitchFamily="2" charset="-78"/>
              </a:rPr>
              <a:t>معرفي تاج محل:</a:t>
            </a:r>
            <a:endParaRPr lang="en-US" dirty="0" smtClean="0">
              <a:solidFill>
                <a:srgbClr val="002060"/>
              </a:solidFill>
            </a:endParaRPr>
          </a:p>
          <a:p>
            <a:pPr algn="r" rtl="1"/>
            <a:r>
              <a:rPr lang="ar-SA" sz="2800" dirty="0" smtClean="0">
                <a:cs typeface="B Homa" panose="00000400000000000000" pitchFamily="2" charset="-78"/>
              </a:rPr>
              <a:t>ساخت: به سال 1040ه.ق. تا 1057 ه.ق.</a:t>
            </a:r>
            <a:endParaRPr lang="en-US" sz="2800" dirty="0" smtClean="0"/>
          </a:p>
          <a:p>
            <a:pPr algn="r" rtl="1"/>
            <a:r>
              <a:rPr lang="ar-SA" sz="2800" dirty="0" smtClean="0">
                <a:cs typeface="B Homa" panose="00000400000000000000" pitchFamily="2" charset="-78"/>
              </a:rPr>
              <a:t>معمار: استاد عیسی و یا ملا مرشد شیرازی</a:t>
            </a:r>
            <a:endParaRPr lang="en-US" sz="2800" dirty="0" smtClean="0"/>
          </a:p>
          <a:p>
            <a:pPr algn="r"/>
            <a:endParaRPr lang="en-US" dirty="0"/>
          </a:p>
        </p:txBody>
      </p:sp>
      <p:pic>
        <p:nvPicPr>
          <p:cNvPr id="1026" name="Picture 2" descr="C:\Users\ASUS\Desktop\taj mahal\ppom - تاج محل_files\npa8snno1ytvhznqla5.jpg"/>
          <p:cNvPicPr>
            <a:picLocks noChangeAspect="1" noChangeArrowheads="1"/>
          </p:cNvPicPr>
          <p:nvPr/>
        </p:nvPicPr>
        <p:blipFill>
          <a:blip r:embed="rId2"/>
          <a:srcRect/>
          <a:stretch>
            <a:fillRect/>
          </a:stretch>
        </p:blipFill>
        <p:spPr bwMode="auto">
          <a:xfrm>
            <a:off x="1676400" y="2133599"/>
            <a:ext cx="6090030" cy="45727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70" y="381000"/>
            <a:ext cx="8352692" cy="5791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0211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سو:</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just">
              <a:lnSpc>
                <a:spcPct val="150000"/>
              </a:lnSpc>
              <a:buNone/>
            </a:pPr>
            <a:r>
              <a:rPr lang="fa-IR" sz="2400" dirty="0">
                <a:cs typeface="B Homa" panose="00000400000000000000" pitchFamily="2" charset="-78"/>
              </a:rPr>
              <a:t>چهارمين بخش مجموعه عبارت از بازاري </a:t>
            </a:r>
            <a:r>
              <a:rPr lang="fa-IR" sz="2400" dirty="0" smtClean="0">
                <a:cs typeface="B Homa" panose="00000400000000000000" pitchFamily="2" charset="-78"/>
              </a:rPr>
              <a:t>باطرح </a:t>
            </a:r>
            <a:r>
              <a:rPr lang="fa-IR" sz="2400" dirty="0">
                <a:cs typeface="B Homa" panose="00000400000000000000" pitchFamily="2" charset="-78"/>
              </a:rPr>
              <a:t>چهار سو بازار است. در اين باره چنين نوشته شده است:" </a:t>
            </a:r>
            <a:r>
              <a:rPr lang="fa-IR" sz="2400" dirty="0" smtClean="0">
                <a:cs typeface="B Homa" panose="00000400000000000000" pitchFamily="2" charset="-78"/>
              </a:rPr>
              <a:t>جنوبي ضلع </a:t>
            </a:r>
            <a:r>
              <a:rPr lang="fa-IR" sz="2400" dirty="0">
                <a:cs typeface="B Homa" panose="00000400000000000000" pitchFamily="2" charset="-78"/>
              </a:rPr>
              <a:t>جلوخانه چار سو بازاري است كه عرض بازار شرقي و غربي </a:t>
            </a:r>
            <a:r>
              <a:rPr lang="fa-IR" sz="2400" dirty="0" smtClean="0">
                <a:cs typeface="B Homa" panose="00000400000000000000" pitchFamily="2" charset="-78"/>
              </a:rPr>
              <a:t>آن</a:t>
            </a:r>
            <a:r>
              <a:rPr lang="fa-IR" sz="2400" dirty="0">
                <a:cs typeface="B Homa" panose="00000400000000000000" pitchFamily="2" charset="-78"/>
              </a:rPr>
              <a:t> </a:t>
            </a:r>
            <a:r>
              <a:rPr lang="fa-IR" sz="2400" dirty="0" smtClean="0">
                <a:cs typeface="B Homa" panose="00000400000000000000" pitchFamily="2" charset="-78"/>
              </a:rPr>
              <a:t>نود </a:t>
            </a:r>
            <a:r>
              <a:rPr lang="fa-IR" sz="2400" dirty="0">
                <a:cs typeface="B Homa" panose="00000400000000000000" pitchFamily="2" charset="-78"/>
              </a:rPr>
              <a:t>گز است و شمالي و جنوبي سي" </a:t>
            </a:r>
            <a:r>
              <a:rPr lang="fa-IR" sz="2400" dirty="0" smtClean="0">
                <a:cs typeface="B Homa" panose="00000400000000000000" pitchFamily="2" charset="-78"/>
              </a:rPr>
              <a:t>افزون </a:t>
            </a:r>
            <a:r>
              <a:rPr lang="fa-IR" sz="2400" dirty="0">
                <a:cs typeface="B Homa" panose="00000400000000000000" pitchFamily="2" charset="-78"/>
              </a:rPr>
              <a:t>بر طرح هاي مشهور چهارتايي از شماري طرح هاي </a:t>
            </a:r>
            <a:r>
              <a:rPr lang="fa-IR" sz="2400" dirty="0" smtClean="0">
                <a:cs typeface="B Homa" panose="00000400000000000000" pitchFamily="2" charset="-78"/>
              </a:rPr>
              <a:t>چهارتايي ديگر </a:t>
            </a:r>
            <a:r>
              <a:rPr lang="fa-IR" sz="2400" dirty="0">
                <a:cs typeface="B Homa" panose="00000400000000000000" pitchFamily="2" charset="-78"/>
              </a:rPr>
              <a:t>نيز استفاده شده است</a:t>
            </a:r>
            <a:endParaRPr lang="en-US" sz="2400" dirty="0"/>
          </a:p>
        </p:txBody>
      </p:sp>
    </p:spTree>
    <p:extLst>
      <p:ext uri="{BB962C8B-B14F-4D97-AF65-F5344CB8AC3E}">
        <p14:creationId xmlns:p14="http://schemas.microsoft.com/office/powerpoint/2010/main" val="152425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منار:</a:t>
            </a:r>
            <a:endParaRPr lang="en-US" sz="3200" dirty="0">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a:cs typeface="B Homa" panose="00000400000000000000" pitchFamily="2" charset="-78"/>
              </a:rPr>
              <a:t>به نظر مي رسد كه توجه به طرح چهار منار از </a:t>
            </a:r>
            <a:r>
              <a:rPr lang="fa-IR" sz="2400" dirty="0" smtClean="0">
                <a:cs typeface="B Homa" panose="00000400000000000000" pitchFamily="2" charset="-78"/>
              </a:rPr>
              <a:t>دوره تيموري </a:t>
            </a:r>
            <a:r>
              <a:rPr lang="fa-IR" sz="2400" dirty="0">
                <a:cs typeface="B Homa" panose="00000400000000000000" pitchFamily="2" charset="-78"/>
              </a:rPr>
              <a:t>به بعد به شكل تثبيت شده و به عنوان يك گونه از </a:t>
            </a:r>
            <a:r>
              <a:rPr lang="fa-IR" sz="2400" dirty="0" smtClean="0">
                <a:cs typeface="B Homa" panose="00000400000000000000" pitchFamily="2" charset="-78"/>
              </a:rPr>
              <a:t>طراحي</a:t>
            </a:r>
            <a:r>
              <a:rPr lang="fa-IR" sz="2400" dirty="0">
                <a:cs typeface="B Homa" panose="00000400000000000000" pitchFamily="2" charset="-78"/>
              </a:rPr>
              <a:t> </a:t>
            </a:r>
            <a:r>
              <a:rPr lang="fa-IR" sz="2400" dirty="0" smtClean="0">
                <a:cs typeface="B Homa" panose="00000400000000000000" pitchFamily="2" charset="-78"/>
              </a:rPr>
              <a:t>مورد </a:t>
            </a:r>
            <a:r>
              <a:rPr lang="fa-IR" sz="2400" dirty="0">
                <a:cs typeface="B Homa" panose="00000400000000000000" pitchFamily="2" charset="-78"/>
              </a:rPr>
              <a:t>استفاده قرار گرفت و سپس به فرهنگ معماري اسلامي هند </a:t>
            </a:r>
            <a:r>
              <a:rPr lang="fa-IR" sz="2400" dirty="0" smtClean="0">
                <a:cs typeface="B Homa" panose="00000400000000000000" pitchFamily="2" charset="-78"/>
              </a:rPr>
              <a:t>واردشد</a:t>
            </a:r>
            <a:r>
              <a:rPr lang="fa-IR" sz="2400" dirty="0">
                <a:cs typeface="B Homa" panose="00000400000000000000" pitchFamily="2" charset="-78"/>
              </a:rPr>
              <a:t>. در طراحي آرامگاه، از طرح چهار منار استفاده شده است، كه </a:t>
            </a:r>
            <a:r>
              <a:rPr lang="fa-IR" sz="2400" dirty="0" smtClean="0">
                <a:cs typeface="B Homa" panose="00000400000000000000" pitchFamily="2" charset="-78"/>
              </a:rPr>
              <a:t>درچهار </a:t>
            </a:r>
            <a:r>
              <a:rPr lang="fa-IR" sz="2400" dirty="0">
                <a:cs typeface="B Homa" panose="00000400000000000000" pitchFamily="2" charset="-78"/>
              </a:rPr>
              <a:t>گوشه سكوي عمارت مزار به شكل مستقل از بنا ساخته شده اند </a:t>
            </a:r>
            <a:r>
              <a:rPr lang="fa-IR" sz="2400" dirty="0" smtClean="0">
                <a:cs typeface="B Homa" panose="00000400000000000000" pitchFamily="2" charset="-78"/>
              </a:rPr>
              <a:t>ودر </a:t>
            </a:r>
            <a:r>
              <a:rPr lang="fa-IR" sz="2400" dirty="0">
                <a:cs typeface="B Homa" panose="00000400000000000000" pitchFamily="2" charset="-78"/>
              </a:rPr>
              <a:t>اين </a:t>
            </a:r>
            <a:r>
              <a:rPr lang="fa-IR" sz="2400" dirty="0" smtClean="0">
                <a:cs typeface="B Homa" panose="00000400000000000000" pitchFamily="2" charset="-78"/>
              </a:rPr>
              <a:t>زمينه</a:t>
            </a:r>
            <a:r>
              <a:rPr lang="fa-IR" sz="2400" dirty="0">
                <a:cs typeface="B Homa" panose="00000400000000000000" pitchFamily="2" charset="-78"/>
              </a:rPr>
              <a:t> </a:t>
            </a:r>
            <a:r>
              <a:rPr lang="fa-IR" sz="2400" dirty="0" smtClean="0">
                <a:cs typeface="B Homa" panose="00000400000000000000" pitchFamily="2" charset="-78"/>
              </a:rPr>
              <a:t>نوعی  نوآوری به شمار می آید</a:t>
            </a:r>
            <a:endParaRPr lang="en-US" sz="2400" dirty="0"/>
          </a:p>
        </p:txBody>
      </p:sp>
    </p:spTree>
    <p:extLst>
      <p:ext uri="{BB962C8B-B14F-4D97-AF65-F5344CB8AC3E}">
        <p14:creationId xmlns:p14="http://schemas.microsoft.com/office/powerpoint/2010/main" val="705451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609600"/>
            <a:ext cx="4423172" cy="58975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24974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چهار </a:t>
            </a:r>
            <a:r>
              <a:rPr lang="fa-IR" sz="3200" dirty="0" smtClean="0">
                <a:solidFill>
                  <a:srgbClr val="002060"/>
                </a:solidFill>
              </a:rPr>
              <a:t>برج:</a:t>
            </a:r>
            <a:endParaRPr lang="en-US" sz="3200" dirty="0">
              <a:solidFill>
                <a:srgbClr val="002060"/>
              </a:solidFill>
            </a:endParaRP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pPr marL="0" indent="0" algn="r">
              <a:lnSpc>
                <a:spcPct val="150000"/>
              </a:lnSpc>
              <a:buNone/>
            </a:pPr>
            <a:r>
              <a:rPr lang="fa-IR" sz="2400" dirty="0" smtClean="0">
                <a:cs typeface="B Homa" panose="00000400000000000000" pitchFamily="2" charset="-78"/>
              </a:rPr>
              <a:t>طراحی و ساخت چهار برج در گوشه های برخی از بناها </a:t>
            </a:r>
            <a:r>
              <a:rPr lang="fa-IR" sz="2400" dirty="0">
                <a:cs typeface="B Homa" panose="00000400000000000000" pitchFamily="2" charset="-78"/>
              </a:rPr>
              <a:t>به ويژه كاروانسر اها و قلعه ها از لحاظ كاربردي پديده اي </a:t>
            </a:r>
            <a:r>
              <a:rPr lang="fa-IR" sz="2400" dirty="0" smtClean="0">
                <a:cs typeface="B Homa" panose="00000400000000000000" pitchFamily="2" charset="-78"/>
              </a:rPr>
              <a:t>كهن به </a:t>
            </a:r>
            <a:r>
              <a:rPr lang="fa-IR" sz="2400" dirty="0">
                <a:cs typeface="B Homa" panose="00000400000000000000" pitchFamily="2" charset="-78"/>
              </a:rPr>
              <a:t>شمار مي آيد و شايد پيشينه آن به دوران </a:t>
            </a:r>
            <a:r>
              <a:rPr lang="fa-IR" sz="2400" dirty="0" smtClean="0">
                <a:cs typeface="B Homa" panose="00000400000000000000" pitchFamily="2" charset="-78"/>
              </a:rPr>
              <a:t>پيش </a:t>
            </a:r>
            <a:r>
              <a:rPr lang="fa-IR" sz="2400" dirty="0">
                <a:cs typeface="B Homa" panose="00000400000000000000" pitchFamily="2" charset="-78"/>
              </a:rPr>
              <a:t>از اسلام برسد، </a:t>
            </a:r>
            <a:r>
              <a:rPr lang="fa-IR" sz="2400" dirty="0" smtClean="0">
                <a:cs typeface="B Homa" panose="00000400000000000000" pitchFamily="2" charset="-78"/>
              </a:rPr>
              <a:t>درحالي </a:t>
            </a:r>
            <a:r>
              <a:rPr lang="fa-IR" sz="2400" dirty="0">
                <a:cs typeface="B Homa" panose="00000400000000000000" pitchFamily="2" charset="-78"/>
              </a:rPr>
              <a:t>كه بر اساس اطلاعات موجود مي توان بيان كرد كه اين </a:t>
            </a:r>
            <a:r>
              <a:rPr lang="fa-IR" sz="2400" dirty="0" smtClean="0">
                <a:cs typeface="B Homa" panose="00000400000000000000" pitchFamily="2" charset="-78"/>
              </a:rPr>
              <a:t>پديده در </a:t>
            </a:r>
            <a:r>
              <a:rPr lang="fa-IR" sz="2400" dirty="0">
                <a:cs typeface="B Homa" panose="00000400000000000000" pitchFamily="2" charset="-78"/>
              </a:rPr>
              <a:t>دوره تيموريان به يك ويژگي سبكي تبديل شد، چنان كه در </a:t>
            </a:r>
            <a:r>
              <a:rPr lang="fa-IR" sz="2400" dirty="0" smtClean="0">
                <a:cs typeface="B Homa" panose="00000400000000000000" pitchFamily="2" charset="-78"/>
              </a:rPr>
              <a:t>چهار</a:t>
            </a:r>
            <a:r>
              <a:rPr lang="en-US" sz="2400" dirty="0" smtClean="0">
                <a:cs typeface="B Homa" panose="00000400000000000000" pitchFamily="2" charset="-78"/>
              </a:rPr>
              <a:t> </a:t>
            </a:r>
            <a:r>
              <a:rPr lang="fa-IR" sz="2400" dirty="0" smtClean="0">
                <a:cs typeface="B Homa" panose="00000400000000000000" pitchFamily="2" charset="-78"/>
              </a:rPr>
              <a:t>كنج </a:t>
            </a:r>
            <a:r>
              <a:rPr lang="fa-IR" sz="2400" dirty="0">
                <a:cs typeface="B Homa" panose="00000400000000000000" pitchFamily="2" charset="-78"/>
              </a:rPr>
              <a:t>بيروني برخي از مساجد و مدارس نيز چهار برج يا برج- منار </a:t>
            </a:r>
            <a:r>
              <a:rPr lang="fa-IR" sz="2400" dirty="0" smtClean="0">
                <a:cs typeface="B Homa" panose="00000400000000000000" pitchFamily="2" charset="-78"/>
              </a:rPr>
              <a:t>قرارمي </a:t>
            </a:r>
            <a:r>
              <a:rPr lang="fa-IR" sz="2400" dirty="0">
                <a:cs typeface="B Homa" panose="00000400000000000000" pitchFamily="2" charset="-78"/>
              </a:rPr>
              <a:t>دادند، بدون آن كه هيچ ضرورت كاركردى وجود داشته باشد. در </a:t>
            </a:r>
            <a:r>
              <a:rPr lang="fa-IR" sz="2400" dirty="0" smtClean="0">
                <a:cs typeface="B Homa" panose="00000400000000000000" pitchFamily="2" charset="-78"/>
              </a:rPr>
              <a:t>اين مورد </a:t>
            </a:r>
            <a:r>
              <a:rPr lang="fa-IR" sz="2400" dirty="0">
                <a:cs typeface="B Homa" panose="00000400000000000000" pitchFamily="2" charset="-78"/>
              </a:rPr>
              <a:t>چنين نوشته شده است:" در چهار كنج كرسي سنگ سرخ </a:t>
            </a:r>
            <a:r>
              <a:rPr lang="fa-IR" sz="2400" dirty="0" smtClean="0">
                <a:cs typeface="B Homa" panose="00000400000000000000" pitchFamily="2" charset="-78"/>
              </a:rPr>
              <a:t>چهاربرج </a:t>
            </a:r>
            <a:r>
              <a:rPr lang="fa-IR" sz="2400" dirty="0">
                <a:cs typeface="B Homa" panose="00000400000000000000" pitchFamily="2" charset="-78"/>
              </a:rPr>
              <a:t>مثمن سه طبقه واقع شده و طبقه سيوم آن گنبدي سقف است"</a:t>
            </a:r>
          </a:p>
          <a:p>
            <a:pPr marL="0" indent="0" algn="r">
              <a:lnSpc>
                <a:spcPct val="150000"/>
              </a:lnSpc>
              <a:buNone/>
            </a:pPr>
            <a:r>
              <a:rPr lang="fa-IR" sz="2400" dirty="0" smtClean="0">
                <a:cs typeface="B Homa" panose="00000400000000000000" pitchFamily="2" charset="-78"/>
              </a:rPr>
              <a:t>در </a:t>
            </a:r>
            <a:r>
              <a:rPr lang="fa-IR" sz="2400" dirty="0">
                <a:cs typeface="B Homa" panose="00000400000000000000" pitchFamily="2" charset="-78"/>
              </a:rPr>
              <a:t>چهار طرف باغ نيز چهار برج وجود دارد</a:t>
            </a:r>
            <a:endParaRPr lang="en-US" sz="2400" dirty="0"/>
          </a:p>
        </p:txBody>
      </p:sp>
    </p:spTree>
    <p:extLst>
      <p:ext uri="{BB962C8B-B14F-4D97-AF65-F5344CB8AC3E}">
        <p14:creationId xmlns:p14="http://schemas.microsoft.com/office/powerpoint/2010/main" val="4020970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ln>
                  <a:solidFill>
                    <a:schemeClr val="tx2">
                      <a:lumMod val="50000"/>
                    </a:schemeClr>
                  </a:solidFill>
                </a:ln>
                <a:solidFill>
                  <a:srgbClr val="002060"/>
                </a:solidFill>
              </a:rPr>
              <a:t>طرح چهار دروازه</a:t>
            </a:r>
            <a:endParaRPr lang="en-US" sz="3200" dirty="0">
              <a:ln>
                <a:solidFill>
                  <a:schemeClr val="tx2">
                    <a:lumMod val="50000"/>
                  </a:schemeClr>
                </a:solidFill>
              </a:ln>
              <a:solidFill>
                <a:srgbClr val="002060"/>
              </a:solidFill>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dirty="0">
                <a:cs typeface="B Homa" panose="00000400000000000000" pitchFamily="2" charset="-78"/>
              </a:rPr>
              <a:t>زمان شكل گيري طرح هاي چهار دروازه </a:t>
            </a:r>
            <a:r>
              <a:rPr lang="fa-IR" sz="2400" dirty="0" smtClean="0">
                <a:cs typeface="B Homa" panose="00000400000000000000" pitchFamily="2" charset="-78"/>
              </a:rPr>
              <a:t>درفضاهاي </a:t>
            </a:r>
            <a:r>
              <a:rPr lang="fa-IR" sz="2400" dirty="0">
                <a:cs typeface="B Homa" panose="00000400000000000000" pitchFamily="2" charset="-78"/>
              </a:rPr>
              <a:t>معماري چندان آشكار نيست، هر چند كه در عرصه </a:t>
            </a:r>
            <a:r>
              <a:rPr lang="fa-IR" sz="2400" dirty="0" smtClean="0">
                <a:cs typeface="B Homa" panose="00000400000000000000" pitchFamily="2" charset="-78"/>
              </a:rPr>
              <a:t>طراحي شهري </a:t>
            </a:r>
            <a:r>
              <a:rPr lang="fa-IR" sz="2400" dirty="0">
                <a:cs typeface="B Homa" panose="00000400000000000000" pitchFamily="2" charset="-78"/>
              </a:rPr>
              <a:t>براساس اسناد موجود مي توان پيشينه آن را به دوران پيش </a:t>
            </a:r>
            <a:r>
              <a:rPr lang="fa-IR" sz="2400" dirty="0" smtClean="0">
                <a:cs typeface="B Homa" panose="00000400000000000000" pitchFamily="2" charset="-78"/>
              </a:rPr>
              <a:t>ازچهار </a:t>
            </a:r>
            <a:r>
              <a:rPr lang="fa-IR" sz="2400" dirty="0">
                <a:cs typeface="B Homa" panose="00000400000000000000" pitchFamily="2" charset="-78"/>
              </a:rPr>
              <a:t>دروازه در ميان چهار جبهه ، اسلام </a:t>
            </a:r>
            <a:r>
              <a:rPr lang="fa-IR" sz="2400" dirty="0" smtClean="0">
                <a:cs typeface="B Homa" panose="00000400000000000000" pitchFamily="2" charset="-78"/>
              </a:rPr>
              <a:t>نسبت داد جلو </a:t>
            </a:r>
            <a:r>
              <a:rPr lang="fa-IR" sz="2400" dirty="0">
                <a:cs typeface="B Homa" panose="00000400000000000000" pitchFamily="2" charset="-78"/>
              </a:rPr>
              <a:t>خانه وجود دارد از اين طرح در ساخت برخى شهرها و </a:t>
            </a:r>
            <a:r>
              <a:rPr lang="fa-IR" sz="2400" dirty="0" smtClean="0">
                <a:cs typeface="B Homa" panose="00000400000000000000" pitchFamily="2" charset="-78"/>
              </a:rPr>
              <a:t>فضاهای شهرى </a:t>
            </a:r>
            <a:r>
              <a:rPr lang="fa-IR" sz="2400" dirty="0">
                <a:cs typeface="B Homa" panose="00000400000000000000" pitchFamily="2" charset="-78"/>
              </a:rPr>
              <a:t>طراحى شده استفاده مى كردند</a:t>
            </a:r>
            <a:endParaRPr lang="en-US" sz="2400" dirty="0"/>
          </a:p>
        </p:txBody>
      </p:sp>
    </p:spTree>
    <p:extLst>
      <p:ext uri="{BB962C8B-B14F-4D97-AF65-F5344CB8AC3E}">
        <p14:creationId xmlns:p14="http://schemas.microsoft.com/office/powerpoint/2010/main" val="4164889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طرح هشت بهشت:</a:t>
            </a:r>
            <a:endParaRPr lang="en-US" sz="3200"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indent="0" algn="r">
              <a:lnSpc>
                <a:spcPct val="150000"/>
              </a:lnSpc>
              <a:buNone/>
            </a:pPr>
            <a:r>
              <a:rPr lang="fa-IR" sz="2400" dirty="0">
                <a:cs typeface="B Homa" panose="00000400000000000000" pitchFamily="2" charset="-78"/>
              </a:rPr>
              <a:t>طرح هشت بهشت يكي از طر حهاي </a:t>
            </a:r>
            <a:r>
              <a:rPr lang="fa-IR" sz="2400" dirty="0" smtClean="0">
                <a:cs typeface="B Homa" panose="00000400000000000000" pitchFamily="2" charset="-78"/>
              </a:rPr>
              <a:t>بسيارمهم </a:t>
            </a:r>
            <a:r>
              <a:rPr lang="fa-IR" sz="2400" dirty="0">
                <a:cs typeface="B Homa" panose="00000400000000000000" pitchFamily="2" charset="-78"/>
              </a:rPr>
              <a:t>در معماري اسلامي ب هشمار </a:t>
            </a:r>
            <a:r>
              <a:rPr lang="fa-IR" sz="2400" dirty="0" smtClean="0">
                <a:cs typeface="B Homa" panose="00000400000000000000" pitchFamily="2" charset="-78"/>
              </a:rPr>
              <a:t>مي آيد </a:t>
            </a:r>
            <a:r>
              <a:rPr lang="fa-IR" sz="2400" dirty="0">
                <a:cs typeface="B Homa" panose="00000400000000000000" pitchFamily="2" charset="-78"/>
              </a:rPr>
              <a:t>كه به نظر م يرسد از اواخر </a:t>
            </a:r>
            <a:r>
              <a:rPr lang="fa-IR" sz="2400" dirty="0" smtClean="0">
                <a:cs typeface="B Homa" panose="00000400000000000000" pitchFamily="2" charset="-78"/>
              </a:rPr>
              <a:t>دوره ايلخاني </a:t>
            </a:r>
            <a:r>
              <a:rPr lang="fa-IR" sz="2400" dirty="0">
                <a:cs typeface="B Homa" panose="00000400000000000000" pitchFamily="2" charset="-78"/>
              </a:rPr>
              <a:t>و به ويژه در دوره تيموري معمول شد. اين طرح را م </a:t>
            </a:r>
            <a:r>
              <a:rPr lang="fa-IR" sz="2400" dirty="0" smtClean="0">
                <a:cs typeface="B Homa" panose="00000400000000000000" pitchFamily="2" charset="-78"/>
              </a:rPr>
              <a:t>يتوان شكل </a:t>
            </a:r>
            <a:r>
              <a:rPr lang="fa-IR" sz="2400" dirty="0">
                <a:cs typeface="B Homa" panose="00000400000000000000" pitchFamily="2" charset="-78"/>
              </a:rPr>
              <a:t>توسعه يافته طرح چهار ايواني برونگرا دانست كه افزون بر </a:t>
            </a:r>
            <a:r>
              <a:rPr lang="fa-IR" sz="2400" dirty="0" smtClean="0">
                <a:cs typeface="B Homa" panose="00000400000000000000" pitchFamily="2" charset="-78"/>
              </a:rPr>
              <a:t>چهارايوان </a:t>
            </a:r>
            <a:r>
              <a:rPr lang="fa-IR" sz="2400" dirty="0">
                <a:cs typeface="B Homa" panose="00000400000000000000" pitchFamily="2" charset="-78"/>
              </a:rPr>
              <a:t>اصلي آن كه در چهار طرف ساختمان قرار دارد، شماري </a:t>
            </a:r>
            <a:r>
              <a:rPr lang="fa-IR" sz="2400" dirty="0" smtClean="0">
                <a:cs typeface="B Homa" panose="00000400000000000000" pitchFamily="2" charset="-78"/>
              </a:rPr>
              <a:t>عنصرهشت </a:t>
            </a:r>
            <a:r>
              <a:rPr lang="fa-IR" sz="2400" dirty="0">
                <a:cs typeface="B Homa" panose="00000400000000000000" pitchFamily="2" charset="-78"/>
              </a:rPr>
              <a:t>تايي دارد و در مواردي چهار ايوان فرعي در يك يا دو طبقه </a:t>
            </a:r>
            <a:r>
              <a:rPr lang="fa-IR" sz="2400" dirty="0" smtClean="0">
                <a:cs typeface="B Homa" panose="00000400000000000000" pitchFamily="2" charset="-78"/>
              </a:rPr>
              <a:t>در</a:t>
            </a:r>
          </a:p>
          <a:p>
            <a:pPr marL="0" indent="0" algn="r">
              <a:lnSpc>
                <a:spcPct val="150000"/>
              </a:lnSpc>
              <a:buNone/>
            </a:pPr>
            <a:r>
              <a:rPr lang="fa-IR" sz="2400" dirty="0">
                <a:cs typeface="B Homa" panose="00000400000000000000" pitchFamily="2" charset="-78"/>
              </a:rPr>
              <a:t>چهار كنج نيز دارد. نقشه عمارت آرامگاه به شكل هشت بهشت </a:t>
            </a:r>
            <a:r>
              <a:rPr lang="fa-IR" sz="2400" dirty="0" smtClean="0">
                <a:cs typeface="B Homa" panose="00000400000000000000" pitchFamily="2" charset="-78"/>
              </a:rPr>
              <a:t>است.درباره </a:t>
            </a:r>
            <a:r>
              <a:rPr lang="fa-IR" sz="2400" dirty="0">
                <a:cs typeface="B Homa" panose="00000400000000000000" pitchFamily="2" charset="-78"/>
              </a:rPr>
              <a:t>عمارت آرامگاه چنين نوشته شد هاست:" درون گنبد در </a:t>
            </a:r>
            <a:r>
              <a:rPr lang="fa-IR" sz="2400" dirty="0" smtClean="0">
                <a:cs typeface="B Homa" panose="00000400000000000000" pitchFamily="2" charset="-78"/>
              </a:rPr>
              <a:t>اضلاع هشتگانه </a:t>
            </a:r>
            <a:r>
              <a:rPr lang="fa-IR" sz="2400" dirty="0">
                <a:cs typeface="B Homa" panose="00000400000000000000" pitchFamily="2" charset="-78"/>
              </a:rPr>
              <a:t>آن هشت نشيمن دو طبقه .... ميانه گنبد مضجع فيض </a:t>
            </a:r>
            <a:r>
              <a:rPr lang="fa-IR" sz="2400" dirty="0" smtClean="0">
                <a:cs typeface="B Homa" panose="00000400000000000000" pitchFamily="2" charset="-78"/>
              </a:rPr>
              <a:t>مرتع آن </a:t>
            </a:r>
            <a:r>
              <a:rPr lang="fa-IR" sz="2400" dirty="0">
                <a:cs typeface="B Homa" panose="00000400000000000000" pitchFamily="2" charset="-78"/>
              </a:rPr>
              <a:t>قدوه مطهرات .... است</a:t>
            </a:r>
            <a:endParaRPr lang="en-US" sz="2400" dirty="0"/>
          </a:p>
        </p:txBody>
      </p:sp>
    </p:spTree>
    <p:extLst>
      <p:ext uri="{BB962C8B-B14F-4D97-AF65-F5344CB8AC3E}">
        <p14:creationId xmlns:p14="http://schemas.microsoft.com/office/powerpoint/2010/main" val="822888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002060"/>
                </a:solidFill>
              </a:rPr>
              <a:t>ساير كاربردهاي متنوع و فراوان عدد چهار در طراحي</a:t>
            </a:r>
            <a:endParaRPr lang="en-US" sz="3200"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pPr marL="0" indent="0" algn="r">
              <a:lnSpc>
                <a:spcPct val="150000"/>
              </a:lnSpc>
              <a:buNone/>
            </a:pPr>
            <a:r>
              <a:rPr lang="fa-IR" sz="2400" dirty="0">
                <a:cs typeface="B Homa" panose="00000400000000000000" pitchFamily="2" charset="-78"/>
              </a:rPr>
              <a:t>در طراحي بسياري از عناصر و تركيب هاي مجموعه از عدد </a:t>
            </a:r>
            <a:r>
              <a:rPr lang="fa-IR" sz="2400" dirty="0" smtClean="0">
                <a:cs typeface="B Homa" panose="00000400000000000000" pitchFamily="2" charset="-78"/>
              </a:rPr>
              <a:t>چهاراستفاده </a:t>
            </a:r>
            <a:r>
              <a:rPr lang="fa-IR" sz="2400" dirty="0">
                <a:cs typeface="B Homa" panose="00000400000000000000" pitchFamily="2" charset="-78"/>
              </a:rPr>
              <a:t>شده است، كه به چند مورد مي توان چنين اشاره </a:t>
            </a:r>
            <a:r>
              <a:rPr lang="fa-IR" sz="2400" dirty="0" smtClean="0">
                <a:cs typeface="B Homa" panose="00000400000000000000" pitchFamily="2" charset="-78"/>
              </a:rPr>
              <a:t>كردچهار </a:t>
            </a:r>
            <a:r>
              <a:rPr lang="fa-IR" sz="2400" dirty="0">
                <a:cs typeface="B Homa" panose="00000400000000000000" pitchFamily="2" charset="-78"/>
              </a:rPr>
              <a:t>برج در گوشه هاي كرسي عمارت مزار؛ چهار خانه (اتاق) مربع </a:t>
            </a:r>
            <a:r>
              <a:rPr lang="fa-IR" sz="2400" dirty="0" smtClean="0">
                <a:cs typeface="B Homa" panose="00000400000000000000" pitchFamily="2" charset="-78"/>
              </a:rPr>
              <a:t>درچهار </a:t>
            </a:r>
            <a:r>
              <a:rPr lang="fa-IR" sz="2400" dirty="0">
                <a:cs typeface="B Homa" panose="00000400000000000000" pitchFamily="2" charset="-78"/>
              </a:rPr>
              <a:t>جهت نشيمن هاي گنبد خانه؛ چهار چتري در پيرامون گنبد </a:t>
            </a:r>
            <a:r>
              <a:rPr lang="fa-IR" sz="2400" dirty="0" smtClean="0">
                <a:cs typeface="B Homa" panose="00000400000000000000" pitchFamily="2" charset="-78"/>
              </a:rPr>
              <a:t>اصلي عمارت </a:t>
            </a:r>
            <a:r>
              <a:rPr lang="fa-IR" sz="2400" dirty="0">
                <a:cs typeface="B Homa" panose="00000400000000000000" pitchFamily="2" charset="-78"/>
              </a:rPr>
              <a:t>آرامگاه؛ چهار برج – منار در چهار گوشه ساختمان مسجد </a:t>
            </a:r>
            <a:r>
              <a:rPr lang="fa-IR" sz="2400" dirty="0" smtClean="0">
                <a:cs typeface="B Homa" panose="00000400000000000000" pitchFamily="2" charset="-78"/>
              </a:rPr>
              <a:t>وميهمان </a:t>
            </a:r>
            <a:r>
              <a:rPr lang="fa-IR" sz="2400" dirty="0">
                <a:cs typeface="B Homa" panose="00000400000000000000" pitchFamily="2" charset="-78"/>
              </a:rPr>
              <a:t>خانه؛ چهار برج - منار در چهار گوشه ساختمان دروازه </a:t>
            </a:r>
            <a:r>
              <a:rPr lang="fa-IR" sz="2400" dirty="0" smtClean="0">
                <a:cs typeface="B Homa" panose="00000400000000000000" pitchFamily="2" charset="-78"/>
              </a:rPr>
              <a:t>اصلي؛چهار </a:t>
            </a:r>
            <a:r>
              <a:rPr lang="fa-IR" sz="2400" dirty="0">
                <a:cs typeface="B Homa" panose="00000400000000000000" pitchFamily="2" charset="-78"/>
              </a:rPr>
              <a:t>خانه (اتاق) مربع در چهار زاويه عمارت دروازه اصلي؛ چهار فضا </a:t>
            </a:r>
            <a:r>
              <a:rPr lang="fa-IR" sz="2400" dirty="0" smtClean="0">
                <a:cs typeface="B Homa" panose="00000400000000000000" pitchFamily="2" charset="-78"/>
              </a:rPr>
              <a:t>درچهار </a:t>
            </a:r>
            <a:r>
              <a:rPr lang="fa-IR" sz="2400" dirty="0">
                <a:cs typeface="B Homa" panose="00000400000000000000" pitchFamily="2" charset="-78"/>
              </a:rPr>
              <a:t>كنج جلو خانه؛ چهار كاروانسرا در چهار كنج چار سو بازار</a:t>
            </a:r>
            <a:endParaRPr lang="en-US" sz="2400" dirty="0"/>
          </a:p>
        </p:txBody>
      </p:sp>
    </p:spTree>
    <p:extLst>
      <p:ext uri="{BB962C8B-B14F-4D97-AF65-F5344CB8AC3E}">
        <p14:creationId xmlns:p14="http://schemas.microsoft.com/office/powerpoint/2010/main" val="1850608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752600"/>
          </a:xfrm>
        </p:spPr>
        <p:txBody>
          <a:bodyPr>
            <a:normAutofit/>
          </a:bodyPr>
          <a:lstStyle/>
          <a:p>
            <a:pPr algn="r"/>
            <a:r>
              <a:rPr lang="fa-IR" sz="3200" dirty="0">
                <a:solidFill>
                  <a:srgbClr val="002060"/>
                </a:solidFill>
              </a:rPr>
              <a:t>كاربرد اعداد 5،3،2 و 7 در طراحى تاج محل</a:t>
            </a:r>
            <a:endParaRPr lang="en-US" sz="3200" dirty="0">
              <a:solidFill>
                <a:srgbClr val="002060"/>
              </a:solidFill>
            </a:endParaRPr>
          </a:p>
        </p:txBody>
      </p:sp>
      <p:sp>
        <p:nvSpPr>
          <p:cNvPr id="3" name="Content Placeholder 2"/>
          <p:cNvSpPr>
            <a:spLocks noGrp="1"/>
          </p:cNvSpPr>
          <p:nvPr>
            <p:ph idx="1"/>
          </p:nvPr>
        </p:nvSpPr>
        <p:spPr>
          <a:xfrm>
            <a:off x="914400" y="1219200"/>
            <a:ext cx="7772400" cy="4572000"/>
          </a:xfrm>
        </p:spPr>
        <p:txBody>
          <a:bodyPr>
            <a:noAutofit/>
          </a:bodyPr>
          <a:lstStyle/>
          <a:p>
            <a:pPr marL="0" indent="0" algn="just" rtl="1">
              <a:lnSpc>
                <a:spcPct val="150000"/>
              </a:lnSpc>
              <a:buNone/>
            </a:pPr>
            <a:r>
              <a:rPr lang="fa-IR" sz="2400" dirty="0">
                <a:cs typeface="B Homa" panose="00000400000000000000" pitchFamily="2" charset="-78"/>
              </a:rPr>
              <a:t>كاربرد عدد دو؛ عدد دو را مي توان يكي از عام ترين اعدادي </a:t>
            </a:r>
            <a:r>
              <a:rPr lang="fa-IR" sz="2400" dirty="0" smtClean="0">
                <a:cs typeface="B Homa" panose="00000400000000000000" pitchFamily="2" charset="-78"/>
              </a:rPr>
              <a:t>دانست كه كمابيش </a:t>
            </a:r>
            <a:r>
              <a:rPr lang="fa-IR" sz="2400" dirty="0">
                <a:cs typeface="B Homa" panose="00000400000000000000" pitchFamily="2" charset="-78"/>
              </a:rPr>
              <a:t>در همه يا بسياري از فض اهاي معماري به كار مي </a:t>
            </a:r>
            <a:r>
              <a:rPr lang="fa-IR" sz="2400" dirty="0" smtClean="0">
                <a:cs typeface="B Homa" panose="00000400000000000000" pitchFamily="2" charset="-78"/>
              </a:rPr>
              <a:t>رفته است</a:t>
            </a:r>
            <a:r>
              <a:rPr lang="fa-IR" sz="2400" dirty="0">
                <a:cs typeface="B Homa" panose="00000400000000000000" pitchFamily="2" charset="-78"/>
              </a:rPr>
              <a:t>، زيرا در ساده ترين شكل مي توان به خصوصيت متقارن، متعادل </a:t>
            </a:r>
            <a:r>
              <a:rPr lang="fa-IR" sz="2400" dirty="0" smtClean="0">
                <a:cs typeface="B Homa" panose="00000400000000000000" pitchFamily="2" charset="-78"/>
              </a:rPr>
              <a:t>وايستاي </a:t>
            </a:r>
            <a:r>
              <a:rPr lang="fa-IR" sz="2400" dirty="0">
                <a:cs typeface="B Homa" panose="00000400000000000000" pitchFamily="2" charset="-78"/>
              </a:rPr>
              <a:t>آن اشاره كرد. البته در مواردي كه از تركيب هاي دوتايي </a:t>
            </a:r>
            <a:r>
              <a:rPr lang="fa-IR" sz="2400" dirty="0" smtClean="0">
                <a:cs typeface="B Homa" panose="00000400000000000000" pitchFamily="2" charset="-78"/>
              </a:rPr>
              <a:t>بدون توجه </a:t>
            </a:r>
            <a:r>
              <a:rPr lang="fa-IR" sz="2400" dirty="0">
                <a:cs typeface="B Homa" panose="00000400000000000000" pitchFamily="2" charset="-78"/>
              </a:rPr>
              <a:t>به جنبه هاي ايستايي و دور از مقاصد كاركردي استفاده شده </a:t>
            </a:r>
            <a:r>
              <a:rPr lang="fa-IR" sz="2400" dirty="0" smtClean="0">
                <a:cs typeface="B Homa" panose="00000400000000000000" pitchFamily="2" charset="-78"/>
              </a:rPr>
              <a:t>باشد،مي </a:t>
            </a:r>
            <a:r>
              <a:rPr lang="fa-IR" sz="2400" dirty="0">
                <a:cs typeface="B Homa" panose="00000400000000000000" pitchFamily="2" charset="-78"/>
              </a:rPr>
              <a:t>توان كاربرد آن را به عنوان نماد پردازي مورد بررسي قرار داد، </a:t>
            </a:r>
            <a:r>
              <a:rPr lang="fa-IR" sz="2400" dirty="0" smtClean="0">
                <a:cs typeface="B Homa" panose="00000400000000000000" pitchFamily="2" charset="-78"/>
              </a:rPr>
              <a:t>زيراموضوع </a:t>
            </a:r>
            <a:r>
              <a:rPr lang="fa-IR" sz="2400" dirty="0">
                <a:cs typeface="B Homa" panose="00000400000000000000" pitchFamily="2" charset="-78"/>
              </a:rPr>
              <a:t>زوجيّت و ثنويت از پديده هاي مهم طبيعي است كه در </a:t>
            </a:r>
            <a:r>
              <a:rPr lang="fa-IR" sz="2400" dirty="0" smtClean="0">
                <a:cs typeface="B Homa" panose="00000400000000000000" pitchFamily="2" charset="-78"/>
              </a:rPr>
              <a:t>همه يا </a:t>
            </a:r>
            <a:r>
              <a:rPr lang="fa-IR" sz="2400" dirty="0">
                <a:cs typeface="B Homa" panose="00000400000000000000" pitchFamily="2" charset="-78"/>
              </a:rPr>
              <a:t>بسياري از فرهنگ ها و تمدن هاي كهن به صورت هاي گوناگون </a:t>
            </a:r>
            <a:r>
              <a:rPr lang="fa-IR" sz="2400" dirty="0" smtClean="0">
                <a:cs typeface="B Homa" panose="00000400000000000000" pitchFamily="2" charset="-78"/>
              </a:rPr>
              <a:t>ازآن </a:t>
            </a:r>
            <a:r>
              <a:rPr lang="fa-IR" sz="2400" dirty="0">
                <a:cs typeface="B Homa" panose="00000400000000000000" pitchFamily="2" charset="-78"/>
              </a:rPr>
              <a:t>در نماد پردازي هاي هنري استفاده مي كردند. </a:t>
            </a:r>
            <a:endParaRPr lang="en-US" sz="2400" dirty="0"/>
          </a:p>
        </p:txBody>
      </p:sp>
    </p:spTree>
    <p:extLst>
      <p:ext uri="{BB962C8B-B14F-4D97-AF65-F5344CB8AC3E}">
        <p14:creationId xmlns:p14="http://schemas.microsoft.com/office/powerpoint/2010/main" val="588058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just">
              <a:lnSpc>
                <a:spcPct val="150000"/>
              </a:lnSpc>
              <a:buNone/>
            </a:pPr>
            <a:r>
              <a:rPr lang="fa-IR" sz="2400" dirty="0">
                <a:cs typeface="B Homa" panose="00000400000000000000" pitchFamily="2" charset="-78"/>
              </a:rPr>
              <a:t>كاربرد زوج منار دردو سوي ايوان هاي عمارت مزار و همچنين كاربرد زوج منار در دو </a:t>
            </a:r>
            <a:r>
              <a:rPr lang="fa-IR" sz="2400" dirty="0" smtClean="0">
                <a:cs typeface="B Homa" panose="00000400000000000000" pitchFamily="2" charset="-78"/>
              </a:rPr>
              <a:t>سوي ايوان </a:t>
            </a:r>
            <a:r>
              <a:rPr lang="fa-IR" sz="2400" dirty="0">
                <a:cs typeface="B Homa" panose="00000400000000000000" pitchFamily="2" charset="-78"/>
              </a:rPr>
              <a:t>هاي عمارت دروازه هاي جلو خان و ساير بخش ها را مي توان به سبب اهميت نمادين آن تبيين كرد.تقارن آينه وار عمارت مسجد و عمارت ميهمان خانه را نيز كه در دو </a:t>
            </a:r>
            <a:r>
              <a:rPr lang="fa-IR" sz="2400" dirty="0" smtClean="0">
                <a:cs typeface="B Homa" panose="00000400000000000000" pitchFamily="2" charset="-78"/>
              </a:rPr>
              <a:t>سوي عمارت </a:t>
            </a:r>
            <a:r>
              <a:rPr lang="fa-IR" sz="2400" dirty="0">
                <a:cs typeface="B Homa" panose="00000400000000000000" pitchFamily="2" charset="-78"/>
              </a:rPr>
              <a:t>آرامگاه ساخته شده اند مي توان با توجه به جنبه نمادين عدد دوتبيين كرد، زيرا هيچ دليل كاركردي براي طراحي و ساخت آنها بهصورت ساخته شده در وضع موجود نمي توان در نظر </a:t>
            </a:r>
            <a:r>
              <a:rPr lang="fa-IR" sz="2400" dirty="0" smtClean="0">
                <a:cs typeface="B Homa" panose="00000400000000000000" pitchFamily="2" charset="-78"/>
              </a:rPr>
              <a:t>گرفت</a:t>
            </a:r>
            <a:endParaRPr lang="fa-IR" sz="2400" dirty="0">
              <a:cs typeface="B Homa" panose="00000400000000000000" pitchFamily="2" charset="-78"/>
            </a:endParaRPr>
          </a:p>
        </p:txBody>
      </p:sp>
    </p:spTree>
    <p:extLst>
      <p:ext uri="{BB962C8B-B14F-4D97-AF65-F5344CB8AC3E}">
        <p14:creationId xmlns:p14="http://schemas.microsoft.com/office/powerpoint/2010/main" val="9347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marL="0" indent="0" algn="just" rtl="1">
              <a:lnSpc>
                <a:spcPct val="150000"/>
              </a:lnSpc>
              <a:buNone/>
            </a:pP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تاج محل در دوران مغول و با بهره‌گیری از موتیفهای سنتی و عناصر معماری اسلامی مورد استفاده در مساجد ساخته شده است</a:t>
            </a:r>
            <a:r>
              <a:rPr lang="fa-IR" sz="2400" dirty="0" smtClean="0">
                <a:cs typeface="B Homa" panose="00000400000000000000" pitchFamily="2" charset="-78"/>
              </a:rPr>
              <a:t>.</a:t>
            </a:r>
            <a:endParaRPr lang="fa-IR" sz="2400" dirty="0">
              <a:cs typeface="B Homa" panose="00000400000000000000" pitchFamily="2" charset="-78"/>
            </a:endParaRPr>
          </a:p>
          <a:p>
            <a:pPr marL="0" indent="0" algn="just" rtl="1">
              <a:lnSpc>
                <a:spcPct val="150000"/>
              </a:lnSpc>
              <a:buNone/>
            </a:pPr>
            <a:r>
              <a:rPr lang="fa-IR" sz="2400" dirty="0">
                <a:cs typeface="B Homa" panose="00000400000000000000" pitchFamily="2" charset="-78"/>
              </a:rPr>
              <a:t>پلان مركزی یك تمهید خاص و قابل قبول را به وجود می‌آورد. در ادامه حیاط مركزی،گنبد،قوسها و سردرهای تزئین شده، معماری متشكل از فرم، فضا، نور و تزئینات را به وجود می‌آورد كه قصد دارد با پدیدآوردن نمادهای مقتدرانه و صحیح، یك ساختمان دارای معانی فرهنگی را پدید آورد.</a:t>
            </a:r>
          </a:p>
          <a:p>
            <a:pPr marL="0" indent="0" algn="just" rtl="1">
              <a:lnSpc>
                <a:spcPct val="150000"/>
              </a:lnSpc>
              <a:buNone/>
            </a:pPr>
            <a:r>
              <a:rPr lang="ar-SA" sz="2400" dirty="0">
                <a:cs typeface="B Homa" panose="00000400000000000000" pitchFamily="2" charset="-78"/>
              </a:rPr>
              <a:t>این بنا در کنار رود آگرا بر پا شده است . استقرار مزار در كنار رودخانه موجب شد كه عمارت مزار از نواحی واقع در آن سوی رودخانه یا از سوی كسانی كه از طریق رودخانه عبور می‌كردند، به خوبی قابل مشاهده باشد.</a:t>
            </a:r>
            <a:endParaRPr lang="fa-IR" sz="2400" dirty="0">
              <a:cs typeface="B Homa" panose="00000400000000000000" pitchFamily="2" charset="-78"/>
            </a:endParaRPr>
          </a:p>
          <a:p>
            <a:pPr marL="0" indent="0" algn="just" rtl="1">
              <a:lnSpc>
                <a:spcPct val="150000"/>
              </a:lnSpc>
              <a:buNone/>
            </a:pPr>
            <a:endParaRPr lang="en-US" sz="2400" dirty="0"/>
          </a:p>
        </p:txBody>
      </p:sp>
    </p:spTree>
    <p:extLst>
      <p:ext uri="{BB962C8B-B14F-4D97-AF65-F5344CB8AC3E}">
        <p14:creationId xmlns:p14="http://schemas.microsoft.com/office/powerpoint/2010/main" val="1574200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6172200"/>
          </a:xfrm>
        </p:spPr>
        <p:txBody>
          <a:bodyPr>
            <a:normAutofit fontScale="92500"/>
          </a:bodyPr>
          <a:lstStyle/>
          <a:p>
            <a:pPr marL="0" indent="0" algn="just" rtl="1">
              <a:lnSpc>
                <a:spcPct val="150000"/>
              </a:lnSpc>
              <a:buNone/>
            </a:pPr>
            <a:r>
              <a:rPr lang="fa-IR" sz="2400" dirty="0">
                <a:cs typeface="B Homa" panose="00000400000000000000" pitchFamily="2" charset="-78"/>
              </a:rPr>
              <a:t>كاربرد عدد سه ؛ استفاده از سه گنبد براي شكل دهي به </a:t>
            </a:r>
            <a:r>
              <a:rPr lang="fa-IR" sz="2400" dirty="0" smtClean="0">
                <a:cs typeface="B Homa" panose="00000400000000000000" pitchFamily="2" charset="-78"/>
              </a:rPr>
              <a:t>فضاي شبستان </a:t>
            </a:r>
            <a:r>
              <a:rPr lang="fa-IR" sz="2400" dirty="0">
                <a:cs typeface="B Homa" panose="00000400000000000000" pitchFamily="2" charset="-78"/>
              </a:rPr>
              <a:t>مسجد يكي از ويژگي هاي مهم و سبكي مساجد هند در </a:t>
            </a:r>
            <a:r>
              <a:rPr lang="fa-IR" sz="2400" dirty="0" smtClean="0">
                <a:cs typeface="B Homa" panose="00000400000000000000" pitchFamily="2" charset="-78"/>
              </a:rPr>
              <a:t>دوره گوركانيان </a:t>
            </a:r>
            <a:r>
              <a:rPr lang="fa-IR" sz="2400" dirty="0">
                <a:cs typeface="B Homa" panose="00000400000000000000" pitchFamily="2" charset="-78"/>
              </a:rPr>
              <a:t>است كه به عنوان يك خصوصيت مهم از هند به برخي </a:t>
            </a:r>
            <a:r>
              <a:rPr lang="fa-IR" sz="2400" dirty="0" smtClean="0">
                <a:cs typeface="B Homa" panose="00000400000000000000" pitchFamily="2" charset="-78"/>
              </a:rPr>
              <a:t>ازكشورهاي </a:t>
            </a:r>
            <a:r>
              <a:rPr lang="fa-IR" sz="2400" dirty="0">
                <a:cs typeface="B Homa" panose="00000400000000000000" pitchFamily="2" charset="-78"/>
              </a:rPr>
              <a:t>جنوب شرق آسيا نيز نفوذ كرده است و اينك در </a:t>
            </a:r>
            <a:r>
              <a:rPr lang="fa-IR" sz="2400" dirty="0" smtClean="0">
                <a:cs typeface="B Homa" panose="00000400000000000000" pitchFamily="2" charset="-78"/>
              </a:rPr>
              <a:t>كشورهايی مانند </a:t>
            </a:r>
            <a:r>
              <a:rPr lang="fa-IR" sz="2400" dirty="0">
                <a:cs typeface="B Homa" panose="00000400000000000000" pitchFamily="2" charset="-78"/>
              </a:rPr>
              <a:t>مالزي و اندونزي مي توان حتي بازتاب آن را در برخي از </a:t>
            </a:r>
            <a:r>
              <a:rPr lang="fa-IR" sz="2400" dirty="0" smtClean="0">
                <a:cs typeface="B Homa" panose="00000400000000000000" pitchFamily="2" charset="-78"/>
              </a:rPr>
              <a:t>مساجدمعاصر </a:t>
            </a:r>
            <a:r>
              <a:rPr lang="fa-IR" sz="2400" dirty="0">
                <a:cs typeface="B Homa" panose="00000400000000000000" pitchFamily="2" charset="-78"/>
              </a:rPr>
              <a:t>مشاهده كرد. در مساجد كوچك هند مانند موتي مسجد در آگرا </a:t>
            </a:r>
            <a:r>
              <a:rPr lang="fa-IR" sz="2400" dirty="0" smtClean="0">
                <a:cs typeface="B Homa" panose="00000400000000000000" pitchFamily="2" charset="-78"/>
              </a:rPr>
              <a:t>وحتي </a:t>
            </a:r>
            <a:r>
              <a:rPr lang="fa-IR" sz="2400" dirty="0">
                <a:cs typeface="B Homa" panose="00000400000000000000" pitchFamily="2" charset="-78"/>
              </a:rPr>
              <a:t>در برخي از موارد در مساجد جامع بزرگ مانند مسجد جامع </a:t>
            </a:r>
            <a:r>
              <a:rPr lang="fa-IR" sz="2400" dirty="0" smtClean="0">
                <a:cs typeface="B Homa" panose="00000400000000000000" pitchFamily="2" charset="-78"/>
              </a:rPr>
              <a:t>دهلي،شبستان </a:t>
            </a:r>
            <a:r>
              <a:rPr lang="fa-IR" sz="2400" dirty="0">
                <a:cs typeface="B Homa" panose="00000400000000000000" pitchFamily="2" charset="-78"/>
              </a:rPr>
              <a:t>از سه گنبد خانه شكل گرفته است كه اندازه فضاي گنبد خانه </a:t>
            </a:r>
            <a:r>
              <a:rPr lang="fa-IR" sz="2400" dirty="0" smtClean="0">
                <a:cs typeface="B Homa" panose="00000400000000000000" pitchFamily="2" charset="-78"/>
              </a:rPr>
              <a:t>وگنبد </a:t>
            </a:r>
            <a:r>
              <a:rPr lang="fa-IR" sz="2400" dirty="0">
                <a:cs typeface="B Homa" panose="00000400000000000000" pitchFamily="2" charset="-78"/>
              </a:rPr>
              <a:t>ها متناسب با وسعت و اهميت مسجد متفاوت است</a:t>
            </a:r>
            <a:r>
              <a:rPr lang="fa-IR" sz="2400" dirty="0" smtClean="0">
                <a:cs typeface="B Homa" panose="00000400000000000000" pitchFamily="2" charset="-78"/>
              </a:rPr>
              <a:t>.</a:t>
            </a:r>
            <a:endParaRPr lang="fa-IR" sz="2400" dirty="0">
              <a:cs typeface="B Homa" panose="00000400000000000000" pitchFamily="2" charset="-78"/>
            </a:endParaRPr>
          </a:p>
        </p:txBody>
      </p:sp>
    </p:spTree>
    <p:extLst>
      <p:ext uri="{BB962C8B-B14F-4D97-AF65-F5344CB8AC3E}">
        <p14:creationId xmlns:p14="http://schemas.microsoft.com/office/powerpoint/2010/main" val="3210140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181600"/>
          </a:xfrm>
        </p:spPr>
        <p:txBody>
          <a:bodyPr>
            <a:normAutofit fontScale="85000" lnSpcReduction="20000"/>
          </a:bodyPr>
          <a:lstStyle/>
          <a:p>
            <a:pPr marL="0" indent="0" algn="just" rtl="1">
              <a:lnSpc>
                <a:spcPct val="150000"/>
              </a:lnSpc>
              <a:buNone/>
            </a:pPr>
            <a:r>
              <a:rPr lang="fa-IR" sz="2400" dirty="0">
                <a:cs typeface="B Homa" panose="00000400000000000000" pitchFamily="2" charset="-78"/>
              </a:rPr>
              <a:t> در مساجد باشبستان بزرگ نيز سه گنبد را به صورت بزرگ و بر جسته مي ساختندتا روي آنها تأكيد شود. اين ويژگي پيش از طراحي و ساخت تاج محل</a:t>
            </a:r>
            <a:r>
              <a:rPr lang="en-US" sz="2400" dirty="0">
                <a:cs typeface="B Homa" panose="00000400000000000000" pitchFamily="2" charset="-78"/>
              </a:rPr>
              <a:t> </a:t>
            </a:r>
            <a:r>
              <a:rPr lang="fa-IR" sz="2400" dirty="0">
                <a:cs typeface="B Homa" panose="00000400000000000000" pitchFamily="2" charset="-78"/>
              </a:rPr>
              <a:t>در معماري دوره اسلامي در هند شكل گرفته بود، به همين سبب درطراحي و ساخت مسجد و ميهمان خانه از تركيب سه گنبدي استفاده شده است كه شمار گنبد هاي آن تنها جنبه نمادين دارد.</a:t>
            </a:r>
          </a:p>
          <a:p>
            <a:pPr marL="0" indent="0" algn="just" rtl="1">
              <a:lnSpc>
                <a:spcPct val="150000"/>
              </a:lnSpc>
              <a:buNone/>
            </a:pPr>
            <a:r>
              <a:rPr lang="fa-IR" sz="2400" dirty="0" smtClean="0">
                <a:cs typeface="B Homa" panose="00000400000000000000" pitchFamily="2" charset="-78"/>
              </a:rPr>
              <a:t>همچنين </a:t>
            </a:r>
            <a:r>
              <a:rPr lang="fa-IR" sz="2400" dirty="0">
                <a:cs typeface="B Homa" panose="00000400000000000000" pitchFamily="2" charset="-78"/>
              </a:rPr>
              <a:t>هر يك از چهار منار واقع در چهار گوشه </a:t>
            </a:r>
            <a:r>
              <a:rPr lang="fa-IR" sz="2400" dirty="0" smtClean="0">
                <a:cs typeface="B Homa" panose="00000400000000000000" pitchFamily="2" charset="-78"/>
              </a:rPr>
              <a:t>سكوي عمارت</a:t>
            </a:r>
            <a:r>
              <a:rPr lang="fa-IR" sz="2400" dirty="0">
                <a:cs typeface="B Homa" panose="00000400000000000000" pitchFamily="2" charset="-78"/>
              </a:rPr>
              <a:t>، ساختاري سه قسمتي دارد و ممكن است كه با توجه </a:t>
            </a:r>
            <a:r>
              <a:rPr lang="fa-IR" sz="2400" dirty="0" smtClean="0">
                <a:cs typeface="B Homa" panose="00000400000000000000" pitchFamily="2" charset="-78"/>
              </a:rPr>
              <a:t>سايرنماد </a:t>
            </a:r>
            <a:r>
              <a:rPr lang="fa-IR" sz="2400" dirty="0">
                <a:cs typeface="B Homa" panose="00000400000000000000" pitchFamily="2" charset="-78"/>
              </a:rPr>
              <a:t>پردازي هاي عددي در اين مجموعه، اين تركيب سه قسمتي </a:t>
            </a:r>
            <a:r>
              <a:rPr lang="fa-IR" sz="2400" dirty="0" smtClean="0">
                <a:cs typeface="B Homa" panose="00000400000000000000" pitchFamily="2" charset="-78"/>
              </a:rPr>
              <a:t>وكاربرد </a:t>
            </a:r>
            <a:r>
              <a:rPr lang="fa-IR" sz="2400" dirty="0">
                <a:cs typeface="B Homa" panose="00000400000000000000" pitchFamily="2" charset="-78"/>
              </a:rPr>
              <a:t>عدد سه را نيز بتوان نمادين تفسير كرد</a:t>
            </a:r>
            <a:endParaRPr lang="en-US" sz="2400" dirty="0"/>
          </a:p>
        </p:txBody>
      </p:sp>
    </p:spTree>
    <p:extLst>
      <p:ext uri="{BB962C8B-B14F-4D97-AF65-F5344CB8AC3E}">
        <p14:creationId xmlns:p14="http://schemas.microsoft.com/office/powerpoint/2010/main" val="1493069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4572000"/>
          </a:xfrm>
        </p:spPr>
        <p:txBody>
          <a:bodyPr>
            <a:normAutofit fontScale="92500" lnSpcReduction="10000"/>
          </a:bodyPr>
          <a:lstStyle/>
          <a:p>
            <a:pPr marL="0" indent="0" algn="r" rtl="1">
              <a:lnSpc>
                <a:spcPct val="150000"/>
              </a:lnSpc>
              <a:buNone/>
            </a:pPr>
            <a:r>
              <a:rPr lang="fa-IR" sz="3200" dirty="0" smtClean="0">
                <a:solidFill>
                  <a:srgbClr val="002060"/>
                </a:solidFill>
                <a:cs typeface="B Homa" panose="00000400000000000000" pitchFamily="2" charset="-78"/>
              </a:rPr>
              <a:t>كاربرد عدد پنج</a:t>
            </a:r>
          </a:p>
          <a:p>
            <a:pPr marL="0" indent="0" algn="r" rtl="1">
              <a:lnSpc>
                <a:spcPct val="150000"/>
              </a:lnSpc>
              <a:buNone/>
            </a:pPr>
            <a:r>
              <a:rPr lang="fa-IR" sz="2400" dirty="0" smtClean="0">
                <a:cs typeface="B Homa" panose="00000400000000000000" pitchFamily="2" charset="-78"/>
              </a:rPr>
              <a:t>كاربرد عدد پنج را در يكي از بارزترين شكل هاي آن مي توان در تركيب پنج تايي گنبد با چهار چتري واقع در چهار طرف آن مشاهده كرد. تيتوس بوركهارت اين تركيب پنج تايي را به فرهنگ</a:t>
            </a:r>
            <a:r>
              <a:rPr lang="en-US" sz="2400" dirty="0" smtClean="0"/>
              <a:t>، </a:t>
            </a:r>
            <a:r>
              <a:rPr lang="fa-IR" sz="2400" dirty="0" smtClean="0">
                <a:cs typeface="B Homa" panose="00000400000000000000" pitchFamily="2" charset="-78"/>
              </a:rPr>
              <a:t>هندو نسبت داده است</a:t>
            </a:r>
            <a:r>
              <a:rPr lang="fa-IR" sz="2400" dirty="0">
                <a:cs typeface="B Homa" panose="00000400000000000000" pitchFamily="2" charset="-78"/>
              </a:rPr>
              <a:t> </a:t>
            </a:r>
            <a:r>
              <a:rPr lang="fa-IR" sz="2400" dirty="0" smtClean="0">
                <a:cs typeface="B Homa" panose="00000400000000000000" pitchFamily="2" charset="-78"/>
              </a:rPr>
              <a:t>در حالي كه در بخش فرضيه ها وجود چنين تركيب حجمي در معمارايراني در دوران گذشته و پيش از طراحي و ساخت تاج محل مورد اشاره قرار خواهد گرفت.</a:t>
            </a:r>
            <a:endParaRPr lang="en-US" sz="2400" dirty="0"/>
          </a:p>
        </p:txBody>
      </p:sp>
    </p:spTree>
    <p:extLst>
      <p:ext uri="{BB962C8B-B14F-4D97-AF65-F5344CB8AC3E}">
        <p14:creationId xmlns:p14="http://schemas.microsoft.com/office/powerpoint/2010/main" val="4279267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600" dirty="0">
                <a:solidFill>
                  <a:srgbClr val="002060"/>
                </a:solidFill>
              </a:rPr>
              <a:t>كاربرد عدد </a:t>
            </a:r>
            <a:r>
              <a:rPr lang="fa-IR" sz="3600" dirty="0" smtClean="0">
                <a:solidFill>
                  <a:srgbClr val="002060"/>
                </a:solidFill>
              </a:rPr>
              <a:t>هفت</a:t>
            </a:r>
            <a:endParaRPr lang="en-US" sz="3600" dirty="0">
              <a:solidFill>
                <a:srgbClr val="002060"/>
              </a:solidFill>
            </a:endParaRPr>
          </a:p>
        </p:txBody>
      </p:sp>
      <p:sp>
        <p:nvSpPr>
          <p:cNvPr id="3" name="Content Placeholder 2"/>
          <p:cNvSpPr>
            <a:spLocks noGrp="1"/>
          </p:cNvSpPr>
          <p:nvPr>
            <p:ph idx="1"/>
          </p:nvPr>
        </p:nvSpPr>
        <p:spPr>
          <a:xfrm>
            <a:off x="457200" y="1219200"/>
            <a:ext cx="8229600" cy="5181600"/>
          </a:xfrm>
        </p:spPr>
        <p:txBody>
          <a:bodyPr>
            <a:normAutofit fontScale="70000" lnSpcReduction="20000"/>
          </a:bodyPr>
          <a:lstStyle/>
          <a:p>
            <a:pPr marL="0" indent="0" algn="r">
              <a:lnSpc>
                <a:spcPct val="150000"/>
              </a:lnSpc>
              <a:buNone/>
            </a:pPr>
            <a:r>
              <a:rPr lang="fa-IR" sz="2400" dirty="0">
                <a:cs typeface="B Homa" panose="00000400000000000000" pitchFamily="2" charset="-78"/>
              </a:rPr>
              <a:t>عدد هفت به طور معمول در نقشه يا </a:t>
            </a:r>
            <a:r>
              <a:rPr lang="fa-IR" sz="2400" dirty="0" smtClean="0">
                <a:cs typeface="B Homa" panose="00000400000000000000" pitchFamily="2" charset="-78"/>
              </a:rPr>
              <a:t>پلان ساختمان </a:t>
            </a:r>
            <a:r>
              <a:rPr lang="fa-IR" sz="2400" dirty="0">
                <a:cs typeface="B Homa" panose="00000400000000000000" pitchFamily="2" charset="-78"/>
              </a:rPr>
              <a:t>ها مورد استفاده قرار نمي گرفت، زيرا از لحاظ ايستايي، تقارن </a:t>
            </a:r>
            <a:r>
              <a:rPr lang="fa-IR" sz="2400" dirty="0" smtClean="0">
                <a:cs typeface="B Homa" panose="00000400000000000000" pitchFamily="2" charset="-78"/>
              </a:rPr>
              <a:t>وتعادل </a:t>
            </a:r>
            <a:r>
              <a:rPr lang="fa-IR" sz="2400" dirty="0">
                <a:cs typeface="B Homa" panose="00000400000000000000" pitchFamily="2" charset="-78"/>
              </a:rPr>
              <a:t>نمي توانست براي الگوهاي معمول طراحي چندان مناسب </a:t>
            </a:r>
            <a:r>
              <a:rPr lang="fa-IR" sz="2400" dirty="0" smtClean="0">
                <a:cs typeface="B Homa" panose="00000400000000000000" pitchFamily="2" charset="-78"/>
              </a:rPr>
              <a:t>باشد،اما </a:t>
            </a:r>
            <a:r>
              <a:rPr lang="fa-IR" sz="2400" dirty="0">
                <a:cs typeface="B Homa" panose="00000400000000000000" pitchFamily="2" charset="-78"/>
              </a:rPr>
              <a:t>در مواردي در نماها، نقش ها و برخي از عناصر مورد استفاده </a:t>
            </a:r>
            <a:r>
              <a:rPr lang="fa-IR" sz="2400" dirty="0" smtClean="0">
                <a:cs typeface="B Homa" panose="00000400000000000000" pitchFamily="2" charset="-78"/>
              </a:rPr>
              <a:t>قرارمي </a:t>
            </a:r>
            <a:r>
              <a:rPr lang="fa-IR" sz="2400" dirty="0">
                <a:cs typeface="B Homa" panose="00000400000000000000" pitchFamily="2" charset="-78"/>
              </a:rPr>
              <a:t>گرفت. در تاج محل حداقل در يك مورد از عدد هفت </a:t>
            </a:r>
            <a:r>
              <a:rPr lang="fa-IR" sz="2400" dirty="0" smtClean="0">
                <a:cs typeface="B Homa" panose="00000400000000000000" pitchFamily="2" charset="-78"/>
              </a:rPr>
              <a:t>استفاده شده </a:t>
            </a:r>
            <a:r>
              <a:rPr lang="fa-IR" sz="2400" dirty="0">
                <a:cs typeface="B Homa" panose="00000400000000000000" pitchFamily="2" charset="-78"/>
              </a:rPr>
              <a:t>است و آن مربوط به شمار چوكهند هاي واقع در بالاي دروازه </a:t>
            </a:r>
            <a:r>
              <a:rPr lang="fa-IR" sz="2400" dirty="0" smtClean="0">
                <a:cs typeface="B Homa" panose="00000400000000000000" pitchFamily="2" charset="-78"/>
              </a:rPr>
              <a:t>اصلي ورودي </a:t>
            </a:r>
            <a:r>
              <a:rPr lang="fa-IR" sz="2400" dirty="0">
                <a:cs typeface="B Homa" panose="00000400000000000000" pitchFamily="2" charset="-78"/>
              </a:rPr>
              <a:t>به چهار باغ است. در </a:t>
            </a:r>
            <a:r>
              <a:rPr lang="fa-IR" sz="2400" dirty="0" smtClean="0">
                <a:cs typeface="B Homa" panose="00000400000000000000" pitchFamily="2" charset="-78"/>
              </a:rPr>
              <a:t>متن</a:t>
            </a:r>
            <a:r>
              <a:rPr lang="en-US" sz="2400" dirty="0" smtClean="0">
                <a:cs typeface="B Homa" panose="00000400000000000000" pitchFamily="2" charset="-78"/>
              </a:rPr>
              <a:t> </a:t>
            </a:r>
            <a:r>
              <a:rPr lang="fa-IR" sz="2400" dirty="0" smtClean="0">
                <a:cs typeface="B Homa" panose="00000400000000000000" pitchFamily="2" charset="-78"/>
              </a:rPr>
              <a:t>پادشاه</a:t>
            </a:r>
            <a:r>
              <a:rPr lang="en-US" sz="2400" dirty="0" smtClean="0">
                <a:cs typeface="B Homa" panose="00000400000000000000" pitchFamily="2" charset="-78"/>
              </a:rPr>
              <a:t> </a:t>
            </a:r>
            <a:r>
              <a:rPr lang="fa-IR" sz="2400" dirty="0" smtClean="0">
                <a:cs typeface="B Homa" panose="00000400000000000000" pitchFamily="2" charset="-78"/>
              </a:rPr>
              <a:t>نامه </a:t>
            </a:r>
            <a:r>
              <a:rPr lang="fa-IR" sz="2400" dirty="0">
                <a:cs typeface="B Homa" panose="00000400000000000000" pitchFamily="2" charset="-78"/>
              </a:rPr>
              <a:t>درباره آن چنين </a:t>
            </a:r>
            <a:r>
              <a:rPr lang="fa-IR" sz="2400" dirty="0" smtClean="0">
                <a:cs typeface="B Homa" panose="00000400000000000000" pitchFamily="2" charset="-78"/>
              </a:rPr>
              <a:t>نوشته شده </a:t>
            </a:r>
            <a:r>
              <a:rPr lang="fa-IR" sz="2400" dirty="0">
                <a:cs typeface="B Homa" panose="00000400000000000000" pitchFamily="2" charset="-78"/>
              </a:rPr>
              <a:t>است:" بر فراز روي كار دروازه جانب درون و بيرون هفت </a:t>
            </a:r>
            <a:r>
              <a:rPr lang="fa-IR" sz="2400" dirty="0" smtClean="0">
                <a:cs typeface="B Homa" panose="00000400000000000000" pitchFamily="2" charset="-78"/>
              </a:rPr>
              <a:t>چوكهندي است </a:t>
            </a:r>
            <a:r>
              <a:rPr lang="fa-IR" sz="2400" dirty="0">
                <a:cs typeface="B Homa" panose="00000400000000000000" pitchFamily="2" charset="-78"/>
              </a:rPr>
              <a:t>كه كلاه آن از سنگ مرمر است، در چار كنج اين عمارت </a:t>
            </a:r>
            <a:r>
              <a:rPr lang="fa-IR" sz="2400" dirty="0" smtClean="0">
                <a:cs typeface="B Homa" panose="00000400000000000000" pitchFamily="2" charset="-78"/>
              </a:rPr>
              <a:t>. </a:t>
            </a:r>
            <a:r>
              <a:rPr lang="fa-IR" sz="2400" dirty="0">
                <a:cs typeface="B Homa" panose="00000400000000000000" pitchFamily="2" charset="-78"/>
              </a:rPr>
              <a:t>البته ، منار در كمال تكلف و زيبايي </a:t>
            </a:r>
            <a:r>
              <a:rPr lang="fa-IR" sz="2400" dirty="0" smtClean="0">
                <a:cs typeface="B Homa" panose="00000400000000000000" pitchFamily="2" charset="-78"/>
              </a:rPr>
              <a:t>است.اينك </a:t>
            </a:r>
            <a:r>
              <a:rPr lang="fa-IR" sz="2400" dirty="0">
                <a:cs typeface="B Homa" panose="00000400000000000000" pitchFamily="2" charset="-78"/>
              </a:rPr>
              <a:t>يازده چوكهند (</a:t>
            </a:r>
            <a:r>
              <a:rPr lang="fa-IR" sz="2400" dirty="0" smtClean="0">
                <a:cs typeface="B Homa" panose="00000400000000000000" pitchFamily="2" charset="-78"/>
              </a:rPr>
              <a:t>گنبدكوچك </a:t>
            </a:r>
            <a:r>
              <a:rPr lang="fa-IR" sz="2400" dirty="0">
                <a:cs typeface="B Homa" panose="00000400000000000000" pitchFamily="2" charset="-78"/>
              </a:rPr>
              <a:t>تزييني) در بالاي دروازه وجود </a:t>
            </a:r>
            <a:r>
              <a:rPr lang="fa-IR" sz="2400" dirty="0" smtClean="0">
                <a:cs typeface="B Homa" panose="00000400000000000000" pitchFamily="2" charset="-78"/>
              </a:rPr>
              <a:t>داردو </a:t>
            </a:r>
            <a:r>
              <a:rPr lang="fa-IR" sz="2400" dirty="0">
                <a:cs typeface="B Homa" panose="00000400000000000000" pitchFamily="2" charset="-78"/>
              </a:rPr>
              <a:t>مي توان حدس زد، در زماني كه چوكهندهاي اصلي آسيب ديده بودند،آنها را تخريب و به جاي آنها به واسطه عدم توجه به عدد مقدس </a:t>
            </a:r>
            <a:r>
              <a:rPr lang="fa-IR" sz="2400" dirty="0" smtClean="0">
                <a:cs typeface="B Homa" panose="00000400000000000000" pitchFamily="2" charset="-78"/>
              </a:rPr>
              <a:t>آنها،يازده </a:t>
            </a:r>
            <a:r>
              <a:rPr lang="fa-IR" sz="2400" dirty="0">
                <a:cs typeface="B Homa" panose="00000400000000000000" pitchFamily="2" charset="-78"/>
              </a:rPr>
              <a:t>چوكهند جديد در جای آنها ساخته اند</a:t>
            </a:r>
          </a:p>
          <a:p>
            <a:pPr marL="0" indent="0" algn="r" rtl="1">
              <a:lnSpc>
                <a:spcPct val="150000"/>
              </a:lnSpc>
              <a:buNone/>
            </a:pPr>
            <a:endParaRPr lang="en-US" sz="2400" dirty="0"/>
          </a:p>
        </p:txBody>
      </p:sp>
    </p:spTree>
    <p:extLst>
      <p:ext uri="{BB962C8B-B14F-4D97-AF65-F5344CB8AC3E}">
        <p14:creationId xmlns:p14="http://schemas.microsoft.com/office/powerpoint/2010/main" val="3339827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200" dirty="0">
                <a:solidFill>
                  <a:srgbClr val="002060"/>
                </a:solidFill>
              </a:rPr>
              <a:t>کتیبه‌ها و تزیینات تاج محل: </a:t>
            </a:r>
            <a:endParaRPr lang="en-US" sz="3200" dirty="0">
              <a:solidFill>
                <a:srgbClr val="002060"/>
              </a:solidFill>
            </a:endParaRPr>
          </a:p>
        </p:txBody>
      </p:sp>
      <p:sp>
        <p:nvSpPr>
          <p:cNvPr id="3" name="Content Placeholder 2"/>
          <p:cNvSpPr>
            <a:spLocks noGrp="1"/>
          </p:cNvSpPr>
          <p:nvPr>
            <p:ph idx="1"/>
          </p:nvPr>
        </p:nvSpPr>
        <p:spPr>
          <a:xfrm>
            <a:off x="609600" y="1143000"/>
            <a:ext cx="8077200" cy="5105400"/>
          </a:xfrm>
        </p:spPr>
        <p:txBody>
          <a:bodyPr>
            <a:normAutofit fontScale="70000" lnSpcReduction="20000"/>
          </a:bodyPr>
          <a:lstStyle/>
          <a:p>
            <a:pPr marL="0" indent="0" algn="just" rtl="1">
              <a:lnSpc>
                <a:spcPct val="150000"/>
              </a:lnSpc>
              <a:buNone/>
            </a:pPr>
            <a:r>
              <a:rPr lang="fa-IR" sz="2400" dirty="0">
                <a:cs typeface="B Homa" panose="00000400000000000000" pitchFamily="2" charset="-78"/>
              </a:rPr>
              <a:t>تمامی سطوح داخلی و خارجی بنای تاج محل از كف تا سقف با آرایه‌های گوناگون معماری آراسته‌ شده است. با این همه، بنای آرامگاه از فاصله‌ای نه چندان دور، سفید یكدست به‌نظر می‌آید. در نگاه نخست، بیشتر شكل، تعادل، استحکام و ساختار زیبای بنا خودنمایی می‌کند، زیرا نمای سنگ مرمر سفید بنا كه بازتاب دهندۀ نور است، خود نوعی تزیین برای آن به شمار می‌رود. بنای تاج محل در ساعات مختلف روز و تفاوت میزان تابش آفتاب یا در هوای ابری، در زمینه‌های متفاوتی قرار می‌گیرد و در مایۀ رنگهای گوناگون دیده می‌شود. همچنین بازتاب نور از سطح رودخانه بر سطح مرمرین بنا جلوه‌ای نمای بیرونی و درون بنا عمدتاً از سنگ است و آرایـه‌های آن را نیز انواع تـزیینات سنگـی ــ مانند پرچین‌كاری، منبت سنگ ، مشبك سنگ و سنگِ تراش خورده ــ شکل می‌دهد. افزون بر اینها، نقاشی روی گچ نیز در بخشهایی از داخل بنا وجود </a:t>
            </a:r>
            <a:r>
              <a:rPr lang="fa-IR" sz="2400" dirty="0" smtClean="0">
                <a:cs typeface="B Homa" panose="00000400000000000000" pitchFamily="2" charset="-78"/>
              </a:rPr>
              <a:t>دارد</a:t>
            </a:r>
            <a:endParaRPr lang="en-US" sz="2400" dirty="0"/>
          </a:p>
        </p:txBody>
      </p:sp>
    </p:spTree>
    <p:extLst>
      <p:ext uri="{BB962C8B-B14F-4D97-AF65-F5344CB8AC3E}">
        <p14:creationId xmlns:p14="http://schemas.microsoft.com/office/powerpoint/2010/main" val="1459720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200" dirty="0">
                <a:solidFill>
                  <a:srgbClr val="002060"/>
                </a:solidFill>
              </a:rPr>
              <a:t>پرچین كاری: </a:t>
            </a:r>
            <a:endParaRPr lang="en-US" sz="3200"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pPr marL="0" indent="0" algn="just" rtl="1">
              <a:lnSpc>
                <a:spcPct val="150000"/>
              </a:lnSpc>
              <a:buNone/>
            </a:pPr>
            <a:r>
              <a:rPr lang="fa-IR" sz="2400" dirty="0">
                <a:cs typeface="B Homa" panose="00000400000000000000" pitchFamily="2" charset="-78"/>
              </a:rPr>
              <a:t>برای تزیین بنای تاج محل ‌استادان پرچینگر را از سراسر هند گرد آورده‌ </a:t>
            </a:r>
            <a:r>
              <a:rPr lang="fa-IR" sz="2400" dirty="0" smtClean="0">
                <a:cs typeface="B Homa" panose="00000400000000000000" pitchFamily="2" charset="-78"/>
              </a:rPr>
              <a:t>بوده‌اند.</a:t>
            </a:r>
          </a:p>
          <a:p>
            <a:pPr marL="0" indent="0" algn="just" rtl="1">
              <a:lnSpc>
                <a:spcPct val="150000"/>
              </a:lnSpc>
              <a:buNone/>
            </a:pPr>
            <a:r>
              <a:rPr lang="fa-IR" sz="2400" dirty="0">
                <a:cs typeface="B Homa" panose="00000400000000000000" pitchFamily="2" charset="-78"/>
              </a:rPr>
              <a:t>انواع‌سنگهای به‌كار رفته در پرچین‌كاری </a:t>
            </a:r>
            <a:r>
              <a:rPr lang="fa-IR" sz="2400" dirty="0" smtClean="0">
                <a:cs typeface="B Homa" panose="00000400000000000000" pitchFamily="2" charset="-78"/>
              </a:rPr>
              <a:t>بناكه </a:t>
            </a:r>
            <a:r>
              <a:rPr lang="fa-IR" sz="2400" dirty="0">
                <a:cs typeface="B Homa" panose="00000400000000000000" pitchFamily="2" charset="-78"/>
              </a:rPr>
              <a:t>شامل عقیق، فیروزه، مرجان، غوری، یمنی، تانبره (لعل)، پای زهر، اعجوبه، ابری، رخام، یشم، نخود، لاجورد، سلیمانی، لهسینه، طلایی، گوالیار، موسى، كتو، سرخ، پنونبه و مغناطیس می‌شود</a:t>
            </a:r>
          </a:p>
          <a:p>
            <a:pPr marL="0" indent="0" algn="just" rtl="1">
              <a:lnSpc>
                <a:spcPct val="150000"/>
              </a:lnSpc>
              <a:buNone/>
            </a:pPr>
            <a:r>
              <a:rPr lang="fa-IR" sz="2400" dirty="0">
                <a:cs typeface="B Homa" panose="00000400000000000000" pitchFamily="2" charset="-78"/>
              </a:rPr>
              <a:t>از سنگهای گرانبها همچون زمرد، الماس، یاقوت، یاقوت کبود، و همچنین مروارید نیز استفاده کرده </a:t>
            </a:r>
            <a:r>
              <a:rPr lang="fa-IR" sz="2400" dirty="0" smtClean="0">
                <a:cs typeface="B Homa" panose="00000400000000000000" pitchFamily="2" charset="-78"/>
              </a:rPr>
              <a:t>بوده‌اندپرچین‌کاری </a:t>
            </a:r>
            <a:r>
              <a:rPr lang="fa-IR" sz="2400" dirty="0">
                <a:cs typeface="B Homa" panose="00000400000000000000" pitchFamily="2" charset="-78"/>
              </a:rPr>
              <a:t>در تاج محل به شکلها و طرحهای گوناگون گیاهی با رنگهای متنوع، و طرح ساده وهندسی در 2 یا 3 رنگ اجرا شده، و كتیبه‌ها تنها با رنگ سیاه بر زمینۀ مرمرسفید نوشته شده است </a:t>
            </a:r>
            <a:endParaRPr lang="fa-IR" sz="2400" dirty="0" smtClean="0">
              <a:cs typeface="B Homa" panose="00000400000000000000" pitchFamily="2" charset="-78"/>
            </a:endParaRPr>
          </a:p>
        </p:txBody>
      </p:sp>
    </p:spTree>
    <p:extLst>
      <p:ext uri="{BB962C8B-B14F-4D97-AF65-F5344CB8AC3E}">
        <p14:creationId xmlns:p14="http://schemas.microsoft.com/office/powerpoint/2010/main" val="2857069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914400" y="-20782"/>
            <a:ext cx="7772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6600" dirty="0" smtClean="0">
                <a:solidFill>
                  <a:srgbClr val="002060"/>
                </a:solidFill>
                <a:cs typeface="B Homa" panose="00000400000000000000" pitchFamily="2" charset="-78"/>
              </a:rPr>
              <a:t>طرحهای گیاهی: </a:t>
            </a:r>
            <a:endParaRPr lang="en-US" sz="6600" dirty="0">
              <a:solidFill>
                <a:srgbClr val="002060"/>
              </a:solidFill>
              <a:cs typeface="B Homa" panose="00000400000000000000" pitchFamily="2" charset="-78"/>
            </a:endParaRPr>
          </a:p>
        </p:txBody>
      </p:sp>
    </p:spTree>
    <p:extLst>
      <p:ext uri="{BB962C8B-B14F-4D97-AF65-F5344CB8AC3E}">
        <p14:creationId xmlns:p14="http://schemas.microsoft.com/office/powerpoint/2010/main" val="873645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85000" lnSpcReduction="10000"/>
          </a:bodyPr>
          <a:lstStyle/>
          <a:p>
            <a:pPr marL="0" indent="0" algn="r" rtl="1">
              <a:lnSpc>
                <a:spcPct val="130000"/>
              </a:lnSpc>
              <a:buNone/>
            </a:pPr>
            <a:r>
              <a:rPr lang="fa-IR" sz="2400" dirty="0">
                <a:cs typeface="B Homa" panose="00000400000000000000" pitchFamily="2" charset="-78"/>
              </a:rPr>
              <a:t>ظریف‌ترین پرچین‌كاری در فضای درون آرامگاه دیده می‌شود، به </a:t>
            </a:r>
            <a:r>
              <a:rPr lang="fa-IR" sz="2400" dirty="0" smtClean="0">
                <a:cs typeface="B Homa" panose="00000400000000000000" pitchFamily="2" charset="-78"/>
              </a:rPr>
              <a:t>ویژه برسطح </a:t>
            </a:r>
            <a:r>
              <a:rPr lang="fa-IR" sz="2400" dirty="0">
                <a:cs typeface="B Homa" panose="00000400000000000000" pitchFamily="2" charset="-78"/>
              </a:rPr>
              <a:t>دو گور نمادین ممتاز محل و </a:t>
            </a:r>
            <a:r>
              <a:rPr lang="fa-IR" sz="2400" dirty="0" smtClean="0">
                <a:cs typeface="B Homa" panose="00000400000000000000" pitchFamily="2" charset="-78"/>
              </a:rPr>
              <a:t>شاه‌جهان‌ بدنه </a:t>
            </a:r>
            <a:r>
              <a:rPr lang="fa-IR" sz="2400" dirty="0">
                <a:cs typeface="B Homa" panose="00000400000000000000" pitchFamily="2" charset="-78"/>
              </a:rPr>
              <a:t>و رویۀ سکویی که گور نمادین ممتازمحل بر آن قرار دارد، با تک‌بوته‌های دو گل متفاوت به شیوه‌ای بسیار نزدیک به طبیعت، و بدنه و رویۀ سنگ آن با گل و برگ و آیاتی از قرآن و نیز کتیبۀ «مرقد منور ارجمند بانو بیگم مخاطب به ممتاز‌محل توفیت فی سنة 1040» آذین شده است. بر بدنۀ سکوی گور شاه‌جهان گلهای همانند به صورت قاب شده و نیز گلها و ساقه‌های به هم پیوستۀ ختایی و حاشیه‌های مختلف با ردیفی از غنچه و گل دیده می‌شود. رویۀ سنگ گور را شمسه‌ای تزیین شده و با نقوش تزیینی و گل و بوته آراسته است. کتیبۀ گور شاه‌جهان «مرقد مطهر اعلى‌‌حضرت فردوس آشیان صاحبقران ثانی شاه‌جهان پادشاه طاب ثراه سنة 1076» است </a:t>
            </a:r>
            <a:r>
              <a:rPr lang="fa-IR" sz="2400" dirty="0" smtClean="0">
                <a:cs typeface="B Homa" panose="00000400000000000000" pitchFamily="2" charset="-78"/>
              </a:rPr>
              <a:t>.</a:t>
            </a:r>
          </a:p>
          <a:p>
            <a:pPr marL="0" indent="0" algn="r" rtl="1">
              <a:lnSpc>
                <a:spcPct val="130000"/>
              </a:lnSpc>
              <a:buNone/>
            </a:pPr>
            <a:r>
              <a:rPr lang="fa-IR" sz="2400" dirty="0">
                <a:cs typeface="B Homa" panose="00000400000000000000" pitchFamily="2" charset="-78"/>
              </a:rPr>
              <a:t>حاشیۀ قابهای محجر مشبك پیرامون گورها را از داخل با گلهای یکسان ختایی، و از بیرون با دو نوع گل یك در میان آراسته‌اند</a:t>
            </a:r>
            <a:endParaRPr lang="en-US" sz="2400" dirty="0"/>
          </a:p>
        </p:txBody>
      </p:sp>
    </p:spTree>
    <p:extLst>
      <p:ext uri="{BB962C8B-B14F-4D97-AF65-F5344CB8AC3E}">
        <p14:creationId xmlns:p14="http://schemas.microsoft.com/office/powerpoint/2010/main" val="2830142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0250" y="0"/>
            <a:ext cx="51435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7989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5867400"/>
          </a:xfrm>
        </p:spPr>
        <p:txBody>
          <a:bodyPr>
            <a:normAutofit fontScale="85000" lnSpcReduction="20000"/>
          </a:bodyPr>
          <a:lstStyle/>
          <a:p>
            <a:pPr marL="0" indent="0" algn="just" rtl="1">
              <a:lnSpc>
                <a:spcPct val="150000"/>
              </a:lnSpc>
              <a:buNone/>
            </a:pPr>
            <a:r>
              <a:rPr lang="fa-IR" sz="2400" dirty="0" smtClean="0">
                <a:cs typeface="B Homa" panose="00000400000000000000" pitchFamily="2" charset="-78"/>
              </a:rPr>
              <a:t>نقش ازاره‌های آرامگاه شامل حاشیه‌های پرچین‌كاری به صورت گل و برگ و گردش ساقه‌های ختایی است (همو، تصویر 79). لچكیهای بالای پیش‌طاقهای آرامگاه در داخل و خارج، مسجد، جماعت خانه و دروازه دارای پرچین‌كاری با نقوش ختایی، و گل و برگ بر زمینۀ مرمر سفیدند و نقش هر یك از لچكیها در هر بنا متفاوت است بر </a:t>
            </a:r>
            <a:r>
              <a:rPr lang="fa-IR" sz="2400" dirty="0">
                <a:cs typeface="B Homa" panose="00000400000000000000" pitchFamily="2" charset="-78"/>
              </a:rPr>
              <a:t>افریز بناها دو نوار، یكی با نقش غنچه و گل، و دیگری با نقش گل و برگهای ایستادۀ درشت‌ قرار دارند. این نقشها در بنای آرامگاه بر زمینۀ سفید و در دیگر بناها بر ماسه سنگ سرخ اجرا شده </a:t>
            </a:r>
            <a:r>
              <a:rPr lang="fa-IR" sz="2400" dirty="0" smtClean="0">
                <a:cs typeface="B Homa" panose="00000400000000000000" pitchFamily="2" charset="-78"/>
              </a:rPr>
              <a:t>است</a:t>
            </a:r>
          </a:p>
          <a:p>
            <a:pPr marL="0" indent="0" algn="just" rtl="1">
              <a:lnSpc>
                <a:spcPct val="150000"/>
              </a:lnSpc>
              <a:buNone/>
            </a:pPr>
            <a:r>
              <a:rPr lang="fa-IR" sz="2400" dirty="0">
                <a:cs typeface="B Homa" panose="00000400000000000000" pitchFamily="2" charset="-78"/>
              </a:rPr>
              <a:t>دورادور گنبد آرامگاه را 3 نوار پرچین‌كاری با نقش گیاهی بر زمینۀ سفید دربر گرفته </a:t>
            </a:r>
            <a:r>
              <a:rPr lang="fa-IR" sz="2400" dirty="0" smtClean="0">
                <a:cs typeface="B Homa" panose="00000400000000000000" pitchFamily="2" charset="-78"/>
              </a:rPr>
              <a:t>است ولی </a:t>
            </a:r>
            <a:r>
              <a:rPr lang="fa-IR" sz="2400" dirty="0">
                <a:cs typeface="B Homa" panose="00000400000000000000" pitchFamily="2" charset="-78"/>
              </a:rPr>
              <a:t>در گنبد دو بنـای مسجد و جماعت خانه یك نوار بر زمینۀ سنگ سرخ ــ همانند یكی از نوارهای گنبد آرامگاه ــ وجود دارد</a:t>
            </a:r>
            <a:endParaRPr lang="en-US" sz="2400" dirty="0"/>
          </a:p>
        </p:txBody>
      </p:sp>
    </p:spTree>
    <p:extLst>
      <p:ext uri="{BB962C8B-B14F-4D97-AF65-F5344CB8AC3E}">
        <p14:creationId xmlns:p14="http://schemas.microsoft.com/office/powerpoint/2010/main" val="364557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rtl="1">
              <a:lnSpc>
                <a:spcPct val="150000"/>
              </a:lnSpc>
              <a:buNone/>
            </a:pPr>
            <a:r>
              <a:rPr lang="ar-SA" sz="2400" dirty="0">
                <a:cs typeface="B Homa" panose="00000400000000000000" pitchFamily="2" charset="-78"/>
              </a:rPr>
              <a:t>افزون بر این،اهمیت عمارت مزار از لحاظ بصری برای بازدیدكنندگان و زائران بیشتر نیز شد، زیرا جلوخان و دروازة ورودی باغ در امتداد محور طولی مجموعه و در سوی دیگر باغ قرار داشت، و استقرار مزار در سوی دیگر باغ و در امتداد همان محور نه تنها از اهمیت و شكوه بنا نمی‌كاهد، بلكه طولانی‌تر شدن مسیر و زمان دسترسی به آن و نقاط دید بیشتر در طی زمان طولانی‌تر تا هنگام رسیدن به آن بر اهمیت بنا افزوده است</a:t>
            </a:r>
            <a:endParaRPr lang="en-US" sz="2400" dirty="0"/>
          </a:p>
        </p:txBody>
      </p:sp>
    </p:spTree>
    <p:extLst>
      <p:ext uri="{BB962C8B-B14F-4D97-AF65-F5344CB8AC3E}">
        <p14:creationId xmlns:p14="http://schemas.microsoft.com/office/powerpoint/2010/main" val="1151384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r"/>
            <a:r>
              <a:rPr lang="fa-IR" sz="3200" dirty="0">
                <a:solidFill>
                  <a:srgbClr val="002060"/>
                </a:solidFill>
              </a:rPr>
              <a:t>نقوش ساده و هندسی: </a:t>
            </a:r>
            <a:endParaRPr lang="en-US" sz="3200" dirty="0">
              <a:solidFill>
                <a:srgbClr val="002060"/>
              </a:solidFill>
            </a:endParaRPr>
          </a:p>
        </p:txBody>
      </p:sp>
      <p:sp>
        <p:nvSpPr>
          <p:cNvPr id="3" name="Content Placeholder 2"/>
          <p:cNvSpPr>
            <a:spLocks noGrp="1"/>
          </p:cNvSpPr>
          <p:nvPr>
            <p:ph idx="1"/>
          </p:nvPr>
        </p:nvSpPr>
        <p:spPr>
          <a:xfrm>
            <a:off x="533400" y="1295400"/>
            <a:ext cx="8153400" cy="4876800"/>
          </a:xfrm>
        </p:spPr>
        <p:txBody>
          <a:bodyPr>
            <a:normAutofit fontScale="85000" lnSpcReduction="20000"/>
          </a:bodyPr>
          <a:lstStyle/>
          <a:p>
            <a:pPr marL="0" indent="0" algn="just" rtl="1">
              <a:lnSpc>
                <a:spcPct val="150000"/>
              </a:lnSpc>
              <a:buNone/>
            </a:pPr>
            <a:r>
              <a:rPr lang="fa-IR" sz="2400" dirty="0">
                <a:cs typeface="B Homa" panose="00000400000000000000" pitchFamily="2" charset="-78"/>
              </a:rPr>
              <a:t>در این نوع پرچین‌كاری، افزون بر ایجاد نقوش هندسی، گاه از باریکه‌های سنگ رنگی در اطراف سنگهای بزرگ‌تر به صورت دورگیری استفاده شده است. كف آرامگاه را با نقش هندسی «چلیپا و زهره» از سنگ مرمر سیاه بر سنگ مرمر سفید پوشانده‌اند </a:t>
            </a:r>
            <a:r>
              <a:rPr lang="fa-IR" sz="2400" dirty="0" smtClean="0">
                <a:cs typeface="B Homa" panose="00000400000000000000" pitchFamily="2" charset="-78"/>
              </a:rPr>
              <a:t>كف‌سازیِ </a:t>
            </a:r>
            <a:r>
              <a:rPr lang="fa-IR" sz="2400" dirty="0">
                <a:cs typeface="B Homa" panose="00000400000000000000" pitchFamily="2" charset="-78"/>
              </a:rPr>
              <a:t>مسجد به شكل جای نماز با سنگ سرخ، زرد و سیاه، و كف بنای جماعت خانه، باغ و دروازه با اشكال هندسی به رنگ سرخ و زرد پرچین‌کاری شده </a:t>
            </a:r>
            <a:r>
              <a:rPr lang="fa-IR" sz="2400" dirty="0" smtClean="0">
                <a:cs typeface="B Homa" panose="00000400000000000000" pitchFamily="2" charset="-78"/>
              </a:rPr>
              <a:t>‌است دیوار </a:t>
            </a:r>
            <a:r>
              <a:rPr lang="fa-IR" sz="2400" dirty="0">
                <a:cs typeface="B Homa" panose="00000400000000000000" pitchFamily="2" charset="-78"/>
              </a:rPr>
              <a:t>درونی آرامگاه نقشهای محرابی شکل و ترنج مانند از باریکه‌های سنگ سیاه دارد </a:t>
            </a:r>
            <a:r>
              <a:rPr lang="fa-IR" sz="2400" dirty="0" smtClean="0">
                <a:cs typeface="B Homa" panose="00000400000000000000" pitchFamily="2" charset="-78"/>
              </a:rPr>
              <a:t>و دیوارهای خارجی </a:t>
            </a:r>
            <a:r>
              <a:rPr lang="fa-IR" sz="2400" dirty="0">
                <a:cs typeface="B Homa" panose="00000400000000000000" pitchFamily="2" charset="-78"/>
              </a:rPr>
              <a:t>مسجد، جماعت خانه، دروازه و برجها را با قابهای کم‌عمقِ ماسه سنگ سرخ همراه با نوارهای باریک مرمر سفید و نقشهای‌محرابیِ‌کنده‌کاری شده </a:t>
            </a:r>
            <a:r>
              <a:rPr lang="fa-IR" sz="2400" dirty="0" smtClean="0">
                <a:cs typeface="B Homa" panose="00000400000000000000" pitchFamily="2" charset="-78"/>
              </a:rPr>
              <a:t>تزیین</a:t>
            </a:r>
            <a:r>
              <a:rPr lang="en-US" sz="2400" dirty="0" smtClean="0">
                <a:cs typeface="B Homa" panose="00000400000000000000" pitchFamily="2" charset="-78"/>
              </a:rPr>
              <a:t> </a:t>
            </a:r>
            <a:r>
              <a:rPr lang="fa-IR" sz="2400" dirty="0" smtClean="0">
                <a:cs typeface="B Homa" panose="00000400000000000000" pitchFamily="2" charset="-78"/>
              </a:rPr>
              <a:t>‌کرده‌اند </a:t>
            </a:r>
            <a:endParaRPr lang="en-US" sz="2400" dirty="0"/>
          </a:p>
        </p:txBody>
      </p:sp>
    </p:spTree>
    <p:extLst>
      <p:ext uri="{BB962C8B-B14F-4D97-AF65-F5344CB8AC3E}">
        <p14:creationId xmlns:p14="http://schemas.microsoft.com/office/powerpoint/2010/main" val="807528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pPr marL="0" indent="0" algn="just" rtl="1">
              <a:lnSpc>
                <a:spcPct val="150000"/>
              </a:lnSpc>
              <a:buNone/>
            </a:pPr>
            <a:r>
              <a:rPr lang="fa-IR" sz="2400" dirty="0">
                <a:cs typeface="B Homa" panose="00000400000000000000" pitchFamily="2" charset="-78"/>
              </a:rPr>
              <a:t>نرده‌های مرمرین كرسی دوم آرامگاه، و نیز نرده‌های هر 3 طبقۀ مناره‌ها نیز با نوارهایی از سنگ سیاه تزیین </a:t>
            </a:r>
            <a:r>
              <a:rPr lang="fa-IR" sz="2400" dirty="0" smtClean="0">
                <a:cs typeface="B Homa" panose="00000400000000000000" pitchFamily="2" charset="-78"/>
              </a:rPr>
              <a:t>شده‌اند. </a:t>
            </a:r>
            <a:r>
              <a:rPr lang="fa-IR" sz="2400" dirty="0">
                <a:cs typeface="B Homa" panose="00000400000000000000" pitchFamily="2" charset="-78"/>
              </a:rPr>
              <a:t>ستون نماها دارای نقش موج با رنگهای سیاه و سفید بر زمینۀ بنا هستند و حاشیه‌هایی با طرح «مداخل» (متداخل) دارند كه با نوارهایی از سنگ سیاه بر مرمر سفید در بنای آرامگاه، و خطوطی از مرمر سفید </a:t>
            </a:r>
            <a:r>
              <a:rPr lang="fa-IR" sz="2400" dirty="0" smtClean="0">
                <a:cs typeface="B Homa" panose="00000400000000000000" pitchFamily="2" charset="-78"/>
              </a:rPr>
              <a:t>بر </a:t>
            </a:r>
            <a:r>
              <a:rPr lang="fa-IR" sz="2400" dirty="0">
                <a:cs typeface="B Homa" panose="00000400000000000000" pitchFamily="2" charset="-78"/>
              </a:rPr>
              <a:t>ماسه سنگ سرخ در دیگر بناها ایجاد </a:t>
            </a:r>
            <a:r>
              <a:rPr lang="fa-IR" sz="2400" dirty="0" smtClean="0">
                <a:cs typeface="B Homa" panose="00000400000000000000" pitchFamily="2" charset="-78"/>
              </a:rPr>
              <a:t>شده است.</a:t>
            </a:r>
          </a:p>
          <a:p>
            <a:pPr marL="0" indent="0" algn="just" rtl="1">
              <a:lnSpc>
                <a:spcPct val="150000"/>
              </a:lnSpc>
              <a:buNone/>
            </a:pPr>
            <a:r>
              <a:rPr lang="fa-IR" sz="2400" dirty="0">
                <a:cs typeface="B Homa" panose="00000400000000000000" pitchFamily="2" charset="-78"/>
              </a:rPr>
              <a:t>حاشیۀ ازاره‌های بیرونی بناها و داخل مسجد و جماعت خانه با نقش موج </a:t>
            </a:r>
            <a:r>
              <a:rPr lang="ar-SA" sz="2400" dirty="0">
                <a:cs typeface="B Homa" panose="00000400000000000000" pitchFamily="2" charset="-78"/>
              </a:rPr>
              <a:t>گریو گنبد جماعت خانه با نقشهای هندسی از سنگهای مرمر سفید و ماسه سنگ سرخ آراسته شده است </a:t>
            </a:r>
            <a:r>
              <a:rPr lang="ar-SA" sz="2400" dirty="0" smtClean="0">
                <a:cs typeface="B Homa" panose="00000400000000000000" pitchFamily="2" charset="-78"/>
              </a:rPr>
              <a:t>در </a:t>
            </a:r>
            <a:r>
              <a:rPr lang="ar-SA" sz="2400" dirty="0">
                <a:cs typeface="B Homa" panose="00000400000000000000" pitchFamily="2" charset="-78"/>
              </a:rPr>
              <a:t>وسط پوستۀ زیرین گنبد سفید آرامگاه نقش شمسه‌ای با شعاعهای سفید و سیاه وجود </a:t>
            </a:r>
            <a:r>
              <a:rPr lang="ar-SA" sz="2400" dirty="0" smtClean="0">
                <a:cs typeface="B Homa" panose="00000400000000000000" pitchFamily="2" charset="-78"/>
              </a:rPr>
              <a:t>دارد</a:t>
            </a:r>
            <a:r>
              <a:rPr lang="en-US" sz="2400" dirty="0" smtClean="0"/>
              <a:t> </a:t>
            </a:r>
            <a:r>
              <a:rPr lang="fa-IR" sz="2400" dirty="0" smtClean="0">
                <a:cs typeface="B Homa" panose="00000400000000000000" pitchFamily="2" charset="-78"/>
              </a:rPr>
              <a:t>که</a:t>
            </a:r>
            <a:r>
              <a:rPr lang="ar-SA" sz="2400" dirty="0" smtClean="0">
                <a:cs typeface="B Homa" panose="00000400000000000000" pitchFamily="2" charset="-78"/>
              </a:rPr>
              <a:t> </a:t>
            </a:r>
            <a:r>
              <a:rPr lang="fa-IR" sz="2400" dirty="0" smtClean="0">
                <a:cs typeface="B Homa" panose="00000400000000000000" pitchFamily="2" charset="-78"/>
              </a:rPr>
              <a:t>پرچین‌كاری شده‌اند.</a:t>
            </a:r>
            <a:endParaRPr lang="en-US" sz="2400" dirty="0"/>
          </a:p>
        </p:txBody>
      </p:sp>
    </p:spTree>
    <p:extLst>
      <p:ext uri="{BB962C8B-B14F-4D97-AF65-F5344CB8AC3E}">
        <p14:creationId xmlns:p14="http://schemas.microsoft.com/office/powerpoint/2010/main" val="454711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002060"/>
                </a:solidFill>
              </a:rPr>
              <a:t>كتیبه‌ها: </a:t>
            </a:r>
            <a:endParaRPr lang="en-US" dirty="0">
              <a:solidFill>
                <a:srgbClr val="002060"/>
              </a:solidFill>
            </a:endParaRPr>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pPr marL="0" indent="0" algn="just" rtl="1">
              <a:lnSpc>
                <a:spcPct val="150000"/>
              </a:lnSpc>
              <a:buNone/>
            </a:pPr>
            <a:r>
              <a:rPr lang="fa-IR" sz="2400" dirty="0">
                <a:cs typeface="B Homa" panose="00000400000000000000" pitchFamily="2" charset="-78"/>
              </a:rPr>
              <a:t>کتیبه‌های تاج محل شامل سور قرآنی و به قلم ثلث است. تنها نام و تاریخ درگذشت شاه جهان را بر گورهای اصلی و نمادین او به قلم نستعلیق </a:t>
            </a:r>
            <a:r>
              <a:rPr lang="fa-IR" sz="2400" dirty="0" smtClean="0">
                <a:cs typeface="B Homa" panose="00000400000000000000" pitchFamily="2" charset="-78"/>
              </a:rPr>
              <a:t>نوشته‌اند.</a:t>
            </a:r>
          </a:p>
          <a:p>
            <a:pPr marL="0" indent="0" algn="just" rtl="1">
              <a:lnSpc>
                <a:spcPct val="150000"/>
              </a:lnSpc>
              <a:buNone/>
            </a:pPr>
            <a:r>
              <a:rPr lang="ar-SA" sz="2400" dirty="0">
                <a:cs typeface="B Homa" panose="00000400000000000000" pitchFamily="2" charset="-78"/>
              </a:rPr>
              <a:t>در كتابهای تاریخیِ هم‌‌زمان و كتیبه‌های موجود، فقط نام امانت‌خان شیرازی به عنوان کتیبه‌‌نگارِ تاج‌محل آمده است </a:t>
            </a:r>
            <a:r>
              <a:rPr lang="fa-IR" sz="2400" dirty="0">
                <a:cs typeface="B Homa" panose="00000400000000000000" pitchFamily="2" charset="-78"/>
              </a:rPr>
              <a:t>.</a:t>
            </a:r>
            <a:r>
              <a:rPr lang="ar-SA" sz="2400" dirty="0" smtClean="0">
                <a:cs typeface="B Homa" panose="00000400000000000000" pitchFamily="2" charset="-78"/>
              </a:rPr>
              <a:t>كتیبه‌ها </a:t>
            </a:r>
            <a:r>
              <a:rPr lang="ar-SA" sz="2400" dirty="0">
                <a:cs typeface="B Homa" panose="00000400000000000000" pitchFamily="2" charset="-78"/>
              </a:rPr>
              <a:t>در 3 مکان بنا ــ ایوان غربی (1046ق)، داخل آرامگاه (1048ق) و دروازه (1057ق) ــ تاریخ کتابت دارند. نوشته‌اند که امانت‌خان به سبب خوش‌نویسیِ كتیبه‌های تاج محل یك فیل هدیه </a:t>
            </a:r>
            <a:r>
              <a:rPr lang="ar-SA" sz="2400" dirty="0" smtClean="0">
                <a:cs typeface="B Homa" panose="00000400000000000000" pitchFamily="2" charset="-78"/>
              </a:rPr>
              <a:t>گرفت</a:t>
            </a:r>
            <a:r>
              <a:rPr lang="fa-IR" sz="2400" dirty="0" smtClean="0">
                <a:cs typeface="B Homa" panose="00000400000000000000" pitchFamily="2" charset="-78"/>
              </a:rPr>
              <a:t>.</a:t>
            </a:r>
          </a:p>
          <a:p>
            <a:pPr marL="0" indent="0" algn="just" rtl="1">
              <a:lnSpc>
                <a:spcPct val="150000"/>
              </a:lnSpc>
              <a:buNone/>
            </a:pPr>
            <a:r>
              <a:rPr lang="ar-SA" sz="2400" dirty="0" smtClean="0">
                <a:cs typeface="B Homa" panose="00000400000000000000" pitchFamily="2" charset="-78"/>
              </a:rPr>
              <a:t>می‌گویند</a:t>
            </a:r>
            <a:r>
              <a:rPr lang="ar-SA" sz="2400" dirty="0">
                <a:cs typeface="B Homa" panose="00000400000000000000" pitchFamily="2" charset="-78"/>
              </a:rPr>
              <a:t>: كتیبه‌های عمودی به‌گونه‌ای تنظیم شده‌اند كه با افزایش ارتفاع از سطح زمین بر طول حروف افزوده شده است و بیننده از پایین اندازۀ تمامی حروف آن را یكسان می‌بیند</a:t>
            </a:r>
            <a:endParaRPr lang="en-US" sz="2400" dirty="0"/>
          </a:p>
        </p:txBody>
      </p:sp>
    </p:spTree>
    <p:extLst>
      <p:ext uri="{BB962C8B-B14F-4D97-AF65-F5344CB8AC3E}">
        <p14:creationId xmlns:p14="http://schemas.microsoft.com/office/powerpoint/2010/main" val="3615005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7696200" cy="51051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00583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838200"/>
            <a:ext cx="8006802" cy="5257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1725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533400" y="1385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dirty="0" smtClean="0">
                <a:solidFill>
                  <a:srgbClr val="002060"/>
                </a:solidFill>
                <a:cs typeface="B Homa" panose="00000400000000000000" pitchFamily="2" charset="-78"/>
              </a:rPr>
              <a:t>کنده‌کاری بر سنگ: </a:t>
            </a:r>
            <a:endParaRPr lang="en-US" dirty="0">
              <a:solidFill>
                <a:srgbClr val="002060"/>
              </a:solidFill>
              <a:cs typeface="B Homa" panose="00000400000000000000" pitchFamily="2" charset="-78"/>
            </a:endParaRPr>
          </a:p>
        </p:txBody>
      </p:sp>
    </p:spTree>
    <p:extLst>
      <p:ext uri="{BB962C8B-B14F-4D97-AF65-F5344CB8AC3E}">
        <p14:creationId xmlns:p14="http://schemas.microsoft.com/office/powerpoint/2010/main" val="3992156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7772400" cy="6477000"/>
          </a:xfrm>
        </p:spPr>
        <p:txBody>
          <a:bodyPr>
            <a:noAutofit/>
          </a:bodyPr>
          <a:lstStyle/>
          <a:p>
            <a:pPr marL="0" indent="0" algn="just" rtl="1">
              <a:lnSpc>
                <a:spcPct val="150000"/>
              </a:lnSpc>
              <a:buNone/>
            </a:pPr>
            <a:r>
              <a:rPr lang="ar-SA" sz="2400" dirty="0">
                <a:cs typeface="B Homa" panose="00000400000000000000" pitchFamily="2" charset="-78"/>
              </a:rPr>
              <a:t>از این هنر به صورتی گسترده‌، پر کار و واقع‌گرایانه در مجموعه استفاده‌شده‌است</a:t>
            </a:r>
            <a:r>
              <a:rPr lang="fa-IR" sz="2400" dirty="0">
                <a:cs typeface="B Homa" panose="00000400000000000000" pitchFamily="2" charset="-78"/>
              </a:rPr>
              <a:t>.</a:t>
            </a:r>
            <a:r>
              <a:rPr lang="ar-SA" sz="2400" dirty="0">
                <a:cs typeface="B Homa" panose="00000400000000000000" pitchFamily="2" charset="-78"/>
              </a:rPr>
              <a:t> برازاره‌های آرامگاه سنگ‌نگاره‌هایی به شکل دسته‌گل و گلدان ساخته شده است</a:t>
            </a:r>
            <a:r>
              <a:rPr lang="en-US" sz="2400" dirty="0"/>
              <a:t>. </a:t>
            </a:r>
            <a:br>
              <a:rPr lang="en-US" sz="2400" dirty="0"/>
            </a:br>
            <a:r>
              <a:rPr lang="ar-SA" sz="2400" dirty="0">
                <a:cs typeface="B Homa" panose="00000400000000000000" pitchFamily="2" charset="-78"/>
              </a:rPr>
              <a:t>همین طرحها را در داخل آرامگاه با ظرافت و دقت بیشتر اجرا کرده‌اند. برگشتگی و پیچش نوك برگها و گلبرگها تأثیر هنر اروپایی را نشان می‌دهد طرحهای همانند آن که در ازاره‌های ایوان به كار رفته است، برجستگـی و ظرافت كمتری دارد. این طرحها بر روی ماسه سنگ سرخ در ازاره‌های دیوارهای خارجی مسجد و جماعت‌خانه نیز تكرار می‌شود</a:t>
            </a:r>
            <a:r>
              <a:rPr lang="fa-IR" sz="2400" dirty="0">
                <a:cs typeface="B Homa" panose="00000400000000000000" pitchFamily="2" charset="-78"/>
              </a:rPr>
              <a:t>.</a:t>
            </a:r>
            <a:r>
              <a:rPr lang="ar-SA" sz="2400" dirty="0">
                <a:cs typeface="B Homa" panose="00000400000000000000" pitchFamily="2" charset="-78"/>
              </a:rPr>
              <a:t> بر ازارۀ بلند دیوارهای داخلیِ آرامگاه ــ در محل تلاقیِ اتاق مركزی با اتاقهای دیگر ــ ستون‌نماهایی تراشیده از مرمر که با گیاهِ روییده از گلدان تزیین شده است، دیده می‌شود</a:t>
            </a:r>
            <a:r>
              <a:rPr lang="ar-SA" sz="2400" dirty="0" smtClean="0">
                <a:cs typeface="B Homa" panose="00000400000000000000" pitchFamily="2" charset="-78"/>
              </a:rPr>
              <a:t>.</a:t>
            </a:r>
            <a:endParaRPr lang="en-US" sz="2400" dirty="0"/>
          </a:p>
        </p:txBody>
      </p:sp>
    </p:spTree>
    <p:extLst>
      <p:ext uri="{BB962C8B-B14F-4D97-AF65-F5344CB8AC3E}">
        <p14:creationId xmlns:p14="http://schemas.microsoft.com/office/powerpoint/2010/main" val="838962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381000"/>
            <a:ext cx="8077200" cy="3370153"/>
          </a:xfrm>
          <a:prstGeom prst="rect">
            <a:avLst/>
          </a:prstGeom>
        </p:spPr>
        <p:txBody>
          <a:bodyPr wrap="square">
            <a:spAutoFit/>
          </a:bodyPr>
          <a:lstStyle/>
          <a:p>
            <a:pPr algn="just" rtl="1">
              <a:lnSpc>
                <a:spcPct val="150000"/>
              </a:lnSpc>
            </a:pPr>
            <a:r>
              <a:rPr lang="ar-SA" sz="2400" dirty="0">
                <a:cs typeface="B Homa" panose="00000400000000000000" pitchFamily="2" charset="-78"/>
              </a:rPr>
              <a:t> این ستون‌‌نماها در ازاره‌های ایوان آرامگاه به صورت ساده‌تری اجرا شده ‌است</a:t>
            </a:r>
            <a:r>
              <a:rPr lang="fa-IR" sz="2400" dirty="0">
                <a:cs typeface="B Homa" panose="00000400000000000000" pitchFamily="2" charset="-78"/>
              </a:rPr>
              <a:t>.</a:t>
            </a:r>
            <a:r>
              <a:rPr lang="ar-SA" sz="2400" dirty="0">
                <a:cs typeface="B Homa" panose="00000400000000000000" pitchFamily="2" charset="-78"/>
              </a:rPr>
              <a:t> در سر‌درِ مسجد و جماعت‌خانه، ‌گرداگردِ كتیبه‌ها با نقوش گیاهی به صورت تكراری تزیین شده‌اند. بر قرنیز دیوار خارجی آرامگاه، دو ردیف نقش برجسته با طرح لوتوس تراشیده شده است. نقشهای محراب‌گونه و ترنج مانند در داخل آرامگاه، و نقشهایی همانند آنها در قابهای دیوارهای خارجی مسجد، جماعت خانه و دروازه و نیز در اطراف كرسی آرامگاه دیده می‌شود </a:t>
            </a:r>
            <a:r>
              <a:rPr lang="fa-IR" sz="2400" dirty="0">
                <a:cs typeface="B Homa" panose="00000400000000000000" pitchFamily="2" charset="-78"/>
              </a:rPr>
              <a:t>.</a:t>
            </a:r>
            <a:endParaRPr lang="en-US" sz="2400" dirty="0"/>
          </a:p>
        </p:txBody>
      </p:sp>
    </p:spTree>
    <p:extLst>
      <p:ext uri="{BB962C8B-B14F-4D97-AF65-F5344CB8AC3E}">
        <p14:creationId xmlns:p14="http://schemas.microsoft.com/office/powerpoint/2010/main" val="297918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0"/>
            <a:ext cx="8206154" cy="5334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6760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pPr algn="r" rtl="1"/>
            <a:r>
              <a:rPr lang="ar-SA" dirty="0">
                <a:solidFill>
                  <a:srgbClr val="002060"/>
                </a:solidFill>
              </a:rPr>
              <a:t>مشبك سنگ:</a:t>
            </a:r>
            <a:endParaRPr lang="en-US" dirty="0">
              <a:solidFill>
                <a:srgbClr val="002060"/>
              </a:solidFill>
            </a:endParaRPr>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marL="0" indent="0" algn="just" rtl="1">
              <a:lnSpc>
                <a:spcPct val="150000"/>
              </a:lnSpc>
              <a:buNone/>
            </a:pPr>
            <a:r>
              <a:rPr lang="ar-SA" sz="2400" dirty="0">
                <a:cs typeface="B Homa" panose="00000400000000000000" pitchFamily="2" charset="-78"/>
              </a:rPr>
              <a:t>بیشترین و پر‌كارترین مشبك سنگِ مجموعه، در محجر اطراف گورها به كار رفته است. هر ضلع محجر از 3 قطعه سنگ مرمر سفید یكپارچه شکل گرفته است كه طرح آن به صورت متوالی تكرار می‌شود این محجر که در مدت 10 سال با صرف هزینۀ 50 هزار روپیه ساخته شده، دری از سنگ یشم داشته است که اکنون بر جا نیست، پیش‌تر نیز محجری از طلای میناكاری شده بر آرامگاه قرار داشته است نور‌گیرهای این مجموعه از سنگ مشبك ساخته شده است. در هر 4 ضلع بنای آرامگاه نورگیرهای 4 گوش مشبکی از سنگ مرمر قرار دارد </a:t>
            </a:r>
            <a:r>
              <a:rPr lang="fa-IR" sz="2400" dirty="0" smtClean="0">
                <a:cs typeface="B Homa" panose="00000400000000000000" pitchFamily="2" charset="-78"/>
              </a:rPr>
              <a:t>.</a:t>
            </a:r>
            <a:r>
              <a:rPr lang="ar-SA" sz="2400" dirty="0">
                <a:cs typeface="B Homa" panose="00000400000000000000" pitchFamily="2" charset="-78"/>
              </a:rPr>
              <a:t> نورگیرهای مناره‌ها نیز دارای چنین طرحی هستند. در دروازه نیز نورگیرهای مشبك 8گوش از ماسه سنگ سرخ به كار رفته است. نرده‌های مجموعه در سمت رودخانه، دروازه، برجهای 3 طبقه، و اطراف مسجد و جماعت خانه را نیز از مشبک سنگ ساخته‌اند </a:t>
            </a:r>
            <a:endParaRPr lang="en-US" sz="2400" dirty="0"/>
          </a:p>
        </p:txBody>
      </p:sp>
    </p:spTree>
    <p:extLst>
      <p:ext uri="{BB962C8B-B14F-4D97-AF65-F5344CB8AC3E}">
        <p14:creationId xmlns:p14="http://schemas.microsoft.com/office/powerpoint/2010/main" val="230066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990600"/>
            <a:ext cx="7762396" cy="51490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450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solidFill>
                  <a:srgbClr val="002060"/>
                </a:solidFill>
                <a:cs typeface="B Homa" panose="00000400000000000000" pitchFamily="2" charset="-78"/>
              </a:rPr>
              <a:t>سنگ ‌تراشی</a:t>
            </a:r>
            <a:r>
              <a:rPr lang="fa-IR" dirty="0">
                <a:solidFill>
                  <a:srgbClr val="002060"/>
                </a:solidFill>
                <a:cs typeface="B Homa" panose="00000400000000000000" pitchFamily="2" charset="-78"/>
              </a:rPr>
              <a:t>:</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just" rtl="1">
              <a:lnSpc>
                <a:spcPct val="150000"/>
              </a:lnSpc>
              <a:buNone/>
            </a:pPr>
            <a:r>
              <a:rPr lang="ar-SA" sz="2400" dirty="0">
                <a:cs typeface="B Homa" panose="00000400000000000000" pitchFamily="2" charset="-78"/>
              </a:rPr>
              <a:t>افزون بر کاربرد گستردۀ سنگِ پاک‌تراش در نمای تاج محل، از سنگ تراش خوردۀ حجم‌دار نیز به شكلهای گوناگون در داخل و خارج بناها استفاده شده است. زیر گنبد</a:t>
            </a:r>
            <a:r>
              <a:rPr lang="en-US" sz="2400" dirty="0">
                <a:cs typeface="B Homa" panose="00000400000000000000" pitchFamily="2" charset="-78"/>
              </a:rPr>
              <a:t> </a:t>
            </a:r>
            <a:r>
              <a:rPr lang="ar-SA" sz="2400" dirty="0" smtClean="0">
                <a:cs typeface="B Homa" panose="00000400000000000000" pitchFamily="2" charset="-78"/>
              </a:rPr>
              <a:t>آرامگاه </a:t>
            </a:r>
            <a:r>
              <a:rPr lang="ar-SA" sz="2400" dirty="0">
                <a:cs typeface="B Homa" panose="00000400000000000000" pitchFamily="2" charset="-78"/>
              </a:rPr>
              <a:t>و همچنین زیر طاقهای مجموعه با كاربندی سنگ تزیین شده‌اند. چتریها، چوکهندها و منارچه‌های بنا كه ارتفاع آنها از سطح دیوار بلندتر است، گنبدهای كوچك تزیین شده با گل لوتوس تراشیده از مرمر سفید دارند. مناره‌ها نیز در بخش زینه، دارای تزیین سنگی هستند. حوض وسط باغ در گوشه‌ها نقشهای تزیینی از سنگ مرمر سفید </a:t>
            </a:r>
            <a:r>
              <a:rPr lang="ar-SA" sz="2400" dirty="0" smtClean="0">
                <a:cs typeface="B Homa" panose="00000400000000000000" pitchFamily="2" charset="-78"/>
              </a:rPr>
              <a:t>دارد</a:t>
            </a:r>
            <a:r>
              <a:rPr lang="fa-IR" sz="2400" dirty="0" smtClean="0">
                <a:cs typeface="B Homa" panose="00000400000000000000" pitchFamily="2" charset="-78"/>
              </a:rPr>
              <a:t>.</a:t>
            </a:r>
            <a:endParaRPr lang="en-US" sz="2400" dirty="0">
              <a:cs typeface="B Homa" panose="00000400000000000000" pitchFamily="2" charset="-78"/>
            </a:endParaRPr>
          </a:p>
        </p:txBody>
      </p:sp>
    </p:spTree>
    <p:extLst>
      <p:ext uri="{BB962C8B-B14F-4D97-AF65-F5344CB8AC3E}">
        <p14:creationId xmlns:p14="http://schemas.microsoft.com/office/powerpoint/2010/main" val="2178550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800" y="457200"/>
            <a:ext cx="8066617" cy="6049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3929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solidFill>
                  <a:srgbClr val="002060"/>
                </a:solidFill>
              </a:rPr>
              <a:t>نقاشی:</a:t>
            </a:r>
            <a:endParaRPr lang="en-US" dirty="0">
              <a:solidFill>
                <a:srgbClr val="002060"/>
              </a:solidFill>
            </a:endParaRPr>
          </a:p>
        </p:txBody>
      </p:sp>
      <p:sp>
        <p:nvSpPr>
          <p:cNvPr id="3" name="Content Placeholder 2"/>
          <p:cNvSpPr>
            <a:spLocks noGrp="1"/>
          </p:cNvSpPr>
          <p:nvPr>
            <p:ph idx="1"/>
          </p:nvPr>
        </p:nvSpPr>
        <p:spPr>
          <a:xfrm>
            <a:off x="685800" y="1600200"/>
            <a:ext cx="7696200" cy="4525963"/>
          </a:xfrm>
        </p:spPr>
        <p:txBody>
          <a:bodyPr>
            <a:normAutofit/>
          </a:bodyPr>
          <a:lstStyle/>
          <a:p>
            <a:pPr marL="0" indent="0" algn="just" rtl="1">
              <a:lnSpc>
                <a:spcPct val="150000"/>
              </a:lnSpc>
              <a:buNone/>
            </a:pPr>
            <a:r>
              <a:rPr lang="ar-SA" sz="2400" dirty="0">
                <a:cs typeface="B Homa" panose="00000400000000000000" pitchFamily="2" charset="-78"/>
              </a:rPr>
              <a:t> داخل بنای مسجد، جماعت‌خانه و دروازه از ازاره تا سقف را نقشهای گیاهی سفید بر روی گچ به رنگ قرمزهندی (هرمیچی) زینت داده است. برای اجرا، طرح را ابتدا با خط انداختن بر روی گچِ نمدار گود، و سپس رنگ‌آمیزی می‌كرده‌اند</a:t>
            </a:r>
            <a:endParaRPr lang="en-US" sz="2400" dirty="0"/>
          </a:p>
        </p:txBody>
      </p:sp>
    </p:spTree>
    <p:extLst>
      <p:ext uri="{BB962C8B-B14F-4D97-AF65-F5344CB8AC3E}">
        <p14:creationId xmlns:p14="http://schemas.microsoft.com/office/powerpoint/2010/main" val="2317832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2060"/>
                </a:solidFill>
              </a:rPr>
              <a:t>گنبد</a:t>
            </a:r>
            <a:endParaRPr lang="en-US"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marL="0" indent="0" algn="just" rtl="1">
              <a:lnSpc>
                <a:spcPct val="150000"/>
              </a:lnSpc>
              <a:buNone/>
            </a:pPr>
            <a:r>
              <a:rPr lang="ar-SA" sz="2400" dirty="0">
                <a:cs typeface="B Homa" panose="00000400000000000000" pitchFamily="2" charset="-78"/>
              </a:rPr>
              <a:t>شاخص ترین ویژگی ساختار گنبد در این بنا، استفاده از سنگ مرمر است، این گنبد با ارتفاع حدود</a:t>
            </a:r>
            <a:r>
              <a:rPr lang="fa-IR" sz="2400" dirty="0">
                <a:cs typeface="B Homa" panose="00000400000000000000" pitchFamily="2" charset="-78"/>
              </a:rPr>
              <a:t>۳۵</a:t>
            </a:r>
            <a:r>
              <a:rPr lang="ar-SA" sz="2400" dirty="0">
                <a:cs typeface="B Homa" panose="00000400000000000000" pitchFamily="2" charset="-78"/>
              </a:rPr>
              <a:t>  متر که در بالای یک حجم استوانه ای شکل به ارتفاع حدود </a:t>
            </a:r>
            <a:r>
              <a:rPr lang="fa-IR" sz="2400" dirty="0">
                <a:cs typeface="B Homa" panose="00000400000000000000" pitchFamily="2" charset="-78"/>
              </a:rPr>
              <a:t>۷</a:t>
            </a:r>
            <a:r>
              <a:rPr lang="ar-SA" sz="2400" dirty="0">
                <a:cs typeface="B Homa" panose="00000400000000000000" pitchFamily="2" charset="-78"/>
              </a:rPr>
              <a:t> متر نشسته است، با طراحی لوتوس تزئین شده. از این طرح هم در چهار کوشک گنبددار کوچکتر در گوشه و کنار گنبد اصلی استفاده شده و هم در مناره هایی که از لبه دیواره‌ها تزئین شده‌اند که تنها تأکید بر ارتفاع و تکرار موضوع لوتوس است. گنبد تاج‌محل دوپوشه است و برآمده است یا امرودی، مانند گورامیر در سمرقند که مزار امیرتیمور باشد </a:t>
            </a:r>
            <a:endParaRPr lang="en-US" sz="2400" dirty="0"/>
          </a:p>
        </p:txBody>
      </p:sp>
    </p:spTree>
    <p:extLst>
      <p:ext uri="{BB962C8B-B14F-4D97-AF65-F5344CB8AC3E}">
        <p14:creationId xmlns:p14="http://schemas.microsoft.com/office/powerpoint/2010/main" val="2404629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1000"/>
            <a:ext cx="4724400" cy="6285682"/>
          </a:xfrm>
        </p:spPr>
      </p:pic>
      <p:sp>
        <p:nvSpPr>
          <p:cNvPr id="2" name="Rectangle 1"/>
          <p:cNvSpPr/>
          <p:nvPr/>
        </p:nvSpPr>
        <p:spPr>
          <a:xfrm>
            <a:off x="6705600" y="5410200"/>
            <a:ext cx="2249520" cy="1107996"/>
          </a:xfrm>
          <a:prstGeom prst="rect">
            <a:avLst/>
          </a:prstGeom>
          <a:noFill/>
        </p:spPr>
        <p:txBody>
          <a:bodyPr wrap="square" lIns="91440" tIns="45720" rIns="91440" bIns="45720">
            <a:spAutoFit/>
          </a:bodyPr>
          <a:lstStyle/>
          <a:p>
            <a:pPr algn="ctr"/>
            <a:r>
              <a:rPr lang="fa-IR" sz="6600" b="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cs typeface="B Homa" panose="00000400000000000000" pitchFamily="2" charset="-78"/>
              </a:rPr>
              <a:t>پایان</a:t>
            </a:r>
            <a:endParaRPr lang="en-US" sz="66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4064604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20925" y="1604386"/>
            <a:ext cx="457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4800" dirty="0">
                <a:cs typeface="B Arshia" pitchFamily="2" charset="-78"/>
              </a:rPr>
              <a:t>ارائه دهنده خدمات :</a:t>
            </a:r>
            <a:br>
              <a:rPr lang="fa-IR" altLang="en-US" sz="4800" dirty="0">
                <a:cs typeface="B Arshia" pitchFamily="2" charset="-78"/>
              </a:rPr>
            </a:br>
            <a:r>
              <a:rPr lang="fa-IR" altLang="en-US" sz="4800" dirty="0">
                <a:cs typeface="B Arshia" pitchFamily="2" charset="-78"/>
              </a:rPr>
              <a:t>طراحی معماری</a:t>
            </a:r>
            <a:br>
              <a:rPr lang="fa-IR" altLang="en-US" sz="4800" dirty="0">
                <a:cs typeface="B Arshia" pitchFamily="2" charset="-78"/>
              </a:rPr>
            </a:br>
            <a:r>
              <a:rPr lang="fa-IR" altLang="en-US" sz="4800" dirty="0">
                <a:cs typeface="B Arshia" pitchFamily="2" charset="-78"/>
              </a:rPr>
              <a:t> مدلینگ</a:t>
            </a:r>
            <a:br>
              <a:rPr lang="fa-IR" altLang="en-US" sz="4800" dirty="0">
                <a:cs typeface="B Arshia" pitchFamily="2" charset="-78"/>
              </a:rPr>
            </a:br>
            <a:r>
              <a:rPr lang="fa-IR" altLang="en-US" sz="4800" dirty="0">
                <a:cs typeface="B Arshia" pitchFamily="2" charset="-78"/>
              </a:rPr>
              <a:t> پرزانته</a:t>
            </a:r>
            <a:br>
              <a:rPr lang="fa-IR" altLang="en-US" sz="4800" dirty="0">
                <a:cs typeface="B Arshia" pitchFamily="2" charset="-78"/>
              </a:rPr>
            </a:br>
            <a:r>
              <a:rPr lang="fa-IR" altLang="en-US" sz="4800" dirty="0">
                <a:cs typeface="B Arshia" pitchFamily="2" charset="-78"/>
              </a:rPr>
              <a:t>رساله</a:t>
            </a:r>
            <a:br>
              <a:rPr lang="fa-IR" altLang="en-US" sz="4800" dirty="0">
                <a:cs typeface="B Arshia" pitchFamily="2" charset="-78"/>
              </a:rPr>
            </a:br>
            <a:r>
              <a:rPr lang="fa-IR" altLang="en-US" sz="4800" dirty="0">
                <a:solidFill>
                  <a:srgbClr val="800000"/>
                </a:solidFill>
                <a:cs typeface="B Arshia" pitchFamily="2" charset="-78"/>
              </a:rPr>
              <a:t>مهندس کاویانی</a:t>
            </a:r>
            <a:br>
              <a:rPr lang="fa-IR" altLang="en-US" sz="4800" dirty="0">
                <a:solidFill>
                  <a:srgbClr val="800000"/>
                </a:solidFill>
                <a:cs typeface="B Arshia" pitchFamily="2" charset="-78"/>
              </a:rPr>
            </a:br>
            <a:r>
              <a:rPr lang="fa-IR" altLang="en-US" sz="3600" dirty="0">
                <a:solidFill>
                  <a:srgbClr val="800000"/>
                </a:solidFill>
                <a:cs typeface="B Davat" pitchFamily="2" charset="-78"/>
              </a:rPr>
              <a:t>09137299517</a:t>
            </a:r>
            <a:endParaRPr lang="en-US" altLang="en-US" sz="3600" dirty="0">
              <a:solidFill>
                <a:srgbClr val="800000"/>
              </a:solidFill>
              <a:cs typeface="B Homa" panose="00000400000000000000" pitchFamily="2" charset="-78"/>
            </a:endParaRPr>
          </a:p>
        </p:txBody>
      </p:sp>
      <p:sp>
        <p:nvSpPr>
          <p:cNvPr id="3" name="Rectangle 2"/>
          <p:cNvSpPr>
            <a:spLocks noChangeArrowheads="1"/>
          </p:cNvSpPr>
          <p:nvPr/>
        </p:nvSpPr>
        <p:spPr bwMode="auto">
          <a:xfrm>
            <a:off x="1447800" y="34349"/>
            <a:ext cx="631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en-US" sz="9600" dirty="0">
                <a:solidFill>
                  <a:srgbClr val="800000"/>
                </a:solidFill>
                <a:cs typeface="B Arshia" pitchFamily="2" charset="-78"/>
              </a:rPr>
              <a:t>دپارتمان معماری ناربن</a:t>
            </a:r>
            <a:endParaRPr lang="en-US" altLang="en-US" sz="9600" dirty="0">
              <a:solidFill>
                <a:srgbClr val="800000"/>
              </a:solidFill>
              <a:cs typeface="B Arshia" pitchFamily="2" charset="-78"/>
            </a:endParaRPr>
          </a:p>
        </p:txBody>
      </p:sp>
    </p:spTree>
    <p:extLst>
      <p:ext uri="{BB962C8B-B14F-4D97-AF65-F5344CB8AC3E}">
        <p14:creationId xmlns:p14="http://schemas.microsoft.com/office/powerpoint/2010/main" val="242796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70000" lnSpcReduction="20000"/>
          </a:bodyPr>
          <a:lstStyle/>
          <a:p>
            <a:pPr marL="0" indent="0" algn="just" rtl="1">
              <a:lnSpc>
                <a:spcPct val="160000"/>
              </a:lnSpc>
              <a:buNone/>
            </a:pPr>
            <a:r>
              <a:rPr lang="ar-SA" sz="2400" dirty="0">
                <a:cs typeface="B Homa" panose="00000400000000000000" pitchFamily="2" charset="-78"/>
              </a:rPr>
              <a:t>دو عمارت مسجد و مهمانخانه در دوسوی مزار(مسجد در جبهة غربی و مهمانخانه در جبهة شرقی مزار)به گونه‌ای طراحی و ساخته شده است كه جهت نمای اصلی آنها به سمت عمارت مزار قرار گرفته است. در طراحی این دو عمارت، یكی از ابداعات بسیار خاص در معماری دوران اسلامی روی داده است. معمار تاج محل برای تأكید بسیار بر اصل تقارن و به منظور افزایش اهمیت عمارت مزار و ایجاد پیوند بصری استوار و طراحانه بین عمارت مزار و دو عمارت مزبور، از نقشه‌ای كاملا واحد و یكسان برای این دو بنا كه كاركردهای متفاوتی داشتند، استفاده كرده است و شاید بتوان اظهار داشت كه چنین اقدامی در تاریخ معماری دوران اسلامی بی‌نظیر یا حداقل بسیار كم‌نظیر است، به ویژه آنكه نه تنها نقشة این دو بنا، بلكه نماها و تركیب حجمی آنها نیز همانند است و تنها اقدام ظریفی كه معمار تاج محل برای تمایز بین آنها صورت داده، این است كه شكل محراب و جای نماز را در دیوار و صحن مسجد ایجاد كرده است. </a:t>
            </a:r>
            <a:endParaRPr lang="en-US" sz="2400" dirty="0"/>
          </a:p>
        </p:txBody>
      </p:sp>
    </p:spTree>
    <p:extLst>
      <p:ext uri="{BB962C8B-B14F-4D97-AF65-F5344CB8AC3E}">
        <p14:creationId xmlns:p14="http://schemas.microsoft.com/office/powerpoint/2010/main" val="420299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400800"/>
          </a:xfrm>
        </p:spPr>
        <p:txBody>
          <a:bodyPr>
            <a:normAutofit fontScale="70000" lnSpcReduction="20000"/>
          </a:bodyPr>
          <a:lstStyle/>
          <a:p>
            <a:pPr marL="0" indent="0" algn="just" rtl="1">
              <a:lnSpc>
                <a:spcPct val="160000"/>
              </a:lnSpc>
              <a:buNone/>
            </a:pPr>
            <a:r>
              <a:rPr lang="ar-SA" sz="2400" dirty="0">
                <a:cs typeface="B Homa" panose="00000400000000000000" pitchFamily="2" charset="-78"/>
              </a:rPr>
              <a:t>توجه به این نكته لازم است كه نقشه و تركیب حجمی مسجد كه سه گنبدخانه فضای اصلی آن را شكل داده و گنبد مركزی از دو گنبد دیگر بزرگتر و برجسته‌تر است، از الگوی خاص مساجد گوركانی تأثیر پذیرفته و می‌توان اظهار داشت كه در طراحی مهمانخانه از شكل مسجد پیروی شده است. به هرصورت طراحی این دوفضا را می‌توان اوج توجه به اصل تقارن در معماری به شمار آورد</a:t>
            </a:r>
            <a:r>
              <a:rPr lang="en-US" sz="2400" dirty="0"/>
              <a:t>.</a:t>
            </a:r>
            <a:br>
              <a:rPr lang="en-US" sz="2400" dirty="0"/>
            </a:br>
            <a:r>
              <a:rPr lang="en-US" sz="2400" dirty="0"/>
              <a:t/>
            </a:r>
            <a:br>
              <a:rPr lang="en-US" sz="2400" dirty="0"/>
            </a:br>
            <a:r>
              <a:rPr lang="ar-SA" sz="2400" dirty="0">
                <a:cs typeface="B Homa" panose="00000400000000000000" pitchFamily="2" charset="-78"/>
              </a:rPr>
              <a:t>نمای مقبره، كه از تعدادی پیشطاق كه در كنار تعدادی فضای تورفته در دو طبقه تشكیل شده است، مقبرة مكعبی شكل از نوع دهلی را با خصوصیات دكانی(نیمرخ پیازی شكل گنبد)به شكل بی مانندی از لحاظ هماهنگی و زیبائی رسانید. تناسبات متعادل آن به وسیلة نمای زینت یافته با ساختار آجری، متعالی شده است: خاتمكاری مرمر سفید با سنگ ترصیع ضمن انعكاس دگرگونیهای جوی، تجلی اسطوره‌ای و افسانه‌ای ساختمان را افزایش داده است</a:t>
            </a:r>
            <a:r>
              <a:rPr lang="en-US" sz="2400" dirty="0"/>
              <a:t>.</a:t>
            </a:r>
            <a:br>
              <a:rPr lang="en-US" sz="2400" dirty="0"/>
            </a:br>
            <a:endParaRPr lang="en-US" sz="2400" dirty="0"/>
          </a:p>
        </p:txBody>
      </p:sp>
    </p:spTree>
    <p:extLst>
      <p:ext uri="{BB962C8B-B14F-4D97-AF65-F5344CB8AC3E}">
        <p14:creationId xmlns:p14="http://schemas.microsoft.com/office/powerpoint/2010/main" val="219193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4427</Words>
  <Application>Microsoft Office PowerPoint</Application>
  <PresentationFormat>On-screen Show (4:3)</PresentationFormat>
  <Paragraphs>152</Paragraphs>
  <Slides>75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2  Fantezy</vt:lpstr>
      <vt:lpstr>Arial</vt:lpstr>
      <vt:lpstr>B Arshia</vt:lpstr>
      <vt:lpstr>B Davat</vt:lpstr>
      <vt:lpstr>B Homa</vt:lpstr>
      <vt:lpstr>B Titr</vt:lpstr>
      <vt:lpstr>Calibri</vt:lpstr>
      <vt:lpstr>Mangal</vt:lpstr>
      <vt:lpstr>Tahoma</vt:lpstr>
      <vt:lpstr>Times New Roman</vt:lpstr>
      <vt:lpstr>Wingdings</vt:lpstr>
      <vt:lpstr>Office Theme</vt:lpstr>
      <vt:lpstr>PowerPoint Presentation</vt:lpstr>
      <vt:lpstr>تاج محل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تاریخچه باغ </vt:lpstr>
      <vt:lpstr>اهداف طراحی مجموعه :</vt:lpstr>
      <vt:lpstr>PowerPoint Presentation</vt:lpstr>
      <vt:lpstr>PowerPoint Presentation</vt:lpstr>
      <vt:lpstr>معرفی پلان</vt:lpstr>
      <vt:lpstr>PowerPoint Presentation</vt:lpstr>
      <vt:lpstr>PowerPoint Presentation</vt:lpstr>
      <vt:lpstr>نحوه ارتباط بنا با شبکه شهر:</vt:lpstr>
      <vt:lpstr>هندسه ی خلق فضا و انتظام</vt:lpstr>
      <vt:lpstr>PowerPoint Presentation</vt:lpstr>
      <vt:lpstr>سلسله مراتب فضایی</vt:lpstr>
      <vt:lpstr>PowerPoint Presentation</vt:lpstr>
      <vt:lpstr>PowerPoint Presentation</vt:lpstr>
      <vt:lpstr>عناصر تشکیل دهنده باغ تاج محل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چگونگي كاربرد عددهاي نمادين</vt:lpstr>
      <vt:lpstr>برخى از طرح هاى مهم چهار تايى</vt:lpstr>
      <vt:lpstr>طرح چهار ايواني برون گرا:</vt:lpstr>
      <vt:lpstr>طرح چهار باغ:</vt:lpstr>
      <vt:lpstr>PowerPoint Presentation</vt:lpstr>
      <vt:lpstr>طرح چهار سو:</vt:lpstr>
      <vt:lpstr>طرح چهار منار:</vt:lpstr>
      <vt:lpstr>PowerPoint Presentation</vt:lpstr>
      <vt:lpstr>طرح چهار برج:</vt:lpstr>
      <vt:lpstr>طرح چهار دروازه</vt:lpstr>
      <vt:lpstr>طرح هشت بهشت:</vt:lpstr>
      <vt:lpstr>ساير كاربردهاي متنوع و فراوان عدد چهار در طراحي</vt:lpstr>
      <vt:lpstr>كاربرد اعداد 5،3،2 و 7 در طراحى تاج محل</vt:lpstr>
      <vt:lpstr>PowerPoint Presentation</vt:lpstr>
      <vt:lpstr>PowerPoint Presentation</vt:lpstr>
      <vt:lpstr>PowerPoint Presentation</vt:lpstr>
      <vt:lpstr>PowerPoint Presentation</vt:lpstr>
      <vt:lpstr>كاربرد عدد هفت</vt:lpstr>
      <vt:lpstr>کتیبه‌ها و تزیینات تاج محل: </vt:lpstr>
      <vt:lpstr>پرچین كاری: </vt:lpstr>
      <vt:lpstr>PowerPoint Presentation</vt:lpstr>
      <vt:lpstr>PowerPoint Presentation</vt:lpstr>
      <vt:lpstr>PowerPoint Presentation</vt:lpstr>
      <vt:lpstr>PowerPoint Presentation</vt:lpstr>
      <vt:lpstr>نقوش ساده و هندسی: </vt:lpstr>
      <vt:lpstr>PowerPoint Presentation</vt:lpstr>
      <vt:lpstr>كتیبه‌ها: </vt:lpstr>
      <vt:lpstr>PowerPoint Presentation</vt:lpstr>
      <vt:lpstr>PowerPoint Presentation</vt:lpstr>
      <vt:lpstr>PowerPoint Presentation</vt:lpstr>
      <vt:lpstr>PowerPoint Presentation</vt:lpstr>
      <vt:lpstr>PowerPoint Presentation</vt:lpstr>
      <vt:lpstr>PowerPoint Presentation</vt:lpstr>
      <vt:lpstr>مشبك سنگ:</vt:lpstr>
      <vt:lpstr>سنگ ‌تراشی:</vt:lpstr>
      <vt:lpstr>PowerPoint Presentation</vt:lpstr>
      <vt:lpstr>نقاشی:</vt:lpstr>
      <vt:lpstr>گنبد</vt:lpstr>
      <vt:lpstr>PowerPoint Presentation</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kamal</cp:lastModifiedBy>
  <cp:revision>41</cp:revision>
  <dcterms:created xsi:type="dcterms:W3CDTF">2012-12-08T13:54:01Z</dcterms:created>
  <dcterms:modified xsi:type="dcterms:W3CDTF">2018-03-10T20:52:51Z</dcterms:modified>
</cp:coreProperties>
</file>