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19" r:id="rId1"/>
  </p:sldMasterIdLst>
  <p:notesMasterIdLst>
    <p:notesMasterId r:id="rId20"/>
  </p:notesMasterIdLst>
  <p:sldIdLst>
    <p:sldId id="276" r:id="rId2"/>
    <p:sldId id="256" r:id="rId3"/>
    <p:sldId id="269" r:id="rId4"/>
    <p:sldId id="272" r:id="rId5"/>
    <p:sldId id="271" r:id="rId6"/>
    <p:sldId id="258" r:id="rId7"/>
    <p:sldId id="259" r:id="rId8"/>
    <p:sldId id="260" r:id="rId9"/>
    <p:sldId id="261" r:id="rId10"/>
    <p:sldId id="262" r:id="rId11"/>
    <p:sldId id="263" r:id="rId12"/>
    <p:sldId id="266" r:id="rId13"/>
    <p:sldId id="277" r:id="rId14"/>
    <p:sldId id="265" r:id="rId15"/>
    <p:sldId id="264" r:id="rId16"/>
    <p:sldId id="273" r:id="rId17"/>
    <p:sldId id="274" r:id="rId18"/>
    <p:sldId id="275" r:id="rId19"/>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FF"/>
    <a:srgbClr val="66FF33"/>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97" d="100"/>
          <a:sy n="97" d="100"/>
        </p:scale>
        <p:origin x="394"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4579" name="Rectangle 3"/>
          <p:cNvSpPr>
            <a:spLocks noGrp="1" noChangeArrowheads="1"/>
          </p:cNvSpPr>
          <p:nvPr>
            <p:ph type="dt" idx="1"/>
          </p:nvPr>
        </p:nvSpPr>
        <p:spPr bwMode="auto">
          <a:xfrm>
            <a:off x="1588"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245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458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2" name="Rectangle 6"/>
          <p:cNvSpPr>
            <a:spLocks noGrp="1" noChangeArrowheads="1"/>
          </p:cNvSpPr>
          <p:nvPr>
            <p:ph type="ftr" sz="quarter" idx="4"/>
          </p:nvPr>
        </p:nvSpPr>
        <p:spPr bwMode="auto">
          <a:xfrm>
            <a:off x="388620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4583" name="Rectangle 7"/>
          <p:cNvSpPr>
            <a:spLocks noGrp="1" noChangeArrowheads="1"/>
          </p:cNvSpPr>
          <p:nvPr>
            <p:ph type="sldNum" sz="quarter" idx="5"/>
          </p:nvPr>
        </p:nvSpPr>
        <p:spPr bwMode="auto">
          <a:xfrm>
            <a:off x="1588"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fld id="{3211DE31-C4D7-4C68-9F1D-ED5C28CDF0D4}" type="slidenum">
              <a:rPr lang="ar-SA"/>
              <a:pPr/>
              <a:t>‹#›</a:t>
            </a:fld>
            <a:endParaRPr lang="en-US"/>
          </a:p>
        </p:txBody>
      </p:sp>
    </p:spTree>
    <p:extLst>
      <p:ext uri="{BB962C8B-B14F-4D97-AF65-F5344CB8AC3E}">
        <p14:creationId xmlns:p14="http://schemas.microsoft.com/office/powerpoint/2010/main" val="2882137762"/>
      </p:ext>
    </p:extLst>
  </p:cSld>
  <p:clrMap bg1="lt1" tx1="dk1" bg2="lt2" tx2="dk2" accent1="accent1" accent2="accent2" accent3="accent3" accent4="accent4" accent5="accent5" accent6="accent6" hlink="hlink" folHlink="folHlink"/>
  <p:notesStyle>
    <a:lvl1pPr algn="r" rtl="1"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r" rtl="1"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r" rtl="1"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r" rtl="1"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r" rtl="1"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05F94A-7AB8-4A2E-844F-401C7D9D5082}" type="slidenum">
              <a:rPr lang="ar-SA"/>
              <a:pPr/>
              <a:t>2</a:t>
            </a:fld>
            <a:endParaRPr 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88168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E446EF-C67A-4995-B6C6-8D988DD6A6B9}" type="slidenum">
              <a:rPr lang="ar-SA"/>
              <a:pPr/>
              <a:t>11</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565326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34AE3A-2BF3-4352-A126-9A5C924F154D}" type="slidenum">
              <a:rPr lang="ar-SA"/>
              <a:pPr/>
              <a:t>12</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61785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424761-97E1-4D2C-8B32-23AD94048F90}" type="slidenum">
              <a:rPr lang="ar-SA"/>
              <a:pPr/>
              <a:t>14</a:t>
            </a:fld>
            <a:endParaRPr lang="en-US"/>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11039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9BCA89-70A3-4CFC-8307-1F0E09C51AA3}" type="slidenum">
              <a:rPr lang="ar-SA"/>
              <a:pPr/>
              <a:t>15</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62441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901267-EE1D-4F22-B6A0-44C8D13CAECB}" type="slidenum">
              <a:rPr lang="ar-SA"/>
              <a:pPr/>
              <a:t>16</a:t>
            </a:fld>
            <a:endParaRPr lang="en-US"/>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358236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F03139-068C-4824-B415-F9CDE46E4B81}" type="slidenum">
              <a:rPr lang="ar-SA"/>
              <a:pPr/>
              <a:t>17</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367240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9449DB-8D54-4EBB-86D5-297ECBACF9E5}" type="slidenum">
              <a:rPr lang="ar-SA"/>
              <a:pPr/>
              <a:t>18</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50646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3986FA-21D9-4CD5-A358-4BEAEE715CDA}" type="slidenum">
              <a:rPr lang="ar-SA"/>
              <a:pPr/>
              <a:t>3</a:t>
            </a:fld>
            <a:endParaRPr 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30922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C1B0DE-851B-4D6B-965D-0550C223BFA8}" type="slidenum">
              <a:rPr lang="ar-SA"/>
              <a:pPr/>
              <a:t>4</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34362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1E3372-BCDB-40B9-810A-A70981F25424}" type="slidenum">
              <a:rPr lang="ar-SA"/>
              <a:pPr/>
              <a:t>5</a:t>
            </a:fld>
            <a:endParaRPr lang="en-US"/>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94949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2E1390-3871-4424-AE58-D551B9CB2CB6}" type="slidenum">
              <a:rPr lang="ar-SA"/>
              <a:pPr/>
              <a:t>6</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5178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0C0F02-E01F-40BE-B6E8-B4AFF3FDF399}" type="slidenum">
              <a:rPr lang="ar-SA"/>
              <a:pPr/>
              <a:t>7</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93999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451A8C-AFFD-4887-ADC8-1A710483F22E}" type="slidenum">
              <a:rPr lang="ar-SA"/>
              <a:pPr/>
              <a:t>8</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61256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D255AD-DE59-49D5-B057-33CDD7D854DE}" type="slidenum">
              <a:rPr lang="ar-SA"/>
              <a:pPr/>
              <a:t>9</a:t>
            </a:fld>
            <a:endParaRPr lang="en-US"/>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48749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ECB306-B165-4F41-9107-B8609EAEA72B}" type="slidenum">
              <a:rPr lang="ar-SA"/>
              <a:pPr/>
              <a:t>10</a:t>
            </a:fld>
            <a:endParaRPr 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0247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endParaRPr lang="en-US"/>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en-US"/>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733A6C7E-1FDE-4FE5-8832-6C9440563C60}" type="slidenum">
              <a:rPr lang="ar-SA" smtClean="0"/>
              <a:pPr/>
              <a:t>‹#›</a:t>
            </a:fld>
            <a:endParaRPr lang="en-US"/>
          </a:p>
        </p:txBody>
      </p:sp>
    </p:spTree>
    <p:extLst>
      <p:ext uri="{BB962C8B-B14F-4D97-AF65-F5344CB8AC3E}">
        <p14:creationId xmlns:p14="http://schemas.microsoft.com/office/powerpoint/2010/main" val="1698730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ACCABCEA-5548-40DA-87DB-60DCDC7823BE}" type="slidenum">
              <a:rPr lang="ar-SA" smtClean="0"/>
              <a:pPr/>
              <a:t>‹#›</a:t>
            </a:fld>
            <a:endParaRPr lang="en-US"/>
          </a:p>
        </p:txBody>
      </p:sp>
    </p:spTree>
    <p:extLst>
      <p:ext uri="{BB962C8B-B14F-4D97-AF65-F5344CB8AC3E}">
        <p14:creationId xmlns:p14="http://schemas.microsoft.com/office/powerpoint/2010/main" val="747414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smtClean="0"/>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ACCABCEA-5548-40DA-87DB-60DCDC7823BE}" type="slidenum">
              <a:rPr lang="ar-SA" smtClean="0"/>
              <a:pPr/>
              <a:t>‹#›</a:t>
            </a:fld>
            <a:endParaRPr lang="en-US"/>
          </a:p>
        </p:txBody>
      </p:sp>
    </p:spTree>
    <p:extLst>
      <p:ext uri="{BB962C8B-B14F-4D97-AF65-F5344CB8AC3E}">
        <p14:creationId xmlns:p14="http://schemas.microsoft.com/office/powerpoint/2010/main" val="627783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smtClean="0"/>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ACCABCEA-5548-40DA-87DB-60DCDC7823BE}" type="slidenum">
              <a:rPr lang="ar-SA" smtClean="0"/>
              <a:pPr/>
              <a:t>‹#›</a:t>
            </a:fld>
            <a:endParaRPr lang="en-US"/>
          </a:p>
        </p:txBody>
      </p:sp>
    </p:spTree>
    <p:extLst>
      <p:ext uri="{BB962C8B-B14F-4D97-AF65-F5344CB8AC3E}">
        <p14:creationId xmlns:p14="http://schemas.microsoft.com/office/powerpoint/2010/main" val="17591140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ACCABCEA-5548-40DA-87DB-60DCDC7823BE}" type="slidenum">
              <a:rPr lang="ar-SA" smtClean="0"/>
              <a:pPr/>
              <a:t>‹#›</a:t>
            </a:fld>
            <a:endParaRPr lang="en-US"/>
          </a:p>
        </p:txBody>
      </p:sp>
    </p:spTree>
    <p:extLst>
      <p:ext uri="{BB962C8B-B14F-4D97-AF65-F5344CB8AC3E}">
        <p14:creationId xmlns:p14="http://schemas.microsoft.com/office/powerpoint/2010/main" val="845868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ACCABCEA-5548-40DA-87DB-60DCDC7823BE}" type="slidenum">
              <a:rPr lang="ar-SA" smtClean="0"/>
              <a:pPr/>
              <a:t>‹#›</a:t>
            </a:fld>
            <a:endParaRPr lang="en-US"/>
          </a:p>
        </p:txBody>
      </p:sp>
    </p:spTree>
    <p:extLst>
      <p:ext uri="{BB962C8B-B14F-4D97-AF65-F5344CB8AC3E}">
        <p14:creationId xmlns:p14="http://schemas.microsoft.com/office/powerpoint/2010/main" val="5619018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ACCABCEA-5548-40DA-87DB-60DCDC7823BE}" type="slidenum">
              <a:rPr lang="ar-SA" smtClean="0"/>
              <a:pPr/>
              <a:t>‹#›</a:t>
            </a:fld>
            <a:endParaRPr lang="en-US"/>
          </a:p>
        </p:txBody>
      </p:sp>
    </p:spTree>
    <p:extLst>
      <p:ext uri="{BB962C8B-B14F-4D97-AF65-F5344CB8AC3E}">
        <p14:creationId xmlns:p14="http://schemas.microsoft.com/office/powerpoint/2010/main" val="986796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endParaRPr lang="en-US"/>
          </a:p>
        </p:txBody>
      </p:sp>
      <p:sp>
        <p:nvSpPr>
          <p:cNvPr id="5" name="Footer Placeholder 4"/>
          <p:cNvSpPr>
            <a:spLocks noGrp="1"/>
          </p:cNvSpPr>
          <p:nvPr>
            <p:ph type="ftr" sz="quarter" idx="11"/>
          </p:nvPr>
        </p:nvSpPr>
        <p:spPr>
          <a:xfrm>
            <a:off x="516133" y="6387910"/>
            <a:ext cx="3859795" cy="228660"/>
          </a:xfrm>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F508D366-3395-4AFE-B381-0E84E03CD9CC}" type="slidenum">
              <a:rPr lang="ar-SA" smtClean="0"/>
              <a:pPr/>
              <a:t>‹#›</a:t>
            </a:fld>
            <a:endParaRPr lang="en-US"/>
          </a:p>
        </p:txBody>
      </p:sp>
    </p:spTree>
    <p:extLst>
      <p:ext uri="{BB962C8B-B14F-4D97-AF65-F5344CB8AC3E}">
        <p14:creationId xmlns:p14="http://schemas.microsoft.com/office/powerpoint/2010/main" val="27173636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538546" y="6365498"/>
            <a:ext cx="3859795" cy="228660"/>
          </a:xfrm>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422B6F5D-FDD4-4E95-9009-2ECE24BF6C77}" type="slidenum">
              <a:rPr lang="ar-SA" smtClean="0"/>
              <a:pPr/>
              <a:t>‹#›</a:t>
            </a:fld>
            <a:endParaRPr lang="en-US"/>
          </a:p>
        </p:txBody>
      </p:sp>
    </p:spTree>
    <p:extLst>
      <p:ext uri="{BB962C8B-B14F-4D97-AF65-F5344CB8AC3E}">
        <p14:creationId xmlns:p14="http://schemas.microsoft.com/office/powerpoint/2010/main" val="29311262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553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457200" y="6245225"/>
            <a:ext cx="2133600" cy="476250"/>
          </a:xfrm>
        </p:spPr>
        <p:txBody>
          <a:bodyPr/>
          <a:lstStyle>
            <a:lvl1pPr>
              <a:defRPr/>
            </a:lvl1pPr>
          </a:lstStyle>
          <a:p>
            <a:fld id="{86F868B6-B5B3-4EF2-963C-9875E54DA3F0}" type="slidenum">
              <a:rPr lang="ar-SA"/>
              <a:pPr/>
              <a:t>‹#›</a:t>
            </a:fld>
            <a:endParaRPr lang="en-US"/>
          </a:p>
        </p:txBody>
      </p:sp>
    </p:spTree>
    <p:extLst>
      <p:ext uri="{BB962C8B-B14F-4D97-AF65-F5344CB8AC3E}">
        <p14:creationId xmlns:p14="http://schemas.microsoft.com/office/powerpoint/2010/main" val="3224698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020A26E2-5782-4991-9D94-F1AE0A0ECB94}" type="slidenum">
              <a:rPr lang="ar-SA" smtClean="0"/>
              <a:pPr/>
              <a:t>‹#›</a:t>
            </a:fld>
            <a:endParaRPr lang="en-US"/>
          </a:p>
        </p:txBody>
      </p:sp>
    </p:spTree>
    <p:extLst>
      <p:ext uri="{BB962C8B-B14F-4D97-AF65-F5344CB8AC3E}">
        <p14:creationId xmlns:p14="http://schemas.microsoft.com/office/powerpoint/2010/main" val="829620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5492ED79-54C6-4216-8FD9-51A851EED932}" type="slidenum">
              <a:rPr lang="ar-SA" smtClean="0"/>
              <a:pPr/>
              <a:t>‹#›</a:t>
            </a:fld>
            <a:endParaRPr lang="en-US"/>
          </a:p>
        </p:txBody>
      </p:sp>
    </p:spTree>
    <p:extLst>
      <p:ext uri="{BB962C8B-B14F-4D97-AF65-F5344CB8AC3E}">
        <p14:creationId xmlns:p14="http://schemas.microsoft.com/office/powerpoint/2010/main" val="3795660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mtClean="0"/>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ABBC59F-66CC-4FB7-ADDC-1F2AF26BAFDA}" type="slidenum">
              <a:rPr lang="ar-SA" smtClean="0"/>
              <a:pPr/>
              <a:t>‹#›</a:t>
            </a:fld>
            <a:endParaRPr lang="en-US"/>
          </a:p>
        </p:txBody>
      </p:sp>
    </p:spTree>
    <p:extLst>
      <p:ext uri="{BB962C8B-B14F-4D97-AF65-F5344CB8AC3E}">
        <p14:creationId xmlns:p14="http://schemas.microsoft.com/office/powerpoint/2010/main" val="2318649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EAD39222-9F26-4A6E-A704-1776B91DE0C1}" type="slidenum">
              <a:rPr lang="ar-SA" smtClean="0"/>
              <a:pPr/>
              <a:t>‹#›</a:t>
            </a:fld>
            <a:endParaRPr lang="en-US"/>
          </a:p>
        </p:txBody>
      </p:sp>
    </p:spTree>
    <p:extLst>
      <p:ext uri="{BB962C8B-B14F-4D97-AF65-F5344CB8AC3E}">
        <p14:creationId xmlns:p14="http://schemas.microsoft.com/office/powerpoint/2010/main" val="801097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B7881FB-EFAD-46D7-8072-AF4936689BA6}" type="slidenum">
              <a:rPr lang="ar-SA" smtClean="0"/>
              <a:pPr/>
              <a:t>‹#›</a:t>
            </a:fld>
            <a:endParaRPr lang="en-US"/>
          </a:p>
        </p:txBody>
      </p:sp>
    </p:spTree>
    <p:extLst>
      <p:ext uri="{BB962C8B-B14F-4D97-AF65-F5344CB8AC3E}">
        <p14:creationId xmlns:p14="http://schemas.microsoft.com/office/powerpoint/2010/main" val="3420255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85C0DCBB-4CEC-4372-B4E2-A9211EE2C2C8}" type="slidenum">
              <a:rPr lang="ar-SA" smtClean="0"/>
              <a:pPr/>
              <a:t>‹#›</a:t>
            </a:fld>
            <a:endParaRPr lang="en-US"/>
          </a:p>
        </p:txBody>
      </p:sp>
    </p:spTree>
    <p:extLst>
      <p:ext uri="{BB962C8B-B14F-4D97-AF65-F5344CB8AC3E}">
        <p14:creationId xmlns:p14="http://schemas.microsoft.com/office/powerpoint/2010/main" val="4057524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6CA5FE9-EA6B-4CAC-BB1B-3437D05D9774}" type="slidenum">
              <a:rPr lang="ar-SA" smtClean="0"/>
              <a:pPr/>
              <a:t>‹#›</a:t>
            </a:fld>
            <a:endParaRPr lang="en-US"/>
          </a:p>
        </p:txBody>
      </p:sp>
    </p:spTree>
    <p:extLst>
      <p:ext uri="{BB962C8B-B14F-4D97-AF65-F5344CB8AC3E}">
        <p14:creationId xmlns:p14="http://schemas.microsoft.com/office/powerpoint/2010/main" val="1991093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F50497E-F0B2-47CA-B3C6-E877A4C019A2}" type="slidenum">
              <a:rPr lang="ar-SA" smtClean="0"/>
              <a:pPr/>
              <a:t>‹#›</a:t>
            </a:fld>
            <a:endParaRPr lang="en-US"/>
          </a:p>
        </p:txBody>
      </p:sp>
    </p:spTree>
    <p:extLst>
      <p:ext uri="{BB962C8B-B14F-4D97-AF65-F5344CB8AC3E}">
        <p14:creationId xmlns:p14="http://schemas.microsoft.com/office/powerpoint/2010/main" val="1640343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20">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endParaRPr lang="en-US"/>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ACCABCEA-5548-40DA-87DB-60DCDC7823BE}" type="slidenum">
              <a:rPr lang="ar-SA" smtClean="0"/>
              <a:pPr/>
              <a:t>‹#›</a:t>
            </a:fld>
            <a:endParaRPr lang="en-US"/>
          </a:p>
        </p:txBody>
      </p:sp>
    </p:spTree>
    <p:extLst>
      <p:ext uri="{BB962C8B-B14F-4D97-AF65-F5344CB8AC3E}">
        <p14:creationId xmlns:p14="http://schemas.microsoft.com/office/powerpoint/2010/main" val="788427476"/>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 id="2147483832" r:id="rId13"/>
    <p:sldLayoutId id="2147483833" r:id="rId14"/>
    <p:sldLayoutId id="2147483834" r:id="rId15"/>
    <p:sldLayoutId id="2147483835" r:id="rId16"/>
    <p:sldLayoutId id="2147483836" r:id="rId17"/>
    <p:sldLayoutId id="2147483837" r:id="rId18"/>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7.wmf"/><Relationship Id="rId4"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w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810000" y="990600"/>
            <a:ext cx="3552042" cy="709865"/>
          </a:xfrm>
        </p:spPr>
        <p:txBody>
          <a:bodyPr/>
          <a:lstStyle/>
          <a:p>
            <a:r>
              <a:rPr lang="en-US" sz="8800" dirty="0" smtClean="0">
                <a:latin typeface="110_Besmellah_1(MRT)" pitchFamily="2" charset="0"/>
              </a:rPr>
              <a:t>m</a:t>
            </a:r>
            <a:endParaRPr lang="en-US" sz="8800" dirty="0">
              <a:latin typeface="110_Besmellah_1(MRT)" pitchFamily="2" charset="0"/>
            </a:endParaRPr>
          </a:p>
        </p:txBody>
      </p:sp>
      <p:sp>
        <p:nvSpPr>
          <p:cNvPr id="45060" name="Rectangle 4"/>
          <p:cNvSpPr>
            <a:spLocks noGrp="1" noChangeArrowheads="1"/>
          </p:cNvSpPr>
          <p:nvPr>
            <p:ph idx="1"/>
          </p:nvPr>
        </p:nvSpPr>
        <p:spPr>
          <a:xfrm>
            <a:off x="2362200" y="3124200"/>
            <a:ext cx="4085442" cy="2692400"/>
          </a:xfrm>
          <a:noFill/>
          <a:ln/>
        </p:spPr>
        <p:txBody>
          <a:bodyPr>
            <a:normAutofit/>
          </a:bodyPr>
          <a:lstStyle/>
          <a:p>
            <a:pPr marL="0" indent="0" algn="ctr">
              <a:buNone/>
            </a:pPr>
            <a:r>
              <a:rPr lang="fa-IR" sz="2400" dirty="0">
                <a:cs typeface="2  Mitra_1 (MRT)" panose="00000700000000000000" pitchFamily="2" charset="-78"/>
              </a:rPr>
              <a:t>موضوع:عملکرد پی در هنگام زلزله</a:t>
            </a:r>
            <a:endParaRPr lang="en-US" sz="2400" i="1" dirty="0">
              <a:cs typeface="2  Mitra_1 (MRT)" panose="00000700000000000000" pitchFamily="2" charset="-78"/>
            </a:endParaRPr>
          </a:p>
          <a:p>
            <a:pPr marL="0" indent="0" algn="ctr">
              <a:buNone/>
            </a:pPr>
            <a:r>
              <a:rPr lang="fa-IR" sz="2400" i="1" dirty="0">
                <a:cs typeface="2  Mitra_1 (MRT)" panose="00000700000000000000" pitchFamily="2" charset="-78"/>
              </a:rPr>
              <a:t>استاد مربوطه:آقای رسولی</a:t>
            </a:r>
          </a:p>
          <a:p>
            <a:pPr marL="0" indent="0" algn="ctr">
              <a:buNone/>
            </a:pPr>
            <a:r>
              <a:rPr lang="fa-IR" sz="2400" dirty="0" smtClean="0">
                <a:cs typeface="2  Mitra_1 (MRT)" panose="00000700000000000000" pitchFamily="2" charset="-78"/>
              </a:rPr>
              <a:t>محقق:علی محمدی</a:t>
            </a:r>
            <a:endParaRPr lang="fa-IR" sz="2400" dirty="0">
              <a:cs typeface="2  Mitra_1 (MRT)" panose="00000700000000000000" pitchFamily="2" charset="-78"/>
            </a:endParaRPr>
          </a:p>
          <a:p>
            <a:pPr marL="0" indent="0" algn="ctr">
              <a:buNone/>
            </a:pPr>
            <a:r>
              <a:rPr lang="fa-IR" sz="2400" i="1" dirty="0" smtClean="0">
                <a:cs typeface="2  Mitra_1 (MRT)" panose="00000700000000000000" pitchFamily="2" charset="-78"/>
              </a:rPr>
              <a:t>دانشکد</a:t>
            </a:r>
            <a:r>
              <a:rPr lang="fa-IR" sz="2400" i="1" dirty="0">
                <a:cs typeface="2  Mitra_1 (MRT)" panose="00000700000000000000" pitchFamily="2" charset="-78"/>
              </a:rPr>
              <a:t>ه</a:t>
            </a:r>
            <a:r>
              <a:rPr lang="fa-IR" sz="2400" i="1" dirty="0" smtClean="0">
                <a:cs typeface="2  Mitra_1 (MRT)" panose="00000700000000000000" pitchFamily="2" charset="-78"/>
              </a:rPr>
              <a:t> یزدان پناه</a:t>
            </a:r>
            <a:endParaRPr lang="fa-IR" sz="2400" i="1" dirty="0">
              <a:cs typeface="2  Mitra_1 (MRT)" panose="00000700000000000000" pitchFamily="2" charset="-78"/>
            </a:endParaRPr>
          </a:p>
          <a:p>
            <a:pPr marL="0" indent="0" algn="ctr">
              <a:buNone/>
            </a:pPr>
            <a:r>
              <a:rPr lang="fa-IR" sz="2400" i="1" dirty="0">
                <a:cs typeface="2  Mitra_1 (MRT)" panose="00000700000000000000" pitchFamily="2" charset="-78"/>
              </a:rPr>
              <a:t>آبان ماه </a:t>
            </a:r>
            <a:r>
              <a:rPr lang="fa-IR" sz="2400" i="1" dirty="0" smtClean="0">
                <a:cs typeface="2  Mitra_1 (MRT)" panose="00000700000000000000" pitchFamily="2" charset="-78"/>
              </a:rPr>
              <a:t> 1392</a:t>
            </a:r>
            <a:endParaRPr lang="en-US" sz="2400" dirty="0">
              <a:cs typeface="2  Mitra_1 (MRT)" panose="00000700000000000000" pitchFamily="2" charset="-7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371600" y="914400"/>
            <a:ext cx="6343672" cy="709865"/>
          </a:xfrm>
        </p:spPr>
        <p:txBody>
          <a:bodyPr/>
          <a:lstStyle/>
          <a:p>
            <a:pPr algn="ctr"/>
            <a:r>
              <a:rPr lang="fa-IR" sz="4000" b="1" dirty="0">
                <a:solidFill>
                  <a:schemeClr val="bg1"/>
                </a:solidFill>
                <a:cs typeface="MRT_Poster_11" panose="00000700000000000000" pitchFamily="2" charset="-78"/>
              </a:rPr>
              <a:t>عملکرد پی ها در هنگام زلزله</a:t>
            </a:r>
            <a:endParaRPr lang="en-US" sz="4000" b="1" dirty="0">
              <a:solidFill>
                <a:schemeClr val="bg1"/>
              </a:solidFill>
              <a:cs typeface="MRT_Poster_11" panose="00000700000000000000" pitchFamily="2" charset="-78"/>
            </a:endParaRPr>
          </a:p>
        </p:txBody>
      </p:sp>
      <p:sp>
        <p:nvSpPr>
          <p:cNvPr id="9219" name="Rectangle 3"/>
          <p:cNvSpPr>
            <a:spLocks noGrp="1" noChangeArrowheads="1"/>
          </p:cNvSpPr>
          <p:nvPr>
            <p:ph idx="1"/>
          </p:nvPr>
        </p:nvSpPr>
        <p:spPr>
          <a:xfrm>
            <a:off x="466736" y="3505200"/>
            <a:ext cx="8153400" cy="1295400"/>
          </a:xfrm>
        </p:spPr>
        <p:txBody>
          <a:bodyPr>
            <a:noAutofit/>
          </a:bodyPr>
          <a:lstStyle/>
          <a:p>
            <a:pPr algn="ctr" rtl="1">
              <a:buFont typeface="Wingdings" panose="05000000000000000000" pitchFamily="2" charset="2"/>
              <a:buChar char="v"/>
            </a:pPr>
            <a:r>
              <a:rPr lang="fa-IR" sz="2000" dirty="0">
                <a:solidFill>
                  <a:schemeClr val="tx1"/>
                </a:solidFill>
                <a:cs typeface="2  Elham" panose="00000400000000000000" pitchFamily="2" charset="-78"/>
              </a:rPr>
              <a:t>در صورتی که قبلا مطالعات ژئوتکنيک در ساختگاه انجام و پارامترهای مزبور در اين مطالعات برآورد شده باشد، بايد از مقادير واقعی استفاده نمود.</a:t>
            </a:r>
          </a:p>
          <a:p>
            <a:pPr algn="ctr" rtl="1">
              <a:buFont typeface="Wingdings" panose="05000000000000000000" pitchFamily="2" charset="2"/>
              <a:buChar char="v"/>
            </a:pPr>
            <a:r>
              <a:rPr lang="fa-IR" sz="2000" dirty="0">
                <a:solidFill>
                  <a:schemeClr val="tx1"/>
                </a:solidFill>
                <a:cs typeface="2  Elham" panose="00000400000000000000" pitchFamily="2" charset="-78"/>
              </a:rPr>
              <a:t>برای مقادير مربوط به شتاب حداکثر موثر بين مقادير ارائه شده، می توان درون يابی خطی نمود.</a:t>
            </a:r>
            <a:endParaRPr lang="en-US" sz="2000" dirty="0">
              <a:solidFill>
                <a:schemeClr val="tx1"/>
              </a:solidFill>
              <a:cs typeface="2  Elham" panose="00000400000000000000" pitchFamily="2" charset="-7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371600" y="914400"/>
            <a:ext cx="6343672" cy="709865"/>
          </a:xfrm>
        </p:spPr>
        <p:txBody>
          <a:bodyPr/>
          <a:lstStyle/>
          <a:p>
            <a:pPr algn="ctr"/>
            <a:r>
              <a:rPr lang="fa-IR" sz="4000" b="1" dirty="0">
                <a:solidFill>
                  <a:schemeClr val="bg1"/>
                </a:solidFill>
                <a:cs typeface="MRT_Poster_11" panose="00000700000000000000" pitchFamily="2" charset="-78"/>
              </a:rPr>
              <a:t>عملکرد پی ها در هنگام زلزله</a:t>
            </a:r>
            <a:endParaRPr lang="en-US" sz="4000" b="1" dirty="0">
              <a:solidFill>
                <a:schemeClr val="bg1"/>
              </a:solidFill>
              <a:cs typeface="MRT_Poster_11" panose="00000700000000000000" pitchFamily="2" charset="-78"/>
            </a:endParaRPr>
          </a:p>
        </p:txBody>
      </p:sp>
      <p:sp>
        <p:nvSpPr>
          <p:cNvPr id="10243" name="Rectangle 3"/>
          <p:cNvSpPr>
            <a:spLocks noGrp="1" noChangeArrowheads="1"/>
          </p:cNvSpPr>
          <p:nvPr>
            <p:ph idx="1"/>
          </p:nvPr>
        </p:nvSpPr>
        <p:spPr>
          <a:xfrm>
            <a:off x="466736" y="3505200"/>
            <a:ext cx="8153400" cy="1320800"/>
          </a:xfrm>
        </p:spPr>
        <p:txBody>
          <a:bodyPr>
            <a:normAutofit/>
          </a:bodyPr>
          <a:lstStyle/>
          <a:p>
            <a:pPr marL="0" indent="0" algn="ctr" rtl="1">
              <a:buNone/>
            </a:pPr>
            <a:r>
              <a:rPr lang="fa-IR" sz="2000" dirty="0" smtClean="0">
                <a:solidFill>
                  <a:schemeClr val="tx1"/>
                </a:solidFill>
                <a:cs typeface="2  Elham" panose="00000400000000000000" pitchFamily="2" charset="-78"/>
              </a:rPr>
              <a:t>بر اساس سختی نسبی شالوده و خاک زير آن، سختی پی بايد توسط يکی از سه روش زير محاسبه گردد:</a:t>
            </a:r>
          </a:p>
          <a:p>
            <a:pPr algn="ctr" rtl="1">
              <a:buFont typeface="Wingdings" panose="05000000000000000000" pitchFamily="2" charset="2"/>
              <a:buChar char="ü"/>
            </a:pPr>
            <a:r>
              <a:rPr lang="fa-IR" sz="2000" dirty="0" smtClean="0">
                <a:solidFill>
                  <a:schemeClr val="tx1"/>
                </a:solidFill>
                <a:cs typeface="2  Elham" panose="00000400000000000000" pitchFamily="2" charset="-78"/>
              </a:rPr>
              <a:t>روش اول: در مورد شالوده های سطحی که نسبت به خاک زيرشان صلب هستند می توان از مدل فنر غير درگير برای مدل سازی سختی پی استفاده کرد.</a:t>
            </a:r>
            <a:endParaRPr lang="en-US" sz="2000" dirty="0">
              <a:solidFill>
                <a:schemeClr val="tx1"/>
              </a:solidFill>
              <a:cs typeface="2  Elham" panose="00000400000000000000" pitchFamily="2" charset="-7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371600" y="990600"/>
            <a:ext cx="6343672" cy="709865"/>
          </a:xfrm>
        </p:spPr>
        <p:txBody>
          <a:bodyPr/>
          <a:lstStyle/>
          <a:p>
            <a:pPr algn="ctr"/>
            <a:r>
              <a:rPr lang="fa-IR" sz="4000" b="1" dirty="0">
                <a:solidFill>
                  <a:schemeClr val="bg1"/>
                </a:solidFill>
                <a:cs typeface="MRT_Poster_11" panose="00000700000000000000" pitchFamily="2" charset="-78"/>
              </a:rPr>
              <a:t>عملکرد پی ها در هنگام زلزله</a:t>
            </a:r>
            <a:endParaRPr lang="en-US" sz="4000" b="1" dirty="0">
              <a:solidFill>
                <a:schemeClr val="bg1"/>
              </a:solidFill>
              <a:cs typeface="MRT_Poster_11" panose="00000700000000000000" pitchFamily="2" charset="-78"/>
            </a:endParaRPr>
          </a:p>
        </p:txBody>
      </p:sp>
      <p:pic>
        <p:nvPicPr>
          <p:cNvPr id="14340" name="Picture 4" descr="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736" y="2514600"/>
            <a:ext cx="7391400" cy="3586163"/>
          </a:xfrm>
          <a:prstGeom prst="round2DiagRect">
            <a:avLst>
              <a:gd name="adj1" fmla="val 19886"/>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838200" y="1828800"/>
            <a:ext cx="3465866" cy="3020344"/>
          </a:xfrm>
        </p:spPr>
        <p:txBody>
          <a:bodyPr/>
          <a:lstStyle/>
          <a:p>
            <a:pPr algn="ctr"/>
            <a:r>
              <a:rPr lang="fa-IR" sz="4800" b="1" dirty="0">
                <a:solidFill>
                  <a:schemeClr val="bg1"/>
                </a:solidFill>
                <a:cs typeface="MRT_Poster_11" panose="00000700000000000000" pitchFamily="2" charset="-78"/>
              </a:rPr>
              <a:t>عملکرد پی ها در هنگام زلزله</a:t>
            </a:r>
            <a:endParaRPr lang="en-US" sz="4800" b="1" dirty="0">
              <a:solidFill>
                <a:schemeClr val="bg1"/>
              </a:solidFill>
              <a:cs typeface="MRT_Poster_11" panose="00000700000000000000" pitchFamily="2" charset="-78"/>
            </a:endParaRPr>
          </a:p>
        </p:txBody>
      </p:sp>
      <p:pic>
        <p:nvPicPr>
          <p:cNvPr id="5" name="Picture 4" descr="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295400"/>
            <a:ext cx="4077934" cy="5030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66487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371600" y="990600"/>
            <a:ext cx="6343672" cy="709865"/>
          </a:xfrm>
        </p:spPr>
        <p:txBody>
          <a:bodyPr/>
          <a:lstStyle/>
          <a:p>
            <a:pPr algn="ctr"/>
            <a:r>
              <a:rPr lang="fa-IR" sz="4000" b="1" dirty="0">
                <a:solidFill>
                  <a:schemeClr val="bg1"/>
                </a:solidFill>
                <a:cs typeface="MRT_Poster_11" panose="00000700000000000000" pitchFamily="2" charset="-78"/>
              </a:rPr>
              <a:t>عملکرد پی ها در هنگام زلزله</a:t>
            </a:r>
            <a:endParaRPr lang="en-US" sz="4000" b="1" dirty="0">
              <a:solidFill>
                <a:schemeClr val="bg1"/>
              </a:solidFill>
              <a:cs typeface="MRT_Poster_11" panose="00000700000000000000" pitchFamily="2" charset="-78"/>
            </a:endParaRPr>
          </a:p>
        </p:txBody>
      </p:sp>
      <p:sp>
        <p:nvSpPr>
          <p:cNvPr id="13315" name="Rectangle 3"/>
          <p:cNvSpPr>
            <a:spLocks noGrp="1" noChangeArrowheads="1"/>
          </p:cNvSpPr>
          <p:nvPr>
            <p:ph idx="1"/>
          </p:nvPr>
        </p:nvSpPr>
        <p:spPr>
          <a:xfrm>
            <a:off x="504836" y="3276600"/>
            <a:ext cx="8077200" cy="1752600"/>
          </a:xfrm>
        </p:spPr>
        <p:txBody>
          <a:bodyPr>
            <a:normAutofit/>
          </a:bodyPr>
          <a:lstStyle/>
          <a:p>
            <a:pPr marL="0" indent="0" algn="ctr">
              <a:buNone/>
            </a:pPr>
            <a:r>
              <a:rPr lang="fa-IR" sz="2000" dirty="0">
                <a:solidFill>
                  <a:schemeClr val="tx1"/>
                </a:solidFill>
                <a:cs typeface="2  Elham" panose="00000400000000000000" pitchFamily="2" charset="-78"/>
              </a:rPr>
              <a:t>روش دوم: در مورد پی های کم عمقی که نسبت به خاک زيرشان صلب نيستند، مدل سازی خطی يا غير خطی رفتار خاک در زير شالوده می تواند به روش اجزای محدود با استفاده از مدل وينکلر صورت پذيرد. محاسبه مقدار سختی فنرهای قائم گسترده يکنواخت بايد با تقسيم سختی قائم کل بر سطح شالوده انجام گيرد. مقدار سختی فنرهای چرخشی گسترده يکنواخت نيز با تقسيم سختی چرخشی کل پی بر ممان اينرسی سطح تماس خاک و پی در جهت بارگذاری خمشی بدست می آيد.</a:t>
            </a:r>
          </a:p>
          <a:p>
            <a:pPr marL="0" indent="0" algn="ctr">
              <a:buNone/>
            </a:pPr>
            <a:endParaRPr lang="en-US" sz="2000" dirty="0">
              <a:solidFill>
                <a:schemeClr val="tx1"/>
              </a:solidFill>
              <a:cs typeface="2  Elham" panose="00000400000000000000" pitchFamily="2" charset="-78"/>
            </a:endParaRPr>
          </a:p>
          <a:p>
            <a:pPr marL="0" indent="0" algn="ctr">
              <a:buNone/>
            </a:pPr>
            <a:endParaRPr lang="en-US" sz="2000" dirty="0">
              <a:solidFill>
                <a:schemeClr val="tx1"/>
              </a:solidFill>
              <a:cs typeface="2  Elham" panose="00000400000000000000" pitchFamily="2" charset="-7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fa-IR" sz="4000" b="1">
                <a:solidFill>
                  <a:schemeClr val="bg1"/>
                </a:solidFill>
                <a:cs typeface="Zar" panose="00000400000000000000" pitchFamily="2" charset="-78"/>
              </a:rPr>
              <a:t>عملکرد پی ها در هنگام زلزله</a:t>
            </a:r>
            <a:endParaRPr lang="en-US" sz="4000" b="1">
              <a:solidFill>
                <a:schemeClr val="bg1"/>
              </a:solidFill>
              <a:cs typeface="Zar" panose="00000400000000000000" pitchFamily="2" charset="-78"/>
            </a:endParaRPr>
          </a:p>
        </p:txBody>
      </p:sp>
      <p:sp>
        <p:nvSpPr>
          <p:cNvPr id="12291" name="Rectangle 3"/>
          <p:cNvSpPr>
            <a:spLocks noGrp="1" noChangeArrowheads="1"/>
          </p:cNvSpPr>
          <p:nvPr>
            <p:ph idx="1"/>
          </p:nvPr>
        </p:nvSpPr>
        <p:spPr>
          <a:xfrm>
            <a:off x="533400" y="2553795"/>
            <a:ext cx="8077200" cy="1473200"/>
          </a:xfrm>
        </p:spPr>
        <p:txBody>
          <a:bodyPr>
            <a:normAutofit/>
          </a:bodyPr>
          <a:lstStyle/>
          <a:p>
            <a:pPr marL="0" indent="0" algn="just" rtl="1">
              <a:buNone/>
            </a:pPr>
            <a:r>
              <a:rPr lang="fa-IR" sz="2000" dirty="0">
                <a:solidFill>
                  <a:schemeClr val="tx1"/>
                </a:solidFill>
                <a:cs typeface="2  Elham" panose="00000400000000000000" pitchFamily="2" charset="-78"/>
              </a:rPr>
              <a:t>روش سوم: در مورد پی های کم عمقی که نسبت به خاک زيرشان انعطاف پذير هستند سختی پی می تواند از يک مدل غير درگير وينکلر بر اساس تئوريهای شناخته شده تير يا ورق روی بستر ارتجاعی با ساتفاده از ضريب فنری واحد بستر ( عکس العمل بستر) محاسبه گردد. ضريب فنری واحد بستر برای پی های انعطاف پذير از رابطه زير بدست می آيد:</a:t>
            </a:r>
          </a:p>
          <a:p>
            <a:pPr marL="0" indent="0" algn="just" rtl="1">
              <a:buNone/>
            </a:pPr>
            <a:endParaRPr lang="en-US" sz="2000" dirty="0">
              <a:solidFill>
                <a:schemeClr val="tx1"/>
              </a:solidFill>
              <a:cs typeface="2  Elham" panose="00000400000000000000" pitchFamily="2" charset="-78"/>
            </a:endParaRPr>
          </a:p>
        </p:txBody>
      </p:sp>
      <p:sp>
        <p:nvSpPr>
          <p:cNvPr id="12293" name="Rectangle 5"/>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2292" name="Object 4"/>
          <p:cNvGraphicFramePr>
            <a:graphicFrameLocks noChangeAspect="1"/>
          </p:cNvGraphicFramePr>
          <p:nvPr>
            <p:extLst>
              <p:ext uri="{D42A27DB-BD31-4B8C-83A1-F6EECF244321}">
                <p14:modId xmlns:p14="http://schemas.microsoft.com/office/powerpoint/2010/main" val="2589751995"/>
              </p:ext>
            </p:extLst>
          </p:nvPr>
        </p:nvGraphicFramePr>
        <p:xfrm>
          <a:off x="3429000" y="4469960"/>
          <a:ext cx="2286000" cy="1047750"/>
        </p:xfrm>
        <a:graphic>
          <a:graphicData uri="http://schemas.openxmlformats.org/presentationml/2006/ole">
            <mc:AlternateContent xmlns:mc="http://schemas.openxmlformats.org/markup-compatibility/2006">
              <mc:Choice xmlns:v="urn:schemas-microsoft-com:vml" Requires="v">
                <p:oleObj spid="_x0000_s12300" name="Equation" r:id="rId4" imgW="914400" imgH="419100" progId="Equation.3">
                  <p:embed/>
                </p:oleObj>
              </mc:Choice>
              <mc:Fallback>
                <p:oleObj name="Equation" r:id="rId4" imgW="914400" imgH="4191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4469960"/>
                        <a:ext cx="2286000" cy="1047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4" name="Rectangle 6"/>
          <p:cNvSpPr>
            <a:spLocks noChangeArrowheads="1"/>
          </p:cNvSpPr>
          <p:nvPr/>
        </p:nvSpPr>
        <p:spPr bwMode="auto">
          <a:xfrm>
            <a:off x="0" y="3638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371600" y="990600"/>
            <a:ext cx="6343672" cy="709865"/>
          </a:xfrm>
        </p:spPr>
        <p:txBody>
          <a:bodyPr/>
          <a:lstStyle/>
          <a:p>
            <a:pPr algn="ctr"/>
            <a:r>
              <a:rPr lang="fa-IR" sz="4000" b="1" dirty="0">
                <a:solidFill>
                  <a:schemeClr val="bg1"/>
                </a:solidFill>
                <a:cs typeface="MRT_Poster_11" panose="00000700000000000000" pitchFamily="2" charset="-78"/>
              </a:rPr>
              <a:t>نکات کلی</a:t>
            </a:r>
            <a:endParaRPr lang="en-US" sz="4000" b="1" dirty="0">
              <a:solidFill>
                <a:schemeClr val="bg1"/>
              </a:solidFill>
              <a:cs typeface="MRT_Poster_11" panose="00000700000000000000" pitchFamily="2" charset="-78"/>
            </a:endParaRPr>
          </a:p>
        </p:txBody>
      </p:sp>
      <p:sp>
        <p:nvSpPr>
          <p:cNvPr id="21507" name="Rectangle 3"/>
          <p:cNvSpPr>
            <a:spLocks noGrp="1" noChangeArrowheads="1"/>
          </p:cNvSpPr>
          <p:nvPr>
            <p:ph idx="1"/>
          </p:nvPr>
        </p:nvSpPr>
        <p:spPr>
          <a:xfrm>
            <a:off x="504836" y="3124200"/>
            <a:ext cx="8077200" cy="2082800"/>
          </a:xfrm>
        </p:spPr>
        <p:txBody>
          <a:bodyPr>
            <a:normAutofit/>
          </a:bodyPr>
          <a:lstStyle/>
          <a:p>
            <a:pPr algn="r" rtl="1">
              <a:lnSpc>
                <a:spcPct val="90000"/>
              </a:lnSpc>
              <a:buFont typeface="Wingdings" panose="05000000000000000000" pitchFamily="2" charset="2"/>
              <a:buChar char="q"/>
            </a:pPr>
            <a:r>
              <a:rPr lang="fa-IR" sz="2000" dirty="0">
                <a:solidFill>
                  <a:schemeClr val="tx1"/>
                </a:solidFill>
                <a:cs typeface="2  Elham" panose="00000400000000000000" pitchFamily="2" charset="-78"/>
              </a:rPr>
              <a:t>پی های سطحی بايد به نحو مناسبی توسط شناژهايی که دارای تحمل نيروی کششی يا فشاری حداقل ( معادل 10 درصد نيروی قائم ستون ) هستند به يکديگر بسته شوند.</a:t>
            </a:r>
          </a:p>
          <a:p>
            <a:pPr algn="r" rtl="1">
              <a:lnSpc>
                <a:spcPct val="90000"/>
              </a:lnSpc>
              <a:buFont typeface="Wingdings" panose="05000000000000000000" pitchFamily="2" charset="2"/>
              <a:buChar char="q"/>
            </a:pPr>
            <a:r>
              <a:rPr lang="fa-IR" sz="2000" dirty="0">
                <a:solidFill>
                  <a:schemeClr val="tx1"/>
                </a:solidFill>
                <a:cs typeface="2  Elham" panose="00000400000000000000" pitchFamily="2" charset="-78"/>
              </a:rPr>
              <a:t>در صورت ترکيب بارهای مرده، زنده و زلزله، تنشهای مجاز خاک را می توان 33 درصد افزايش داد که اين مورد برای خاکهای ضعيف و مسئله دار صادق نمی باشد.</a:t>
            </a:r>
          </a:p>
          <a:p>
            <a:pPr algn="r" rtl="1">
              <a:lnSpc>
                <a:spcPct val="90000"/>
              </a:lnSpc>
              <a:buFont typeface="Wingdings" panose="05000000000000000000" pitchFamily="2" charset="2"/>
              <a:buChar char="q"/>
            </a:pPr>
            <a:r>
              <a:rPr lang="fa-IR" sz="2000" dirty="0">
                <a:solidFill>
                  <a:schemeClr val="tx1"/>
                </a:solidFill>
                <a:cs typeface="2  Elham" panose="00000400000000000000" pitchFamily="2" charset="-78"/>
              </a:rPr>
              <a:t>از اشکالات پی های سطحی، ضعف در تحمل بارهای جانبی و برکنش حاصل از نيروهای قائم و جانبی زلزله است که در اين خصوص پی های عميق عملکرد مناسب تری دارند.</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400164" y="914400"/>
            <a:ext cx="6343672" cy="709865"/>
          </a:xfrm>
        </p:spPr>
        <p:txBody>
          <a:bodyPr/>
          <a:lstStyle/>
          <a:p>
            <a:pPr algn="ctr"/>
            <a:r>
              <a:rPr lang="fa-IR" sz="3600" b="1" dirty="0">
                <a:solidFill>
                  <a:schemeClr val="bg1"/>
                </a:solidFill>
                <a:cs typeface="MRT_Poster_11" panose="00000700000000000000" pitchFamily="2" charset="-78"/>
              </a:rPr>
              <a:t>نکات کلی</a:t>
            </a:r>
            <a:endParaRPr lang="en-US" sz="3600" b="1" dirty="0">
              <a:solidFill>
                <a:schemeClr val="bg1"/>
              </a:solidFill>
              <a:cs typeface="MRT_Poster_11" panose="00000700000000000000" pitchFamily="2" charset="-78"/>
            </a:endParaRPr>
          </a:p>
        </p:txBody>
      </p:sp>
      <p:sp>
        <p:nvSpPr>
          <p:cNvPr id="22531" name="Rectangle 3"/>
          <p:cNvSpPr>
            <a:spLocks noGrp="1" noChangeArrowheads="1"/>
          </p:cNvSpPr>
          <p:nvPr>
            <p:ph idx="1"/>
          </p:nvPr>
        </p:nvSpPr>
        <p:spPr>
          <a:xfrm>
            <a:off x="533400" y="3124200"/>
            <a:ext cx="8077200" cy="2387600"/>
          </a:xfrm>
        </p:spPr>
        <p:txBody>
          <a:bodyPr>
            <a:normAutofit/>
          </a:bodyPr>
          <a:lstStyle/>
          <a:p>
            <a:pPr algn="r" rtl="1">
              <a:buFont typeface="Wingdings" panose="05000000000000000000" pitchFamily="2" charset="2"/>
              <a:buChar char="q"/>
            </a:pPr>
            <a:r>
              <a:rPr lang="fa-IR" sz="2000" dirty="0">
                <a:solidFill>
                  <a:schemeClr val="tx1"/>
                </a:solidFill>
                <a:cs typeface="2  Elham" panose="00000400000000000000" pitchFamily="2" charset="-78"/>
              </a:rPr>
              <a:t>در بيشتر حالات، انتخاب سيستم پی برای سازه ای که تحت بارگذاری زلزله واقع می شود با حالتی که فقط تحت بارگذاری استاتيکی است، تفاوتی ندارد زيرا نيروهای ناشی از زلزله، در نهايت تبديل به نيروهای افقی و قائم و نيز گشتاور در تراز پی می گردند.</a:t>
            </a:r>
          </a:p>
          <a:p>
            <a:pPr algn="r" rtl="1">
              <a:buFont typeface="Wingdings" panose="05000000000000000000" pitchFamily="2" charset="2"/>
              <a:buChar char="q"/>
            </a:pPr>
            <a:r>
              <a:rPr lang="fa-IR" sz="2000" dirty="0">
                <a:solidFill>
                  <a:schemeClr val="tx1"/>
                </a:solidFill>
                <a:cs typeface="2  Elham" panose="00000400000000000000" pitchFamily="2" charset="-78"/>
              </a:rPr>
              <a:t>برای نيروهای رو به بالای بزرگ ممکن است استفاده شمعها ضروری باشد.</a:t>
            </a:r>
          </a:p>
          <a:p>
            <a:pPr algn="r" rtl="1">
              <a:buFont typeface="Wingdings" panose="05000000000000000000" pitchFamily="2" charset="2"/>
              <a:buChar char="q"/>
            </a:pPr>
            <a:r>
              <a:rPr lang="fa-IR" sz="2000" dirty="0">
                <a:solidFill>
                  <a:schemeClr val="tx1"/>
                </a:solidFill>
                <a:cs typeface="2  Elham" panose="00000400000000000000" pitchFamily="2" charset="-78"/>
              </a:rPr>
              <a:t>خطر روانگرايی که عموما برای نهشته های سطحی سست مطرح است، در صورت وقوع، سرويس دهی پی را با مشکل مواجه می کند. </a:t>
            </a:r>
            <a:endParaRPr lang="en-US" sz="2000" dirty="0">
              <a:solidFill>
                <a:schemeClr val="tx1"/>
              </a:solidFill>
              <a:cs typeface="2  Elham" panose="00000400000000000000" pitchFamily="2" charset="-7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371600" y="914400"/>
            <a:ext cx="6343672" cy="709865"/>
          </a:xfrm>
        </p:spPr>
        <p:txBody>
          <a:bodyPr/>
          <a:lstStyle/>
          <a:p>
            <a:pPr algn="ctr"/>
            <a:r>
              <a:rPr lang="fa-IR" sz="3600" b="1" dirty="0">
                <a:solidFill>
                  <a:schemeClr val="bg1"/>
                </a:solidFill>
                <a:cs typeface="MRT_Poster_11" panose="00000700000000000000" pitchFamily="2" charset="-78"/>
              </a:rPr>
              <a:t>نکات کلی</a:t>
            </a:r>
            <a:endParaRPr lang="en-US" sz="3600" b="1" dirty="0">
              <a:solidFill>
                <a:schemeClr val="bg1"/>
              </a:solidFill>
              <a:cs typeface="MRT_Poster_11" panose="00000700000000000000" pitchFamily="2" charset="-78"/>
            </a:endParaRPr>
          </a:p>
        </p:txBody>
      </p:sp>
      <p:sp>
        <p:nvSpPr>
          <p:cNvPr id="23555" name="Rectangle 3"/>
          <p:cNvSpPr>
            <a:spLocks noGrp="1" noChangeArrowheads="1"/>
          </p:cNvSpPr>
          <p:nvPr>
            <p:ph idx="1"/>
          </p:nvPr>
        </p:nvSpPr>
        <p:spPr>
          <a:xfrm>
            <a:off x="504836" y="3048000"/>
            <a:ext cx="8077200" cy="2463800"/>
          </a:xfrm>
        </p:spPr>
        <p:txBody>
          <a:bodyPr>
            <a:noAutofit/>
          </a:bodyPr>
          <a:lstStyle/>
          <a:p>
            <a:pPr algn="just" rtl="1">
              <a:buFont typeface="Wingdings" panose="05000000000000000000" pitchFamily="2" charset="2"/>
              <a:buChar char="Ø"/>
            </a:pPr>
            <a:r>
              <a:rPr lang="fa-IR" sz="2000" dirty="0">
                <a:solidFill>
                  <a:schemeClr val="tx1"/>
                </a:solidFill>
                <a:cs typeface="2  Elham" panose="00000400000000000000" pitchFamily="2" charset="-78"/>
              </a:rPr>
              <a:t>پی های منفرد تحت نيروهايی بيشتر از نيروهای مربوط به بارهای قائم قرار می گيرند که با توجه به هندسه محدود و عمق سطحی مربوط به استقرار آنها احتمالا پاسخگوی بارهای وارده ناشی از زلزله در پاره ای موارد نخواهد بود. بنابراين استفاده از پی های مرکب اعم از دو ستونی، پی های نواری و پی های شبکه ای و در نهايت پی های گسترده تا حدود زيادی معضلات استفاده از پی های منفرد را در برابر نيروهای حاصل از زلزله، تخفيف می دهد.</a:t>
            </a:r>
          </a:p>
          <a:p>
            <a:pPr algn="just" rtl="1">
              <a:buFont typeface="Wingdings" panose="05000000000000000000" pitchFamily="2" charset="2"/>
              <a:buChar char="Ø"/>
            </a:pPr>
            <a:r>
              <a:rPr lang="fa-IR" sz="2000" dirty="0">
                <a:solidFill>
                  <a:schemeClr val="tx1"/>
                </a:solidFill>
                <a:cs typeface="2  Elham" panose="00000400000000000000" pitchFamily="2" charset="-78"/>
              </a:rPr>
              <a:t>از آنجا که نامنظمی و بی قاعدگی در طراحی روسازه بايد به حداقل رسانده شود، از جنبه های نامنظمی و بی قاعدگی در پی نيز بايد اجتناب گردد.</a:t>
            </a:r>
            <a:endParaRPr lang="en-US" sz="2000" dirty="0">
              <a:solidFill>
                <a:schemeClr val="tx1"/>
              </a:solidFill>
              <a:cs typeface="2  Elham" panose="00000400000000000000" pitchFamily="2" charset="-7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nchor="ctr"/>
          <a:lstStyle/>
          <a:p>
            <a:pPr algn="r"/>
            <a:r>
              <a:rPr lang="fa-IR" sz="4400" b="1" dirty="0" smtClean="0">
                <a:solidFill>
                  <a:schemeClr val="bg1"/>
                </a:solidFill>
                <a:cs typeface="MRT_Poster_11" panose="00000700000000000000" pitchFamily="2" charset="-78"/>
              </a:rPr>
              <a:t> عملکرد </a:t>
            </a:r>
            <a:r>
              <a:rPr lang="fa-IR" sz="4400" b="1" dirty="0">
                <a:solidFill>
                  <a:schemeClr val="bg1"/>
                </a:solidFill>
                <a:cs typeface="MRT_Poster_11" panose="00000700000000000000" pitchFamily="2" charset="-78"/>
              </a:rPr>
              <a:t>پی ها </a:t>
            </a:r>
            <a:r>
              <a:rPr lang="fa-IR" sz="4400" b="1" dirty="0" smtClean="0">
                <a:solidFill>
                  <a:schemeClr val="bg1"/>
                </a:solidFill>
                <a:cs typeface="MRT_Poster_11" panose="00000700000000000000" pitchFamily="2" charset="-78"/>
              </a:rPr>
              <a:t>در </a:t>
            </a:r>
            <a:r>
              <a:rPr lang="fa-IR" sz="4400" b="1" dirty="0">
                <a:solidFill>
                  <a:schemeClr val="bg1"/>
                </a:solidFill>
                <a:cs typeface="MRT_Poster_11" panose="00000700000000000000" pitchFamily="2" charset="-78"/>
              </a:rPr>
              <a:t>هنگام زلزله</a:t>
            </a:r>
            <a:endParaRPr lang="en-US" sz="4400" b="1" dirty="0">
              <a:solidFill>
                <a:schemeClr val="bg1"/>
              </a:solidFill>
              <a:cs typeface="MRT_Poster_11" panose="00000700000000000000" pitchFamily="2" charset="-78"/>
            </a:endParaRPr>
          </a:p>
        </p:txBody>
      </p:sp>
      <p:sp>
        <p:nvSpPr>
          <p:cNvPr id="6" name="Rectangle 3"/>
          <p:cNvSpPr>
            <a:spLocks noGrp="1" noChangeArrowheads="1"/>
          </p:cNvSpPr>
          <p:nvPr>
            <p:ph idx="1"/>
          </p:nvPr>
        </p:nvSpPr>
        <p:spPr>
          <a:xfrm>
            <a:off x="865970" y="2667000"/>
            <a:ext cx="7822418" cy="3505200"/>
          </a:xfrm>
        </p:spPr>
        <p:txBody>
          <a:bodyPr>
            <a:normAutofit/>
          </a:bodyPr>
          <a:lstStyle/>
          <a:p>
            <a:pPr marL="0" indent="0" algn="ctr" rtl="1">
              <a:lnSpc>
                <a:spcPct val="90000"/>
              </a:lnSpc>
              <a:buNone/>
            </a:pPr>
            <a:r>
              <a:rPr lang="fa-IR" sz="1900" dirty="0">
                <a:solidFill>
                  <a:schemeClr val="tx1"/>
                </a:solidFill>
                <a:cs typeface="2  Homa" panose="00000400000000000000" pitchFamily="2" charset="-78"/>
              </a:rPr>
              <a:t>غالبا پی ها در ساختگاههايی که پتانسيل جابجايی زمين در اثر گسلش، زمين لغزش يا روانگرايی وجود ندارد، عملکرد خوبی دارند.</a:t>
            </a:r>
          </a:p>
          <a:p>
            <a:pPr marL="0" indent="0" algn="ctr" rtl="1">
              <a:lnSpc>
                <a:spcPct val="90000"/>
              </a:lnSpc>
              <a:buNone/>
            </a:pPr>
            <a:r>
              <a:rPr lang="fa-IR" sz="1900" dirty="0">
                <a:solidFill>
                  <a:schemeClr val="tx1"/>
                </a:solidFill>
                <a:cs typeface="2  Homa" panose="00000400000000000000" pitchFamily="2" charset="-78"/>
              </a:rPr>
              <a:t>گسلها در مواقعی که نيروهای وارد شده بر سنگهای سازنده پوسته زمين بيش از حد تحمل آنها باشد، بوجود می آيند. در صورت وجود گسل در ساختگاه مورد مطالعه، اطلاعات زير ضروری است:</a:t>
            </a:r>
          </a:p>
          <a:p>
            <a:pPr algn="r" rtl="1">
              <a:lnSpc>
                <a:spcPct val="90000"/>
              </a:lnSpc>
              <a:buFont typeface="Wingdings" panose="05000000000000000000" pitchFamily="2" charset="2"/>
              <a:buChar char="ü"/>
            </a:pPr>
            <a:r>
              <a:rPr lang="fa-IR" sz="1900" dirty="0">
                <a:solidFill>
                  <a:schemeClr val="tx1"/>
                </a:solidFill>
                <a:cs typeface="2  Homa" panose="00000400000000000000" pitchFamily="2" charset="-78"/>
              </a:rPr>
              <a:t>درجه فعاليت گسل بر اساس سن آخرين حرکت گسل</a:t>
            </a:r>
          </a:p>
          <a:p>
            <a:pPr algn="r" rtl="1">
              <a:lnSpc>
                <a:spcPct val="90000"/>
              </a:lnSpc>
              <a:buFont typeface="Wingdings" panose="05000000000000000000" pitchFamily="2" charset="2"/>
              <a:buChar char="ü"/>
            </a:pPr>
            <a:r>
              <a:rPr lang="fa-IR" sz="1900" dirty="0">
                <a:solidFill>
                  <a:schemeClr val="tx1"/>
                </a:solidFill>
                <a:cs typeface="2  Homa" panose="00000400000000000000" pitchFamily="2" charset="-78"/>
              </a:rPr>
              <a:t>نوع گسل بصورت امتداد لغز، عادی، معکوس</a:t>
            </a:r>
          </a:p>
          <a:p>
            <a:pPr algn="r" rtl="1">
              <a:lnSpc>
                <a:spcPct val="90000"/>
              </a:lnSpc>
              <a:buFont typeface="Wingdings" panose="05000000000000000000" pitchFamily="2" charset="2"/>
              <a:buChar char="ü"/>
            </a:pPr>
            <a:r>
              <a:rPr lang="fa-IR" sz="1900" dirty="0">
                <a:solidFill>
                  <a:schemeClr val="tx1"/>
                </a:solidFill>
                <a:cs typeface="2  Homa" panose="00000400000000000000" pitchFamily="2" charset="-78"/>
              </a:rPr>
              <a:t>جهت حرکت گسل در ارتباط با هندسه و موقعيت ساختمان</a:t>
            </a:r>
          </a:p>
          <a:p>
            <a:pPr algn="r" rtl="1">
              <a:lnSpc>
                <a:spcPct val="90000"/>
              </a:lnSpc>
              <a:buFont typeface="Wingdings" panose="05000000000000000000" pitchFamily="2" charset="2"/>
              <a:buChar char="ü"/>
            </a:pPr>
            <a:r>
              <a:rPr lang="fa-IR" sz="1900" dirty="0">
                <a:solidFill>
                  <a:schemeClr val="tx1"/>
                </a:solidFill>
                <a:cs typeface="2  Homa" panose="00000400000000000000" pitchFamily="2" charset="-78"/>
              </a:rPr>
              <a:t>اندازه جابجايی های قائم و افقی بر مبنای سطح خطر انتخابی برای زلزله</a:t>
            </a:r>
          </a:p>
          <a:p>
            <a:pPr algn="r" rtl="1">
              <a:lnSpc>
                <a:spcPct val="90000"/>
              </a:lnSpc>
              <a:buFont typeface="Wingdings" panose="05000000000000000000" pitchFamily="2" charset="2"/>
              <a:buChar char="ü"/>
            </a:pPr>
            <a:r>
              <a:rPr lang="fa-IR" sz="1900" dirty="0">
                <a:solidFill>
                  <a:schemeClr val="tx1"/>
                </a:solidFill>
                <a:cs typeface="2  Homa" panose="00000400000000000000" pitchFamily="2" charset="-78"/>
              </a:rPr>
              <a:t>طول و عرض منطقه خردشده گسلی</a:t>
            </a:r>
          </a:p>
          <a:p>
            <a:pPr algn="r">
              <a:lnSpc>
                <a:spcPct val="90000"/>
              </a:lnSpc>
              <a:buFontTx/>
              <a:buNone/>
            </a:pPr>
            <a:endParaRPr lang="en-US" sz="2800" dirty="0">
              <a:solidFill>
                <a:schemeClr val="tx1"/>
              </a:solidFill>
              <a:cs typeface="Zar" panose="00000400000000000000" pitchFamily="2" charset="-7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371600" y="914400"/>
            <a:ext cx="6343672" cy="709865"/>
          </a:xfrm>
        </p:spPr>
        <p:txBody>
          <a:bodyPr/>
          <a:lstStyle/>
          <a:p>
            <a:pPr algn="ctr"/>
            <a:r>
              <a:rPr lang="fa-IR" sz="3600" b="1" dirty="0">
                <a:solidFill>
                  <a:schemeClr val="bg1"/>
                </a:solidFill>
                <a:cs typeface="MRT_Poster_11" panose="00000700000000000000" pitchFamily="2" charset="-78"/>
              </a:rPr>
              <a:t>عوامل موثر در خرابی پی ها در هنگام زلزله</a:t>
            </a:r>
            <a:endParaRPr lang="en-US" sz="3600" b="1" dirty="0">
              <a:solidFill>
                <a:schemeClr val="bg1"/>
              </a:solidFill>
              <a:cs typeface="MRT_Poster_11" panose="00000700000000000000" pitchFamily="2" charset="-78"/>
            </a:endParaRPr>
          </a:p>
        </p:txBody>
      </p:sp>
      <p:sp>
        <p:nvSpPr>
          <p:cNvPr id="17411" name="Rectangle 3"/>
          <p:cNvSpPr>
            <a:spLocks noGrp="1" noChangeArrowheads="1"/>
          </p:cNvSpPr>
          <p:nvPr>
            <p:ph idx="1"/>
          </p:nvPr>
        </p:nvSpPr>
        <p:spPr>
          <a:xfrm>
            <a:off x="504836" y="2667000"/>
            <a:ext cx="8077200" cy="3657600"/>
          </a:xfrm>
        </p:spPr>
        <p:txBody>
          <a:bodyPr>
            <a:noAutofit/>
          </a:bodyPr>
          <a:lstStyle/>
          <a:p>
            <a:pPr algn="ctr" rtl="1">
              <a:buFontTx/>
              <a:buNone/>
            </a:pPr>
            <a:r>
              <a:rPr lang="fa-IR" sz="2000" dirty="0">
                <a:solidFill>
                  <a:schemeClr val="tx1"/>
                </a:solidFill>
                <a:cs typeface="Zar" panose="00000400000000000000" pitchFamily="2" charset="-78"/>
              </a:rPr>
              <a:t>بررسی ها بر اساس شواهد گسيختگی ها در حين زلزله نشان می دهد که عوامل زير بصورت جداگانه و يا توام می تواند باعث خرابی پی ها گردد</a:t>
            </a:r>
            <a:r>
              <a:rPr lang="fa-IR" sz="2000" dirty="0" smtClean="0">
                <a:solidFill>
                  <a:schemeClr val="tx1"/>
                </a:solidFill>
                <a:cs typeface="Zar" panose="00000400000000000000" pitchFamily="2" charset="-78"/>
              </a:rPr>
              <a:t>:</a:t>
            </a:r>
          </a:p>
          <a:p>
            <a:pPr algn="ctr" rtl="1">
              <a:buFontTx/>
              <a:buNone/>
            </a:pPr>
            <a:endParaRPr lang="fa-IR" sz="2000" dirty="0">
              <a:solidFill>
                <a:schemeClr val="tx1"/>
              </a:solidFill>
              <a:cs typeface="Zar" panose="00000400000000000000" pitchFamily="2" charset="-78"/>
            </a:endParaRPr>
          </a:p>
          <a:p>
            <a:pPr algn="ctr" rtl="1">
              <a:buFont typeface="Wingdings" panose="05000000000000000000" pitchFamily="2" charset="2"/>
              <a:buChar char="q"/>
            </a:pPr>
            <a:r>
              <a:rPr lang="fa-IR" sz="2000" dirty="0">
                <a:solidFill>
                  <a:schemeClr val="tx1"/>
                </a:solidFill>
                <a:cs typeface="Zar" panose="00000400000000000000" pitchFamily="2" charset="-78"/>
              </a:rPr>
              <a:t>مشکلات مربوط به مقاومت برشی: ناشی از اضافه برآورد مقاومت برشی، کاهش مقاومت برشی بر اثر وقوع روانگرايی و کاهش مقاومت رسهای حساس بر اثر وقوع زلزله می باشد. </a:t>
            </a:r>
            <a:endParaRPr lang="fa-IR" sz="2000" dirty="0" smtClean="0">
              <a:solidFill>
                <a:schemeClr val="tx1"/>
              </a:solidFill>
              <a:cs typeface="Zar" panose="00000400000000000000" pitchFamily="2" charset="-78"/>
            </a:endParaRPr>
          </a:p>
          <a:p>
            <a:pPr algn="just" rtl="1">
              <a:buFont typeface="Wingdings" panose="05000000000000000000" pitchFamily="2" charset="2"/>
              <a:buChar char="q"/>
            </a:pPr>
            <a:endParaRPr lang="fa-IR" sz="2000" dirty="0">
              <a:solidFill>
                <a:schemeClr val="tx1"/>
              </a:solidFill>
              <a:cs typeface="Zar" panose="00000400000000000000" pitchFamily="2" charset="-78"/>
            </a:endParaRPr>
          </a:p>
          <a:p>
            <a:pPr algn="ctr" rtl="1">
              <a:buFont typeface="Wingdings" panose="05000000000000000000" pitchFamily="2" charset="2"/>
              <a:buChar char="q"/>
            </a:pPr>
            <a:r>
              <a:rPr lang="fa-IR" sz="2000" dirty="0">
                <a:solidFill>
                  <a:schemeClr val="tx1"/>
                </a:solidFill>
                <a:cs typeface="Zar" panose="00000400000000000000" pitchFamily="2" charset="-78"/>
              </a:rPr>
              <a:t>بارهای سازه ای اضافی و شرايط اعمال تنش بيشتر حاصل از بارهای زلزله: بدين صورت که با اعمال بار جانبی حاصل از زلزله و تحميل کشش و فشار بر پی، بارها و تنشهايی بيشتر بر پی اعمال می گردد که خود آنها می تواند باعث مشکلات توان باربری گردد.</a:t>
            </a:r>
            <a:endParaRPr lang="en-US" sz="2000" dirty="0">
              <a:solidFill>
                <a:schemeClr val="tx1"/>
              </a:solidFill>
              <a:cs typeface="Zar" panose="00000400000000000000" pitchFamily="2" charset="-7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362064" y="914400"/>
            <a:ext cx="6343672" cy="709865"/>
          </a:xfrm>
        </p:spPr>
        <p:txBody>
          <a:bodyPr/>
          <a:lstStyle/>
          <a:p>
            <a:pPr algn="ctr"/>
            <a:r>
              <a:rPr lang="fa-IR" sz="3200" b="1" dirty="0">
                <a:solidFill>
                  <a:schemeClr val="bg1"/>
                </a:solidFill>
                <a:cs typeface="MRT_Poster_11" panose="00000700000000000000" pitchFamily="2" charset="-78"/>
              </a:rPr>
              <a:t>چگونگی خسارتها در پی های منفرد در هنگام زلزله</a:t>
            </a:r>
            <a:endParaRPr lang="en-US" sz="3200" b="1" dirty="0">
              <a:solidFill>
                <a:schemeClr val="bg1"/>
              </a:solidFill>
              <a:cs typeface="MRT_Poster_11" panose="00000700000000000000" pitchFamily="2" charset="-78"/>
            </a:endParaRPr>
          </a:p>
        </p:txBody>
      </p:sp>
      <p:pic>
        <p:nvPicPr>
          <p:cNvPr id="20484" name="Picture 4" descr="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2133600"/>
            <a:ext cx="6477000" cy="42130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295400" y="914400"/>
            <a:ext cx="6343672" cy="709865"/>
          </a:xfrm>
        </p:spPr>
        <p:txBody>
          <a:bodyPr/>
          <a:lstStyle/>
          <a:p>
            <a:pPr algn="ctr"/>
            <a:r>
              <a:rPr lang="fa-IR" sz="3200" b="1" dirty="0">
                <a:solidFill>
                  <a:schemeClr val="bg1"/>
                </a:solidFill>
                <a:cs typeface="MRT_Poster_11" panose="00000700000000000000" pitchFamily="2" charset="-78"/>
              </a:rPr>
              <a:t>توان باربری خاک</a:t>
            </a:r>
            <a:endParaRPr lang="en-US" sz="3200" b="1" dirty="0">
              <a:solidFill>
                <a:schemeClr val="bg1"/>
              </a:solidFill>
              <a:cs typeface="MRT_Poster_11" panose="00000700000000000000" pitchFamily="2" charset="-78"/>
            </a:endParaRPr>
          </a:p>
        </p:txBody>
      </p:sp>
      <p:sp>
        <p:nvSpPr>
          <p:cNvPr id="19459" name="Rectangle 3"/>
          <p:cNvSpPr>
            <a:spLocks noGrp="1" noChangeArrowheads="1"/>
          </p:cNvSpPr>
          <p:nvPr>
            <p:ph idx="1"/>
          </p:nvPr>
        </p:nvSpPr>
        <p:spPr>
          <a:xfrm>
            <a:off x="533400" y="3200400"/>
            <a:ext cx="8229600" cy="2971800"/>
          </a:xfrm>
        </p:spPr>
        <p:txBody>
          <a:bodyPr/>
          <a:lstStyle/>
          <a:p>
            <a:pPr algn="ctr" rtl="1">
              <a:lnSpc>
                <a:spcPct val="90000"/>
              </a:lnSpc>
              <a:buFontTx/>
              <a:buNone/>
            </a:pPr>
            <a:r>
              <a:rPr lang="fa-IR" dirty="0">
                <a:solidFill>
                  <a:schemeClr val="tx1"/>
                </a:solidFill>
                <a:cs typeface="2  Homa" panose="00000400000000000000" pitchFamily="2" charset="-78"/>
              </a:rPr>
              <a:t>با در نظر گرفتن بارهای زلزله در طراحی به روش تنشهای مجاز، افزايش 33 درصد مقاومت مصالح و </a:t>
            </a:r>
            <a:r>
              <a:rPr lang="fa-IR" dirty="0" smtClean="0">
                <a:solidFill>
                  <a:schemeClr val="tx1"/>
                </a:solidFill>
                <a:cs typeface="2  Homa" panose="00000400000000000000" pitchFamily="2" charset="-78"/>
              </a:rPr>
              <a:t>يا </a:t>
            </a:r>
            <a:r>
              <a:rPr lang="fa-IR" dirty="0">
                <a:solidFill>
                  <a:schemeClr val="tx1"/>
                </a:solidFill>
                <a:cs typeface="2  Homa" panose="00000400000000000000" pitchFamily="2" charset="-78"/>
              </a:rPr>
              <a:t>توان باربری مجاز خاک توصيه می شود. رعايت اين دستورالعمل در موارد زير صادق است</a:t>
            </a:r>
            <a:r>
              <a:rPr lang="fa-IR" dirty="0" smtClean="0">
                <a:solidFill>
                  <a:schemeClr val="tx1"/>
                </a:solidFill>
                <a:cs typeface="2  Homa" panose="00000400000000000000" pitchFamily="2" charset="-78"/>
              </a:rPr>
              <a:t>:</a:t>
            </a:r>
          </a:p>
          <a:p>
            <a:pPr algn="ctr" rtl="1">
              <a:lnSpc>
                <a:spcPct val="90000"/>
              </a:lnSpc>
              <a:buFontTx/>
              <a:buNone/>
            </a:pPr>
            <a:endParaRPr lang="fa-IR" dirty="0">
              <a:solidFill>
                <a:schemeClr val="tx1"/>
              </a:solidFill>
              <a:cs typeface="2  Homa" panose="00000400000000000000" pitchFamily="2" charset="-78"/>
            </a:endParaRPr>
          </a:p>
          <a:p>
            <a:pPr algn="just" rtl="1">
              <a:lnSpc>
                <a:spcPct val="90000"/>
              </a:lnSpc>
              <a:buFont typeface="Courier New" panose="02070309020205020404" pitchFamily="49" charset="0"/>
              <a:buChar char="o"/>
            </a:pPr>
            <a:r>
              <a:rPr lang="fa-IR" sz="2000" dirty="0">
                <a:solidFill>
                  <a:schemeClr val="tx1"/>
                </a:solidFill>
                <a:cs typeface="2  Homa" panose="00000400000000000000" pitchFamily="2" charset="-78"/>
              </a:rPr>
              <a:t>بستر متشکل از توده سنگها باشد که پس از وقوع زلزله سالم و دست نخورده باقی بماند.</a:t>
            </a:r>
          </a:p>
          <a:p>
            <a:pPr algn="just" rtl="1">
              <a:lnSpc>
                <a:spcPct val="90000"/>
              </a:lnSpc>
              <a:buFont typeface="Courier New" panose="02070309020205020404" pitchFamily="49" charset="0"/>
              <a:buChar char="o"/>
            </a:pPr>
            <a:r>
              <a:rPr lang="fa-IR" sz="2000" dirty="0">
                <a:solidFill>
                  <a:schemeClr val="tx1"/>
                </a:solidFill>
                <a:cs typeface="2  Homa" panose="00000400000000000000" pitchFamily="2" charset="-78"/>
              </a:rPr>
              <a:t>بستر از خاکهای متراکم يا خيلی متراکم تشکيل شده باشد.</a:t>
            </a:r>
          </a:p>
          <a:p>
            <a:pPr algn="just" rtl="1">
              <a:lnSpc>
                <a:spcPct val="90000"/>
              </a:lnSpc>
              <a:buFont typeface="Courier New" panose="02070309020205020404" pitchFamily="49" charset="0"/>
              <a:buChar char="o"/>
            </a:pPr>
            <a:r>
              <a:rPr lang="fa-IR" sz="2000" dirty="0">
                <a:solidFill>
                  <a:schemeClr val="tx1"/>
                </a:solidFill>
                <a:cs typeface="2  Homa" panose="00000400000000000000" pitchFamily="2" charset="-78"/>
              </a:rPr>
              <a:t>بستر از خاکهای پيش تحکيم يافته رس و يا خاکهای رس از نوع سفت تا سخت باشد</a:t>
            </a:r>
          </a:p>
          <a:p>
            <a:pPr algn="just" rtl="1">
              <a:lnSpc>
                <a:spcPct val="90000"/>
              </a:lnSpc>
            </a:pPr>
            <a:endParaRPr lang="en-US" dirty="0">
              <a:solidFill>
                <a:schemeClr val="tx1"/>
              </a:solidFill>
              <a:cs typeface="2  Homa" panose="00000400000000000000" pitchFamily="2" charset="-7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371600" y="914400"/>
            <a:ext cx="6343672" cy="709865"/>
          </a:xfrm>
        </p:spPr>
        <p:txBody>
          <a:bodyPr/>
          <a:lstStyle/>
          <a:p>
            <a:pPr algn="ctr"/>
            <a:r>
              <a:rPr lang="fa-IR" sz="3600" b="1" dirty="0">
                <a:solidFill>
                  <a:schemeClr val="bg1"/>
                </a:solidFill>
                <a:cs typeface="MRT_Poster_11" panose="00000700000000000000" pitchFamily="2" charset="-78"/>
              </a:rPr>
              <a:t>عملکرد پی ها در هنگام زلزله</a:t>
            </a:r>
            <a:endParaRPr lang="en-US" sz="3600" b="1" dirty="0">
              <a:solidFill>
                <a:schemeClr val="bg1"/>
              </a:solidFill>
              <a:cs typeface="MRT_Poster_11" panose="00000700000000000000" pitchFamily="2" charset="-78"/>
            </a:endParaRPr>
          </a:p>
        </p:txBody>
      </p:sp>
      <p:sp>
        <p:nvSpPr>
          <p:cNvPr id="4099" name="Rectangle 3"/>
          <p:cNvSpPr>
            <a:spLocks noGrp="1" noChangeArrowheads="1"/>
          </p:cNvSpPr>
          <p:nvPr>
            <p:ph idx="1"/>
          </p:nvPr>
        </p:nvSpPr>
        <p:spPr>
          <a:xfrm>
            <a:off x="542936" y="2971800"/>
            <a:ext cx="8001000" cy="2921000"/>
          </a:xfrm>
        </p:spPr>
        <p:txBody>
          <a:bodyPr>
            <a:normAutofit/>
          </a:bodyPr>
          <a:lstStyle/>
          <a:p>
            <a:pPr algn="ctr">
              <a:buFontTx/>
              <a:buNone/>
            </a:pPr>
            <a:r>
              <a:rPr lang="fa-IR" sz="2000" dirty="0">
                <a:solidFill>
                  <a:schemeClr val="tx1"/>
                </a:solidFill>
                <a:cs typeface="2  Homa" panose="00000400000000000000" pitchFamily="2" charset="-78"/>
              </a:rPr>
              <a:t>مدلسازی رفتار غير خطی خاک با در نظرگرفتن يک رفتار الاستوپلاستيک معادل در تحليل صورت می پذيرد. برای ملحوظ داشتن اثر عدم اطمينان در تعيين مقدار پارامترهای معرف رفتار خاک در تحليل و نيز تغيير مقادير اين پارامترها در حين وقوع زلزله، لازم است کرانه های بالا و پايينی برای سختی و مقاومت پی در نظر گرفته شود</a:t>
            </a:r>
            <a:r>
              <a:rPr lang="fa-IR" sz="2000" dirty="0" smtClean="0">
                <a:solidFill>
                  <a:schemeClr val="tx1"/>
                </a:solidFill>
                <a:cs typeface="2  Homa" panose="00000400000000000000" pitchFamily="2" charset="-78"/>
              </a:rPr>
              <a:t>.</a:t>
            </a:r>
          </a:p>
          <a:p>
            <a:pPr algn="ctr">
              <a:buFontTx/>
              <a:buNone/>
            </a:pPr>
            <a:endParaRPr lang="fa-IR" sz="2000" dirty="0">
              <a:solidFill>
                <a:schemeClr val="tx1"/>
              </a:solidFill>
              <a:cs typeface="2  Homa" panose="00000400000000000000" pitchFamily="2" charset="-78"/>
            </a:endParaRPr>
          </a:p>
          <a:p>
            <a:pPr algn="ctr">
              <a:buFontTx/>
              <a:buNone/>
            </a:pPr>
            <a:r>
              <a:rPr lang="fa-IR" sz="2000" dirty="0">
                <a:solidFill>
                  <a:schemeClr val="tx1"/>
                </a:solidFill>
                <a:cs typeface="2  Homa" panose="00000400000000000000" pitchFamily="2" charset="-78"/>
              </a:rPr>
              <a:t>پی های ساختمان بايد حتی المقدور بر روی يک سطح افقی ساخته شود و در مواردی که به علت شيب زمين و يا علل ديگر احداث همه آنها در يک تراز ميسر نمی باشد، بايد هر قسمت از آنها بر روی يک سطح افقی قرار داده شود.</a:t>
            </a:r>
            <a:endParaRPr lang="en-US" sz="2000" dirty="0">
              <a:solidFill>
                <a:schemeClr val="tx1"/>
              </a:solidFill>
              <a:cs typeface="2  Homa" panose="00000400000000000000" pitchFamily="2" charset="-7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295400" y="959518"/>
            <a:ext cx="6343672" cy="709865"/>
          </a:xfrm>
        </p:spPr>
        <p:txBody>
          <a:bodyPr/>
          <a:lstStyle/>
          <a:p>
            <a:pPr algn="ctr"/>
            <a:r>
              <a:rPr lang="fa-IR" sz="3600" b="1" dirty="0">
                <a:solidFill>
                  <a:schemeClr val="bg1"/>
                </a:solidFill>
                <a:cs typeface="MRT_Poster_11" panose="00000700000000000000" pitchFamily="2" charset="-78"/>
              </a:rPr>
              <a:t>عملکرد پی ها در هنگام زلزله</a:t>
            </a:r>
            <a:endParaRPr lang="en-US" sz="3600" b="1" dirty="0">
              <a:solidFill>
                <a:schemeClr val="bg1"/>
              </a:solidFill>
              <a:cs typeface="MRT_Poster_11" panose="00000700000000000000" pitchFamily="2" charset="-78"/>
            </a:endParaRPr>
          </a:p>
        </p:txBody>
      </p:sp>
      <p:sp>
        <p:nvSpPr>
          <p:cNvPr id="5123" name="Rectangle 3"/>
          <p:cNvSpPr>
            <a:spLocks noGrp="1" noChangeArrowheads="1"/>
          </p:cNvSpPr>
          <p:nvPr>
            <p:ph idx="1"/>
          </p:nvPr>
        </p:nvSpPr>
        <p:spPr>
          <a:xfrm>
            <a:off x="566732" y="3654972"/>
            <a:ext cx="8001000" cy="2768600"/>
          </a:xfrm>
        </p:spPr>
        <p:txBody>
          <a:bodyPr>
            <a:normAutofit/>
          </a:bodyPr>
          <a:lstStyle/>
          <a:p>
            <a:pPr algn="ctr" rtl="1">
              <a:buFontTx/>
              <a:buNone/>
            </a:pPr>
            <a:r>
              <a:rPr lang="fa-IR" sz="2000" dirty="0">
                <a:solidFill>
                  <a:schemeClr val="tx1"/>
                </a:solidFill>
                <a:cs typeface="2  Homa" panose="00000400000000000000" pitchFamily="2" charset="-78"/>
              </a:rPr>
              <a:t>برای محاسبه سختی پی، ابتدا بايد مدول برشی اوليه خاک (</a:t>
            </a:r>
            <a:r>
              <a:rPr lang="en-US" sz="2000" dirty="0">
                <a:solidFill>
                  <a:schemeClr val="tx1"/>
                </a:solidFill>
                <a:cs typeface="2  Homa" panose="00000400000000000000" pitchFamily="2" charset="-78"/>
              </a:rPr>
              <a:t>G</a:t>
            </a:r>
            <a:r>
              <a:rPr lang="en-US" sz="2000" baseline="-25000" dirty="0">
                <a:solidFill>
                  <a:schemeClr val="tx1"/>
                </a:solidFill>
                <a:cs typeface="2  Homa" panose="00000400000000000000" pitchFamily="2" charset="-78"/>
              </a:rPr>
              <a:t>0</a:t>
            </a:r>
            <a:r>
              <a:rPr lang="fa-IR" sz="2000" dirty="0">
                <a:solidFill>
                  <a:schemeClr val="tx1"/>
                </a:solidFill>
                <a:cs typeface="2  Homa" panose="00000400000000000000" pitchFamily="2" charset="-78"/>
              </a:rPr>
              <a:t>)</a:t>
            </a:r>
            <a:r>
              <a:rPr lang="en-US" sz="2000" dirty="0">
                <a:solidFill>
                  <a:schemeClr val="tx1"/>
                </a:solidFill>
                <a:cs typeface="2  Homa" panose="00000400000000000000" pitchFamily="2" charset="-78"/>
              </a:rPr>
              <a:t> </a:t>
            </a:r>
            <a:r>
              <a:rPr lang="fa-IR" sz="2000" dirty="0">
                <a:solidFill>
                  <a:schemeClr val="tx1"/>
                </a:solidFill>
                <a:cs typeface="2  Homa" panose="00000400000000000000" pitchFamily="2" charset="-78"/>
              </a:rPr>
              <a:t> از رابطه زير محاسبه گردد:</a:t>
            </a:r>
          </a:p>
          <a:p>
            <a:pPr algn="ctr" rtl="1">
              <a:buFontTx/>
              <a:buNone/>
            </a:pPr>
            <a:endParaRPr lang="fa-IR" sz="2000" dirty="0">
              <a:solidFill>
                <a:schemeClr val="tx1"/>
              </a:solidFill>
              <a:cs typeface="2  Homa" panose="00000400000000000000" pitchFamily="2" charset="-78"/>
            </a:endParaRPr>
          </a:p>
          <a:p>
            <a:pPr algn="ctr" rtl="1">
              <a:buFontTx/>
              <a:buNone/>
            </a:pPr>
            <a:r>
              <a:rPr lang="fa-IR" sz="2000" dirty="0">
                <a:solidFill>
                  <a:schemeClr val="tx1"/>
                </a:solidFill>
                <a:cs typeface="2  Homa" panose="00000400000000000000" pitchFamily="2" charset="-78"/>
              </a:rPr>
              <a:t>مدول برشی اوليه را می توان با استفاده از آزمايشهای ژئوسايزميک و اندازه گيری سرعت موج برشی در کرنشهای کوچک بدست آورد</a:t>
            </a:r>
            <a:r>
              <a:rPr lang="fa-IR" sz="2000" dirty="0" smtClean="0">
                <a:solidFill>
                  <a:schemeClr val="tx1"/>
                </a:solidFill>
                <a:cs typeface="2  Homa" panose="00000400000000000000" pitchFamily="2" charset="-78"/>
              </a:rPr>
              <a:t>.</a:t>
            </a:r>
          </a:p>
          <a:p>
            <a:pPr algn="ctr" rtl="1">
              <a:buFontTx/>
              <a:buNone/>
            </a:pPr>
            <a:endParaRPr lang="fa-IR" sz="2000" dirty="0">
              <a:solidFill>
                <a:schemeClr val="tx1"/>
              </a:solidFill>
              <a:cs typeface="2  Homa" panose="00000400000000000000" pitchFamily="2" charset="-78"/>
            </a:endParaRPr>
          </a:p>
          <a:p>
            <a:pPr algn="ctr" rtl="1">
              <a:buFontTx/>
              <a:buNone/>
            </a:pPr>
            <a:r>
              <a:rPr lang="fa-IR" sz="2000" dirty="0">
                <a:solidFill>
                  <a:schemeClr val="tx1"/>
                </a:solidFill>
                <a:cs typeface="2  Homa" panose="00000400000000000000" pitchFamily="2" charset="-78"/>
              </a:rPr>
              <a:t>در صورت عدم امکان انجام آزمايش، مدول برشی می تواند با تاييد متخصص ژئوتکنيک از برخی روابط از جمله رابطه صفحه بعد بدست آيد:</a:t>
            </a:r>
          </a:p>
          <a:p>
            <a:pPr algn="ctr" rtl="1">
              <a:buFontTx/>
              <a:buNone/>
            </a:pPr>
            <a:endParaRPr lang="fa-IR" sz="2000" dirty="0">
              <a:solidFill>
                <a:schemeClr val="tx1"/>
              </a:solidFill>
              <a:cs typeface="2  Homa" panose="00000400000000000000" pitchFamily="2" charset="-78"/>
            </a:endParaRPr>
          </a:p>
          <a:p>
            <a:pPr algn="ctr" rtl="1">
              <a:buFontTx/>
              <a:buNone/>
            </a:pPr>
            <a:endParaRPr lang="en-US" sz="2000" dirty="0">
              <a:solidFill>
                <a:schemeClr val="tx1"/>
              </a:solidFill>
              <a:cs typeface="2  Homa" panose="00000400000000000000" pitchFamily="2" charset="-78"/>
            </a:endParaRPr>
          </a:p>
        </p:txBody>
      </p:sp>
      <p:sp>
        <p:nvSpPr>
          <p:cNvPr id="5125" name="Rectangle 5"/>
          <p:cNvSpPr>
            <a:spLocks noChangeArrowheads="1"/>
          </p:cNvSpPr>
          <p:nvPr/>
        </p:nvSpPr>
        <p:spPr bwMode="auto">
          <a:xfrm>
            <a:off x="0" y="3205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5124" name="Object 4"/>
          <p:cNvGraphicFramePr>
            <a:graphicFrameLocks noChangeAspect="1"/>
          </p:cNvGraphicFramePr>
          <p:nvPr>
            <p:extLst>
              <p:ext uri="{D42A27DB-BD31-4B8C-83A1-F6EECF244321}">
                <p14:modId xmlns:p14="http://schemas.microsoft.com/office/powerpoint/2010/main" val="2852441174"/>
              </p:ext>
            </p:extLst>
          </p:nvPr>
        </p:nvGraphicFramePr>
        <p:xfrm>
          <a:off x="3810000" y="2362200"/>
          <a:ext cx="1514464" cy="1061771"/>
        </p:xfrm>
        <a:graphic>
          <a:graphicData uri="http://schemas.openxmlformats.org/presentationml/2006/ole">
            <mc:AlternateContent xmlns:mc="http://schemas.openxmlformats.org/markup-compatibility/2006">
              <mc:Choice xmlns:v="urn:schemas-microsoft-com:vml" Requires="v">
                <p:oleObj spid="_x0000_s5136" name="Equation" r:id="rId4" imgW="634680" imgH="444240" progId="Equation.3">
                  <p:embed/>
                </p:oleObj>
              </mc:Choice>
              <mc:Fallback>
                <p:oleObj name="Equation" r:id="rId4" imgW="634680" imgH="44424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2362200"/>
                        <a:ext cx="1514464" cy="1061771"/>
                      </a:xfrm>
                      <a:prstGeom prst="rect">
                        <a:avLst/>
                      </a:prstGeom>
                      <a:noFill/>
                      <a:extLst/>
                    </p:spPr>
                  </p:pic>
                </p:oleObj>
              </mc:Fallback>
            </mc:AlternateContent>
          </a:graphicData>
        </a:graphic>
      </p:graphicFrame>
      <p:sp>
        <p:nvSpPr>
          <p:cNvPr id="5126" name="Rectangle 6"/>
          <p:cNvSpPr>
            <a:spLocks noChangeArrowheads="1"/>
          </p:cNvSpPr>
          <p:nvPr/>
        </p:nvSpPr>
        <p:spPr bwMode="auto">
          <a:xfrm>
            <a:off x="0" y="3657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512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5129" name="Rectangle 9"/>
          <p:cNvSpPr>
            <a:spLocks noChangeArrowheads="1"/>
          </p:cNvSpPr>
          <p:nvPr/>
        </p:nvSpPr>
        <p:spPr bwMode="auto">
          <a:xfrm>
            <a:off x="0" y="266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00164" y="892843"/>
            <a:ext cx="6343672" cy="709865"/>
          </a:xfrm>
        </p:spPr>
        <p:txBody>
          <a:bodyPr/>
          <a:lstStyle/>
          <a:p>
            <a:pPr algn="ctr"/>
            <a:r>
              <a:rPr lang="fa-IR" sz="4000" b="1" dirty="0">
                <a:cs typeface="MRT_Poster_11" panose="00000700000000000000" pitchFamily="2" charset="-78"/>
              </a:rPr>
              <a:t>عملکرد پی ها در هنگام زلزله</a:t>
            </a:r>
            <a:endParaRPr lang="en-US" sz="4000" b="1" dirty="0">
              <a:cs typeface="MRT_Poster_11" panose="00000700000000000000" pitchFamily="2" charset="-78"/>
            </a:endParaRPr>
          </a:p>
        </p:txBody>
      </p:sp>
      <p:graphicFrame>
        <p:nvGraphicFramePr>
          <p:cNvPr id="6154" name="Object 10"/>
          <p:cNvGraphicFramePr>
            <a:graphicFrameLocks noGrp="1" noChangeAspect="1"/>
          </p:cNvGraphicFramePr>
          <p:nvPr>
            <p:ph idx="1"/>
            <p:extLst>
              <p:ext uri="{D42A27DB-BD31-4B8C-83A1-F6EECF244321}">
                <p14:modId xmlns:p14="http://schemas.microsoft.com/office/powerpoint/2010/main" val="2364775091"/>
              </p:ext>
            </p:extLst>
          </p:nvPr>
        </p:nvGraphicFramePr>
        <p:xfrm>
          <a:off x="2293883" y="2225805"/>
          <a:ext cx="5384800" cy="1066800"/>
        </p:xfrm>
        <a:graphic>
          <a:graphicData uri="http://schemas.openxmlformats.org/presentationml/2006/ole">
            <mc:AlternateContent xmlns:mc="http://schemas.openxmlformats.org/markup-compatibility/2006">
              <mc:Choice xmlns:v="urn:schemas-microsoft-com:vml" Requires="v">
                <p:oleObj spid="_x0000_s6168" name="Equation" r:id="rId4" imgW="1346040" imgH="266400" progId="Equation.3">
                  <p:embed/>
                </p:oleObj>
              </mc:Choice>
              <mc:Fallback>
                <p:oleObj name="Equation" r:id="rId4" imgW="1346040" imgH="266400" progId="Equation.3">
                  <p:embed/>
                  <p:pic>
                    <p:nvPicPr>
                      <p:cNvPr id="0" name="Object 10"/>
                      <p:cNvPicPr>
                        <a:picLocks noChangeAspect="1" noChangeArrowheads="1"/>
                      </p:cNvPicPr>
                      <p:nvPr/>
                    </p:nvPicPr>
                    <p:blipFill>
                      <a:blip r:embed="rId5"/>
                      <a:srcRect/>
                      <a:stretch>
                        <a:fillRect/>
                      </a:stretch>
                    </p:blipFill>
                    <p:spPr bwMode="auto">
                      <a:xfrm>
                        <a:off x="2293883" y="2225805"/>
                        <a:ext cx="5384800" cy="1066800"/>
                      </a:xfrm>
                      <a:prstGeom prst="rect">
                        <a:avLst/>
                      </a:prstGeom>
                      <a:noFill/>
                      <a:ln>
                        <a:noFill/>
                      </a:ln>
                      <a:effectLst/>
                      <a:extLst/>
                    </p:spPr>
                  </p:pic>
                </p:oleObj>
              </mc:Fallback>
            </mc:AlternateContent>
          </a:graphicData>
        </a:graphic>
      </p:graphicFrame>
      <p:sp>
        <p:nvSpPr>
          <p:cNvPr id="6149" name="Rectangle 5"/>
          <p:cNvSpPr>
            <a:spLocks noChangeArrowheads="1"/>
          </p:cNvSpPr>
          <p:nvPr/>
        </p:nvSpPr>
        <p:spPr bwMode="auto">
          <a:xfrm>
            <a:off x="8959269"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6150" name="Rectangle 6"/>
          <p:cNvSpPr>
            <a:spLocks noChangeArrowheads="1"/>
          </p:cNvSpPr>
          <p:nvPr/>
        </p:nvSpPr>
        <p:spPr bwMode="auto">
          <a:xfrm>
            <a:off x="8959269" y="820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6152" name="Rectangle 8"/>
          <p:cNvSpPr>
            <a:spLocks noChangeArrowheads="1"/>
          </p:cNvSpPr>
          <p:nvPr/>
        </p:nvSpPr>
        <p:spPr bwMode="auto">
          <a:xfrm>
            <a:off x="8959269"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6153" name="Rectangle 9"/>
          <p:cNvSpPr>
            <a:spLocks noChangeArrowheads="1"/>
          </p:cNvSpPr>
          <p:nvPr/>
        </p:nvSpPr>
        <p:spPr bwMode="auto">
          <a:xfrm>
            <a:off x="8959269" y="820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6156" name="Line 12"/>
          <p:cNvSpPr>
            <a:spLocks noChangeShapeType="1"/>
          </p:cNvSpPr>
          <p:nvPr/>
        </p:nvSpPr>
        <p:spPr bwMode="auto">
          <a:xfrm>
            <a:off x="2667000" y="3465906"/>
            <a:ext cx="0" cy="1255986"/>
          </a:xfrm>
          <a:prstGeom prst="line">
            <a:avLst/>
          </a:prstGeom>
          <a:ln>
            <a:headEnd/>
            <a:tailEnd type="triangle" w="med" len="med"/>
          </a:ln>
          <a:extLst/>
        </p:spPr>
        <p:style>
          <a:lnRef idx="3">
            <a:schemeClr val="accent3"/>
          </a:lnRef>
          <a:fillRef idx="0">
            <a:schemeClr val="accent3"/>
          </a:fillRef>
          <a:effectRef idx="2">
            <a:schemeClr val="accent3"/>
          </a:effectRef>
          <a:fontRef idx="minor">
            <a:schemeClr val="tx1"/>
          </a:fontRef>
        </p:style>
        <p:txBody>
          <a:bodyPr/>
          <a:lstStyle/>
          <a:p>
            <a:endParaRPr lang="en-US"/>
          </a:p>
        </p:txBody>
      </p:sp>
      <p:sp>
        <p:nvSpPr>
          <p:cNvPr id="6157" name="Line 13"/>
          <p:cNvSpPr>
            <a:spLocks noChangeShapeType="1"/>
          </p:cNvSpPr>
          <p:nvPr/>
        </p:nvSpPr>
        <p:spPr bwMode="auto">
          <a:xfrm>
            <a:off x="5410200" y="3408816"/>
            <a:ext cx="0" cy="1713186"/>
          </a:xfrm>
          <a:prstGeom prst="line">
            <a:avLst/>
          </a:prstGeom>
          <a:ln>
            <a:headEnd/>
            <a:tailEnd type="triangle" w="med" len="med"/>
          </a:ln>
          <a:extLst/>
        </p:spPr>
        <p:style>
          <a:lnRef idx="3">
            <a:schemeClr val="accent2"/>
          </a:lnRef>
          <a:fillRef idx="0">
            <a:schemeClr val="accent2"/>
          </a:fillRef>
          <a:effectRef idx="2">
            <a:schemeClr val="accent2"/>
          </a:effectRef>
          <a:fontRef idx="minor">
            <a:schemeClr val="tx1"/>
          </a:fontRef>
        </p:style>
        <p:txBody>
          <a:bodyPr/>
          <a:lstStyle/>
          <a:p>
            <a:endParaRPr lang="en-US"/>
          </a:p>
        </p:txBody>
      </p:sp>
      <p:sp>
        <p:nvSpPr>
          <p:cNvPr id="6158" name="Line 14"/>
          <p:cNvSpPr>
            <a:spLocks noChangeShapeType="1"/>
          </p:cNvSpPr>
          <p:nvPr/>
        </p:nvSpPr>
        <p:spPr bwMode="auto">
          <a:xfrm>
            <a:off x="7239000" y="3274092"/>
            <a:ext cx="0" cy="2514600"/>
          </a:xfrm>
          <a:prstGeom prst="line">
            <a:avLst/>
          </a:prstGeom>
          <a:ln>
            <a:headEnd/>
            <a:tailEnd type="triangle" w="med" len="med"/>
          </a:ln>
          <a:extLst/>
        </p:spPr>
        <p:style>
          <a:lnRef idx="3">
            <a:schemeClr val="accent6"/>
          </a:lnRef>
          <a:fillRef idx="0">
            <a:schemeClr val="accent6"/>
          </a:fillRef>
          <a:effectRef idx="2">
            <a:schemeClr val="accent6"/>
          </a:effectRef>
          <a:fontRef idx="minor">
            <a:schemeClr val="tx1"/>
          </a:fontRef>
        </p:style>
        <p:txBody>
          <a:bodyPr/>
          <a:lstStyle/>
          <a:p>
            <a:endParaRPr lang="en-US"/>
          </a:p>
        </p:txBody>
      </p:sp>
      <p:sp>
        <p:nvSpPr>
          <p:cNvPr id="6159" name="Text Box 15"/>
          <p:cNvSpPr txBox="1">
            <a:spLocks noChangeArrowheads="1"/>
          </p:cNvSpPr>
          <p:nvPr/>
        </p:nvSpPr>
        <p:spPr bwMode="auto">
          <a:xfrm>
            <a:off x="388883" y="4721892"/>
            <a:ext cx="3810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sz="2000" dirty="0">
                <a:cs typeface="2  Homa" panose="00000400000000000000" pitchFamily="2" charset="-78"/>
              </a:rPr>
              <a:t>مدول برشی اوليه بر حسب کيلو پاسکال</a:t>
            </a:r>
            <a:endParaRPr lang="en-US" sz="2000" dirty="0">
              <a:cs typeface="2  Homa" panose="00000400000000000000" pitchFamily="2" charset="-78"/>
            </a:endParaRPr>
          </a:p>
        </p:txBody>
      </p:sp>
      <p:sp>
        <p:nvSpPr>
          <p:cNvPr id="6160" name="Text Box 16"/>
          <p:cNvSpPr txBox="1">
            <a:spLocks noChangeArrowheads="1"/>
          </p:cNvSpPr>
          <p:nvPr/>
        </p:nvSpPr>
        <p:spPr bwMode="auto">
          <a:xfrm>
            <a:off x="1216234" y="5255292"/>
            <a:ext cx="5029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sz="2000" dirty="0">
                <a:cs typeface="2  Homa" panose="00000400000000000000" pitchFamily="2" charset="-78"/>
              </a:rPr>
              <a:t>مقاومت نفوذ استاندارد نرماليزه شده در آزمايش </a:t>
            </a:r>
            <a:r>
              <a:rPr lang="en-US" sz="1600" b="1" i="1" dirty="0">
                <a:cs typeface="2  Homa" panose="00000400000000000000" pitchFamily="2" charset="-78"/>
              </a:rPr>
              <a:t>SPT</a:t>
            </a:r>
          </a:p>
        </p:txBody>
      </p:sp>
      <p:sp>
        <p:nvSpPr>
          <p:cNvPr id="6161" name="Text Box 17"/>
          <p:cNvSpPr txBox="1">
            <a:spLocks noChangeArrowheads="1"/>
          </p:cNvSpPr>
          <p:nvPr/>
        </p:nvSpPr>
        <p:spPr bwMode="auto">
          <a:xfrm>
            <a:off x="3276600" y="5788692"/>
            <a:ext cx="4953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sz="2000" dirty="0">
                <a:cs typeface="2  Homa" panose="00000400000000000000" pitchFamily="2" charset="-78"/>
              </a:rPr>
              <a:t>تنش موثر در عمق مورد بررسی بر حسب کيلوپاسکال</a:t>
            </a:r>
            <a:endParaRPr lang="en-US" sz="2000" dirty="0">
              <a:cs typeface="2  Homa" panose="00000400000000000000" pitchFamily="2" charset="-7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43" name="Group 51"/>
          <p:cNvGraphicFramePr>
            <a:graphicFrameLocks noGrp="1"/>
          </p:cNvGraphicFramePr>
          <p:nvPr>
            <p:ph/>
            <p:extLst>
              <p:ext uri="{D42A27DB-BD31-4B8C-83A1-F6EECF244321}">
                <p14:modId xmlns:p14="http://schemas.microsoft.com/office/powerpoint/2010/main" val="3626163242"/>
              </p:ext>
            </p:extLst>
          </p:nvPr>
        </p:nvGraphicFramePr>
        <p:xfrm>
          <a:off x="457200" y="3124200"/>
          <a:ext cx="8229600" cy="3382963"/>
        </p:xfrm>
        <a:graphic>
          <a:graphicData uri="http://schemas.openxmlformats.org/drawingml/2006/table">
            <a:tbl>
              <a:tblPr rtl="1">
                <a:tableStyleId>{74C1A8A3-306A-4EB7-A6B1-4F7E0EB9C5D6}</a:tableStyleId>
              </a:tblPr>
              <a:tblGrid>
                <a:gridCol w="1676400"/>
                <a:gridCol w="1616075"/>
                <a:gridCol w="1644650"/>
                <a:gridCol w="1646237"/>
                <a:gridCol w="1646238"/>
              </a:tblGrid>
              <a:tr h="67627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effectLst/>
                          <a:latin typeface="DaunPenh" panose="01010101010101010101" pitchFamily="2" charset="0"/>
                          <a:cs typeface="DaunPenh" panose="01010101010101010101" pitchFamily="2" charset="0"/>
                        </a:rPr>
                        <a:t>g max=0.8</a:t>
                      </a:r>
                      <a:endParaRPr kumimoji="0" lang="en-US" sz="2000" b="1" i="0" u="none" strike="noStrike" cap="none" normalizeH="0" baseline="0" dirty="0" smtClean="0">
                        <a:ln>
                          <a:noFill/>
                        </a:ln>
                        <a:solidFill>
                          <a:srgbClr val="66FF33"/>
                        </a:solidFill>
                        <a:effectLst/>
                        <a:latin typeface="DaunPenh" panose="01010101010101010101" pitchFamily="2" charset="0"/>
                        <a:cs typeface="DaunPenh" panose="01010101010101010101" pitchFamily="2" charset="0"/>
                      </a:endParaRPr>
                    </a:p>
                  </a:txBody>
                  <a:tcPr anchor="ctr" horzOverflow="overflow"/>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000" u="none" strike="noStrike" cap="none" normalizeH="0" baseline="0" smtClean="0">
                          <a:ln>
                            <a:noFill/>
                          </a:ln>
                          <a:effectLst/>
                          <a:latin typeface="DaunPenh" panose="01010101010101010101" pitchFamily="2" charset="0"/>
                          <a:cs typeface="DaunPenh" panose="01010101010101010101" pitchFamily="2" charset="0"/>
                        </a:rPr>
                        <a:t>g max=0.4</a:t>
                      </a:r>
                      <a:endParaRPr kumimoji="0" lang="en-US" sz="2000" b="1" i="0" u="none" strike="noStrike" cap="none" normalizeH="0" baseline="0" smtClean="0">
                        <a:ln>
                          <a:noFill/>
                        </a:ln>
                        <a:solidFill>
                          <a:srgbClr val="66FF33"/>
                        </a:solidFill>
                        <a:effectLst/>
                        <a:latin typeface="DaunPenh" panose="01010101010101010101" pitchFamily="2" charset="0"/>
                        <a:cs typeface="DaunPenh" panose="01010101010101010101" pitchFamily="2" charset="0"/>
                      </a:endParaRPr>
                    </a:p>
                  </a:txBody>
                  <a:tcPr anchor="ctr" horzOverflow="overflow"/>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000" u="none" strike="noStrike" cap="none" normalizeH="0" baseline="0" smtClean="0">
                          <a:ln>
                            <a:noFill/>
                          </a:ln>
                          <a:effectLst/>
                          <a:latin typeface="DaunPenh" panose="01010101010101010101" pitchFamily="2" charset="0"/>
                          <a:cs typeface="DaunPenh" panose="01010101010101010101" pitchFamily="2" charset="0"/>
                        </a:rPr>
                        <a:t>g max=0.1</a:t>
                      </a:r>
                      <a:endParaRPr kumimoji="0" lang="en-US" sz="2000" b="1" i="0" u="none" strike="noStrike" cap="none" normalizeH="0" baseline="0" smtClean="0">
                        <a:ln>
                          <a:noFill/>
                        </a:ln>
                        <a:solidFill>
                          <a:srgbClr val="66FF33"/>
                        </a:solidFill>
                        <a:effectLst/>
                        <a:latin typeface="DaunPenh" panose="01010101010101010101" pitchFamily="2" charset="0"/>
                        <a:cs typeface="DaunPenh" panose="01010101010101010101" pitchFamily="2" charset="0"/>
                      </a:endParaRPr>
                    </a:p>
                  </a:txBody>
                  <a:tcPr anchor="ctr" horzOverflow="overflow"/>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000" u="none" strike="noStrike" cap="none" normalizeH="0" baseline="0" smtClean="0">
                          <a:ln>
                            <a:noFill/>
                          </a:ln>
                          <a:effectLst/>
                          <a:latin typeface="DaunPenh" panose="01010101010101010101" pitchFamily="2" charset="0"/>
                          <a:cs typeface="DaunPenh" panose="01010101010101010101" pitchFamily="2" charset="0"/>
                        </a:rPr>
                        <a:t>g max=0</a:t>
                      </a:r>
                      <a:endParaRPr kumimoji="0" lang="en-US" sz="2000" b="1" i="0" u="none" strike="noStrike" cap="none" normalizeH="0" baseline="0" smtClean="0">
                        <a:ln>
                          <a:noFill/>
                        </a:ln>
                        <a:solidFill>
                          <a:srgbClr val="66FF33"/>
                        </a:solidFill>
                        <a:effectLst/>
                        <a:latin typeface="DaunPenh" panose="01010101010101010101" pitchFamily="2" charset="0"/>
                        <a:cs typeface="DaunPenh" panose="01010101010101010101" pitchFamily="2" charset="0"/>
                      </a:endParaRPr>
                    </a:p>
                  </a:txBody>
                  <a:tcPr anchor="ctr" horzOverflow="overflow"/>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400" u="none" strike="noStrike" cap="none" normalizeH="0" baseline="0" dirty="0" smtClean="0">
                          <a:ln>
                            <a:noFill/>
                          </a:ln>
                          <a:effectLst/>
                          <a:latin typeface="DaunPenh" panose="01010101010101010101" pitchFamily="2" charset="0"/>
                          <a:cs typeface="2  Sina" panose="00000700000000000000" pitchFamily="2" charset="-78"/>
                        </a:rPr>
                        <a:t>طبقه بندی نوع زمين</a:t>
                      </a:r>
                      <a:endParaRPr kumimoji="0" lang="en-US" sz="1400" b="1" i="0" u="none" strike="noStrike" cap="none" normalizeH="0" baseline="0" dirty="0" smtClean="0">
                        <a:ln>
                          <a:noFill/>
                        </a:ln>
                        <a:solidFill>
                          <a:srgbClr val="66FF33"/>
                        </a:solidFill>
                        <a:effectLst/>
                        <a:latin typeface="DaunPenh" panose="01010101010101010101" pitchFamily="2" charset="0"/>
                        <a:cs typeface="2  Sina" panose="00000700000000000000" pitchFamily="2" charset="-78"/>
                      </a:endParaRPr>
                    </a:p>
                  </a:txBody>
                  <a:tcPr anchor="ctr" horzOverflow="overflow"/>
                </a:tc>
              </a:tr>
              <a:tr h="67627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800" u="none" strike="noStrike" cap="none" normalizeH="0" baseline="0" smtClean="0">
                          <a:ln>
                            <a:noFill/>
                          </a:ln>
                          <a:effectLst/>
                          <a:latin typeface="DaunPenh" panose="01010101010101010101" pitchFamily="2" charset="0"/>
                          <a:cs typeface="DaunPenh" panose="01010101010101010101" pitchFamily="2" charset="0"/>
                        </a:rPr>
                        <a:t>1.00</a:t>
                      </a:r>
                      <a:endParaRPr kumimoji="0" lang="en-US" sz="2800" b="1" i="0" u="none" strike="noStrike" cap="none" normalizeH="0" baseline="0" smtClean="0">
                        <a:ln>
                          <a:noFill/>
                        </a:ln>
                        <a:solidFill>
                          <a:srgbClr val="66FF33"/>
                        </a:solidFill>
                        <a:effectLst/>
                        <a:latin typeface="DaunPenh" panose="01010101010101010101" pitchFamily="2" charset="0"/>
                        <a:cs typeface="DaunPenh" panose="01010101010101010101" pitchFamily="2" charset="0"/>
                      </a:endParaRPr>
                    </a:p>
                  </a:txBody>
                  <a:tcPr anchor="ctr" horzOverflow="overflow"/>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800" u="none" strike="noStrike" cap="none" normalizeH="0" baseline="0" smtClean="0">
                          <a:ln>
                            <a:noFill/>
                          </a:ln>
                          <a:effectLst/>
                          <a:latin typeface="DaunPenh" panose="01010101010101010101" pitchFamily="2" charset="0"/>
                          <a:cs typeface="DaunPenh" panose="01010101010101010101" pitchFamily="2" charset="0"/>
                        </a:rPr>
                        <a:t>1.00</a:t>
                      </a:r>
                      <a:endParaRPr kumimoji="0" lang="en-US" sz="2800" b="1" i="0" u="none" strike="noStrike" cap="none" normalizeH="0" baseline="0" smtClean="0">
                        <a:ln>
                          <a:noFill/>
                        </a:ln>
                        <a:solidFill>
                          <a:srgbClr val="66FF33"/>
                        </a:solidFill>
                        <a:effectLst/>
                        <a:latin typeface="DaunPenh" panose="01010101010101010101" pitchFamily="2" charset="0"/>
                        <a:cs typeface="DaunPenh" panose="01010101010101010101" pitchFamily="2" charset="0"/>
                      </a:endParaRPr>
                    </a:p>
                  </a:txBody>
                  <a:tcPr anchor="ctr" horzOverflow="overflow"/>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800" u="none" strike="noStrike" cap="none" normalizeH="0" baseline="0" smtClean="0">
                          <a:ln>
                            <a:noFill/>
                          </a:ln>
                          <a:effectLst/>
                          <a:latin typeface="DaunPenh" panose="01010101010101010101" pitchFamily="2" charset="0"/>
                          <a:cs typeface="DaunPenh" panose="01010101010101010101" pitchFamily="2" charset="0"/>
                        </a:rPr>
                        <a:t>1.00</a:t>
                      </a:r>
                      <a:endParaRPr kumimoji="0" lang="en-US" sz="2800" b="1" i="0" u="none" strike="noStrike" cap="none" normalizeH="0" baseline="0" smtClean="0">
                        <a:ln>
                          <a:noFill/>
                        </a:ln>
                        <a:solidFill>
                          <a:srgbClr val="66FF33"/>
                        </a:solidFill>
                        <a:effectLst/>
                        <a:latin typeface="DaunPenh" panose="01010101010101010101" pitchFamily="2" charset="0"/>
                        <a:cs typeface="DaunPenh" panose="01010101010101010101" pitchFamily="2" charset="0"/>
                      </a:endParaRPr>
                    </a:p>
                  </a:txBody>
                  <a:tcPr anchor="ctr" horzOverflow="overflow"/>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800" u="none" strike="noStrike" cap="none" normalizeH="0" baseline="0" smtClean="0">
                          <a:ln>
                            <a:noFill/>
                          </a:ln>
                          <a:effectLst/>
                          <a:latin typeface="DaunPenh" panose="01010101010101010101" pitchFamily="2" charset="0"/>
                          <a:cs typeface="DaunPenh" panose="01010101010101010101" pitchFamily="2" charset="0"/>
                        </a:rPr>
                        <a:t>1.00</a:t>
                      </a:r>
                      <a:endParaRPr kumimoji="0" lang="en-US" sz="2800" b="1" i="0" u="none" strike="noStrike" cap="none" normalizeH="0" baseline="0" smtClean="0">
                        <a:ln>
                          <a:noFill/>
                        </a:ln>
                        <a:solidFill>
                          <a:srgbClr val="66FF33"/>
                        </a:solidFill>
                        <a:effectLst/>
                        <a:latin typeface="DaunPenh" panose="01010101010101010101" pitchFamily="2" charset="0"/>
                        <a:cs typeface="DaunPenh" panose="01010101010101010101" pitchFamily="2" charset="0"/>
                      </a:endParaRPr>
                    </a:p>
                  </a:txBody>
                  <a:tcPr anchor="ctr" horzOverflow="overflow"/>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800" u="none" strike="noStrike" cap="none" normalizeH="0" baseline="0" smtClean="0">
                          <a:ln>
                            <a:noFill/>
                          </a:ln>
                          <a:effectLst/>
                          <a:latin typeface="DaunPenh" panose="01010101010101010101" pitchFamily="2" charset="0"/>
                          <a:cs typeface="DaunPenh" panose="01010101010101010101" pitchFamily="2" charset="0"/>
                        </a:rPr>
                        <a:t>I</a:t>
                      </a:r>
                      <a:endParaRPr kumimoji="0" lang="en-US" sz="2800" b="1" i="0" u="none" strike="noStrike" cap="none" normalizeH="0" baseline="0" smtClean="0">
                        <a:ln>
                          <a:noFill/>
                        </a:ln>
                        <a:solidFill>
                          <a:srgbClr val="66FF33"/>
                        </a:solidFill>
                        <a:effectLst/>
                        <a:latin typeface="DaunPenh" panose="01010101010101010101" pitchFamily="2" charset="0"/>
                        <a:cs typeface="DaunPenh" panose="01010101010101010101" pitchFamily="2" charset="0"/>
                      </a:endParaRPr>
                    </a:p>
                  </a:txBody>
                  <a:tcPr anchor="ctr" horzOverflow="overflow"/>
                </a:tc>
              </a:tr>
              <a:tr h="67786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800" u="none" strike="noStrike" cap="none" normalizeH="0" baseline="0" smtClean="0">
                          <a:ln>
                            <a:noFill/>
                          </a:ln>
                          <a:effectLst/>
                          <a:latin typeface="DaunPenh" panose="01010101010101010101" pitchFamily="2" charset="0"/>
                          <a:cs typeface="DaunPenh" panose="01010101010101010101" pitchFamily="2" charset="0"/>
                        </a:rPr>
                        <a:t>0.9</a:t>
                      </a:r>
                      <a:endParaRPr kumimoji="0" lang="en-US" sz="2800" b="1" i="0" u="none" strike="noStrike" cap="none" normalizeH="0" baseline="0" smtClean="0">
                        <a:ln>
                          <a:noFill/>
                        </a:ln>
                        <a:solidFill>
                          <a:srgbClr val="66FF33"/>
                        </a:solidFill>
                        <a:effectLst/>
                        <a:latin typeface="DaunPenh" panose="01010101010101010101" pitchFamily="2" charset="0"/>
                        <a:cs typeface="DaunPenh" panose="01010101010101010101" pitchFamily="2" charset="0"/>
                      </a:endParaRPr>
                    </a:p>
                  </a:txBody>
                  <a:tcPr anchor="ctr" horzOverflow="overflow"/>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800" u="none" strike="noStrike" cap="none" normalizeH="0" baseline="0" smtClean="0">
                          <a:ln>
                            <a:noFill/>
                          </a:ln>
                          <a:effectLst/>
                          <a:latin typeface="DaunPenh" panose="01010101010101010101" pitchFamily="2" charset="0"/>
                          <a:cs typeface="DaunPenh" panose="01010101010101010101" pitchFamily="2" charset="0"/>
                        </a:rPr>
                        <a:t>0.95</a:t>
                      </a:r>
                      <a:endParaRPr kumimoji="0" lang="en-US" sz="2800" b="1" i="0" u="none" strike="noStrike" cap="none" normalizeH="0" baseline="0" smtClean="0">
                        <a:ln>
                          <a:noFill/>
                        </a:ln>
                        <a:solidFill>
                          <a:srgbClr val="66FF33"/>
                        </a:solidFill>
                        <a:effectLst/>
                        <a:latin typeface="DaunPenh" panose="01010101010101010101" pitchFamily="2" charset="0"/>
                        <a:cs typeface="DaunPenh" panose="01010101010101010101" pitchFamily="2" charset="0"/>
                      </a:endParaRPr>
                    </a:p>
                  </a:txBody>
                  <a:tcPr anchor="ctr" horzOverflow="overflow"/>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800" u="none" strike="noStrike" cap="none" normalizeH="0" baseline="0" smtClean="0">
                          <a:ln>
                            <a:noFill/>
                          </a:ln>
                          <a:effectLst/>
                          <a:latin typeface="DaunPenh" panose="01010101010101010101" pitchFamily="2" charset="0"/>
                          <a:cs typeface="DaunPenh" panose="01010101010101010101" pitchFamily="2" charset="0"/>
                        </a:rPr>
                        <a:t>1.00</a:t>
                      </a:r>
                      <a:endParaRPr kumimoji="0" lang="en-US" sz="2800" b="1" i="0" u="none" strike="noStrike" cap="none" normalizeH="0" baseline="0" smtClean="0">
                        <a:ln>
                          <a:noFill/>
                        </a:ln>
                        <a:solidFill>
                          <a:srgbClr val="66FF33"/>
                        </a:solidFill>
                        <a:effectLst/>
                        <a:latin typeface="DaunPenh" panose="01010101010101010101" pitchFamily="2" charset="0"/>
                        <a:cs typeface="DaunPenh" panose="01010101010101010101" pitchFamily="2" charset="0"/>
                      </a:endParaRPr>
                    </a:p>
                  </a:txBody>
                  <a:tcPr anchor="ctr" horzOverflow="overflow"/>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800" u="none" strike="noStrike" cap="none" normalizeH="0" baseline="0" smtClean="0">
                          <a:ln>
                            <a:noFill/>
                          </a:ln>
                          <a:effectLst/>
                          <a:latin typeface="DaunPenh" panose="01010101010101010101" pitchFamily="2" charset="0"/>
                          <a:cs typeface="DaunPenh" panose="01010101010101010101" pitchFamily="2" charset="0"/>
                        </a:rPr>
                        <a:t>1.00</a:t>
                      </a:r>
                      <a:endParaRPr kumimoji="0" lang="en-US" sz="2800" b="1" i="0" u="none" strike="noStrike" cap="none" normalizeH="0" baseline="0" smtClean="0">
                        <a:ln>
                          <a:noFill/>
                        </a:ln>
                        <a:solidFill>
                          <a:srgbClr val="66FF33"/>
                        </a:solidFill>
                        <a:effectLst/>
                        <a:latin typeface="DaunPenh" panose="01010101010101010101" pitchFamily="2" charset="0"/>
                        <a:cs typeface="DaunPenh" panose="01010101010101010101" pitchFamily="2" charset="0"/>
                      </a:endParaRPr>
                    </a:p>
                  </a:txBody>
                  <a:tcPr anchor="ctr" horzOverflow="overflow"/>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800" u="none" strike="noStrike" cap="none" normalizeH="0" baseline="0" smtClean="0">
                          <a:ln>
                            <a:noFill/>
                          </a:ln>
                          <a:effectLst/>
                          <a:latin typeface="DaunPenh" panose="01010101010101010101" pitchFamily="2" charset="0"/>
                          <a:cs typeface="DaunPenh" panose="01010101010101010101" pitchFamily="2" charset="0"/>
                        </a:rPr>
                        <a:t>II</a:t>
                      </a:r>
                      <a:endParaRPr kumimoji="0" lang="en-US" sz="2800" b="1" i="0" u="none" strike="noStrike" cap="none" normalizeH="0" baseline="0" smtClean="0">
                        <a:ln>
                          <a:noFill/>
                        </a:ln>
                        <a:solidFill>
                          <a:srgbClr val="66FF33"/>
                        </a:solidFill>
                        <a:effectLst/>
                        <a:latin typeface="DaunPenh" panose="01010101010101010101" pitchFamily="2" charset="0"/>
                        <a:cs typeface="DaunPenh" panose="01010101010101010101" pitchFamily="2" charset="0"/>
                      </a:endParaRPr>
                    </a:p>
                  </a:txBody>
                  <a:tcPr anchor="ctr" horzOverflow="overflow"/>
                </a:tc>
              </a:tr>
              <a:tr h="67627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800" u="none" strike="noStrike" cap="none" normalizeH="0" baseline="0" smtClean="0">
                          <a:ln>
                            <a:noFill/>
                          </a:ln>
                          <a:effectLst/>
                          <a:latin typeface="DaunPenh" panose="01010101010101010101" pitchFamily="2" charset="0"/>
                          <a:cs typeface="DaunPenh" panose="01010101010101010101" pitchFamily="2" charset="0"/>
                        </a:rPr>
                        <a:t>0.6</a:t>
                      </a:r>
                      <a:endParaRPr kumimoji="0" lang="en-US" sz="2800" b="1" i="0" u="none" strike="noStrike" cap="none" normalizeH="0" baseline="0" smtClean="0">
                        <a:ln>
                          <a:noFill/>
                        </a:ln>
                        <a:solidFill>
                          <a:srgbClr val="66FF33"/>
                        </a:solidFill>
                        <a:effectLst/>
                        <a:latin typeface="DaunPenh" panose="01010101010101010101" pitchFamily="2" charset="0"/>
                        <a:cs typeface="DaunPenh" panose="01010101010101010101" pitchFamily="2" charset="0"/>
                      </a:endParaRPr>
                    </a:p>
                  </a:txBody>
                  <a:tcPr anchor="ctr" horzOverflow="overflow"/>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800" u="none" strike="noStrike" cap="none" normalizeH="0" baseline="0" smtClean="0">
                          <a:ln>
                            <a:noFill/>
                          </a:ln>
                          <a:effectLst/>
                          <a:latin typeface="DaunPenh" panose="01010101010101010101" pitchFamily="2" charset="0"/>
                          <a:cs typeface="DaunPenh" panose="01010101010101010101" pitchFamily="2" charset="0"/>
                        </a:rPr>
                        <a:t>0.75</a:t>
                      </a:r>
                      <a:endParaRPr kumimoji="0" lang="en-US" sz="2800" b="1" i="0" u="none" strike="noStrike" cap="none" normalizeH="0" baseline="0" smtClean="0">
                        <a:ln>
                          <a:noFill/>
                        </a:ln>
                        <a:solidFill>
                          <a:srgbClr val="66FF33"/>
                        </a:solidFill>
                        <a:effectLst/>
                        <a:latin typeface="DaunPenh" panose="01010101010101010101" pitchFamily="2" charset="0"/>
                        <a:cs typeface="DaunPenh" panose="01010101010101010101" pitchFamily="2" charset="0"/>
                      </a:endParaRPr>
                    </a:p>
                  </a:txBody>
                  <a:tcPr anchor="ctr" horzOverflow="overflow"/>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800" u="none" strike="noStrike" cap="none" normalizeH="0" baseline="0" smtClean="0">
                          <a:ln>
                            <a:noFill/>
                          </a:ln>
                          <a:effectLst/>
                          <a:latin typeface="DaunPenh" panose="01010101010101010101" pitchFamily="2" charset="0"/>
                          <a:cs typeface="DaunPenh" panose="01010101010101010101" pitchFamily="2" charset="0"/>
                        </a:rPr>
                        <a:t>0.95</a:t>
                      </a:r>
                      <a:endParaRPr kumimoji="0" lang="en-US" sz="2800" b="1" i="0" u="none" strike="noStrike" cap="none" normalizeH="0" baseline="0" smtClean="0">
                        <a:ln>
                          <a:noFill/>
                        </a:ln>
                        <a:solidFill>
                          <a:srgbClr val="66FF33"/>
                        </a:solidFill>
                        <a:effectLst/>
                        <a:latin typeface="DaunPenh" panose="01010101010101010101" pitchFamily="2" charset="0"/>
                        <a:cs typeface="DaunPenh" panose="01010101010101010101" pitchFamily="2" charset="0"/>
                      </a:endParaRPr>
                    </a:p>
                  </a:txBody>
                  <a:tcPr anchor="ctr" horzOverflow="overflow"/>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800" u="none" strike="noStrike" cap="none" normalizeH="0" baseline="0" smtClean="0">
                          <a:ln>
                            <a:noFill/>
                          </a:ln>
                          <a:effectLst/>
                          <a:latin typeface="DaunPenh" panose="01010101010101010101" pitchFamily="2" charset="0"/>
                          <a:cs typeface="DaunPenh" panose="01010101010101010101" pitchFamily="2" charset="0"/>
                        </a:rPr>
                        <a:t>1.00</a:t>
                      </a:r>
                      <a:endParaRPr kumimoji="0" lang="en-US" sz="2800" b="1" i="0" u="none" strike="noStrike" cap="none" normalizeH="0" baseline="0" smtClean="0">
                        <a:ln>
                          <a:noFill/>
                        </a:ln>
                        <a:solidFill>
                          <a:srgbClr val="66FF33"/>
                        </a:solidFill>
                        <a:effectLst/>
                        <a:latin typeface="DaunPenh" panose="01010101010101010101" pitchFamily="2" charset="0"/>
                        <a:cs typeface="DaunPenh" panose="01010101010101010101" pitchFamily="2" charset="0"/>
                      </a:endParaRPr>
                    </a:p>
                  </a:txBody>
                  <a:tcPr anchor="ctr" horzOverflow="overflow"/>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800" u="none" strike="noStrike" cap="none" normalizeH="0" baseline="0" smtClean="0">
                          <a:ln>
                            <a:noFill/>
                          </a:ln>
                          <a:effectLst/>
                          <a:latin typeface="DaunPenh" panose="01010101010101010101" pitchFamily="2" charset="0"/>
                          <a:cs typeface="DaunPenh" panose="01010101010101010101" pitchFamily="2" charset="0"/>
                        </a:rPr>
                        <a:t>III</a:t>
                      </a:r>
                      <a:endParaRPr kumimoji="0" lang="en-US" sz="2800" b="1" i="0" u="none" strike="noStrike" cap="none" normalizeH="0" baseline="0" smtClean="0">
                        <a:ln>
                          <a:noFill/>
                        </a:ln>
                        <a:solidFill>
                          <a:srgbClr val="66FF33"/>
                        </a:solidFill>
                        <a:effectLst/>
                        <a:latin typeface="DaunPenh" panose="01010101010101010101" pitchFamily="2" charset="0"/>
                        <a:cs typeface="DaunPenh" panose="01010101010101010101" pitchFamily="2" charset="0"/>
                      </a:endParaRPr>
                    </a:p>
                  </a:txBody>
                  <a:tcPr anchor="ctr" horzOverflow="overflow"/>
                </a:tc>
              </a:tr>
              <a:tr h="67627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latin typeface="DaunPenh" panose="01010101010101010101" pitchFamily="2" charset="0"/>
                          <a:cs typeface="DaunPenh" panose="01010101010101010101" pitchFamily="2" charset="0"/>
                        </a:rPr>
                        <a:t>0.1</a:t>
                      </a:r>
                      <a:endParaRPr kumimoji="0" lang="en-US" sz="2800" b="1" i="0" u="none" strike="noStrike" cap="none" normalizeH="0" baseline="0" dirty="0" smtClean="0">
                        <a:ln>
                          <a:noFill/>
                        </a:ln>
                        <a:solidFill>
                          <a:srgbClr val="66FF33"/>
                        </a:solidFill>
                        <a:effectLst/>
                        <a:latin typeface="DaunPenh" panose="01010101010101010101" pitchFamily="2" charset="0"/>
                        <a:cs typeface="DaunPenh" panose="01010101010101010101" pitchFamily="2" charset="0"/>
                      </a:endParaRPr>
                    </a:p>
                  </a:txBody>
                  <a:tcPr anchor="ctr" horzOverflow="overflow"/>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latin typeface="DaunPenh" panose="01010101010101010101" pitchFamily="2" charset="0"/>
                          <a:cs typeface="DaunPenh" panose="01010101010101010101" pitchFamily="2" charset="0"/>
                        </a:rPr>
                        <a:t>0.50</a:t>
                      </a:r>
                      <a:endParaRPr kumimoji="0" lang="en-US" sz="2800" b="1" i="0" u="none" strike="noStrike" cap="none" normalizeH="0" baseline="0" dirty="0" smtClean="0">
                        <a:ln>
                          <a:noFill/>
                        </a:ln>
                        <a:solidFill>
                          <a:srgbClr val="66FF33"/>
                        </a:solidFill>
                        <a:effectLst/>
                        <a:latin typeface="DaunPenh" panose="01010101010101010101" pitchFamily="2" charset="0"/>
                        <a:cs typeface="DaunPenh" panose="01010101010101010101" pitchFamily="2" charset="0"/>
                      </a:endParaRPr>
                    </a:p>
                  </a:txBody>
                  <a:tcPr anchor="ctr" horzOverflow="overflow"/>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latin typeface="DaunPenh" panose="01010101010101010101" pitchFamily="2" charset="0"/>
                          <a:cs typeface="DaunPenh" panose="01010101010101010101" pitchFamily="2" charset="0"/>
                        </a:rPr>
                        <a:t>0.90</a:t>
                      </a:r>
                      <a:endParaRPr kumimoji="0" lang="en-US" sz="2800" b="1" i="0" u="none" strike="noStrike" cap="none" normalizeH="0" baseline="0" dirty="0" smtClean="0">
                        <a:ln>
                          <a:noFill/>
                        </a:ln>
                        <a:solidFill>
                          <a:srgbClr val="66FF33"/>
                        </a:solidFill>
                        <a:effectLst/>
                        <a:latin typeface="DaunPenh" panose="01010101010101010101" pitchFamily="2" charset="0"/>
                        <a:cs typeface="DaunPenh" panose="01010101010101010101" pitchFamily="2" charset="0"/>
                      </a:endParaRPr>
                    </a:p>
                  </a:txBody>
                  <a:tcPr anchor="ctr" horzOverflow="overflow"/>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latin typeface="DaunPenh" panose="01010101010101010101" pitchFamily="2" charset="0"/>
                          <a:cs typeface="DaunPenh" panose="01010101010101010101" pitchFamily="2" charset="0"/>
                        </a:rPr>
                        <a:t>1.00</a:t>
                      </a:r>
                      <a:endParaRPr kumimoji="0" lang="en-US" sz="2800" b="1" i="0" u="none" strike="noStrike" cap="none" normalizeH="0" baseline="0" dirty="0" smtClean="0">
                        <a:ln>
                          <a:noFill/>
                        </a:ln>
                        <a:solidFill>
                          <a:srgbClr val="66FF33"/>
                        </a:solidFill>
                        <a:effectLst/>
                        <a:latin typeface="DaunPenh" panose="01010101010101010101" pitchFamily="2" charset="0"/>
                        <a:cs typeface="DaunPenh" panose="01010101010101010101" pitchFamily="2" charset="0"/>
                      </a:endParaRPr>
                    </a:p>
                  </a:txBody>
                  <a:tcPr anchor="ctr" horzOverflow="overflow"/>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smtClean="0">
                          <a:ln>
                            <a:noFill/>
                          </a:ln>
                          <a:effectLst/>
                          <a:latin typeface="DaunPenh" panose="01010101010101010101" pitchFamily="2" charset="0"/>
                          <a:cs typeface="DaunPenh" panose="01010101010101010101" pitchFamily="2" charset="0"/>
                        </a:rPr>
                        <a:t>IV</a:t>
                      </a:r>
                      <a:endParaRPr kumimoji="0" lang="en-US" sz="2800" b="1" i="0" u="none" strike="noStrike" cap="none" normalizeH="0" baseline="0" dirty="0" smtClean="0">
                        <a:ln>
                          <a:noFill/>
                        </a:ln>
                        <a:solidFill>
                          <a:srgbClr val="66FF33"/>
                        </a:solidFill>
                        <a:effectLst/>
                        <a:latin typeface="DaunPenh" panose="01010101010101010101" pitchFamily="2" charset="0"/>
                        <a:cs typeface="DaunPenh" panose="01010101010101010101" pitchFamily="2" charset="0"/>
                      </a:endParaRPr>
                    </a:p>
                  </a:txBody>
                  <a:tcPr anchor="ctr" horzOverflow="overflow"/>
                </a:tc>
              </a:tr>
            </a:tbl>
          </a:graphicData>
        </a:graphic>
      </p:graphicFrame>
      <p:sp>
        <p:nvSpPr>
          <p:cNvPr id="8194" name="Rectangle 2"/>
          <p:cNvSpPr>
            <a:spLocks noGrp="1" noChangeArrowheads="1"/>
          </p:cNvSpPr>
          <p:nvPr>
            <p:ph type="title" idx="4294967295"/>
          </p:nvPr>
        </p:nvSpPr>
        <p:spPr>
          <a:xfrm>
            <a:off x="2400300" y="609600"/>
            <a:ext cx="4800600" cy="1143000"/>
          </a:xfrm>
        </p:spPr>
        <p:txBody>
          <a:bodyPr/>
          <a:lstStyle/>
          <a:p>
            <a:r>
              <a:rPr lang="fa-IR" sz="4000" b="1" dirty="0">
                <a:cs typeface="MRT_Poster_11" panose="00000700000000000000" pitchFamily="2" charset="-78"/>
              </a:rPr>
              <a:t>عملکرد پی ها در هنگام زلزله</a:t>
            </a:r>
            <a:endParaRPr lang="en-US" sz="4000" b="1" dirty="0">
              <a:cs typeface="MRT_Poster_11" panose="00000700000000000000" pitchFamily="2" charset="-78"/>
            </a:endParaRPr>
          </a:p>
        </p:txBody>
      </p:sp>
      <p:sp>
        <p:nvSpPr>
          <p:cNvPr id="8195" name="Rectangle 3"/>
          <p:cNvSpPr>
            <a:spLocks noGrp="1" noChangeArrowheads="1"/>
          </p:cNvSpPr>
          <p:nvPr>
            <p:ph type="body" idx="4294967295"/>
          </p:nvPr>
        </p:nvSpPr>
        <p:spPr>
          <a:xfrm>
            <a:off x="1143000" y="2303135"/>
            <a:ext cx="7315200" cy="668666"/>
          </a:xfrm>
        </p:spPr>
        <p:txBody>
          <a:bodyPr/>
          <a:lstStyle/>
          <a:p>
            <a:pPr algn="ctr" rtl="1">
              <a:buFontTx/>
              <a:buNone/>
            </a:pPr>
            <a:r>
              <a:rPr lang="fa-IR" dirty="0">
                <a:solidFill>
                  <a:schemeClr val="tx1"/>
                </a:solidFill>
                <a:cs typeface="2  Elham" panose="00000400000000000000" pitchFamily="2" charset="-78"/>
              </a:rPr>
              <a:t>مدول برشی خاک که با افزايش کرنش، کاهش می يابد می تواند بر اساس شتاب حداکثر سطح زمين بصورت زير تخمين زده شود</a:t>
            </a:r>
            <a:r>
              <a:rPr lang="fa-IR" dirty="0">
                <a:solidFill>
                  <a:schemeClr val="tx1"/>
                </a:solidFill>
                <a:cs typeface="2  Elham" panose="00000400000000000000" pitchFamily="2" charset="-78"/>
                <a:sym typeface="Wingdings" panose="05000000000000000000" pitchFamily="2" charset="2"/>
              </a:rPr>
              <a:t> (</a:t>
            </a:r>
            <a:r>
              <a:rPr lang="en-US" dirty="0">
                <a:solidFill>
                  <a:schemeClr val="tx1"/>
                </a:solidFill>
                <a:cs typeface="2  Elham" panose="00000400000000000000" pitchFamily="2" charset="-78"/>
                <a:sym typeface="Wingdings" panose="05000000000000000000" pitchFamily="2" charset="2"/>
              </a:rPr>
              <a:t>G/G</a:t>
            </a:r>
            <a:r>
              <a:rPr lang="en-US" baseline="-25000" dirty="0">
                <a:solidFill>
                  <a:schemeClr val="tx1"/>
                </a:solidFill>
                <a:cs typeface="2  Elham" panose="00000400000000000000" pitchFamily="2" charset="-78"/>
                <a:sym typeface="Wingdings" panose="05000000000000000000" pitchFamily="2" charset="2"/>
              </a:rPr>
              <a:t>0</a:t>
            </a:r>
            <a:r>
              <a:rPr lang="fa-IR" dirty="0">
                <a:solidFill>
                  <a:schemeClr val="tx1"/>
                </a:solidFill>
                <a:cs typeface="2  Elham" panose="00000400000000000000" pitchFamily="2" charset="-78"/>
                <a:sym typeface="Wingdings" panose="05000000000000000000" pitchFamily="2" charset="2"/>
              </a:rPr>
              <a:t>)</a:t>
            </a:r>
            <a:endParaRPr lang="en-US" dirty="0">
              <a:solidFill>
                <a:schemeClr val="tx1"/>
              </a:solidFill>
              <a:cs typeface="2  Elham" panose="00000400000000000000" pitchFamily="2" charset="-78"/>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226</TotalTime>
  <Words>1254</Words>
  <Application>Microsoft Office PowerPoint</Application>
  <PresentationFormat>On-screen Show (4:3)</PresentationFormat>
  <Paragraphs>107</Paragraphs>
  <Slides>18</Slides>
  <Notes>16</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33" baseType="lpstr">
      <vt:lpstr>110_Besmellah_1(MRT)</vt:lpstr>
      <vt:lpstr>2  Elham</vt:lpstr>
      <vt:lpstr>2  Homa</vt:lpstr>
      <vt:lpstr>2  Mitra_1 (MRT)</vt:lpstr>
      <vt:lpstr>2  Sina</vt:lpstr>
      <vt:lpstr>Arial</vt:lpstr>
      <vt:lpstr>Century Gothic</vt:lpstr>
      <vt:lpstr>Courier New</vt:lpstr>
      <vt:lpstr>DaunPenh</vt:lpstr>
      <vt:lpstr>MRT_Poster_11</vt:lpstr>
      <vt:lpstr>Wingdings</vt:lpstr>
      <vt:lpstr>Wingdings 3</vt:lpstr>
      <vt:lpstr>Zar</vt:lpstr>
      <vt:lpstr>Ion Boardroom</vt:lpstr>
      <vt:lpstr>Equation</vt:lpstr>
      <vt:lpstr>m</vt:lpstr>
      <vt:lpstr> عملکرد پی ها در هنگام زلزله</vt:lpstr>
      <vt:lpstr>عوامل موثر در خرابی پی ها در هنگام زلزله</vt:lpstr>
      <vt:lpstr>چگونگی خسارتها در پی های منفرد در هنگام زلزله</vt:lpstr>
      <vt:lpstr>توان باربری خاک</vt:lpstr>
      <vt:lpstr>عملکرد پی ها در هنگام زلزله</vt:lpstr>
      <vt:lpstr>عملکرد پی ها در هنگام زلزله</vt:lpstr>
      <vt:lpstr>عملکرد پی ها در هنگام زلزله</vt:lpstr>
      <vt:lpstr>عملکرد پی ها در هنگام زلزله</vt:lpstr>
      <vt:lpstr>عملکرد پی ها در هنگام زلزله</vt:lpstr>
      <vt:lpstr>عملکرد پی ها در هنگام زلزله</vt:lpstr>
      <vt:lpstr>عملکرد پی ها در هنگام زلزله</vt:lpstr>
      <vt:lpstr>عملکرد پی ها در هنگام زلزله</vt:lpstr>
      <vt:lpstr>عملکرد پی ها در هنگام زلزله</vt:lpstr>
      <vt:lpstr>عملکرد پی ها در هنگام زلزله</vt:lpstr>
      <vt:lpstr>نکات کلی</vt:lpstr>
      <vt:lpstr>نکات کلی</vt:lpstr>
      <vt:lpstr>نکات کلی</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mamelsakhi</dc:creator>
  <cp:lastModifiedBy>MRT www.Win2Farsi.com</cp:lastModifiedBy>
  <cp:revision>21</cp:revision>
  <dcterms:created xsi:type="dcterms:W3CDTF">2007-07-02T12:08:38Z</dcterms:created>
  <dcterms:modified xsi:type="dcterms:W3CDTF">2013-10-18T23:40:44Z</dcterms:modified>
</cp:coreProperties>
</file>