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54BEDF6-26DC-4E0C-92D3-0C5C47D345BB}" type="datetimeFigureOut">
              <a:rPr lang="fa-IR" smtClean="0"/>
              <a:pPr/>
              <a:t>01/26/1436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690EEDE-2AEF-4342-8CC8-272AAC44591A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0EEDE-2AEF-4342-8CC8-272AAC44591A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11163A1-8DC7-4100-82C9-433A1EBF1730}" type="datetimeFigureOut">
              <a:rPr lang="fa-IR" smtClean="0"/>
              <a:pPr/>
              <a:t>01/26/1436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a-I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D17292B-FCFF-4736-9E70-DB0684C7E21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63A1-8DC7-4100-82C9-433A1EBF1730}" type="datetimeFigureOut">
              <a:rPr lang="fa-IR" smtClean="0"/>
              <a:pPr/>
              <a:t>01/26/1436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292B-FCFF-4736-9E70-DB0684C7E21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63A1-8DC7-4100-82C9-433A1EBF1730}" type="datetimeFigureOut">
              <a:rPr lang="fa-IR" smtClean="0"/>
              <a:pPr/>
              <a:t>01/26/1436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292B-FCFF-4736-9E70-DB0684C7E21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1163A1-8DC7-4100-82C9-433A1EBF1730}" type="datetimeFigureOut">
              <a:rPr lang="fa-IR" smtClean="0"/>
              <a:pPr/>
              <a:t>01/26/1436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D17292B-FCFF-4736-9E70-DB0684C7E21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11163A1-8DC7-4100-82C9-433A1EBF1730}" type="datetimeFigureOut">
              <a:rPr lang="fa-IR" smtClean="0"/>
              <a:pPr/>
              <a:t>01/26/1436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a-I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D17292B-FCFF-4736-9E70-DB0684C7E21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63A1-8DC7-4100-82C9-433A1EBF1730}" type="datetimeFigureOut">
              <a:rPr lang="fa-IR" smtClean="0"/>
              <a:pPr/>
              <a:t>01/26/1436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292B-FCFF-4736-9E70-DB0684C7E21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63A1-8DC7-4100-82C9-433A1EBF1730}" type="datetimeFigureOut">
              <a:rPr lang="fa-IR" smtClean="0"/>
              <a:pPr/>
              <a:t>01/26/1436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292B-FCFF-4736-9E70-DB0684C7E21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1163A1-8DC7-4100-82C9-433A1EBF1730}" type="datetimeFigureOut">
              <a:rPr lang="fa-IR" smtClean="0"/>
              <a:pPr/>
              <a:t>01/26/1436</a:t>
            </a:fld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D17292B-FCFF-4736-9E70-DB0684C7E21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63A1-8DC7-4100-82C9-433A1EBF1730}" type="datetimeFigureOut">
              <a:rPr lang="fa-IR" smtClean="0"/>
              <a:pPr/>
              <a:t>01/26/1436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292B-FCFF-4736-9E70-DB0684C7E21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1163A1-8DC7-4100-82C9-433A1EBF1730}" type="datetimeFigureOut">
              <a:rPr lang="fa-IR" smtClean="0"/>
              <a:pPr/>
              <a:t>01/26/1436</a:t>
            </a:fld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D17292B-FCFF-4736-9E70-DB0684C7E21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1163A1-8DC7-4100-82C9-433A1EBF1730}" type="datetimeFigureOut">
              <a:rPr lang="fa-IR" smtClean="0"/>
              <a:pPr/>
              <a:t>01/26/1436</a:t>
            </a:fld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D17292B-FCFF-4736-9E70-DB0684C7E21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1163A1-8DC7-4100-82C9-433A1EBF1730}" type="datetimeFigureOut">
              <a:rPr lang="fa-IR" smtClean="0"/>
              <a:pPr/>
              <a:t>01/26/1436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D17292B-FCFF-4736-9E70-DB0684C7E218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2.jpeg"/><Relationship Id="rId7" Type="http://schemas.openxmlformats.org/officeDocument/2006/relationships/image" Target="../media/image13.jpeg"/><Relationship Id="rId2" Type="http://schemas.openxmlformats.org/officeDocument/2006/relationships/hyperlink" Target="http://fa.wikipedia.org/wiki/%D8%B3%D9%86%DA%AF_%D8%A2%D8%B0%D8%B1%DB%8C%D9%86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a.wikipedia.org/wiki/%D8%A8%D8%A7%D8%B2%D8%A7%D9%84%D8%AA" TargetMode="External"/><Relationship Id="rId5" Type="http://schemas.openxmlformats.org/officeDocument/2006/relationships/hyperlink" Target="http://fa.wikipedia.org/wiki/%DA%AF%D8%B1%D8%A7%D9%86%DB%8C%D8%AA" TargetMode="External"/><Relationship Id="rId4" Type="http://schemas.openxmlformats.org/officeDocument/2006/relationships/hyperlink" Target="http://fa.wikipedia.org/wiki/%D8%B2%D9%85%DB%8C%D9%86%E2%80%8C%D8%B4%D9%86%D8%A7%D8%B3%DB%8C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DCIM\125CANON\MVI_0676.AVI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DCIM\125CANON\MVI_0666.AVI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79912" y="3717032"/>
            <a:ext cx="489654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6000" dirty="0" smtClean="0">
                <a:solidFill>
                  <a:srgbClr val="FF0000"/>
                </a:solidFill>
              </a:rPr>
              <a:t>تهیه کننده: محمدرضا چمنی</a:t>
            </a:r>
            <a:endParaRPr lang="fa-IR" sz="60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www.askquran.ir/gallery/images/25519/1_000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32656"/>
            <a:ext cx="4048125" cy="25622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332656"/>
            <a:ext cx="84786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 smtClean="0"/>
              <a:t>رودبار و منجیل در سال 1369 با شدت 4/7 ریشتر لرزید که 35000 نفر کشته به همراه داشت.</a:t>
            </a:r>
            <a:br>
              <a:rPr lang="fa-IR" sz="2000" dirty="0" smtClean="0"/>
            </a:br>
            <a:r>
              <a:rPr lang="fa-IR" sz="2000" dirty="0" smtClean="0"/>
              <a:t/>
            </a:r>
            <a:br>
              <a:rPr lang="fa-IR" sz="2000" dirty="0" smtClean="0"/>
            </a:br>
            <a:r>
              <a:rPr lang="fa-IR" sz="2000" dirty="0" smtClean="0"/>
              <a:t>بیرجند هم در سال 1376 با شدت 3/7 ریشتر لرزید و 1500 نفر کشته بر جای گذاشت.</a:t>
            </a:r>
            <a:br>
              <a:rPr lang="fa-IR" sz="2000" dirty="0" smtClean="0"/>
            </a:br>
            <a:r>
              <a:rPr lang="fa-IR" sz="2000" dirty="0" smtClean="0"/>
              <a:t/>
            </a:r>
            <a:br>
              <a:rPr lang="fa-IR" sz="2000" dirty="0" smtClean="0"/>
            </a:br>
            <a:r>
              <a:rPr lang="fa-IR" sz="2000" dirty="0" smtClean="0"/>
              <a:t>در سال 1381 هم آوج در اثر زمین لرزه با خسارات زیاد در شهر و روستاها روبه رو شد. شدت زلزله آوج 6/6 ریشتر بود.</a:t>
            </a:r>
            <a:br>
              <a:rPr lang="fa-IR" sz="2000" dirty="0" smtClean="0"/>
            </a:br>
            <a:r>
              <a:rPr lang="fa-IR" sz="2000" dirty="0" smtClean="0"/>
              <a:t/>
            </a:r>
            <a:br>
              <a:rPr lang="fa-IR" sz="2000" dirty="0" smtClean="0"/>
            </a:br>
            <a:r>
              <a:rPr lang="fa-IR" sz="2000" dirty="0" smtClean="0"/>
              <a:t>بم هم در سال 1382 با قدرت 5/6 ریشتر با خاک یکسان شد که 41000 نفر در اثر آن جان باختند.</a:t>
            </a:r>
            <a:br>
              <a:rPr lang="fa-IR" sz="2000" dirty="0" smtClean="0"/>
            </a:br>
            <a:r>
              <a:rPr lang="fa-IR" sz="2000" dirty="0" smtClean="0"/>
              <a:t/>
            </a:r>
            <a:br>
              <a:rPr lang="fa-IR" sz="2000" dirty="0" smtClean="0"/>
            </a:br>
            <a:r>
              <a:rPr lang="fa-IR" sz="2000" dirty="0" smtClean="0"/>
              <a:t>زلزله بعدی در سال 1383 در فیروزآباد با شدت 3/6 ریشتر آمد که منجر به ریزش کوه و خسارات شد.</a:t>
            </a:r>
            <a:br>
              <a:rPr lang="fa-IR" sz="2000" dirty="0" smtClean="0"/>
            </a:br>
            <a:r>
              <a:rPr lang="fa-IR" sz="2000" dirty="0" smtClean="0"/>
              <a:t/>
            </a:r>
            <a:br>
              <a:rPr lang="fa-IR" sz="2000" dirty="0" smtClean="0"/>
            </a:br>
            <a:r>
              <a:rPr lang="fa-IR" sz="2000" dirty="0" smtClean="0"/>
              <a:t>زرند هم در سال 1383 با شدت 4/6 ریشتر لرزید و 612 نفر در آن کشته شدند و 10 روستا تخریب شد.</a:t>
            </a:r>
          </a:p>
          <a:p>
            <a:r>
              <a:rPr lang="fa-IR" sz="2000" dirty="0" smtClean="0"/>
              <a:t>زلزله بروجرد در فروردین سال 85 به قدرت 6.1 ریشتر که حدود 70 نفر کشته بر جای گذاشت</a:t>
            </a:r>
          </a:p>
          <a:p>
            <a:r>
              <a:rPr lang="fa-IR" sz="2000" dirty="0" smtClean="0"/>
              <a:t>زلزله اهر و ورزقان در سال ۱۳۹۱ با شدت6.2 ریشتر و 250 کشته و بیش از 2000 مجروح برجا گذاشت.</a:t>
            </a:r>
          </a:p>
          <a:p>
            <a:endParaRPr lang="fa-IR" sz="2000" dirty="0" smtClean="0"/>
          </a:p>
          <a:p>
            <a:r>
              <a:rPr lang="fa-IR" sz="2000" dirty="0" smtClean="0"/>
              <a:t>27 مرداد 93 زلزله ای به قدرت 6.1 بخش هایی از ایلام در غرب ایران را لرزاند که خوشبختانه تلفات جانی به همراه نداشت اما خسارات زیادی به دنبال داشت.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5976" y="116632"/>
            <a:ext cx="46085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 smtClean="0">
                <a:solidFill>
                  <a:srgbClr val="FF0000"/>
                </a:solidFill>
              </a:rPr>
              <a:t>((سنگ های آتش فشانی))</a:t>
            </a:r>
            <a:endParaRPr lang="fa-IR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5976" y="1268760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fa-IR" b="1" dirty="0" smtClean="0"/>
              <a:t>سنگ پا</a:t>
            </a:r>
            <a:r>
              <a:rPr lang="fa-IR" dirty="0" smtClean="0"/>
              <a:t> نوعی </a:t>
            </a:r>
            <a:r>
              <a:rPr lang="fa-IR" dirty="0" smtClean="0">
                <a:hlinkClick r:id="rId2" tooltip="سنگ آذرین"/>
              </a:rPr>
              <a:t>سنگ آذرین</a:t>
            </a:r>
            <a:r>
              <a:rPr lang="fa-IR" dirty="0" smtClean="0"/>
              <a:t> است که از سرد شدن گدازه‌های آتشفشانی شکل می‌گیرد.</a:t>
            </a:r>
            <a:endParaRPr lang="fa-IR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851920" y="155679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50" name="AutoShape 2" descr="data:image/jpeg;base64,/9j/4AAQSkZJRgABAQAAAQABAAD/2wCEAAkGBxQSEhQUEhIVFhUUFhwYFxgYFxgYIBkXHhgYGBccHBwYHSggHB0lHBoaITEjJSkrLi4uHCAzODMvNygtLisBCgoKDg0OFBAQFCwcHBwsLCwsLCwsLCw3LCwsLCswLC0sNDcwNzQsLSwsLCssLC0sNy8rLSssLCwrLS8uKzcsLP/AABEIAOEA4QMBIgACEQEDEQH/xAAcAAEAAgMBAQEAAAAAAAAAAAAABAUDBgcCAQj/xAA8EAACAQMDAgQEBAUDAwQDAAABAhEAAyEEEjEFQRMiUWEGMnGBB0KRoRQjUrHBFdHwM2JyQ4OSkxYkgv/EABkBAQEBAQEBAAAAAAAAAAAAAAABAgQFA//EACQRAQACAgAFBAMAAAAAAAAAAAABEQIDBAUSIUEiMWFxMlGR/9oADAMBAAIRAxEAPwDuNKUoFKUoFKUoFKUoFKUoFKUoFVnWevWdMs3XExIQRuP29Mcmta+NPj21p1ZLN1PEmCxyEMx7ya451X42W40IGvXHYAsWcbvYE5yfQRRHQtf+LG9mWyUtgcOwxIPBLQP0rXV+NNazG5evm0mSr74U88KDBrWOrWUZGtM7buQygNB5I4ErH3+tRU6fbWwguqtwKCS3mGfSZBHER9KUje9X+KersW1JNu4BB37Qd4PEEGB6cTW1/Bn4nLqiRqE8KfkYZBEZ3DkfWuJNrFuJ/DsotlT5IAIjnzLwef8APNR7nUryFba213gnzDE89wRH61aV+uLN1WAZSCDkEGQa91yP8PPiUaa61rUXAEdQdxOFb1PoDMfYV1PRa63eUNauK6kAgqQcHI4qKk0pSgUpSgUpSgUpSgUpSgUpSgUpSgUpSgUpSgUpSg+ExzXL/wARfxBNtDa0rqm5ijXm9MbtijPB+Y4rF+J/xcwc2LbgWlIV9pzccmNk/wBI7jua5v1vW2o2WVS6PzeaNjnJkcnnnvxSIR8um1dAtuLjAkfIyrxOSW+UZ+8VRa5dLavEWjCKRJO7dI/pOf1EVs42l0fw9pC4gCRGW5MEZ4gH3NVfVeladEZ2skIsCVuMxOYJg4H04EVoYv8A8gsXSEIcSAJ2gEtxggkif8VZafoClSoeWkt5txME+pMxj6mKh6AaULv05HljcGGROOeef7VRX9WVuCCwecQf7H0qIu7+gSwwJmHbaQPNtP5STyJ/zUy1omXJZCh7EBv3GQfaoWt6xfFz5QbZO3AgjABIMxM/btXvU6I+Axs3NpLErBMkqJ2MOxPvGfrQSNTpiHQ24WfmLHcGHOZ4+lbD8KdUu6Sbli5utHjHB5ZW8vHP/BWo6XVXXsuhU27lvOV2g+shsAirP4c1rMhYrtcHJBgE7SsxwZBg0kfoT4d6/a1lsPbMGJKkiQMiRHKmDBq2r8ydO+INTo9cjjyIC2wASpUyWVvqc+x4xXfPhH4ota+0HRl3geZAZj3+lZaX9KUqhSlKBSlKBSlKBSlKBSlKBSlKBSlKBWj/ABv8dJpmNizDXYlz2tg49fm4x2q3+NPiIaOzIzdfFsATn1I9v3r8/au4r3WvG8SVP5o2l5mZ5czOOCYzFWESr+utF42NduspKhY5LQ3mM+aBH0JzWs2NYujuXD4TyflDYHIM8f2rx8Rm4z223SAogAiVzIkLjvyKg6LW/wA2LnmVm79iT8wniKDbbOtvMrb7qg3RCKAQBiYBJx9TOR+lZ0yxctLcwTuPyqR8sGSRxBmPeKnf6Y29XneAZGSRE8VQ6/q19NRc2sRDEBRwFBwI9Ko2fT9JXwSPlJAZlEKPQZjBiee1Uej2o21Cl11Moobg+qkiJHt6V6tl76O91gVdYkY2mRC/QmDHoDWvWrTLdVeGDgD2M4oN26dpmZCgtlSHmGIYyfcfMJP71jbpl0EGD5TkE8n3H9WIjuP3kaovb/8AUJlNvlPyiWBYkjMxGa+LcLEA3B5gGBwPN3ErwR9szNBF6z1tips2zFy0BIKxKAQUBHOD9YxUfp1g/wAP4lrdBO4gmR6OmIwJn6VK/hbRk22W43zW2CndggZbuO2ajae/f2sogFGDAYAM47YnPeojDZ61duNcFwSIJUcEMBAj1JH9qtfw36le0GoTULD2HnfHfswAPDAdvaqjWDfduHwdvhFWlQZ7Tkz3JbHEe1Z21z/9S0ilY2ssCJmSYEeoM0pX6r0WrS9bS5bYMjqGUjuDWeuHfhD8ZXEurproi3cO0CcW7kxgHgNXcailKUoFKUoFKUoFKUoFKUoFKUoFQOt9SXTWHut+UYHqxwo+5qca4j+K3xKb95EtsfBsEkgRF1oIkeuTA7Tn6hUdW6w+ovNduMxUGVBMS3BgdlFafrdZesEopDEqCxKyCJwongAHj3q+0xW6Lh8Tz2127V5tkxxzJlR+n1rHZSP5RU3SV81wrJ3dgJxx74itI13WEXl3wVZh5lAwSoAEexjtVHo7Jd1UDJP71u2o0NuyCbm+2OQ6hmMSAQ21RBxzMZr2P4ZLo2R4hXeJQruWOx28xmgpdQ2oe6tgM6qsTBKjsSZ781taumDs3OZZ2jtgKJWZjOSe9axr7X8TqPOblsKAI298xBHBP07Vn6trQEVrRYwdpdZAER80j1n9KDzqOpN4yq1glW2rGT5RAUGecf3qFqrVoajcEOCNqQFBIETye8GMf4rPrtbdCWXQcsZInc3sD2EYxVnqem2bjqQfOZPE8YgxgcjnNBj1l574uH+XbUCYBggdy05Oe/0p0hg1pVc5YeHuUzgkkTHB7T6VE1vTrlvxLxYFWUpsac42gTwIPGRkVZ9LQJoxdtwtxEJIkw20ySWGP04oK7p2jazcMkbAQAWAlS2CCPX9u9Z+uakAr4zfy2EFVEhgBIIPzDMT6VGW+t+4jqoIZ/OJ8yzgj98HPFfOvdP3SqKwKCFBliw7lZ9MzQS2vqH3FXlQXTEh1AJ2/wB/3rJ0HWWShceWGyHM7cADI5WAcx/tWDpVx/A23U2hEI3mVKgfLPt2rB0e5aFtzeVFYvGAQGJypBXAAP7Goiz6WbhTe8rc8Xyssdjg45Br9AfA3WX1WmDXSPFRijxiSDAYjsSIMV+cLvVHCIrKVyfl7RGIPaM10n8L+spZ1YR2xqgQpn848w/XNSVh2elKUUpSlApSlApSlApSlApSvjGKDV/j7rw09g2w0XbwKr7D8zfpXDdf1MeUA4khmHduwHtu9BxVh+IfxGus1TkPFowqEkjC57cDgn681VdQB8OFvEBcnaoMHM7fQ5qwiNZ0XgWrkEwxG5o5JI47wJrHe1zaWwG8QP4hwFMqSOSSPpHaawt1EWLNspvW4N07gG8snafNOTkxwPevLaizetAuzLnaPKCFjmQPrVGXpHXGvsEZECwcDdGFwPMTHAxV3e6cwDPcYsWMruIfw2ifL5ZHfjGIqj6Jpk0zF2uW3U7ZILbh6jaODmZPpVT1jUut/ehY2yZtzMEHkR3PY+v6UGx6G3cuXAWe3Cz5trBoiASCcCfSftWbSdRTUeJbthg6NMEAb+3HbM88T71l1dwFDAXxGXJGSODwRzzn2FVFnSXAtzJEhlLgxIIGW74oMvXrNxRv3sGEeUQAB/2hcRXzofWW8NwVXeF+YLkx6/buKqekaq7bFyybZYDMcEe4PcGrbpGltqWdmUFR57ZiQD2j9BFBU3dX/EXTafCFmaFEQSSd0Dk5q20NkaSxcHipuILL8pM42eWZgiJj171EvXvFugWWYeG4kHAcTJI+kcVU66QCYwxM47gic9uaDYen6eHZ7SqCy5BEL2Mx2n1rxqbDI/jCTuA8ikwGMbip9OePWrDpesJ06vbUfLt4HlYcjBmMSKwnqBYlr0AAqWPEiMkcyDjNBQaWwbl66CSodGXJ4JwAx+tY7WkOy5bchWQTk9ziPv2q8XReL4lyRFw7gy5BgxzxM9ucV4053WriY3WWDXNx+e0IO2IPEH9RQS9LuKpuONoI4wU+Ye3b9KyJrGKobari4BJMEMCePt96g9U6psuBUfdbYktgEbSBEfTP6VivWSNzo6uphgBxAgT7HNEfpf4N6sdTpbbsQWEq31GJ+4g/eryuKfg91bbqvDYkeMkEGYMAlSPfBWu11lopSlApSlApSlApSlArW/j3qS2dI4Z9pujYMxg/N+2PuK2SuGfi917xtWtlHISyI8oJLOW2nIIEAkc/9tBrWqRboSCAu/ygkBWkSYIyYnt3HECpHXPE8LbaCrsEhR3gH8xHJPb/ADVDp9O4uxdYKiEraQ8iJVSrL3gz6E8161eiFqxIZ7tzcSFLMw9ASPv960id1LpK3bQDXQjYwoPm7tJmDGDEfeqXTdP37rKr5bZ+fncTMny49Me1TtG9vU2gl9wjwd2wAMfRR2HuD+tQugaXw713bccLbkHcNgYdizBvp+tBhs2d17wF+UjM+gHzcevaK+31ui7st7gq8bTwAJmRB96mrqskKtsuoIJghSBJ5jd7xxWaxqLbw+zKHa20iHUxJOJwcc9uc0ErSdQuFShUHcpG9QQyyImMyZzx/mq+11a1dtmzdZ1kAbsSwnMxifY1Ya3qCYt2g4Y4IMTnDBcwe0E+kTwBR9c0lu0bdy2gyYuZJKtAIxOO570Fno7Fzz2lUoEjad0rcTiSYzwKLo1tvd/lbiYPiCTuJwVC8TPm3YgiqTXtcVlMkbAFiTA5Pb2JzU3o2pvASFlSSJnCnJkMD9/eg9P0sK5bcsLMt6HkccelSupKjqrMo2mPMAPN6zHc1KvaoPBKhhgFwJ80Q0+0+vpVbc1F1GJA/l91gbRmI7EGgj9QtG2wKSII2xiJ4EU1mqtMot3gUZ/OzKMSSeVn1zxXi31h2vMbkKqKZXaIMce4JMZHtX3q1+1fKHbsaASRkQYB5z2oLDR2itvwzB04tk7z2LEmT+ox9ajabT7GvJdPlNqAywZJnaN364r31PTXLqLaSAqgMsHDKRkTwWyTB+lY9LrfCS4l9CNolZGSDCxB+kgjigg6e0WtOhVvEtglWXPlbkGO0jn3qw6QWs6dmdZloKx+XAMx/epnTLlt1OzyB1kkkBvmIAABxnvxS1qmF54hldZCnu0QII7HE0E3ol9Vuae/ababbZEnCg7og/Sv0xYuhlVlMhgCD7ESK/K+i0jM5eNsPug8Y9J5GCDX6M+A9SLmg05BmEj9CRWZIX9KUopSlKBSlKBSlKCB1zqA09i5dP5VMDiW/KM+9fm7W6zwhce7b3OYLHtDNuPrMZP2Fdf/ABf6nssJaH5jvb02riDjvJx3iuG/EXV1cozLJKnyBiBkxuYDMke+PSrCMNvrQuM7G2gKqRbeI7gqD7yOfSmh6nct2me/bLiRsJxyTuG6ODH61BS2b6AWgQU/IDu95ExUy1qHQ+a6THIjEcEMuPN79qokHQ248YWHDPnaThCSDJJjbAnJ7HtU3qOoRwoZyqrMBQ0cDMGc85x2qofrtxgQWUI3AWQCByD61n6WhuPctuoO4YOfKR6R7YoHW9WttENm2pV5G4g5gQZzzmvfw5rA1srbsgNb5gkyCeTJn9Kr+qKLWxT5lEDae/ckz7k5qbpAthibTZ5IHIBiJ+xigubgRmJVdl24BgDygydpiZPeeJmvpv20Lxacm2C7EFQICmc+gMYioF3qLW2S6wAU+RpYszdwJxPbEeuaxnULc3XEuC0T/wBRie0/JHADSc9+MzQQ7XUG1AdCfKRkqMgDIH0x+9WOi8EWDbXBkwC26WgHsBB+npUN9BsQeGhBvNkgzFsnGz1HH6GpqaNrNtVd/wCYLxA3iAw9M+xBn1gUFJZ1RTcsnzmPtAj7zUzQ6l4VFdAdwBR8FlMDE4JGcc1I1mgts3lZBsM4MnESOcCZr7f1lvTReazbu3HB8M7iyyIAYj0ycd4oMHUyTbaIVeMKOJwCea+dN6Rv02ZJJwR2Hp/mo/8AqlxjIthrZwwj19f+4etSuoXnsWptwpDKQYnykZ9uYBFQStD0hkKkXGZUmV28zOcHsY/SoevuBlUXFDK10oSC25PljPEkTHNZLXULmrs7NstI3MohgeQccj7VB1/UrqbhtIXcFkiASAJIxySJoNiTpot2ycL4YO6WnygqFJxjJIqJo9jtFsMCituRu2JWPYkDIrxo3W/YJM+YkPJ78nPpnFWGhttZDPuwCCAVwBAEE+mKCYQvkDKxLEgHsJXJ+8j967T+GmjNnp1hD2DdoxvaK4L08lIW6S03W8NlM5Y+UfWe1fpjpdjw7NtP6UUfeBNSSEqlKUUpSlApSlApSq74h6l/Daa9fifCtlo9SBjj3oOK/ib8RW7msdmtMyWka0siAdjQx+7sQD6LXPep2lulbiklCu8+WCABlfSZ9MRVp8XdQKKIAcOAd7gNvJy4z2lQT9RVY2ufYt9GLM3kNsDyqBiYGDMelVHvo/UrVm6i7GyNrcHvI/xmpGv0iAs9u0rAjcw3c+bO0iduPUnniqy5qbIugGyQYAaDOSAcCfftV/odDuQEGLfIhZPf+rnt378UGGx0uy1sMokEyASBGcjH3EV8YG3HhAbgvbOO7fesPVf5RBDN7Zgc+n+Ki3evFGwi8CfXj2qj1c6juuIl1d8k4MSv0Pb6Vju3Fsg30DA3ZUAzHbcSfzce2a9dL1AvXZCKLsEq3I95Hr7176tZZbbC6N0QU29pOcRAHMyKCvudS/iYW+TI+Vl9cfMDyPpnirPXdMteEoVwoJA3ExJB5OcxPaoXTekyviiWAk7YjA9QeftX34lsXDteBsVc7ezEyZ/7siftUF70myLKKPK8EMjhicmQRA9Zx2BFQup9SFq4fDZnkEndkFolcNJ9J/vVR0O6YdS0KYABPfkwPpVtf0K3l35kPBkQWgAGJ7TQUXSmZr4Ys0zLMMk/WSMH+1Wmo6hb1CFVQoba+X0ZgAJgYUn04rz1BygfagDR5jt7dwfaKhdLYuwCEIR3UfvmglWOlMbHIV985iNsZ5zOJx2q26dfs3F8G4GIVPKQBJIHBnjNR9RauMFUE7UaXJnOBgeo5mvGm6Q9u4xJMhSQMsCpI/Mp5g8HP6UGbwLmntzYJKs4LYBkRI7SIn9RX3V6ZnsFL91QVcNvJJ3fN6DmCBxUXXXQjy0fzYL7ZUwI+wI9O+fWpevvIbfhriTtt8kgQOQPl9h7UFFqx4RNsHcsFXImJmQyz3n1HpU3wrzXlVXZ1wqmScRDD6jMimk0BjxPFyfIwacHG0SRB4/5mth+DOn3ddct6fxNqhyzgBZURJYECdxErM96DbPwb+HRcuB3U7dM7MpI/OZCjPpJM/Su4Cq7ougt2LYt2kCqOw7n1PqasqyQUpSqpSlKBSlKBWpfihrha0L7uLjKn+cA88Vttc9/GbUBdNaBnLk/oB/vQcF6xpQ3hWFu73tiBIImYMZOCI496h3OnsqFRIZHMmSN3/iPY1ZWulk6prm4Qtwk8/NJxHpz3qm69cZrpYiASdvMfaqizt6PeqM6E3QJMEgkDgsPpHEHFNF1V2drSwq59cR6DtnvzX3RsGs+LdJTbAmJntI7j/ei6S3buC4rMy3FJEAcnJkngQKDLoPEh7b21ZdwOeQRO0g+naomq6QxyFE8QCDBx+1WgO1SS6heMsB5WiIHP1+1ZNKlpc71YjjcYkdo+x596orB0/Yh+YORyAV+39qxXLj7UHiTcAPJ+Ycjn7j7VOuawByBbLSw25mTxJb0isuusJul1G48AGZ49OR9PWggW9LcuXlLmFZIBLBYgRGT659O9SdXfSxaYBlumQCAZX0MkGDk9qg6+8BdVCDmMHt+UD9qx64CGCBSowSMQQTA96CT0y8LiP5VQqPIQIAJMHk59qzHXQLKsrEuILg4mYIiOZg/fisFnYilYJO0ErHGDPBzzWE6i54dsWFbbv3fLkvwPeIqCZrdQiAspLbXAIkDvwefQ1K013T2iWVAHuIBB4Q/MR/5HAkY4qBc0Zt/xB2E4Bhh5QT5p9yCD+9Rr1w+MrFTB80xxPmn2igw6jqD3Ec994wMQpDY+lTyz3LVom6QFUkiewGSY7mP3rDccqita/mbmfcxUgsFAjvxkn1JFZdHYN20rHGCsQfNxBBOI5Ge8UHhbwvXFDjJMAgcfWamafTFC7g7t6n/APlgxIJxiIqv1HS2ZgLcgSZnkNzGPtVpo+m33ZUtKXdgAfNj+kSO8D/FB56R0+7qna1JO+4kTw23cX+n1rtP4dfC40NtpVRduGWIzgYAn071F+CfhMaVQ1yHvEAbv6R6L+ua3rS26kiy0oxUisVhYFZaKUpSgUpSgUpSgVyT8ctUwfTIrFZtXmEd2hY/Qwa63XG/x2sHxdM+6AV2xPYPLNHeAZ9qDmP8fcHgRnxLYZzAJZpIYmftWTU63c6goGktubHlYHMgiK8379y1bZoKlW2oYyFMkge2PpVU6vqEhMMDuIJC7p9+9aRn6zpjaabkMGAAWY4GfpHtXlL8WCUVlJWBB3ABfY+3Jz3ppNAyKVZA7GIWR9yJ4Ed/pXm7dbxvCtofDDR684JkcfaoKZbpZhuJaTmc1sMBwFCxt8sH2Ajnsf8Aesv+iorF9pG0gZ4LduB96kXAs7mfdGSmYOOBgAf7ChaqYXNl1QIhRP2YY+pj9q8dMR7luJyrHaTzxMevNTv4+00CGQnHZlMxBI78faTXnVaV3jZKgA/MQsR78Rjn7c0LT+k6gKVOpXcJ2yTBAJz5gN3MfpVfb0lg3LqIWcLLAEQI/eSRB7VnsXrjIBb23YADAEdz3PYdvTNLjKpgDYYguD+XjOeB60EPQagXmhkKOswR3/qDe8cGo50F1rrXB8of5ge04A7+1TL7XrbqQ1veYgsMlc+o2gfTmvuu1twuPDVVt7QzFR6r5pkTEyQDQYuma1nvDxCWzMehiRn0x+1TrqqFL2izlyQwIyDmTnkY7xWHRagL/MEMkAPkLPAz3GM/avj6hAxeyjktmeTgmMZgcUHrplw2g1tyHMzgmF9uB3jHvU7o9+5M39iwDO/iCrDA4k9gK96HoF+8sraNsuZ3NHBMzzPM9prc+mfBluLYuTd8MY3cE9yR3qjTui9H1WoaVtqIfDMYVIG3tJY7TEewrqHwt8Mrp/OTuuFYJAgR6AelXGg6fEYq702lqTI+aazVpprNfbGmqWBWQAr7SlVSlKUClKUClKUCtO/Ef4XGusoR89glwIkuNplB3kkLW41iuCokvy71OXcW3tsqAyWJIztI2wwxg8VB6np0Qi4FZ/NJC9okcjkY7cV2340/D9NW73EvtadyC42h1aABkYMYHf1rR9X+HGqBw9vAEbWIBA/LtPmzx8wrV2NBsWNl/wAV5ZWnDcwwgzJwQJg+sV66opU+TiSFGIjECR3j19aves/BWoUbvDa7kCAykxPAEk8+s1iPTtXZnw9IGVlyMggwvMnOBGPegqrGp1LW1RchW+Vtowfc/T1qJqtbcdla0kqME7SdzR5pn/nerv8A0zUSGawwCiYB/N3wBnn9jXjVaO54isLdzgLtKkKfsPecmKCF0+wbU3AoaBETImQS3PyjjPNeOpdQDApdJhgPlImAZExiM/7VIudG1DGCjEc7QCo/Q8n61iPQ3V23aZyAJnmccj3mqMXTrNhFuPvcAIckDPAgAfUc+v1qXYvi6h2lQG5DgTAIn9f8VI6R0C5qF3kOig7dj7gCBzAjI/z+1zZ+ClLbndsjhQB+8cVBp+ovEsdwAZBtkAmBmAN2AI7x9Kten9NLggKbjExwFG0gYMnPr+lb3pPhi0BGyZ7kkn9fSrzQdEVRCqB9KWNN6V8KqEIZYDcoOP19fpxWy9N6ItsAIoA/53rZtN0wDmKttL04dqgodJ0v2q70vT47VbWNB7VNt6cCgg6fRe1WFuyBXouAJJEVhbWICBIk8Ccn6Dk0KSaUFKKUpXwGeKD7SlKBSlKBSlKBXlhXqlBB1duqvUWav3Saj3NLNRlp2r0ntVXe0R9K3250+e1Rn6R7VbW2gvoDXn/Tj6Vvh6N7V9HRfaljRB0z2rLb6UfSt6XowqRb6UBSxpFro59KnWOi+1bimhUVmWwB2oNZ0/R/arOx0yO1WwQV6oU5T1q8UvXldji5cIXjcvh6fYsxIBIuDEHmpdn4lKtG4jdqSpG5RsteOqBgCQShsy8hTB7iIromptrBYqCQJ4FcZ638eam3rAyqgtoYNoovnzmWiQfQjj9amU1FplMYxcr638ZXmVBItMwtFi7FgpZdR4i8LG027WZGbokgcWVn4lYhri3A9uSAQRAE2ULTPyqzupwxmM4NX/w11fT660LlvYf6kgbkPow/zwe1Sbfw9pxcNwWhuJn2n1jiaQsOdv164NO43ljtSc/LJveIYA80BU5/qro+gu2zZW5pQjqwBBU7QRwTMcjOD9KkX9BbdSrIIODgVE6R0azo1cWQVVm3sCzEbojAJgfaqqN/rQ/jFsF1XyEwTBduyrPPc/asPXdZe0+oS6F32NpDiYKn1H/O5qo1Oo0GsDtqyqMlwqvn2sYCkERnk9vSr9epWLlvwwL1xNu2fDuGREZZgJPvWZzxjynVH7ZRqTqNIbiEL4illggwO0kd/X0OKxfCDXTp08Uq0SFYTLKDAJqFo9Lp7Fi9a05ZPEDHa7EwzCCRPHrisPwJ1e4bT2r4AOnIRXEAOsYEf1AQD9R3mkZRPtJbb6V8Vp4r7WlKUpQKUpQKUpQKUpQKUpQKUpQKUpQKUpQKUpQfCK5z+JHwero1+0POOR610evNy2GEESDQcQ0vwfeIXU9K1G/GU3i3dtnujZCmD6wD71baf4h65Z8r6d7nu1jd+9qAa8fHPRDpNQL9rciN8xQkFffGaxJ1LXKBt1V0qRIO7dI7GTMiuHfux05d4mLc+fpnta4tdX63dGNOlod3ZVSP/sc/2NLfThdP/wC/1UOR/wCnbfas+hIEfotQB1nU3F2ajbfQ/ldQD9mSCD71EGjEnaCBOJyY945rk2cwxj8e/wBp7/P2t7rnSkeBp7NpT8txYvFv/caf0gU1HUbl8RdIYjgwAR/8YB+4qJY054HB5FQ+qdat6dlQea4xgn8tv3c/459Yrgnbt35dOFzfhvHBL1estWAPEIBb5VEbm+g/ycVk0t+67L5bdtCfzST7ZBAFfbPQLf8A1LwW7cYZYgHHaOwHoBUK/wCDbMKVSfyhoH/xmK9bhuW69cROfqyevw3AYzF5+fl1bpmnZEAZif0qZVF8Ha83dOA3zWzsM9xyp/Q/tV7XoxFOHbrnXnlhPgpSlVgpSlApSlApSlApSlApSlApSlApSlApSlApSlBF6loEvoUuCQa57qvhjU6QnwALtmZ8Nu3/AIkcfuPaumUrGzXhsx6c4uCnLF1Q/Pp7yH/x3D9R/tUrT2zcxbtXD9V2/wB66MbYPYfpXpVA4FcM8r0TPn+p0w1fp/w2Tm6do/pH+TU5/hfTlChtiD7Vd0rs1acNUVhjStX0nwRYt8F9v9O4x+lWLfDWmIjwl/SrelfVblh02nW2oVRAFZqUoh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2051" name="Picture 3" descr="C:\Users\RayaneHamraH\Desktop\img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620688"/>
            <a:ext cx="1728192" cy="17281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4427984" y="2852936"/>
            <a:ext cx="4536504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dirty="0" smtClean="0"/>
              <a:t>در </a:t>
            </a:r>
            <a:r>
              <a:rPr lang="fa-IR" dirty="0" smtClean="0">
                <a:hlinkClick r:id="rId4" tooltip="زمین‌شناسی"/>
              </a:rPr>
              <a:t>زمین‌شناسی</a:t>
            </a:r>
            <a:r>
              <a:rPr lang="fa-IR" dirty="0" smtClean="0"/>
              <a:t> به سنگ‌های حاصل از انجماد مواد مذاب، سنگ‌های </a:t>
            </a:r>
            <a:r>
              <a:rPr lang="fa-IR" b="1" dirty="0" smtClean="0"/>
              <a:t>آذَرین</a:t>
            </a:r>
            <a:r>
              <a:rPr lang="fa-IR" dirty="0" smtClean="0"/>
              <a:t> می‌گویند. سنگ‌های آذرین به دو بخش سنگ‌های آذرین درونی و سنگ‌های آذرین بیرونی تقسیم می‌شوند. سنگهای آذرین بیرونی حاصل فرآیند آتشفشانی و بیرون ریختن مواد مذاب از دهانهٔ آتشفشان است اما سنگ‌های آذرین درونی حاصل فرآیند ماندن ماگما در آشیانه و سرد شدن آهستهٔ آن می‌باشد.</a:t>
            </a:r>
          </a:p>
          <a:p>
            <a:r>
              <a:rPr lang="fa-IR" dirty="0" smtClean="0"/>
              <a:t>از انواع سنگ‌های آذرین درونی </a:t>
            </a:r>
            <a:r>
              <a:rPr lang="fa-IR" dirty="0" smtClean="0">
                <a:hlinkClick r:id="rId5" tooltip="گرانیت"/>
              </a:rPr>
              <a:t>گرانیت</a:t>
            </a:r>
            <a:r>
              <a:rPr lang="fa-IR" dirty="0" smtClean="0"/>
              <a:t> و از سنگ‌های آذرین بیرونی </a:t>
            </a:r>
            <a:r>
              <a:rPr lang="fa-IR" dirty="0" smtClean="0">
                <a:hlinkClick r:id="rId6" tooltip="بازالت"/>
              </a:rPr>
              <a:t>بازالت</a:t>
            </a:r>
            <a:r>
              <a:rPr lang="fa-IR" dirty="0" smtClean="0"/>
              <a:t> از همه معروف‌تر هستند.</a:t>
            </a:r>
          </a:p>
          <a:p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923928" y="436510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RayaneHamraH\Desktop\imag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2708920"/>
            <a:ext cx="2286000" cy="1714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3" name="Picture 5" descr="C:\Users\RayaneHamraH\Desktop\dg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4725144"/>
            <a:ext cx="2286000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6000" dirty="0" smtClean="0">
                <a:solidFill>
                  <a:srgbClr val="FF0000"/>
                </a:solidFill>
              </a:rPr>
              <a:t>ممنون از همراهی شما</a:t>
            </a:r>
            <a:endParaRPr lang="fa-IR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36096" y="116632"/>
            <a:ext cx="35283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400" dirty="0" smtClean="0">
                <a:solidFill>
                  <a:srgbClr val="FF0000"/>
                </a:solidFill>
              </a:rPr>
              <a:t>فهرست</a:t>
            </a:r>
            <a:endParaRPr lang="fa-IR" sz="4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1412776"/>
            <a:ext cx="32403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FF0000"/>
                </a:solidFill>
                <a:hlinkClick r:id="rId2" action="ppaction://hlinksldjump"/>
              </a:rPr>
              <a:t>آزمایش سرکه در جوش شیرین</a:t>
            </a:r>
            <a:endParaRPr lang="fa-IR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2132856"/>
            <a:ext cx="3600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FF0000"/>
                </a:solidFill>
                <a:hlinkClick r:id="rId3" action="ppaction://hlinksldjump"/>
              </a:rPr>
              <a:t>آزمایش جوشیدن برنج</a:t>
            </a:r>
            <a:endParaRPr lang="fa-IR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2852936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FF0000"/>
                </a:solidFill>
                <a:hlinkClick r:id="rId4" action="ppaction://hlinksldjump"/>
              </a:rPr>
              <a:t>آزمایش تخم مرغ</a:t>
            </a:r>
            <a:endParaRPr lang="fa-IR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3501008"/>
            <a:ext cx="32403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FF0000"/>
                </a:solidFill>
                <a:hlinkClick r:id="rId5" action="ppaction://hlinksldjump"/>
              </a:rPr>
              <a:t>جدول اطلاعات بعد زلزله</a:t>
            </a:r>
            <a:endParaRPr lang="fa-IR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28" y="4077072"/>
            <a:ext cx="31683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FF0000"/>
                </a:solidFill>
                <a:hlinkClick r:id="rId6" action="ppaction://hlinksldjump"/>
              </a:rPr>
              <a:t>جدول فواید و ضرر های آتش فشان</a:t>
            </a:r>
            <a:endParaRPr lang="fa-IR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4128" y="5445224"/>
            <a:ext cx="31683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FF0000"/>
                </a:solidFill>
                <a:hlinkClick r:id="rId7" action="ppaction://hlinksldjump"/>
              </a:rPr>
              <a:t>زلزله های 50 سال گذشته</a:t>
            </a:r>
            <a:endParaRPr lang="fa-IR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2120" y="4797152"/>
            <a:ext cx="31683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FF0000"/>
                </a:solidFill>
                <a:hlinkClick r:id="rId8" action="ppaction://hlinksldjump"/>
              </a:rPr>
              <a:t>اثرات بعد زلزله</a:t>
            </a:r>
            <a:endParaRPr lang="fa-IR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28" y="6093296"/>
            <a:ext cx="31683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FF0000"/>
                </a:solidFill>
              </a:rPr>
              <a:t>سنگ های آتش فشانی</a:t>
            </a:r>
            <a:endParaRPr lang="fa-I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6136" y="188640"/>
            <a:ext cx="31683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3600" dirty="0" smtClean="0">
                <a:solidFill>
                  <a:srgbClr val="FF0000"/>
                </a:solidFill>
              </a:rPr>
              <a:t>آزمایش اول</a:t>
            </a:r>
            <a:endParaRPr lang="fa-IR" sz="3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6296" y="1124744"/>
            <a:ext cx="166764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a-IR" sz="3600" dirty="0" smtClean="0">
                <a:solidFill>
                  <a:srgbClr val="FF0000"/>
                </a:solidFill>
              </a:rPr>
              <a:t>مواد لازم</a:t>
            </a:r>
            <a:endParaRPr lang="fa-IR" sz="36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707904" y="764704"/>
            <a:ext cx="345638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707904" y="1700808"/>
            <a:ext cx="345638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MG_06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115616" y="332656"/>
            <a:ext cx="1584176" cy="12961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2699792" y="620688"/>
            <a:ext cx="7920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سرکه</a:t>
            </a:r>
            <a:endParaRPr lang="fa-IR" dirty="0">
              <a:solidFill>
                <a:srgbClr val="FF0000"/>
              </a:solidFill>
            </a:endParaRPr>
          </a:p>
        </p:txBody>
      </p:sp>
      <p:pic>
        <p:nvPicPr>
          <p:cNvPr id="18" name="Picture 17" descr="IMG_06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157874" y="2090601"/>
            <a:ext cx="1499659" cy="12961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/>
          <p:cNvSpPr txBox="1"/>
          <p:nvPr/>
        </p:nvSpPr>
        <p:spPr>
          <a:xfrm>
            <a:off x="2699792" y="2348880"/>
            <a:ext cx="86409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جوش شیرین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2852936"/>
            <a:ext cx="4608512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</a:rPr>
              <a:t>اول از همه هر کدام از مواد را در طرفی ریختیم.</a:t>
            </a:r>
          </a:p>
          <a:p>
            <a:endParaRPr lang="fa-IR" sz="2800" dirty="0">
              <a:solidFill>
                <a:srgbClr val="FF0000"/>
              </a:solidFill>
            </a:endParaRPr>
          </a:p>
          <a:p>
            <a:r>
              <a:rPr lang="fa-IR" sz="2800" dirty="0" smtClean="0">
                <a:solidFill>
                  <a:srgbClr val="FF0000"/>
                </a:solidFill>
              </a:rPr>
              <a:t>بعد از آن سرکه را در جوش شیرین ریختیم.</a:t>
            </a:r>
          </a:p>
          <a:p>
            <a:endParaRPr lang="fa-IR" sz="2800" dirty="0" smtClean="0">
              <a:solidFill>
                <a:srgbClr val="FF0000"/>
              </a:solidFill>
            </a:endParaRPr>
          </a:p>
          <a:p>
            <a:r>
              <a:rPr lang="fa-IR" sz="2800" dirty="0" smtClean="0">
                <a:solidFill>
                  <a:srgbClr val="FF0000"/>
                </a:solidFill>
              </a:rPr>
              <a:t>گازی تولید شد و از دهانه ی ظرف بیرون ریخت.</a:t>
            </a:r>
            <a:endParaRPr lang="fa-IR" sz="2800" dirty="0">
              <a:solidFill>
                <a:srgbClr val="FF0000"/>
              </a:solidFill>
            </a:endParaRPr>
          </a:p>
        </p:txBody>
      </p:sp>
      <p:pic>
        <p:nvPicPr>
          <p:cNvPr id="24" name="MVI_0676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79512" y="3645024"/>
            <a:ext cx="3984104" cy="298807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91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7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8104" y="116632"/>
            <a:ext cx="345638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3200" dirty="0" smtClean="0">
                <a:solidFill>
                  <a:srgbClr val="FF0000"/>
                </a:solidFill>
              </a:rPr>
              <a:t>آزمایش دوم</a:t>
            </a:r>
            <a:endParaRPr lang="fa-IR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6296" y="1124744"/>
            <a:ext cx="172819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3600" dirty="0" smtClean="0">
                <a:solidFill>
                  <a:srgbClr val="FF0000"/>
                </a:solidFill>
              </a:rPr>
              <a:t>مواد لازم</a:t>
            </a:r>
            <a:endParaRPr lang="fa-IR" sz="36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63888" y="1412776"/>
            <a:ext cx="35283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MG_06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4664"/>
            <a:ext cx="2592288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491880" y="764704"/>
            <a:ext cx="136815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قابلمه و برنج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2708920"/>
            <a:ext cx="4680520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FF0000"/>
                </a:solidFill>
              </a:rPr>
              <a:t>در حالی که مادرم در حال درست کردن برنج بودند به آن جا رفتم.</a:t>
            </a:r>
          </a:p>
          <a:p>
            <a:endParaRPr lang="fa-IR" sz="2400" dirty="0">
              <a:solidFill>
                <a:srgbClr val="FF0000"/>
              </a:solidFill>
            </a:endParaRPr>
          </a:p>
          <a:p>
            <a:r>
              <a:rPr lang="fa-IR" sz="2400" dirty="0" smtClean="0">
                <a:solidFill>
                  <a:srgbClr val="FF0000"/>
                </a:solidFill>
              </a:rPr>
              <a:t>در ابتدا برنج را در قابلمه ریختیم و در آن آب نیز اضافه کردیم.</a:t>
            </a:r>
          </a:p>
          <a:p>
            <a:endParaRPr lang="fa-IR" sz="2400" dirty="0">
              <a:solidFill>
                <a:srgbClr val="FF0000"/>
              </a:solidFill>
            </a:endParaRPr>
          </a:p>
          <a:p>
            <a:r>
              <a:rPr lang="fa-IR" sz="2400" dirty="0" smtClean="0">
                <a:solidFill>
                  <a:srgbClr val="FF0000"/>
                </a:solidFill>
              </a:rPr>
              <a:t>گذاشتیم تا برنج به جوش آید.زمانی که آب به جوش آمد مانند آتش فشان از درون برنج ها گاز های آن بیرون می آمد.</a:t>
            </a:r>
            <a:endParaRPr lang="fa-IR" sz="2400" dirty="0">
              <a:solidFill>
                <a:srgbClr val="FF0000"/>
              </a:solidFill>
            </a:endParaRPr>
          </a:p>
        </p:txBody>
      </p:sp>
      <p:pic>
        <p:nvPicPr>
          <p:cNvPr id="11" name="MVI_0666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7504" y="3356992"/>
            <a:ext cx="4032448" cy="302433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9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40152" y="188640"/>
            <a:ext cx="302433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3200" dirty="0" smtClean="0">
                <a:solidFill>
                  <a:srgbClr val="FF0000"/>
                </a:solidFill>
              </a:rPr>
              <a:t>آزمایش سوم</a:t>
            </a:r>
            <a:endParaRPr lang="fa-IR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1124744"/>
            <a:ext cx="158417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3600" dirty="0" smtClean="0"/>
              <a:t>مواد لازم</a:t>
            </a:r>
            <a:endParaRPr lang="fa-IR" sz="36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491880" y="1340768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03848" y="764704"/>
            <a:ext cx="12241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dirty="0" smtClean="0"/>
              <a:t>تخم مرغ</a:t>
            </a:r>
            <a:endParaRPr lang="fa-IR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2348880"/>
            <a:ext cx="8568952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dirty="0" smtClean="0"/>
              <a:t>ابتدا تخم مرغ را در آب جوش انداختیم تا پخته شود.و بعد آن را با پوست فشار می دهیم و سختی آن را حس میکنیم. </a:t>
            </a:r>
          </a:p>
          <a:p>
            <a:endParaRPr lang="fa-IR" dirty="0" smtClean="0"/>
          </a:p>
          <a:p>
            <a:r>
              <a:rPr lang="fa-IR" dirty="0" smtClean="0"/>
              <a:t>بعد پوست آن را جدا می کنیم و بعد آن را دوباره فشار می دهیم و نرمی آن را احساس می کنیم.</a:t>
            </a:r>
          </a:p>
          <a:p>
            <a:endParaRPr lang="fa-IR" dirty="0" smtClean="0"/>
          </a:p>
          <a:p>
            <a:r>
              <a:rPr lang="fa-IR" dirty="0" smtClean="0"/>
              <a:t>بعد آنرا نصف کرده و ساختمان ساختاری آن را مشاهده می کنیم.</a:t>
            </a:r>
            <a:endParaRPr lang="fa-IR" dirty="0"/>
          </a:p>
        </p:txBody>
      </p:sp>
      <p:pic>
        <p:nvPicPr>
          <p:cNvPr id="13" name="Picture 12" descr="IMG_06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04664"/>
            <a:ext cx="2112235" cy="15841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IMG_06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437112"/>
            <a:ext cx="2592288" cy="20162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IMG_06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437112"/>
            <a:ext cx="2880320" cy="20162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 descr="IMG_06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437112"/>
            <a:ext cx="2520280" cy="19982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67744" y="1916835"/>
          <a:ext cx="6480720" cy="41893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40360"/>
                <a:gridCol w="3240360"/>
              </a:tblGrid>
              <a:tr h="556003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cap="none" spc="0" dirty="0" smtClean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فعالیت های انسان</a:t>
                      </a:r>
                      <a:r>
                        <a:rPr lang="fa-IR" sz="2400" b="1" cap="none" spc="0" baseline="0" dirty="0" smtClean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دوستانه</a:t>
                      </a:r>
                      <a:endParaRPr lang="fa-IR" sz="2400" b="1" cap="none" spc="0" dirty="0">
                        <a:ln w="1270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0000"/>
                          </a:solidFill>
                        </a:rPr>
                        <a:t>رعایت نکات ایمنی</a:t>
                      </a:r>
                      <a:endParaRPr lang="fa-IR" sz="2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6003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/>
                        <a:t>کمک به مصدومین</a:t>
                      </a:r>
                      <a:endParaRPr lang="fa-I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/>
                        <a:t>قطع جریان برق</a:t>
                      </a:r>
                      <a:endParaRPr lang="fa-IR" sz="2000" dirty="0"/>
                    </a:p>
                  </a:txBody>
                  <a:tcPr/>
                </a:tc>
              </a:tr>
              <a:tr h="556003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/>
                        <a:t>اسکان بازماندگان</a:t>
                      </a:r>
                      <a:endParaRPr lang="fa-I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/>
                        <a:t>چک</a:t>
                      </a:r>
                      <a:r>
                        <a:rPr lang="fa-IR" sz="2000" baseline="0" dirty="0" smtClean="0"/>
                        <a:t> لوله های گاز</a:t>
                      </a:r>
                      <a:endParaRPr lang="fa-IR" sz="2000" dirty="0"/>
                    </a:p>
                  </a:txBody>
                  <a:tcPr/>
                </a:tc>
              </a:tr>
              <a:tr h="708252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/>
                        <a:t>اطعام به نیازمندان</a:t>
                      </a:r>
                      <a:endParaRPr lang="fa-I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/>
                        <a:t>چک لوله های آب و فاضلاب</a:t>
                      </a:r>
                      <a:endParaRPr lang="fa-IR" sz="2000" dirty="0"/>
                    </a:p>
                  </a:txBody>
                  <a:tcPr/>
                </a:tc>
              </a:tr>
              <a:tr h="556003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/>
                        <a:t>کمک های مالی</a:t>
                      </a:r>
                      <a:endParaRPr lang="fa-I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/>
                        <a:t>دوری از دیوار</a:t>
                      </a:r>
                      <a:r>
                        <a:rPr lang="fa-IR" sz="2000" baseline="0" dirty="0" smtClean="0"/>
                        <a:t> های آسیب دیده</a:t>
                      </a:r>
                      <a:endParaRPr lang="fa-IR" sz="2000" dirty="0"/>
                    </a:p>
                  </a:txBody>
                  <a:tcPr/>
                </a:tc>
              </a:tr>
              <a:tr h="55600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dirty="0" smtClean="0"/>
                        <a:t>کمک های معنوی</a:t>
                      </a:r>
                    </a:p>
                    <a:p>
                      <a:pPr algn="ctr" rtl="1"/>
                      <a:endParaRPr lang="fa-I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/>
                        <a:t>دوری از شیشه های ترک خورده</a:t>
                      </a:r>
                      <a:endParaRPr lang="fa-IR" sz="2000" dirty="0"/>
                    </a:p>
                  </a:txBody>
                  <a:tcPr/>
                </a:tc>
              </a:tr>
              <a:tr h="556003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/>
                        <a:t>شرکت در گروه های حلال احمر</a:t>
                      </a:r>
                      <a:endParaRPr lang="fa-I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/>
                        <a:t>دوری از زیر سقف</a:t>
                      </a:r>
                      <a:endParaRPr lang="fa-I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476672"/>
            <a:ext cx="59766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>
                <a:solidFill>
                  <a:srgbClr val="FF0000"/>
                </a:solidFill>
              </a:rPr>
              <a:t>((جدول اطلاعات بعد زلزله))</a:t>
            </a:r>
            <a:endParaRPr lang="fa-I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39752" y="2420885"/>
          <a:ext cx="6096000" cy="35432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73709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rgbClr val="FF0000"/>
                          </a:solidFill>
                        </a:rPr>
                        <a:t>فواید آتش فشان ها</a:t>
                      </a:r>
                      <a:endParaRPr lang="fa-I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rgbClr val="FF0000"/>
                          </a:solidFill>
                        </a:rPr>
                        <a:t>ضرر های</a:t>
                      </a:r>
                      <a:r>
                        <a:rPr lang="fa-IR" sz="2000" baseline="0" dirty="0" smtClean="0">
                          <a:solidFill>
                            <a:srgbClr val="FF0000"/>
                          </a:solidFill>
                        </a:rPr>
                        <a:t> آتش فشان</a:t>
                      </a:r>
                      <a:endParaRPr lang="fa-I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3709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/>
                        <a:t>تشکیل دریاچه</a:t>
                      </a:r>
                      <a:endParaRPr lang="fa-I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/>
                        <a:t>انتشار گاز های سمی</a:t>
                      </a:r>
                      <a:endParaRPr lang="fa-IR" sz="2000" dirty="0"/>
                    </a:p>
                  </a:txBody>
                  <a:tcPr/>
                </a:tc>
              </a:tr>
              <a:tr h="473709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/>
                        <a:t>توسعه</a:t>
                      </a:r>
                      <a:r>
                        <a:rPr lang="fa-IR" sz="2000" baseline="0" dirty="0" smtClean="0"/>
                        <a:t> ی گردشگری</a:t>
                      </a:r>
                      <a:endParaRPr lang="fa-I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smtClean="0"/>
                        <a:t>ریزش </a:t>
                      </a:r>
                      <a:r>
                        <a:rPr lang="fa-IR" sz="2000" smtClean="0"/>
                        <a:t>باران </a:t>
                      </a:r>
                      <a:r>
                        <a:rPr lang="fa-IR" sz="2000" dirty="0" smtClean="0"/>
                        <a:t>های اسیدی</a:t>
                      </a:r>
                      <a:endParaRPr lang="fa-IR" sz="2000" dirty="0"/>
                    </a:p>
                  </a:txBody>
                  <a:tcPr/>
                </a:tc>
              </a:tr>
              <a:tr h="473709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/>
                        <a:t>ایجاد زمین های کشاورزی حاصلخیز</a:t>
                      </a:r>
                      <a:endParaRPr lang="fa-I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/>
                        <a:t>ایجاد سونامی</a:t>
                      </a:r>
                      <a:endParaRPr lang="fa-IR" sz="2000" dirty="0"/>
                    </a:p>
                  </a:txBody>
                  <a:tcPr/>
                </a:tc>
              </a:tr>
              <a:tr h="473709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/>
                        <a:t>ایجاد جزیره ها</a:t>
                      </a:r>
                      <a:endParaRPr lang="fa-I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/>
                        <a:t>از بین رفتن شهر ها روستا ها</a:t>
                      </a:r>
                      <a:endParaRPr lang="fa-IR" sz="2000" dirty="0"/>
                    </a:p>
                  </a:txBody>
                  <a:tcPr/>
                </a:tc>
              </a:tr>
              <a:tr h="473709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/>
                        <a:t>آزاد شدن انرژی</a:t>
                      </a:r>
                      <a:r>
                        <a:rPr lang="fa-IR" sz="2000" baseline="0" dirty="0" smtClean="0"/>
                        <a:t> زمین</a:t>
                      </a:r>
                      <a:endParaRPr lang="fa-I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/>
                        <a:t>انفجار</a:t>
                      </a:r>
                      <a:r>
                        <a:rPr lang="fa-IR" sz="2000" baseline="0" dirty="0" smtClean="0"/>
                        <a:t> کوه ها</a:t>
                      </a:r>
                      <a:endParaRPr lang="fa-IR" sz="2000" dirty="0"/>
                    </a:p>
                  </a:txBody>
                  <a:tcPr/>
                </a:tc>
              </a:tr>
              <a:tr h="473709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/>
                        <a:t>تولید سنگ های قیمتی</a:t>
                      </a:r>
                      <a:endParaRPr lang="fa-I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شکافته شدن زمین</a:t>
                      </a:r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27784" y="692696"/>
            <a:ext cx="54726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>
                <a:solidFill>
                  <a:srgbClr val="FF0000"/>
                </a:solidFill>
              </a:rPr>
              <a:t>((جدول فواید و ضرر های آتش فشان))</a:t>
            </a:r>
            <a:endParaRPr lang="fa-I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43608" y="2420888"/>
          <a:ext cx="7848873" cy="3627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16291"/>
                <a:gridCol w="2616291"/>
                <a:gridCol w="2616291"/>
              </a:tblGrid>
              <a:tr h="370840"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rgbClr val="FF0000"/>
                          </a:solidFill>
                        </a:rPr>
                        <a:t>اثرات</a:t>
                      </a:r>
                      <a:r>
                        <a:rPr lang="fa-IR" sz="2400" baseline="0" dirty="0" smtClean="0">
                          <a:solidFill>
                            <a:srgbClr val="FF0000"/>
                          </a:solidFill>
                        </a:rPr>
                        <a:t> حاصل از زمین لرزه</a:t>
                      </a:r>
                      <a:endParaRPr lang="fa-I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rgbClr val="00B050"/>
                          </a:solidFill>
                        </a:rPr>
                        <a:t>بهداشتی</a:t>
                      </a:r>
                      <a:endParaRPr lang="fa-IR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rgbClr val="00B050"/>
                          </a:solidFill>
                        </a:rPr>
                        <a:t>ساختمانی</a:t>
                      </a:r>
                      <a:endParaRPr lang="fa-IR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rgbClr val="00B050"/>
                          </a:solidFill>
                        </a:rPr>
                        <a:t>اجتماعی</a:t>
                      </a:r>
                      <a:endParaRPr lang="fa-IR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</a:rPr>
                        <a:t>آلودگی</a:t>
                      </a:r>
                      <a:r>
                        <a:rPr lang="fa-IR" sz="2000" baseline="0" dirty="0" smtClean="0">
                          <a:solidFill>
                            <a:schemeClr val="tx1"/>
                          </a:solidFill>
                        </a:rPr>
                        <a:t> آب</a:t>
                      </a:r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</a:rPr>
                        <a:t>انفجار لوله های گاز</a:t>
                      </a:r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</a:rPr>
                        <a:t>از دست دادن عزیزان</a:t>
                      </a:r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solidFill>
                            <a:schemeClr val="tx1"/>
                          </a:solidFill>
                        </a:rPr>
                        <a:t>شیوع بیماری های واگیر</a:t>
                      </a:r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</a:rPr>
                        <a:t>خرابی تاسیسات آب و برق</a:t>
                      </a:r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</a:rPr>
                        <a:t>افزایش بی کاری</a:t>
                      </a:r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</a:rPr>
                        <a:t>کم بود غذا</a:t>
                      </a:r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</a:rPr>
                        <a:t>ریزش آوار</a:t>
                      </a:r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</a:rPr>
                        <a:t>گسترش دزدی</a:t>
                      </a:r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</a:rPr>
                        <a:t>رشد و تکثیر میکروب ها</a:t>
                      </a:r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</a:rPr>
                        <a:t>قطعی تلفن</a:t>
                      </a:r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</a:rPr>
                        <a:t>به هم خوردن خدمات شهری</a:t>
                      </a:r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</a:rPr>
                        <a:t>فاسد شدن غذا ها</a:t>
                      </a:r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</a:rPr>
                        <a:t>شکستن سد</a:t>
                      </a:r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</a:rPr>
                        <a:t>ساماندهی</a:t>
                      </a:r>
                      <a:r>
                        <a:rPr lang="fa-IR" sz="2000" baseline="0" dirty="0" smtClean="0">
                          <a:solidFill>
                            <a:schemeClr val="tx1"/>
                          </a:solidFill>
                        </a:rPr>
                        <a:t> آوارگان</a:t>
                      </a:r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</a:rPr>
                        <a:t>کم بود دارو</a:t>
                      </a:r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</a:rPr>
                        <a:t>خراب شدن بیمارستان ها</a:t>
                      </a:r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</a:rPr>
                        <a:t>بیماری های روانی</a:t>
                      </a:r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</a:rPr>
                        <a:t>کم بود آب</a:t>
                      </a:r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</a:rPr>
                        <a:t>ریزش شیشه های ساختمان ها</a:t>
                      </a:r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</a:rPr>
                        <a:t> وضعیت تحصیلی</a:t>
                      </a:r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59832" y="548680"/>
            <a:ext cx="43924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</a:rPr>
              <a:t>((اثرات بعد زلزله))</a:t>
            </a:r>
            <a:endParaRPr lang="fa-I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1225689"/>
            <a:ext cx="8424936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/>
              <a:t>زمین لرزه بوئین زهرا نیز با شدت 2/7 ریشتر و 10000 کشته در سال 1341 به وقوع پیوست.</a:t>
            </a:r>
            <a:br>
              <a:rPr lang="fa-IR" sz="2000" dirty="0" smtClean="0"/>
            </a:br>
            <a:r>
              <a:rPr lang="fa-IR" sz="2000" dirty="0" smtClean="0"/>
              <a:t/>
            </a:r>
            <a:br>
              <a:rPr lang="fa-IR" sz="2000" dirty="0" smtClean="0"/>
            </a:br>
            <a:r>
              <a:rPr lang="fa-IR" sz="2000" dirty="0" smtClean="0"/>
              <a:t>در سال 1347 نیز زمین لرزه ای به بزرگی 4/7 ریشتر دشت بیاض را لرزاند که منجر به کشته شدن 10500 نفر و تخریب 61 روستا شد.</a:t>
            </a:r>
            <a:br>
              <a:rPr lang="fa-IR" sz="2000" dirty="0" smtClean="0"/>
            </a:br>
            <a:r>
              <a:rPr lang="fa-IR" sz="2000" dirty="0" smtClean="0"/>
              <a:t/>
            </a:r>
            <a:br>
              <a:rPr lang="fa-IR" sz="2000" dirty="0" smtClean="0"/>
            </a:br>
            <a:r>
              <a:rPr lang="fa-IR" sz="2000" dirty="0" smtClean="0"/>
              <a:t>1351 منطقه قیر با زمین لرزه 9/6 ریشتری لرزید و 4000 نفر را به کام مرگ برد.</a:t>
            </a:r>
            <a:br>
              <a:rPr lang="fa-IR" sz="2000" dirty="0" smtClean="0"/>
            </a:br>
            <a:r>
              <a:rPr lang="fa-IR" sz="2000" dirty="0" smtClean="0"/>
              <a:t/>
            </a:r>
            <a:br>
              <a:rPr lang="fa-IR" sz="2000" dirty="0" smtClean="0"/>
            </a:br>
            <a:r>
              <a:rPr lang="fa-IR" sz="2000" dirty="0" smtClean="0"/>
              <a:t>1356 خورگو با 7 ریشتر لرزید که در آن 128 نفر کشته شدند.</a:t>
            </a:r>
            <a:br>
              <a:rPr lang="fa-IR" sz="2000" dirty="0" smtClean="0"/>
            </a:br>
            <a:r>
              <a:rPr lang="fa-IR" sz="2000" dirty="0" smtClean="0"/>
              <a:t/>
            </a:r>
            <a:br>
              <a:rPr lang="fa-IR" sz="2000" dirty="0" smtClean="0"/>
            </a:br>
            <a:r>
              <a:rPr lang="fa-IR" sz="2000" dirty="0" smtClean="0"/>
              <a:t>زلزله طبس با شدت 7/7 ریشتر در سال 1357، 19600 کشته و تخریب 16 روستا را به دنبال داشت.</a:t>
            </a:r>
            <a:br>
              <a:rPr lang="fa-IR" sz="2000" dirty="0" smtClean="0"/>
            </a:br>
            <a:r>
              <a:rPr lang="fa-IR" sz="2000" dirty="0" smtClean="0"/>
              <a:t/>
            </a:r>
            <a:br>
              <a:rPr lang="fa-IR" sz="2000" dirty="0" smtClean="0"/>
            </a:br>
            <a:r>
              <a:rPr lang="fa-IR" sz="2000" dirty="0" smtClean="0"/>
              <a:t>در سال 1358 هم قائن با شدت 1/7 ریشتر لرزید که در اثر آن 130 نفر جان باختند.</a:t>
            </a:r>
            <a:br>
              <a:rPr lang="fa-IR" sz="2000" dirty="0" smtClean="0"/>
            </a:br>
            <a:r>
              <a:rPr lang="fa-IR" sz="2000" dirty="0" smtClean="0"/>
              <a:t/>
            </a:r>
            <a:br>
              <a:rPr lang="fa-IR" sz="2000" dirty="0" smtClean="0"/>
            </a:br>
            <a:r>
              <a:rPr lang="fa-IR" sz="2000" dirty="0" smtClean="0"/>
              <a:t>1360 سیرچ با شدت 4/7 ریشتر به لرزه درآمد و 1300 نفر کشته شدند و 85 درصد شهر هم تخریب شد.</a:t>
            </a:r>
            <a:br>
              <a:rPr lang="fa-IR" sz="2000" dirty="0" smtClean="0"/>
            </a:br>
            <a:r>
              <a:rPr lang="fa-IR" sz="2000" dirty="0" smtClean="0"/>
              <a:t/>
            </a:r>
            <a:br>
              <a:rPr lang="fa-IR" sz="2000" dirty="0" smtClean="0"/>
            </a:br>
            <a:endParaRPr lang="fa-IR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067944" y="260648"/>
            <a:ext cx="47525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 smtClean="0">
                <a:solidFill>
                  <a:srgbClr val="FF0000"/>
                </a:solidFill>
              </a:rPr>
              <a:t>((زلزله های 50 سال اخیر))</a:t>
            </a:r>
            <a:endParaRPr lang="fa-I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129</TotalTime>
  <Words>476</Words>
  <Application>Microsoft Office PowerPoint</Application>
  <PresentationFormat>On-screen Show (4:3)</PresentationFormat>
  <Paragraphs>106</Paragraphs>
  <Slides>12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RayaneHamraH</dc:creator>
  <cp:lastModifiedBy>RayaneHamraH</cp:lastModifiedBy>
  <cp:revision>19</cp:revision>
  <dcterms:created xsi:type="dcterms:W3CDTF">2014-11-18T10:27:35Z</dcterms:created>
  <dcterms:modified xsi:type="dcterms:W3CDTF">2014-11-18T17:36:17Z</dcterms:modified>
</cp:coreProperties>
</file>