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7" r:id="rId4"/>
    <p:sldId id="268" r:id="rId5"/>
    <p:sldId id="269" r:id="rId6"/>
    <p:sldId id="270" r:id="rId7"/>
    <p:sldId id="271" r:id="rId8"/>
    <p:sldId id="272" r:id="rId9"/>
    <p:sldId id="273" r:id="rId10"/>
    <p:sldId id="274"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9" r:id="rId63"/>
    <p:sldId id="332" r:id="rId64"/>
    <p:sldId id="333" r:id="rId65"/>
    <p:sldId id="334" r:id="rId66"/>
    <p:sldId id="335" r:id="rId67"/>
    <p:sldId id="336" r:id="rId68"/>
    <p:sldId id="337" r:id="rId69"/>
    <p:sldId id="345" r:id="rId70"/>
    <p:sldId id="338" r:id="rId71"/>
    <p:sldId id="339" r:id="rId72"/>
    <p:sldId id="340" r:id="rId73"/>
    <p:sldId id="341" r:id="rId74"/>
    <p:sldId id="344" r:id="rId75"/>
    <p:sldId id="342" r:id="rId76"/>
    <p:sldId id="343" r:id="rId77"/>
    <p:sldId id="346" r:id="rId78"/>
    <p:sldId id="347" r:id="rId79"/>
    <p:sldId id="348" r:id="rId80"/>
    <p:sldId id="349"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777777"/>
    <a:srgbClr val="F4F1EC"/>
    <a:srgbClr val="E9E4DB"/>
    <a:srgbClr val="4237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9" autoAdjust="0"/>
    <p:restoredTop sz="94660"/>
  </p:normalViewPr>
  <p:slideViewPr>
    <p:cSldViewPr>
      <p:cViewPr varScale="1">
        <p:scale>
          <a:sx n="58" d="100"/>
          <a:sy n="58" d="100"/>
        </p:scale>
        <p:origin x="84"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304800" y="2438400"/>
            <a:ext cx="8153400" cy="762000"/>
          </a:xfrm>
        </p:spPr>
        <p:txBody>
          <a:bodyPr/>
          <a:lstStyle>
            <a:lvl1pPr>
              <a:defRPr>
                <a:solidFill>
                  <a:srgbClr val="333333"/>
                </a:solidFill>
              </a:defRPr>
            </a:lvl1pPr>
          </a:lstStyle>
          <a:p>
            <a:pPr lvl="0"/>
            <a:r>
              <a:rPr lang="en-US" altLang="en-US" noProof="0" smtClean="0"/>
              <a:t>Click to edit Master title style</a:t>
            </a:r>
          </a:p>
        </p:txBody>
      </p:sp>
      <p:sp>
        <p:nvSpPr>
          <p:cNvPr id="7171" name="Rectangle 3"/>
          <p:cNvSpPr>
            <a:spLocks noGrp="1" noChangeArrowheads="1"/>
          </p:cNvSpPr>
          <p:nvPr>
            <p:ph type="subTitle" idx="1"/>
          </p:nvPr>
        </p:nvSpPr>
        <p:spPr>
          <a:xfrm>
            <a:off x="2057400" y="4343400"/>
            <a:ext cx="6858000" cy="1219200"/>
          </a:xfrm>
        </p:spPr>
        <p:txBody>
          <a:bodyPr/>
          <a:lstStyle>
            <a:lvl1pPr marL="0" indent="0">
              <a:buFontTx/>
              <a:buNone/>
              <a:defRPr sz="1400" b="1">
                <a:solidFill>
                  <a:schemeClr val="tx1"/>
                </a:solidFill>
              </a:defRPr>
            </a:lvl1pPr>
          </a:lstStyle>
          <a:p>
            <a:pPr lvl="0"/>
            <a:r>
              <a:rPr lang="en-US" alt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endParaRPr lang="en-US" altLang="en-US"/>
          </a:p>
        </p:txBody>
      </p:sp>
      <p:sp>
        <p:nvSpPr>
          <p:cNvPr id="7173" name="Rectangle 5"/>
          <p:cNvSpPr>
            <a:spLocks noGrp="1" noChangeArrowheads="1"/>
          </p:cNvSpPr>
          <p:nvPr>
            <p:ph type="ftr" sz="quarter" idx="3"/>
          </p:nvPr>
        </p:nvSpPr>
        <p:spPr/>
        <p:txBody>
          <a:bodyPr/>
          <a:lstStyle>
            <a:lvl1pPr>
              <a:defRPr/>
            </a:lvl1pPr>
          </a:lstStyle>
          <a:p>
            <a:endParaRPr lang="en-US" altLang="en-US"/>
          </a:p>
        </p:txBody>
      </p:sp>
      <p:sp>
        <p:nvSpPr>
          <p:cNvPr id="7174" name="Rectangle 6"/>
          <p:cNvSpPr>
            <a:spLocks noGrp="1" noChangeArrowheads="1"/>
          </p:cNvSpPr>
          <p:nvPr>
            <p:ph type="sldNum" sz="quarter" idx="4"/>
          </p:nvPr>
        </p:nvSpPr>
        <p:spPr/>
        <p:txBody>
          <a:bodyPr/>
          <a:lstStyle>
            <a:lvl1pPr>
              <a:defRPr/>
            </a:lvl1pPr>
          </a:lstStyle>
          <a:p>
            <a:fld id="{DA484345-0FB2-43E2-B620-604167C5FDFC}"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7B9610D-838A-4160-B7A3-5FB893BCFBD0}" type="slidenum">
              <a:rPr lang="en-US" altLang="en-US"/>
              <a:pPr/>
              <a:t>‹#›</a:t>
            </a:fld>
            <a:endParaRPr lang="en-US" altLang="en-US"/>
          </a:p>
        </p:txBody>
      </p:sp>
    </p:spTree>
    <p:extLst>
      <p:ext uri="{BB962C8B-B14F-4D97-AF65-F5344CB8AC3E}">
        <p14:creationId xmlns:p14="http://schemas.microsoft.com/office/powerpoint/2010/main" val="3973540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685800"/>
            <a:ext cx="1847850" cy="5440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85800"/>
            <a:ext cx="5391150" cy="544036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6D8B16B-1CAF-4E02-BD64-5001357BE886}" type="slidenum">
              <a:rPr lang="en-US" altLang="en-US"/>
              <a:pPr/>
              <a:t>‹#›</a:t>
            </a:fld>
            <a:endParaRPr lang="en-US" altLang="en-US"/>
          </a:p>
        </p:txBody>
      </p:sp>
    </p:spTree>
    <p:extLst>
      <p:ext uri="{BB962C8B-B14F-4D97-AF65-F5344CB8AC3E}">
        <p14:creationId xmlns:p14="http://schemas.microsoft.com/office/powerpoint/2010/main" val="426959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26406-CF78-471D-B379-7808C0D0D529}" type="slidenum">
              <a:rPr lang="en-US" altLang="en-US"/>
              <a:pPr/>
              <a:t>‹#›</a:t>
            </a:fld>
            <a:endParaRPr lang="en-US" altLang="en-US"/>
          </a:p>
        </p:txBody>
      </p:sp>
    </p:spTree>
    <p:extLst>
      <p:ext uri="{BB962C8B-B14F-4D97-AF65-F5344CB8AC3E}">
        <p14:creationId xmlns:p14="http://schemas.microsoft.com/office/powerpoint/2010/main" val="1333396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365A7B5-FD7A-4766-87F3-31F0D38C90E9}" type="slidenum">
              <a:rPr lang="en-US" altLang="en-US"/>
              <a:pPr/>
              <a:t>‹#›</a:t>
            </a:fld>
            <a:endParaRPr lang="en-US" altLang="en-US"/>
          </a:p>
        </p:txBody>
      </p:sp>
    </p:spTree>
    <p:extLst>
      <p:ext uri="{BB962C8B-B14F-4D97-AF65-F5344CB8AC3E}">
        <p14:creationId xmlns:p14="http://schemas.microsoft.com/office/powerpoint/2010/main" val="2291805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67300" y="1676400"/>
            <a:ext cx="3619500" cy="44497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997C385-F156-46DC-B6ED-30F0898503A9}" type="slidenum">
              <a:rPr lang="en-US" altLang="en-US"/>
              <a:pPr/>
              <a:t>‹#›</a:t>
            </a:fld>
            <a:endParaRPr lang="en-US" altLang="en-US"/>
          </a:p>
        </p:txBody>
      </p:sp>
    </p:spTree>
    <p:extLst>
      <p:ext uri="{BB962C8B-B14F-4D97-AF65-F5344CB8AC3E}">
        <p14:creationId xmlns:p14="http://schemas.microsoft.com/office/powerpoint/2010/main" val="406103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D64691B-2F77-487E-A7A8-ED1F83CAFEB7}" type="slidenum">
              <a:rPr lang="en-US" altLang="en-US"/>
              <a:pPr/>
              <a:t>‹#›</a:t>
            </a:fld>
            <a:endParaRPr lang="en-US" altLang="en-US"/>
          </a:p>
        </p:txBody>
      </p:sp>
    </p:spTree>
    <p:extLst>
      <p:ext uri="{BB962C8B-B14F-4D97-AF65-F5344CB8AC3E}">
        <p14:creationId xmlns:p14="http://schemas.microsoft.com/office/powerpoint/2010/main" val="3343222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60A97734-E4A8-48F0-A61C-51F4698C16EA}" type="slidenum">
              <a:rPr lang="en-US" altLang="en-US"/>
              <a:pPr/>
              <a:t>‹#›</a:t>
            </a:fld>
            <a:endParaRPr lang="en-US" altLang="en-US"/>
          </a:p>
        </p:txBody>
      </p:sp>
    </p:spTree>
    <p:extLst>
      <p:ext uri="{BB962C8B-B14F-4D97-AF65-F5344CB8AC3E}">
        <p14:creationId xmlns:p14="http://schemas.microsoft.com/office/powerpoint/2010/main" val="400354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66EB9C3-2E00-4761-BA57-7B28732F63D0}" type="slidenum">
              <a:rPr lang="en-US" altLang="en-US"/>
              <a:pPr/>
              <a:t>‹#›</a:t>
            </a:fld>
            <a:endParaRPr lang="en-US" altLang="en-US"/>
          </a:p>
        </p:txBody>
      </p:sp>
    </p:spTree>
    <p:extLst>
      <p:ext uri="{BB962C8B-B14F-4D97-AF65-F5344CB8AC3E}">
        <p14:creationId xmlns:p14="http://schemas.microsoft.com/office/powerpoint/2010/main" val="1613969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B0416F3-66A9-4BC1-B079-D4E8BCA5BEAA}" type="slidenum">
              <a:rPr lang="en-US" altLang="en-US"/>
              <a:pPr/>
              <a:t>‹#›</a:t>
            </a:fld>
            <a:endParaRPr lang="en-US" altLang="en-US"/>
          </a:p>
        </p:txBody>
      </p:sp>
    </p:spTree>
    <p:extLst>
      <p:ext uri="{BB962C8B-B14F-4D97-AF65-F5344CB8AC3E}">
        <p14:creationId xmlns:p14="http://schemas.microsoft.com/office/powerpoint/2010/main" val="154105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155078F-11AF-48D6-A567-25E8500ED9F7}" type="slidenum">
              <a:rPr lang="en-US" altLang="en-US"/>
              <a:pPr/>
              <a:t>‹#›</a:t>
            </a:fld>
            <a:endParaRPr lang="en-US" altLang="en-US"/>
          </a:p>
        </p:txBody>
      </p:sp>
    </p:spTree>
    <p:extLst>
      <p:ext uri="{BB962C8B-B14F-4D97-AF65-F5344CB8AC3E}">
        <p14:creationId xmlns:p14="http://schemas.microsoft.com/office/powerpoint/2010/main" val="232125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95400" y="6858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676400"/>
            <a:ext cx="7391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68584CC-11AD-4631-BF7D-E8301E0AEC9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ern="1200">
          <a:solidFill>
            <a:srgbClr val="42372C"/>
          </a:solidFill>
          <a:latin typeface="+mn-lt"/>
          <a:ea typeface="+mn-ea"/>
          <a:cs typeface="+mn-cs"/>
        </a:defRPr>
      </a:lvl1pPr>
      <a:lvl2pPr marL="742950" indent="-285750" algn="l" rtl="0" eaLnBrk="1" fontAlgn="base" hangingPunct="1">
        <a:spcBef>
          <a:spcPct val="20000"/>
        </a:spcBef>
        <a:spcAft>
          <a:spcPct val="0"/>
        </a:spcAft>
        <a:buChar char="–"/>
        <a:defRPr sz="1600" kern="1200">
          <a:solidFill>
            <a:srgbClr val="42372C"/>
          </a:solidFill>
          <a:latin typeface="+mn-lt"/>
          <a:ea typeface="+mn-ea"/>
          <a:cs typeface="+mn-cs"/>
        </a:defRPr>
      </a:lvl2pPr>
      <a:lvl3pPr marL="1143000" indent="-228600" algn="l" rtl="0" eaLnBrk="1" fontAlgn="base" hangingPunct="1">
        <a:spcBef>
          <a:spcPct val="20000"/>
        </a:spcBef>
        <a:spcAft>
          <a:spcPct val="0"/>
        </a:spcAft>
        <a:buChar char="•"/>
        <a:defRPr sz="1400" kern="1200">
          <a:solidFill>
            <a:srgbClr val="42372C"/>
          </a:solidFill>
          <a:latin typeface="+mn-lt"/>
          <a:ea typeface="+mn-ea"/>
          <a:cs typeface="+mn-cs"/>
        </a:defRPr>
      </a:lvl3pPr>
      <a:lvl4pPr marL="1600200" indent="-228600" algn="l" rtl="0" eaLnBrk="1" fontAlgn="base" hangingPunct="1">
        <a:spcBef>
          <a:spcPct val="20000"/>
        </a:spcBef>
        <a:spcAft>
          <a:spcPct val="0"/>
        </a:spcAft>
        <a:buChar char="–"/>
        <a:defRPr sz="1200" kern="1200">
          <a:solidFill>
            <a:srgbClr val="42372C"/>
          </a:solidFill>
          <a:latin typeface="+mn-lt"/>
          <a:ea typeface="+mn-ea"/>
          <a:cs typeface="+mn-cs"/>
        </a:defRPr>
      </a:lvl4pPr>
      <a:lvl5pPr marL="2057400" indent="-228600" algn="l" rtl="0" eaLnBrk="1" fontAlgn="base" hangingPunct="1">
        <a:spcBef>
          <a:spcPct val="20000"/>
        </a:spcBef>
        <a:spcAft>
          <a:spcPct val="0"/>
        </a:spcAft>
        <a:buChar char="»"/>
        <a:defRPr sz="1200" kern="1200">
          <a:solidFill>
            <a:srgbClr val="42372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5257800"/>
            <a:ext cx="6858000" cy="1219200"/>
          </a:xfrm>
        </p:spPr>
        <p:txBody>
          <a:bodyPr/>
          <a:lstStyle/>
          <a:p>
            <a:r>
              <a:rPr lang="fa-IR" sz="4000" dirty="0" smtClean="0">
                <a:solidFill>
                  <a:schemeClr val="bg1"/>
                </a:solidFill>
                <a:cs typeface="B Nazanin" panose="00000400000000000000" pitchFamily="2" charset="-78"/>
              </a:rPr>
              <a:t>پاورپوینت قلعه فلک الافلاک</a:t>
            </a:r>
            <a:endParaRPr lang="en-US" sz="4000" dirty="0">
              <a:solidFill>
                <a:schemeClr val="bg1"/>
              </a:solidFill>
              <a:cs typeface="B Nazanin" panose="00000400000000000000" pitchFamily="2" charset="-7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در کتاب حدودالعالم من المشرق الی المغرب در ذکر شهرهای جبال بعد از ذکر نام شهر نهاوند والشتر به شهر سارجلست اشاره شده است (سال 1362ص 31 ) که با توجه به این که شنرهای نهاوند و الشتر وشاپور  خواست در مسیر راه باستانی همدان به خوزستان که توسط مقدسی واصطخری بدان اشاره کرده واقع شده اند ،احتمالاً همان شاپورخواست است .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در مجمل التواریخ والقصص در خصوص شاپور آورده است : «در سیر الملوک چنان است که شاپور اردشیر بود والله اعلم .اما همتی بزرگ داشت اندر دادوانصاف وآبادانی عالم برسان پدر وشادروان شوشتر اوکرد که عجایب عالم است .شهرهای بسیار کرد چون شاپور ونیشابور و بدان اندیشاپور و شاپور خواست وبلاش شاپور ... </a:t>
            </a:r>
          </a:p>
        </p:txBody>
      </p:sp>
    </p:spTree>
    <p:extLst>
      <p:ext uri="{BB962C8B-B14F-4D97-AF65-F5344CB8AC3E}">
        <p14:creationId xmlns:p14="http://schemas.microsoft.com/office/powerpoint/2010/main" val="116765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همچنان که آورده شد نویسنده مجمل التواریخ والقصص شاپور خواست را متعلق به دوران ساسانی وبانی آن را شاپور اول ذکر کرده است .شاپور از پادشاهان نامی ایران است که علاقه زیادی به شهر سازی وعمران وآبادانی از خود نشان داده است ویادگاری های ارزنده ای در این زمینه وهمچنین بناهای عامالمنفعه مثل سد وپل از خود به یادگار گذارده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اما کهن ترین منبع جغرافیای وتاریخی که توصیفی از شاپور خواست ارائه می دهد کتاب البلدان این فقیه است ، وی چهار کلمه راجع به موقعیت شاپور خواست نوشته که متن آن چنین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 وبطن ماستر وهو شابور خواست و ... </a:t>
            </a:r>
            <a:endParaRPr lang="en-US" sz="2200" dirty="0">
              <a:cs typeface="B Nazanin" panose="00000400000000000000" pitchFamily="2" charset="-78"/>
            </a:endParaRPr>
          </a:p>
        </p:txBody>
      </p:sp>
    </p:spTree>
    <p:extLst>
      <p:ext uri="{BB962C8B-B14F-4D97-AF65-F5344CB8AC3E}">
        <p14:creationId xmlns:p14="http://schemas.microsoft.com/office/powerpoint/2010/main" val="325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دکتر علی اشرف صادقی در این زمینه نوشته است « شاپور خواست نام قدیم خرم آباد است اما بطن ماستر که معادل شابور خواست دانسته شده معلوم نیست چیست ،بطن در عربی به معنای زمین ،دره وزمین گود است از جایی به نام تل ماستر یاد می کند که مورد توجه قباد بن فیروز بوده است وآن را در ردیف ماسبدان ومهر جانقذق نوشته است بنا براین مکانی یابی شاپور خواست که در قرن سوم مورد توجه ابن فقیه قرار گرفته منوط به یافتن بطن ماستر که همان شاپور خواست بوده می باشد ودره خرم آباد با وضعیت قیفی شکل خود میتواند همان تل ماستر باشد که ابن فقیه از آن یاد کرده است .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حمد الله مستوفی همچنین درذکر موقعیت شاپور خواست در توصیف راه نهاوند به اصفهان گوید ، آن طرف (جنوب) بروجرد راه دو شعبه می شود (شعبه راست به شاپور خواست وشعبه چپ که جاده اصلی است به سمت مشرق به کرج ابودلف می رود )(تاریخ گزیده ص3 و552 ومجمل التواریخ و... </a:t>
            </a:r>
          </a:p>
        </p:txBody>
      </p:sp>
    </p:spTree>
    <p:extLst>
      <p:ext uri="{BB962C8B-B14F-4D97-AF65-F5344CB8AC3E}">
        <p14:creationId xmlns:p14="http://schemas.microsoft.com/office/powerpoint/2010/main" val="1903939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52600"/>
            <a:ext cx="7391400" cy="4449763"/>
          </a:xfrm>
        </p:spPr>
        <p:txBody>
          <a:bodyPr/>
          <a:lstStyle/>
          <a:p>
            <a:pPr marL="0" indent="0" algn="r" rtl="1">
              <a:buNone/>
            </a:pPr>
            <a:r>
              <a:rPr lang="fa-IR" sz="2200" dirty="0">
                <a:cs typeface="B Nazanin" panose="00000400000000000000" pitchFamily="2" charset="-78"/>
              </a:rPr>
              <a:t>یاقوت در کتاب معجم البلدان آورده است : ( سرماج قلعه حصینه بین همدان وخوزستان فی الجبال کانت لبدربن حسنویه الکردیه صاحب سابور خواست وهی من احسن قلاعه واشدها امتناعا ودر خصوص نام قلعه سابور خواست نوشته است : اسم قلعه مدینه سابور خواست : دز بز و منها اخذ فخر الملک ابو غالب اموال بدربن حسنویه المشهوره . </a:t>
            </a:r>
            <a:endParaRPr lang="fa-IR" sz="2200" dirty="0" smtClean="0">
              <a:cs typeface="B Nazanin" panose="00000400000000000000" pitchFamily="2" charset="-78"/>
            </a:endParaRPr>
          </a:p>
          <a:p>
            <a:pPr marL="0" indent="0" algn="r" rtl="1">
              <a:buNone/>
            </a:pPr>
            <a:r>
              <a:rPr lang="fa-IR" sz="2200" dirty="0">
                <a:cs typeface="B Nazanin" panose="00000400000000000000" pitchFamily="2" charset="-78"/>
              </a:rPr>
              <a:t>واما اصطخری در توصیف راهی که از همدان به خوزستان می رود وذکر مسافات آن آورده است که اول از همدان تا رود آور واز رود تا نهاوند هفت فرسنگ واز نهاوند تا لاشتر ده فرسنگ واز لاشتر تا شابر خواست دوازده فرسنگ واز شابر خواست تا لور سی فرسنگ و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وابن حوقل نیز به همین اندازه مسافت از نهاوند تا لاشتره فرسخ واز لاشتر تا شاپور خواست دوازده فرسخ اشاره کرده است . </a:t>
            </a:r>
            <a:r>
              <a:rPr lang="fa-IR" sz="2200" dirty="0" smtClean="0">
                <a:cs typeface="B Nazanin" panose="00000400000000000000" pitchFamily="2" charset="-78"/>
              </a:rPr>
              <a:t>در </a:t>
            </a:r>
            <a:r>
              <a:rPr lang="fa-IR" sz="2200" dirty="0">
                <a:cs typeface="B Nazanin" panose="00000400000000000000" pitchFamily="2" charset="-78"/>
              </a:rPr>
              <a:t>سفر نامه ادموندز وبارون دوبد محل شاپور خواست را به طور یقین در محل کنونی خرم آباد ذکر می کند وعقیده دارد که تغییر نام شاپور خواست نیز در قرن سزدهم میلادی صورت گرفته است </a:t>
            </a:r>
            <a:endParaRPr lang="en-US" sz="2200" dirty="0">
              <a:cs typeface="B Nazanin" panose="00000400000000000000" pitchFamily="2" charset="-78"/>
            </a:endParaRPr>
          </a:p>
        </p:txBody>
      </p:sp>
    </p:spTree>
    <p:extLst>
      <p:ext uri="{BB962C8B-B14F-4D97-AF65-F5344CB8AC3E}">
        <p14:creationId xmlns:p14="http://schemas.microsoft.com/office/powerpoint/2010/main" val="2896938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در پژوهشی که تحت عنوان بررسی راه شاهی در سال 1375 به انجام رسید مسیرهای مورد اشاره مورخین وجغرافیا نگاران مورد بررسی قرار گرفت که مسیر نهاوند به لاشتر از طریق نور آباد ومعبر دره آش صورت گرفته که فاصله ای در حدود 60 کیلومتر یعنی همان ده فرسنگ می باشد وبین الشتر تا خرم آباد نیز حدود 50 کیلومتر است بنا براین آیا خرم آباد فعلی همان شاپور خواست قدیم است ؟ واگر به این مسیر طول شهر خرم آباد را اضافه کنیم باز این مسیر به 65 کیلومتر می رسد که حدود 11 فرسخ است البته شهر قدیم الشتر نیز در 6 کیلومتری شمال شهر فعلی الشتر یعنی نزدیک سراب امیر واقع بوده است که با احتساب آن موقعیت شهر شاپور خواست را می توان حول وحوش مناره آجری ،سنگ نبشته ، ومنطقه قاضی آباد تا پشته حسین اباد دانست . </a:t>
            </a:r>
            <a:endParaRPr lang="en-US" sz="2200" dirty="0">
              <a:cs typeface="B Nazanin" panose="00000400000000000000" pitchFamily="2" charset="-78"/>
            </a:endParaRPr>
          </a:p>
        </p:txBody>
      </p:sp>
    </p:spTree>
    <p:extLst>
      <p:ext uri="{BB962C8B-B14F-4D97-AF65-F5344CB8AC3E}">
        <p14:creationId xmlns:p14="http://schemas.microsoft.com/office/powerpoint/2010/main" val="1124153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62" y="1752600"/>
            <a:ext cx="7391400" cy="4449763"/>
          </a:xfrm>
        </p:spPr>
        <p:txBody>
          <a:bodyPr/>
          <a:lstStyle/>
          <a:p>
            <a:pPr marL="0" indent="0" algn="r" rtl="1">
              <a:buNone/>
            </a:pPr>
            <a:r>
              <a:rPr lang="fa-IR" sz="2200" dirty="0">
                <a:cs typeface="B Nazanin" panose="00000400000000000000" pitchFamily="2" charset="-78"/>
              </a:rPr>
              <a:t>سرهنری راولینسون در سفر نامه خود گذر از ذهاب به خوزستان که در سال 1836 م از خرم آباد گذشته است خرم آباد را همان شاپور خواست ساسانی می داند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چریکوف در 1850 م به خرابه های یک شهر قدیمی اشاره می کند که تمامی اضلاع وحتی بخش جنوبی قلعه را محاصره کرده است </a:t>
            </a:r>
            <a:r>
              <a:rPr lang="fa-IR" sz="2200" dirty="0" smtClean="0">
                <a:cs typeface="B Nazanin" panose="00000400000000000000" pitchFamily="2" charset="-78"/>
              </a:rPr>
              <a:t>.</a:t>
            </a:r>
            <a:r>
              <a:rPr lang="fa-IR" sz="2200" dirty="0">
                <a:cs typeface="B Nazanin" panose="00000400000000000000" pitchFamily="2" charset="-78"/>
              </a:rPr>
              <a:t> </a:t>
            </a:r>
            <a:r>
              <a:rPr lang="fa-IR" sz="2200" dirty="0" smtClean="0">
                <a:cs typeface="B Nazanin" panose="00000400000000000000" pitchFamily="2" charset="-78"/>
              </a:rPr>
              <a:t>با </a:t>
            </a:r>
            <a:r>
              <a:rPr lang="fa-IR" sz="2200" dirty="0">
                <a:cs typeface="B Nazanin" panose="00000400000000000000" pitchFamily="2" charset="-78"/>
              </a:rPr>
              <a:t>این حال وجود سنگ نبشته در خیابان شریعتی خرم آباد به عنوان یک سند باستانشناسی که از منطقه علفچر شهر شاپور خواست نام می برد نشان می دهد که ما بایستی موقعیت شهر شاپور خواست را در فاصله ای نه چندان دور از این سنگ جست وجو کنیم . علفچرا یا مرتع مناطقی بوده اند که قابلیت کشاورزی نداشته اند از طرفی وجود آثاری از قرون اولیه اسلامی همچون مناره آجری ، پل شکسته گرداب سنگی ، آسیاب گبری و همچنین شواهد باستانشناسی در منطقه قاضی آباد تا نزدیک آسیاب گبری از یک شهر قدیمی حکایت می کند که بطور اتفاقی در حین عملیات گاز رسانی  وآب رسانی آثاری از آن کشف می گردد که عمدتاً با معماری لاشه سنگ وگچ همراه می باشد ، می توان نتیجه گرفت که شهر قدیم شاپور خواست در محدوده مذکور واقع شده است .البته کاوشهای باستانشناسی در این محدوده می تواند مارا به رسیدن به یک نتیجه قطعی کمک نماید . </a:t>
            </a:r>
            <a:endParaRPr lang="en-US" sz="2200" dirty="0">
              <a:cs typeface="B Nazanin" panose="00000400000000000000" pitchFamily="2" charset="-78"/>
            </a:endParaRPr>
          </a:p>
        </p:txBody>
      </p:sp>
    </p:spTree>
    <p:extLst>
      <p:ext uri="{BB962C8B-B14F-4D97-AF65-F5344CB8AC3E}">
        <p14:creationId xmlns:p14="http://schemas.microsoft.com/office/powerpoint/2010/main" val="6505434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62" y="2057400"/>
            <a:ext cx="7391400" cy="4449763"/>
          </a:xfrm>
        </p:spPr>
        <p:txBody>
          <a:bodyPr/>
          <a:lstStyle/>
          <a:p>
            <a:pPr marL="0" indent="0" algn="r" rtl="1">
              <a:buNone/>
            </a:pPr>
            <a:r>
              <a:rPr lang="fa-IR" sz="2200" dirty="0">
                <a:cs typeface="B Nazanin" panose="00000400000000000000" pitchFamily="2" charset="-78"/>
              </a:rPr>
              <a:t>در فاصله سالهای 348 تا 406 ه ق در ناحیه غرب ایران سلسله ای نیرومند ومقتدر پابه عرصه وجود نهاد که به آل حسنویه شهرت یافته 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براساس متون تاریخی صدر اسلام استان لرستان جزء سرزمین چبال محسوب شده که در قرن چهارم هجری در فاصله  سالهای 348 ، 406 ه ق تحت تسلط سیطره خاندان حسنویه در آمده است . شهر شاپور خواست در زمان بدربن حسنویه به عنوان مرکز حکومتی این خاندان انتخاب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نقطه عطف وشکوفایی تاریخ شابور خواست را می بایست در ارتباط با خاندان حسنویه دانست بویژه بدر که مورد حمایت عضدالدوله دیلمی وسپس فخر الدوله قرار گرفت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آثار به جا مانده همچون دژها ، پل ها ، کتیبه ها ، سکه ها واشارات تاریخ نویسان که بارها از شابور خواست وخاندان حسنویه یاد کرده اند اهمیت لرستان را در دوره حکمرانی این خاندان بیش از پیش خاطر نشان ساخته است شرح این واقعه در مجمل التواریخ والقصص چنین آمده است </a:t>
            </a:r>
            <a:r>
              <a:rPr lang="fa-IR" sz="2200" dirty="0" smtClean="0">
                <a:cs typeface="B Nazanin" panose="00000400000000000000" pitchFamily="2" charset="-78"/>
              </a:rPr>
              <a:t>:</a:t>
            </a:r>
            <a:endParaRPr lang="en-US" sz="2200" dirty="0">
              <a:cs typeface="B Nazanin" panose="00000400000000000000" pitchFamily="2" charset="-78"/>
            </a:endParaRPr>
          </a:p>
        </p:txBody>
      </p:sp>
      <p:sp>
        <p:nvSpPr>
          <p:cNvPr id="6" name="Title 1"/>
          <p:cNvSpPr txBox="1">
            <a:spLocks/>
          </p:cNvSpPr>
          <p:nvPr/>
        </p:nvSpPr>
        <p:spPr bwMode="auto">
          <a:xfrm>
            <a:off x="1300162" y="762000"/>
            <a:ext cx="7391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kern="1200">
                <a:solidFill>
                  <a:schemeClr val="tx2"/>
                </a:solidFill>
                <a:latin typeface="+mj-lt"/>
                <a:ea typeface="+mj-ea"/>
                <a:cs typeface="+mj-cs"/>
              </a:defRPr>
            </a:lvl1pPr>
            <a:lvl2pPr algn="l" rtl="0" eaLnBrk="1" fontAlgn="base" hangingPunct="1">
              <a:spcBef>
                <a:spcPct val="0"/>
              </a:spcBef>
              <a:spcAft>
                <a:spcPct val="0"/>
              </a:spcAft>
              <a:defRPr sz="3600">
                <a:solidFill>
                  <a:schemeClr val="tx2"/>
                </a:solidFill>
                <a:latin typeface="Times New Roman" panose="02020603050405020304" pitchFamily="18" charset="0"/>
              </a:defRPr>
            </a:lvl2pPr>
            <a:lvl3pPr algn="l" rtl="0" eaLnBrk="1" fontAlgn="base" hangingPunct="1">
              <a:spcBef>
                <a:spcPct val="0"/>
              </a:spcBef>
              <a:spcAft>
                <a:spcPct val="0"/>
              </a:spcAft>
              <a:defRPr sz="3600">
                <a:solidFill>
                  <a:schemeClr val="tx2"/>
                </a:solidFill>
                <a:latin typeface="Times New Roman" panose="02020603050405020304" pitchFamily="18" charset="0"/>
              </a:defRPr>
            </a:lvl3pPr>
            <a:lvl4pPr algn="l" rtl="0" eaLnBrk="1" fontAlgn="base" hangingPunct="1">
              <a:spcBef>
                <a:spcPct val="0"/>
              </a:spcBef>
              <a:spcAft>
                <a:spcPct val="0"/>
              </a:spcAft>
              <a:defRPr sz="3600">
                <a:solidFill>
                  <a:schemeClr val="tx2"/>
                </a:solidFill>
                <a:latin typeface="Times New Roman" panose="02020603050405020304" pitchFamily="18" charset="0"/>
              </a:defRPr>
            </a:lvl4pPr>
            <a:lvl5pPr algn="l" rtl="0" eaLnBrk="1" fontAlgn="base" hangingPunct="1">
              <a:spcBef>
                <a:spcPct val="0"/>
              </a:spcBef>
              <a:spcAft>
                <a:spcPct val="0"/>
              </a:spcAft>
              <a:defRPr sz="3600">
                <a:solidFill>
                  <a:schemeClr val="tx2"/>
                </a:solidFill>
                <a:latin typeface="Times New Roman" panose="02020603050405020304" pitchFamily="18" charset="0"/>
              </a:defRPr>
            </a:lvl5pPr>
            <a:lvl6pPr marL="457200" algn="l" rtl="0" eaLnBrk="1" fontAlgn="base" hangingPunct="1">
              <a:spcBef>
                <a:spcPct val="0"/>
              </a:spcBef>
              <a:spcAft>
                <a:spcPct val="0"/>
              </a:spcAft>
              <a:defRPr sz="3600">
                <a:solidFill>
                  <a:schemeClr val="tx2"/>
                </a:solidFill>
                <a:latin typeface="Times New Roman" panose="02020603050405020304" pitchFamily="18" charset="0"/>
              </a:defRPr>
            </a:lvl6pPr>
            <a:lvl7pPr marL="914400" algn="l" rtl="0" eaLnBrk="1" fontAlgn="base" hangingPunct="1">
              <a:spcBef>
                <a:spcPct val="0"/>
              </a:spcBef>
              <a:spcAft>
                <a:spcPct val="0"/>
              </a:spcAft>
              <a:defRPr sz="3600">
                <a:solidFill>
                  <a:schemeClr val="tx2"/>
                </a:solidFill>
                <a:latin typeface="Times New Roman" panose="02020603050405020304" pitchFamily="18" charset="0"/>
              </a:defRPr>
            </a:lvl7pPr>
            <a:lvl8pPr marL="1371600" algn="l" rtl="0" eaLnBrk="1" fontAlgn="base" hangingPunct="1">
              <a:spcBef>
                <a:spcPct val="0"/>
              </a:spcBef>
              <a:spcAft>
                <a:spcPct val="0"/>
              </a:spcAft>
              <a:defRPr sz="3600">
                <a:solidFill>
                  <a:schemeClr val="tx2"/>
                </a:solidFill>
                <a:latin typeface="Times New Roman" panose="02020603050405020304" pitchFamily="18" charset="0"/>
              </a:defRPr>
            </a:lvl8pPr>
            <a:lvl9pPr marL="1828800" algn="l" rtl="0" eaLnBrk="1" fontAlgn="base" hangingPunct="1">
              <a:spcBef>
                <a:spcPct val="0"/>
              </a:spcBef>
              <a:spcAft>
                <a:spcPct val="0"/>
              </a:spcAft>
              <a:defRPr sz="3600">
                <a:solidFill>
                  <a:schemeClr val="tx2"/>
                </a:solidFill>
                <a:latin typeface="Times New Roman" panose="02020603050405020304" pitchFamily="18" charset="0"/>
              </a:defRPr>
            </a:lvl9pPr>
          </a:lstStyle>
          <a:p>
            <a:pPr algn="ctr"/>
            <a:r>
              <a:rPr lang="fa-IR" dirty="0">
                <a:solidFill>
                  <a:schemeClr val="bg1"/>
                </a:solidFill>
                <a:cs typeface="B Nazanin" panose="00000400000000000000" pitchFamily="2" charset="-78"/>
              </a:rPr>
              <a:t>دژ شاپور خواست در زمان حکام </a:t>
            </a:r>
            <a:r>
              <a:rPr lang="fa-IR" dirty="0" smtClean="0">
                <a:solidFill>
                  <a:schemeClr val="bg1"/>
                </a:solidFill>
                <a:cs typeface="B Nazanin" panose="00000400000000000000" pitchFamily="2" charset="-78"/>
              </a:rPr>
              <a:t>حسنویه</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402201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وزیر الوزرا ابوغالب بی اندازه مال ونعمت از قلعه ای که از بر شابور خواست بود بر گرفت . از زرینه وسیمینه وتختها وجامه ها ونقد وجواهر که آنرا قیاس نبود وهر چند در سپاه عراق چهارپا بود به کرا گرفتند ، جمله پر بار کردند وبه جانب بغداد رفتند . </a:t>
            </a:r>
            <a:endParaRPr lang="fa-IR" sz="2200" dirty="0" smtClean="0">
              <a:cs typeface="B Nazanin" panose="00000400000000000000" pitchFamily="2" charset="-78"/>
            </a:endParaRPr>
          </a:p>
          <a:p>
            <a:pPr marL="0" indent="0" algn="r" rtl="1">
              <a:buNone/>
            </a:pPr>
            <a:r>
              <a:rPr lang="fa-IR" sz="2200" dirty="0">
                <a:cs typeface="B Nazanin" panose="00000400000000000000" pitchFamily="2" charset="-78"/>
              </a:rPr>
              <a:t>قلعه وشهر شابور خواست موجبات اعتلای دولت مقتدر حسنویه را فراهم آوردند ودر سایه این حکومت شهر ودژ شابور خواست نیز به اوج رونق وشکوه اقتصادی ونظامی خویش رسیدند علاوه بر پلهای کشکان وکاهرت ممولان وگاومیشان وپل دختر مسکوکات بسیاری از ضرابخانه شابور خواست منسوب به بدر و همچنین کتیبه سنگی یک آب انبار متعلق به سال 375 که همکنون در موزه فلک الافلاک نگهداری می شود از دوران حسنویه به یادگار باقیمانده است .</a:t>
            </a:r>
            <a:endParaRPr lang="en-US" sz="2200" dirty="0">
              <a:cs typeface="B Nazanin" panose="00000400000000000000" pitchFamily="2" charset="-78"/>
            </a:endParaRPr>
          </a:p>
          <a:p>
            <a:pPr marL="0" indent="0" algn="r" rtl="1">
              <a:buNone/>
            </a:pPr>
            <a:endParaRPr lang="en-US" sz="2200" dirty="0">
              <a:cs typeface="B Nazanin" panose="00000400000000000000" pitchFamily="2" charset="-78"/>
            </a:endParaRPr>
          </a:p>
        </p:txBody>
      </p:sp>
    </p:spTree>
    <p:extLst>
      <p:ext uri="{BB962C8B-B14F-4D97-AF65-F5344CB8AC3E}">
        <p14:creationId xmlns:p14="http://schemas.microsoft.com/office/powerpoint/2010/main" val="1521668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975" y="1828800"/>
            <a:ext cx="7391400" cy="4449763"/>
          </a:xfrm>
        </p:spPr>
        <p:txBody>
          <a:bodyPr/>
          <a:lstStyle/>
          <a:p>
            <a:pPr marL="0" indent="0" algn="r" rtl="1">
              <a:buNone/>
            </a:pPr>
            <a:r>
              <a:rPr lang="fa-IR" sz="2200" dirty="0">
                <a:cs typeface="B Nazanin" panose="00000400000000000000" pitchFamily="2" charset="-78"/>
              </a:rPr>
              <a:t>سرزمین لر کوچک (لرستان وایلام) در فاصله سالهای 406 تا 435 ه ق از فرو پاشی سلسله آل حسنویه تا هجوم ترکان سلجوقی به نواحی غربی ایران به تصرف امرای بنی عیار وآل کاکویه در آمد . علاءالدله پس از عقب نشینی شمس الدله دیلمی از لرستان شهر شاپور خواست را به تصرف خود در آورد در سفر دوم به لرستان در 423 ه ظاهرا ابن سینا فیلسوف بزرگ ایرانی با او همراه بوده وکتاب شفا را در راه شاپور خواست به پایان رسانیده است . (خودگو ، اتابکان لر کوچک ص 19-20 به نقل از نفیسی پور سینا ) </a:t>
            </a:r>
            <a:endParaRPr lang="fa-IR" sz="2200" dirty="0" smtClean="0">
              <a:cs typeface="B Nazanin" panose="00000400000000000000" pitchFamily="2" charset="-78"/>
            </a:endParaRPr>
          </a:p>
          <a:p>
            <a:pPr marL="0" indent="0" algn="r" rtl="1">
              <a:buNone/>
            </a:pPr>
            <a:r>
              <a:rPr lang="fa-IR" sz="2200" dirty="0" smtClean="0">
                <a:cs typeface="B Nazanin" panose="00000400000000000000" pitchFamily="2" charset="-78"/>
              </a:rPr>
              <a:t>از </a:t>
            </a:r>
            <a:r>
              <a:rPr lang="fa-IR" sz="2200" dirty="0">
                <a:cs typeface="B Nazanin" panose="00000400000000000000" pitchFamily="2" charset="-78"/>
              </a:rPr>
              <a:t>نیمه دوم قرن ششم هجری لرستان تحت سیطره اتابکان لر کوچک به سرکردگی شجاع الدین خورشید در آمد .آل خورشید توانستند با تدبیر جدی بر پهنه جغرافیایی که از شمال به کردستان وکرمانشاه واز جنوب به خوزستان واز غرب له خطوط مرزی فعلی ایران وعذاق واز شرق به لر بزرگ محدود می شد تسلط یافتند . </a:t>
            </a:r>
            <a:endParaRPr lang="en-US" sz="2200" dirty="0">
              <a:cs typeface="B Nazanin" panose="00000400000000000000" pitchFamily="2" charset="-78"/>
            </a:endParaRPr>
          </a:p>
        </p:txBody>
      </p:sp>
    </p:spTree>
    <p:extLst>
      <p:ext uri="{BB962C8B-B14F-4D97-AF65-F5344CB8AC3E}">
        <p14:creationId xmlns:p14="http://schemas.microsoft.com/office/powerpoint/2010/main" val="2297355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4450" y="1981200"/>
            <a:ext cx="7391400" cy="4449763"/>
          </a:xfrm>
        </p:spPr>
        <p:txBody>
          <a:bodyPr/>
          <a:lstStyle/>
          <a:p>
            <a:pPr marL="0" indent="0" algn="r" rtl="1">
              <a:buNone/>
            </a:pPr>
            <a:r>
              <a:rPr lang="fa-IR" sz="2200" dirty="0">
                <a:cs typeface="B Nazanin" panose="00000400000000000000" pitchFamily="2" charset="-78"/>
              </a:rPr>
              <a:t>در 621 ه سلطان جلال الدین خوارزمشاه که با روش جنگ وگریز به مبارزه با مغولان می پرداخت هنگام عبور از لرستان به مقصد بغداد مدت یک ماه در شهر شاپور خواست اقامت نموده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کتاب منشات السلاطین در دوره شاه رستم اول اتابک لر کوچک 873 تا 920 هجری ذکر تصرف قلعه خرم آباد توسط ترکمانان آق قریونلو چنین آمده است : « وبر همه عالمیان واضح است که قلعه خرم آباد در مملکت لرستان با وجود آن که در زمان حضرت خاقان سعید ،شاهرخ میرزا چند نوبت به محاصره آن التفات نموده ومیسر نشد وپادشاه سمرحوم جهانشاه میرزا را که چندین سال در این ممالک استیلا یافته به کرات به استیصال آن توجه کرده فتح دست نداده به عون عنایت حضرت مفتح الابواب ولطف الهی به اسهل وجوه بردست عساکر کشور گیر ما مسخر شد واکنون به تحت تصرف بندگان درگاه است .» ( خودگو ، اتابکان ... ص 90 ) </a:t>
            </a:r>
            <a:endParaRPr lang="en-US" sz="2200" dirty="0">
              <a:cs typeface="B Nazanin" panose="00000400000000000000" pitchFamily="2" charset="-78"/>
            </a:endParaRPr>
          </a:p>
        </p:txBody>
      </p:sp>
    </p:spTree>
    <p:extLst>
      <p:ext uri="{BB962C8B-B14F-4D97-AF65-F5344CB8AC3E}">
        <p14:creationId xmlns:p14="http://schemas.microsoft.com/office/powerpoint/2010/main" val="109788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1447800" y="1905000"/>
            <a:ext cx="7391400" cy="4449763"/>
          </a:xfrm>
        </p:spPr>
        <p:txBody>
          <a:bodyPr/>
          <a:lstStyle/>
          <a:p>
            <a:pPr marL="0" lvl="0" indent="0" algn="r" rtl="1">
              <a:buNone/>
            </a:pPr>
            <a:r>
              <a:rPr lang="fa-IR" sz="2200" dirty="0">
                <a:cs typeface="B Nazanin" panose="00000400000000000000" pitchFamily="2" charset="-78"/>
              </a:rPr>
              <a:t>در چهار سوی این دره </a:t>
            </a:r>
            <a:r>
              <a:rPr lang="fa-IR" sz="2200" dirty="0" smtClean="0">
                <a:cs typeface="B Nazanin" panose="00000400000000000000" pitchFamily="2" charset="-78"/>
              </a:rPr>
              <a:t>کوه های </a:t>
            </a:r>
            <a:r>
              <a:rPr lang="fa-IR" sz="2200" dirty="0">
                <a:cs typeface="B Nazanin" panose="00000400000000000000" pitchFamily="2" charset="-78"/>
              </a:rPr>
              <a:t>مخمل کوه ،شیر کشان ، کوه پشته وسفید کوه همه چون حصاری آنرا احاطه کرده اند ودر دل این دره بر فراز صخره ای طبیعی ،قلعه ای تاریخی سر بر آسمان افراشته است .علاوه بر دو رودخانه دایمی ،وجود سرابهای دائمی وپر آب گرداب سنگی ،شهوا ،گرداب دارایی ،گلستان ،کیو از منابع آبی این دره به شمار می آیند که زمینه سکونت دائمی انسان را در طول این دره رقم زده آنرا در زمره نخستین سکونتگاههای بشری وکهن ترین مراکز تمدنی در آورده اند . </a:t>
            </a:r>
            <a:endParaRPr lang="en-US" sz="2200" dirty="0">
              <a:cs typeface="B Nazanin" panose="00000400000000000000" pitchFamily="2" charset="-78"/>
            </a:endParaRPr>
          </a:p>
          <a:p>
            <a:pPr marL="0" lvl="0" indent="0" algn="r" rtl="1">
              <a:buNone/>
            </a:pPr>
            <a:r>
              <a:rPr lang="fa-IR" sz="2200" dirty="0">
                <a:cs typeface="B Nazanin" panose="00000400000000000000" pitchFamily="2" charset="-78"/>
              </a:rPr>
              <a:t>زندگی 40 هزار ساله بشر در دره خرم آباد با فرهنگ جمع آوری وگردآوری غذا در غارهای معروف کنجی ،قمری ، ارجنه ، یافته ، وپناهگاه سنگی پاسنگر از دوران پارینه سنگی ونوسنگی شروع وتا دوره شهر نشینی به طور مستمر استمرار یافته وحاکی از زندگی دامنه دار ومداوم در زاگرس بوده است ،وجود حدود 30 نقطه باستانی دراین دره که حاوی سیر تکاملی زندگی بشر در طول تاریخ هستند گواه این مدعاست .دراین دره شاید در مقطعی زندگی در نقطه ای متوقف شده ولی در نقطه دیگری ادامه یافته است . </a:t>
            </a:r>
            <a:endParaRPr lang="en-US" sz="2200" dirty="0">
              <a:cs typeface="B Nazanin" panose="00000400000000000000" pitchFamily="2" charset="-78"/>
            </a:endParaRPr>
          </a:p>
        </p:txBody>
      </p:sp>
      <p:sp>
        <p:nvSpPr>
          <p:cNvPr id="4" name="Title 1"/>
          <p:cNvSpPr>
            <a:spLocks noGrp="1"/>
          </p:cNvSpPr>
          <p:nvPr>
            <p:ph type="title"/>
          </p:nvPr>
        </p:nvSpPr>
        <p:spPr>
          <a:xfrm>
            <a:off x="1066800" y="762000"/>
            <a:ext cx="7391400" cy="609600"/>
          </a:xfrm>
        </p:spPr>
        <p:txBody>
          <a:bodyPr/>
          <a:lstStyle/>
          <a:p>
            <a:pPr algn="ctr"/>
            <a:r>
              <a:rPr lang="fa-IR" dirty="0">
                <a:solidFill>
                  <a:schemeClr val="bg1"/>
                </a:solidFill>
                <a:cs typeface="B Nazanin" panose="00000400000000000000" pitchFamily="2" charset="-78"/>
              </a:rPr>
              <a:t>پیشگفتار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286000"/>
            <a:ext cx="7391400" cy="4449763"/>
          </a:xfrm>
        </p:spPr>
        <p:txBody>
          <a:bodyPr/>
          <a:lstStyle/>
          <a:p>
            <a:pPr marL="0" indent="0" algn="r">
              <a:buNone/>
            </a:pPr>
            <a:r>
              <a:rPr lang="fa-IR" sz="2200" dirty="0">
                <a:cs typeface="B Nazanin" panose="00000400000000000000" pitchFamily="2" charset="-78"/>
              </a:rPr>
              <a:t>در اواخر قرن هفتم هجری شهر شاپور خواست به کلی ویران و خالی از سکنه شد ومردم آن به قسمت غربی قلعه فلک الافلاک که از لحاظ داشتن آب فراوان وموقعیت مناسب تر وهمچنین امنیت برتری داشت نقل مکان نمودند در حقیقت قلعه در این زمان هسته اصلی شهر خرم آباد را تشکیل داده و موجب شکل گیری آن در این منطقه گردیده است .البته به نظر می رسد که آب شهر شاپور خواست از طریق نهری که از قسمت شرقی شهر می آمده تامین می شده است که شاید خشک شدن این نهر عامل ترک این منطقه شده است .از تاریخ شکل گیری شهر خرماباد در متون تاریخی از قلعه به نام دژ خرماباد یاد شده است . </a:t>
            </a:r>
          </a:p>
        </p:txBody>
      </p:sp>
      <p:sp>
        <p:nvSpPr>
          <p:cNvPr id="4" name="Title 1"/>
          <p:cNvSpPr>
            <a:spLocks noGrp="1"/>
          </p:cNvSpPr>
          <p:nvPr>
            <p:ph type="title"/>
          </p:nvPr>
        </p:nvSpPr>
        <p:spPr>
          <a:xfrm>
            <a:off x="1295400" y="762000"/>
            <a:ext cx="7391400" cy="609600"/>
          </a:xfrm>
        </p:spPr>
        <p:txBody>
          <a:bodyPr/>
          <a:lstStyle/>
          <a:p>
            <a:pPr algn="ctr"/>
            <a:r>
              <a:rPr lang="fa-IR" dirty="0">
                <a:solidFill>
                  <a:schemeClr val="bg1"/>
                </a:solidFill>
                <a:cs typeface="B Nazanin" panose="00000400000000000000" pitchFamily="2" charset="-78"/>
              </a:rPr>
              <a:t>عوامل موثر در شکل گیری شهر </a:t>
            </a:r>
            <a:r>
              <a:rPr lang="fa-IR" dirty="0" smtClean="0">
                <a:solidFill>
                  <a:schemeClr val="bg1"/>
                </a:solidFill>
                <a:cs typeface="B Nazanin" panose="00000400000000000000" pitchFamily="2" charset="-78"/>
              </a:rPr>
              <a:t>خرم آباد </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354891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676400"/>
            <a:ext cx="7391400" cy="4449763"/>
          </a:xfrm>
        </p:spPr>
        <p:txBody>
          <a:bodyPr/>
          <a:lstStyle/>
          <a:p>
            <a:pPr marL="0" indent="0" algn="r" rtl="1">
              <a:buNone/>
            </a:pPr>
            <a:r>
              <a:rPr lang="fa-IR" sz="2200" dirty="0">
                <a:cs typeface="B Nazanin" panose="00000400000000000000" pitchFamily="2" charset="-78"/>
              </a:rPr>
              <a:t>بعد از شاه عباس صفوی شاهوردیخان را به قتل رساند وحکومت اتابکان لرستان را منقرض نمود که به وی لقب والی داد وبدین ترتیب دور جدیدی از حکام محلی در تاریخ به نام والیان لرستان شکل گرفت که آخرین آنها غلامرضا خان والی نام داشت .در این دوران به مرمت زیارتگاهها وایجاد باغها وتفرجگاهها توجه شد وآثار معماری قابل توجهی چون پل گپ خرم آباد نیز در این دوره به دستور سلطان حسین صفوی تعمیر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نادر شاه افشار چندین بار به لرستان لشگر کشی کرده وبا متمردین این سامان از جمله مظفر علی بیک در افتاده است .مورخین این دوره در شرح مسافرتهاوکشور گشاییهای نادر ذکری از قلعه فلک الافلاک به میان نیاورده اند شاید یکی از دلایل آن عدم اطلاق نام فلک الافلاک براین دژ بوده است .به هر حال در عالم آرای نادری از قلعه ای نام میبرد که مظفر علی بیک در آن متحصن شده وآنرا به دوره صهمورث نسبت می دهد که در عالم آرای نادری ارتفاع بروج آن را با بروج فلک الافلاک برابر واز متانت ورصانت پهلو بر سد سکندر توصیف کرده است مع الوصف چهار شبانه روز ذکر شده از بروجرد تا قلعه مذکور با موقعیت جغرافیایی قلعه فلک الافلاک مطابقت ندارد. </a:t>
            </a:r>
            <a:endParaRPr lang="en-US" sz="2200" dirty="0">
              <a:cs typeface="B Nazanin" panose="00000400000000000000" pitchFamily="2" charset="-78"/>
            </a:endParaRPr>
          </a:p>
        </p:txBody>
      </p:sp>
      <p:sp>
        <p:nvSpPr>
          <p:cNvPr id="4" name="Title 1"/>
          <p:cNvSpPr>
            <a:spLocks noGrp="1"/>
          </p:cNvSpPr>
          <p:nvPr>
            <p:ph type="title"/>
          </p:nvPr>
        </p:nvSpPr>
        <p:spPr>
          <a:xfrm>
            <a:off x="1295400" y="762000"/>
            <a:ext cx="7391400" cy="609600"/>
          </a:xfrm>
        </p:spPr>
        <p:txBody>
          <a:bodyPr/>
          <a:lstStyle/>
          <a:p>
            <a:pPr algn="ctr"/>
            <a:r>
              <a:rPr lang="fa-IR" dirty="0" smtClean="0">
                <a:solidFill>
                  <a:schemeClr val="bg1"/>
                </a:solidFill>
                <a:cs typeface="B Nazanin" panose="00000400000000000000" pitchFamily="2" charset="-78"/>
              </a:rPr>
              <a:t>قلعه فلک الافلاک در زمان والیان لرستان </a:t>
            </a:r>
            <a:endParaRPr lang="fa-IR" dirty="0">
              <a:solidFill>
                <a:schemeClr val="bg1"/>
              </a:solidFill>
              <a:cs typeface="B Nazanin" panose="00000400000000000000" pitchFamily="2" charset="-78"/>
            </a:endParaRPr>
          </a:p>
        </p:txBody>
      </p:sp>
    </p:spTree>
    <p:extLst>
      <p:ext uri="{BB962C8B-B14F-4D97-AF65-F5344CB8AC3E}">
        <p14:creationId xmlns:p14="http://schemas.microsoft.com/office/powerpoint/2010/main" val="1345076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محمد علی میرزا معروف به دولتشاه در سال 1237 ه.ق به حکومت کرمانشاهان ولرستان منسوب شد . قلعه که تا این زمان به حالت نیمه مخروبه در آمده وفقط توسط شخصی به نام میرزا ابوطالب خان مرمت مختصری در آن صورت گرفته ودر آنجا نیز منزل نموده بود وبه دستور محمد علی میرزا موردمرمت وباز سازی واقع شده ودیوانخانه وسرباز خانه را نیز در پایین قلعه احداث نمود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عمارتی از بناهای اتابکان لرستان مشهور به فلک الافلاک وهشت بهشت در شرق شهر لرستان بنا شده محمد علی میرزای مرحوم ملقب به دولت شاه ... این عمارت را تعمیر کرده وسربازخانه وغیره وغیرع بسیار خوب ساخته اگر چه بعد از او هم شاهزادگان بزرگ حاکم شدند ... هیچ کدام اقدامی برای آبادی  این بنا نکردند نمی دانم جواب خلق خدا را چه خواهند داد من به جز تل خاکی چیزی ندیدم فو راً حکم به تعمیر آنجام نمودم وبیست هزار تومان برای خرج آن بناها دادم (ظل سلطان ص 281) . </a:t>
            </a:r>
            <a:endParaRPr lang="en-US" sz="2200" dirty="0">
              <a:cs typeface="B Nazanin" panose="00000400000000000000" pitchFamily="2" charset="-78"/>
            </a:endParaRPr>
          </a:p>
        </p:txBody>
      </p:sp>
    </p:spTree>
    <p:extLst>
      <p:ext uri="{BB962C8B-B14F-4D97-AF65-F5344CB8AC3E}">
        <p14:creationId xmlns:p14="http://schemas.microsoft.com/office/powerpoint/2010/main" val="549732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19212" y="2133600"/>
            <a:ext cx="7391400" cy="4449763"/>
          </a:xfrm>
        </p:spPr>
        <p:txBody>
          <a:bodyPr/>
          <a:lstStyle/>
          <a:p>
            <a:pPr marL="0" indent="0" algn="r" rtl="1">
              <a:buNone/>
            </a:pPr>
            <a:r>
              <a:rPr lang="fa-IR" sz="2200" dirty="0">
                <a:cs typeface="B Nazanin" panose="00000400000000000000" pitchFamily="2" charset="-78"/>
              </a:rPr>
              <a:t>ودر شماره 343 روزنامه لرستان مورخ 1274 قمری در مورد تعمیرات انجام گرفته در زمان احتشام الدوله نوشته اند که : قلعه خرم آباد وباغ سروستان علی آباد که به مرو دهور از حیله عمارت وآبادی افتاده وچنان قلعه بلند وباغ بهشت مانند بایر وبی رونق افتادهبود نواب مستطاب شاهزاده والاتبار احتشام الدوله دو سه سال است در صدد تعمیر آبادی آنجا بر آمده اند تا در این تعمیر قلعه صورت اتمام وانجام یافته به طوری که به حسب شکوه وآراستگی واستحکام خیلی بهتر از اول شده وهمچنین باغ سروستان اگر چه سروهای قدیم او از بی نظمهای سابق ساغلب خشکیده ومقطوع گردیده بود .ولی از سایر اشجار مثمره و غیر مثمره حسب الحکم نواب معزی الیه غرس نمودند وبالفعل باغ مزبور سبز وخرم واشجار مثمره او نیز به ثمر نشسته کمال حضرت وصفا دارد . </a:t>
            </a:r>
            <a:endParaRPr lang="en-US" sz="2200" dirty="0">
              <a:cs typeface="B Nazanin" panose="00000400000000000000" pitchFamily="2" charset="-78"/>
            </a:endParaRPr>
          </a:p>
        </p:txBody>
      </p:sp>
    </p:spTree>
    <p:extLst>
      <p:ext uri="{BB962C8B-B14F-4D97-AF65-F5344CB8AC3E}">
        <p14:creationId xmlns:p14="http://schemas.microsoft.com/office/powerpoint/2010/main" val="10320888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3975" y="1828800"/>
            <a:ext cx="7391400" cy="4449763"/>
          </a:xfrm>
        </p:spPr>
        <p:txBody>
          <a:bodyPr/>
          <a:lstStyle/>
          <a:p>
            <a:pPr marL="0" indent="0" algn="r" rtl="1">
              <a:buNone/>
            </a:pPr>
            <a:r>
              <a:rPr lang="fa-IR" sz="2100" dirty="0">
                <a:cs typeface="B Nazanin" panose="00000400000000000000" pitchFamily="2" charset="-78"/>
              </a:rPr>
              <a:t>بهترین توصیفی که از قلعه فلک الافلاک صورت گرفته و وضعیت آن را در دوره قاجار به خوبی نشان می دهد توصیفی است که احتمالاً توسط یکی از ماموران اعزامی به لرستان در حوالی سال 1300 هجری در کتاب جغرافیای لرستان پیشکوه وپشتکوه نگارش آمده است :در کنار بلده قلعه عمارات دیوانی واقع است اصل قلعه در بالای تپه واقع شده به قدر شصت ذرع ارتفاع دارد وسه طرف آن کوه وکمر است وراهی ندارد مگر از طرف دیگر که خاک است . قلعه را که در بالای ساخته اند وحصار آن را بالا برده اند بیراه شده است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راه قلعه از جانب جنوبی تپه است وکمر را بریده از سنگ وگچ فرش کرده اند در زمانی که ولات در لرستان بدون رویه وبدون استحقاق استیلا داشته اند وبه خیالات فاسده حرکت می کردند .این قلعه چندان عمارتی نداشت جز دوسه برج که نشیمن بوده سوحصار چند انبار ساخته بودند . در زمان خاقان مغفور (فتحعلی شاه ) که دولت قوام گرفت حکومت لرستان تفویض به نواب محمد علی میرزای مرحوم شد . بالای همان تپه را عمارت وبرج وخلوت متعدده وحصار محکم وحمام وغیره از جمله یک اطاق در سر برجی ساخته وفلک الافلاک نام نهاده اند واز تمام عمارت قلعه بلند تر است ومسلط است بر تمام شهر وبلوک خرم آباد . </a:t>
            </a:r>
            <a:endParaRPr lang="en-US" sz="2100" dirty="0">
              <a:cs typeface="B Nazanin" panose="00000400000000000000" pitchFamily="2" charset="-78"/>
            </a:endParaRPr>
          </a:p>
        </p:txBody>
      </p:sp>
    </p:spTree>
    <p:extLst>
      <p:ext uri="{BB962C8B-B14F-4D97-AF65-F5344CB8AC3E}">
        <p14:creationId xmlns:p14="http://schemas.microsoft.com/office/powerpoint/2010/main" val="18178863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0162" y="1981200"/>
            <a:ext cx="7391400" cy="4449763"/>
          </a:xfrm>
        </p:spPr>
        <p:txBody>
          <a:bodyPr/>
          <a:lstStyle/>
          <a:p>
            <a:pPr marL="0" indent="0" algn="r" rtl="1">
              <a:buNone/>
            </a:pPr>
            <a:r>
              <a:rPr lang="fa-IR" sz="2200" dirty="0">
                <a:cs typeface="B Nazanin" panose="00000400000000000000" pitchFamily="2" charset="-78"/>
              </a:rPr>
              <a:t>جایی با صفا بوده واکنون تمام عمارات مخروبه شده وسقف اطاقها ریخته ونزدیک به انهدام است از زمان خاقان مغفور الی حال تعمیر درستی در این قلعه نشده ویک وقتی میرزا ابوطالب خان مرحوم اندک مرمتی کرد ودر همان جا منزل داشته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بعد از آن سال به خرابی افزوده خاصه زمانی که چند سال قبل می گویند فوج همدانی در لرستان ساخلو بوده ودر همین قلعه منزل کرده اکثر تیرها را سوزانیده اند وحال آن که در لرستان هیزم قیمت ندارد .بدون اغراق در بعضی از جاها از برای یک من چوب یک اتاقی که با دویست تومان زده نمی شود خراب کرده اند در میان قلعه در زمانقدیم چاهی که دهنه آن سه ذرع است کمر را تراشیده وسنگ را بریده به آب رسانیده اند واز سرابی که ما بین تپه است به دلو آب می کشیده اند واز برای مصارف سکنه قلعه وباغچه وحمام مخارج زیادی به این چاه شده واز برای همان اوقات که ملوک الطوایف وبی نظمی در همه جا بوده است خیلی نافع ومفید بوده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10315765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100" dirty="0">
                <a:cs typeface="B Nazanin" panose="00000400000000000000" pitchFamily="2" charset="-78"/>
              </a:rPr>
              <a:t>قلعه </a:t>
            </a:r>
            <a:r>
              <a:rPr lang="fa-IR" sz="2100" dirty="0" smtClean="0">
                <a:cs typeface="B Nazanin" panose="00000400000000000000" pitchFamily="2" charset="-78"/>
              </a:rPr>
              <a:t>ای </a:t>
            </a:r>
            <a:r>
              <a:rPr lang="fa-IR" sz="2100" dirty="0">
                <a:cs typeface="B Nazanin" panose="00000400000000000000" pitchFamily="2" charset="-78"/>
              </a:rPr>
              <a:t>هم در پایین این قلعه کشکولی شکل ساخته شده دورآن یک خمس فرسخ است ودو درب دارد .یکی به جنوب ودیگر به شمال باز می شود .بروج متعدد دارد یکی از آن بروج معروف به برج سنگی است که تماماً با گچ وآجر وسنگ تراش است بسیار متین ومحکم است .در سال دوم فرمانروایی حضرت مستطاب ولاالسلطان (مسعود میرزا فرزند ناصرالدین شاه ) در بالای آن مختصر کلاه فرنگی مانند جای با روح وبا صفا ساخته ویک ثلث از بدنه وبروج قلعه که خیلی مخروبه بود تعمیر خوبی نمودند وبروج دیگر که مسمی به دروازه برج است نیز با سنگ وآجر ساخته شده واز این دوازده برج تا برج سنگی که تقریباً دو ثلث از بدنه قلعه است مخروبه است وتعمیر شده واگر به همین زودیها تعمیر نشود منهدم می شود . عمارات دیوانی وتوپخانه وسربازخانه واصطبل توپخانه وچاپارخانه ،آسیاب وبعضی از اراضی مخروبه در میان این حصار است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این گزارش ارزشمند نکات مبهم وزوایای تاریکی از وضعیت گذشته قلعه را تا حدودی روشن می سازد توصیف حصار وذکر اسامی برجهای قدیمی قلعه از جمله برج سنگی راه دسترسی محدوده حصار دیوانخانه به همراه گزارش ونقشه های هیئت چریکف وعکسهای قدیمی می توانند مارا به تصویری روشن تر و واقعی تر از دژ وقلعه فلک الافلاک نزدیک نمایند . </a:t>
            </a:r>
            <a:endParaRPr lang="en-US" sz="2100" dirty="0">
              <a:cs typeface="B Nazanin" panose="00000400000000000000" pitchFamily="2" charset="-78"/>
            </a:endParaRPr>
          </a:p>
        </p:txBody>
      </p:sp>
    </p:spTree>
    <p:extLst>
      <p:ext uri="{BB962C8B-B14F-4D97-AF65-F5344CB8AC3E}">
        <p14:creationId xmlns:p14="http://schemas.microsoft.com/office/powerpoint/2010/main" val="578409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معین السلطنه که در سال 1334 قمری به نگارش جغرافیای لرستان پرداخته در خصوص قلعه فلک الافلاک نوشته است : « این قلعه از بناهای خیلی قدیم است ولی در هر عصر وزمانی تغییری در او پیدا شده وتصرفاتی در او شده قلعه مزبور در روی تپه ای که طبیعی است ساخته شده وتپه مزبور مخلوط به سنگ وخاک است وتقریباً سی ذرع ارتفاع دارد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بنایی که ساخته شده یک طرف اوهم به بیرون بنا راه ندارد زیرا که سنگ است . ولی سه طرف دیگر به بیرون بنا چون خاک است راه دارد . برجهای بلند خیلی محکم داشته از جمله برجی که از تمام بروجات ارتفاع او زیادتر است مشهور به فلک الافلاک است . روی آن برج اطاقی بوده که سه درب داشته و منظره با صفایی بوده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رودخانه وباغات در پایین برج مزبور واقع بلوک شهر از طرف شمال وجنوب پیدا سایر بروجات هم اطاقهای متعدد در روی آنها ساخته بوده ،اندرونیوبیرونی وحمام وطویله ومحبوسخانه در میان محوطه قلعه مهیا بوده و ..</a:t>
            </a:r>
            <a:endParaRPr lang="en-US" sz="2200" dirty="0">
              <a:cs typeface="B Nazanin" panose="00000400000000000000" pitchFamily="2" charset="-78"/>
            </a:endParaRPr>
          </a:p>
        </p:txBody>
      </p:sp>
    </p:spTree>
    <p:extLst>
      <p:ext uri="{BB962C8B-B14F-4D97-AF65-F5344CB8AC3E}">
        <p14:creationId xmlns:p14="http://schemas.microsoft.com/office/powerpoint/2010/main" val="31930991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100" dirty="0">
                <a:cs typeface="B Nazanin" panose="00000400000000000000" pitchFamily="2" charset="-78"/>
              </a:rPr>
              <a:t>در سال 1257 در زمانی که بارون دوبد سیاح روس از خرم آباد دیدن می کند با شش قبضه توپ از دژ قلعه دفاع می شده است به گفته وی پس از آن که محمد شاه قاجار به سلطنت می رسد بلافاصله دستور می دهد تا بخش اعظم توپهای ولایت مختلف ایران را در پایتخت متمرکز کنند ،اما به توپهای قلعه که از ایام محمد علی میرزا در اینجا نصب شده اند دست نمی زند ( سفرنامه لرستان و خوزستان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ادموندر در 7 سپتامبر 1917 م در یاداشتهای سفر خود در مورد قلعه فلک الافلاک نوشته است : «کاخ وآنچه مربوط به آن است به صورت تاسف آوری رو به زوال است .سر طویله ،سرباز خانه وتوپخانه آن ویران شده است حیاط کاخ که یک استخر مربع شکل در آن قرار دارد به آن خرابی نیست ولی وضع خوبی هم ندارد ... یک ردیف اتاق که در شرق حیاط قرار داردند قبلاً دیوانخانه بوده است یعنی جایی که حکمران می نشست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در دوران پهلوی اول ساختمانهای جهت اصطبل وسربازخانه وستاد لشگر 5 ارتش در محدوده حیاط 12 برجی احداث گردید که دو ساختمان از مجموعه ساختمانهای مذکور در محوطه سپاه باقیمانده است وساختمان دیگر که معروف به ساختمان اصطبل بود در سال 1378 توسط سپاه پاسداران تخریب گردید . </a:t>
            </a:r>
            <a:endParaRPr lang="en-US" sz="2100" dirty="0">
              <a:cs typeface="B Nazanin" panose="00000400000000000000" pitchFamily="2" charset="-78"/>
            </a:endParaRPr>
          </a:p>
        </p:txBody>
      </p:sp>
    </p:spTree>
    <p:extLst>
      <p:ext uri="{BB962C8B-B14F-4D97-AF65-F5344CB8AC3E}">
        <p14:creationId xmlns:p14="http://schemas.microsoft.com/office/powerpoint/2010/main" val="22981779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همچنین دو ساختمان دیگر از مجموعه ساختمانهای مربوط به ان دوره در محدوده فعلی دانشگاه باقی مانده است که یکی از آنها محل برگزاری کلاسهای درس در دو طبقه ودر فهرست آثار ملی به شماره 3765 به ثبت رسیده است ودیگری ساختمانی است یک طبقه که به عنوان محل بانک  از آن استفاده می شود . ساختمانهای فوق الذکر با طول شرقی غربی ساخته شده اند وعلاوه بر اینها بنای دیگری از این دوران در محل فعلی باشگاه افسران باقیمانده است که به شکل نا مطلوبی با آستری از سیمان سفید روی آن را پوشانیده 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ویژگی قابل توجه بناهای مذکور سنخیت با بافت تاریخی اطراف قلعه ونموداری از تاریخ یک دوره از معماری ایران است که انرا میتوان معماری ایرانی ، فرنگی نامید . با این حال ساختمانهای مذکور از ویژگی های قابل توجه زمان خویش برخوردارند که بطور کلی میتوان به کاربرد پلان متقارن ، استفاده از درز انبساط ، آجر کاری پر کار به صورت برجسته در ساختمان دانشگاه وهمچنین سقفهای شیروانی پوش نام برد . زیباترین ساختمان این مجموعه ساختمان دانشگاه است که توجه هر بیننده ای را به خود جلب می کند . </a:t>
            </a:r>
            <a:endParaRPr lang="en-US" sz="2200" dirty="0">
              <a:cs typeface="B Nazanin" panose="00000400000000000000" pitchFamily="2" charset="-78"/>
            </a:endParaRPr>
          </a:p>
        </p:txBody>
      </p:sp>
    </p:spTree>
    <p:extLst>
      <p:ext uri="{BB962C8B-B14F-4D97-AF65-F5344CB8AC3E}">
        <p14:creationId xmlns:p14="http://schemas.microsoft.com/office/powerpoint/2010/main" val="1620889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lvl="0" indent="0" algn="r" rtl="1">
              <a:buNone/>
            </a:pPr>
            <a:r>
              <a:rPr lang="fa-IR" sz="2200" dirty="0" smtClean="0">
                <a:cs typeface="B Nazanin" panose="00000400000000000000" pitchFamily="2" charset="-78"/>
              </a:rPr>
              <a:t>اوضاع اقلیمی وجغرافیایی استان لرستان : استان لرستان با مساحت 28560 کیلومتر مربع در غرب ایران بین 41درجه و51 دقیقه تا 50 درجه و3دقیقه طول شرقی از نصف النهار گرینویچ و23 درجه و37 دقیقه تا 43درجه و22دقیقه عرض شمالی از خط استوا قرار گرفته است . </a:t>
            </a:r>
            <a:endParaRPr lang="en-US" sz="2200" dirty="0" smtClean="0">
              <a:cs typeface="B Nazanin" panose="00000400000000000000" pitchFamily="2" charset="-78"/>
            </a:endParaRPr>
          </a:p>
          <a:p>
            <a:pPr marL="0" indent="0" algn="r">
              <a:buNone/>
            </a:pPr>
            <a:r>
              <a:rPr lang="fa-IR" sz="2200" dirty="0" smtClean="0">
                <a:cs typeface="B Nazanin" panose="00000400000000000000" pitchFamily="2" charset="-78"/>
              </a:rPr>
              <a:t>این استان از شمال به شهرستانهای اراک مرکزی ،ملایر ، ونهاوند از استان همدان ،از جنوب به استان خوزستان ،از شرق به شهرستانهای فریدن وگلپایگان از استان اصفهان واز غرب به استانهای کرمانشاه وایلام محدود می شود . رشته کوههای موازی دره های به هم پیوسته کم عرض وعمیق ،رودهای خروشان ،تپه ماهواره ،جلگه های حاصلخیز کم عرض وطویل با پوشش جنگلی انبوه در قسمتهای غربی وجنوبی ، سیمای استان را تشکیل می دهند . </a:t>
            </a:r>
            <a:endParaRPr lang="fa-IR" sz="2200" dirty="0">
              <a:cs typeface="B Nazanin" panose="00000400000000000000" pitchFamily="2" charset="-78"/>
            </a:endParaRPr>
          </a:p>
        </p:txBody>
      </p:sp>
    </p:spTree>
    <p:extLst>
      <p:ext uri="{BB962C8B-B14F-4D97-AF65-F5344CB8AC3E}">
        <p14:creationId xmlns:p14="http://schemas.microsoft.com/office/powerpoint/2010/main" val="11681054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indent="0" algn="r" rtl="1">
              <a:buNone/>
            </a:pPr>
            <a:r>
              <a:rPr lang="fa-IR" sz="2200" dirty="0">
                <a:cs typeface="B Nazanin" panose="00000400000000000000" pitchFamily="2" charset="-78"/>
              </a:rPr>
              <a:t>در دوران پهلوی اول مجموعه حصار 12 برجی وقلعه به پادگان نظامی تبدیل گردید وقلعه فلک الافلاک تا سال 1330 به محل نگهداری مهمات لشگر 5 مخصوصاً مین ومواد منفجره ومهمات تبدیل گردید که در سال مزبور مهمات ذخیره شده را خارج کردند وقلعه رابرای پذیرایی تبعیدیها آماده ساختند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قلعه فلک الافلاک در این زمان به محل نگهداری زندانیان سیاسی تبدیل گردید ،فضای داخلی تالرهای قلعه به همین منظور دستکاری شد . معروف است که در وسط تالارها کانالی کنده شده بود وزندانیان از دو طرف کانال در یوغهای خود پای در کانال داشتند . مهم ترین اتفاقی که در سال 1338 خورشیدی اتفاق افتاد تخریب برج جدید ساز بر اثر زلزله بود . (ایزد پناه ، ص 51</a:t>
            </a:r>
            <a:r>
              <a:rPr lang="fa-IR" sz="2200" dirty="0" smtClean="0">
                <a:cs typeface="B Nazanin" panose="00000400000000000000" pitchFamily="2" charset="-78"/>
              </a:rPr>
              <a:t>)</a:t>
            </a:r>
            <a:endParaRPr lang="en-US" sz="2200" dirty="0">
              <a:cs typeface="B Nazanin" panose="00000400000000000000" pitchFamily="2" charset="-78"/>
            </a:endParaRPr>
          </a:p>
        </p:txBody>
      </p:sp>
    </p:spTree>
    <p:extLst>
      <p:ext uri="{BB962C8B-B14F-4D97-AF65-F5344CB8AC3E}">
        <p14:creationId xmlns:p14="http://schemas.microsoft.com/office/powerpoint/2010/main" val="2985773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524000"/>
            <a:ext cx="7391400" cy="4449763"/>
          </a:xfrm>
        </p:spPr>
        <p:txBody>
          <a:bodyPr/>
          <a:lstStyle/>
          <a:p>
            <a:pPr marL="0" indent="0" algn="r" rtl="1">
              <a:buNone/>
            </a:pP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استفاده از این قلعه به عنوان زندان تا سال 1347 ادامه یافته ودر سال 1348 به مدت کوتاهی به بایگانی راکد ارتش تبدیل شد .در همین سال به عنوان یک بنای تاریخی به اداره فرهنگ وهنر لرستان واگذار گردید وبه شماره 883 در فهرست آثار ملی قرار گرفت در سال 1354 نمایشگاه منطقه ای مردم شناسی لرستان در این محل گشایش یافت ودر سال 1356 با گشایش موزه مفرغهای لرستان به کار خود ادامه داد ودر سال 1363 پس از شروع جنگ تحمیلی وبه منظور امنیت اشیای موزه جمع آوری گردید وپس از جنگ تحمیلی با مرمت بخشی از بنا نمایشگاه عکس وسنگ وسفال افتتاح گردید </a:t>
            </a:r>
            <a:r>
              <a:rPr lang="fa-IR" sz="2200" dirty="0" smtClean="0">
                <a:cs typeface="B Nazanin" panose="00000400000000000000" pitchFamily="2" charset="-78"/>
              </a:rPr>
              <a:t>.</a:t>
            </a:r>
          </a:p>
          <a:p>
            <a:pPr marL="0" indent="0" algn="r" rtl="1">
              <a:buNone/>
            </a:pPr>
            <a:r>
              <a:rPr lang="fa-IR" sz="2200" dirty="0" smtClean="0">
                <a:cs typeface="B Nazanin" panose="00000400000000000000" pitchFamily="2" charset="-78"/>
              </a:rPr>
              <a:t>در </a:t>
            </a:r>
            <a:r>
              <a:rPr lang="fa-IR" sz="2200" dirty="0">
                <a:cs typeface="B Nazanin" panose="00000400000000000000" pitchFamily="2" charset="-78"/>
              </a:rPr>
              <a:t>سال 1376 موزه باستانشناسی افتتاح گردید ولی به علت فقدان شرایط وامکانات مورد نیاز تا سال 1378 راه اندازی نشد .در همین سال بخش شمالی حیاط اول به چایخانه سنتی تبدیل گردید ودر سال 1379 آزمایشگاه مرمت آن تجهیز وبه بخش جنوبی حیاط اول به برج نوساز منتقل گردید ، هم اکنون موزه مردم شناسی آن در بخش جنوبی حیاط دوم راه اندازی شده است . </a:t>
            </a:r>
            <a:endParaRPr lang="en-US" sz="2200" dirty="0">
              <a:cs typeface="B Nazanin" panose="00000400000000000000" pitchFamily="2" charset="-78"/>
            </a:endParaRPr>
          </a:p>
          <a:p>
            <a:pPr marL="0" indent="0" algn="r" rtl="1">
              <a:buNone/>
            </a:pPr>
            <a:endParaRPr lang="en-US" sz="2200" dirty="0">
              <a:cs typeface="B Nazanin" panose="00000400000000000000" pitchFamily="2" charset="-78"/>
            </a:endParaRPr>
          </a:p>
          <a:p>
            <a:endParaRPr lang="fa-IR" sz="2200" dirty="0">
              <a:cs typeface="B Nazanin" panose="00000400000000000000" pitchFamily="2" charset="-78"/>
            </a:endParaRPr>
          </a:p>
        </p:txBody>
      </p:sp>
    </p:spTree>
    <p:extLst>
      <p:ext uri="{BB962C8B-B14F-4D97-AF65-F5344CB8AC3E}">
        <p14:creationId xmlns:p14="http://schemas.microsoft.com/office/powerpoint/2010/main" val="1477633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نامگذاری قلعه فلک الافلاک </a:t>
            </a:r>
          </a:p>
        </p:txBody>
      </p:sp>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احتمالاً وجود حصار دوازده برجی در پیرامون قلعه فلک الافلاک و تشابه آن با بروج دوازده گانه فلکی همچنین شکوه وعظمکت وارتفاع قلعه در این نامگذاری موثر بوده است که با مساحت تقریبی 10 هتکار پیرامون قلعه فلک الافلاک را احاطه می کرده است در کتاب جغرافیای لرستان دور قلعه را یک خمس فرسخ آورده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209587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وضعیت دژ شاپور خواست </a:t>
            </a: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بارون دوبد در توصیف موقعیت آن نوشته است : « خرم آباد مکانی است استثنایی رشته ای مرتفات است که در جلگه ای در سمت عمومی شمال باختری به جنوب خاوری کشیده شده ودفعتاً بریده می شود تادر رودخانه ای در فضای این بریدگی به سه چهارم میل جریان پیدا کند در مرکز این فضای بریده وباز صخره مجزایی وجود دارد که محیط آن قریب هزار یارد است که این صخره خیلی تیز است وچشمه پر آبی حدوداً در بالای آن مشاهده می شود این جا قلعه خرم آباد است .دور تا دور قلعه را دو ردیف دیوار کشیده اند وخود قلعه در بالای صخره بنا شده وبه خوبی دفاع می شود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قلعه هایی که در مناطق کوهستانی ساخته شده اند علی رغم این که دارای بخشهای مورد نیاز یک قلعه همچون برج وبارو دروازه نگهبانی وآب انبار ، انبار ذخیره آذوقه ومهمات وغیره بوده اند معمولاً از وضعیت طبیعی کوه پیروی کرده وشکلهای متنوعی را تجربه کرده اند . قلعه فلک الافلاک نیز از وضعیت طبیعی صخره تبعیت کرده ودر بخشهای جنوبی که صخره در سطح پایین تری واقع بوده وبه منظور هم سطح سازی ناچار از دیواره سازی شده اند .با این حال محیط پیرامون دژ ودرازی صخره در جهت شرقی غربی بر ساختار کلی حصار وقلعه موثر بوده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1711473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مصالح استفاده شده در ساخت قلعه </a:t>
            </a:r>
          </a:p>
        </p:txBody>
      </p:sp>
      <p:sp>
        <p:nvSpPr>
          <p:cNvPr id="3" name="Content Placeholder 2"/>
          <p:cNvSpPr>
            <a:spLocks noGrp="1"/>
          </p:cNvSpPr>
          <p:nvPr>
            <p:ph idx="1"/>
          </p:nvPr>
        </p:nvSpPr>
        <p:spPr>
          <a:xfrm>
            <a:off x="1323975" y="2057400"/>
            <a:ext cx="7391400" cy="4449763"/>
          </a:xfrm>
        </p:spPr>
        <p:txBody>
          <a:bodyPr/>
          <a:lstStyle/>
          <a:p>
            <a:pPr marL="0" indent="0" algn="r" rtl="1">
              <a:buNone/>
            </a:pPr>
            <a:r>
              <a:rPr lang="fa-IR" sz="2200" dirty="0">
                <a:cs typeface="B Nazanin" panose="00000400000000000000" pitchFamily="2" charset="-78"/>
              </a:rPr>
              <a:t>در سال 1379 پنج گمانه به منظور شناسایی علت نشست قلعه در قسمت جنوبی آن حفر گردید که این گمانه ها مورد بررسی باستانشناسی واقع گردید . ماحصل این بررسی مشخص شدن دیوار خشتی قلعه در عمق حدوداً 17 متری از کف فعلی قلعه بود این دیوار از خشتهایی در ابعاد 9*40*40 سانتیمتر با ملاط گل ساخته شده است .رنگ مواد به کار رفته در خشتها بعضاً با هم متفاوت است وملاط گل نیز در حد فاصل خشتها به کار رفته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688302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000" dirty="0">
                <a:cs typeface="B Nazanin" panose="00000400000000000000" pitchFamily="2" charset="-78"/>
              </a:rPr>
              <a:t>الف : کف آجرفرش بنا در عمق 42 سانتیمتر با آجرهای 6*25*25 سانتیمتر واقع شده است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ب: یک دیوار آجری با آجرهایی به ابعاد 5*5/24 سانتیمتر در سمت شرق گمانه 1 به ارتفاع 75 سانتیمتری با جهت شمال غربی به جنوب شرقی وجود داشت که احتمالاً متعلق به دوره قاجار است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ج: در عمق 90/2 الی 70/3 سانتیمتری یک دیوار خشتی وجود دارد که ابعاد خشتهای آن 5*22*22 سانتیمتر است که متعلق به دوره اسلامی است . در این عمق سفالهای ظروف کوچک کشف گردید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د: از عمق 3الی 5 متری گمانه یک دیوار خشتی از نوع خشتهای 10*40 سانتیمتر کشف گردید سفالهای این لایه از نوع خمره های بزرگ با لبه تخت به داخل برگشته بود .احتمالاً این دیوار متعلق به باروی دوره ساسانی است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ه: از عمق 5الی 6 متری یک لایه لاشه سنگ با ملاط گچ کشف گردید در این لایه سفال خمره های ذخیره آذوقه با تزیینات زنجیره ای به دست آمد . </a:t>
            </a:r>
            <a:endParaRPr lang="en-US" sz="2000" dirty="0">
              <a:cs typeface="B Nazanin" panose="00000400000000000000" pitchFamily="2" charset="-78"/>
            </a:endParaRPr>
          </a:p>
          <a:p>
            <a:pPr marL="0" indent="0" algn="r" rtl="1">
              <a:buNone/>
            </a:pPr>
            <a:r>
              <a:rPr lang="fa-IR" sz="2000" dirty="0">
                <a:cs typeface="B Nazanin" panose="00000400000000000000" pitchFamily="2" charset="-78"/>
              </a:rPr>
              <a:t>و: در عمق 7متری گمانه شماره 2 به یک دیوار با ازاره سنگی وسفالهای خاکستری برخورد گردید . در همین عمق د لایه شماره 1 به لایه ای با قطر 30 سانتی متر از زغال وچوب وخاکستر برخورد گردید وزیر این لایه نا مشخص بود . </a:t>
            </a:r>
            <a:endParaRPr lang="en-US" sz="2000" dirty="0">
              <a:cs typeface="B Nazanin" panose="00000400000000000000" pitchFamily="2" charset="-78"/>
            </a:endParaRPr>
          </a:p>
        </p:txBody>
      </p:sp>
    </p:spTree>
    <p:extLst>
      <p:ext uri="{BB962C8B-B14F-4D97-AF65-F5344CB8AC3E}">
        <p14:creationId xmlns:p14="http://schemas.microsoft.com/office/powerpoint/2010/main" val="22467795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خندق</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خندق ها با توجه به ضروریات هر منطقه در ابعاد مختلف ایجاد می شدند در کنار خود برج های دیده بانی ودفاعی نیز داشتند که قلعه شاپور خواست یا خرم آباد به میان نیامده است . اما نقشه ای در سال 1850 توسط واحد نقشه برداران روسی زیر نظر سرهنگ ستاد چریکوف از شهر وقلعه خرم آباد نقشه برداری شده است رودخانه خرم آباد به صورت نیمدایره ،نیمی از حصار دوازده برجی رااحاطه نموده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سبا این حال چشمه آب سراب گلستان دارایی که در نزدیکی پل گپ ودر جوار حصار قدیمی به رودخانه خرم آباد می پیوسته می توانسته در تکمیل این خندق کمک نموده باشد اما فعلاً مدارک مستندی در این رابطه وجود ندارد با این حال یکی از دروازه های قدیمی قلعه که در قسمت شمالی حصار دوازده برجی قرار داشته است به نام دروازه پل بر سر راه ارتباطی این قسمت بوده است .به نظر چریکوف رودخانه در این منطقه نقش یک خندق دفاع طبیعی را ایفا می کرده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دره خرم اباد تپه ای به نام چقا خندق که بررسیهای سطحی آثار دوره اسلامی را نشان می دهد وجود دارد که نشانگر استفاده از فن خندق سازی در تاکتیکهای نظامی مردم این دیار بوده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3491644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حصار ،برج ، بارو و دروازه ها </a:t>
            </a: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سیکی از اجزاء وعناصر تشکیل دهنده قلاع قدیمی حصار بوده که بنا به درجه واهمیت قلعه ها به تناسب کاربردی آنها ساخته می شده است . قلعه فلک الافلاک از آن جهت که در طول دوره های مختلف تاریخی همواره به عنوان مقر حکمرانان مورد استفاده سبوده بنابراین آن را باید در زمره یک دژ ارگ حکومتی به شمار آورد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کما اینکه این قلعه در دوره های بعد (قرن هفتم) در شکل گیری وتکوین شهر خرماباد نیز نقش اصلی را ایفا نموده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سیک هیئت روسی به سرپرستی فردی به نام چریکوف در سال 1267 ه ق از خرم آباد دیدن کرده است . چریکوف که سرهنگ ستاد بوده اطلاعات نسبتاً دقیقی در باره قلعه وشهر به دست داده است .حصار شهر وقلعه دوازده برجی نقشه ای است که شخصی به نام پرسکوریاکف به راهنمایی چریکوف تهیه کرده است که نشان می دهد که شهر به وسیله دیوارهایی محصور شده ودارای دو دروازه به نام گرداب(برسرراه کاروانرو کرمانشاه) ودروازه خوز(برسر راه کاروانرو دزفول ،خوزستان )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1660292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در تصویر قدیمی از قسمت شمال غربی قلعه دروازه پل قابل مشاهده است ،این دروازه که دارای هشتی ورودی است احتمالاً دارای پوشش گنبدی بوده که تخریب گردیده ومصالح آن از آجر بوده است . ورودی وخروجی این هشتی با هم متقارن بوده ودارای طاق جناقی با دو طاقنما آن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پایین دیواره حصار در بدنه آن یک ردیف حجره کوچک به چشم می خورد که احتمالاً آخور اسبها واسترها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گوشه شمال شرقی حصار یکی از برجهای قلعه با فاصله حدود 100 متری از دروازه پل وجود داشته است .در تصویر مذکور پل گپ بر روی رودخانه خرم آباد خود نمایی می کند در ذیل تصویر نگارش شده است : « دور نمای پل خرم آباد وباغات سمت پل وقسمتی از عمارت حکومتی طول پل پانصد قدم ،عرضش هشت قدم ،ارتفاعش ده ذرع ، این پل از بناهای حسن خان والی جد مرحوم حسین قلی خان والی پشت کوه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منتهی الیه پل دو ستون کوچک دردو سوی پل به چشم می خورد که برخی از پلهای دوره صفوی این شیوه معمول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944895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در تصاویر دوره قاجاریه (عکاسخانه دارالخلافه) گفته های فوق الذکر را تایید می کند .ارتفاع این حصار حدود 8 متر یا به قول آقای چاغروند 8ذرع برآورد می شود وبر بالای آن کنگره هایی وجود داشته که از تکرار نیمدایره هایی در کنار هم تشکیل می شده است ودر زیر آنها دریچه هایی وجود داشته که احتمالاً جان پناه نگهبانان ومدافعان قلعه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ویژگی قابل توجه این حصار وبرجهای آن به کار بردن فن (وامال) در ساخت آن بوده است به عبارت دیگر در نمای خارجی حصار وبرجها با شیب متناسبی به طرف داخل از پایین به بالا با پس نشستی تدریجی ساخته شده است که این وضعیت در بنای قلعه 8 برجی کنونی نیز مشاهده می شود این عامل در ایستایی و دوام بیشتر بنا موثر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از دیگر ویژگی حصار قلعه با توجه به تصاویر قدیمی قطر دیوارهای آن بوده است که از پایین بسیار قطور ودر قسمتهای فوقانی به تدریج از ضخامت آن کاسته شده است .در پشت کنگره های حصار ،غلام گردشی جهت نگهبانان قلعه وجود داشته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4291991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05000"/>
            <a:ext cx="7391400" cy="4449763"/>
          </a:xfrm>
        </p:spPr>
        <p:txBody>
          <a:bodyPr/>
          <a:lstStyle/>
          <a:p>
            <a:pPr marL="0" lvl="0" indent="0" algn="r" rtl="1">
              <a:buNone/>
            </a:pPr>
            <a:r>
              <a:rPr lang="fa-IR" sz="2200" dirty="0">
                <a:cs typeface="B Nazanin" panose="00000400000000000000" pitchFamily="2" charset="-78"/>
              </a:rPr>
              <a:t>موقعیت جغرافیایی دژ شاپور خواست : رشته کوههای موازی زاگرس ،حائل ما بین فلات مرکزی وبخشهای جنوبی وغربی ایران قرار گرفته ولرستان در بخش میانی این رشته کوهها در گذر راههای مهم ارتباطی واقع شده ودر طول تاریخ همواره از اهمیت خاصی برخوردار بوده است . از دشت سیلاخور و ورود به رشته کوههای زاگرس تا خروج از این رشته کوهها و ورود به دشتهای خوزستان به طول تقریبی 200 کیلومتر ،شاید هیچ نقطه ای را همچون دره وجلگه خرم آباد از لحاظ موقعیت جغرافیایی (بر سر راههای ارتباطی ) سرابهای فراوان ،هوای مناسب ،موقعیت ویژه تپه قلعه فلک الافلاک نتوان یافت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دو رشته کوه در دو طرف دره خرم آباد با جهت شمال غرب به جنوب شرق آن را چون حصاری احاطه کرده اند .دو رودخانه در وسط این دره تلاقی نموده به سمت جنوب در جریان است .با این وصف در مرکز این دره ،صخره ای با ارتفاع حدود 20 متر ومساحت تقریبی 5300 متر مربع از سطح زمینهای اطراف در نتیجه فعل و انفعالات زمین شناسی سر برآورده که مشرف بر دره وگذرگاههای ورودی به آن است .</a:t>
            </a:r>
            <a:endParaRPr lang="en-US" sz="2200" dirty="0">
              <a:cs typeface="B Nazanin" panose="00000400000000000000" pitchFamily="2" charset="-78"/>
            </a:endParaRPr>
          </a:p>
        </p:txBody>
      </p:sp>
    </p:spTree>
    <p:extLst>
      <p:ext uri="{BB962C8B-B14F-4D97-AF65-F5344CB8AC3E}">
        <p14:creationId xmlns:p14="http://schemas.microsoft.com/office/powerpoint/2010/main" val="3363608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در متون تاریخی به مصالح برجهای دوازده گانه وحصار اشاره چندانی نشده است قسمت پایینی یکی از برجهای حصار واقع در قسمت جنوبی قلعه ودر کنار رودخانه که به برج آبی معروف بوده است از سنگ ساخته شده است ودر جای دیگری می خوانیم که حصار قلعه رابعد از مرمت وبازسازی کاهگل نموده اند یا این که یکی از برجهای قلعه بر برج سنگی معروف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بقایای باقیمانده دو برج از بروج مذکور در قسمت شمال غربی وغرب قلعه نشان می دهد که ساختار آنها از آجرهای 5*25*25 سنگ لاشه ،قلوه ، خشت خام ، وگل تشکیل شده است که بخشی از تنوع مصالح آن مربوط به دوره های مختلف آن است . بنابر تصاویر دوره قاجاریه در وسط دیوارها از یک رج آجر به صورت افقی استفاده شده که از خوردگی دیوارهای خشتی وکاهگلی جلوگیری می کرده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4281711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برج دیده بانی </a:t>
            </a: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علاوه بر 12 برج حصار وهشت برج قلعه به منظور اشراف بر کلیه تحرکاتی که ممکن بوده از سوی دشمن صورت بگیرد در منتهی الیه قسمت جنوب شرقی سفید کوه در بالای کوهی مه دامنه آن معروف به گل اسپینه است برج دیده بانی وجود داشته که بررسیهای سطحی آن آثار دوره اشکانی را مشخص می کند ودر پایین دست آن برجی معروف به سنگر بختیاری وجود داشته که مربوط به دوره های متاخر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بارون دوبد به این برج اشاره کرده است ونوشته است : در نوک یافته کوه که پیشانی خودرا به روی خرم آباد کشیده برجی هست که به شهر در دامنه خود اشراف دارد ودو توپ برنجی در آن مستقر است . </a:t>
            </a:r>
            <a:endParaRPr lang="en-US" sz="2200" dirty="0">
              <a:cs typeface="B Nazanin" panose="00000400000000000000" pitchFamily="2" charset="-78"/>
            </a:endParaRPr>
          </a:p>
        </p:txBody>
      </p:sp>
    </p:spTree>
    <p:extLst>
      <p:ext uri="{BB962C8B-B14F-4D97-AF65-F5344CB8AC3E}">
        <p14:creationId xmlns:p14="http://schemas.microsoft.com/office/powerpoint/2010/main" val="2507860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تخریب </a:t>
            </a:r>
            <a:r>
              <a:rPr lang="fa-IR" dirty="0" smtClean="0">
                <a:solidFill>
                  <a:schemeClr val="bg1"/>
                </a:solidFill>
                <a:cs typeface="B Nazanin" panose="00000400000000000000" pitchFamily="2" charset="-78"/>
              </a:rPr>
              <a:t>عمارت‌های </a:t>
            </a:r>
            <a:r>
              <a:rPr lang="fa-IR" dirty="0">
                <a:solidFill>
                  <a:schemeClr val="bg1"/>
                </a:solidFill>
                <a:cs typeface="B Nazanin" panose="00000400000000000000" pitchFamily="2" charset="-78"/>
              </a:rPr>
              <a:t>قلعه </a:t>
            </a:r>
          </a:p>
        </p:txBody>
      </p:sp>
      <p:sp>
        <p:nvSpPr>
          <p:cNvPr id="3" name="Content Placeholder 2"/>
          <p:cNvSpPr>
            <a:spLocks noGrp="1"/>
          </p:cNvSpPr>
          <p:nvPr>
            <p:ph idx="1"/>
          </p:nvPr>
        </p:nvSpPr>
        <p:spPr>
          <a:xfrm>
            <a:off x="1295400" y="2384424"/>
            <a:ext cx="7391400" cy="4449763"/>
          </a:xfrm>
        </p:spPr>
        <p:txBody>
          <a:bodyPr/>
          <a:lstStyle/>
          <a:p>
            <a:pPr marL="0" indent="0" algn="r" rtl="1">
              <a:buNone/>
            </a:pPr>
            <a:r>
              <a:rPr lang="fa-IR" sz="2200" dirty="0">
                <a:cs typeface="B Nazanin" panose="00000400000000000000" pitchFamily="2" charset="-78"/>
              </a:rPr>
              <a:t>در زمان حکومت ظل السلطان که مظفر الملک نیابت حکومت لرستان را برعهده داشت ،عمارت قلعه را خراب نموده ،آجر ومصالح آن را به قطعه زمینی معروف به علی آباد منتقل کرده ودر آنجا کاروانسرایی را بنا نهاده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واقع حکمرانان محل درویرانی تدریجی قلعه نقش عمده داشته اند .چنان که ادموندز در یادداشتهای سفر خویش نوشته است : «مظفر الملک برای تهیه آجر ساختمان کاروانسرای محسن آباد که در آنطرف رودخانه رو به روی پل قرار دارد آسیبهای زیادی به عمارتهای قلعه وارد آورده است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4041193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راه صعود (دسترسی) به قلعه هشت برجی </a:t>
            </a:r>
          </a:p>
        </p:txBody>
      </p:sp>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راه قدیمی دسترسی به قلعه از سمت جنوبی قلعه بوده است هم اکنون بقایای این راه در دامنه صخره به عرض 5تا6 متر وجود دارد .دراین بخش صخره را بریده وتسطیح نموده اند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کتاب جغرافیای تاریخی لرستان نویسنده ناشناس احتمالاً متعلق به دوره ناصرالدین شاه قاجار در خصوص این راه آمده است : اصل قلعه در بالای تپه واقع شده به قدر شصت ذرع ارتفاع دارد وسه طرف آن کوه وکمر است راهی ندارد مگر از طرف دیگر که خاک است .قلعه را که در بالای تپه ساخته اند وحصار آن را بالا برده اند بیراه شده است .راه قلعه از جانب جنوبی تپه است وکمر را بریده از سنگ وگچ فرش کرده اند .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در حال حاضر درصد شیب راه مذکور ونحوه وچگونگی سنگ فرش آن به علت واقع بودن در زیر زباله های ساختمانی که از قلعه بیرون ریخته شده است نامشخص است اما آثار این راه به طول تقریبی 40 متر دردامنه تپه که دارای شیب ملایمی می باشد کاملاً مشخص است در بخشی از راه صخره را بریده وراه ایجاد نموده اند . </a:t>
            </a:r>
          </a:p>
        </p:txBody>
      </p:sp>
    </p:spTree>
    <p:extLst>
      <p:ext uri="{BB962C8B-B14F-4D97-AF65-F5344CB8AC3E}">
        <p14:creationId xmlns:p14="http://schemas.microsoft.com/office/powerpoint/2010/main" val="15701931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توصیف قلعه هشت برجی </a:t>
            </a:r>
          </a:p>
        </p:txBody>
      </p:sp>
      <p:sp>
        <p:nvSpPr>
          <p:cNvPr id="3" name="Content Placeholder 2"/>
          <p:cNvSpPr>
            <a:spLocks noGrp="1"/>
          </p:cNvSpPr>
          <p:nvPr>
            <p:ph idx="1"/>
          </p:nvPr>
        </p:nvSpPr>
        <p:spPr>
          <a:xfrm>
            <a:off x="1323975" y="1752600"/>
            <a:ext cx="7391400" cy="4449763"/>
          </a:xfrm>
        </p:spPr>
        <p:txBody>
          <a:bodyPr/>
          <a:lstStyle/>
          <a:p>
            <a:pPr marL="0" indent="0" algn="r" rtl="1">
              <a:buNone/>
            </a:pPr>
            <a:r>
              <a:rPr lang="fa-IR" sz="2100" dirty="0">
                <a:cs typeface="B Nazanin" panose="00000400000000000000" pitchFamily="2" charset="-78"/>
              </a:rPr>
              <a:t>توصیفات مورخین وسیاحان از قلعه فلک الافلاک به عنوان دژ ،دز، قلعه سفید، سلاسل، کاخ، قصر، کوشک، علاوه بر عملکرد بنا از ساختار فیزیکی نیز حکایت داشته است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تشبیه قلعه فلک الافلاک به قلعه کشکولی در متون عصر قاجاری برداشتی است که از شکل حجمی وهندسی این بنا به عمل آمده است . غضنفری آورده است که : (شواهدی حاکی است که شالوده بنای جدید فلک الافلاک با شکل عجیب هندسی در زمان شجاع الدین خورشید سر سلسله اتابکان لرستان وسیله مولانا محمد دینوی استاد ریاضیات وباهمکاری احمد بن شیخ نیشابوری ،طراحی وپی ریزی شده است . </a:t>
            </a:r>
            <a:endParaRPr lang="en-US" sz="2100" dirty="0" smtClean="0">
              <a:cs typeface="B Nazanin" panose="00000400000000000000" pitchFamily="2" charset="-78"/>
            </a:endParaRPr>
          </a:p>
          <a:p>
            <a:pPr marL="0" indent="0" algn="r" rtl="1">
              <a:buNone/>
            </a:pPr>
            <a:r>
              <a:rPr lang="fa-IR" sz="2100" dirty="0">
                <a:cs typeface="B Nazanin" panose="00000400000000000000" pitchFamily="2" charset="-78"/>
              </a:rPr>
              <a:t>قلعه فلک الافلاک برروی صخره ای سنگی به ارتفاع حداکثر 40 متر به مساحت 5300متر مربع در وسط دره خرم آباد واقع شده است این قلعه که به صورت پنج ضلعی نامنظم ودارای هشت برج در ابعاد مختلف می باشد در بلندترین قسمت آن تا روی صخره 5/22 وتا سطح زمین حدود 40 متر ارتفاع دارد .برجهای قلعه در قسمت پایین به ارتفاع 5/5 متر از سنگ لاشه وملاط گچ ساخته شده ودر قسمتهای فوقانی از آجر ساخته شده اند قابل ذکر است که در بخش شرقی قلعه بخشی از نمای آجری دیوار تخریب شده بود که در پس آن دیواری از خشت خام مشاهده گردید . </a:t>
            </a:r>
            <a:endParaRPr lang="en-US" sz="2100" dirty="0">
              <a:cs typeface="B Nazanin" panose="00000400000000000000" pitchFamily="2" charset="-78"/>
            </a:endParaRPr>
          </a:p>
          <a:p>
            <a:pPr marL="0" indent="0" algn="r" rtl="1">
              <a:buNone/>
            </a:pPr>
            <a:endParaRPr lang="en-US" sz="2100" dirty="0">
              <a:cs typeface="B Nazanin" panose="00000400000000000000" pitchFamily="2" charset="-78"/>
            </a:endParaRPr>
          </a:p>
        </p:txBody>
      </p:sp>
    </p:spTree>
    <p:extLst>
      <p:ext uri="{BB962C8B-B14F-4D97-AF65-F5344CB8AC3E}">
        <p14:creationId xmlns:p14="http://schemas.microsoft.com/office/powerpoint/2010/main" val="8128487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برج‌ها و باروها </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برجها وباروها وکنگره های قلعه هم از لحاظ مصالح وهم شیوه معماری تغییرات بسیار را به خود دیده به طوری که تصاویر دوران قاجار با وضعیت فعلی آن قابل مقایسه نیست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تنها برجی که دستخوش تغییرات زیادی نشده است برجی است که دارای تزیینات آچری است . ازاره دیوارها وبرجهای قلعه از سنگ لاشه ساخته شده وبه استناد تصاویر قدیمی دیواری با طرح تکراری طاقنما به شیوه معماری دوره صفوی در دامنه قلعه وجود داشته است که احتمالاً یکی از دیوارهای چند گانه حصار قلعه بوده است واطاقی چند ضلعی بر بالای برجی در شمال شرقی قلعه به چشم می خورد که مشرف بر قسمت شرقی وجنوبی بوده وشاید همان برج ساد شده در جغرافیای لرستان باشد که به فلک الافلاک معروف بوده است . رض دیوار باروی قلعه وبرجهای آن از پایین قطور تر است ودر قسنمتهای فوقانی به تدریج از عرض آنها کاسته می شود به طوری که در قسمت پشت بام این عرض به 65 سانتیمتر می رسد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1327188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ورودی قلعه </a:t>
            </a:r>
          </a:p>
        </p:txBody>
      </p:sp>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solidFill>
                  <a:schemeClr val="tx1"/>
                </a:solidFill>
                <a:cs typeface="B Nazanin" panose="00000400000000000000" pitchFamily="2" charset="-78"/>
              </a:rPr>
              <a:t>با ستون نمای برجسته آجری وطاقنما در قسمت شمال غربی بناواقع شده است ونمای آن ورودیهای دوره قاجاریه را تداعی می کند بعد از دروازه ورودی ،هشتی وسپس راهرویی است که با گردش به سمت چپ به صحن حیاط اول راه دارد .در دو طرف هشتی ورودی فضاهایی وجود دارد که احتمال می رود جایگاه نگهبانان واطاق کوچکی در پس جایگاه سمت راست قرار دارد که اطاق نگهبانان بوده است .همچنین در سمت راست راهرو فضایی که حدوداً 70 سانتیمتر کف آن پایین تر از کف راهرو است وجود دارد که کاربردی آن نامشخص است .بخش ورودی قلعه متشکل از هشتی ،اطاقهای نگهبانی ودالان ورودی همراه با برج شماره یک تنها قسمت قلعه است که در دو طبقه ساخته شده است .طبقه دوم متشکل از چند اطاق با جهت غربی شرقی است که به راه ورودی قلعه از بیرون نیز مشرف بوده است . </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1007750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صحن اول </a:t>
            </a:r>
          </a:p>
        </p:txBody>
      </p:sp>
      <p:sp>
        <p:nvSpPr>
          <p:cNvPr id="3" name="Content Placeholder 2"/>
          <p:cNvSpPr>
            <a:spLocks noGrp="1"/>
          </p:cNvSpPr>
          <p:nvPr>
            <p:ph idx="1"/>
          </p:nvPr>
        </p:nvSpPr>
        <p:spPr/>
        <p:txBody>
          <a:bodyPr/>
          <a:lstStyle/>
          <a:p>
            <a:pPr marL="0" indent="0" algn="r" rtl="1">
              <a:buNone/>
            </a:pPr>
            <a:r>
              <a:rPr lang="fa-IR" sz="2100" dirty="0">
                <a:cs typeface="B Nazanin" panose="00000400000000000000" pitchFamily="2" charset="-78"/>
              </a:rPr>
              <a:t>صحن حیاط اول به طول وعرض 22*31 متر از سمت جنوب با یک ردیف ساختمان نوساز که درنتیجه تخریب برج شماره دو قلعه در سال 1362 باز سازی گردیده محصور شده است ودر سمت شمالی آن نیز بنایی با پلان مستطیل واقع شده است که کف آن 75 سانتیمتر از کف حیاط پایین تر است ودر وسط آن شش جرز آجری همراه با دیوارهای جانبی بار گنبدهای عرقچین سقف را تحمل می کنند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سدر قسمت شمالی فضای مذکور روبه روی در ورودی ،فضای داخلی برج شماره 7 که محدوده ای در حدود 15 متر را در بر می گیرد وجود دارد ودر قسمت غربی فضا در منتهاالیه آن فضای داخلی برج شماره 8 به مساحت تقریبی 30 متر مربع با چهار جرز آجری در وسط وجود دارد .این بخش در پایین دست چاه واقع شده وآب انبار و آبراها های زیر زمینی آن کشف گردید . </a:t>
            </a:r>
            <a:endParaRPr lang="en-US" sz="2100" dirty="0">
              <a:cs typeface="B Nazanin" panose="00000400000000000000" pitchFamily="2" charset="-78"/>
            </a:endParaRPr>
          </a:p>
          <a:p>
            <a:pPr marL="0" indent="0" algn="r" rtl="1">
              <a:buNone/>
            </a:pPr>
            <a:r>
              <a:rPr lang="fa-IR" sz="2100" dirty="0">
                <a:cs typeface="B Nazanin" panose="00000400000000000000" pitchFamily="2" charset="-78"/>
              </a:rPr>
              <a:t>این بخش با توجه به شیوه معماری از تاسیسات دوره قاجار وپهلوی اول است که به مجموعه اضافه گردیده است ومتشکل از یک سالن طویل با جهت شمالی ،جنوبی وبا پوشش گنبدهای عرقچین است .اطاقی نیز در قسمت جنوبی و چسبیده به سالن وجود دارد که دارای پوشش طاقی به شیوه رومی می باشد . </a:t>
            </a:r>
            <a:endParaRPr lang="en-US" sz="2100" dirty="0">
              <a:cs typeface="B Nazanin" panose="00000400000000000000" pitchFamily="2" charset="-78"/>
            </a:endParaRPr>
          </a:p>
          <a:p>
            <a:pPr marL="0" indent="0" algn="r">
              <a:buNone/>
            </a:pPr>
            <a:endParaRPr lang="fa-IR" sz="2100" dirty="0">
              <a:cs typeface="B Nazanin" panose="00000400000000000000" pitchFamily="2" charset="-78"/>
            </a:endParaRPr>
          </a:p>
        </p:txBody>
      </p:sp>
    </p:spTree>
    <p:extLst>
      <p:ext uri="{BB962C8B-B14F-4D97-AF65-F5344CB8AC3E}">
        <p14:creationId xmlns:p14="http://schemas.microsoft.com/office/powerpoint/2010/main" val="2637714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چاه قلعه </a:t>
            </a:r>
          </a:p>
        </p:txBody>
      </p:sp>
      <p:sp>
        <p:nvSpPr>
          <p:cNvPr id="3" name="Content Placeholder 2"/>
          <p:cNvSpPr>
            <a:spLocks noGrp="1"/>
          </p:cNvSpPr>
          <p:nvPr>
            <p:ph idx="1"/>
          </p:nvPr>
        </p:nvSpPr>
        <p:spPr>
          <a:xfrm>
            <a:off x="1295400" y="1828800"/>
            <a:ext cx="7391400" cy="4449763"/>
          </a:xfrm>
        </p:spPr>
        <p:txBody>
          <a:bodyPr/>
          <a:lstStyle/>
          <a:p>
            <a:pPr marL="0" indent="0" algn="r" rtl="1">
              <a:buNone/>
            </a:pPr>
            <a:r>
              <a:rPr lang="fa-IR" sz="2200" dirty="0">
                <a:cs typeface="B Nazanin" panose="00000400000000000000" pitchFamily="2" charset="-78"/>
              </a:rPr>
              <a:t>در منتهی الیه قسمت شمالی حیاط اول قلعه در کنار برج شماره 7 چاهی وجود دارد که تامین کننده آب قلعه است .این چاه دارای 41 سانتیمتر عمق وطول وعرضی به ابعاد 2/*20/1 مربع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دهانه چاه چهار گوش وهر ظلع آن 75/2 متر وتا عمق 30/10 متر از دیواره چاه با سنگ وآجر ساخته شده و30/31 متر آن با حفر صخره بوجود آمده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نکته قابل توجه در خصوص این چاه حفر آن در صخره ای است که قلعه بر روی آن ساخته شده است . سازندگان اولیه قلعه با محاسبه دقیق خویش توانسته اند یکی از اساسی رین مشکلات قلعه که تامین آب آن بوده است را حل نمایند . در کتاب جغرافیای لرستان آمده است : در میان قلعه در زمان قدیم چاهی که دهنه آن سه ذرع است ،کمر را تراشیده وسنگ را بریده باآب رسانیده اند واز سرابی که مابین تپه است به دلو آب می کشیده اند واز برای مصارف سکنه قلعه وباغچه وحمام مخارج زیادی باین چاه شد .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37183936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153400" cy="609600"/>
          </a:xfrm>
        </p:spPr>
        <p:txBody>
          <a:bodyPr/>
          <a:lstStyle/>
          <a:p>
            <a:pPr algn="ctr"/>
            <a:r>
              <a:rPr lang="fa-IR" dirty="0" smtClean="0">
                <a:solidFill>
                  <a:schemeClr val="bg1"/>
                </a:solidFill>
                <a:cs typeface="B Nazanin" panose="00000400000000000000" pitchFamily="2" charset="-78"/>
              </a:rPr>
              <a:t>حمام، </a:t>
            </a:r>
            <a:r>
              <a:rPr lang="fa-IR" dirty="0">
                <a:solidFill>
                  <a:schemeClr val="bg1"/>
                </a:solidFill>
                <a:cs typeface="B Nazanin" panose="00000400000000000000" pitchFamily="2" charset="-78"/>
              </a:rPr>
              <a:t>آب </a:t>
            </a:r>
            <a:r>
              <a:rPr lang="fa-IR" dirty="0" smtClean="0">
                <a:solidFill>
                  <a:schemeClr val="bg1"/>
                </a:solidFill>
                <a:cs typeface="B Nazanin" panose="00000400000000000000" pitchFamily="2" charset="-78"/>
              </a:rPr>
              <a:t>انبار، دهلیزهای </a:t>
            </a:r>
            <a:r>
              <a:rPr lang="fa-IR" dirty="0">
                <a:solidFill>
                  <a:schemeClr val="bg1"/>
                </a:solidFill>
                <a:cs typeface="B Nazanin" panose="00000400000000000000" pitchFamily="2" charset="-78"/>
              </a:rPr>
              <a:t>دفع </a:t>
            </a:r>
            <a:r>
              <a:rPr lang="fa-IR" dirty="0" smtClean="0">
                <a:solidFill>
                  <a:schemeClr val="bg1"/>
                </a:solidFill>
                <a:cs typeface="B Nazanin" panose="00000400000000000000" pitchFamily="2" charset="-78"/>
              </a:rPr>
              <a:t>آب‌های </a:t>
            </a:r>
            <a:r>
              <a:rPr lang="fa-IR" dirty="0">
                <a:solidFill>
                  <a:schemeClr val="bg1"/>
                </a:solidFill>
                <a:cs typeface="B Nazanin" panose="00000400000000000000" pitchFamily="2" charset="-78"/>
              </a:rPr>
              <a:t>سطحی </a:t>
            </a:r>
            <a:r>
              <a:rPr lang="fa-IR" dirty="0" smtClean="0">
                <a:solidFill>
                  <a:schemeClr val="bg1"/>
                </a:solidFill>
                <a:cs typeface="B Nazanin" panose="00000400000000000000" pitchFamily="2" charset="-78"/>
              </a:rPr>
              <a:t>و زائد </a:t>
            </a:r>
            <a:endParaRPr lang="fa-IR" dirty="0">
              <a:solidFill>
                <a:schemeClr val="bg1"/>
              </a:solidFill>
              <a:cs typeface="B Nazanin" panose="00000400000000000000" pitchFamily="2" charset="-78"/>
            </a:endParaRPr>
          </a:p>
        </p:txBody>
      </p:sp>
      <p:sp>
        <p:nvSpPr>
          <p:cNvPr id="3" name="Content Placeholder 2"/>
          <p:cNvSpPr>
            <a:spLocks noGrp="1"/>
          </p:cNvSpPr>
          <p:nvPr>
            <p:ph idx="1"/>
          </p:nvPr>
        </p:nvSpPr>
        <p:spPr>
          <a:xfrm>
            <a:off x="1309687" y="1905000"/>
            <a:ext cx="7391400" cy="4449763"/>
          </a:xfrm>
        </p:spPr>
        <p:txBody>
          <a:bodyPr/>
          <a:lstStyle/>
          <a:p>
            <a:pPr marL="0" indent="0" algn="r" rtl="1">
              <a:buNone/>
            </a:pPr>
            <a:r>
              <a:rPr lang="fa-IR" sz="2200" dirty="0">
                <a:cs typeface="B Nazanin" panose="00000400000000000000" pitchFamily="2" charset="-78"/>
              </a:rPr>
              <a:t>مورخین وسیاحان دوره قاجاریه به وجود حمامهایی در داخل قلعه اشاره کرده اند .در کتاب جغرافیای لرستان به قلم یک نویسنده ناشناس در حوالی سال 1300 ه در توصیف چاه قلعه نوشته است که از آب آن برای مصارف سکنه قلعه وباغچه وحمام استفاده شده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معین السلطنه چاغروند نیز در سال 1334 نوشته است که اندرونی وبیرونی وحمام وطویله ومحبوسخانه در میان محوطه قلعه مهیا بوده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حاج عبدالغفار نجم الملک نیز در سفر نامه خوزستان به حمام وچند عمارت قلعه اشاره کرده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ادموندز که تصویر روشن تری از عمارتهای قلعه ارائه داده است ضمن توصیف اندرونی قلعه به حمام زنانه اشاره می کند که در طرف دیگر سرای خواجه باشی ها قرار داشته است . حمام مود اشاره در محدوده حصار واقع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3642804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2209800"/>
            <a:ext cx="7391400" cy="4449763"/>
          </a:xfrm>
        </p:spPr>
        <p:txBody>
          <a:bodyPr/>
          <a:lstStyle/>
          <a:p>
            <a:pPr marL="0" lvl="0" indent="0" algn="r" rtl="1">
              <a:buNone/>
            </a:pPr>
            <a:r>
              <a:rPr lang="fa-IR" sz="2200" dirty="0">
                <a:cs typeface="B Nazanin" panose="00000400000000000000" pitchFamily="2" charset="-78"/>
              </a:rPr>
              <a:t>بررسی گمانه های آزمایشی باستان شناختی حفر شده در قلعه فلک الافلاک که آثار دوره ماد ،هخامنشی ،پارت وساسانی در لایه های باستانی قلعه را به وضوح نشان می دهد قدمتی تا اوایل هزاره اول قبل از میلاد را برای ما محرز می گرداند هرچند که تاکنون مطالعه دقیقی در شهر شاپور خواست قدیم به انجام نرسیده است .ولی کشفیات اتفاقی ،شهری متعلق به ساسانی وصدر اسلام تا قرون هفتم هجری را مشخص می کند که از آن جمله بقایای آثار معماری در منطقه قاضی آباد کشف خمره های بزرگ در منطقه پشته حسین آباد ،قدمت آن را به دوره تاریخی مرتبط می سازد . </a:t>
            </a:r>
            <a:endParaRPr lang="en-US" sz="2200" dirty="0">
              <a:cs typeface="B Nazanin" panose="00000400000000000000" pitchFamily="2" charset="-78"/>
            </a:endParaRPr>
          </a:p>
        </p:txBody>
      </p:sp>
    </p:spTree>
    <p:extLst>
      <p:ext uri="{BB962C8B-B14F-4D97-AF65-F5344CB8AC3E}">
        <p14:creationId xmlns:p14="http://schemas.microsoft.com/office/powerpoint/2010/main" val="1492895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آب انبار </a:t>
            </a: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در حین عملیات مرمتی در قسمت شمالی جیاط اول قلعه در پایین دست چاه قلعه یک دیوار قدیمی سنگچین با جهت غربی شرقی کشف گردید که در پی گردیهای به عمل آمده به کشف دریچه یک دهلیز قدیمی که کانالهایی در زیر زمین منتهی می گردد منجر شد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بررسیهای به عمل آمده نشان می دهد که دیوار مذکور بخشی از بدنه آب انبار قدیمی بوده است که کف وسمت شمالی وشرقی آن را صخره تپه تشکیل می داده ودر این قسمت با روکش سفیدرنگی که احتمال می رود گچ یا آهک بوده است کف وبدنه مخزن را پوانده اند .عمق این مخزن بر اساس آثار باقیمانده 130 سانتیمتر بوده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32331036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0"/>
            <a:ext cx="7391400" cy="609600"/>
          </a:xfrm>
        </p:spPr>
        <p:txBody>
          <a:bodyPr/>
          <a:lstStyle/>
          <a:p>
            <a:pPr algn="ctr"/>
            <a:r>
              <a:rPr lang="fa-IR" dirty="0" smtClean="0">
                <a:solidFill>
                  <a:schemeClr val="bg1"/>
                </a:solidFill>
                <a:cs typeface="B Nazanin" panose="00000400000000000000" pitchFamily="2" charset="-78"/>
              </a:rPr>
              <a:t>کانال‌های </a:t>
            </a:r>
            <a:r>
              <a:rPr lang="fa-IR" dirty="0">
                <a:solidFill>
                  <a:schemeClr val="bg1"/>
                </a:solidFill>
                <a:cs typeface="B Nazanin" panose="00000400000000000000" pitchFamily="2" charset="-78"/>
              </a:rPr>
              <a:t>زیر زمینی </a:t>
            </a:r>
          </a:p>
        </p:txBody>
      </p:sp>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دهلیز مذکور به نقبی با بدنه سنگچین به ارتفاع 110 سانتیمتر راه داشت که در بدنه دیوار تنبوشه های سفالی تعبیه شده است . این کانال با جهت شرغی غربی به دو کانال دیگر منتهی می شد که در یک قسمت کانال دارای طاق تیزه دار به ارتفاع 77سانتیمتر وعرض 50 سانتیمتر ودر قسمت دیگر با پوشش آجری تخت ساخته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دربدنه این دیوار همچنین دو تنبوشه سفالی نصب شده است این نقبها همچنین نقش زهکش را عمل می کرده اند .وجود شواهد و قرائن مذکور بقیای یک حمام قدیمی را نشان می دهد که در قسمت شمال غربی قلعه واقع بوده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بخش شرقی وشمال حیاط دوم نیز تقبهایی وجود دارد که به راه گریز اضطراری معروف هستند .این نقبها با دهانه وزودی 70*70 سانتیمتر هنوز از لحاظ عملکرد کاربردی مورد بررسی واقع نشده اند . </a:t>
            </a:r>
            <a:endParaRPr lang="en-US" sz="2200" dirty="0">
              <a:cs typeface="B Nazanin" panose="00000400000000000000" pitchFamily="2" charset="-78"/>
            </a:endParaRPr>
          </a:p>
        </p:txBody>
      </p:sp>
    </p:spTree>
    <p:extLst>
      <p:ext uri="{BB962C8B-B14F-4D97-AF65-F5344CB8AC3E}">
        <p14:creationId xmlns:p14="http://schemas.microsoft.com/office/powerpoint/2010/main" val="23501516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صحن دوم </a:t>
            </a: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ورودی به صحن دوم از طریق دالانی در ظلع جنوب غربی صحن حیاط صورت می پذیرد .این دالان دارای پوشش هلالی است ودر انتهای آن به دو شعبه تقسیم شده که شعبه جنوبی راه پله دسترسی به پشت بام است وشعبه شمالی دالان ورودی به حیاط دوم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حیاط </a:t>
            </a:r>
            <a:r>
              <a:rPr lang="fa-IR" sz="2200" dirty="0" smtClean="0">
                <a:cs typeface="B Nazanin" panose="00000400000000000000" pitchFamily="2" charset="-78"/>
              </a:rPr>
              <a:t>دوم </a:t>
            </a:r>
            <a:r>
              <a:rPr lang="fa-IR" sz="2200" dirty="0">
                <a:cs typeface="B Nazanin" panose="00000400000000000000" pitchFamily="2" charset="-78"/>
              </a:rPr>
              <a:t>به چهارردیف بنا محصور شده است .قسمت غربی آن از الحاقات دوره قاجاریه ودر حد فاصل دو حیاط واقع شده است که پیشتر به آن اشاره شد. </a:t>
            </a:r>
            <a:endParaRPr lang="en-US" sz="2200" dirty="0">
              <a:cs typeface="B Nazanin" panose="00000400000000000000" pitchFamily="2" charset="-78"/>
            </a:endParaRPr>
          </a:p>
          <a:p>
            <a:pPr marL="0" indent="0" algn="r">
              <a:buNone/>
            </a:pPr>
            <a:endParaRPr lang="fa-IR" sz="2200" dirty="0">
              <a:cs typeface="B Nazanin" panose="00000400000000000000" pitchFamily="2" charset="-78"/>
            </a:endParaRPr>
          </a:p>
        </p:txBody>
      </p:sp>
    </p:spTree>
    <p:extLst>
      <p:ext uri="{BB962C8B-B14F-4D97-AF65-F5344CB8AC3E}">
        <p14:creationId xmlns:p14="http://schemas.microsoft.com/office/powerpoint/2010/main" val="2142082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قسمت شرقی بنا </a:t>
            </a:r>
          </a:p>
        </p:txBody>
      </p:sp>
      <p:sp>
        <p:nvSpPr>
          <p:cNvPr id="3" name="Content Placeholder 2"/>
          <p:cNvSpPr>
            <a:spLocks noGrp="1"/>
          </p:cNvSpPr>
          <p:nvPr>
            <p:ph idx="1"/>
          </p:nvPr>
        </p:nvSpPr>
        <p:spPr>
          <a:xfrm>
            <a:off x="1271587" y="2286000"/>
            <a:ext cx="7391400" cy="4449763"/>
          </a:xfrm>
        </p:spPr>
        <p:txBody>
          <a:bodyPr/>
          <a:lstStyle/>
          <a:p>
            <a:pPr marL="0" indent="0" algn="r" rtl="1">
              <a:buNone/>
            </a:pPr>
            <a:r>
              <a:rPr lang="fa-IR" sz="2200" dirty="0">
                <a:cs typeface="B Nazanin" panose="00000400000000000000" pitchFamily="2" charset="-78"/>
              </a:rPr>
              <a:t>به غیر از سمت شمالی آن که متشکل از اطاقهایی به جهت شرقی ، غربی با پوشش طاق آهنگ به شیوه ضربی است وادامه بخش شمالی قلعه است این بخش دارای دو نوع پوشش است یک بخش آن مشابه معماری فضای شمالی صحن اول یعنی دارای چهار جرز (ستون) آجری با گنبدهای عرقچین ودر بخش دیگر دارای پوششی بیضی شکلی است که در نوع خود بی نظیر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بخش شمالی صحن </a:t>
            </a:r>
            <a:r>
              <a:rPr lang="fa-IR" sz="2200" dirty="0" smtClean="0">
                <a:cs typeface="B Nazanin" panose="00000400000000000000" pitchFamily="2" charset="-78"/>
              </a:rPr>
              <a:t>دوم </a:t>
            </a:r>
            <a:endParaRPr lang="en-US" sz="2200" dirty="0">
              <a:cs typeface="B Nazanin" panose="00000400000000000000" pitchFamily="2" charset="-78"/>
            </a:endParaRPr>
          </a:p>
        </p:txBody>
      </p:sp>
    </p:spTree>
    <p:extLst>
      <p:ext uri="{BB962C8B-B14F-4D97-AF65-F5344CB8AC3E}">
        <p14:creationId xmlns:p14="http://schemas.microsoft.com/office/powerpoint/2010/main" val="13885557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بخش شمالی صحن دوم</a:t>
            </a:r>
            <a:endParaRPr lang="fa-IR" dirty="0">
              <a:solidFill>
                <a:schemeClr val="bg1"/>
              </a:solidFill>
            </a:endParaRPr>
          </a:p>
        </p:txBody>
      </p:sp>
      <p:sp>
        <p:nvSpPr>
          <p:cNvPr id="3" name="Content Placeholder 2"/>
          <p:cNvSpPr>
            <a:spLocks noGrp="1"/>
          </p:cNvSpPr>
          <p:nvPr>
            <p:ph idx="1"/>
          </p:nvPr>
        </p:nvSpPr>
        <p:spPr>
          <a:xfrm>
            <a:off x="1295400" y="2286000"/>
            <a:ext cx="7391400" cy="4449763"/>
          </a:xfrm>
        </p:spPr>
        <p:txBody>
          <a:bodyPr/>
          <a:lstStyle/>
          <a:p>
            <a:pPr marL="0" indent="0" algn="r" rtl="1">
              <a:buNone/>
            </a:pPr>
            <a:r>
              <a:rPr lang="fa-IR" sz="2200" dirty="0">
                <a:cs typeface="B Nazanin" panose="00000400000000000000" pitchFamily="2" charset="-78"/>
              </a:rPr>
              <a:t>این بخش نیز متشکل از اطاقهایی با جهت شمالی ،جنوبی وشاه نشین در مرکز آن است که دارای پوششهای متفاوتی می باشد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فضای سمت غربی آن دارای سه ستون آجری با پوشش گنبدی چهار بخشی است ودر شرق آن اطاقهای دالان مانند با پوشش طاق آهنگ ضربی وجود دارد در بخش مرکز نیز پوشش گنبدی بر چهار جرز ستون آجری استوارشده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30516877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بخش جنوبی صحن دوم</a:t>
            </a:r>
          </a:p>
        </p:txBody>
      </p:sp>
      <p:sp>
        <p:nvSpPr>
          <p:cNvPr id="3" name="Content Placeholder 2"/>
          <p:cNvSpPr>
            <a:spLocks noGrp="1"/>
          </p:cNvSpPr>
          <p:nvPr>
            <p:ph idx="1"/>
          </p:nvPr>
        </p:nvSpPr>
        <p:spPr>
          <a:xfrm>
            <a:off x="1295400" y="2379662"/>
            <a:ext cx="7391400" cy="4449763"/>
          </a:xfrm>
        </p:spPr>
        <p:txBody>
          <a:bodyPr/>
          <a:lstStyle/>
          <a:p>
            <a:pPr marL="0" indent="0" algn="r" rtl="1">
              <a:buNone/>
            </a:pPr>
            <a:r>
              <a:rPr lang="fa-IR" sz="2200" dirty="0">
                <a:cs typeface="B Nazanin" panose="00000400000000000000" pitchFamily="2" charset="-78"/>
              </a:rPr>
              <a:t>این بخش نیز دارای فضاهایی با پوشش های مشابه فضای شمالی است جهت اطاقها شمالی جنوبی است وتا حدودی این بخش با بخش شمالی از لحاظ پلان وفضا مشابه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در زیر یکی از اطاقهای این مجموعه دو اتاق کوچک به ابعاد حدود 4*3 متر وجود دارد که به وسیله یک کانال به تونل افقی خرطومی مانندی به عمق تقریبی 12 متر به سمت پایین از جهت جنوبی قلعه راه می یابد . عملکرد این دریچه ها وکانال خرطومی شکل تاکنون مورد مطالعه واقع نشده است .اما به نظر می رسد که منظور راه گریز اضطراری کاربرد داشته است . </a:t>
            </a:r>
            <a:endParaRPr lang="en-US" sz="2200" dirty="0">
              <a:cs typeface="B Nazanin" panose="00000400000000000000" pitchFamily="2" charset="-78"/>
            </a:endParaRPr>
          </a:p>
        </p:txBody>
      </p:sp>
    </p:spTree>
    <p:extLst>
      <p:ext uri="{BB962C8B-B14F-4D97-AF65-F5344CB8AC3E}">
        <p14:creationId xmlns:p14="http://schemas.microsoft.com/office/powerpoint/2010/main" val="11609975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bg1"/>
                </a:solidFill>
                <a:cs typeface="B Nazanin" panose="00000400000000000000" pitchFamily="2" charset="-78"/>
              </a:rPr>
              <a:t>ویژگی‌های </a:t>
            </a:r>
            <a:r>
              <a:rPr lang="fa-IR" dirty="0">
                <a:solidFill>
                  <a:schemeClr val="bg1"/>
                </a:solidFill>
                <a:cs typeface="B Nazanin" panose="00000400000000000000" pitchFamily="2" charset="-78"/>
              </a:rPr>
              <a:t>معماری بنای قلعه</a:t>
            </a:r>
          </a:p>
        </p:txBody>
      </p:sp>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پیروی هندسه بنا لز وضعیت توپوگرافی زمین ،صخره وتپه ای که قلعه بر روی آن احداث شده است با طول شرقی ،غربی موجب گردیده که بنای قلعه به صورت کشکولی وپنج ضلعی نامنظم ساخته شود .این وضعیت همچنین بر روی برجهای هشت گانه تاثیر گذار بوده وبه همین جهت بعضی از آنها حجیم وبرخی دیگر دارای ابعاد کوچکتری هستند از طرف دیگر این موضوع موجب گردیده که بنای قلعه پلان ونقشه متقارن نداشته باشد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استفاده از شیوه وامال در ساخت برج وبارو این فن را می توان بارزترین مشخصه قلعه محسوب کرد .این فن با توجه به تصاویر باقیمانده از دوره قاجاریه د ساخت حصار دوارده برجی وبرجهای آن نیز به کار رفته است . </a:t>
            </a:r>
            <a:endParaRPr lang="en-US" sz="2200" dirty="0" smtClean="0">
              <a:cs typeface="B Nazanin" panose="00000400000000000000" pitchFamily="2" charset="-78"/>
            </a:endParaRPr>
          </a:p>
          <a:p>
            <a:pPr marL="0" indent="0" algn="r" rtl="1">
              <a:buNone/>
            </a:pPr>
            <a:r>
              <a:rPr lang="fa-IR" sz="2200" dirty="0">
                <a:cs typeface="B Nazanin" panose="00000400000000000000" pitchFamily="2" charset="-78"/>
              </a:rPr>
              <a:t>استفاده از دریچه هایی از نقش توزیع فشار را ایفاء کرده اند .در قسمتهای فوقانی قلعه درزیر پوششهای طاقی وگنبد در بدنه بنا دریچه هایی تعبیه شده که بررسیهای به عمل آمده نشان می دهد که عملکرد توازن بنا یا نقش توزیع فشار را ایفا نموده اند . </a:t>
            </a:r>
            <a:endParaRPr lang="en-US" sz="2200" dirty="0">
              <a:cs typeface="B Nazanin" panose="00000400000000000000" pitchFamily="2" charset="-78"/>
            </a:endParaRPr>
          </a:p>
        </p:txBody>
      </p:sp>
    </p:spTree>
    <p:extLst>
      <p:ext uri="{BB962C8B-B14F-4D97-AF65-F5344CB8AC3E}">
        <p14:creationId xmlns:p14="http://schemas.microsoft.com/office/powerpoint/2010/main" val="12355944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دفع رطوبت ،صخره ای که قلعه بر روی آن واقع است از نوع آهکی بوده وآب ورطوبت را در خودش نگهداری می نماید . در داخل فضاهای شمالی وجنوبی حیاط اول چند چاه ونقب زیر زمینی که از آنها تحت عنوان راههای گریز نام برده شده وجود دارد که علاوه بر عملکرد ویژه خویش مانند دفع آبهای زائد وگریز اضطراری خود به خود عملکرد زهکش بنا ودفع رطوبت از صخره را فراهم آورده اند . این عملکرد در خصوص چاه قلعه نیز مصداق پیدا می کند این شیوه سوای شیوه دفع ابهای سطحی است که پیشتر بدان اشاره شد </a:t>
            </a:r>
            <a:endParaRPr lang="en-US" sz="2200" dirty="0">
              <a:cs typeface="B Nazanin" panose="00000400000000000000" pitchFamily="2" charset="-78"/>
            </a:endParaRPr>
          </a:p>
          <a:p>
            <a:pPr marL="0" indent="0" algn="r" rtl="1">
              <a:buNone/>
            </a:pPr>
            <a:endParaRPr lang="en-US" sz="2200" dirty="0">
              <a:cs typeface="B Nazanin" panose="00000400000000000000" pitchFamily="2" charset="-78"/>
            </a:endParaRPr>
          </a:p>
          <a:p>
            <a:endParaRPr lang="fa-IR" sz="2200" dirty="0"/>
          </a:p>
        </p:txBody>
      </p:sp>
    </p:spTree>
    <p:extLst>
      <p:ext uri="{BB962C8B-B14F-4D97-AF65-F5344CB8AC3E}">
        <p14:creationId xmlns:p14="http://schemas.microsoft.com/office/powerpoint/2010/main" val="125702066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استفاده از کلاف بندی چوبی </a:t>
            </a:r>
          </a:p>
        </p:txBody>
      </p:sp>
      <p:sp>
        <p:nvSpPr>
          <p:cNvPr id="3" name="Content Placeholder 2"/>
          <p:cNvSpPr>
            <a:spLocks noGrp="1"/>
          </p:cNvSpPr>
          <p:nvPr>
            <p:ph idx="1"/>
          </p:nvPr>
        </p:nvSpPr>
        <p:spPr>
          <a:xfrm>
            <a:off x="1295400" y="2133600"/>
            <a:ext cx="7391400" cy="4449763"/>
          </a:xfrm>
        </p:spPr>
        <p:txBody>
          <a:bodyPr/>
          <a:lstStyle/>
          <a:p>
            <a:pPr marL="0" indent="0" algn="r" rtl="1">
              <a:buNone/>
            </a:pPr>
            <a:r>
              <a:rPr lang="fa-IR" sz="2200" dirty="0">
                <a:solidFill>
                  <a:schemeClr val="tx1"/>
                </a:solidFill>
                <a:cs typeface="B Nazanin" panose="00000400000000000000" pitchFamily="2" charset="-78"/>
              </a:rPr>
              <a:t>در بخشهای جنوبی قلعه که صخره حدود 10 متر پایینتر از بخشهای شمالی قلعه بوده است برای ایستایی دیوارها وبنا از روش کلاف بندی چوبی استفاده شده است .در این روش تیرهای چوبی به صورت افقی در بدنه دیوارها وبرجها به کار رفته است به طوری که تعداد این تیرها فرضاً در برج شماره 4 بالغ بر 50 تیر چوبی است . </a:t>
            </a:r>
            <a:endParaRPr lang="en-US" sz="22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2581769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a:solidFill>
                  <a:schemeClr val="bg1"/>
                </a:solidFill>
                <a:cs typeface="B Nazanin" panose="00000400000000000000" pitchFamily="2" charset="-78"/>
              </a:rPr>
              <a:t>شیوه معماری بنا </a:t>
            </a:r>
          </a:p>
        </p:txBody>
      </p:sp>
      <p:sp>
        <p:nvSpPr>
          <p:cNvPr id="3" name="Content Placeholder 2"/>
          <p:cNvSpPr>
            <a:spLocks noGrp="1"/>
          </p:cNvSpPr>
          <p:nvPr>
            <p:ph idx="1"/>
          </p:nvPr>
        </p:nvSpPr>
        <p:spPr>
          <a:xfrm>
            <a:off x="1295400" y="2057400"/>
            <a:ext cx="7391400" cy="4449763"/>
          </a:xfrm>
        </p:spPr>
        <p:txBody>
          <a:bodyPr/>
          <a:lstStyle/>
          <a:p>
            <a:pPr marL="0" indent="0" algn="r" rtl="1">
              <a:buNone/>
            </a:pPr>
            <a:r>
              <a:rPr lang="fa-IR" sz="2200" dirty="0">
                <a:cs typeface="B Nazanin" panose="00000400000000000000" pitchFamily="2" charset="-78"/>
              </a:rPr>
              <a:t>در معماری بنای قلعه از دو نوع پوشش گنبدی استفاده شده است : </a:t>
            </a:r>
            <a:endParaRPr lang="en-US" sz="2200" dirty="0">
              <a:cs typeface="B Nazanin" panose="00000400000000000000" pitchFamily="2" charset="-78"/>
            </a:endParaRPr>
          </a:p>
          <a:p>
            <a:pPr marL="0" indent="0" algn="r" rtl="1">
              <a:buNone/>
            </a:pPr>
            <a:r>
              <a:rPr lang="fa-IR" sz="2200" dirty="0" smtClean="0">
                <a:cs typeface="B Nazanin" panose="00000400000000000000" pitchFamily="2" charset="-78"/>
              </a:rPr>
              <a:t>الف) گنبدهای </a:t>
            </a:r>
            <a:r>
              <a:rPr lang="fa-IR" sz="2200" dirty="0">
                <a:cs typeface="B Nazanin" panose="00000400000000000000" pitchFamily="2" charset="-78"/>
              </a:rPr>
              <a:t>چهاربخش رگ چین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یکی از شکلهای عمومی به کار رفته در هندسه قلعه استفاده از گنبدهای چهار بخشی است که بنا بر وضعیت وپلان بنا در بعضی قسمتها از حالت دایره خارج شده وبه طرز زیبایی به شکل بیضی تبدیل گردیده است .این گنبدها دربعضی نقاط بر دیوارهای آجری بنا نهاده شده اند ودر قسمتهایی که نیاز به فضای وسیع تری وجود داشته است بر جرزهای آجری استوار گردیده اند . تالار شمال شرقی قلعه وشاه نشین شمالی وجنوبی وبخشهای شمال غربی قلعه وهمچنین تالار جنوب شرقی (حیاط دوم) قلعه به این شیوه ساخته شده اند . </a:t>
            </a:r>
            <a:endParaRPr lang="en-US" sz="2200" dirty="0">
              <a:cs typeface="B Nazanin" panose="00000400000000000000" pitchFamily="2" charset="-78"/>
            </a:endParaRPr>
          </a:p>
        </p:txBody>
      </p:sp>
    </p:spTree>
    <p:extLst>
      <p:ext uri="{BB962C8B-B14F-4D97-AF65-F5344CB8AC3E}">
        <p14:creationId xmlns:p14="http://schemas.microsoft.com/office/powerpoint/2010/main" val="151120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2133600"/>
            <a:ext cx="7391400" cy="4449763"/>
          </a:xfrm>
        </p:spPr>
        <p:txBody>
          <a:bodyPr/>
          <a:lstStyle/>
          <a:p>
            <a:pPr marL="0" lvl="0" indent="0" algn="r" rtl="1">
              <a:buNone/>
            </a:pPr>
            <a:r>
              <a:rPr lang="fa-IR" sz="2200" dirty="0">
                <a:cs typeface="B Nazanin" panose="00000400000000000000" pitchFamily="2" charset="-78"/>
              </a:rPr>
              <a:t>راولینسون در مورد اهمیت نوشته است : قلعه خرم آباد یقیناً همیشه به خاطر موقعیت مخصوصش از اهمیت ویژه ای برخوردار بوده ودر زمانهای بسیار قدیم محل سکونت حکمرانان این منطقه بوده است . ((گذر از ذهاب به خوزستان 138))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تاریخچه شهر شاپور خواست : در کتب مورخین وجغرافیا نگاران دوره اسلامی اطلاعات ارزنده ای در رابطه با شهرهای لرستان نوشته است که مارا در شناسایی موقعیت آنها کمک می کند .براساس این متون شاپور خواست یکی از شهرهای مهم این منطقه محسوب شده که در طول این دوران از عمران وآبادانی برخوردار بوده است . در لرستان آثار ومناطقی منسوب به شاپور وجود دارد که از آن جمله می توان از شهر شاپور خواست ،دژ شاپور خواست ،پل شاپوری خرم آباد ،پل شاپوری کاکارضا شاهپور آباد در شهرستان الیگودرز نام برد </a:t>
            </a:r>
          </a:p>
        </p:txBody>
      </p:sp>
    </p:spTree>
    <p:extLst>
      <p:ext uri="{BB962C8B-B14F-4D97-AF65-F5344CB8AC3E}">
        <p14:creationId xmlns:p14="http://schemas.microsoft.com/office/powerpoint/2010/main" val="4040992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smtClean="0">
                <a:cs typeface="B Nazanin" panose="00000400000000000000" pitchFamily="2" charset="-78"/>
              </a:rPr>
              <a:t>ب) طاق‌های </a:t>
            </a:r>
            <a:r>
              <a:rPr lang="fa-IR" sz="2200" dirty="0">
                <a:cs typeface="B Nazanin" panose="00000400000000000000" pitchFamily="2" charset="-78"/>
              </a:rPr>
              <a:t>آهنگ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این نوع طاق به روش ضربی اجرا شده ودر قسمتهای غربی وشمال و شمال شرقی وجنوبی به کار رفته است .جهت طاقهای آهنگ ،شمالی ،جنوبی ، وشرقی غربی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نکته جالب توجه در تلفیق پوششهای قلعهاین است که سنگینی پوشها به طرف داخل تقسیم شده ودر زوایای بنا به گنبدهای چهار بخشی ختم شده است وبدین وسیله سنگینی فشار پوششهای گنبدی وطاقی بر دیوارهای خارجی خنثی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نوع دیگر از گنبدهای چهار بخشی درتالار حد فاصل حیاط اول و دوم استفاده شده است که به سبب در امتداد هم واقع شدن چندین گنبد چهار بخشی واستفاده از جرزها پیش آمده (حمال) این بخش به شکل طاق وتویزه نزدیک شده است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شالوده برجهای قلعه : شالوده برجهای قلعه به ارتفاع 5/5 متر از سنگ همراه با آهک ساخته شده که 5/2 متر آن را پی بنا و3متر قسمت فوقانی آن را سنگهای نما کم تراشیده از نوع آهکی (سنگ بابا عباس ) تشکیل می دهد . </a:t>
            </a:r>
            <a:endParaRPr lang="en-US" sz="2200" dirty="0">
              <a:cs typeface="B Nazanin" panose="00000400000000000000" pitchFamily="2" charset="-78"/>
            </a:endParaRPr>
          </a:p>
        </p:txBody>
      </p:sp>
    </p:spTree>
    <p:extLst>
      <p:ext uri="{BB962C8B-B14F-4D97-AF65-F5344CB8AC3E}">
        <p14:creationId xmlns:p14="http://schemas.microsoft.com/office/powerpoint/2010/main" val="22005173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r" rtl="1">
              <a:buNone/>
            </a:pPr>
            <a:r>
              <a:rPr lang="fa-IR" sz="2200" dirty="0">
                <a:cs typeface="B Nazanin" panose="00000400000000000000" pitchFamily="2" charset="-78"/>
              </a:rPr>
              <a:t>از دیگر </a:t>
            </a:r>
            <a:r>
              <a:rPr lang="fa-IR" sz="2200" dirty="0" smtClean="0">
                <a:cs typeface="B Nazanin" panose="00000400000000000000" pitchFamily="2" charset="-78"/>
              </a:rPr>
              <a:t>ویژگی های </a:t>
            </a:r>
            <a:r>
              <a:rPr lang="fa-IR" sz="2200" dirty="0">
                <a:cs typeface="B Nazanin" panose="00000400000000000000" pitchFamily="2" charset="-78"/>
              </a:rPr>
              <a:t>قلعه فلک الافلاک عدم استفاده از تزیینات گچبری وکاشیکاری است .هر چند که در دامنه قلعه قطعاتی ازکاشی هفت رنگ وتک رنگ به دست آمده است امامعلوم نیست که آیا مربوط به خود قلعه بوده یا محصول بررسیهای باستانشناسی سطح استان است که مدتی در قلعه نگهداری شده وسپس در دامنه قلعه دور ریخته شده است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تمام تزیینات قلعه به آجر کاری ساده برجسته در بدنه برج منسوب به دوران سلجوقی وآجر کاری ساده ای در ازاره دیوارهای صحن حیاط اول و دوم وهمچنین آجر کاری به کار رفته در تالار حد فاصل صحن اول و دوم قلعه محدود می شود که عبارتند از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آجر کاری به شکل لوزی وخفته راسته ودر تالار مذکور آجر کاری به صورت برجسته کار شده است . از تزیینات قدیمی قلعه یک طرح آهکبری در دیواره قدیمی واقع در غرب صحن اول متعلق به یک حمام قدیمی باقی مانده است که پیشتر بدان اشاره شد . این طرح عبارتند ازیک طرح اسلیمی ، هندسی در وسط دو نوار ساده است که نوع ملاط آن خاکستری تیره است وبه نظر می رسد که ساروج باشد </a:t>
            </a:r>
            <a:endParaRPr lang="en-US" sz="2200" dirty="0">
              <a:cs typeface="B Nazanin" panose="00000400000000000000" pitchFamily="2" charset="-78"/>
            </a:endParaRPr>
          </a:p>
        </p:txBody>
      </p:sp>
    </p:spTree>
    <p:extLst>
      <p:ext uri="{BB962C8B-B14F-4D97-AF65-F5344CB8AC3E}">
        <p14:creationId xmlns:p14="http://schemas.microsoft.com/office/powerpoint/2010/main" val="10266731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50192" y="-1135811"/>
            <a:ext cx="6858000" cy="9129621"/>
          </a:xfrm>
        </p:spPr>
      </p:pic>
    </p:spTree>
    <p:extLst>
      <p:ext uri="{BB962C8B-B14F-4D97-AF65-F5344CB8AC3E}">
        <p14:creationId xmlns:p14="http://schemas.microsoft.com/office/powerpoint/2010/main" val="19629791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16200000">
            <a:off x="1147763" y="-1138239"/>
            <a:ext cx="6858001" cy="9134475"/>
          </a:xfrm>
        </p:spPr>
      </p:pic>
    </p:spTree>
    <p:extLst>
      <p:ext uri="{BB962C8B-B14F-4D97-AF65-F5344CB8AC3E}">
        <p14:creationId xmlns:p14="http://schemas.microsoft.com/office/powerpoint/2010/main" val="1659728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15" y="1438"/>
            <a:ext cx="9184232" cy="6856562"/>
          </a:xfrm>
        </p:spPr>
      </p:pic>
    </p:spTree>
    <p:extLst>
      <p:ext uri="{BB962C8B-B14F-4D97-AF65-F5344CB8AC3E}">
        <p14:creationId xmlns:p14="http://schemas.microsoft.com/office/powerpoint/2010/main" val="15927522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77890" cy="6858000"/>
          </a:xfrm>
        </p:spPr>
      </p:pic>
    </p:spTree>
    <p:extLst>
      <p:ext uri="{BB962C8B-B14F-4D97-AF65-F5344CB8AC3E}">
        <p14:creationId xmlns:p14="http://schemas.microsoft.com/office/powerpoint/2010/main" val="539661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8473" cy="6858000"/>
          </a:xfrm>
        </p:spPr>
      </p:pic>
    </p:spTree>
    <p:extLst>
      <p:ext uri="{BB962C8B-B14F-4D97-AF65-F5344CB8AC3E}">
        <p14:creationId xmlns:p14="http://schemas.microsoft.com/office/powerpoint/2010/main" val="8524158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2" y="0"/>
            <a:ext cx="9162692" cy="7010400"/>
          </a:xfrm>
        </p:spPr>
      </p:pic>
    </p:spTree>
    <p:extLst>
      <p:ext uri="{BB962C8B-B14F-4D97-AF65-F5344CB8AC3E}">
        <p14:creationId xmlns:p14="http://schemas.microsoft.com/office/powerpoint/2010/main" val="404321294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64" y="0"/>
            <a:ext cx="9154064" cy="6858000"/>
          </a:xfrm>
        </p:spPr>
      </p:pic>
    </p:spTree>
    <p:extLst>
      <p:ext uri="{BB962C8B-B14F-4D97-AF65-F5344CB8AC3E}">
        <p14:creationId xmlns:p14="http://schemas.microsoft.com/office/powerpoint/2010/main" val="42594394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1566"/>
            <a:ext cx="9144000" cy="6836434"/>
          </a:xfrm>
        </p:spPr>
      </p:pic>
    </p:spTree>
    <p:extLst>
      <p:ext uri="{BB962C8B-B14F-4D97-AF65-F5344CB8AC3E}">
        <p14:creationId xmlns:p14="http://schemas.microsoft.com/office/powerpoint/2010/main" val="1161131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709737"/>
            <a:ext cx="7391400" cy="4449763"/>
          </a:xfrm>
        </p:spPr>
        <p:txBody>
          <a:bodyPr/>
          <a:lstStyle/>
          <a:p>
            <a:pPr marL="0" indent="0" algn="r" rtl="1">
              <a:buNone/>
            </a:pPr>
            <a:r>
              <a:rPr lang="fa-IR" sz="2200" dirty="0">
                <a:cs typeface="B Nazanin" panose="00000400000000000000" pitchFamily="2" charset="-78"/>
              </a:rPr>
              <a:t>علی محمد ساکی به اشاره به اشعار شاهنامه نوشته </a:t>
            </a:r>
            <a:r>
              <a:rPr lang="fa-IR" sz="2200" dirty="0" smtClean="0">
                <a:cs typeface="B Nazanin" panose="00000400000000000000" pitchFamily="2" charset="-78"/>
              </a:rPr>
              <a:t>است: </a:t>
            </a:r>
            <a:endParaRPr lang="en-US" sz="2200" dirty="0">
              <a:cs typeface="B Nazanin" panose="00000400000000000000" pitchFamily="2" charset="-78"/>
            </a:endParaRPr>
          </a:p>
          <a:p>
            <a:pPr marL="0" indent="0" algn="r" rtl="1">
              <a:buNone/>
            </a:pPr>
            <a:r>
              <a:rPr lang="fa-IR" sz="2200" dirty="0" smtClean="0">
                <a:cs typeface="B Nazanin" panose="00000400000000000000" pitchFamily="2" charset="-78"/>
              </a:rPr>
              <a:t>فردوسی </a:t>
            </a:r>
            <a:r>
              <a:rPr lang="fa-IR" sz="2200" dirty="0">
                <a:cs typeface="B Nazanin" panose="00000400000000000000" pitchFamily="2" charset="-78"/>
              </a:rPr>
              <a:t>طوسی عقیده دارد که این شهر در زمان شاهپور ذوالاکتاف ساخته شده است ومی </a:t>
            </a:r>
            <a:r>
              <a:rPr lang="fa-IR" sz="2200" dirty="0" smtClean="0">
                <a:cs typeface="B Nazanin" panose="00000400000000000000" pitchFamily="2" charset="-78"/>
              </a:rPr>
              <a:t>گوید: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به تخت کیان اندرآورد </a:t>
            </a:r>
            <a:r>
              <a:rPr lang="fa-IR" sz="2200" dirty="0" smtClean="0">
                <a:cs typeface="B Nazanin" panose="00000400000000000000" pitchFamily="2" charset="-78"/>
              </a:rPr>
              <a:t>پای/همی </a:t>
            </a:r>
            <a:r>
              <a:rPr lang="fa-IR" sz="2200" dirty="0">
                <a:cs typeface="B Nazanin" panose="00000400000000000000" pitchFamily="2" charset="-78"/>
              </a:rPr>
              <a:t>بودچندی جهان کدخدای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از آن پس ابر کشور </a:t>
            </a:r>
            <a:r>
              <a:rPr lang="fa-IR" sz="2200" dirty="0" smtClean="0">
                <a:cs typeface="B Nazanin" panose="00000400000000000000" pitchFamily="2" charset="-78"/>
              </a:rPr>
              <a:t>خوزیان/فرستاد </a:t>
            </a:r>
            <a:r>
              <a:rPr lang="fa-IR" sz="2200" dirty="0">
                <a:cs typeface="B Nazanin" panose="00000400000000000000" pitchFamily="2" charset="-78"/>
              </a:rPr>
              <a:t>بسیار سود وزیان </a:t>
            </a:r>
            <a:endParaRPr lang="en-US" sz="2200" dirty="0">
              <a:cs typeface="B Nazanin" panose="00000400000000000000" pitchFamily="2" charset="-78"/>
            </a:endParaRPr>
          </a:p>
          <a:p>
            <a:pPr marL="0" indent="0" algn="r" rtl="1">
              <a:buNone/>
            </a:pPr>
            <a:r>
              <a:rPr lang="fa-IR" sz="2200" dirty="0" smtClean="0">
                <a:cs typeface="B Nazanin" panose="00000400000000000000" pitchFamily="2" charset="-78"/>
              </a:rPr>
              <a:t>ز بهر </a:t>
            </a:r>
            <a:r>
              <a:rPr lang="fa-IR" sz="2200" dirty="0">
                <a:cs typeface="B Nazanin" panose="00000400000000000000" pitchFamily="2" charset="-78"/>
              </a:rPr>
              <a:t>اسیران یکی شهر </a:t>
            </a:r>
            <a:r>
              <a:rPr lang="fa-IR" sz="2200" dirty="0" smtClean="0">
                <a:cs typeface="B Nazanin" panose="00000400000000000000" pitchFamily="2" charset="-78"/>
              </a:rPr>
              <a:t>کرد/جهان </a:t>
            </a:r>
            <a:r>
              <a:rPr lang="fa-IR" sz="2200" dirty="0">
                <a:cs typeface="B Nazanin" panose="00000400000000000000" pitchFamily="2" charset="-78"/>
              </a:rPr>
              <a:t>را ازآن بوم وبهر کرد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کرا خرم اباد بود نام </a:t>
            </a:r>
            <a:r>
              <a:rPr lang="fa-IR" sz="2200" dirty="0" smtClean="0">
                <a:cs typeface="B Nazanin" panose="00000400000000000000" pitchFamily="2" charset="-78"/>
              </a:rPr>
              <a:t>شهر/از </a:t>
            </a:r>
            <a:r>
              <a:rPr lang="fa-IR" sz="2200" dirty="0">
                <a:cs typeface="B Nazanin" panose="00000400000000000000" pitchFamily="2" charset="-78"/>
              </a:rPr>
              <a:t>آن بوم خرم کرا بود بهر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کسی را که از پیش ببرید </a:t>
            </a:r>
            <a:r>
              <a:rPr lang="fa-IR" sz="2200" dirty="0" smtClean="0">
                <a:cs typeface="B Nazanin" panose="00000400000000000000" pitchFamily="2" charset="-78"/>
              </a:rPr>
              <a:t>دست/براین </a:t>
            </a:r>
            <a:r>
              <a:rPr lang="fa-IR" sz="2200" dirty="0">
                <a:cs typeface="B Nazanin" panose="00000400000000000000" pitchFamily="2" charset="-78"/>
              </a:rPr>
              <a:t>مرز بودیش جای </a:t>
            </a:r>
            <a:r>
              <a:rPr lang="fa-IR" sz="2200" dirty="0" smtClean="0">
                <a:cs typeface="B Nazanin" panose="00000400000000000000" pitchFamily="2" charset="-78"/>
              </a:rPr>
              <a:t>نشست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برو بوم آن یکسر اورا </a:t>
            </a:r>
            <a:r>
              <a:rPr lang="fa-IR" sz="2200" dirty="0" smtClean="0">
                <a:cs typeface="B Nazanin" panose="00000400000000000000" pitchFamily="2" charset="-78"/>
              </a:rPr>
              <a:t>بدی/سرسال </a:t>
            </a:r>
            <a:r>
              <a:rPr lang="fa-IR" sz="2200" dirty="0">
                <a:cs typeface="B Nazanin" panose="00000400000000000000" pitchFamily="2" charset="-78"/>
              </a:rPr>
              <a:t>نوخلعتی بستدی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وتاریخ بنایش را همزمان با ساخت جندی شاپور دانسته وگوید :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به اهل اهواز کرد آن سیم </a:t>
            </a:r>
            <a:r>
              <a:rPr lang="fa-IR" sz="2200" dirty="0" smtClean="0">
                <a:cs typeface="B Nazanin" panose="00000400000000000000" pitchFamily="2" charset="-78"/>
              </a:rPr>
              <a:t>شارسان/بدواندروکاخ </a:t>
            </a:r>
            <a:r>
              <a:rPr lang="fa-IR" sz="2200" dirty="0">
                <a:cs typeface="B Nazanin" panose="00000400000000000000" pitchFamily="2" charset="-78"/>
              </a:rPr>
              <a:t>وبیمارسان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کنام اسیرانش کردند </a:t>
            </a:r>
            <a:r>
              <a:rPr lang="fa-IR" sz="2200" dirty="0" smtClean="0">
                <a:cs typeface="B Nazanin" panose="00000400000000000000" pitchFamily="2" charset="-78"/>
              </a:rPr>
              <a:t>نام/اسیر </a:t>
            </a:r>
            <a:r>
              <a:rPr lang="fa-IR" sz="2200" dirty="0">
                <a:cs typeface="B Nazanin" panose="00000400000000000000" pitchFamily="2" charset="-78"/>
              </a:rPr>
              <a:t>اندرو یافتی خواب وکام </a:t>
            </a:r>
            <a:endParaRPr lang="en-US" sz="2200" dirty="0">
              <a:cs typeface="B Nazanin" panose="00000400000000000000" pitchFamily="2" charset="-78"/>
            </a:endParaRPr>
          </a:p>
        </p:txBody>
      </p:sp>
    </p:spTree>
    <p:extLst>
      <p:ext uri="{BB962C8B-B14F-4D97-AF65-F5344CB8AC3E}">
        <p14:creationId xmlns:p14="http://schemas.microsoft.com/office/powerpoint/2010/main" val="41349421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4313"/>
            <a:ext cx="9144000" cy="6853687"/>
          </a:xfrm>
        </p:spPr>
      </p:pic>
    </p:spTree>
    <p:extLst>
      <p:ext uri="{BB962C8B-B14F-4D97-AF65-F5344CB8AC3E}">
        <p14:creationId xmlns:p14="http://schemas.microsoft.com/office/powerpoint/2010/main" val="66492978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004"/>
            <a:ext cx="9144000" cy="6606396"/>
          </a:xfrm>
        </p:spPr>
      </p:pic>
    </p:spTree>
    <p:extLst>
      <p:ext uri="{BB962C8B-B14F-4D97-AF65-F5344CB8AC3E}">
        <p14:creationId xmlns:p14="http://schemas.microsoft.com/office/powerpoint/2010/main" val="25542432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4442"/>
            <a:ext cx="9144001" cy="6833558"/>
          </a:xfrm>
        </p:spPr>
      </p:pic>
    </p:spTree>
    <p:extLst>
      <p:ext uri="{BB962C8B-B14F-4D97-AF65-F5344CB8AC3E}">
        <p14:creationId xmlns:p14="http://schemas.microsoft.com/office/powerpoint/2010/main" val="149866046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5913393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254" y="0"/>
            <a:ext cx="9161254" cy="6858000"/>
          </a:xfrm>
        </p:spPr>
      </p:pic>
    </p:spTree>
    <p:extLst>
      <p:ext uri="{BB962C8B-B14F-4D97-AF65-F5344CB8AC3E}">
        <p14:creationId xmlns:p14="http://schemas.microsoft.com/office/powerpoint/2010/main" val="2466374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8" y="17253"/>
            <a:ext cx="9127248" cy="6840747"/>
          </a:xfrm>
        </p:spPr>
      </p:pic>
    </p:spTree>
    <p:extLst>
      <p:ext uri="{BB962C8B-B14F-4D97-AF65-F5344CB8AC3E}">
        <p14:creationId xmlns:p14="http://schemas.microsoft.com/office/powerpoint/2010/main" val="3466290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7252"/>
            <a:ext cx="9144001" cy="6840748"/>
          </a:xfrm>
        </p:spPr>
      </p:pic>
    </p:spTree>
    <p:extLst>
      <p:ext uri="{BB962C8B-B14F-4D97-AF65-F5344CB8AC3E}">
        <p14:creationId xmlns:p14="http://schemas.microsoft.com/office/powerpoint/2010/main" val="27117359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9144001" cy="6858000"/>
          </a:xfrm>
        </p:spPr>
      </p:pic>
    </p:spTree>
    <p:extLst>
      <p:ext uri="{BB962C8B-B14F-4D97-AF65-F5344CB8AC3E}">
        <p14:creationId xmlns:p14="http://schemas.microsoft.com/office/powerpoint/2010/main" val="31977583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3552"/>
            <a:ext cx="9144000" cy="6834447"/>
          </a:xfrm>
        </p:spPr>
      </p:pic>
    </p:spTree>
    <p:extLst>
      <p:ext uri="{BB962C8B-B14F-4D97-AF65-F5344CB8AC3E}">
        <p14:creationId xmlns:p14="http://schemas.microsoft.com/office/powerpoint/2010/main" val="40626505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481688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rtl="1">
              <a:buNone/>
            </a:pPr>
            <a:r>
              <a:rPr lang="fa-IR" sz="2200" dirty="0">
                <a:cs typeface="B Nazanin" panose="00000400000000000000" pitchFamily="2" charset="-78"/>
              </a:rPr>
              <a:t>مرحوم ساکی ضمن اشاره به متن شاهنامه واستناد گفته های برخی از محققین می افزاید (می توان گفت که خرم آباد فعلی در عهد ساسانیان در محل خایدالو واقع بوده (هیچ سند باستانشناسی تا کنون در خصوص موقعیت شهر خایدالو یافت نشده است )واتابکان لرستان نیز که در قرن پنجم بر لرستان مسلط شدند خرم آباد راروی خرابه های شهر ساسانیان بنا کرده اند </a:t>
            </a:r>
            <a:endParaRPr lang="en-US" sz="2200" dirty="0">
              <a:cs typeface="B Nazanin" panose="00000400000000000000" pitchFamily="2" charset="-78"/>
            </a:endParaRPr>
          </a:p>
          <a:p>
            <a:pPr marL="0" indent="0" algn="r" rtl="1">
              <a:buNone/>
            </a:pPr>
            <a:r>
              <a:rPr lang="fa-IR" sz="2200" dirty="0">
                <a:cs typeface="B Nazanin" panose="00000400000000000000" pitchFamily="2" charset="-78"/>
              </a:rPr>
              <a:t>آقای ایزد پناه این نظریه را مردود دانسته ونوشته است این که گفته شده است که توصیفی از خرم آباد در شاهنامه فردوسی آمده است باید گفت که منظور او خرم آباد لرستان نبوده است  (آثار باستانی وتاریخی لرستان ص129) </a:t>
            </a:r>
            <a:endParaRPr lang="en-US" sz="2200" dirty="0">
              <a:cs typeface="B Nazanin" panose="00000400000000000000" pitchFamily="2" charset="-78"/>
            </a:endParaRPr>
          </a:p>
          <a:p>
            <a:pPr marL="0" indent="0" algn="r">
              <a:buNone/>
            </a:pPr>
            <a:r>
              <a:rPr lang="fa-IR" sz="2200" dirty="0">
                <a:cs typeface="B Nazanin" panose="00000400000000000000" pitchFamily="2" charset="-78"/>
              </a:rPr>
              <a:t>با این حال در متون تاریخی صدر اسلام بجز چهار جایگاه در بلخ ری ، مرو ، طبرستان نامی از خرم آباد آورده نشده است وموقعیت مکانی مناطق مذکور وفاصله آنها با شهر خرم آباد تا جندی شاپور ذکر نام خرم آباد مورد نظر فردوسی بر آنها را کاملاً منتفی می کند .</a:t>
            </a:r>
          </a:p>
        </p:txBody>
      </p:sp>
    </p:spTree>
    <p:extLst>
      <p:ext uri="{BB962C8B-B14F-4D97-AF65-F5344CB8AC3E}">
        <p14:creationId xmlns:p14="http://schemas.microsoft.com/office/powerpoint/2010/main" val="174549176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071429" cy="6858000"/>
          </a:xfrm>
        </p:spPr>
      </p:pic>
    </p:spTree>
    <p:extLst>
      <p:ext uri="{BB962C8B-B14F-4D97-AF65-F5344CB8AC3E}">
        <p14:creationId xmlns:p14="http://schemas.microsoft.com/office/powerpoint/2010/main" val="12142457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981200"/>
            <a:ext cx="7391400" cy="4449763"/>
          </a:xfrm>
        </p:spPr>
        <p:txBody>
          <a:bodyPr/>
          <a:lstStyle/>
          <a:p>
            <a:pPr marL="0" indent="0" algn="r">
              <a:buNone/>
            </a:pPr>
            <a:r>
              <a:rPr lang="fa-IR" sz="2200" dirty="0">
                <a:cs typeface="B Nazanin" panose="00000400000000000000" pitchFamily="2" charset="-78"/>
              </a:rPr>
              <a:t>با این وجود نامی از خرم آباد در وقایع تاریخی صدر اسلام که اعراب توانستند در سال 21 هجری بخشهای مهمی از ایران را به تصرف خویش در آورند نیامده است . اما اواخر حکومت عثمان مردم شاپور خواست شورش کرده در مقابل اعراب قد علم کردند(اتابکان لر کوچک ص16 رک ابن بلخی ، فارسنامه ص 114 ) که این موضوع نشانگر اهمیت فوق العاده این شهر در آن زمان بوده است اعراب پس از تسخیر منطقه دو مرکز حکومتی را در ماسبدان و مهر جانقذق که تحت سیطره ایالت کوفه اداره می شد دایر کردند </a:t>
            </a:r>
            <a:endParaRPr lang="en-US" sz="2200" dirty="0" smtClean="0">
              <a:cs typeface="B Nazanin" panose="00000400000000000000" pitchFamily="2" charset="-78"/>
            </a:endParaRPr>
          </a:p>
          <a:p>
            <a:pPr marL="0" indent="0" algn="r">
              <a:buNone/>
            </a:pPr>
            <a:r>
              <a:rPr lang="fa-IR" sz="2200" dirty="0">
                <a:cs typeface="B Nazanin" panose="00000400000000000000" pitchFamily="2" charset="-78"/>
              </a:rPr>
              <a:t>دومورگان عقیده دارد که پس از تسخیر لرستان توسط اعراب خرم آباد مجدداً به پر اهمیت ترین نقاط سوق الجیشی تبدیل شده است .پس از این موضوع ظلم وستم خلفای اموی وعباسی موجب گردید که اهالی لرستان وایلام بارها دست به طغیان وشورش بزنند وبا مخالفان خاندانهای اموی وعباسی هم پیمان شوند که به شرکت اهالی لرستان وایلام در قیام بابک خرم دین علیه مامون عباسی می توان اشاره کرد </a:t>
            </a:r>
          </a:p>
        </p:txBody>
      </p:sp>
    </p:spTree>
    <p:extLst>
      <p:ext uri="{BB962C8B-B14F-4D97-AF65-F5344CB8AC3E}">
        <p14:creationId xmlns:p14="http://schemas.microsoft.com/office/powerpoint/2010/main" val="3009568341"/>
      </p:ext>
    </p:extLst>
  </p:cSld>
  <p:clrMapOvr>
    <a:masterClrMapping/>
  </p:clrMapOvr>
</p:sld>
</file>

<file path=ppt/theme/theme1.xml><?xml version="1.0" encoding="utf-8"?>
<a:theme xmlns:a="http://schemas.openxmlformats.org/drawingml/2006/main" name="structural_vision">
  <a:themeElements>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al_vision">
      <a:majorFont>
        <a:latin typeface="Times New Roman"/>
        <a:ea typeface=""/>
        <a:cs typeface=""/>
      </a:majorFont>
      <a:minorFont>
        <a:latin typeface="Arial 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ctural_vis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al_vis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al_vis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al_vis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al_vis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al_vis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al_vis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al_vis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al_vis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al_vis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al_vis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al_vis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www.disamag.com</Template>
  <TotalTime>262</TotalTime>
  <Words>9245</Words>
  <Application>Microsoft Office PowerPoint</Application>
  <PresentationFormat>On-screen Show (4:3)</PresentationFormat>
  <Paragraphs>180</Paragraphs>
  <Slides>80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Arial</vt:lpstr>
      <vt:lpstr>Arial Black</vt:lpstr>
      <vt:lpstr>B Nazanin</vt:lpstr>
      <vt:lpstr>Times New Roman</vt:lpstr>
      <vt:lpstr>structural_vision</vt:lpstr>
      <vt:lpstr>PowerPoint Presentation</vt:lpstr>
      <vt:lpstr>پیشگفتار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 موثر در شکل گیری شهر خرم آباد </vt:lpstr>
      <vt:lpstr>قلعه فلک الافلاک در زمان والیان لرستان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نامگذاری قلعه فلک الافلاک </vt:lpstr>
      <vt:lpstr>وضعیت دژ شاپور خواست </vt:lpstr>
      <vt:lpstr>مصالح استفاده شده در ساخت قلعه </vt:lpstr>
      <vt:lpstr>PowerPoint Presentation</vt:lpstr>
      <vt:lpstr>خندق</vt:lpstr>
      <vt:lpstr>حصار ،برج ، بارو و دروازه ها </vt:lpstr>
      <vt:lpstr>PowerPoint Presentation</vt:lpstr>
      <vt:lpstr>PowerPoint Presentation</vt:lpstr>
      <vt:lpstr>PowerPoint Presentation</vt:lpstr>
      <vt:lpstr>برج دیده بانی </vt:lpstr>
      <vt:lpstr>تخریب عمارت‌های قلعه </vt:lpstr>
      <vt:lpstr>راه صعود (دسترسی) به قلعه هشت برجی </vt:lpstr>
      <vt:lpstr>توصیف قلعه هشت برجی </vt:lpstr>
      <vt:lpstr>برج‌ها و باروها </vt:lpstr>
      <vt:lpstr>ورودی قلعه </vt:lpstr>
      <vt:lpstr>صحن اول </vt:lpstr>
      <vt:lpstr>چاه قلعه </vt:lpstr>
      <vt:lpstr>حمام، آب انبار، دهلیزهای دفع آب‌های سطحی و زائد </vt:lpstr>
      <vt:lpstr>آب انبار </vt:lpstr>
      <vt:lpstr>کانال‌های زیر زمینی </vt:lpstr>
      <vt:lpstr>صحن دوم </vt:lpstr>
      <vt:lpstr>قسمت شرقی بنا </vt:lpstr>
      <vt:lpstr>بخش شمالی صحن دوم</vt:lpstr>
      <vt:lpstr>بخش جنوبی صحن دوم</vt:lpstr>
      <vt:lpstr>ویژگی‌های معماری بنای قلعه</vt:lpstr>
      <vt:lpstr>PowerPoint Presentation</vt:lpstr>
      <vt:lpstr>استفاده از کلاف بندی چوبی </vt:lpstr>
      <vt:lpstr>شیوه معماری بنا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www.disamag.com</dc:creator>
  <cp:lastModifiedBy>Saam Kian</cp:lastModifiedBy>
  <cp:revision>15</cp:revision>
  <dcterms:created xsi:type="dcterms:W3CDTF">2017-10-30T19:44:53Z</dcterms:created>
  <dcterms:modified xsi:type="dcterms:W3CDTF">2017-11-11T13:54:45Z</dcterms:modified>
</cp:coreProperties>
</file>