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8" r:id="rId5"/>
    <p:sldId id="279" r:id="rId6"/>
    <p:sldId id="280" r:id="rId7"/>
    <p:sldId id="258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CF777-CCE0-4AB3-A580-EB2FCDA3A0FF}" type="doc">
      <dgm:prSet loTypeId="urn:microsoft.com/office/officeart/2005/8/layout/hList2#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4B99EED4-F31E-4F66-936C-D0A305D069D7}">
      <dgm:prSet phldrT="[Text]" phldr="1"/>
      <dgm:spPr/>
      <dgm:t>
        <a:bodyPr/>
        <a:lstStyle/>
        <a:p>
          <a:pPr rtl="1"/>
          <a:endParaRPr lang="fa-IR"/>
        </a:p>
      </dgm:t>
    </dgm:pt>
    <dgm:pt modelId="{8CC8DD16-7647-49FC-BDAC-55B69CBFD9F4}" type="parTrans" cxnId="{F7CBC0DE-F206-4454-BC69-B694A9B7035F}">
      <dgm:prSet/>
      <dgm:spPr/>
      <dgm:t>
        <a:bodyPr/>
        <a:lstStyle/>
        <a:p>
          <a:pPr rtl="1"/>
          <a:endParaRPr lang="fa-IR"/>
        </a:p>
      </dgm:t>
    </dgm:pt>
    <dgm:pt modelId="{34A4EF6C-2999-4678-BB24-F02E99D202CC}" type="sibTrans" cxnId="{F7CBC0DE-F206-4454-BC69-B694A9B7035F}">
      <dgm:prSet/>
      <dgm:spPr/>
      <dgm:t>
        <a:bodyPr/>
        <a:lstStyle/>
        <a:p>
          <a:pPr rtl="1"/>
          <a:endParaRPr lang="fa-IR"/>
        </a:p>
      </dgm:t>
    </dgm:pt>
    <dgm:pt modelId="{0A2650B8-51F4-4690-8518-1FE2A490ADB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C00000"/>
              </a:solidFill>
              <a:cs typeface="2  Titr" pitchFamily="2" charset="-78"/>
            </a:rPr>
            <a:t>پیروی نکردن از عقاید باطل </a:t>
          </a:r>
          <a:r>
            <a:rPr lang="fa-IR" sz="2800" dirty="0" err="1" smtClean="0">
              <a:solidFill>
                <a:srgbClr val="C00000"/>
              </a:solidFill>
              <a:cs typeface="2  Titr" pitchFamily="2" charset="-78"/>
            </a:rPr>
            <a:t>ومبارزه</a:t>
          </a:r>
          <a:r>
            <a:rPr lang="fa-IR" sz="2800" dirty="0" smtClean="0">
              <a:solidFill>
                <a:srgbClr val="C00000"/>
              </a:solidFill>
              <a:cs typeface="2  Titr" pitchFamily="2" charset="-78"/>
            </a:rPr>
            <a:t> با آنها </a:t>
          </a:r>
          <a:endParaRPr lang="fa-IR" sz="2800" dirty="0">
            <a:solidFill>
              <a:srgbClr val="C00000"/>
            </a:solidFill>
            <a:cs typeface="2  Titr" pitchFamily="2" charset="-78"/>
          </a:endParaRPr>
        </a:p>
      </dgm:t>
    </dgm:pt>
    <dgm:pt modelId="{E657FAE8-AEA9-4530-8F46-8F6BF44CAC81}" type="parTrans" cxnId="{0D515227-BB22-4EC0-B641-24C72E127EAE}">
      <dgm:prSet/>
      <dgm:spPr/>
      <dgm:t>
        <a:bodyPr/>
        <a:lstStyle/>
        <a:p>
          <a:pPr rtl="1"/>
          <a:endParaRPr lang="fa-IR"/>
        </a:p>
      </dgm:t>
    </dgm:pt>
    <dgm:pt modelId="{E91C5651-6BAD-42C9-BA83-53C0EAF83BDC}" type="sibTrans" cxnId="{0D515227-BB22-4EC0-B641-24C72E127EAE}">
      <dgm:prSet/>
      <dgm:spPr/>
      <dgm:t>
        <a:bodyPr/>
        <a:lstStyle/>
        <a:p>
          <a:pPr rtl="1"/>
          <a:endParaRPr lang="fa-IR"/>
        </a:p>
      </dgm:t>
    </dgm:pt>
    <dgm:pt modelId="{7BF2B25B-9603-4FE5-B2C5-01731F93B341}">
      <dgm:prSet phldrT="[Text]" phldr="1"/>
      <dgm:spPr/>
      <dgm:t>
        <a:bodyPr/>
        <a:lstStyle/>
        <a:p>
          <a:pPr rtl="1"/>
          <a:endParaRPr lang="fa-IR" dirty="0"/>
        </a:p>
      </dgm:t>
    </dgm:pt>
    <dgm:pt modelId="{EE97EE56-5C68-4481-9B9E-8AC9330550DD}" type="parTrans" cxnId="{7CCB5FFF-08E1-47C8-88FC-2ACC98FD2C42}">
      <dgm:prSet/>
      <dgm:spPr/>
      <dgm:t>
        <a:bodyPr/>
        <a:lstStyle/>
        <a:p>
          <a:pPr rtl="1"/>
          <a:endParaRPr lang="fa-IR"/>
        </a:p>
      </dgm:t>
    </dgm:pt>
    <dgm:pt modelId="{25E1E8FC-5BFF-4C65-B919-4DDCD21BEAC6}" type="sibTrans" cxnId="{7CCB5FFF-08E1-47C8-88FC-2ACC98FD2C42}">
      <dgm:prSet/>
      <dgm:spPr/>
      <dgm:t>
        <a:bodyPr/>
        <a:lstStyle/>
        <a:p>
          <a:pPr rtl="1"/>
          <a:endParaRPr lang="fa-IR"/>
        </a:p>
      </dgm:t>
    </dgm:pt>
    <dgm:pt modelId="{620CDFF2-2B6F-45B8-8CB9-C5548F87EC1F}">
      <dgm:prSet phldrT="[Text]" custT="1"/>
      <dgm:spPr/>
      <dgm:t>
        <a:bodyPr/>
        <a:lstStyle/>
        <a:p>
          <a:pPr rtl="1"/>
          <a:r>
            <a:rPr lang="fa-IR" sz="3200" dirty="0" smtClean="0">
              <a:solidFill>
                <a:srgbClr val="C00000"/>
              </a:solidFill>
              <a:cs typeface="2  Titr" pitchFamily="2" charset="-78"/>
            </a:rPr>
            <a:t>استقامت و پایداری در راه خداوند</a:t>
          </a:r>
          <a:endParaRPr lang="fa-IR" sz="3200" dirty="0">
            <a:solidFill>
              <a:srgbClr val="C00000"/>
            </a:solidFill>
            <a:cs typeface="2  Titr" pitchFamily="2" charset="-78"/>
          </a:endParaRPr>
        </a:p>
      </dgm:t>
    </dgm:pt>
    <dgm:pt modelId="{7675C16F-FEB8-4698-8553-6A10A3534B10}" type="parTrans" cxnId="{CCF452CC-30A5-43AB-B98E-DE406420C583}">
      <dgm:prSet/>
      <dgm:spPr/>
      <dgm:t>
        <a:bodyPr/>
        <a:lstStyle/>
        <a:p>
          <a:pPr rtl="1"/>
          <a:endParaRPr lang="fa-IR"/>
        </a:p>
      </dgm:t>
    </dgm:pt>
    <dgm:pt modelId="{F0C353DD-9A94-43AD-807B-9B5B5C4C8BC1}" type="sibTrans" cxnId="{CCF452CC-30A5-43AB-B98E-DE406420C583}">
      <dgm:prSet/>
      <dgm:spPr/>
      <dgm:t>
        <a:bodyPr/>
        <a:lstStyle/>
        <a:p>
          <a:pPr rtl="1"/>
          <a:endParaRPr lang="fa-IR"/>
        </a:p>
      </dgm:t>
    </dgm:pt>
    <dgm:pt modelId="{EECCBB9B-E91D-48FF-A958-45FEAB44662E}">
      <dgm:prSet phldrT="[Text]" custT="1"/>
      <dgm:spPr/>
      <dgm:t>
        <a:bodyPr/>
        <a:lstStyle/>
        <a:p>
          <a:pPr algn="ctr" rtl="1"/>
          <a:r>
            <a:rPr lang="fa-IR" sz="3600" dirty="0" smtClean="0">
              <a:solidFill>
                <a:srgbClr val="C00000"/>
              </a:solidFill>
              <a:cs typeface="2  Titr" pitchFamily="2" charset="-78"/>
            </a:rPr>
            <a:t>تسلیم در برابر امر خداوند</a:t>
          </a:r>
          <a:endParaRPr lang="fa-IR" sz="3600" dirty="0">
            <a:solidFill>
              <a:srgbClr val="C00000"/>
            </a:solidFill>
            <a:cs typeface="2  Titr" pitchFamily="2" charset="-78"/>
          </a:endParaRPr>
        </a:p>
      </dgm:t>
    </dgm:pt>
    <dgm:pt modelId="{2DEEA232-CF70-45E0-BB2E-2B8FCE668465}" type="parTrans" cxnId="{2194A549-F08D-4304-8BDA-A42F900678AC}">
      <dgm:prSet/>
      <dgm:spPr/>
      <dgm:t>
        <a:bodyPr/>
        <a:lstStyle/>
        <a:p>
          <a:pPr rtl="1"/>
          <a:endParaRPr lang="fa-IR"/>
        </a:p>
      </dgm:t>
    </dgm:pt>
    <dgm:pt modelId="{504D0ABE-7588-4607-957D-53F421772F82}" type="sibTrans" cxnId="{2194A549-F08D-4304-8BDA-A42F900678AC}">
      <dgm:prSet/>
      <dgm:spPr/>
      <dgm:t>
        <a:bodyPr/>
        <a:lstStyle/>
        <a:p>
          <a:pPr rtl="1"/>
          <a:endParaRPr lang="fa-IR"/>
        </a:p>
      </dgm:t>
    </dgm:pt>
    <dgm:pt modelId="{94F5BDE2-59FC-4E6C-A8F3-4615DC62E1FC}">
      <dgm:prSet phldrT="[Text]" phldr="1"/>
      <dgm:spPr/>
      <dgm:t>
        <a:bodyPr/>
        <a:lstStyle/>
        <a:p>
          <a:pPr rtl="1"/>
          <a:endParaRPr lang="fa-IR" dirty="0"/>
        </a:p>
      </dgm:t>
    </dgm:pt>
    <dgm:pt modelId="{8B061317-511D-43D0-93E7-A1E4686A5A49}" type="sibTrans" cxnId="{A9A98925-7BAE-4F61-A75E-2E59BD618F25}">
      <dgm:prSet/>
      <dgm:spPr/>
      <dgm:t>
        <a:bodyPr/>
        <a:lstStyle/>
        <a:p>
          <a:pPr rtl="1"/>
          <a:endParaRPr lang="fa-IR"/>
        </a:p>
      </dgm:t>
    </dgm:pt>
    <dgm:pt modelId="{4011F9DD-9D5C-4A74-8BAE-A44EF0CB7349}" type="parTrans" cxnId="{A9A98925-7BAE-4F61-A75E-2E59BD618F25}">
      <dgm:prSet/>
      <dgm:spPr/>
      <dgm:t>
        <a:bodyPr/>
        <a:lstStyle/>
        <a:p>
          <a:pPr rtl="1"/>
          <a:endParaRPr lang="fa-IR"/>
        </a:p>
      </dgm:t>
    </dgm:pt>
    <dgm:pt modelId="{850DA4F7-D7C8-4144-A5CE-14967F770F10}" type="pres">
      <dgm:prSet presAssocID="{3F1CF777-CCE0-4AB3-A580-EB2FCDA3A0F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F936262B-ECBC-4C25-9249-9D4EB8C771C7}" type="pres">
      <dgm:prSet presAssocID="{4B99EED4-F31E-4F66-936C-D0A305D069D7}" presName="compositeNode" presStyleCnt="0">
        <dgm:presLayoutVars>
          <dgm:bulletEnabled val="1"/>
        </dgm:presLayoutVars>
      </dgm:prSet>
      <dgm:spPr/>
    </dgm:pt>
    <dgm:pt modelId="{F0A3B129-1644-4673-93EE-184299C668D8}" type="pres">
      <dgm:prSet presAssocID="{4B99EED4-F31E-4F66-936C-D0A305D069D7}" presName="image" presStyleLbl="fgImgPlace1" presStyleIdx="0" presStyleCnt="3" custScaleX="138881" custScaleY="1199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74B748-27FF-4B84-8F27-328542A266BA}" type="pres">
      <dgm:prSet presAssocID="{4B99EED4-F31E-4F66-936C-D0A305D069D7}" presName="childNode" presStyleLbl="node1" presStyleIdx="0" presStyleCnt="3" custScaleX="12800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C47555-1AC6-4FA8-81FF-8498BFA77B60}" type="pres">
      <dgm:prSet presAssocID="{4B99EED4-F31E-4F66-936C-D0A305D069D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72F21C6-65DB-4C93-9C1E-18E6D96D9C08}" type="pres">
      <dgm:prSet presAssocID="{34A4EF6C-2999-4678-BB24-F02E99D202CC}" presName="sibTrans" presStyleCnt="0"/>
      <dgm:spPr/>
    </dgm:pt>
    <dgm:pt modelId="{D7E8E1EC-D753-4DC0-A821-C81BB989ECFD}" type="pres">
      <dgm:prSet presAssocID="{7BF2B25B-9603-4FE5-B2C5-01731F93B341}" presName="compositeNode" presStyleCnt="0">
        <dgm:presLayoutVars>
          <dgm:bulletEnabled val="1"/>
        </dgm:presLayoutVars>
      </dgm:prSet>
      <dgm:spPr/>
    </dgm:pt>
    <dgm:pt modelId="{788D132D-DDE1-4A40-B9C8-5E639297E88A}" type="pres">
      <dgm:prSet presAssocID="{7BF2B25B-9603-4FE5-B2C5-01731F93B341}" presName="image" presStyleLbl="fgImgPlace1" presStyleIdx="1" presStyleCnt="3" custScaleX="133459" custScaleY="1222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E72BA-CAF1-42B9-BA61-4E2419175976}" type="pres">
      <dgm:prSet presAssocID="{7BF2B25B-9603-4FE5-B2C5-01731F93B341}" presName="childNode" presStyleLbl="node1" presStyleIdx="1" presStyleCnt="3" custScaleX="1251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3A8108-F568-4236-8656-5FC16F1AE29F}" type="pres">
      <dgm:prSet presAssocID="{7BF2B25B-9603-4FE5-B2C5-01731F93B341}" presName="parentNode" presStyleLbl="revTx" presStyleIdx="1" presStyleCnt="3" custLinFactX="-26635" custLinFactNeighborX="-100000" custLinFactNeighborY="-86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934479-8DF9-4DA9-BA88-9A8EB451B25A}" type="pres">
      <dgm:prSet presAssocID="{25E1E8FC-5BFF-4C65-B919-4DDCD21BEAC6}" presName="sibTrans" presStyleCnt="0"/>
      <dgm:spPr/>
    </dgm:pt>
    <dgm:pt modelId="{D92A4DAF-3F67-4D94-8389-FF1CB33C1C80}" type="pres">
      <dgm:prSet presAssocID="{94F5BDE2-59FC-4E6C-A8F3-4615DC62E1FC}" presName="compositeNode" presStyleCnt="0">
        <dgm:presLayoutVars>
          <dgm:bulletEnabled val="1"/>
        </dgm:presLayoutVars>
      </dgm:prSet>
      <dgm:spPr/>
    </dgm:pt>
    <dgm:pt modelId="{1201A7B2-67B6-48E6-BE79-3E7A75F73E49}" type="pres">
      <dgm:prSet presAssocID="{94F5BDE2-59FC-4E6C-A8F3-4615DC62E1FC}" presName="image" presStyleLbl="fgImgPlace1" presStyleIdx="2" presStyleCnt="3" custScaleX="109543" custScaleY="1176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8BB37FEF-85AF-44F5-B4DC-5F3B77283CC4}" type="pres">
      <dgm:prSet presAssocID="{94F5BDE2-59FC-4E6C-A8F3-4615DC62E1FC}" presName="childNode" presStyleLbl="node1" presStyleIdx="2" presStyleCnt="3" custScaleX="1187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C31CB70-869C-49D9-9708-C856817167B8}" type="pres">
      <dgm:prSet presAssocID="{94F5BDE2-59FC-4E6C-A8F3-4615DC62E1FC}" presName="parentNode" presStyleLbl="revTx" presStyleIdx="2" presStyleCnt="3" custLinFactNeighborX="-98731" custLinFactNeighborY="1919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9A98925-7BAE-4F61-A75E-2E59BD618F25}" srcId="{3F1CF777-CCE0-4AB3-A580-EB2FCDA3A0FF}" destId="{94F5BDE2-59FC-4E6C-A8F3-4615DC62E1FC}" srcOrd="2" destOrd="0" parTransId="{4011F9DD-9D5C-4A74-8BAE-A44EF0CB7349}" sibTransId="{8B061317-511D-43D0-93E7-A1E4686A5A49}"/>
    <dgm:cxn modelId="{27C60776-3467-46A0-BCDB-E670D5DFC656}" type="presOf" srcId="{4B99EED4-F31E-4F66-936C-D0A305D069D7}" destId="{7BC47555-1AC6-4FA8-81FF-8498BFA77B60}" srcOrd="0" destOrd="0" presId="urn:microsoft.com/office/officeart/2005/8/layout/hList2#1"/>
    <dgm:cxn modelId="{287C0560-ECF3-4FAD-87D2-CABF95A954FA}" type="presOf" srcId="{7BF2B25B-9603-4FE5-B2C5-01731F93B341}" destId="{8D3A8108-F568-4236-8656-5FC16F1AE29F}" srcOrd="0" destOrd="0" presId="urn:microsoft.com/office/officeart/2005/8/layout/hList2#1"/>
    <dgm:cxn modelId="{7CCB5FFF-08E1-47C8-88FC-2ACC98FD2C42}" srcId="{3F1CF777-CCE0-4AB3-A580-EB2FCDA3A0FF}" destId="{7BF2B25B-9603-4FE5-B2C5-01731F93B341}" srcOrd="1" destOrd="0" parTransId="{EE97EE56-5C68-4481-9B9E-8AC9330550DD}" sibTransId="{25E1E8FC-5BFF-4C65-B919-4DDCD21BEAC6}"/>
    <dgm:cxn modelId="{F7CBC0DE-F206-4454-BC69-B694A9B7035F}" srcId="{3F1CF777-CCE0-4AB3-A580-EB2FCDA3A0FF}" destId="{4B99EED4-F31E-4F66-936C-D0A305D069D7}" srcOrd="0" destOrd="0" parTransId="{8CC8DD16-7647-49FC-BDAC-55B69CBFD9F4}" sibTransId="{34A4EF6C-2999-4678-BB24-F02E99D202CC}"/>
    <dgm:cxn modelId="{2194A549-F08D-4304-8BDA-A42F900678AC}" srcId="{94F5BDE2-59FC-4E6C-A8F3-4615DC62E1FC}" destId="{EECCBB9B-E91D-48FF-A958-45FEAB44662E}" srcOrd="0" destOrd="0" parTransId="{2DEEA232-CF70-45E0-BB2E-2B8FCE668465}" sibTransId="{504D0ABE-7588-4607-957D-53F421772F82}"/>
    <dgm:cxn modelId="{481BE41E-0AB4-488B-B00D-C571E322F390}" type="presOf" srcId="{620CDFF2-2B6F-45B8-8CB9-C5548F87EC1F}" destId="{AD2E72BA-CAF1-42B9-BA61-4E2419175976}" srcOrd="0" destOrd="0" presId="urn:microsoft.com/office/officeart/2005/8/layout/hList2#1"/>
    <dgm:cxn modelId="{0D515227-BB22-4EC0-B641-24C72E127EAE}" srcId="{4B99EED4-F31E-4F66-936C-D0A305D069D7}" destId="{0A2650B8-51F4-4690-8518-1FE2A490ADB3}" srcOrd="0" destOrd="0" parTransId="{E657FAE8-AEA9-4530-8F46-8F6BF44CAC81}" sibTransId="{E91C5651-6BAD-42C9-BA83-53C0EAF83BDC}"/>
    <dgm:cxn modelId="{53C3D0FF-6BFB-4DCF-A319-E7E992D50A08}" type="presOf" srcId="{0A2650B8-51F4-4690-8518-1FE2A490ADB3}" destId="{8C74B748-27FF-4B84-8F27-328542A266BA}" srcOrd="0" destOrd="0" presId="urn:microsoft.com/office/officeart/2005/8/layout/hList2#1"/>
    <dgm:cxn modelId="{CCF452CC-30A5-43AB-B98E-DE406420C583}" srcId="{7BF2B25B-9603-4FE5-B2C5-01731F93B341}" destId="{620CDFF2-2B6F-45B8-8CB9-C5548F87EC1F}" srcOrd="0" destOrd="0" parTransId="{7675C16F-FEB8-4698-8553-6A10A3534B10}" sibTransId="{F0C353DD-9A94-43AD-807B-9B5B5C4C8BC1}"/>
    <dgm:cxn modelId="{CE5EF82B-E60D-415F-85A3-C48BD6350B34}" type="presOf" srcId="{3F1CF777-CCE0-4AB3-A580-EB2FCDA3A0FF}" destId="{850DA4F7-D7C8-4144-A5CE-14967F770F10}" srcOrd="0" destOrd="0" presId="urn:microsoft.com/office/officeart/2005/8/layout/hList2#1"/>
    <dgm:cxn modelId="{21119046-B54E-4636-AA0D-B150EBA7EBC1}" type="presOf" srcId="{94F5BDE2-59FC-4E6C-A8F3-4615DC62E1FC}" destId="{BC31CB70-869C-49D9-9708-C856817167B8}" srcOrd="0" destOrd="0" presId="urn:microsoft.com/office/officeart/2005/8/layout/hList2#1"/>
    <dgm:cxn modelId="{3B528FB8-3106-484F-B79F-E455D121C692}" type="presOf" srcId="{EECCBB9B-E91D-48FF-A958-45FEAB44662E}" destId="{8BB37FEF-85AF-44F5-B4DC-5F3B77283CC4}" srcOrd="0" destOrd="0" presId="urn:microsoft.com/office/officeart/2005/8/layout/hList2#1"/>
    <dgm:cxn modelId="{1BDC17FA-5561-402D-B69B-BF66A39DC37C}" type="presParOf" srcId="{850DA4F7-D7C8-4144-A5CE-14967F770F10}" destId="{F936262B-ECBC-4C25-9249-9D4EB8C771C7}" srcOrd="0" destOrd="0" presId="urn:microsoft.com/office/officeart/2005/8/layout/hList2#1"/>
    <dgm:cxn modelId="{4C5F86CE-2D37-4EE6-99AA-C5C42BAE4AB6}" type="presParOf" srcId="{F936262B-ECBC-4C25-9249-9D4EB8C771C7}" destId="{F0A3B129-1644-4673-93EE-184299C668D8}" srcOrd="0" destOrd="0" presId="urn:microsoft.com/office/officeart/2005/8/layout/hList2#1"/>
    <dgm:cxn modelId="{D1164C54-C64F-4B76-894B-F2B9389547AD}" type="presParOf" srcId="{F936262B-ECBC-4C25-9249-9D4EB8C771C7}" destId="{8C74B748-27FF-4B84-8F27-328542A266BA}" srcOrd="1" destOrd="0" presId="urn:microsoft.com/office/officeart/2005/8/layout/hList2#1"/>
    <dgm:cxn modelId="{38FCDC6C-7A3D-4DAB-B615-DE7B8F4F47ED}" type="presParOf" srcId="{F936262B-ECBC-4C25-9249-9D4EB8C771C7}" destId="{7BC47555-1AC6-4FA8-81FF-8498BFA77B60}" srcOrd="2" destOrd="0" presId="urn:microsoft.com/office/officeart/2005/8/layout/hList2#1"/>
    <dgm:cxn modelId="{3548ECCD-0B78-4BA1-A3BE-0D95C07F0D46}" type="presParOf" srcId="{850DA4F7-D7C8-4144-A5CE-14967F770F10}" destId="{372F21C6-65DB-4C93-9C1E-18E6D96D9C08}" srcOrd="1" destOrd="0" presId="urn:microsoft.com/office/officeart/2005/8/layout/hList2#1"/>
    <dgm:cxn modelId="{E57C65E9-B51C-4B0E-8EE9-CBC887D43DBF}" type="presParOf" srcId="{850DA4F7-D7C8-4144-A5CE-14967F770F10}" destId="{D7E8E1EC-D753-4DC0-A821-C81BB989ECFD}" srcOrd="2" destOrd="0" presId="urn:microsoft.com/office/officeart/2005/8/layout/hList2#1"/>
    <dgm:cxn modelId="{626F28CF-0984-4BA1-8A5C-FF5A0BDE42D4}" type="presParOf" srcId="{D7E8E1EC-D753-4DC0-A821-C81BB989ECFD}" destId="{788D132D-DDE1-4A40-B9C8-5E639297E88A}" srcOrd="0" destOrd="0" presId="urn:microsoft.com/office/officeart/2005/8/layout/hList2#1"/>
    <dgm:cxn modelId="{8460F6CD-992A-4A26-B936-2CFF8C660482}" type="presParOf" srcId="{D7E8E1EC-D753-4DC0-A821-C81BB989ECFD}" destId="{AD2E72BA-CAF1-42B9-BA61-4E2419175976}" srcOrd="1" destOrd="0" presId="urn:microsoft.com/office/officeart/2005/8/layout/hList2#1"/>
    <dgm:cxn modelId="{AD570ED6-96EA-421C-8D08-FC922B111D54}" type="presParOf" srcId="{D7E8E1EC-D753-4DC0-A821-C81BB989ECFD}" destId="{8D3A8108-F568-4236-8656-5FC16F1AE29F}" srcOrd="2" destOrd="0" presId="urn:microsoft.com/office/officeart/2005/8/layout/hList2#1"/>
    <dgm:cxn modelId="{C6A07E20-6268-484E-88A3-29038A9F2D67}" type="presParOf" srcId="{850DA4F7-D7C8-4144-A5CE-14967F770F10}" destId="{6F934479-8DF9-4DA9-BA88-9A8EB451B25A}" srcOrd="3" destOrd="0" presId="urn:microsoft.com/office/officeart/2005/8/layout/hList2#1"/>
    <dgm:cxn modelId="{5E0BC537-C56C-412E-AEF1-3E537AB87AED}" type="presParOf" srcId="{850DA4F7-D7C8-4144-A5CE-14967F770F10}" destId="{D92A4DAF-3F67-4D94-8389-FF1CB33C1C80}" srcOrd="4" destOrd="0" presId="urn:microsoft.com/office/officeart/2005/8/layout/hList2#1"/>
    <dgm:cxn modelId="{1FCACD43-A30B-4CAD-943B-74D0D47DFCC9}" type="presParOf" srcId="{D92A4DAF-3F67-4D94-8389-FF1CB33C1C80}" destId="{1201A7B2-67B6-48E6-BE79-3E7A75F73E49}" srcOrd="0" destOrd="0" presId="urn:microsoft.com/office/officeart/2005/8/layout/hList2#1"/>
    <dgm:cxn modelId="{67A80899-18A7-43F2-88DA-9B13C25E4524}" type="presParOf" srcId="{D92A4DAF-3F67-4D94-8389-FF1CB33C1C80}" destId="{8BB37FEF-85AF-44F5-B4DC-5F3B77283CC4}" srcOrd="1" destOrd="0" presId="urn:microsoft.com/office/officeart/2005/8/layout/hList2#1"/>
    <dgm:cxn modelId="{4B98DDEC-AD19-4411-9848-DAEC7D7D57CF}" type="presParOf" srcId="{D92A4DAF-3F67-4D94-8389-FF1CB33C1C80}" destId="{BC31CB70-869C-49D9-9708-C856817167B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437112"/>
            <a:ext cx="6715140" cy="175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fa-IR" sz="5600" dirty="0" smtClean="0">
                <a:solidFill>
                  <a:srgbClr val="002060"/>
                </a:solidFill>
                <a:cs typeface="B Titr" pitchFamily="2" charset="-78"/>
              </a:rPr>
              <a:t>درس چهارم : راهنمایان الهی</a:t>
            </a:r>
          </a:p>
          <a:p>
            <a:pPr>
              <a:lnSpc>
                <a:spcPct val="170000"/>
              </a:lnSpc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تهیه کننده : جهان شیر </a:t>
            </a:r>
          </a:p>
          <a:p>
            <a:pPr>
              <a:lnSpc>
                <a:spcPct val="170000"/>
              </a:lnSpc>
            </a:pPr>
            <a:endParaRPr lang="fa-IR" sz="48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4" name="Picture 3" descr="1_12601950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6424612" cy="3381375"/>
          </a:xfrm>
          <a:prstGeom prst="rect">
            <a:avLst/>
          </a:prstGeom>
        </p:spPr>
      </p:pic>
      <p:pic>
        <p:nvPicPr>
          <p:cNvPr id="6" name="Picture 5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3018">
            <a:off x="1901687" y="4115801"/>
            <a:ext cx="1231601" cy="1013818"/>
          </a:xfrm>
          <a:prstGeom prst="rect">
            <a:avLst/>
          </a:prstGeom>
        </p:spPr>
      </p:pic>
      <p:pic>
        <p:nvPicPr>
          <p:cNvPr id="7" name="Picture 6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3018">
            <a:off x="389518" y="5411945"/>
            <a:ext cx="1231601" cy="1013818"/>
          </a:xfrm>
          <a:prstGeom prst="rect">
            <a:avLst/>
          </a:prstGeom>
        </p:spPr>
      </p:pic>
      <p:pic>
        <p:nvPicPr>
          <p:cNvPr id="8" name="Picture 7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3018">
            <a:off x="461525" y="2747648"/>
            <a:ext cx="1231601" cy="1013818"/>
          </a:xfrm>
          <a:prstGeom prst="rect">
            <a:avLst/>
          </a:prstGeom>
        </p:spPr>
      </p:pic>
      <p:pic>
        <p:nvPicPr>
          <p:cNvPr id="9" name="Picture 8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524226">
            <a:off x="2003568" y="5610544"/>
            <a:ext cx="1231601" cy="1013818"/>
          </a:xfrm>
          <a:prstGeom prst="rect">
            <a:avLst/>
          </a:prstGeom>
        </p:spPr>
      </p:pic>
      <p:pic>
        <p:nvPicPr>
          <p:cNvPr id="10" name="Picture 9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3018">
            <a:off x="677550" y="4115800"/>
            <a:ext cx="1231601" cy="101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1- تسلیم در برابر امر خداوند 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B Titr" pitchFamily="2" charset="-78"/>
              </a:rPr>
              <a:t>قبل از بعثت:همه پیامبران قبل از بعثت یکتا پرست بودند .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B Titr" pitchFamily="2" charset="-78"/>
              </a:rPr>
              <a:t>همه پیامبران الهی مسلمان بوده </a:t>
            </a:r>
            <a:r>
              <a:rPr lang="fa-IR" sz="3200" dirty="0" err="1" smtClean="0">
                <a:solidFill>
                  <a:srgbClr val="002060"/>
                </a:solidFill>
                <a:cs typeface="B Titr" pitchFamily="2" charset="-78"/>
              </a:rPr>
              <a:t>اند</a:t>
            </a:r>
            <a:r>
              <a:rPr lang="fa-IR" sz="3200" dirty="0" smtClean="0">
                <a:solidFill>
                  <a:srgbClr val="002060"/>
                </a:solidFill>
                <a:cs typeface="B Titr" pitchFamily="2" charset="-78"/>
              </a:rPr>
              <a:t> ؛ تسلیم محض خواسته های  خداوند .  برای نمونه :</a:t>
            </a:r>
          </a:p>
          <a:p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حضرت ابراهیم : دستور هجرت با اهل </a:t>
            </a:r>
            <a:r>
              <a:rPr lang="fa-IR" dirty="0" err="1" smtClean="0">
                <a:solidFill>
                  <a:srgbClr val="002060"/>
                </a:solidFill>
                <a:cs typeface="B Titr" pitchFamily="2" charset="-78"/>
              </a:rPr>
              <a:t>وعیال</a:t>
            </a:r>
            <a:endParaRPr lang="fa-IR" dirty="0" smtClean="0">
              <a:solidFill>
                <a:srgbClr val="002060"/>
              </a:solidFill>
              <a:cs typeface="B Titr" pitchFamily="2" charset="-78"/>
            </a:endParaRPr>
          </a:p>
          <a:p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حضرت موسی:دعوت فرعون به </a:t>
            </a:r>
            <a:r>
              <a:rPr lang="fa-IR" dirty="0" err="1" smtClean="0">
                <a:solidFill>
                  <a:srgbClr val="002060"/>
                </a:solidFill>
                <a:cs typeface="B Titr" pitchFamily="2" charset="-78"/>
              </a:rPr>
              <a:t>خداپرستی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</a:p>
          <a:p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حضرت ایوب : صبر در برابر تمام مشکلات </a:t>
            </a:r>
            <a:r>
              <a:rPr lang="fa-IR" dirty="0" err="1" smtClean="0">
                <a:solidFill>
                  <a:srgbClr val="002060"/>
                </a:solidFill>
                <a:cs typeface="B Titr" pitchFamily="2" charset="-78"/>
              </a:rPr>
              <a:t>وآزمایشها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</a:p>
          <a:p>
            <a:endParaRPr lang="fa-IR" dirty="0" smtClean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4" name="Picture 3" descr="2521720dgw5autfd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869160"/>
            <a:ext cx="5112568" cy="161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298378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                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تسلیم یعنی تحمل مصائب </a:t>
            </a:r>
            <a:r>
              <a:rPr lang="fa-IR" sz="2000" dirty="0" err="1" smtClean="0">
                <a:solidFill>
                  <a:srgbClr val="002060"/>
                </a:solidFill>
                <a:cs typeface="2  Titr" pitchFamily="2" charset="-78"/>
              </a:rPr>
              <a:t>–رعایت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 حجاب  </a:t>
            </a:r>
            <a:r>
              <a:rPr lang="fa-IR" sz="2000" dirty="0" err="1" smtClean="0">
                <a:solidFill>
                  <a:srgbClr val="002060"/>
                </a:solidFill>
                <a:cs typeface="2  Titr" pitchFamily="2" charset="-78"/>
              </a:rPr>
              <a:t>واحکام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 الهی به خاطر خدا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   </a:t>
            </a:r>
            <a:endParaRPr lang="fa-IR" dirty="0"/>
          </a:p>
        </p:txBody>
      </p:sp>
      <p:pic>
        <p:nvPicPr>
          <p:cNvPr id="5" name="Content Placeholder 4" descr="JLM-11111111Jim Warren-39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964"/>
          <a:stretch>
            <a:fillRect/>
          </a:stretch>
        </p:blipFill>
        <p:spPr>
          <a:xfrm>
            <a:off x="2699792" y="3789040"/>
            <a:ext cx="4032448" cy="281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0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07162" flipV="1">
            <a:off x="330474" y="4366171"/>
            <a:ext cx="2486025" cy="1929659"/>
          </a:xfrm>
          <a:prstGeom prst="rect">
            <a:avLst/>
          </a:prstGeom>
        </p:spPr>
      </p:pic>
      <p:pic>
        <p:nvPicPr>
          <p:cNvPr id="7" name="Picture 6" descr="image0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07162" flipV="1">
            <a:off x="6726310" y="4223951"/>
            <a:ext cx="2486025" cy="1773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2" y="908720"/>
            <a:ext cx="8643998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a-IR" sz="4000" dirty="0" smtClean="0">
                <a:solidFill>
                  <a:schemeClr val="bg1">
                    <a:lumMod val="20000"/>
                    <a:lumOff val="80000"/>
                  </a:schemeClr>
                </a:solidFill>
                <a:cs typeface="B Titr" pitchFamily="2" charset="-78"/>
              </a:rPr>
              <a:t>مردم در برابر دین دو گروه بودند.</a:t>
            </a:r>
            <a:endParaRPr lang="fa-IR" sz="4000" dirty="0">
              <a:solidFill>
                <a:schemeClr val="bg1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Picture 3" descr="flowers-desi-glitters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941168"/>
            <a:ext cx="5616624" cy="17728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3568" y="72008"/>
            <a:ext cx="7344816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استقامت و پایداری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درراه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خدا </a:t>
            </a:r>
            <a:endParaRPr lang="fa-IR" sz="32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44008" y="1772816"/>
            <a:ext cx="4248472" cy="31683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گروهی  دعوت انبیاء را می پذیرفتند و با عمل به تعالیم آن از مشکلات متعدد  نجات  پیدا کرده و رستگار ی ابدی را نصیب خود می کردند.</a:t>
            </a:r>
            <a:endParaRPr lang="fa-IR" sz="28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51520" y="1772816"/>
            <a:ext cx="4320480" cy="31683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گروه دیگری به لذت های زودگذر دنیا دل خوش می </a:t>
            </a:r>
            <a:r>
              <a:rPr lang="fa-IR" sz="2800" dirty="0" err="1" smtClean="0">
                <a:solidFill>
                  <a:srgbClr val="002060"/>
                </a:solidFill>
                <a:cs typeface="2  Titr" pitchFamily="2" charset="-78"/>
              </a:rPr>
              <a:t>کردندوبا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 این تصور که با پذیرش دین ، دنیای آنها به خطر می افتد، زندگی ابدی خود را نابود می کردند.</a:t>
            </a:r>
            <a:endParaRPr lang="fa-IR" sz="28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ز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51520" y="188640"/>
            <a:ext cx="8640960" cy="6408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-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589240"/>
            <a:ext cx="2365895" cy="107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157192"/>
            <a:ext cx="6861448" cy="1487658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به این تصاویر دقت کنید :</a:t>
            </a:r>
          </a:p>
          <a:p>
            <a:pPr algn="just"/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درمورد زندگی حضرت نوح (ع)چه می دانید ؟</a:t>
            </a:r>
          </a:p>
          <a:p>
            <a:pPr algn="just"/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زندگی حضرت ابراهیم (ع) </a:t>
            </a:r>
            <a:r>
              <a:rPr lang="fa-IR" dirty="0" err="1" smtClean="0">
                <a:solidFill>
                  <a:srgbClr val="002060"/>
                </a:solidFill>
                <a:cs typeface="B Titr" pitchFamily="2" charset="-78"/>
              </a:rPr>
              <a:t>وپیامبر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اکرم (ص)چه؟</a:t>
            </a:r>
          </a:p>
        </p:txBody>
      </p:sp>
      <p:pic>
        <p:nvPicPr>
          <p:cNvPr id="5" name="Picture 4" descr="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299" y="144016"/>
            <a:ext cx="4501197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ئ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86" y="188640"/>
            <a:ext cx="428811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563" indent="0" algn="just">
              <a:buNone/>
            </a:pP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Titr" pitchFamily="2" charset="-78"/>
              </a:rPr>
              <a:t>به این آیه کاملاً دقت کنید : اولین چیزی که به ذهن شما می آید در مورد کدام یک از انبیاء است ؟</a:t>
            </a:r>
          </a:p>
          <a:p>
            <a:pPr marL="182563" indent="0" algn="just">
              <a:buNone/>
            </a:pPr>
            <a:endParaRPr lang="fa-IR" dirty="0">
              <a:solidFill>
                <a:schemeClr val="accent2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pic>
        <p:nvPicPr>
          <p:cNvPr id="5" name="Picture 4" descr="1_1355529anr4vjyg4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57158" y="5872717"/>
            <a:ext cx="8501122" cy="556678"/>
          </a:xfrm>
          <a:prstGeom prst="rect">
            <a:avLst/>
          </a:prstGeom>
        </p:spPr>
      </p:pic>
      <p:pic>
        <p:nvPicPr>
          <p:cNvPr id="4" name="Picture 3" descr="و.png"/>
          <p:cNvPicPr>
            <a:picLocks noChangeAspect="1"/>
          </p:cNvPicPr>
          <p:nvPr/>
        </p:nvPicPr>
        <p:blipFill>
          <a:blip r:embed="rId4" cstate="print">
            <a:lum bright="-30000" contrast="40000"/>
          </a:blip>
          <a:stretch>
            <a:fillRect/>
          </a:stretch>
        </p:blipFill>
        <p:spPr>
          <a:xfrm>
            <a:off x="422208" y="1268760"/>
            <a:ext cx="81699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8784975" cy="4824535"/>
          </a:xfrm>
        </p:spPr>
      </p:pic>
      <p:pic>
        <p:nvPicPr>
          <p:cNvPr id="5" name="Picture 4" descr="flowers-desi-glitters-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692529" y="-3178622"/>
            <a:ext cx="1830381" cy="807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6400816" cy="868346"/>
          </a:xfrm>
        </p:spPr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پیروی نکردن از عقاید باطل و مبارزه با آنها</a:t>
            </a:r>
            <a:endParaRPr lang="fa-IR" sz="36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142984"/>
            <a:ext cx="4978896" cy="538236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مهم ترین رسالت همه انبیاء دعوت مردم به یکتا پرستی بود .</a:t>
            </a:r>
          </a:p>
          <a:p>
            <a:pPr algn="just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مردم دوران پیامبران بت پرست و .... بودند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وخیر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و شر را از سوی آنها می دانستند.</a:t>
            </a:r>
          </a:p>
          <a:p>
            <a:pPr algn="just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در زمان حضرت موسی (ع)گوساله ای از طلا ساختند و او را منشاء خوبی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وثروت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دانسته و به دور او طواف می کردند.</a:t>
            </a:r>
          </a:p>
          <a:p>
            <a:pPr algn="just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مردم زمان پیامبر اکرم (ص) 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دربرابر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بتنهای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ساخته شده از سنگ و چوب سجده می کردند و آنها را مایه خیر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وبرکت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می دانستند.</a:t>
            </a:r>
          </a:p>
          <a:p>
            <a:pPr algn="just"/>
            <a:endParaRPr lang="fa-IR" sz="2400" dirty="0">
              <a:solidFill>
                <a:srgbClr val="7030A0"/>
              </a:solidFill>
              <a:cs typeface="B Titr" pitchFamily="2" charset="-78"/>
            </a:endParaRPr>
          </a:p>
        </p:txBody>
      </p:sp>
      <p:pic>
        <p:nvPicPr>
          <p:cNvPr id="7" name="Picture 6" descr="roses-desi-glitters-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697488" cy="1181119"/>
          </a:xfrm>
          <a:prstGeom prst="rect">
            <a:avLst/>
          </a:prstGeom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24306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1"/>
            <a:ext cx="3024336" cy="263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ب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51520" y="188640"/>
            <a:ext cx="8712968" cy="647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779912" y="260648"/>
            <a:ext cx="48965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کلمه محوری این فعالیت علم است. </a:t>
            </a:r>
            <a:endParaRPr lang="fa-IR" sz="28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87208" cy="2448272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ضرورت : به دلیل ارائه الگو به دانش آموز</a:t>
            </a:r>
            <a:br>
              <a:rPr lang="fa-IR" sz="36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فضای خالی زندگی </a:t>
            </a:r>
            <a:r>
              <a:rPr lang="fa-IR" sz="3600" dirty="0" err="1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واتفاقات</a:t>
            </a:r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آن در حوزه انبیاء توسط رسانه های بیگانه </a:t>
            </a:r>
            <a:br>
              <a:rPr lang="fa-IR" sz="36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نیاز به این بحث را روشن می نماید.</a:t>
            </a:r>
            <a:endParaRPr lang="fa-IR" sz="36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/>
          <a:lstStyle/>
          <a:p>
            <a:pPr algn="just"/>
            <a:endParaRPr lang="fa-IR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just"/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اهداف :</a:t>
            </a:r>
          </a:p>
          <a:p>
            <a:pPr algn="just"/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دانش آموزان  ضمن شناخت  برخی از ویژگی های  مشترک الهی  آنها را به عنوان الگو برای سعادت خود قرار دهند .</a:t>
            </a:r>
          </a:p>
          <a:p>
            <a:pPr algn="just"/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دانش آموزان با شناخت ویژگی های پیامبران  رفتار و عقاید فردی و اجتماعی خود را ارزیابی  </a:t>
            </a:r>
            <a:r>
              <a:rPr lang="fa-IR" dirty="0" err="1" smtClean="0">
                <a:solidFill>
                  <a:srgbClr val="7030A0"/>
                </a:solidFill>
                <a:cs typeface="B Titr" pitchFamily="2" charset="-78"/>
              </a:rPr>
              <a:t>ونقد</a:t>
            </a: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 نمایند .</a:t>
            </a:r>
          </a:p>
          <a:p>
            <a:pPr algn="just"/>
            <a:endParaRPr lang="fa-IR" dirty="0">
              <a:solidFill>
                <a:srgbClr val="7030A0"/>
              </a:solidFill>
              <a:cs typeface="B Titr" pitchFamily="2" charset="-78"/>
            </a:endParaRPr>
          </a:p>
        </p:txBody>
      </p:sp>
      <p:pic>
        <p:nvPicPr>
          <p:cNvPr id="5" name="Picture 4" descr="667727_ZcPPxqg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884004"/>
            <a:ext cx="2428892" cy="1857364"/>
          </a:xfrm>
          <a:prstGeom prst="rect">
            <a:avLst/>
          </a:prstGeom>
        </p:spPr>
      </p:pic>
      <p:pic>
        <p:nvPicPr>
          <p:cNvPr id="6" name="Picture 5" descr="butterfly-desi-glitters-6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4624"/>
            <a:ext cx="1164558" cy="1368152"/>
          </a:xfrm>
          <a:prstGeom prst="rect">
            <a:avLst/>
          </a:prstGeom>
        </p:spPr>
      </p:pic>
      <p:pic>
        <p:nvPicPr>
          <p:cNvPr id="8" name="Picture 7" descr="375961986429033690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595362"/>
            <a:ext cx="2952328" cy="114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2520280"/>
          </a:xfrm>
        </p:spPr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002060"/>
                </a:solidFill>
                <a:cs typeface="2  Titr" pitchFamily="2" charset="-78"/>
              </a:rPr>
              <a:t>نگاه مردم به پیامبران الهی به گونه ای بود که آنها را عامل </a:t>
            </a:r>
            <a:r>
              <a:rPr lang="fa-IR" sz="5400" dirty="0" err="1" smtClean="0">
                <a:solidFill>
                  <a:srgbClr val="002060"/>
                </a:solidFill>
                <a:cs typeface="2  Titr" pitchFamily="2" charset="-78"/>
              </a:rPr>
              <a:t>بدشانسی</a:t>
            </a:r>
            <a:r>
              <a:rPr lang="fa-IR" sz="5400" dirty="0" smtClean="0">
                <a:solidFill>
                  <a:srgbClr val="002060"/>
                </a:solidFill>
                <a:cs typeface="2  Titr" pitchFamily="2" charset="-78"/>
              </a:rPr>
              <a:t> می دانستند.</a:t>
            </a:r>
            <a:endParaRPr lang="fa-IR" sz="54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40968"/>
            <a:ext cx="8496944" cy="3456384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002060"/>
                </a:solidFill>
                <a:cs typeface="2  Titr" pitchFamily="2" charset="-78"/>
              </a:rPr>
              <a:t>عقاید باطل و خرافی منحصر به زمان پیامبران نبوده است .</a:t>
            </a:r>
            <a:endParaRPr lang="fa-IR" sz="66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402066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915670" cy="282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3966567" cy="328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mon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241441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988" y="188640"/>
            <a:ext cx="4003723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1201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aricator-jadid-radsms-028.jpg"/>
          <p:cNvPicPr>
            <a:picLocks noChangeAspect="1"/>
          </p:cNvPicPr>
          <p:nvPr/>
        </p:nvPicPr>
        <p:blipFill>
          <a:blip r:embed="rId4" cstate="print"/>
          <a:srcRect b="16333"/>
          <a:stretch>
            <a:fillRect/>
          </a:stretch>
        </p:blipFill>
        <p:spPr>
          <a:xfrm>
            <a:off x="179512" y="260648"/>
            <a:ext cx="460851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طط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06" y="188640"/>
            <a:ext cx="8778188" cy="6480720"/>
          </a:xfrm>
          <a:prstGeom prst="rect">
            <a:avLst/>
          </a:prstGeom>
        </p:spPr>
      </p:pic>
      <p:pic>
        <p:nvPicPr>
          <p:cNvPr id="5" name="Picture 4" descr="8e6d69a25abbd0ea61f49aea0b9a8c84.gi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3" y="2420889"/>
            <a:ext cx="626469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سس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73706" y="188640"/>
            <a:ext cx="869078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ing-you-with-flowe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728"/>
            <a:ext cx="882164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_350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1438"/>
            <a:ext cx="2742300" cy="2428868"/>
          </a:xfrm>
          <a:prstGeom prst="rect">
            <a:avLst/>
          </a:prstGeom>
        </p:spPr>
      </p:pic>
      <p:pic>
        <p:nvPicPr>
          <p:cNvPr id="8" name="Picture 7" descr="roses-desi-glitters-9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63465">
            <a:off x="7601650" y="5062533"/>
            <a:ext cx="1236703" cy="189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1846558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t="-100000" r="-100000"/>
          </a:gradFill>
        </p:spPr>
        <p:txBody>
          <a:bodyPr/>
          <a:lstStyle/>
          <a:p>
            <a:pPr algn="just"/>
            <a:r>
              <a:rPr lang="fa-IR" dirty="0" smtClean="0">
                <a:solidFill>
                  <a:schemeClr val="tx1">
                    <a:lumMod val="20000"/>
                    <a:lumOff val="80000"/>
                  </a:schemeClr>
                </a:solidFill>
                <a:cs typeface="B Titr" pitchFamily="2" charset="-78"/>
              </a:rPr>
              <a:t>تصویر ورودی درس یک دانش آموز را که اهل علم و مطالعه  است نشان می دهد .</a:t>
            </a:r>
          </a:p>
          <a:p>
            <a:pPr algn="just"/>
            <a:r>
              <a:rPr lang="fa-IR" dirty="0" smtClean="0">
                <a:solidFill>
                  <a:schemeClr val="tx1">
                    <a:lumMod val="20000"/>
                    <a:lumOff val="80000"/>
                  </a:schemeClr>
                </a:solidFill>
                <a:cs typeface="B Titr" pitchFamily="2" charset="-78"/>
              </a:rPr>
              <a:t>فضای اتاقش با نام </a:t>
            </a:r>
            <a:r>
              <a:rPr lang="fa-IR" dirty="0" err="1" smtClean="0">
                <a:solidFill>
                  <a:schemeClr val="tx1">
                    <a:lumMod val="20000"/>
                    <a:lumOff val="80000"/>
                  </a:schemeClr>
                </a:solidFill>
                <a:cs typeface="B Titr" pitchFamily="2" charset="-78"/>
              </a:rPr>
              <a:t>خداو</a:t>
            </a:r>
            <a:r>
              <a:rPr lang="fa-IR" dirty="0" smtClean="0">
                <a:solidFill>
                  <a:schemeClr val="tx1">
                    <a:lumMod val="20000"/>
                    <a:lumOff val="80000"/>
                  </a:schemeClr>
                </a:solidFill>
                <a:cs typeface="B Titr" pitchFamily="2" charset="-78"/>
              </a:rPr>
              <a:t> رسول اکرم  (ص) مزیّن شده .</a:t>
            </a:r>
            <a:endParaRPr lang="fa-IR" dirty="0">
              <a:solidFill>
                <a:schemeClr val="tx1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Picture 3" descr="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32856"/>
            <a:ext cx="4357718" cy="465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4" descr="ض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06794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2530624" cy="562074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Titr" pitchFamily="2" charset="-78"/>
              </a:rPr>
              <a:t>تحلیل درس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وروديه: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1-رسالت وروديه در حوزه ي ضرورت وجود  الگو به طور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كلي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است  و سپس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تسري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همين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ضرورت به بحث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دين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و داشتن 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الگوهاي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ديني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براي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رسيدن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به سعادت 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2-  وروديه 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براي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مخاطب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كاملا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مانوس و ملموس و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عيني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است .  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قابليت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اجرا را دارد.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بنابراين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 به صورت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عملي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انجام شود.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2- از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وروديه در آزمون ها سئوال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پرسيده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نمي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شود. (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وروديه در درس صرفا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طريقيت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دارد نه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موضوعيت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متن درس: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1-: با توجه به ارائه ي شواهد از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زندگي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حضرت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ابراهيم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، حضرت نوح، حضرت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موسي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، حضرت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ايوب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 در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درس ضرورت دارد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بخشهاي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مربوط به داستان هر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كدام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مطالعه شود  و تسلط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كامل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بر آن بخشها صورت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گيرد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err="1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ويژگي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اول: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تسليم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در برابر امر خداوند( رابطه ي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شخصي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رسولان با خداوند)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1- عموم مخاطبان  با داستان حضرت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ابراهيم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در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بخش  تا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حدودي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آشنا هستند  اما با داستان حضرت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موسي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وحضرت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ايوب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كاملا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نا آشنا </a:t>
            </a:r>
            <a:r>
              <a:rPr lang="fa-IR" sz="2400" b="1" dirty="0" err="1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مي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باشند 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fa-IR" sz="2400" b="1" dirty="0" smtClean="0">
              <a:solidFill>
                <a:schemeClr val="accent5">
                  <a:lumMod val="50000"/>
                </a:schemeClr>
              </a:solidFill>
              <a:ea typeface="Zar" pitchFamily="2" charset="-78"/>
              <a:cs typeface="B Titr" pitchFamily="2" charset="-7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fa-IR" sz="2400" b="1" dirty="0" smtClean="0">
              <a:solidFill>
                <a:schemeClr val="accent5">
                  <a:lumMod val="50000"/>
                </a:schemeClr>
              </a:solidFill>
              <a:ea typeface="Zar" pitchFamily="2" charset="-78"/>
              <a:cs typeface="B Titr" pitchFamily="2" charset="-7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ea typeface="Zar" pitchFamily="2" charset="-78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2- داستان مربوط به حضرت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موسي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قطعا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سئوالاتي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را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ايجاد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خواهد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كرد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.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سئوالات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محوريت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بحث عصمت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انبياء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خواهد بود.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آيا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قتل با عصمت همخوان است؟(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راهنماي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معلم)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فعاليت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كلاسي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بخش واگرا است. لذا در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كلاس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انجام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مي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شود. با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مشاركت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فعال دانش آموزان ، در آزمون ها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پرسيده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نمي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شود.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err="1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ويژگي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مشترك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دوم : 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استقامت و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پايداري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در راه خدا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همان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نكات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بخش قبل درباره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پيامبران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توجه شود .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فعاليت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كلاسي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واگرا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نيست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با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مشاركت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دانش آموزان  وبا استفاده از اطلاعات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پيشين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انجام شود.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عامل استقامت در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آيه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مطرح شده است .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احتياج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به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تبيين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دارد.</a:t>
            </a:r>
          </a:p>
          <a:p>
            <a:pPr>
              <a:spcBef>
                <a:spcPts val="0"/>
              </a:spcBef>
              <a:buNone/>
            </a:pPr>
            <a:endParaRPr lang="fa-IR" sz="2400" b="1" dirty="0" smtClean="0">
              <a:solidFill>
                <a:srgbClr val="002060"/>
              </a:solidFill>
              <a:ea typeface="Zar" pitchFamily="2" charset="-78"/>
              <a:cs typeface="B Titr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fa-IR" sz="2400" b="1" dirty="0" err="1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ويژگي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سوم 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: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پيروي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نكردن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از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عقايد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باطل و مبارزه با آنها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1-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همكار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محترم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بايد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تسلط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كافي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بر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جايگاه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بت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پرستي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در فرهنگ دوره ي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جاهليت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 داشته باشد.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2-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جايگاه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علم و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تبعيت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از عالمان مورد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تاكيد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در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بخش است  .( آزر و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ابراهيم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3- بحث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تطير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( بد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شانسي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)  در فرهنگ </a:t>
            </a:r>
            <a:r>
              <a:rPr lang="fa-IR" sz="2400" b="1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جاهليت</a:t>
            </a:r>
            <a:r>
              <a:rPr lang="fa-IR" sz="2400" b="1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مطالعه شود.</a:t>
            </a:r>
          </a:p>
          <a:p>
            <a:pPr>
              <a:spcBef>
                <a:spcPts val="0"/>
              </a:spcBef>
            </a:pP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800" dirty="0" err="1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نكته</a:t>
            </a:r>
            <a:r>
              <a:rPr lang="fa-IR" sz="4800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4800" dirty="0" err="1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پاياني</a:t>
            </a:r>
            <a:r>
              <a:rPr lang="fa-IR" sz="4800" dirty="0" smtClean="0">
                <a:solidFill>
                  <a:schemeClr val="accent2">
                    <a:lumMod val="50000"/>
                  </a:schemeClr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: </a:t>
            </a:r>
            <a:b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</a:b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ارتباط برقرار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كردن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ميان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مباحث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بخش با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زندگي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روزمره دانش آموزان از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اهميت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ويژه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4800" dirty="0" err="1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اي</a:t>
            </a: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 برخوردار است.</a:t>
            </a:r>
            <a:b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</a:br>
            <a: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  <a:t>انواع خرافات ،فال ها و...</a:t>
            </a:r>
            <a:br>
              <a:rPr lang="fa-IR" sz="4800" dirty="0" smtClean="0">
                <a:solidFill>
                  <a:srgbClr val="002060"/>
                </a:solidFill>
                <a:ea typeface="Zar" pitchFamily="2" charset="-78"/>
                <a:cs typeface="B Titr" pitchFamily="2" charset="-78"/>
              </a:rPr>
            </a:br>
            <a:endParaRPr lang="fa-IR" sz="44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محورهای درس :</a:t>
            </a:r>
            <a:endParaRPr lang="fa-IR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2004230"/>
            <a:ext cx="8143932" cy="113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تفهیم نقش الگو در زندگی  و  فلسفه وجود الگو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3645024"/>
            <a:ext cx="8143932" cy="10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ابیات ابتدایی درس را بدون </a:t>
            </a:r>
            <a:r>
              <a:rPr lang="fa-IR" sz="2800" dirty="0" err="1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الگووبا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الگو بنویسند . </a:t>
            </a:r>
          </a:p>
        </p:txBody>
      </p:sp>
      <p:pic>
        <p:nvPicPr>
          <p:cNvPr id="6" name="Picture 5" descr="837920342039497825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5857916" cy="1357298"/>
          </a:xfrm>
          <a:prstGeom prst="rect">
            <a:avLst/>
          </a:prstGeom>
        </p:spPr>
      </p:pic>
      <p:pic>
        <p:nvPicPr>
          <p:cNvPr id="7" name="Picture 6" descr="flowers-desi-glitters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214290"/>
            <a:ext cx="1256659" cy="1285884"/>
          </a:xfrm>
          <a:prstGeom prst="rect">
            <a:avLst/>
          </a:prstGeom>
        </p:spPr>
      </p:pic>
      <p:pic>
        <p:nvPicPr>
          <p:cNvPr id="8" name="Picture 7" descr="flowers-desi-glitters-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14"/>
            <a:ext cx="1354363" cy="1385860"/>
          </a:xfrm>
          <a:prstGeom prst="rect">
            <a:avLst/>
          </a:prstGeom>
        </p:spPr>
      </p:pic>
      <p:pic>
        <p:nvPicPr>
          <p:cNvPr id="9" name="Picture 8" descr="go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924944"/>
            <a:ext cx="1571636" cy="899768"/>
          </a:xfrm>
          <a:prstGeom prst="rect">
            <a:avLst/>
          </a:prstGeom>
        </p:spPr>
      </p:pic>
      <p:pic>
        <p:nvPicPr>
          <p:cNvPr id="10" name="Picture 9" descr="go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7092280" y="2924944"/>
            <a:ext cx="1300228" cy="101928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1560" y="5157192"/>
            <a:ext cx="8143932" cy="10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حالا مقایسه کنید :به نظر شما کدام زیباتر است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583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جملات کلیدی آغازین :</a:t>
            </a:r>
          </a:p>
          <a:p>
            <a:pPr algn="just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خداوند بهترین دین را برای انسان فرستاده است .</a:t>
            </a:r>
          </a:p>
          <a:p>
            <a:pPr algn="just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دین الهی توسط بهترین انسانها به نام ( پیام آور:نبی یا رسول: فرستاده ) به انسانها ابلاغ شده است .</a:t>
            </a:r>
          </a:p>
          <a:p>
            <a:pPr algn="just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ویژگی های پیامبران آنها را شایسته دریافت و ابلاغ پیام خداوند به انسانها نموده است .</a:t>
            </a:r>
          </a:p>
          <a:p>
            <a:pPr algn="just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آنها بهترین انسانهای زمان خود بوده </a:t>
            </a:r>
            <a:r>
              <a:rPr lang="fa-IR" dirty="0" err="1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اند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.به همین دلیل از سوی خدا الگوی سایر انسانها معرفی شده </a:t>
            </a:r>
            <a:r>
              <a:rPr lang="fa-IR" dirty="0" err="1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اند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.</a:t>
            </a:r>
          </a:p>
          <a:p>
            <a:pPr algn="just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لازمه سرمشق قرار دادن آنان ؛آشنایی با ویژگی های آنهاست.</a:t>
            </a:r>
          </a:p>
          <a:p>
            <a:pPr algn="just"/>
            <a:endParaRPr lang="fa-IR" sz="3200" dirty="0" smtClean="0">
              <a:solidFill>
                <a:schemeClr val="accent5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Picture 3" descr="667727_XRitLf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310"/>
            <a:ext cx="3096344" cy="1511098"/>
          </a:xfrm>
          <a:prstGeom prst="rect">
            <a:avLst/>
          </a:prstGeom>
        </p:spPr>
      </p:pic>
      <p:pic>
        <p:nvPicPr>
          <p:cNvPr id="5" name="Picture 4" descr="1_303755614566857525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6640"/>
            <a:ext cx="2485510" cy="151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7mfuq0olsmflhbas2a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5696" y="5805264"/>
            <a:ext cx="5224664" cy="7930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79712" y="260648"/>
            <a:ext cx="52565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rgbClr val="C00000"/>
                </a:solidFill>
                <a:cs typeface="2  Titr" pitchFamily="2" charset="-78"/>
              </a:rPr>
              <a:t>سه ویژگی مهم پیامبران </a:t>
            </a:r>
            <a:endParaRPr lang="fa-IR" sz="4400" dirty="0">
              <a:solidFill>
                <a:srgbClr val="C00000"/>
              </a:solidFill>
              <a:cs typeface="2  Titr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1484784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3">
      <a:dk1>
        <a:srgbClr val="92D050"/>
      </a:dk1>
      <a:lt1>
        <a:srgbClr val="6DAA2D"/>
      </a:lt1>
      <a:dk2>
        <a:srgbClr val="BDE296"/>
      </a:dk2>
      <a:lt2>
        <a:srgbClr val="FFC000"/>
      </a:lt2>
      <a:accent1>
        <a:srgbClr val="73D6FD"/>
      </a:accent1>
      <a:accent2>
        <a:srgbClr val="FF87BA"/>
      </a:accent2>
      <a:accent3>
        <a:srgbClr val="92D050"/>
      </a:accent3>
      <a:accent4>
        <a:srgbClr val="7F7F00"/>
      </a:accent4>
      <a:accent5>
        <a:srgbClr val="005BD3"/>
      </a:accent5>
      <a:accent6>
        <a:srgbClr val="FFFF00"/>
      </a:accent6>
      <a:hlink>
        <a:srgbClr val="17BBFD"/>
      </a:hlink>
      <a:folHlink>
        <a:srgbClr val="00B05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873</Words>
  <Application>Microsoft Office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PowerPoint Presentation</vt:lpstr>
      <vt:lpstr>ضرورت : به دلیل ارائه الگو به دانش آموز فضای خالی زندگی واتفاقات آن در حوزه انبیاء توسط رسانه های بیگانه  نیاز به این بحث را روشن می نماید.</vt:lpstr>
      <vt:lpstr>PowerPoint Presentation</vt:lpstr>
      <vt:lpstr>تحلیل درس</vt:lpstr>
      <vt:lpstr>PowerPoint Presentation</vt:lpstr>
      <vt:lpstr>نكته پاياني :  ارتباط برقرار كردن ميان مباحث اين بخش با زندگي روزمره دانش آموزان از اهميت ويژه اي برخوردار است. انواع خرافات ،فال ها و... </vt:lpstr>
      <vt:lpstr>PowerPoint Presentation</vt:lpstr>
      <vt:lpstr>PowerPoint Presentation</vt:lpstr>
      <vt:lpstr>PowerPoint Presentation</vt:lpstr>
      <vt:lpstr>PowerPoint Presentation</vt:lpstr>
      <vt:lpstr>                      تسلیم یعنی تحمل مصائب –رعایت حجاب  واحکام الهی به خاطر خدا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پیروی نکردن از عقاید باطل و مبارزه با آنها</vt:lpstr>
      <vt:lpstr>PowerPoint Presentation</vt:lpstr>
      <vt:lpstr>PowerPoint Presentation</vt:lpstr>
      <vt:lpstr>نگاه مردم به پیامبران الهی به گونه ای بود که آنها را عامل بدشانسی می دانستند.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nasir5</cp:lastModifiedBy>
  <cp:revision>44</cp:revision>
  <dcterms:created xsi:type="dcterms:W3CDTF">2013-08-19T03:51:08Z</dcterms:created>
  <dcterms:modified xsi:type="dcterms:W3CDTF">2016-08-02T05:48:36Z</dcterms:modified>
</cp:coreProperties>
</file>