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924" r:id="rId1"/>
  </p:sldMasterIdLst>
  <p:notesMasterIdLst>
    <p:notesMasterId r:id="rId107"/>
  </p:notesMasterIdLst>
  <p:sldIdLst>
    <p:sldId id="256" r:id="rId2"/>
    <p:sldId id="259" r:id="rId3"/>
    <p:sldId id="260" r:id="rId4"/>
    <p:sldId id="312" r:id="rId5"/>
    <p:sldId id="311" r:id="rId6"/>
    <p:sldId id="261" r:id="rId7"/>
    <p:sldId id="394" r:id="rId8"/>
    <p:sldId id="386" r:id="rId9"/>
    <p:sldId id="262" r:id="rId10"/>
    <p:sldId id="370" r:id="rId11"/>
    <p:sldId id="265" r:id="rId12"/>
    <p:sldId id="263" r:id="rId13"/>
    <p:sldId id="314" r:id="rId14"/>
    <p:sldId id="315" r:id="rId15"/>
    <p:sldId id="316" r:id="rId16"/>
    <p:sldId id="387" r:id="rId17"/>
    <p:sldId id="403" r:id="rId18"/>
    <p:sldId id="411" r:id="rId19"/>
    <p:sldId id="412" r:id="rId20"/>
    <p:sldId id="413" r:id="rId21"/>
    <p:sldId id="414" r:id="rId22"/>
    <p:sldId id="415" r:id="rId23"/>
    <p:sldId id="264" r:id="rId24"/>
    <p:sldId id="355" r:id="rId25"/>
    <p:sldId id="393" r:id="rId26"/>
    <p:sldId id="385" r:id="rId27"/>
    <p:sldId id="402" r:id="rId28"/>
    <p:sldId id="268" r:id="rId29"/>
    <p:sldId id="266" r:id="rId30"/>
    <p:sldId id="267" r:id="rId31"/>
    <p:sldId id="383" r:id="rId32"/>
    <p:sldId id="269" r:id="rId33"/>
    <p:sldId id="270" r:id="rId34"/>
    <p:sldId id="271" r:id="rId35"/>
    <p:sldId id="275" r:id="rId36"/>
    <p:sldId id="276" r:id="rId37"/>
    <p:sldId id="277" r:id="rId38"/>
    <p:sldId id="278" r:id="rId39"/>
    <p:sldId id="279" r:id="rId40"/>
    <p:sldId id="318" r:id="rId41"/>
    <p:sldId id="409" r:id="rId42"/>
    <p:sldId id="408" r:id="rId43"/>
    <p:sldId id="410" r:id="rId44"/>
    <p:sldId id="281" r:id="rId45"/>
    <p:sldId id="396" r:id="rId46"/>
    <p:sldId id="283" r:id="rId47"/>
    <p:sldId id="284" r:id="rId48"/>
    <p:sldId id="285" r:id="rId49"/>
    <p:sldId id="296" r:id="rId50"/>
    <p:sldId id="388" r:id="rId51"/>
    <p:sldId id="389" r:id="rId52"/>
    <p:sldId id="392" r:id="rId53"/>
    <p:sldId id="390" r:id="rId54"/>
    <p:sldId id="391" r:id="rId55"/>
    <p:sldId id="297" r:id="rId56"/>
    <p:sldId id="351" r:id="rId57"/>
    <p:sldId id="336" r:id="rId58"/>
    <p:sldId id="337" r:id="rId59"/>
    <p:sldId id="350" r:id="rId60"/>
    <p:sldId id="330" r:id="rId61"/>
    <p:sldId id="352" r:id="rId62"/>
    <p:sldId id="331" r:id="rId63"/>
    <p:sldId id="332" r:id="rId64"/>
    <p:sldId id="333" r:id="rId65"/>
    <p:sldId id="299" r:id="rId66"/>
    <p:sldId id="301" r:id="rId67"/>
    <p:sldId id="348" r:id="rId68"/>
    <p:sldId id="349" r:id="rId69"/>
    <p:sldId id="302" r:id="rId70"/>
    <p:sldId id="305" r:id="rId71"/>
    <p:sldId id="306" r:id="rId72"/>
    <p:sldId id="356" r:id="rId73"/>
    <p:sldId id="357" r:id="rId74"/>
    <p:sldId id="358" r:id="rId75"/>
    <p:sldId id="359" r:id="rId76"/>
    <p:sldId id="360" r:id="rId77"/>
    <p:sldId id="361" r:id="rId78"/>
    <p:sldId id="362" r:id="rId79"/>
    <p:sldId id="363" r:id="rId80"/>
    <p:sldId id="364" r:id="rId81"/>
    <p:sldId id="365" r:id="rId82"/>
    <p:sldId id="366" r:id="rId83"/>
    <p:sldId id="367" r:id="rId84"/>
    <p:sldId id="368" r:id="rId85"/>
    <p:sldId id="369" r:id="rId86"/>
    <p:sldId id="319" r:id="rId87"/>
    <p:sldId id="324" r:id="rId88"/>
    <p:sldId id="320" r:id="rId89"/>
    <p:sldId id="353" r:id="rId90"/>
    <p:sldId id="321" r:id="rId91"/>
    <p:sldId id="322" r:id="rId92"/>
    <p:sldId id="323" r:id="rId93"/>
    <p:sldId id="371" r:id="rId94"/>
    <p:sldId id="372" r:id="rId95"/>
    <p:sldId id="373" r:id="rId96"/>
    <p:sldId id="374" r:id="rId97"/>
    <p:sldId id="375" r:id="rId98"/>
    <p:sldId id="376" r:id="rId99"/>
    <p:sldId id="377" r:id="rId100"/>
    <p:sldId id="378" r:id="rId101"/>
    <p:sldId id="379" r:id="rId102"/>
    <p:sldId id="380" r:id="rId103"/>
    <p:sldId id="381" r:id="rId104"/>
    <p:sldId id="382" r:id="rId105"/>
    <p:sldId id="338" r:id="rId10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24" autoAdjust="0"/>
  </p:normalViewPr>
  <p:slideViewPr>
    <p:cSldViewPr>
      <p:cViewPr>
        <p:scale>
          <a:sx n="71" d="100"/>
          <a:sy n="71" d="100"/>
        </p:scale>
        <p:origin x="-1104" y="-54"/>
      </p:cViewPr>
      <p:guideLst>
        <p:guide orient="horz" pos="2160"/>
        <p:guide pos="2880"/>
      </p:guideLst>
    </p:cSldViewPr>
  </p:slideViewPr>
  <p:outlineViewPr>
    <p:cViewPr>
      <p:scale>
        <a:sx n="33" d="100"/>
        <a:sy n="33" d="100"/>
      </p:scale>
      <p:origin x="24" y="31674"/>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A45DE5-F1A6-4F92-B851-C660146299F0}" type="datetimeFigureOut">
              <a:rPr lang="en-US" smtClean="0"/>
              <a:pPr/>
              <a:t>11/11/2017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1C6611-F17E-4C1F-B205-B51B1F1CD98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1C6611-F17E-4C1F-B205-B51B1F1CD981}"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8929657B-8CAE-4585-9960-C14CF94C4349}" type="datetimeFigureOut">
              <a:rPr lang="en-US" smtClean="0"/>
              <a:pPr/>
              <a:t>11/11/2017</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A39EA45E-5F56-467C-85EB-3A6C32F7D1B4}"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929657B-8CAE-4585-9960-C14CF94C4349}" type="datetimeFigureOut">
              <a:rPr lang="en-US" smtClean="0"/>
              <a:pPr/>
              <a:t>11/11/2017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9EA45E-5F56-467C-85EB-3A6C32F7D1B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929657B-8CAE-4585-9960-C14CF94C4349}" type="datetimeFigureOut">
              <a:rPr lang="en-US" smtClean="0"/>
              <a:pPr/>
              <a:t>11/11/2017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9EA45E-5F56-467C-85EB-3A6C32F7D1B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929657B-8CAE-4585-9960-C14CF94C4349}" type="datetimeFigureOut">
              <a:rPr lang="en-US" smtClean="0"/>
              <a:pPr/>
              <a:t>11/11/2017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9EA45E-5F56-467C-85EB-3A6C32F7D1B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929657B-8CAE-4585-9960-C14CF94C4349}" type="datetimeFigureOut">
              <a:rPr lang="en-US" smtClean="0"/>
              <a:pPr/>
              <a:t>11/11/2017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A39EA45E-5F56-467C-85EB-3A6C32F7D1B4}"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929657B-8CAE-4585-9960-C14CF94C4349}" type="datetimeFigureOut">
              <a:rPr lang="en-US" smtClean="0"/>
              <a:pPr/>
              <a:t>11/11/2017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9EA45E-5F56-467C-85EB-3A6C32F7D1B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8929657B-8CAE-4585-9960-C14CF94C4349}" type="datetimeFigureOut">
              <a:rPr lang="en-US" smtClean="0"/>
              <a:pPr/>
              <a:t>11/11/2017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9EA45E-5F56-467C-85EB-3A6C32F7D1B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929657B-8CAE-4585-9960-C14CF94C4349}" type="datetimeFigureOut">
              <a:rPr lang="en-US" smtClean="0"/>
              <a:pPr/>
              <a:t>11/11/2017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9EA45E-5F56-467C-85EB-3A6C32F7D1B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29657B-8CAE-4585-9960-C14CF94C4349}" type="datetimeFigureOut">
              <a:rPr lang="en-US" smtClean="0"/>
              <a:pPr/>
              <a:t>11/11/2017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9EA45E-5F56-467C-85EB-3A6C32F7D1B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929657B-8CAE-4585-9960-C14CF94C4349}" type="datetimeFigureOut">
              <a:rPr lang="en-US" smtClean="0"/>
              <a:pPr/>
              <a:t>11/11/2017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9EA45E-5F56-467C-85EB-3A6C32F7D1B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929657B-8CAE-4585-9960-C14CF94C4349}" type="datetimeFigureOut">
              <a:rPr lang="en-US" smtClean="0"/>
              <a:pPr/>
              <a:t>11/11/2017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9EA45E-5F56-467C-85EB-3A6C32F7D1B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14000" b="-14000"/>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8929657B-8CAE-4585-9960-C14CF94C4349}" type="datetimeFigureOut">
              <a:rPr lang="en-US" smtClean="0"/>
              <a:pPr/>
              <a:t>11/11/2017</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A39EA45E-5F56-467C-85EB-3A6C32F7D1B4}"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pazhoheshkade.ir/wp-content/uploads/karvansara-0302-mm3.jpg"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hyperlink" Target="http://seeiran.ir/wp-content/uploads/2013/12/%DA%A9%D8%A7%D8%B1%D9%88%D8%A7%D9%86%D8%B3%D8%B1%D8%A7-1.jp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fa.wikipedia.org/wiki/%D8%B3%D8%B9%D8%AF%DB%8C"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51.jpeg"/></Relationships>
</file>

<file path=ppt/slides/_rels/slide4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fa.wikipedia.org/wiki/%D9%BE%D8%B1%D9%88%D9%86%D8%AF%D9%87:Sha_abasi_north_elv_2.jpg"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jpe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www.safar-online.com/cyclopedia/photo/view/listing_id/328/photo_id/14635"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5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6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6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69.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7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9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2.xml"/><Relationship Id="rId4" Type="http://schemas.openxmlformats.org/officeDocument/2006/relationships/image" Target="../media/image136.jpeg"/></Relationships>
</file>

<file path=ppt/slides/_rels/slide9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xml"/><Relationship Id="rId4" Type="http://schemas.openxmlformats.org/officeDocument/2006/relationships/image" Target="../media/image145.jpeg"/></Relationships>
</file>

<file path=ppt/slides/_rels/slide9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85800"/>
            <a:ext cx="7772400" cy="1828800"/>
          </a:xfrm>
        </p:spPr>
        <p:txBody>
          <a:bodyPr>
            <a:normAutofit/>
          </a:bodyPr>
          <a:lstStyle/>
          <a:p>
            <a:pPr algn="ctr"/>
            <a:r>
              <a:rPr lang="fa-IR" sz="4000" dirty="0" smtClean="0">
                <a:solidFill>
                  <a:schemeClr val="accent1">
                    <a:lumMod val="50000"/>
                  </a:schemeClr>
                </a:solidFill>
              </a:rPr>
              <a:t>بررسی کاروانسراهادر معماری اسلامی</a:t>
            </a:r>
            <a:endParaRPr lang="en-US" sz="4000" dirty="0">
              <a:solidFill>
                <a:schemeClr val="accent1">
                  <a:lumMod val="50000"/>
                </a:schemeClr>
              </a:solidFill>
            </a:endParaRPr>
          </a:p>
        </p:txBody>
      </p:sp>
      <p:sp>
        <p:nvSpPr>
          <p:cNvPr id="3" name="Subtitle 2"/>
          <p:cNvSpPr>
            <a:spLocks noGrp="1"/>
          </p:cNvSpPr>
          <p:nvPr>
            <p:ph type="subTitle" idx="1"/>
          </p:nvPr>
        </p:nvSpPr>
        <p:spPr>
          <a:xfrm>
            <a:off x="609600" y="4114800"/>
            <a:ext cx="7772400" cy="914400"/>
          </a:xfrm>
        </p:spPr>
        <p:txBody>
          <a:bodyPr>
            <a:normAutofit/>
          </a:bodyPr>
          <a:lstStyle/>
          <a:p>
            <a:r>
              <a:rPr lang="fa-IR" sz="3200" dirty="0" smtClean="0">
                <a:solidFill>
                  <a:schemeClr val="accent1">
                    <a:lumMod val="50000"/>
                  </a:schemeClr>
                </a:solidFill>
              </a:rPr>
              <a:t>تاریخ معماری اسلامی</a:t>
            </a:r>
          </a:p>
          <a:p>
            <a:endParaRPr lang="en-US" sz="3200" dirty="0">
              <a:solidFill>
                <a:schemeClr val="accent1">
                  <a:lumMod val="5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کاروانسرا 7 620x462 کاروانسرای شاه عباس میبد "/>
          <p:cNvPicPr>
            <a:picLocks noGrp="1"/>
          </p:cNvPicPr>
          <p:nvPr>
            <p:ph idx="1"/>
          </p:nvPr>
        </p:nvPicPr>
        <p:blipFill>
          <a:blip r:embed="rId2" cstate="print"/>
          <a:srcRect/>
          <a:stretch>
            <a:fillRect/>
          </a:stretch>
        </p:blipFill>
        <p:spPr bwMode="auto">
          <a:xfrm>
            <a:off x="4572000" y="1600200"/>
            <a:ext cx="4191000" cy="3333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1828800" y="304800"/>
            <a:ext cx="6324600" cy="5693866"/>
          </a:xfrm>
          <a:prstGeom prst="rect">
            <a:avLst/>
          </a:prstGeom>
          <a:noFill/>
        </p:spPr>
        <p:txBody>
          <a:bodyPr wrap="square" rtlCol="0">
            <a:spAutoFit/>
          </a:bodyPr>
          <a:lstStyle/>
          <a:p>
            <a:pPr algn="r">
              <a:buNone/>
            </a:pPr>
            <a:r>
              <a:rPr lang="ar-SA" sz="2400" b="1" dirty="0" smtClean="0">
                <a:solidFill>
                  <a:schemeClr val="accent1">
                    <a:lumMod val="50000"/>
                  </a:schemeClr>
                </a:solidFill>
              </a:rPr>
              <a:t>آب انبار: </a:t>
            </a:r>
            <a:r>
              <a:rPr lang="ar-SA" sz="2000" dirty="0" smtClean="0">
                <a:solidFill>
                  <a:schemeClr val="bg1"/>
                </a:solidFill>
              </a:rPr>
              <a:t>اب انبار و منابع اب اشامیدنی در سراسر راههای ایران</a:t>
            </a:r>
            <a:r>
              <a:rPr lang="fa-IR" sz="2000" dirty="0" smtClean="0">
                <a:solidFill>
                  <a:schemeClr val="bg1"/>
                </a:solidFill>
              </a:rPr>
              <a:t> </a:t>
            </a:r>
            <a:r>
              <a:rPr lang="ar-SA" sz="2000" dirty="0" smtClean="0">
                <a:solidFill>
                  <a:schemeClr val="bg1"/>
                </a:solidFill>
              </a:rPr>
              <a:t>و بعضی از آنها که در شهرهای خشک بسیار دیده میشود.</a:t>
            </a:r>
            <a:endParaRPr lang="en-US" sz="2000" dirty="0" smtClean="0">
              <a:solidFill>
                <a:schemeClr val="bg1"/>
              </a:solidFill>
            </a:endParaRPr>
          </a:p>
          <a:p>
            <a:pPr algn="r"/>
            <a:endParaRPr lang="fa-IR" sz="2000" dirty="0" smtClean="0">
              <a:solidFill>
                <a:schemeClr val="bg1"/>
              </a:solidFill>
              <a:latin typeface="Arial" pitchFamily="34" charset="0"/>
              <a:cs typeface="Arial" pitchFamily="34" charset="0"/>
            </a:endParaRPr>
          </a:p>
          <a:p>
            <a:pPr algn="r"/>
            <a:endParaRPr lang="fa-IR" sz="2000" dirty="0" smtClean="0">
              <a:solidFill>
                <a:schemeClr val="bg1"/>
              </a:solidFill>
              <a:latin typeface="Arial" pitchFamily="34" charset="0"/>
              <a:cs typeface="Arial" pitchFamily="34" charset="0"/>
            </a:endParaRPr>
          </a:p>
          <a:p>
            <a:pPr algn="r"/>
            <a:endParaRPr lang="fa-IR" sz="2000" dirty="0" smtClean="0">
              <a:solidFill>
                <a:schemeClr val="bg1"/>
              </a:solidFill>
              <a:latin typeface="Arial" pitchFamily="34" charset="0"/>
              <a:cs typeface="Arial" pitchFamily="34" charset="0"/>
            </a:endParaRPr>
          </a:p>
          <a:p>
            <a:pPr algn="r"/>
            <a:endParaRPr lang="fa-IR" sz="2000" dirty="0" smtClean="0">
              <a:solidFill>
                <a:schemeClr val="bg1"/>
              </a:solidFill>
              <a:latin typeface="Arial" pitchFamily="34" charset="0"/>
              <a:cs typeface="Arial" pitchFamily="34" charset="0"/>
            </a:endParaRPr>
          </a:p>
          <a:p>
            <a:pPr algn="r"/>
            <a:endParaRPr lang="fa-IR" sz="2000" dirty="0" smtClean="0">
              <a:solidFill>
                <a:schemeClr val="bg1"/>
              </a:solidFill>
              <a:latin typeface="Arial" pitchFamily="34" charset="0"/>
              <a:cs typeface="Arial" pitchFamily="34" charset="0"/>
            </a:endParaRPr>
          </a:p>
          <a:p>
            <a:pPr algn="r"/>
            <a:endParaRPr lang="fa-IR" sz="2000" dirty="0" smtClean="0">
              <a:solidFill>
                <a:schemeClr val="bg1"/>
              </a:solidFill>
              <a:latin typeface="Arial" pitchFamily="34" charset="0"/>
              <a:cs typeface="Arial" pitchFamily="34" charset="0"/>
            </a:endParaRPr>
          </a:p>
          <a:p>
            <a:pPr algn="r"/>
            <a:endParaRPr lang="fa-IR" sz="2000" dirty="0" smtClean="0">
              <a:solidFill>
                <a:schemeClr val="bg1"/>
              </a:solidFill>
              <a:latin typeface="Arial" pitchFamily="34" charset="0"/>
              <a:cs typeface="Arial" pitchFamily="34" charset="0"/>
            </a:endParaRPr>
          </a:p>
          <a:p>
            <a:pPr algn="r"/>
            <a:endParaRPr lang="fa-IR" sz="2000" dirty="0" smtClean="0">
              <a:solidFill>
                <a:schemeClr val="bg1"/>
              </a:solidFill>
              <a:latin typeface="Arial" pitchFamily="34" charset="0"/>
              <a:cs typeface="Arial" pitchFamily="34" charset="0"/>
            </a:endParaRPr>
          </a:p>
          <a:p>
            <a:pPr algn="r"/>
            <a:endParaRPr lang="fa-IR" sz="2000" dirty="0" smtClean="0">
              <a:solidFill>
                <a:schemeClr val="bg1"/>
              </a:solidFill>
              <a:latin typeface="Arial" pitchFamily="34" charset="0"/>
              <a:cs typeface="Arial" pitchFamily="34" charset="0"/>
            </a:endParaRPr>
          </a:p>
          <a:p>
            <a:pPr algn="r"/>
            <a:endParaRPr lang="fa-IR" sz="2000" dirty="0" smtClean="0">
              <a:solidFill>
                <a:schemeClr val="bg1"/>
              </a:solidFill>
              <a:latin typeface="Arial" pitchFamily="34" charset="0"/>
              <a:cs typeface="Arial" pitchFamily="34" charset="0"/>
            </a:endParaRPr>
          </a:p>
          <a:p>
            <a:pPr algn="r"/>
            <a:endParaRPr lang="fa-IR" sz="2000" dirty="0" smtClean="0">
              <a:solidFill>
                <a:schemeClr val="bg1"/>
              </a:solidFill>
              <a:latin typeface="Arial" pitchFamily="34" charset="0"/>
              <a:cs typeface="Arial" pitchFamily="34" charset="0"/>
            </a:endParaRPr>
          </a:p>
          <a:p>
            <a:pPr algn="r"/>
            <a:endParaRPr lang="fa-IR" sz="2000" dirty="0" smtClean="0">
              <a:solidFill>
                <a:schemeClr val="bg1"/>
              </a:solidFill>
              <a:latin typeface="Arial" pitchFamily="34" charset="0"/>
              <a:cs typeface="Arial" pitchFamily="34" charset="0"/>
            </a:endParaRPr>
          </a:p>
          <a:p>
            <a:pPr algn="r"/>
            <a:endParaRPr lang="fa-IR" sz="2000" dirty="0" smtClean="0">
              <a:solidFill>
                <a:schemeClr val="bg1"/>
              </a:solidFill>
              <a:latin typeface="Arial" pitchFamily="34" charset="0"/>
              <a:cs typeface="Arial" pitchFamily="34" charset="0"/>
            </a:endParaRPr>
          </a:p>
          <a:p>
            <a:pPr algn="r"/>
            <a:r>
              <a:rPr lang="fa-IR" sz="2000" dirty="0" smtClean="0">
                <a:solidFill>
                  <a:schemeClr val="bg1"/>
                </a:solidFill>
                <a:latin typeface="Arial" pitchFamily="34" charset="0"/>
                <a:cs typeface="Arial" pitchFamily="34" charset="0"/>
              </a:rPr>
              <a:t>کاروانسرای شاه عباس میبد</a:t>
            </a:r>
          </a:p>
          <a:p>
            <a:pPr algn="r"/>
            <a:r>
              <a:rPr lang="fa-IR" sz="2000" dirty="0" smtClean="0">
                <a:solidFill>
                  <a:schemeClr val="bg1"/>
                </a:solidFill>
                <a:latin typeface="Arial" pitchFamily="34" charset="0"/>
                <a:cs typeface="Arial" pitchFamily="34" charset="0"/>
              </a:rPr>
              <a:t>دارای اب انبار در کنار خود </a:t>
            </a:r>
          </a:p>
          <a:p>
            <a:pPr algn="r"/>
            <a:r>
              <a:rPr lang="fa-IR" sz="2000" dirty="0" smtClean="0">
                <a:solidFill>
                  <a:schemeClr val="bg1"/>
                </a:solidFill>
                <a:latin typeface="Arial" pitchFamily="34" charset="0"/>
                <a:cs typeface="Arial" pitchFamily="34" charset="0"/>
              </a:rPr>
              <a:t>و دارای 4 بادگیر.</a:t>
            </a:r>
            <a:endParaRPr lang="en-US" sz="2000" dirty="0">
              <a:solidFill>
                <a:schemeClr val="bg1"/>
              </a:solidFill>
              <a:latin typeface="Arial" pitchFamily="34" charset="0"/>
              <a:cs typeface="Arial" pitchFamily="34" charset="0"/>
            </a:endParaRPr>
          </a:p>
        </p:txBody>
      </p:sp>
      <p:pic>
        <p:nvPicPr>
          <p:cNvPr id="6" name="Picture 3" descr="C:\Users\rezvan\Desktop\گرافیکی\اب انبار کنار کاروانسرای شاه عباسی ده نمک.jpg"/>
          <p:cNvPicPr>
            <a:picLocks noChangeAspect="1" noChangeArrowheads="1"/>
          </p:cNvPicPr>
          <p:nvPr/>
        </p:nvPicPr>
        <p:blipFill>
          <a:blip r:embed="rId3" cstate="print"/>
          <a:srcRect/>
          <a:stretch>
            <a:fillRect/>
          </a:stretch>
        </p:blipFill>
        <p:spPr bwMode="auto">
          <a:xfrm>
            <a:off x="609600" y="2438400"/>
            <a:ext cx="3603831" cy="23921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1143000" y="5257800"/>
            <a:ext cx="2375971" cy="707886"/>
          </a:xfrm>
          <a:prstGeom prst="rect">
            <a:avLst/>
          </a:prstGeom>
        </p:spPr>
        <p:txBody>
          <a:bodyPr wrap="none">
            <a:spAutoFit/>
          </a:bodyPr>
          <a:lstStyle/>
          <a:p>
            <a:pPr algn="r"/>
            <a:r>
              <a:rPr lang="fa-IR" sz="2000" dirty="0" smtClean="0">
                <a:solidFill>
                  <a:schemeClr val="bg1"/>
                </a:solidFill>
              </a:rPr>
              <a:t>اب انبار کنار کاروانسرای </a:t>
            </a:r>
          </a:p>
          <a:p>
            <a:pPr algn="r"/>
            <a:r>
              <a:rPr lang="fa-IR" sz="2000" dirty="0" smtClean="0">
                <a:solidFill>
                  <a:schemeClr val="bg1"/>
                </a:solidFill>
              </a:rPr>
              <a:t>شاه عباسی ده نمک</a:t>
            </a:r>
            <a:endParaRPr lang="en-US" sz="2000" dirty="0">
              <a:solidFill>
                <a:schemeClr val="bg1"/>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609600"/>
            <a:ext cx="7391400" cy="5516563"/>
          </a:xfrm>
        </p:spPr>
        <p:txBody>
          <a:bodyPr>
            <a:normAutofit/>
          </a:bodyPr>
          <a:lstStyle/>
          <a:p>
            <a:pPr algn="r">
              <a:buNone/>
            </a:pPr>
            <a:r>
              <a:rPr lang="fa-IR" sz="2000" dirty="0" smtClean="0">
                <a:solidFill>
                  <a:schemeClr val="bg1"/>
                </a:solidFill>
              </a:rPr>
              <a:t>ورودی در قسمت جنوبی واقع شده.صفه هایی در دو طرف ورودی قرار دارند که       به دو برج متصل شده اند.این بنا دارای چهار برج است که دوتای جنوبی اکنون تخریب شده اند.</a:t>
            </a:r>
            <a:endParaRPr lang="en-US" sz="2000" dirty="0">
              <a:solidFill>
                <a:schemeClr val="bg1"/>
              </a:solidFill>
            </a:endParaRPr>
          </a:p>
        </p:txBody>
      </p:sp>
      <p:pic>
        <p:nvPicPr>
          <p:cNvPr id="2050" name="Picture 2" descr="C:\Users\pars\Desktop\New folder (2)\1.jpg"/>
          <p:cNvPicPr>
            <a:picLocks noChangeAspect="1" noChangeArrowheads="1"/>
          </p:cNvPicPr>
          <p:nvPr/>
        </p:nvPicPr>
        <p:blipFill>
          <a:blip r:embed="rId2" cstate="print"/>
          <a:srcRect/>
          <a:stretch>
            <a:fillRect/>
          </a:stretch>
        </p:blipFill>
        <p:spPr bwMode="auto">
          <a:xfrm>
            <a:off x="228600" y="1981200"/>
            <a:ext cx="4114800" cy="3581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1" name="Picture 3" descr="C:\Users\pars\Desktop\New folder (2)\Untitled.jpg2.jpg"/>
          <p:cNvPicPr>
            <a:picLocks noChangeAspect="1" noChangeArrowheads="1"/>
          </p:cNvPicPr>
          <p:nvPr/>
        </p:nvPicPr>
        <p:blipFill>
          <a:blip r:embed="rId3" cstate="print"/>
          <a:srcRect/>
          <a:stretch>
            <a:fillRect/>
          </a:stretch>
        </p:blipFill>
        <p:spPr bwMode="auto">
          <a:xfrm>
            <a:off x="4572000" y="1981200"/>
            <a:ext cx="4276725" cy="3657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7" name="Straight Arrow Connector 6"/>
          <p:cNvCxnSpPr/>
          <p:nvPr/>
        </p:nvCxnSpPr>
        <p:spPr>
          <a:xfrm rot="5400000" flipH="1">
            <a:off x="6098381" y="5255418"/>
            <a:ext cx="914400" cy="47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685800"/>
            <a:ext cx="7924800" cy="5440363"/>
          </a:xfrm>
        </p:spPr>
        <p:txBody>
          <a:bodyPr>
            <a:normAutofit/>
          </a:bodyPr>
          <a:lstStyle/>
          <a:p>
            <a:pPr algn="r">
              <a:buNone/>
            </a:pPr>
            <a:r>
              <a:rPr lang="fa-IR" sz="2000" dirty="0" smtClean="0">
                <a:solidFill>
                  <a:schemeClr val="bg1"/>
                </a:solidFill>
              </a:rPr>
              <a:t>ورودی دارای ارتفاع بیشتر و پیش آمده است.در دو طرف ورودی دو صفه قرار دارد و دو اتاق در قسمت بالایی قرار دارد که سمت چپی اتاق کاروانسرادار یا نگهبانی بوده است. </a:t>
            </a:r>
            <a:endParaRPr lang="en-US" sz="2000" dirty="0">
              <a:solidFill>
                <a:schemeClr val="bg1"/>
              </a:solidFill>
            </a:endParaRPr>
          </a:p>
        </p:txBody>
      </p:sp>
      <p:pic>
        <p:nvPicPr>
          <p:cNvPr id="3074" name="Picture 2" descr="C:\Users\pars\Desktop\New folder (2)\Untitled.jpg2.jpg3.jpg5.jpg"/>
          <p:cNvPicPr>
            <a:picLocks noChangeAspect="1" noChangeArrowheads="1"/>
          </p:cNvPicPr>
          <p:nvPr/>
        </p:nvPicPr>
        <p:blipFill>
          <a:blip r:embed="rId2" cstate="print"/>
          <a:srcRect/>
          <a:stretch>
            <a:fillRect/>
          </a:stretch>
        </p:blipFill>
        <p:spPr bwMode="auto">
          <a:xfrm>
            <a:off x="1066800" y="1828800"/>
            <a:ext cx="6924675" cy="4171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10200" y="838200"/>
            <a:ext cx="3048000" cy="5516563"/>
          </a:xfrm>
        </p:spPr>
        <p:txBody>
          <a:bodyPr>
            <a:normAutofit/>
          </a:bodyPr>
          <a:lstStyle/>
          <a:p>
            <a:pPr algn="r">
              <a:buNone/>
            </a:pPr>
            <a:r>
              <a:rPr lang="fa-IR" sz="2000" dirty="0" smtClean="0">
                <a:solidFill>
                  <a:schemeClr val="bg1"/>
                </a:solidFill>
              </a:rPr>
              <a:t> باتوجه به کتیبه موجود در بنا کاروانسرا مربوط به دوره قاجار و به دستور فتحعلی شاه ساخته شده.</a:t>
            </a:r>
          </a:p>
          <a:p>
            <a:pPr algn="r">
              <a:buNone/>
            </a:pPr>
            <a:endParaRPr lang="fa-IR" sz="2000" dirty="0">
              <a:solidFill>
                <a:schemeClr val="bg1"/>
              </a:solidFill>
            </a:endParaRPr>
          </a:p>
          <a:p>
            <a:pPr algn="r">
              <a:buNone/>
            </a:pPr>
            <a:endParaRPr lang="fa-IR" sz="2000" dirty="0" smtClean="0">
              <a:solidFill>
                <a:schemeClr val="bg1"/>
              </a:solidFill>
            </a:endParaRPr>
          </a:p>
          <a:p>
            <a:pPr algn="r">
              <a:buNone/>
            </a:pPr>
            <a:endParaRPr lang="fa-IR" sz="2000" dirty="0">
              <a:solidFill>
                <a:schemeClr val="bg1"/>
              </a:solidFill>
            </a:endParaRPr>
          </a:p>
          <a:p>
            <a:pPr algn="r">
              <a:buNone/>
            </a:pPr>
            <a:endParaRPr lang="fa-IR" sz="2000" dirty="0" smtClean="0">
              <a:solidFill>
                <a:schemeClr val="bg1"/>
              </a:solidFill>
            </a:endParaRPr>
          </a:p>
          <a:p>
            <a:pPr algn="r">
              <a:buNone/>
            </a:pPr>
            <a:endParaRPr lang="fa-IR" sz="2000" dirty="0">
              <a:solidFill>
                <a:schemeClr val="bg1"/>
              </a:solidFill>
            </a:endParaRPr>
          </a:p>
          <a:p>
            <a:pPr algn="r">
              <a:buNone/>
            </a:pPr>
            <a:r>
              <a:rPr lang="fa-IR" sz="2000" dirty="0" smtClean="0">
                <a:solidFill>
                  <a:schemeClr val="bg1"/>
                </a:solidFill>
              </a:rPr>
              <a:t>در نمای سردر تنها تزیین مقرنس نیم گنبد است. </a:t>
            </a:r>
            <a:endParaRPr lang="en-US" sz="2000" dirty="0">
              <a:solidFill>
                <a:schemeClr val="bg1"/>
              </a:solidFill>
            </a:endParaRPr>
          </a:p>
        </p:txBody>
      </p:sp>
      <p:pic>
        <p:nvPicPr>
          <p:cNvPr id="4100" name="Picture 4" descr="C:\Users\pars\Desktop\New folder (2)\123.jpg"/>
          <p:cNvPicPr>
            <a:picLocks noChangeAspect="1" noChangeArrowheads="1"/>
          </p:cNvPicPr>
          <p:nvPr/>
        </p:nvPicPr>
        <p:blipFill>
          <a:blip r:embed="rId2" cstate="print"/>
          <a:srcRect/>
          <a:stretch>
            <a:fillRect/>
          </a:stretch>
        </p:blipFill>
        <p:spPr bwMode="auto">
          <a:xfrm>
            <a:off x="685800" y="457200"/>
            <a:ext cx="4148137" cy="2819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01" name="Picture 5" descr="C:\Users\pars\Desktop\New folder (2)\Untitled.jpg2.jpg3.jpg5.jpg6.jpg7.jpg8.jpg1.jpg"/>
          <p:cNvPicPr>
            <a:picLocks noChangeAspect="1" noChangeArrowheads="1"/>
          </p:cNvPicPr>
          <p:nvPr/>
        </p:nvPicPr>
        <p:blipFill>
          <a:blip r:embed="rId3" cstate="print"/>
          <a:srcRect/>
          <a:stretch>
            <a:fillRect/>
          </a:stretch>
        </p:blipFill>
        <p:spPr bwMode="auto">
          <a:xfrm>
            <a:off x="762001" y="3505199"/>
            <a:ext cx="4114799" cy="28194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609600"/>
            <a:ext cx="7239000" cy="5516563"/>
          </a:xfrm>
        </p:spPr>
        <p:txBody>
          <a:bodyPr>
            <a:normAutofit/>
          </a:bodyPr>
          <a:lstStyle/>
          <a:p>
            <a:pPr algn="r">
              <a:buNone/>
            </a:pPr>
            <a:r>
              <a:rPr lang="fa-IR" sz="2000" dirty="0" smtClean="0">
                <a:solidFill>
                  <a:schemeClr val="bg1"/>
                </a:solidFill>
              </a:rPr>
              <a:t>در دو طرف هشتی دو صفه وجود دارد که یکی از آنها دارای پلکانی به سمت دو اتاق بالایی است.</a:t>
            </a:r>
            <a:endParaRPr lang="en-US" sz="2000" dirty="0">
              <a:solidFill>
                <a:schemeClr val="bg1"/>
              </a:solidFill>
            </a:endParaRPr>
          </a:p>
        </p:txBody>
      </p:sp>
      <p:pic>
        <p:nvPicPr>
          <p:cNvPr id="5122" name="Picture 2" descr="C:\Users\pars\Desktop\New folder (2)\Untitled.jpg2.jpg3.jpg5.jpg6.jpg7.jpg8.jpg9.jpg1.jpg"/>
          <p:cNvPicPr>
            <a:picLocks noChangeAspect="1" noChangeArrowheads="1"/>
          </p:cNvPicPr>
          <p:nvPr/>
        </p:nvPicPr>
        <p:blipFill>
          <a:blip r:embed="rId2" cstate="print"/>
          <a:srcRect/>
          <a:stretch>
            <a:fillRect/>
          </a:stretch>
        </p:blipFill>
        <p:spPr bwMode="auto">
          <a:xfrm>
            <a:off x="1828800" y="1905000"/>
            <a:ext cx="6057900" cy="43007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a:bodyPr>
          <a:lstStyle/>
          <a:p>
            <a:pPr algn="r">
              <a:buNone/>
            </a:pPr>
            <a:r>
              <a:rPr lang="fa-IR" sz="2000" dirty="0" smtClean="0">
                <a:solidFill>
                  <a:schemeClr val="bg1"/>
                </a:solidFill>
              </a:rPr>
              <a:t>پلان کاروانسرا بشکل مستطیل است وزیر بنای آن </a:t>
            </a:r>
          </a:p>
          <a:p>
            <a:pPr algn="r">
              <a:buNone/>
            </a:pPr>
            <a:r>
              <a:rPr lang="fa-IR" sz="2000" dirty="0" smtClean="0">
                <a:solidFill>
                  <a:schemeClr val="bg1"/>
                </a:solidFill>
              </a:rPr>
              <a:t>حدود3000 مترمربع است.</a:t>
            </a:r>
          </a:p>
          <a:p>
            <a:pPr algn="r">
              <a:buNone/>
            </a:pPr>
            <a:r>
              <a:rPr lang="fa-IR" sz="2000" dirty="0" smtClean="0">
                <a:solidFill>
                  <a:schemeClr val="bg1"/>
                </a:solidFill>
              </a:rPr>
              <a:t>بنا دارای یک شاه نشین در هر ضلع شمالی و غربی و شرقی است.</a:t>
            </a:r>
          </a:p>
          <a:p>
            <a:pPr algn="r">
              <a:buNone/>
            </a:pPr>
            <a:r>
              <a:rPr lang="fa-IR" sz="2000" dirty="0" smtClean="0">
                <a:solidFill>
                  <a:schemeClr val="bg1"/>
                </a:solidFill>
              </a:rPr>
              <a:t>دارای دو ورودی اصطبل در حیاط در سمت شمال وجنوب است.</a:t>
            </a:r>
          </a:p>
          <a:p>
            <a:pPr algn="r">
              <a:buNone/>
            </a:pPr>
            <a:r>
              <a:rPr lang="fa-IR" sz="2000" dirty="0" smtClean="0">
                <a:solidFill>
                  <a:schemeClr val="bg1"/>
                </a:solidFill>
              </a:rPr>
              <a:t>متشکل از 23واحد اتاق است.</a:t>
            </a:r>
          </a:p>
          <a:p>
            <a:pPr algn="r">
              <a:buNone/>
            </a:pPr>
            <a:endParaRPr lang="en-US" sz="2000" dirty="0">
              <a:solidFill>
                <a:schemeClr val="bg1"/>
              </a:solidFill>
            </a:endParaRPr>
          </a:p>
        </p:txBody>
      </p:sp>
      <p:pic>
        <p:nvPicPr>
          <p:cNvPr id="6146" name="Picture 2" descr="C:\Users\pars\Desktop\New folder (2)\2.jpg1.jpg"/>
          <p:cNvPicPr>
            <a:picLocks noChangeAspect="1" noChangeArrowheads="1"/>
          </p:cNvPicPr>
          <p:nvPr/>
        </p:nvPicPr>
        <p:blipFill>
          <a:blip r:embed="rId2" cstate="print"/>
          <a:srcRect/>
          <a:stretch>
            <a:fillRect/>
          </a:stretch>
        </p:blipFill>
        <p:spPr bwMode="auto">
          <a:xfrm>
            <a:off x="1295400" y="2133600"/>
            <a:ext cx="4381500" cy="3981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8183880" cy="4187952"/>
          </a:xfrm>
        </p:spPr>
        <p:txBody>
          <a:bodyPr>
            <a:normAutofit/>
          </a:bodyPr>
          <a:lstStyle/>
          <a:p>
            <a:pPr algn="r">
              <a:buNone/>
            </a:pPr>
            <a:r>
              <a:rPr lang="fa-IR" sz="2400" dirty="0" smtClean="0">
                <a:solidFill>
                  <a:schemeClr val="bg1"/>
                </a:solidFill>
              </a:rPr>
              <a:t>منابع:</a:t>
            </a:r>
          </a:p>
          <a:p>
            <a:pPr algn="r">
              <a:buNone/>
            </a:pPr>
            <a:r>
              <a:rPr lang="fa-IR" sz="2400" dirty="0" smtClean="0">
                <a:solidFill>
                  <a:schemeClr val="bg1"/>
                </a:solidFill>
              </a:rPr>
              <a:t>آشنایی بامعماری اسلامی ایران(پیرنیا)</a:t>
            </a:r>
          </a:p>
          <a:p>
            <a:pPr algn="r">
              <a:buNone/>
            </a:pPr>
            <a:r>
              <a:rPr lang="fa-IR" sz="2400" dirty="0" smtClean="0">
                <a:solidFill>
                  <a:schemeClr val="bg1"/>
                </a:solidFill>
              </a:rPr>
              <a:t>کاروانسراها در ایران</a:t>
            </a:r>
          </a:p>
          <a:p>
            <a:pPr algn="r">
              <a:buNone/>
            </a:pPr>
            <a:r>
              <a:rPr lang="fa-IR" sz="2400" dirty="0" smtClean="0">
                <a:solidFill>
                  <a:schemeClr val="bg1"/>
                </a:solidFill>
              </a:rPr>
              <a:t>معماری اسلامی(ترجمه دکتر ایرج اعتصام)</a:t>
            </a:r>
          </a:p>
          <a:p>
            <a:pPr algn="r">
              <a:buNone/>
            </a:pPr>
            <a:r>
              <a:rPr lang="fa-IR" sz="2400" dirty="0" smtClean="0">
                <a:solidFill>
                  <a:schemeClr val="bg1"/>
                </a:solidFill>
              </a:rPr>
              <a:t>گنجنامه کاروانسراها(دانشگاه شهید بهشتی)</a:t>
            </a:r>
            <a:endParaRPr lang="en-US" sz="2400" dirty="0" smtClean="0">
              <a:solidFill>
                <a:schemeClr val="bg1"/>
              </a:solidFill>
            </a:endParaRPr>
          </a:p>
          <a:p>
            <a:pPr algn="r">
              <a:buNone/>
            </a:pPr>
            <a:r>
              <a:rPr lang="fa-IR" sz="2400" dirty="0" smtClean="0">
                <a:solidFill>
                  <a:schemeClr val="bg1"/>
                </a:solidFill>
              </a:rPr>
              <a:t>اینترنت</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530352"/>
            <a:ext cx="8001000" cy="1908048"/>
          </a:xfrm>
        </p:spPr>
        <p:txBody>
          <a:bodyPr>
            <a:normAutofit/>
          </a:bodyPr>
          <a:lstStyle/>
          <a:p>
            <a:pPr algn="r">
              <a:buNone/>
            </a:pPr>
            <a:endParaRPr lang="fa-IR" sz="2000" dirty="0" smtClean="0">
              <a:solidFill>
                <a:schemeClr val="bg1"/>
              </a:solidFill>
            </a:endParaRPr>
          </a:p>
          <a:p>
            <a:pPr algn="r">
              <a:buNone/>
            </a:pPr>
            <a:r>
              <a:rPr lang="ar-SA" sz="2400" b="1" dirty="0" smtClean="0">
                <a:solidFill>
                  <a:schemeClr val="accent1">
                    <a:lumMod val="50000"/>
                  </a:schemeClr>
                </a:solidFill>
              </a:rPr>
              <a:t>مهمانخانه:</a:t>
            </a:r>
            <a:r>
              <a:rPr lang="ar-SA" sz="2000" dirty="0" smtClean="0">
                <a:solidFill>
                  <a:schemeClr val="bg1"/>
                </a:solidFill>
              </a:rPr>
              <a:t>درکنار شهرهای نامی و اباد و بویژه پایتختها کاروانسراهای بزرگ وزیبا و باشکوهی دیده میشدکه بیشتر آنها مهمانخانه بوده است.ازجمله مهمانخانه بزرگ شاه عباسی در کاشان وکاروانسرای مادر شاه (جای مهمانسرای شاه عباسی) اصفهان و کاروانسرای وزیر در قزوین است که تا صدسال پیش دایربود.</a:t>
            </a:r>
            <a:endParaRPr lang="en-US" sz="2000" dirty="0" smtClean="0">
              <a:solidFill>
                <a:schemeClr val="bg1"/>
              </a:solidFill>
            </a:endParaRPr>
          </a:p>
          <a:p>
            <a:pPr algn="r">
              <a:buNone/>
            </a:pPr>
            <a:endParaRPr lang="en-US" sz="2000" dirty="0">
              <a:solidFill>
                <a:schemeClr val="bg1"/>
              </a:solidFill>
            </a:endParaRPr>
          </a:p>
        </p:txBody>
      </p:sp>
      <p:pic>
        <p:nvPicPr>
          <p:cNvPr id="5" name="Picture 4" descr="D:\karshenasi\کاروانسرا\شاه عباسی\0b3hbfe2l0byqyro17.jpg"/>
          <p:cNvPicPr/>
          <p:nvPr/>
        </p:nvPicPr>
        <p:blipFill>
          <a:blip r:embed="rId2" cstate="print"/>
          <a:srcRect/>
          <a:stretch>
            <a:fillRect/>
          </a:stretch>
        </p:blipFill>
        <p:spPr bwMode="auto">
          <a:xfrm>
            <a:off x="1752600" y="2667000"/>
            <a:ext cx="5029200" cy="36889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30352"/>
            <a:ext cx="7848600" cy="5413248"/>
          </a:xfrm>
        </p:spPr>
        <p:txBody>
          <a:bodyPr>
            <a:normAutofit/>
          </a:bodyPr>
          <a:lstStyle/>
          <a:p>
            <a:pPr algn="r">
              <a:buNone/>
            </a:pPr>
            <a:r>
              <a:rPr lang="fa-IR" sz="2000" b="1" dirty="0" smtClean="0">
                <a:solidFill>
                  <a:schemeClr val="accent1">
                    <a:lumMod val="50000"/>
                  </a:schemeClr>
                </a:solidFill>
              </a:rPr>
              <a:t>جزئیات معماری کاروانسراها:</a:t>
            </a:r>
          </a:p>
          <a:p>
            <a:pPr algn="r">
              <a:buNone/>
            </a:pPr>
            <a:r>
              <a:rPr lang="fa-IR" sz="2000" dirty="0" smtClean="0">
                <a:solidFill>
                  <a:schemeClr val="bg1"/>
                </a:solidFill>
              </a:rPr>
              <a:t>- جایگاههایی به صورت اتاقها و ایوانهای انفرادی ویژه مسافران ،استبلهایی جدا از اتاقها برای چهارپایان واتاقهایی مخصوص جهت چهارپاداران درکاروانسرا پیش بینی شده بود.</a:t>
            </a:r>
            <a:endParaRPr lang="en-US" sz="2000" dirty="0" smtClean="0">
              <a:solidFill>
                <a:schemeClr val="bg1"/>
              </a:solidFill>
            </a:endParaRPr>
          </a:p>
          <a:p>
            <a:pPr algn="r">
              <a:buNone/>
            </a:pPr>
            <a:r>
              <a:rPr lang="fa-IR" sz="2000" dirty="0" smtClean="0">
                <a:solidFill>
                  <a:schemeClr val="bg1"/>
                </a:solidFill>
              </a:rPr>
              <a:t>- حصارها از خشت خام و آجر پخته به ارتفاع شش تا هفت متر به قطر 85 س.م بنا میشد. </a:t>
            </a:r>
          </a:p>
          <a:p>
            <a:pPr algn="r">
              <a:buFontTx/>
              <a:buChar char="-"/>
            </a:pPr>
            <a:r>
              <a:rPr lang="fa-IR" sz="2000" dirty="0" smtClean="0">
                <a:solidFill>
                  <a:schemeClr val="bg1"/>
                </a:solidFill>
              </a:rPr>
              <a:t>- برای محافظت از بنا برجهایی در چهارگوشه بنا در نظرمیگرفتند.</a:t>
            </a:r>
          </a:p>
          <a:p>
            <a:pPr algn="r">
              <a:buFontTx/>
              <a:buChar char="-"/>
            </a:pPr>
            <a:endParaRPr lang="en-US" sz="2000" dirty="0" smtClean="0">
              <a:solidFill>
                <a:schemeClr val="bg1"/>
              </a:solidFill>
            </a:endParaRPr>
          </a:p>
          <a:p>
            <a:pPr algn="r">
              <a:buNone/>
            </a:pPr>
            <a:r>
              <a:rPr lang="fa-IR" sz="2000" b="1" dirty="0" smtClean="0">
                <a:solidFill>
                  <a:schemeClr val="bg1"/>
                </a:solidFill>
              </a:rPr>
              <a:t> </a:t>
            </a:r>
            <a:endParaRPr lang="en-US" sz="2000" b="1" dirty="0" smtClean="0">
              <a:solidFill>
                <a:schemeClr val="bg1"/>
              </a:solidFill>
            </a:endParaRPr>
          </a:p>
          <a:p>
            <a:pPr algn="r">
              <a:buNone/>
            </a:pPr>
            <a:endParaRPr lang="en-US" sz="2000" dirty="0">
              <a:solidFill>
                <a:schemeClr val="bg1"/>
              </a:solidFill>
            </a:endParaRPr>
          </a:p>
        </p:txBody>
      </p:sp>
      <p:pic>
        <p:nvPicPr>
          <p:cNvPr id="3074" name="Picture 2" descr="D:\karshenasi\کاروانسرا\karvansara-robatkarim-007.jpg"/>
          <p:cNvPicPr>
            <a:picLocks noChangeAspect="1" noChangeArrowheads="1"/>
          </p:cNvPicPr>
          <p:nvPr/>
        </p:nvPicPr>
        <p:blipFill>
          <a:blip r:embed="rId3" cstate="print"/>
          <a:srcRect t="25290"/>
          <a:stretch>
            <a:fillRect/>
          </a:stretch>
        </p:blipFill>
        <p:spPr bwMode="auto">
          <a:xfrm>
            <a:off x="990600" y="2667000"/>
            <a:ext cx="7620000" cy="3686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533400"/>
            <a:ext cx="8077200" cy="4709160"/>
          </a:xfrm>
        </p:spPr>
        <p:txBody>
          <a:bodyPr>
            <a:normAutofit/>
          </a:bodyPr>
          <a:lstStyle/>
          <a:p>
            <a:pPr algn="r">
              <a:buNone/>
            </a:pPr>
            <a:r>
              <a:rPr lang="fa-IR" sz="2000" dirty="0" smtClean="0">
                <a:solidFill>
                  <a:schemeClr val="bg1"/>
                </a:solidFill>
              </a:rPr>
              <a:t>دروازه کاروانسرا دارای در دولته است که از جنس الوارهای چوبی و قطور چوبهای کاج،گردو و افرا بوده است.</a:t>
            </a:r>
            <a:endParaRPr lang="en-US" sz="2000" dirty="0" smtClean="0">
              <a:solidFill>
                <a:schemeClr val="bg1"/>
              </a:solidFill>
            </a:endParaRPr>
          </a:p>
          <a:p>
            <a:pPr algn="r">
              <a:buNone/>
            </a:pPr>
            <a:r>
              <a:rPr lang="fa-IR" sz="2000" dirty="0" smtClean="0">
                <a:solidFill>
                  <a:schemeClr val="bg1"/>
                </a:solidFill>
              </a:rPr>
              <a:t>در بالای سردر بنا اتاقهایی برای دیده بانی و حفاظت دروازه کاروانسرا که مشرف به خارج بود ساخته میشد.ودر مواقع عادی برای اقامت مسافران ثروتمند و حکومتی استفاده میشد.</a:t>
            </a:r>
            <a:endParaRPr lang="en-US" sz="2000" dirty="0">
              <a:solidFill>
                <a:schemeClr val="bg1"/>
              </a:solidFill>
            </a:endParaRPr>
          </a:p>
        </p:txBody>
      </p:sp>
      <p:pic>
        <p:nvPicPr>
          <p:cNvPr id="4098" name="Picture 2" descr="C:\Users\rezvan\Desktop\گرافیکی\karvansara-robatkarim-006-480x303.jpg"/>
          <p:cNvPicPr>
            <a:picLocks noChangeAspect="1" noChangeArrowheads="1"/>
          </p:cNvPicPr>
          <p:nvPr/>
        </p:nvPicPr>
        <p:blipFill>
          <a:blip r:embed="rId2" cstate="print"/>
          <a:srcRect t="10561"/>
          <a:stretch>
            <a:fillRect/>
          </a:stretch>
        </p:blipFill>
        <p:spPr bwMode="auto">
          <a:xfrm>
            <a:off x="381000" y="2057400"/>
            <a:ext cx="4419600" cy="2495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00" name="Picture 4" descr="D:\karshenasi\کاروانسرا\ax\New folder\DSC_0170.jpgg.jpg"/>
          <p:cNvPicPr>
            <a:picLocks noChangeAspect="1" noChangeArrowheads="1"/>
          </p:cNvPicPr>
          <p:nvPr/>
        </p:nvPicPr>
        <p:blipFill>
          <a:blip r:embed="rId3" cstate="print"/>
          <a:srcRect t="14481" r="67500" b="3826"/>
          <a:stretch>
            <a:fillRect/>
          </a:stretch>
        </p:blipFill>
        <p:spPr bwMode="auto">
          <a:xfrm>
            <a:off x="6400800" y="2286000"/>
            <a:ext cx="2325757"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2" descr="D:\karshenasi\کاروانسرا\ax\DSC_0115.jpg"/>
          <p:cNvPicPr>
            <a:picLocks noChangeAspect="1" noChangeArrowheads="1"/>
          </p:cNvPicPr>
          <p:nvPr/>
        </p:nvPicPr>
        <p:blipFill>
          <a:blip r:embed="rId4" cstate="print"/>
          <a:srcRect l="7037" t="34444" r="38148" b="38889"/>
          <a:stretch>
            <a:fillRect/>
          </a:stretch>
        </p:blipFill>
        <p:spPr bwMode="auto">
          <a:xfrm>
            <a:off x="3352800" y="4724400"/>
            <a:ext cx="2819400"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685800"/>
            <a:ext cx="7543800" cy="4709160"/>
          </a:xfrm>
        </p:spPr>
        <p:txBody>
          <a:bodyPr>
            <a:normAutofit/>
          </a:bodyPr>
          <a:lstStyle/>
          <a:p>
            <a:pPr algn="r">
              <a:buNone/>
            </a:pPr>
            <a:r>
              <a:rPr lang="fa-IR" sz="2000" dirty="0" smtClean="0">
                <a:solidFill>
                  <a:schemeClr val="bg1"/>
                </a:solidFill>
              </a:rPr>
              <a:t>دروازه کاروانسرا جلوتر از دهلیزی که به صورت هشتی در داخل بنا بود میان سردر آجری زیبا- که برپیشانی آن کتیبه کاشی معرق یا سنگ مرمر که نام بانی یا سازنده کاروانسرا و تاریخ بنا بر آن نقش بسته - قرار گرفته بود.</a:t>
            </a:r>
            <a:endParaRPr lang="en-US" sz="2000" dirty="0" smtClean="0">
              <a:solidFill>
                <a:schemeClr val="bg1"/>
              </a:solidFill>
            </a:endParaRPr>
          </a:p>
          <a:p>
            <a:pPr algn="r">
              <a:buNone/>
            </a:pPr>
            <a:endParaRPr lang="fa-IR" sz="2000" dirty="0" smtClean="0">
              <a:solidFill>
                <a:schemeClr val="bg1"/>
              </a:solidFill>
            </a:endParaRPr>
          </a:p>
          <a:p>
            <a:pPr algn="r">
              <a:buNone/>
            </a:pPr>
            <a:endParaRPr lang="fa-IR" sz="2000" dirty="0" smtClean="0">
              <a:solidFill>
                <a:schemeClr val="bg1"/>
              </a:solidFill>
            </a:endParaRPr>
          </a:p>
          <a:p>
            <a:pPr algn="r">
              <a:buNone/>
            </a:pPr>
            <a:endParaRPr lang="fa-IR" sz="2000" dirty="0" smtClean="0">
              <a:solidFill>
                <a:schemeClr val="bg1"/>
              </a:solidFill>
            </a:endParaRPr>
          </a:p>
          <a:p>
            <a:pPr algn="r">
              <a:buNone/>
            </a:pPr>
            <a:endParaRPr lang="fa-IR" sz="2000" dirty="0" smtClean="0">
              <a:solidFill>
                <a:schemeClr val="bg1"/>
              </a:solidFill>
            </a:endParaRPr>
          </a:p>
          <a:p>
            <a:pPr algn="r">
              <a:buNone/>
            </a:pPr>
            <a:endParaRPr lang="fa-IR" sz="2000" dirty="0" smtClean="0">
              <a:solidFill>
                <a:schemeClr val="bg1"/>
              </a:solidFill>
            </a:endParaRPr>
          </a:p>
          <a:p>
            <a:pPr algn="r">
              <a:buNone/>
            </a:pPr>
            <a:endParaRPr lang="fa-IR" sz="2000" dirty="0" smtClean="0">
              <a:solidFill>
                <a:schemeClr val="bg1"/>
              </a:solidFill>
            </a:endParaRPr>
          </a:p>
          <a:p>
            <a:pPr algn="r">
              <a:buNone/>
            </a:pPr>
            <a:endParaRPr lang="fa-IR" sz="2000" dirty="0" smtClean="0">
              <a:solidFill>
                <a:schemeClr val="bg1"/>
              </a:solidFill>
            </a:endParaRPr>
          </a:p>
          <a:p>
            <a:pPr algn="r">
              <a:buNone/>
            </a:pPr>
            <a:r>
              <a:rPr lang="fa-IR" sz="2000" dirty="0" smtClean="0">
                <a:solidFill>
                  <a:schemeClr val="bg1"/>
                </a:solidFill>
              </a:rPr>
              <a:t>کتیبه ایوان ورودی کاروانسرا(مدرسه)گنجعلی‌خان در کرمان، به خط علیرضا عباسی، دوره صفوی</a:t>
            </a:r>
            <a:endParaRPr lang="en-US" sz="2000" dirty="0">
              <a:solidFill>
                <a:schemeClr val="bg1"/>
              </a:solidFill>
            </a:endParaRPr>
          </a:p>
        </p:txBody>
      </p:sp>
      <p:pic>
        <p:nvPicPr>
          <p:cNvPr id="7170" name="Picture 2" descr="C:\Users\rezvan\Desktop\گرافیکی\شرف.jpg"/>
          <p:cNvPicPr>
            <a:picLocks noChangeAspect="1" noChangeArrowheads="1"/>
          </p:cNvPicPr>
          <p:nvPr/>
        </p:nvPicPr>
        <p:blipFill>
          <a:blip r:embed="rId2" cstate="print"/>
          <a:srcRect/>
          <a:stretch>
            <a:fillRect/>
          </a:stretch>
        </p:blipFill>
        <p:spPr bwMode="auto">
          <a:xfrm>
            <a:off x="1066800" y="1447800"/>
            <a:ext cx="1828800" cy="2667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72" name="Picture 4" descr="C:\Users\rezvan\Desktop\گرافیکی\Untitled-1_19.jpg"/>
          <p:cNvPicPr>
            <a:picLocks noChangeAspect="1" noChangeArrowheads="1"/>
          </p:cNvPicPr>
          <p:nvPr/>
        </p:nvPicPr>
        <p:blipFill>
          <a:blip r:embed="rId3" cstate="print"/>
          <a:srcRect/>
          <a:stretch>
            <a:fillRect/>
          </a:stretch>
        </p:blipFill>
        <p:spPr bwMode="auto">
          <a:xfrm>
            <a:off x="2743200" y="4800600"/>
            <a:ext cx="3810000" cy="1504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73" name="Picture 5" descr="C:\Users\rezvan\Desktop\گرافیکی\IMG12190085.jpg"/>
          <p:cNvPicPr>
            <a:picLocks noChangeAspect="1" noChangeArrowheads="1"/>
          </p:cNvPicPr>
          <p:nvPr/>
        </p:nvPicPr>
        <p:blipFill>
          <a:blip r:embed="rId4" cstate="print"/>
          <a:srcRect b="23141"/>
          <a:stretch>
            <a:fillRect/>
          </a:stretch>
        </p:blipFill>
        <p:spPr bwMode="auto">
          <a:xfrm>
            <a:off x="3810000" y="1676400"/>
            <a:ext cx="4163168" cy="24062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8229600" cy="4709160"/>
          </a:xfrm>
        </p:spPr>
        <p:txBody>
          <a:bodyPr>
            <a:normAutofit/>
          </a:bodyPr>
          <a:lstStyle/>
          <a:p>
            <a:pPr algn="r">
              <a:buNone/>
            </a:pPr>
            <a:r>
              <a:rPr lang="fa-IR" sz="2000" dirty="0" smtClean="0">
                <a:solidFill>
                  <a:schemeClr val="bg1"/>
                </a:solidFill>
              </a:rPr>
              <a:t>در دو طرف هشتی دوسکوی سنگی بود که به اتاقهای دو طرف                                     میرسید .این سکوهامحل اقامت کاروانسرا داران بود . در کنار</a:t>
            </a:r>
          </a:p>
          <a:p>
            <a:pPr algn="r">
              <a:buNone/>
            </a:pPr>
            <a:r>
              <a:rPr lang="fa-IR" sz="2000" dirty="0" smtClean="0">
                <a:solidFill>
                  <a:schemeClr val="bg1"/>
                </a:solidFill>
              </a:rPr>
              <a:t> این سکوها دو ردیف پلکان وجود داشت برای رساندن مسافران   </a:t>
            </a:r>
          </a:p>
          <a:p>
            <a:pPr algn="r">
              <a:buNone/>
            </a:pPr>
            <a:r>
              <a:rPr lang="fa-IR" sz="2000" dirty="0" smtClean="0">
                <a:solidFill>
                  <a:schemeClr val="bg1"/>
                </a:solidFill>
              </a:rPr>
              <a:t>به اتاقهای بالا و بام.</a:t>
            </a:r>
            <a:endParaRPr lang="en-US" sz="2000" dirty="0" smtClean="0">
              <a:solidFill>
                <a:schemeClr val="bg1"/>
              </a:solidFill>
            </a:endParaRPr>
          </a:p>
          <a:p>
            <a:pPr algn="r">
              <a:buNone/>
            </a:pPr>
            <a:r>
              <a:rPr lang="fa-IR" sz="2000" dirty="0" smtClean="0">
                <a:solidFill>
                  <a:schemeClr val="bg1"/>
                </a:solidFill>
              </a:rPr>
              <a:t>استبل ها دور بنا بین حصار کاروانسرا و پشت اتاقها قرار داشت.</a:t>
            </a:r>
            <a:endParaRPr lang="en-US" sz="2000" dirty="0">
              <a:solidFill>
                <a:schemeClr val="bg1"/>
              </a:solidFill>
            </a:endParaRPr>
          </a:p>
        </p:txBody>
      </p:sp>
      <p:sp>
        <p:nvSpPr>
          <p:cNvPr id="4" name="Rectangle 3"/>
          <p:cNvSpPr/>
          <p:nvPr/>
        </p:nvSpPr>
        <p:spPr>
          <a:xfrm>
            <a:off x="0" y="5791200"/>
            <a:ext cx="5715000" cy="707886"/>
          </a:xfrm>
          <a:prstGeom prst="rect">
            <a:avLst/>
          </a:prstGeom>
        </p:spPr>
        <p:txBody>
          <a:bodyPr wrap="square">
            <a:spAutoFit/>
          </a:bodyPr>
          <a:lstStyle/>
          <a:p>
            <a:pPr algn="r"/>
            <a:r>
              <a:rPr lang="fa-IR" sz="2000" dirty="0" smtClean="0">
                <a:solidFill>
                  <a:schemeClr val="bg1"/>
                </a:solidFill>
              </a:rPr>
              <a:t>در ورودی  رباط آصف در سمت جنوب که اتاقکی</a:t>
            </a:r>
          </a:p>
          <a:p>
            <a:pPr algn="r"/>
            <a:r>
              <a:rPr lang="fa-IR" sz="2000" dirty="0" smtClean="0">
                <a:solidFill>
                  <a:schemeClr val="bg1"/>
                </a:solidFill>
              </a:rPr>
              <a:t> بر روی آن قرار دارد و نقش نگهبانی و کنترلی داشته است.</a:t>
            </a:r>
            <a:endParaRPr lang="fa-IR" sz="2000" dirty="0">
              <a:solidFill>
                <a:schemeClr val="bg1"/>
              </a:solidFill>
            </a:endParaRPr>
          </a:p>
        </p:txBody>
      </p:sp>
      <p:pic>
        <p:nvPicPr>
          <p:cNvPr id="8194" name="Picture 2" descr="C:\Users\rezvan\Desktop\گرافیکی\robat asef.jpg"/>
          <p:cNvPicPr>
            <a:picLocks noChangeAspect="1" noChangeArrowheads="1"/>
          </p:cNvPicPr>
          <p:nvPr/>
        </p:nvPicPr>
        <p:blipFill>
          <a:blip r:embed="rId2" cstate="print"/>
          <a:srcRect/>
          <a:stretch>
            <a:fillRect/>
          </a:stretch>
        </p:blipFill>
        <p:spPr bwMode="auto">
          <a:xfrm>
            <a:off x="5867400" y="2514600"/>
            <a:ext cx="2997200" cy="40156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00" name="Picture 4" descr="C:\Users\rezvan\Desktop\گرافیکی\459238_TnMqbB4z.jpg"/>
          <p:cNvPicPr>
            <a:picLocks noChangeAspect="1" noChangeArrowheads="1"/>
          </p:cNvPicPr>
          <p:nvPr/>
        </p:nvPicPr>
        <p:blipFill>
          <a:blip r:embed="rId3" cstate="print"/>
          <a:srcRect/>
          <a:stretch>
            <a:fillRect/>
          </a:stretch>
        </p:blipFill>
        <p:spPr bwMode="auto">
          <a:xfrm>
            <a:off x="1143000" y="2895600"/>
            <a:ext cx="3810000" cy="2855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ight Arrow 7"/>
          <p:cNvSpPr/>
          <p:nvPr/>
        </p:nvSpPr>
        <p:spPr>
          <a:xfrm>
            <a:off x="5638800" y="6096000"/>
            <a:ext cx="762000" cy="2286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2" descr="C:\Users\pars\Desktop\crop\DSC_0081.jpgb.jpgc.jpg"/>
          <p:cNvPicPr>
            <a:picLocks noChangeAspect="1" noChangeArrowheads="1"/>
          </p:cNvPicPr>
          <p:nvPr/>
        </p:nvPicPr>
        <p:blipFill>
          <a:blip r:embed="rId4" cstate="print"/>
          <a:srcRect/>
          <a:stretch>
            <a:fillRect/>
          </a:stretch>
        </p:blipFill>
        <p:spPr bwMode="auto">
          <a:xfrm>
            <a:off x="381000" y="533400"/>
            <a:ext cx="3019369" cy="19588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Donut 9"/>
          <p:cNvSpPr/>
          <p:nvPr/>
        </p:nvSpPr>
        <p:spPr>
          <a:xfrm>
            <a:off x="6781800" y="3276600"/>
            <a:ext cx="1143000" cy="1143000"/>
          </a:xfrm>
          <a:prstGeom prst="donut">
            <a:avLst>
              <a:gd name="adj" fmla="val 49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کاروانسرا 6 کاروانسرای شاه عباس میبد "/>
          <p:cNvPicPr>
            <a:picLocks noGrp="1"/>
          </p:cNvPicPr>
          <p:nvPr>
            <p:ph idx="1"/>
          </p:nvPr>
        </p:nvPicPr>
        <p:blipFill>
          <a:blip r:embed="rId2" cstate="print"/>
          <a:srcRect/>
          <a:stretch>
            <a:fillRect/>
          </a:stretch>
        </p:blipFill>
        <p:spPr bwMode="auto">
          <a:xfrm>
            <a:off x="609600" y="304800"/>
            <a:ext cx="3124200" cy="3657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کاروانسرا 3 620x465 کاروانسرای شاه عباس میبد "/>
          <p:cNvPicPr/>
          <p:nvPr/>
        </p:nvPicPr>
        <p:blipFill>
          <a:blip r:embed="rId3" cstate="print"/>
          <a:srcRect/>
          <a:stretch>
            <a:fillRect/>
          </a:stretch>
        </p:blipFill>
        <p:spPr bwMode="auto">
          <a:xfrm>
            <a:off x="1066800" y="4191000"/>
            <a:ext cx="2133600" cy="2438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193" name="Rectangle 1"/>
          <p:cNvSpPr>
            <a:spLocks noChangeArrowheads="1"/>
          </p:cNvSpPr>
          <p:nvPr/>
        </p:nvSpPr>
        <p:spPr bwMode="auto">
          <a:xfrm>
            <a:off x="4724400" y="381000"/>
            <a:ext cx="4213013"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sz="2400" b="1" i="0" u="none" strike="noStrike" cap="none" normalizeH="0" baseline="0" dirty="0" smtClean="0">
                <a:ln>
                  <a:noFill/>
                </a:ln>
                <a:solidFill>
                  <a:schemeClr val="accent1">
                    <a:lumMod val="50000"/>
                  </a:schemeClr>
                </a:solidFill>
                <a:effectLst/>
                <a:latin typeface="Calibri" pitchFamily="34" charset="0"/>
                <a:ea typeface="Times New Roman" pitchFamily="18" charset="0"/>
                <a:cs typeface="Arial" pitchFamily="34" charset="0"/>
              </a:rPr>
              <a:t>کاروانسرای شاه عباس میبد</a:t>
            </a:r>
            <a:endParaRPr kumimoji="0" lang="fa-IR" sz="2400" b="1" i="0" u="none" strike="noStrike" cap="none" normalizeH="0" baseline="0" dirty="0" smtClean="0">
              <a:ln>
                <a:noFill/>
              </a:ln>
              <a:solidFill>
                <a:schemeClr val="accent1">
                  <a:lumMod val="50000"/>
                </a:schemeClr>
              </a:solidFill>
              <a:effectLst/>
              <a:latin typeface="Calibri"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fa-IR" sz="2400" b="1" dirty="0" smtClean="0">
                <a:solidFill>
                  <a:schemeClr val="accent1">
                    <a:lumMod val="50000"/>
                  </a:schemeClr>
                </a:solidFill>
                <a:latin typeface="Calibri" pitchFamily="34" charset="0"/>
                <a:cs typeface="Arial" pitchFamily="34" charset="0"/>
              </a:rPr>
              <a:t>دارای تزئینات آجری بسیار زیبایی است.</a:t>
            </a:r>
            <a:endParaRPr kumimoji="0" lang="en-US" sz="2400" b="1" i="0" u="none" strike="noStrike" cap="none" normalizeH="0" baseline="0" dirty="0" smtClean="0">
              <a:ln>
                <a:noFill/>
              </a:ln>
              <a:solidFill>
                <a:schemeClr val="accent1">
                  <a:lumMod val="50000"/>
                </a:schemeClr>
              </a:solidFill>
              <a:effectLst/>
              <a:latin typeface="Arial" pitchFamily="34" charset="0"/>
              <a:cs typeface="Arial" pitchFamily="34" charset="0"/>
            </a:endParaRPr>
          </a:p>
        </p:txBody>
      </p:sp>
      <p:pic>
        <p:nvPicPr>
          <p:cNvPr id="7" name="Picture 6" descr="کاروانسرا 3 620x465 کاروانسرای شاه عباس میبد "/>
          <p:cNvPicPr/>
          <p:nvPr/>
        </p:nvPicPr>
        <p:blipFill>
          <a:blip r:embed="rId3" cstate="print"/>
          <a:srcRect/>
          <a:stretch>
            <a:fillRect/>
          </a:stretch>
        </p:blipFill>
        <p:spPr bwMode="auto">
          <a:xfrm>
            <a:off x="4267200" y="3429000"/>
            <a:ext cx="3657600" cy="30527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angle 7"/>
          <p:cNvSpPr/>
          <p:nvPr/>
        </p:nvSpPr>
        <p:spPr>
          <a:xfrm>
            <a:off x="4191000" y="1219200"/>
            <a:ext cx="4648200" cy="1938992"/>
          </a:xfrm>
          <a:prstGeom prst="rect">
            <a:avLst/>
          </a:prstGeom>
        </p:spPr>
        <p:txBody>
          <a:bodyPr wrap="square">
            <a:spAutoFit/>
          </a:bodyPr>
          <a:lstStyle/>
          <a:p>
            <a:pPr algn="r"/>
            <a:r>
              <a:rPr lang="fa-IR" sz="2000" dirty="0" smtClean="0">
                <a:solidFill>
                  <a:schemeClr val="bg1"/>
                </a:solidFill>
              </a:rPr>
              <a:t>باتوجه به این تنوع وزیبائی است که بسیاری            از   محققان  و صاحب  نظران هنـرمـعـمـاری، کاروانسراهـای ایـران را مهم ـتـریـن نشانـه      پـیـروزی و موفقیت معـمـاری ایـران بـه شمـار      آورده واستـاد کاران ایـرانـی را در ایجـاد این         گونه بنـاها مبتکر و پـیشقدم دانسته‌اند. </a:t>
            </a:r>
            <a:endParaRPr lang="en-US" sz="2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p:spPr>
        <p:txBody>
          <a:bodyPr>
            <a:normAutofit/>
          </a:bodyPr>
          <a:lstStyle/>
          <a:p>
            <a:r>
              <a:rPr lang="fa-IR" sz="2000" dirty="0" smtClean="0">
                <a:solidFill>
                  <a:schemeClr val="accent1">
                    <a:lumMod val="50000"/>
                  </a:schemeClr>
                </a:solidFill>
              </a:rPr>
              <a:t>بررسی تزئینات کاروانسرا:</a:t>
            </a:r>
            <a:br>
              <a:rPr lang="fa-IR" sz="2000" dirty="0" smtClean="0">
                <a:solidFill>
                  <a:schemeClr val="accent1">
                    <a:lumMod val="50000"/>
                  </a:schemeClr>
                </a:solidFill>
              </a:rPr>
            </a:br>
            <a:r>
              <a:rPr lang="fa-IR" sz="2000" dirty="0" smtClean="0">
                <a:solidFill>
                  <a:schemeClr val="accent1">
                    <a:lumMod val="50000"/>
                  </a:schemeClr>
                </a:solidFill>
              </a:rPr>
              <a:t>کاروانسرای آلاکی در آذربایجان با سبک آذری </a:t>
            </a:r>
            <a:br>
              <a:rPr lang="fa-IR" sz="2000" dirty="0" smtClean="0">
                <a:solidFill>
                  <a:schemeClr val="accent1">
                    <a:lumMod val="50000"/>
                  </a:schemeClr>
                </a:solidFill>
              </a:rPr>
            </a:br>
            <a:r>
              <a:rPr lang="fa-IR" sz="2000" dirty="0" smtClean="0">
                <a:solidFill>
                  <a:schemeClr val="accent1">
                    <a:lumMod val="50000"/>
                  </a:schemeClr>
                </a:solidFill>
              </a:rPr>
              <a:t>دارای پلان 4 ایوانی</a:t>
            </a:r>
            <a:endParaRPr lang="en-US" sz="2000" dirty="0">
              <a:solidFill>
                <a:schemeClr val="accent1">
                  <a:lumMod val="50000"/>
                </a:schemeClr>
              </a:solidFill>
            </a:endParaRPr>
          </a:p>
        </p:txBody>
      </p:sp>
      <p:pic>
        <p:nvPicPr>
          <p:cNvPr id="4100" name="Picture 4" descr="D:\karshenasi\کاروانسرا\New folder\Untitled.jpg11.jpg1.jpg1.jpg1.jpg1.jpg"/>
          <p:cNvPicPr>
            <a:picLocks noChangeAspect="1" noChangeArrowheads="1"/>
          </p:cNvPicPr>
          <p:nvPr/>
        </p:nvPicPr>
        <p:blipFill>
          <a:blip r:embed="rId2" cstate="print"/>
          <a:srcRect/>
          <a:stretch>
            <a:fillRect/>
          </a:stretch>
        </p:blipFill>
        <p:spPr bwMode="auto">
          <a:xfrm>
            <a:off x="2743200" y="1676400"/>
            <a:ext cx="3505200" cy="43867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r>
              <a:rPr lang="fa-IR" sz="2000" dirty="0" smtClean="0">
                <a:solidFill>
                  <a:schemeClr val="accent1">
                    <a:lumMod val="50000"/>
                  </a:schemeClr>
                </a:solidFill>
              </a:rPr>
              <a:t>طاق سنگی درگاه ورودی کاروانسرای آلاکی</a:t>
            </a:r>
            <a:endParaRPr lang="en-US" sz="2000" dirty="0">
              <a:solidFill>
                <a:schemeClr val="accent1">
                  <a:lumMod val="50000"/>
                </a:schemeClr>
              </a:solidFill>
            </a:endParaRPr>
          </a:p>
        </p:txBody>
      </p:sp>
      <p:sp>
        <p:nvSpPr>
          <p:cNvPr id="5" name="Content Placeholder 4"/>
          <p:cNvSpPr>
            <a:spLocks noGrp="1"/>
          </p:cNvSpPr>
          <p:nvPr>
            <p:ph idx="1"/>
          </p:nvPr>
        </p:nvSpPr>
        <p:spPr>
          <a:xfrm>
            <a:off x="457200" y="914400"/>
            <a:ext cx="8229600" cy="5211763"/>
          </a:xfrm>
        </p:spPr>
        <p:txBody>
          <a:bodyPr>
            <a:normAutofit/>
          </a:bodyPr>
          <a:lstStyle/>
          <a:p>
            <a:pPr algn="r">
              <a:buNone/>
            </a:pPr>
            <a:r>
              <a:rPr lang="fa-IR" sz="2000" dirty="0" smtClean="0">
                <a:solidFill>
                  <a:schemeClr val="bg1"/>
                </a:solidFill>
              </a:rPr>
              <a:t>قوس چهارپرگاری به کار رفته در درگاه ورودی کاروانسرای آلاکی</a:t>
            </a:r>
          </a:p>
          <a:p>
            <a:pPr algn="r">
              <a:buNone/>
            </a:pPr>
            <a:endParaRPr lang="fa-IR" sz="2000" dirty="0">
              <a:solidFill>
                <a:schemeClr val="bg1"/>
              </a:solidFill>
            </a:endParaRPr>
          </a:p>
          <a:p>
            <a:pPr algn="r">
              <a:buNone/>
            </a:pPr>
            <a:endParaRPr lang="fa-IR" sz="2000" dirty="0" smtClean="0">
              <a:solidFill>
                <a:schemeClr val="bg1"/>
              </a:solidFill>
            </a:endParaRPr>
          </a:p>
          <a:p>
            <a:pPr algn="r">
              <a:buNone/>
            </a:pPr>
            <a:endParaRPr lang="fa-IR" sz="2000" dirty="0">
              <a:solidFill>
                <a:schemeClr val="bg1"/>
              </a:solidFill>
            </a:endParaRPr>
          </a:p>
          <a:p>
            <a:pPr algn="r">
              <a:buNone/>
            </a:pPr>
            <a:endParaRPr lang="fa-IR" sz="2000" dirty="0" smtClean="0">
              <a:solidFill>
                <a:schemeClr val="bg1"/>
              </a:solidFill>
            </a:endParaRPr>
          </a:p>
          <a:p>
            <a:pPr algn="r">
              <a:buNone/>
            </a:pPr>
            <a:endParaRPr lang="fa-IR" sz="2000" dirty="0">
              <a:solidFill>
                <a:schemeClr val="bg1"/>
              </a:solidFill>
            </a:endParaRPr>
          </a:p>
          <a:p>
            <a:pPr algn="r">
              <a:buNone/>
            </a:pPr>
            <a:endParaRPr lang="fa-IR" sz="2000" dirty="0" smtClean="0">
              <a:solidFill>
                <a:schemeClr val="bg1"/>
              </a:solidFill>
            </a:endParaRPr>
          </a:p>
          <a:p>
            <a:pPr algn="r">
              <a:buNone/>
            </a:pPr>
            <a:endParaRPr lang="fa-IR" sz="2000" dirty="0">
              <a:solidFill>
                <a:schemeClr val="bg1"/>
              </a:solidFill>
            </a:endParaRPr>
          </a:p>
          <a:p>
            <a:pPr algn="r">
              <a:buNone/>
            </a:pPr>
            <a:endParaRPr lang="fa-IR" sz="2000" dirty="0" smtClean="0">
              <a:solidFill>
                <a:schemeClr val="bg1"/>
              </a:solidFill>
            </a:endParaRPr>
          </a:p>
          <a:p>
            <a:pPr algn="r">
              <a:buNone/>
            </a:pPr>
            <a:endParaRPr lang="fa-IR" sz="2000" dirty="0">
              <a:solidFill>
                <a:schemeClr val="bg1"/>
              </a:solidFill>
            </a:endParaRPr>
          </a:p>
          <a:p>
            <a:pPr algn="r">
              <a:buNone/>
            </a:pPr>
            <a:endParaRPr lang="fa-IR" sz="2000" dirty="0" smtClean="0">
              <a:solidFill>
                <a:schemeClr val="bg1"/>
              </a:solidFill>
            </a:endParaRPr>
          </a:p>
          <a:p>
            <a:pPr algn="r">
              <a:buNone/>
            </a:pPr>
            <a:endParaRPr lang="fa-IR" sz="2000" dirty="0">
              <a:solidFill>
                <a:schemeClr val="bg1"/>
              </a:solidFill>
            </a:endParaRPr>
          </a:p>
          <a:p>
            <a:pPr algn="r">
              <a:buNone/>
            </a:pPr>
            <a:r>
              <a:rPr lang="fa-IR" sz="2000" dirty="0" smtClean="0">
                <a:solidFill>
                  <a:schemeClr val="bg1"/>
                </a:solidFill>
              </a:rPr>
              <a:t>        بازسازی درگاه ورودی</a:t>
            </a:r>
            <a:endParaRPr lang="en-US" sz="2000" dirty="0">
              <a:solidFill>
                <a:schemeClr val="bg1"/>
              </a:solidFill>
            </a:endParaRPr>
          </a:p>
        </p:txBody>
      </p:sp>
      <p:pic>
        <p:nvPicPr>
          <p:cNvPr id="1028" name="Picture 4" descr="C:\Users\pars\Pictures\New folder (2)\1112.jpg"/>
          <p:cNvPicPr>
            <a:picLocks noChangeAspect="1" noChangeArrowheads="1"/>
          </p:cNvPicPr>
          <p:nvPr/>
        </p:nvPicPr>
        <p:blipFill>
          <a:blip r:embed="rId2" cstate="print"/>
          <a:srcRect/>
          <a:stretch>
            <a:fillRect/>
          </a:stretch>
        </p:blipFill>
        <p:spPr bwMode="auto">
          <a:xfrm>
            <a:off x="685800" y="2286000"/>
            <a:ext cx="3581400" cy="381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0" name="Picture 6" descr="C:\Users\pars\Desktop\1112.jpg"/>
          <p:cNvPicPr>
            <a:picLocks noChangeAspect="1" noChangeArrowheads="1"/>
          </p:cNvPicPr>
          <p:nvPr/>
        </p:nvPicPr>
        <p:blipFill>
          <a:blip r:embed="rId3" cstate="print"/>
          <a:srcRect/>
          <a:stretch>
            <a:fillRect/>
          </a:stretch>
        </p:blipFill>
        <p:spPr bwMode="auto">
          <a:xfrm>
            <a:off x="5029200" y="1676400"/>
            <a:ext cx="2984643" cy="34799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2000" b="1" dirty="0" smtClean="0">
                <a:solidFill>
                  <a:schemeClr val="accent1">
                    <a:lumMod val="50000"/>
                  </a:schemeClr>
                </a:solidFill>
              </a:rPr>
              <a:t>تزیینات ورودی کاروانسرا</a:t>
            </a:r>
            <a:endParaRPr lang="en-US" sz="2000" b="1" dirty="0">
              <a:solidFill>
                <a:schemeClr val="accent1">
                  <a:lumMod val="50000"/>
                </a:schemeClr>
              </a:solidFill>
            </a:endParaRPr>
          </a:p>
        </p:txBody>
      </p:sp>
      <p:sp>
        <p:nvSpPr>
          <p:cNvPr id="3" name="Content Placeholder 2"/>
          <p:cNvSpPr>
            <a:spLocks noGrp="1"/>
          </p:cNvSpPr>
          <p:nvPr>
            <p:ph idx="1"/>
          </p:nvPr>
        </p:nvSpPr>
        <p:spPr>
          <a:xfrm>
            <a:off x="533400" y="1219200"/>
            <a:ext cx="8229600" cy="4709160"/>
          </a:xfrm>
        </p:spPr>
        <p:txBody>
          <a:bodyPr>
            <a:normAutofit/>
          </a:bodyPr>
          <a:lstStyle/>
          <a:p>
            <a:pPr algn="r">
              <a:buNone/>
            </a:pPr>
            <a:r>
              <a:rPr lang="fa-IR" sz="2000" dirty="0" smtClean="0">
                <a:solidFill>
                  <a:schemeClr val="bg1"/>
                </a:solidFill>
              </a:rPr>
              <a:t>فنون به کار رفته در اجرای تزیینات کاروانسرای آلاکی را میتوان قدیمی ترین نوآوری های معماری ایلخانان در زمینه تزیین اناع فرم های کاروانسرا در منطقه آذربایجان دانست.</a:t>
            </a:r>
          </a:p>
          <a:p>
            <a:pPr algn="r">
              <a:buNone/>
            </a:pPr>
            <a:endParaRPr lang="fa-IR" sz="2000" dirty="0">
              <a:solidFill>
                <a:schemeClr val="bg1"/>
              </a:solidFill>
            </a:endParaRPr>
          </a:p>
          <a:p>
            <a:pPr algn="r">
              <a:buNone/>
            </a:pPr>
            <a:endParaRPr lang="fa-IR" sz="2000" dirty="0" smtClean="0">
              <a:solidFill>
                <a:schemeClr val="bg1"/>
              </a:solidFill>
            </a:endParaRPr>
          </a:p>
          <a:p>
            <a:pPr algn="r">
              <a:buNone/>
            </a:pPr>
            <a:endParaRPr lang="fa-IR" sz="2000" dirty="0">
              <a:solidFill>
                <a:schemeClr val="bg1"/>
              </a:solidFill>
            </a:endParaRPr>
          </a:p>
          <a:p>
            <a:pPr algn="r">
              <a:buNone/>
            </a:pPr>
            <a:endParaRPr lang="fa-IR" sz="2000" dirty="0" smtClean="0">
              <a:solidFill>
                <a:schemeClr val="bg1"/>
              </a:solidFill>
            </a:endParaRPr>
          </a:p>
          <a:p>
            <a:pPr algn="r">
              <a:buNone/>
            </a:pPr>
            <a:endParaRPr lang="fa-IR" sz="2000" dirty="0">
              <a:solidFill>
                <a:schemeClr val="bg1"/>
              </a:solidFill>
            </a:endParaRPr>
          </a:p>
          <a:p>
            <a:pPr algn="r">
              <a:buNone/>
            </a:pPr>
            <a:endParaRPr lang="fa-IR" sz="2000" dirty="0" smtClean="0">
              <a:solidFill>
                <a:schemeClr val="bg1"/>
              </a:solidFill>
            </a:endParaRPr>
          </a:p>
          <a:p>
            <a:pPr algn="r">
              <a:buNone/>
            </a:pPr>
            <a:endParaRPr lang="fa-IR" sz="2000" dirty="0">
              <a:solidFill>
                <a:schemeClr val="bg1"/>
              </a:solidFill>
            </a:endParaRPr>
          </a:p>
          <a:p>
            <a:pPr>
              <a:buNone/>
            </a:pPr>
            <a:r>
              <a:rPr lang="fa-IR" sz="2000" dirty="0" smtClean="0">
                <a:solidFill>
                  <a:schemeClr val="bg1"/>
                </a:solidFill>
              </a:rPr>
              <a:t>                                  بقایای کاشی لعاب پران در مدخل ورودی بنا</a:t>
            </a:r>
          </a:p>
          <a:p>
            <a:pPr algn="r">
              <a:buNone/>
            </a:pPr>
            <a:endParaRPr lang="en-US" sz="2000" dirty="0">
              <a:solidFill>
                <a:schemeClr val="bg1"/>
              </a:solidFill>
            </a:endParaRPr>
          </a:p>
        </p:txBody>
      </p:sp>
      <p:pic>
        <p:nvPicPr>
          <p:cNvPr id="2050" name="Picture 2" descr="C:\Users\pars\Desktop\1112.jpg2.jpg"/>
          <p:cNvPicPr>
            <a:picLocks noChangeAspect="1" noChangeArrowheads="1"/>
          </p:cNvPicPr>
          <p:nvPr/>
        </p:nvPicPr>
        <p:blipFill>
          <a:blip r:embed="rId2" cstate="print"/>
          <a:srcRect/>
          <a:stretch>
            <a:fillRect/>
          </a:stretch>
        </p:blipFill>
        <p:spPr bwMode="auto">
          <a:xfrm>
            <a:off x="6477000" y="1981200"/>
            <a:ext cx="2456639" cy="44957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descr="C:\Users\pars\Desktop\1112.jpg2.jpg1.jpg"/>
          <p:cNvPicPr>
            <a:picLocks noChangeAspect="1" noChangeArrowheads="1"/>
          </p:cNvPicPr>
          <p:nvPr/>
        </p:nvPicPr>
        <p:blipFill>
          <a:blip r:embed="rId3" cstate="print"/>
          <a:srcRect/>
          <a:stretch>
            <a:fillRect/>
          </a:stretch>
        </p:blipFill>
        <p:spPr bwMode="auto">
          <a:xfrm>
            <a:off x="228600" y="2057400"/>
            <a:ext cx="6096000" cy="2297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0352"/>
            <a:ext cx="8229600" cy="4187952"/>
          </a:xfrm>
        </p:spPr>
        <p:txBody>
          <a:bodyPr>
            <a:normAutofit/>
          </a:bodyPr>
          <a:lstStyle/>
          <a:p>
            <a:pPr algn="r">
              <a:buNone/>
            </a:pPr>
            <a:r>
              <a:rPr lang="fa-IR" sz="2000" dirty="0" smtClean="0">
                <a:solidFill>
                  <a:schemeClr val="bg1"/>
                </a:solidFill>
              </a:rPr>
              <a:t> نیـاز انسان بـه سرپـنـاه ، نـه تـنها در سراگاه بلکه در سفرهم از روزگار باستان مـورد </a:t>
            </a:r>
          </a:p>
          <a:p>
            <a:pPr algn="r">
              <a:buNone/>
            </a:pPr>
            <a:r>
              <a:rPr lang="fa-IR" sz="2000" dirty="0" smtClean="0">
                <a:solidFill>
                  <a:schemeClr val="bg1"/>
                </a:solidFill>
              </a:rPr>
              <a:t>تــوجـه بـوده است. درایـران زمین ، درگـذشته بسیار دورآثـار ومظاهری از این گونـه بـناها واستراحتگاه‌های بین راه دیــده مـی شـود کـه بسیاری از آنـها را مـی تــوان از نظـر شـیـوه ساختمانی از شاهکارهای معماری وهنـری عصر خـود بـه حساب آورد. احـداث کاروانسرا در منطقه  سابقه‌ای بسیار طـولانـی داشته وساخت آن در جـاده هـای کاروانـی بـه منظور استراحت و سرپـنـاه، در ادوار مخـتـلف بـویـژه دوره اسلامی، از اهمـیـت خـاصــی بـرخـوردار بـوده است.</a:t>
            </a:r>
            <a:endParaRPr lang="en-US" sz="2000" dirty="0">
              <a:solidFill>
                <a:schemeClr val="bg1"/>
              </a:solidFill>
            </a:endParaRPr>
          </a:p>
        </p:txBody>
      </p:sp>
      <p:pic>
        <p:nvPicPr>
          <p:cNvPr id="4" name="Picture 3" descr="karvansara 0302 mm3 مقاله ای کامل در مورد کاروانسرا">
            <a:hlinkClick r:id="rId2"/>
          </p:cNvPr>
          <p:cNvPicPr/>
          <p:nvPr/>
        </p:nvPicPr>
        <p:blipFill>
          <a:blip r:embed="rId3" cstate="print"/>
          <a:srcRect/>
          <a:stretch>
            <a:fillRect/>
          </a:stretch>
        </p:blipFill>
        <p:spPr bwMode="auto">
          <a:xfrm>
            <a:off x="1752600" y="2667000"/>
            <a:ext cx="4876800" cy="3848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a:bodyPr>
          <a:lstStyle/>
          <a:p>
            <a:pPr algn="r">
              <a:buNone/>
            </a:pPr>
            <a:r>
              <a:rPr lang="fa-IR" sz="2000" dirty="0" smtClean="0">
                <a:solidFill>
                  <a:schemeClr val="bg1"/>
                </a:solidFill>
              </a:rPr>
              <a:t>آخرین بقایای بجا مانده از ورودی و تزیینات کاروانسرا</a:t>
            </a:r>
          </a:p>
          <a:p>
            <a:pPr algn="r">
              <a:buNone/>
            </a:pPr>
            <a:endParaRPr lang="fa-IR" sz="2000" dirty="0" smtClean="0">
              <a:solidFill>
                <a:schemeClr val="bg1"/>
              </a:solidFill>
            </a:endParaRPr>
          </a:p>
          <a:p>
            <a:pPr algn="r">
              <a:buNone/>
            </a:pPr>
            <a:r>
              <a:rPr lang="fa-IR" sz="2000" dirty="0">
                <a:solidFill>
                  <a:schemeClr val="bg1"/>
                </a:solidFill>
              </a:rPr>
              <a:t> </a:t>
            </a:r>
            <a:r>
              <a:rPr lang="fa-IR" sz="2000" dirty="0" smtClean="0">
                <a:solidFill>
                  <a:schemeClr val="bg1"/>
                </a:solidFill>
              </a:rPr>
              <a:t>                                                              بقایای بخشی از کتیبه بنا به روش معرق</a:t>
            </a:r>
            <a:endParaRPr lang="en-US" sz="2000" dirty="0">
              <a:solidFill>
                <a:schemeClr val="bg1"/>
              </a:solidFill>
            </a:endParaRPr>
          </a:p>
        </p:txBody>
      </p:sp>
      <p:pic>
        <p:nvPicPr>
          <p:cNvPr id="4099" name="Picture 3" descr="C:\Users\pars\Desktop\1112.jpg2.jpg1.jpg1.jpg1.jpg"/>
          <p:cNvPicPr>
            <a:picLocks noChangeAspect="1" noChangeArrowheads="1"/>
          </p:cNvPicPr>
          <p:nvPr/>
        </p:nvPicPr>
        <p:blipFill>
          <a:blip r:embed="rId2" cstate="print"/>
          <a:srcRect/>
          <a:stretch>
            <a:fillRect/>
          </a:stretch>
        </p:blipFill>
        <p:spPr bwMode="auto">
          <a:xfrm>
            <a:off x="4572000" y="1828800"/>
            <a:ext cx="4381500" cy="3943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00" name="Picture 4" descr="C:\Users\pars\Desktop\1112.jpg2.jpg1.jpg1.jpg1.jpg1.jpg"/>
          <p:cNvPicPr>
            <a:picLocks noChangeAspect="1" noChangeArrowheads="1"/>
          </p:cNvPicPr>
          <p:nvPr/>
        </p:nvPicPr>
        <p:blipFill>
          <a:blip r:embed="rId3" cstate="print"/>
          <a:srcRect/>
          <a:stretch>
            <a:fillRect/>
          </a:stretch>
        </p:blipFill>
        <p:spPr bwMode="auto">
          <a:xfrm>
            <a:off x="152400" y="1905000"/>
            <a:ext cx="4114800" cy="35769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2400" dirty="0" smtClean="0">
                <a:solidFill>
                  <a:schemeClr val="accent1">
                    <a:lumMod val="50000"/>
                  </a:schemeClr>
                </a:solidFill>
                <a:latin typeface="Arial" pitchFamily="34" charset="0"/>
                <a:cs typeface="Arial" pitchFamily="34" charset="0"/>
              </a:rPr>
              <a:t> تشابه نغول های تزیینات ورودی سردر کاروانسرا </a:t>
            </a:r>
            <a:br>
              <a:rPr lang="fa-IR" sz="2400" dirty="0" smtClean="0">
                <a:solidFill>
                  <a:schemeClr val="accent1">
                    <a:lumMod val="50000"/>
                  </a:schemeClr>
                </a:solidFill>
                <a:latin typeface="Arial" pitchFamily="34" charset="0"/>
                <a:cs typeface="Arial" pitchFamily="34" charset="0"/>
              </a:rPr>
            </a:br>
            <a:r>
              <a:rPr lang="fa-IR" sz="2400" dirty="0" smtClean="0">
                <a:solidFill>
                  <a:schemeClr val="accent1">
                    <a:lumMod val="50000"/>
                  </a:schemeClr>
                </a:solidFill>
                <a:latin typeface="Arial" pitchFamily="34" charset="0"/>
                <a:cs typeface="Arial" pitchFamily="34" charset="0"/>
              </a:rPr>
              <a:t>با دیگر بناهای دوره ایلخانی	</a:t>
            </a:r>
            <a:endParaRPr lang="en-US" sz="2400" dirty="0">
              <a:solidFill>
                <a:schemeClr val="accent1">
                  <a:lumMod val="50000"/>
                </a:schemeClr>
              </a:solidFill>
              <a:latin typeface="Arial" pitchFamily="34" charset="0"/>
              <a:cs typeface="Arial" pitchFamily="34" charset="0"/>
            </a:endParaRPr>
          </a:p>
        </p:txBody>
      </p:sp>
      <p:pic>
        <p:nvPicPr>
          <p:cNvPr id="5122" name="Picture 2" descr="C:\Users\pars\Pictures\New folder (2)\Untitled.jpgA.jpg"/>
          <p:cNvPicPr>
            <a:picLocks noGrp="1" noChangeAspect="1" noChangeArrowheads="1"/>
          </p:cNvPicPr>
          <p:nvPr>
            <p:ph idx="1"/>
          </p:nvPr>
        </p:nvPicPr>
        <p:blipFill>
          <a:blip r:embed="rId2" cstate="print"/>
          <a:srcRect/>
          <a:stretch>
            <a:fillRect/>
          </a:stretch>
        </p:blipFill>
        <p:spPr bwMode="auto">
          <a:xfrm>
            <a:off x="838200" y="1600200"/>
            <a:ext cx="7924801" cy="3581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2400" dirty="0" smtClean="0">
                <a:solidFill>
                  <a:schemeClr val="accent1">
                    <a:lumMod val="50000"/>
                  </a:schemeClr>
                </a:solidFill>
                <a:latin typeface="Arial" pitchFamily="34" charset="0"/>
                <a:cs typeface="Arial" pitchFamily="34" charset="0"/>
              </a:rPr>
              <a:t>در این کاروانسرا از انواع تزیینات ازجمله تزیینات معقلی  </a:t>
            </a:r>
            <a:br>
              <a:rPr lang="fa-IR" sz="2400" dirty="0" smtClean="0">
                <a:solidFill>
                  <a:schemeClr val="accent1">
                    <a:lumMod val="50000"/>
                  </a:schemeClr>
                </a:solidFill>
                <a:latin typeface="Arial" pitchFamily="34" charset="0"/>
                <a:cs typeface="Arial" pitchFamily="34" charset="0"/>
              </a:rPr>
            </a:br>
            <a:r>
              <a:rPr lang="fa-IR" sz="2400" dirty="0" smtClean="0">
                <a:solidFill>
                  <a:schemeClr val="accent1">
                    <a:lumMod val="50000"/>
                  </a:schemeClr>
                </a:solidFill>
                <a:latin typeface="Arial" pitchFamily="34" charset="0"/>
                <a:cs typeface="Arial" pitchFamily="34" charset="0"/>
              </a:rPr>
              <a:t>و کاشیکاری و گره چینی استفاده شده</a:t>
            </a:r>
            <a:endParaRPr lang="en-US" sz="2400" dirty="0">
              <a:solidFill>
                <a:schemeClr val="accent1">
                  <a:lumMod val="50000"/>
                </a:schemeClr>
              </a:solidFill>
              <a:latin typeface="Arial" pitchFamily="34" charset="0"/>
              <a:cs typeface="Arial" pitchFamily="34" charset="0"/>
            </a:endParaRPr>
          </a:p>
        </p:txBody>
      </p:sp>
      <p:pic>
        <p:nvPicPr>
          <p:cNvPr id="3074" name="Picture 2" descr="C:\Users\pars\Desktop\1112.jpg2.jpg1.jpg1.jpg"/>
          <p:cNvPicPr>
            <a:picLocks noGrp="1" noChangeAspect="1" noChangeArrowheads="1"/>
          </p:cNvPicPr>
          <p:nvPr>
            <p:ph idx="1"/>
          </p:nvPr>
        </p:nvPicPr>
        <p:blipFill>
          <a:blip r:embed="rId2" cstate="print"/>
          <a:srcRect/>
          <a:stretch>
            <a:fillRect/>
          </a:stretch>
        </p:blipFill>
        <p:spPr bwMode="auto">
          <a:xfrm>
            <a:off x="3505200" y="4419600"/>
            <a:ext cx="2438400" cy="22124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5" name="Picture 3" descr="C:\Users\pars\Pictures\New folder (2)\Untitled.jpg11.jpg1.jpg1.jpg1.jpg1.jpg1.jpg1.jpg"/>
          <p:cNvPicPr>
            <a:picLocks noChangeAspect="1" noChangeArrowheads="1"/>
          </p:cNvPicPr>
          <p:nvPr/>
        </p:nvPicPr>
        <p:blipFill>
          <a:blip r:embed="rId3" cstate="print"/>
          <a:srcRect/>
          <a:stretch>
            <a:fillRect/>
          </a:stretch>
        </p:blipFill>
        <p:spPr bwMode="auto">
          <a:xfrm>
            <a:off x="4886325" y="1219200"/>
            <a:ext cx="3876675" cy="29140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6" name="Picture 4" descr="C:\Users\pars\Pictures\New folder (2)\Untitled.jpg11.jpg1.jpg1.jpg1.jpg1.jpg1.jpg1.jpg1.jpg1.jpg"/>
          <p:cNvPicPr>
            <a:picLocks noChangeAspect="1" noChangeArrowheads="1"/>
          </p:cNvPicPr>
          <p:nvPr/>
        </p:nvPicPr>
        <p:blipFill>
          <a:blip r:embed="rId4" cstate="print"/>
          <a:srcRect/>
          <a:stretch>
            <a:fillRect/>
          </a:stretch>
        </p:blipFill>
        <p:spPr bwMode="auto">
          <a:xfrm>
            <a:off x="685800" y="1219200"/>
            <a:ext cx="3711931" cy="2819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0352"/>
            <a:ext cx="8305800" cy="4879848"/>
          </a:xfrm>
        </p:spPr>
        <p:txBody>
          <a:bodyPr>
            <a:noAutofit/>
          </a:bodyPr>
          <a:lstStyle/>
          <a:p>
            <a:pPr algn="r">
              <a:buNone/>
            </a:pPr>
            <a:r>
              <a:rPr lang="fa-IR" sz="2000" dirty="0" smtClean="0">
                <a:solidFill>
                  <a:schemeClr val="bg1"/>
                </a:solidFill>
              </a:rPr>
              <a:t>در برخی از کاروانسرا ها اتاقهایی که دور از صحن و سروصدا قرار داشت جهت اقامت بزرگان پیش بینی شده بود. </a:t>
            </a:r>
            <a:endParaRPr lang="en-US" sz="2000" dirty="0" smtClean="0">
              <a:solidFill>
                <a:schemeClr val="bg1"/>
              </a:solidFill>
            </a:endParaRPr>
          </a:p>
          <a:p>
            <a:pPr algn="r">
              <a:buNone/>
            </a:pPr>
            <a:r>
              <a:rPr lang="fa-IR" sz="2000" dirty="0" smtClean="0">
                <a:solidFill>
                  <a:schemeClr val="bg1"/>
                </a:solidFill>
              </a:rPr>
              <a:t>اتاقهای طبقه دوم مانند طبقه همکف ساخته میشده و در انتهای آن پستوهای کوچک تری مانند صندوق خانه ساخته میشده تا واردان اثاثیه خود را در آن جای دهند. اتاقها دارای درهای یک لته چوبی بدون پنجره بوده چراکه تنها برای خوابیدن استفاده می شده است.</a:t>
            </a:r>
            <a:endParaRPr lang="en-US" sz="2000" dirty="0" smtClean="0">
              <a:solidFill>
                <a:schemeClr val="bg1"/>
              </a:solidFill>
            </a:endParaRPr>
          </a:p>
          <a:p>
            <a:pPr algn="r">
              <a:buNone/>
            </a:pPr>
            <a:r>
              <a:rPr lang="fa-IR" sz="2000" dirty="0" smtClean="0">
                <a:solidFill>
                  <a:schemeClr val="bg1"/>
                </a:solidFill>
              </a:rPr>
              <a:t>پشت بام به صورت مسطح و در شبهای زمستان خوابگاه مسافران بود. حصار اطراف بنا به صورت جانپنهاه به ارتفاع یک تا دو ذرع،پشت بامها را دربر میگرفت وازنفوذ شنهای روان و حرارت دشتها و بادهای تند جلوگیری میکرد.از زمان صفویه بخاری دیواری برای گرم کردن اتاقها باب شد.</a:t>
            </a:r>
            <a:endParaRPr lang="en-US" sz="2000" dirty="0" smtClean="0">
              <a:solidFill>
                <a:schemeClr val="bg1"/>
              </a:solidFill>
            </a:endParaRPr>
          </a:p>
          <a:p>
            <a:pPr algn="r">
              <a:buNone/>
            </a:pPr>
            <a:r>
              <a:rPr lang="fa-IR" sz="2000" dirty="0" smtClean="0">
                <a:solidFill>
                  <a:schemeClr val="bg1"/>
                </a:solidFill>
              </a:rPr>
              <a:t>.</a:t>
            </a:r>
            <a:endParaRPr lang="en-US" sz="2000" dirty="0">
              <a:solidFill>
                <a:schemeClr val="bg1"/>
              </a:solidFill>
            </a:endParaRPr>
          </a:p>
        </p:txBody>
      </p:sp>
      <p:pic>
        <p:nvPicPr>
          <p:cNvPr id="4" name="Picture 3" descr="C:\Users\rezvan\Desktop\گرافیکی\anbar.jpg"/>
          <p:cNvPicPr>
            <a:picLocks noChangeAspect="1" noChangeArrowheads="1"/>
          </p:cNvPicPr>
          <p:nvPr/>
        </p:nvPicPr>
        <p:blipFill>
          <a:blip r:embed="rId2" cstate="print"/>
          <a:srcRect/>
          <a:stretch>
            <a:fillRect/>
          </a:stretch>
        </p:blipFill>
        <p:spPr bwMode="auto">
          <a:xfrm>
            <a:off x="914400" y="3352800"/>
            <a:ext cx="2835233" cy="29123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2" name="Picture 2" descr="D:\karshenasi\کاروانسرا\ax\New folder\crop\DSC_0079.jpgb.jpg"/>
          <p:cNvPicPr>
            <a:picLocks noChangeAspect="1" noChangeArrowheads="1"/>
          </p:cNvPicPr>
          <p:nvPr/>
        </p:nvPicPr>
        <p:blipFill>
          <a:blip r:embed="rId3" cstate="print"/>
          <a:srcRect l="20000"/>
          <a:stretch>
            <a:fillRect/>
          </a:stretch>
        </p:blipFill>
        <p:spPr bwMode="auto">
          <a:xfrm>
            <a:off x="4495800" y="3733800"/>
            <a:ext cx="3657600" cy="28372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Donut 4"/>
          <p:cNvSpPr/>
          <p:nvPr/>
        </p:nvSpPr>
        <p:spPr>
          <a:xfrm>
            <a:off x="6553200" y="4495800"/>
            <a:ext cx="1828800" cy="914400"/>
          </a:xfrm>
          <a:prstGeom prst="donut">
            <a:avLst>
              <a:gd name="adj" fmla="val 2276"/>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838200"/>
            <a:ext cx="5715000" cy="4709160"/>
          </a:xfrm>
        </p:spPr>
        <p:txBody>
          <a:bodyPr>
            <a:normAutofit/>
          </a:bodyPr>
          <a:lstStyle/>
          <a:p>
            <a:pPr algn="r">
              <a:buNone/>
            </a:pPr>
            <a:r>
              <a:rPr lang="fa-IR" sz="2000" dirty="0" smtClean="0">
                <a:solidFill>
                  <a:schemeClr val="bg1"/>
                </a:solidFill>
              </a:rPr>
              <a:t>صحن کاروانسرا با قلوه سنگ مفروش شده بود .کف اتاقها و  ایوانها و سقف بامها را آجر فرش میکردند. ناودانهای سنگی در فواصل معین درامتداد مسیر آبروهای سطح بام قرار داشت تا آبهای باران را به خارج بنا سرازیرکند. </a:t>
            </a:r>
            <a:endParaRPr lang="en-US" sz="2000" dirty="0" smtClean="0">
              <a:solidFill>
                <a:schemeClr val="bg1"/>
              </a:solidFill>
            </a:endParaRPr>
          </a:p>
        </p:txBody>
      </p:sp>
      <p:pic>
        <p:nvPicPr>
          <p:cNvPr id="4" name="Picture 2" descr="C:\Users\rezvan\Desktop\گرافیکی\ma3.jpg"/>
          <p:cNvPicPr>
            <a:picLocks noChangeAspect="1" noChangeArrowheads="1"/>
          </p:cNvPicPr>
          <p:nvPr/>
        </p:nvPicPr>
        <p:blipFill>
          <a:blip r:embed="rId2" cstate="print"/>
          <a:srcRect l="54000" t="58000"/>
          <a:stretch>
            <a:fillRect/>
          </a:stretch>
        </p:blipFill>
        <p:spPr bwMode="auto">
          <a:xfrm>
            <a:off x="609600" y="3657600"/>
            <a:ext cx="3950305" cy="2705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Content Placeholder 3" descr="C:\Users\rezvan\Desktop\گرافیکی\ma10.jpg"/>
          <p:cNvPicPr>
            <a:picLocks noChangeAspect="1" noChangeArrowheads="1"/>
          </p:cNvPicPr>
          <p:nvPr/>
        </p:nvPicPr>
        <p:blipFill>
          <a:blip r:embed="rId3" cstate="print"/>
          <a:srcRect t="44010" r="24721" b="5031"/>
          <a:stretch>
            <a:fillRect/>
          </a:stretch>
        </p:blipFill>
        <p:spPr bwMode="auto">
          <a:xfrm>
            <a:off x="609600" y="609600"/>
            <a:ext cx="3124200" cy="23700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46" name="Picture 2" descr="C:\Users\rezvan\Desktop\گرافیکی\109-1.jpbahram.jpg"/>
          <p:cNvPicPr>
            <a:picLocks noChangeAspect="1" noChangeArrowheads="1"/>
          </p:cNvPicPr>
          <p:nvPr/>
        </p:nvPicPr>
        <p:blipFill>
          <a:blip r:embed="rId4" cstate="print"/>
          <a:srcRect/>
          <a:stretch>
            <a:fillRect/>
          </a:stretch>
        </p:blipFill>
        <p:spPr bwMode="auto">
          <a:xfrm>
            <a:off x="4800600" y="2667000"/>
            <a:ext cx="3962400" cy="2971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699760"/>
          </a:xfrm>
        </p:spPr>
        <p:txBody>
          <a:bodyPr>
            <a:normAutofit/>
          </a:bodyPr>
          <a:lstStyle/>
          <a:p>
            <a:pPr algn="r">
              <a:buNone/>
            </a:pPr>
            <a:r>
              <a:rPr lang="fa-IR" sz="2000" dirty="0" smtClean="0">
                <a:solidFill>
                  <a:schemeClr val="bg1"/>
                </a:solidFill>
              </a:rPr>
              <a:t>کاروانسراها اصولا فاقد آبریزگاه (مستراح) بودند. گاهی تعداد کمی آبرزگاه در زیر برجها          یا گوشه مخفی کاروانسراساخته میشد.</a:t>
            </a:r>
          </a:p>
          <a:p>
            <a:pPr algn="r">
              <a:buNone/>
            </a:pPr>
            <a:r>
              <a:rPr lang="fa-IR" sz="2000" dirty="0" smtClean="0">
                <a:solidFill>
                  <a:schemeClr val="bg1"/>
                </a:solidFill>
              </a:rPr>
              <a:t>درعصرقاجاریه بخاطرحفظ بهداشت ،مسئله آبریزگاه مورد توجه قرار گرفت و کاروانسراها      را به تعداد کافی آبریزگاه مجهز کردند. </a:t>
            </a:r>
          </a:p>
          <a:p>
            <a:pPr algn="r">
              <a:buNone/>
            </a:pPr>
            <a:r>
              <a:rPr lang="fa-IR" sz="2000" dirty="0" smtClean="0">
                <a:solidFill>
                  <a:schemeClr val="bg1"/>
                </a:solidFill>
              </a:rPr>
              <a:t>همه آبریزگاهها به وسیله کانالی عمیق به دهانه چاهی راه داشتند</a:t>
            </a:r>
            <a:endParaRPr lang="en-US" sz="2000" dirty="0" smtClean="0">
              <a:solidFill>
                <a:schemeClr val="bg1"/>
              </a:solidFill>
            </a:endParaRPr>
          </a:p>
          <a:p>
            <a:pPr algn="r">
              <a:buNone/>
            </a:pPr>
            <a:r>
              <a:rPr lang="fa-IR" sz="2000" dirty="0" smtClean="0">
                <a:solidFill>
                  <a:schemeClr val="bg1"/>
                </a:solidFill>
              </a:rPr>
              <a:t>نمونه ای از آبریزگاه در برجهای غربی کاروانسرای سه:</a:t>
            </a:r>
            <a:endParaRPr lang="en-US" sz="2000" dirty="0" smtClean="0">
              <a:solidFill>
                <a:schemeClr val="bg1"/>
              </a:solidFill>
            </a:endParaRPr>
          </a:p>
        </p:txBody>
      </p:sp>
      <p:pic>
        <p:nvPicPr>
          <p:cNvPr id="1026" name="Picture 2" descr="C:\Users\pars\Desktop\Untitled.jpg"/>
          <p:cNvPicPr>
            <a:picLocks noChangeAspect="1" noChangeArrowheads="1"/>
          </p:cNvPicPr>
          <p:nvPr/>
        </p:nvPicPr>
        <p:blipFill>
          <a:blip r:embed="rId2" cstate="print"/>
          <a:srcRect/>
          <a:stretch>
            <a:fillRect/>
          </a:stretch>
        </p:blipFill>
        <p:spPr bwMode="auto">
          <a:xfrm>
            <a:off x="381000" y="3182556"/>
            <a:ext cx="4336068" cy="33207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7" name="Picture 3" descr="C:\Users\pars\Desktop\1111.jpg"/>
          <p:cNvPicPr>
            <a:picLocks noChangeAspect="1" noChangeArrowheads="1"/>
          </p:cNvPicPr>
          <p:nvPr/>
        </p:nvPicPr>
        <p:blipFill>
          <a:blip r:embed="rId3" cstate="print"/>
          <a:srcRect/>
          <a:stretch>
            <a:fillRect/>
          </a:stretch>
        </p:blipFill>
        <p:spPr bwMode="auto">
          <a:xfrm>
            <a:off x="4800600" y="2743200"/>
            <a:ext cx="3897459" cy="33900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karshenasi\کاروانسرا\ax\New folder\crop\12.jpg"/>
          <p:cNvPicPr>
            <a:picLocks noGrp="1" noChangeAspect="1" noChangeArrowheads="1"/>
          </p:cNvPicPr>
          <p:nvPr>
            <p:ph idx="1"/>
          </p:nvPr>
        </p:nvPicPr>
        <p:blipFill>
          <a:blip r:embed="rId2" cstate="print"/>
          <a:srcRect/>
          <a:stretch>
            <a:fillRect/>
          </a:stretch>
        </p:blipFill>
        <p:spPr bwMode="auto">
          <a:xfrm>
            <a:off x="0" y="609600"/>
            <a:ext cx="4419600" cy="33247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9570" name="Picture 2" descr="C:\Users\rezvan\Desktop\گرافیکی\239632481436413721019172218181301133222934.jpg"/>
          <p:cNvPicPr>
            <a:picLocks noChangeAspect="1" noChangeArrowheads="1"/>
          </p:cNvPicPr>
          <p:nvPr/>
        </p:nvPicPr>
        <p:blipFill>
          <a:blip r:embed="rId3" cstate="print"/>
          <a:srcRect t="37978"/>
          <a:stretch>
            <a:fillRect/>
          </a:stretch>
        </p:blipFill>
        <p:spPr bwMode="auto">
          <a:xfrm>
            <a:off x="3838575" y="4114800"/>
            <a:ext cx="5305425" cy="22812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Donut 5"/>
          <p:cNvSpPr/>
          <p:nvPr/>
        </p:nvSpPr>
        <p:spPr>
          <a:xfrm>
            <a:off x="5943600" y="5105400"/>
            <a:ext cx="1600200" cy="1066800"/>
          </a:xfrm>
          <a:prstGeom prst="donut">
            <a:avLst>
              <a:gd name="adj" fmla="val 68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onut 6"/>
          <p:cNvSpPr/>
          <p:nvPr/>
        </p:nvSpPr>
        <p:spPr>
          <a:xfrm>
            <a:off x="1066800" y="2438400"/>
            <a:ext cx="2209800" cy="1752600"/>
          </a:xfrm>
          <a:prstGeom prst="donut">
            <a:avLst>
              <a:gd name="adj" fmla="val 53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8" descr="کاروانسرا 1 620x342 کاروانسرای شاه عباس میبد ">
            <a:hlinkClick r:id="rId4"/>
          </p:cNvPr>
          <p:cNvPicPr/>
          <p:nvPr/>
        </p:nvPicPr>
        <p:blipFill>
          <a:blip r:embed="rId5" cstate="print"/>
          <a:srcRect l="29677"/>
          <a:stretch>
            <a:fillRect/>
          </a:stretch>
        </p:blipFill>
        <p:spPr bwMode="auto">
          <a:xfrm>
            <a:off x="533400" y="4648200"/>
            <a:ext cx="2667000" cy="1809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angle 9"/>
          <p:cNvSpPr/>
          <p:nvPr/>
        </p:nvSpPr>
        <p:spPr>
          <a:xfrm>
            <a:off x="4495800" y="685800"/>
            <a:ext cx="4495800" cy="1938992"/>
          </a:xfrm>
          <a:prstGeom prst="rect">
            <a:avLst/>
          </a:prstGeom>
        </p:spPr>
        <p:txBody>
          <a:bodyPr wrap="square">
            <a:spAutoFit/>
          </a:bodyPr>
          <a:lstStyle/>
          <a:p>
            <a:pPr algn="r">
              <a:buNone/>
            </a:pPr>
            <a:r>
              <a:rPr lang="fa-IR" sz="2000" dirty="0" smtClean="0">
                <a:solidFill>
                  <a:schemeClr val="bg1"/>
                </a:solidFill>
                <a:latin typeface="Arial" pitchFamily="34" charset="0"/>
                <a:cs typeface="Arial" pitchFamily="34" charset="0"/>
              </a:rPr>
              <a:t>وجود سکوهایی برای ارایه خدمات و فروش اجناس و کالاها  و فضایی برای تبادل نظروارتباط  فرهنگ های مختلف.</a:t>
            </a:r>
          </a:p>
          <a:p>
            <a:pPr algn="r"/>
            <a:r>
              <a:rPr lang="fa-IR" sz="2000" dirty="0" smtClean="0">
                <a:solidFill>
                  <a:schemeClr val="bg1"/>
                </a:solidFill>
              </a:rPr>
              <a:t>دروسط صحن گاهی حوضی مربع یا دایره ای شکل ازسنگ به همراه پاشویه برای وضو ساختن آماده بود.</a:t>
            </a:r>
            <a:endParaRPr lang="en-US" sz="2000" dirty="0" smtClean="0"/>
          </a:p>
          <a:p>
            <a:pPr algn="r">
              <a:buNone/>
            </a:pPr>
            <a:endParaRPr lang="fa-IR" sz="2000" dirty="0" smtClean="0">
              <a:solidFill>
                <a:schemeClr val="bg1"/>
              </a:solidFill>
              <a:latin typeface="Arial" pitchFamily="34" charset="0"/>
              <a:cs typeface="Arial"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6934200" cy="1447800"/>
          </a:xfrm>
        </p:spPr>
        <p:txBody>
          <a:bodyPr>
            <a:normAutofit/>
          </a:bodyPr>
          <a:lstStyle/>
          <a:p>
            <a:pPr algn="r"/>
            <a:r>
              <a:rPr lang="fa-IR" sz="2800" dirty="0" smtClean="0">
                <a:solidFill>
                  <a:schemeClr val="accent1">
                    <a:lumMod val="50000"/>
                  </a:schemeClr>
                </a:solidFill>
                <a:latin typeface="Arial" pitchFamily="34" charset="0"/>
                <a:cs typeface="Arial" pitchFamily="34" charset="0"/>
              </a:rPr>
              <a:t>حوض وسکو در وسط بنای کاروانسراها</a:t>
            </a:r>
            <a:endParaRPr lang="en-US" sz="2800" dirty="0">
              <a:solidFill>
                <a:schemeClr val="accent1">
                  <a:lumMod val="50000"/>
                </a:schemeClr>
              </a:solidFill>
              <a:latin typeface="Arial" pitchFamily="34" charset="0"/>
              <a:cs typeface="Arial" pitchFamily="34" charset="0"/>
            </a:endParaRPr>
          </a:p>
        </p:txBody>
      </p:sp>
      <p:pic>
        <p:nvPicPr>
          <p:cNvPr id="4" name="Picture 2" descr="D:\karshenasi\کاروانسرا\New folder\images.jpg"/>
          <p:cNvPicPr>
            <a:picLocks noGrp="1" noChangeAspect="1" noChangeArrowheads="1"/>
          </p:cNvPicPr>
          <p:nvPr>
            <p:ph idx="1"/>
          </p:nvPr>
        </p:nvPicPr>
        <p:blipFill>
          <a:blip r:embed="rId2" cstate="print"/>
          <a:srcRect/>
          <a:stretch>
            <a:fillRect/>
          </a:stretch>
        </p:blipFill>
        <p:spPr bwMode="auto">
          <a:xfrm>
            <a:off x="4953000" y="3657600"/>
            <a:ext cx="3865775" cy="2895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70" name="Picture 2" descr="D:\karshenasi\کاروانسرا\New folder\11111.png"/>
          <p:cNvPicPr>
            <a:picLocks noChangeAspect="1" noChangeArrowheads="1"/>
          </p:cNvPicPr>
          <p:nvPr/>
        </p:nvPicPr>
        <p:blipFill>
          <a:blip r:embed="rId3" cstate="print"/>
          <a:srcRect/>
          <a:stretch>
            <a:fillRect/>
          </a:stretch>
        </p:blipFill>
        <p:spPr bwMode="auto">
          <a:xfrm>
            <a:off x="685800" y="3352800"/>
            <a:ext cx="3585721" cy="2685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71" name="Picture 3" descr="D:\karshenasi\کاروانسرا\New folder\imagesCAT13L2F.jpg"/>
          <p:cNvPicPr>
            <a:picLocks noChangeAspect="1" noChangeArrowheads="1"/>
          </p:cNvPicPr>
          <p:nvPr/>
        </p:nvPicPr>
        <p:blipFill>
          <a:blip r:embed="rId4" cstate="print"/>
          <a:srcRect/>
          <a:stretch>
            <a:fillRect/>
          </a:stretch>
        </p:blipFill>
        <p:spPr bwMode="auto">
          <a:xfrm>
            <a:off x="381000" y="457200"/>
            <a:ext cx="3429000" cy="2571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3" descr="D:\karshenasi\کاروانسرا\New folder\15-karevansaraye-zinaldin-2.jpg"/>
          <p:cNvPicPr>
            <a:picLocks noChangeAspect="1" noChangeArrowheads="1"/>
          </p:cNvPicPr>
          <p:nvPr/>
        </p:nvPicPr>
        <p:blipFill>
          <a:blip r:embed="rId5" cstate="print"/>
          <a:srcRect/>
          <a:stretch>
            <a:fillRect/>
          </a:stretch>
        </p:blipFill>
        <p:spPr bwMode="auto">
          <a:xfrm>
            <a:off x="4724400" y="1143000"/>
            <a:ext cx="3301383" cy="2266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685800"/>
            <a:ext cx="8229600" cy="4709160"/>
          </a:xfrm>
        </p:spPr>
        <p:txBody>
          <a:bodyPr>
            <a:normAutofit/>
          </a:bodyPr>
          <a:lstStyle/>
          <a:p>
            <a:pPr algn="r">
              <a:buNone/>
            </a:pPr>
            <a:r>
              <a:rPr lang="fa-IR" sz="2400" b="1" dirty="0" smtClean="0">
                <a:solidFill>
                  <a:schemeClr val="accent1">
                    <a:lumMod val="50000"/>
                  </a:schemeClr>
                </a:solidFill>
              </a:rPr>
              <a:t>مصالح کاروانسراها:</a:t>
            </a:r>
          </a:p>
          <a:p>
            <a:pPr algn="r">
              <a:buNone/>
            </a:pPr>
            <a:r>
              <a:rPr lang="fa-IR" sz="2000" dirty="0" smtClean="0">
                <a:solidFill>
                  <a:schemeClr val="bg1"/>
                </a:solidFill>
              </a:rPr>
              <a:t>در دوران هخامنشیان و اشکانیان جنس ساختمان های بین راهی از خشت بیش از ساختمانهای محکم سنگی است.</a:t>
            </a:r>
            <a:endParaRPr lang="en-US" sz="2000" dirty="0" smtClean="0">
              <a:solidFill>
                <a:schemeClr val="bg1"/>
              </a:solidFill>
            </a:endParaRPr>
          </a:p>
          <a:p>
            <a:pPr algn="r">
              <a:buNone/>
            </a:pPr>
            <a:r>
              <a:rPr lang="fa-IR" sz="2000" dirty="0" smtClean="0">
                <a:solidFill>
                  <a:schemeClr val="bg1"/>
                </a:solidFill>
              </a:rPr>
              <a:t>در دوران ساسانی ساختمان های بین راهی بیشتر از جنس قلوه سنگهای چیده شده با گچ و ساروج و در دشت ها از جنس خشت هستند.</a:t>
            </a:r>
            <a:endParaRPr lang="en-US" sz="2000" dirty="0" smtClean="0">
              <a:solidFill>
                <a:schemeClr val="bg1"/>
              </a:solidFill>
            </a:endParaRPr>
          </a:p>
          <a:p>
            <a:pPr algn="r">
              <a:buNone/>
            </a:pPr>
            <a:r>
              <a:rPr lang="fa-IR" sz="2000" dirty="0" smtClean="0">
                <a:solidFill>
                  <a:schemeClr val="bg1"/>
                </a:solidFill>
              </a:rPr>
              <a:t>از دوران سلجوقی به بعد بر تعداد ساختمان های محکم با استفاده از آجر افزوده شد. </a:t>
            </a:r>
            <a:endParaRPr lang="en-US" sz="2000" dirty="0" smtClean="0">
              <a:solidFill>
                <a:schemeClr val="bg1"/>
              </a:solidFill>
            </a:endParaRPr>
          </a:p>
          <a:p>
            <a:pPr algn="r">
              <a:buNone/>
            </a:pPr>
            <a:endParaRPr lang="en-US" sz="2000" dirty="0">
              <a:solidFill>
                <a:schemeClr val="bg1"/>
              </a:solidFill>
            </a:endParaRPr>
          </a:p>
        </p:txBody>
      </p:sp>
      <p:pic>
        <p:nvPicPr>
          <p:cNvPr id="5122" name="Picture 2" descr="C:\Users\rezvan\Desktop\گرافیکی\karvansara-robatkarim-006-480x303.jpg"/>
          <p:cNvPicPr>
            <a:picLocks noChangeAspect="1" noChangeArrowheads="1"/>
          </p:cNvPicPr>
          <p:nvPr/>
        </p:nvPicPr>
        <p:blipFill>
          <a:blip r:embed="rId2" cstate="print"/>
          <a:srcRect b="52640"/>
          <a:stretch>
            <a:fillRect/>
          </a:stretch>
        </p:blipFill>
        <p:spPr bwMode="auto">
          <a:xfrm>
            <a:off x="228600" y="2971800"/>
            <a:ext cx="4572000" cy="13668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3" name="Picture 3" descr="D:\karshenasi\کاروانسرا\ax\New folder\crop\15.jpg"/>
          <p:cNvPicPr>
            <a:picLocks noChangeAspect="1" noChangeArrowheads="1"/>
          </p:cNvPicPr>
          <p:nvPr/>
        </p:nvPicPr>
        <p:blipFill>
          <a:blip r:embed="rId3" cstate="print"/>
          <a:srcRect l="28987" t="13017"/>
          <a:stretch>
            <a:fillRect/>
          </a:stretch>
        </p:blipFill>
        <p:spPr bwMode="auto">
          <a:xfrm>
            <a:off x="5257800" y="3048000"/>
            <a:ext cx="3605212" cy="34051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5" name="Picture 5" descr="D:\karshenasi\کاروانسرا\شاه عباسی\YAA09072.jpg"/>
          <p:cNvPicPr>
            <a:picLocks noChangeAspect="1" noChangeArrowheads="1"/>
          </p:cNvPicPr>
          <p:nvPr/>
        </p:nvPicPr>
        <p:blipFill>
          <a:blip r:embed="rId4" cstate="print"/>
          <a:srcRect/>
          <a:stretch>
            <a:fillRect/>
          </a:stretch>
        </p:blipFill>
        <p:spPr bwMode="auto">
          <a:xfrm>
            <a:off x="2209800" y="4724400"/>
            <a:ext cx="1828800" cy="18181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0"/>
            <a:ext cx="8183880" cy="6400800"/>
          </a:xfrm>
        </p:spPr>
        <p:txBody>
          <a:bodyPr>
            <a:normAutofit/>
          </a:bodyPr>
          <a:lstStyle/>
          <a:p>
            <a:pPr algn="r">
              <a:buNone/>
            </a:pPr>
            <a:r>
              <a:rPr lang="en-US" sz="2000" dirty="0" smtClean="0">
                <a:solidFill>
                  <a:schemeClr val="bg1"/>
                </a:solidFill>
              </a:rPr>
              <a:t> </a:t>
            </a:r>
          </a:p>
          <a:p>
            <a:pPr algn="ctr">
              <a:buNone/>
            </a:pPr>
            <a:r>
              <a:rPr lang="ar-SA" sz="2400" b="1" dirty="0" smtClean="0">
                <a:solidFill>
                  <a:schemeClr val="accent1">
                    <a:lumMod val="50000"/>
                  </a:schemeClr>
                </a:solidFill>
              </a:rPr>
              <a:t>انواع کاروانسرا</a:t>
            </a:r>
            <a:endParaRPr lang="en-US" sz="2400" b="1" dirty="0" smtClean="0">
              <a:solidFill>
                <a:schemeClr val="accent1">
                  <a:lumMod val="50000"/>
                </a:schemeClr>
              </a:solidFill>
            </a:endParaRPr>
          </a:p>
          <a:p>
            <a:pPr algn="r">
              <a:buNone/>
            </a:pPr>
            <a:r>
              <a:rPr lang="ar-SA" sz="2000" dirty="0" smtClean="0">
                <a:solidFill>
                  <a:schemeClr val="bg1"/>
                </a:solidFill>
              </a:rPr>
              <a:t>کاروانسراها به طور کلی به دو دستهٔ اصلی تقسیم می‌شوند</a:t>
            </a:r>
            <a:r>
              <a:rPr lang="fa-IR" sz="2000" dirty="0" smtClean="0">
                <a:solidFill>
                  <a:schemeClr val="bg1"/>
                </a:solidFill>
              </a:rPr>
              <a:t>:</a:t>
            </a:r>
            <a:endParaRPr lang="en-US" sz="2000" dirty="0" smtClean="0">
              <a:solidFill>
                <a:schemeClr val="bg1"/>
              </a:solidFill>
            </a:endParaRPr>
          </a:p>
          <a:p>
            <a:pPr algn="r">
              <a:buNone/>
            </a:pPr>
            <a:r>
              <a:rPr lang="ar-SA" sz="2000" b="1" dirty="0" smtClean="0">
                <a:solidFill>
                  <a:schemeClr val="accent1">
                    <a:lumMod val="50000"/>
                  </a:schemeClr>
                </a:solidFill>
              </a:rPr>
              <a:t>کاروانسراهای درون شهری</a:t>
            </a:r>
            <a:endParaRPr lang="en-US" sz="2000" b="1" dirty="0" smtClean="0">
              <a:solidFill>
                <a:schemeClr val="accent1">
                  <a:lumMod val="50000"/>
                </a:schemeClr>
              </a:solidFill>
            </a:endParaRPr>
          </a:p>
          <a:p>
            <a:pPr algn="r">
              <a:buNone/>
            </a:pPr>
            <a:r>
              <a:rPr lang="ar-SA" sz="2000" b="1" dirty="0" smtClean="0">
                <a:solidFill>
                  <a:schemeClr val="accent1">
                    <a:lumMod val="50000"/>
                  </a:schemeClr>
                </a:solidFill>
              </a:rPr>
              <a:t>کاروانسراهای برون شهری</a:t>
            </a:r>
            <a:endParaRPr lang="en-US" sz="2000" b="1" dirty="0" smtClean="0">
              <a:solidFill>
                <a:schemeClr val="accent1">
                  <a:lumMod val="50000"/>
                </a:schemeClr>
              </a:solidFill>
            </a:endParaRPr>
          </a:p>
          <a:p>
            <a:pPr algn="r">
              <a:buNone/>
            </a:pPr>
            <a:endParaRPr lang="fa-IR" sz="2000" dirty="0" smtClean="0">
              <a:solidFill>
                <a:schemeClr val="bg1"/>
              </a:solidFill>
            </a:endParaRPr>
          </a:p>
          <a:p>
            <a:pPr algn="r">
              <a:buNone/>
            </a:pPr>
            <a:endParaRPr lang="fa-IR" sz="2000" dirty="0" smtClean="0">
              <a:solidFill>
                <a:schemeClr val="bg1"/>
              </a:solidFill>
            </a:endParaRPr>
          </a:p>
          <a:p>
            <a:pPr algn="r">
              <a:buNone/>
            </a:pPr>
            <a:r>
              <a:rPr lang="ar-SA" sz="2000" dirty="0" smtClean="0">
                <a:solidFill>
                  <a:schemeClr val="bg1"/>
                </a:solidFill>
              </a:rPr>
              <a:t> </a:t>
            </a:r>
            <a:endParaRPr lang="en-US" sz="2000" dirty="0" smtClean="0">
              <a:solidFill>
                <a:schemeClr val="bg1"/>
              </a:solidFill>
            </a:endParaRPr>
          </a:p>
          <a:p>
            <a:pPr algn="r">
              <a:buNone/>
            </a:pPr>
            <a:r>
              <a:rPr lang="ar-SA" sz="2000" dirty="0" smtClean="0">
                <a:solidFill>
                  <a:schemeClr val="bg1"/>
                </a:solidFill>
              </a:rPr>
              <a:t>کاروانسراهای درون شهری:</a:t>
            </a:r>
            <a:endParaRPr lang="en-US" sz="2000" dirty="0" smtClean="0">
              <a:solidFill>
                <a:schemeClr val="bg1"/>
              </a:solidFill>
            </a:endParaRPr>
          </a:p>
          <a:p>
            <a:pPr algn="r">
              <a:buNone/>
            </a:pPr>
            <a:r>
              <a:rPr lang="fa-IR" sz="2000" dirty="0" smtClean="0">
                <a:solidFill>
                  <a:schemeClr val="bg1"/>
                </a:solidFill>
              </a:rPr>
              <a:t>شباهت زیادی به کاروانسراهای برون شهری دارد و </a:t>
            </a:r>
          </a:p>
          <a:p>
            <a:pPr algn="r">
              <a:buNone/>
            </a:pPr>
            <a:r>
              <a:rPr lang="fa-IR" sz="2000" dirty="0" smtClean="0">
                <a:solidFill>
                  <a:schemeClr val="bg1"/>
                </a:solidFill>
              </a:rPr>
              <a:t>بیشتر برای مبادلات کالاهای بازرگانی  مورد استفاده قرار میگیرد و مانند کاوانسراهای بیرون شهری جنبه اقامتی موقت ندارند اما مکانهایی برای اقامت در آن وجود داشته است. این کاروانسراها عمدتا بار انداز و محل عرضه کالاهای کاروانها بوده اند.موقعیت آنها در بازار و پشت راسته اصلی و گاهی در کنار راسته های فرعی آن و یا خارج از بازار بود.</a:t>
            </a:r>
          </a:p>
          <a:p>
            <a:pPr algn="r">
              <a:buNone/>
            </a:pPr>
            <a:r>
              <a:rPr lang="fa-IR" sz="2000" dirty="0" smtClean="0">
                <a:solidFill>
                  <a:schemeClr val="bg1"/>
                </a:solidFill>
              </a:rPr>
              <a:t>بعد ازگذشت زمان بازارها بجای واژه کاروانسرا واژه سرا را بکار میبردند. پس از اینکه نقش کاروانها در حمل و نقل ضعیف شد و از کالاسکه و وسایل نقلیه موتوری استفاده شد پیشوند کاروان از کلمه کاروانسرا حذف شد وبه این نوع کاروانسرای شهری، سرا گفته شد.</a:t>
            </a:r>
            <a:endParaRPr lang="en-US" sz="2000" dirty="0">
              <a:solidFill>
                <a:schemeClr val="bg1"/>
              </a:solidFill>
            </a:endParaRPr>
          </a:p>
        </p:txBody>
      </p:sp>
      <p:pic>
        <p:nvPicPr>
          <p:cNvPr id="4" name="Picture 2" descr="D:\karshenasi\کاروانسرا\شاه عباسی\32-059.jpg"/>
          <p:cNvPicPr>
            <a:picLocks noChangeAspect="1" noChangeArrowheads="1"/>
          </p:cNvPicPr>
          <p:nvPr/>
        </p:nvPicPr>
        <p:blipFill>
          <a:blip r:embed="rId2" cstate="print"/>
          <a:srcRect/>
          <a:stretch>
            <a:fillRect/>
          </a:stretch>
        </p:blipFill>
        <p:spPr bwMode="auto">
          <a:xfrm>
            <a:off x="914400" y="1219200"/>
            <a:ext cx="3047210" cy="2447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914400"/>
            <a:ext cx="8153400" cy="4187952"/>
          </a:xfrm>
        </p:spPr>
        <p:txBody>
          <a:bodyPr>
            <a:noAutofit/>
          </a:bodyPr>
          <a:lstStyle/>
          <a:p>
            <a:pPr algn="r" rtl="1">
              <a:buNone/>
            </a:pPr>
            <a:r>
              <a:rPr lang="fa-IR" sz="2000" dirty="0" smtClean="0">
                <a:solidFill>
                  <a:schemeClr val="bg1"/>
                </a:solidFill>
              </a:rPr>
              <a:t>    </a:t>
            </a:r>
            <a:r>
              <a:rPr lang="fa-IR" sz="2400" b="1" dirty="0" smtClean="0">
                <a:solidFill>
                  <a:schemeClr val="accent1">
                    <a:lumMod val="50000"/>
                  </a:schemeClr>
                </a:solidFill>
              </a:rPr>
              <a:t>کاروانسرا:</a:t>
            </a:r>
            <a:r>
              <a:rPr lang="fa-IR" sz="2000" b="1" dirty="0" smtClean="0">
                <a:solidFill>
                  <a:schemeClr val="bg1"/>
                </a:solidFill>
              </a:rPr>
              <a:t> </a:t>
            </a:r>
            <a:r>
              <a:rPr lang="fa-IR" sz="2000" dirty="0" smtClean="0">
                <a:solidFill>
                  <a:schemeClr val="bg1"/>
                </a:solidFill>
              </a:rPr>
              <a:t>به معنای ساختمانی است برای کاروان و خود کاروان هم از کاربان بدست    امده که به معنای کسی است که از کسب و کار مواظبت میکند. معنای ابتدایی کاروان که در کاربرد زبان انگلیسی نیز باقی مانده است ، به گروهی از تاجران اطلاق میشود که برای حفظ خودشان در برابر دزدان متحد میشوند. بدین ترتیب جنبه قلعه مانند کاروانسرا و تنها یک ورودی آن که در چارچوب باستونها قرار گرفته است وبه  وضوح بیان میگردد.</a:t>
            </a:r>
            <a:endParaRPr lang="en-US" sz="2000" dirty="0" smtClean="0">
              <a:solidFill>
                <a:schemeClr val="bg1"/>
              </a:solidFill>
            </a:endParaRPr>
          </a:p>
          <a:p>
            <a:pPr algn="r" rtl="1">
              <a:buNone/>
            </a:pPr>
            <a:r>
              <a:rPr lang="fa-IR" sz="2000" dirty="0" smtClean="0">
                <a:solidFill>
                  <a:schemeClr val="bg1"/>
                </a:solidFill>
              </a:rPr>
              <a:t>    </a:t>
            </a:r>
            <a:r>
              <a:rPr lang="fa-IR" sz="2000" b="1" dirty="0" smtClean="0">
                <a:solidFill>
                  <a:schemeClr val="accent1">
                    <a:lumMod val="50000"/>
                  </a:schemeClr>
                </a:solidFill>
              </a:rPr>
              <a:t>کاروانسرا</a:t>
            </a:r>
            <a:r>
              <a:rPr lang="fa-IR" sz="2000" b="1" dirty="0" smtClean="0">
                <a:solidFill>
                  <a:schemeClr val="bg1"/>
                </a:solidFill>
              </a:rPr>
              <a:t> </a:t>
            </a:r>
            <a:r>
              <a:rPr lang="fa-IR" sz="2000" dirty="0" smtClean="0">
                <a:solidFill>
                  <a:schemeClr val="bg1"/>
                </a:solidFill>
              </a:rPr>
              <a:t>ترکیبی است از کاروان(کاربان) به معنی گروهی مسافر که گـروهـی سفر مـی کنند. و سرای، به معنـی خـانـه و مکان. هـردو واژه برگرفته از زبان پهلوی است.</a:t>
            </a:r>
            <a:endParaRPr lang="en-US" sz="2000" dirty="0" smtClean="0">
              <a:solidFill>
                <a:schemeClr val="bg1"/>
              </a:solidFill>
            </a:endParaRPr>
          </a:p>
          <a:p>
            <a:pPr algn="r" rtl="1">
              <a:buNone/>
            </a:pPr>
            <a:r>
              <a:rPr lang="fa-IR" sz="2000" dirty="0" smtClean="0">
                <a:solidFill>
                  <a:schemeClr val="bg1"/>
                </a:solidFill>
              </a:rPr>
              <a:t>                                                             </a:t>
            </a:r>
          </a:p>
          <a:p>
            <a:pPr algn="r" rtl="1">
              <a:buNone/>
            </a:pPr>
            <a:r>
              <a:rPr lang="fa-IR" sz="2000" dirty="0" smtClean="0">
                <a:solidFill>
                  <a:schemeClr val="bg1"/>
                </a:solidFill>
              </a:rPr>
              <a:t>                                                           کاروان(کاربان)</a:t>
            </a:r>
          </a:p>
          <a:p>
            <a:pPr algn="r" rtl="1">
              <a:buNone/>
            </a:pPr>
            <a:r>
              <a:rPr lang="fa-IR" sz="2000" b="1" dirty="0" smtClean="0">
                <a:solidFill>
                  <a:schemeClr val="accent1">
                    <a:lumMod val="50000"/>
                  </a:schemeClr>
                </a:solidFill>
              </a:rPr>
              <a:t>                        </a:t>
            </a:r>
            <a:r>
              <a:rPr lang="fa-IR" sz="2000" b="1" u="sng" dirty="0" smtClean="0">
                <a:solidFill>
                  <a:schemeClr val="accent1">
                    <a:lumMod val="50000"/>
                  </a:schemeClr>
                </a:solidFill>
              </a:rPr>
              <a:t>کاروانسرا</a:t>
            </a:r>
          </a:p>
          <a:p>
            <a:pPr algn="r" rtl="1">
              <a:buNone/>
            </a:pPr>
            <a:r>
              <a:rPr lang="fa-IR" sz="2000" b="1" dirty="0" smtClean="0">
                <a:solidFill>
                  <a:schemeClr val="accent1">
                    <a:lumMod val="50000"/>
                  </a:schemeClr>
                </a:solidFill>
              </a:rPr>
              <a:t>                         </a:t>
            </a:r>
            <a:endParaRPr lang="fa-IR" sz="2000" b="1" dirty="0" smtClean="0">
              <a:solidFill>
                <a:schemeClr val="bg1"/>
              </a:solidFill>
            </a:endParaRPr>
          </a:p>
          <a:p>
            <a:pPr algn="r" rtl="1">
              <a:buNone/>
            </a:pPr>
            <a:r>
              <a:rPr lang="fa-IR" sz="2000" dirty="0" smtClean="0">
                <a:solidFill>
                  <a:schemeClr val="bg1"/>
                </a:solidFill>
              </a:rPr>
              <a:t>                                                           </a:t>
            </a:r>
          </a:p>
          <a:p>
            <a:pPr algn="r" rtl="1">
              <a:buNone/>
            </a:pPr>
            <a:r>
              <a:rPr lang="fa-IR" sz="2000" b="1" dirty="0" smtClean="0">
                <a:solidFill>
                  <a:schemeClr val="bg1"/>
                </a:solidFill>
              </a:rPr>
              <a:t>                                                             </a:t>
            </a:r>
            <a:r>
              <a:rPr lang="fa-IR" sz="2000" dirty="0" smtClean="0">
                <a:solidFill>
                  <a:schemeClr val="bg1"/>
                </a:solidFill>
              </a:rPr>
              <a:t>سرای</a:t>
            </a:r>
            <a:endParaRPr lang="en-US" sz="2000" dirty="0" smtClean="0">
              <a:solidFill>
                <a:schemeClr val="bg1"/>
              </a:solidFill>
            </a:endParaRPr>
          </a:p>
          <a:p>
            <a:pPr algn="r">
              <a:buNone/>
            </a:pPr>
            <a:endParaRPr lang="fa-IR" sz="2000" dirty="0" smtClean="0">
              <a:solidFill>
                <a:schemeClr val="bg1"/>
              </a:solidFill>
            </a:endParaRPr>
          </a:p>
          <a:p>
            <a:pPr algn="r">
              <a:buNone/>
            </a:pPr>
            <a:r>
              <a:rPr lang="fa-IR" sz="2000" dirty="0" smtClean="0">
                <a:solidFill>
                  <a:schemeClr val="bg1"/>
                </a:solidFill>
              </a:rPr>
              <a:t>                                 </a:t>
            </a:r>
            <a:r>
              <a:rPr lang="en-US" sz="2000" dirty="0" smtClean="0">
                <a:solidFill>
                  <a:schemeClr val="bg1"/>
                </a:solidFill>
              </a:rPr>
              <a:t>        </a:t>
            </a:r>
            <a:r>
              <a:rPr lang="fa-IR" sz="2000" dirty="0" smtClean="0">
                <a:solidFill>
                  <a:schemeClr val="bg1"/>
                </a:solidFill>
              </a:rPr>
              <a:t>                                                               </a:t>
            </a:r>
            <a:endParaRPr lang="en-US" sz="2000" dirty="0">
              <a:solidFill>
                <a:schemeClr val="bg1"/>
              </a:solidFill>
            </a:endParaRPr>
          </a:p>
        </p:txBody>
      </p:sp>
      <p:cxnSp>
        <p:nvCxnSpPr>
          <p:cNvPr id="5" name="Straight Arrow Connector 4"/>
          <p:cNvCxnSpPr/>
          <p:nvPr/>
        </p:nvCxnSpPr>
        <p:spPr>
          <a:xfrm rot="10800000" flipV="1">
            <a:off x="5257800" y="4191000"/>
            <a:ext cx="1066800" cy="6858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7" name="Straight Arrow Connector 6"/>
          <p:cNvCxnSpPr/>
          <p:nvPr/>
        </p:nvCxnSpPr>
        <p:spPr>
          <a:xfrm rot="10800000">
            <a:off x="5257800" y="3810000"/>
            <a:ext cx="1143000" cy="38100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pic>
        <p:nvPicPr>
          <p:cNvPr id="2050" name="Picture 2" descr="C:\Users\rezvan\Desktop\گرافیکی\20091201103725180_9sz4vdaaaaa.jpg"/>
          <p:cNvPicPr>
            <a:picLocks noChangeAspect="1" noChangeArrowheads="1"/>
          </p:cNvPicPr>
          <p:nvPr/>
        </p:nvPicPr>
        <p:blipFill>
          <a:blip r:embed="rId2" cstate="print"/>
          <a:srcRect t="16515"/>
          <a:stretch>
            <a:fillRect/>
          </a:stretch>
        </p:blipFill>
        <p:spPr bwMode="auto">
          <a:xfrm>
            <a:off x="1524000" y="4191000"/>
            <a:ext cx="2705100" cy="1907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 y="530352"/>
            <a:ext cx="8183880" cy="4422648"/>
          </a:xfrm>
        </p:spPr>
        <p:txBody>
          <a:bodyPr>
            <a:noAutofit/>
          </a:bodyPr>
          <a:lstStyle/>
          <a:p>
            <a:pPr algn="r">
              <a:buNone/>
            </a:pPr>
            <a:r>
              <a:rPr lang="fa-IR" sz="2000" dirty="0" smtClean="0">
                <a:solidFill>
                  <a:schemeClr val="bg1"/>
                </a:solidFill>
              </a:rPr>
              <a:t>کاروانسراهای خارج بازار دارای طراحی متفاوت بودند و اطراف آن را حصاری بلند در بر گرفته و مجموعه ساختمان شامل چند حیاط و اتاق متعدد,دهلیز و تالارهای بزرگ ووسایل آسایش دیگر در آن قرار گرفته است.</a:t>
            </a:r>
            <a:endParaRPr lang="en-US" sz="2000" dirty="0" smtClean="0">
              <a:solidFill>
                <a:schemeClr val="bg1"/>
              </a:solidFill>
            </a:endParaRPr>
          </a:p>
          <a:p>
            <a:pPr algn="r">
              <a:buNone/>
            </a:pPr>
            <a:r>
              <a:rPr lang="fa-IR" sz="2000" dirty="0" smtClean="0">
                <a:solidFill>
                  <a:schemeClr val="bg1"/>
                </a:solidFill>
              </a:rPr>
              <a:t>در بیشتر کاروانسراهای شهری فضایی برای چهارپایان در نظر نمیگرفتند.</a:t>
            </a:r>
            <a:endParaRPr lang="en-US" sz="2000" dirty="0" smtClean="0">
              <a:solidFill>
                <a:schemeClr val="bg1"/>
              </a:solidFill>
            </a:endParaRPr>
          </a:p>
          <a:p>
            <a:pPr algn="r">
              <a:buNone/>
            </a:pPr>
            <a:r>
              <a:rPr lang="fa-IR" sz="2000" dirty="0" smtClean="0">
                <a:solidFill>
                  <a:schemeClr val="bg1"/>
                </a:solidFill>
              </a:rPr>
              <a:t>کاروانسراها دارای دروازه هایی در امتداد راههای اصلی و بازار شهر بودند که هرچه دروازه های بیشتری داشته اشد نشان از رونق بیشتر آن است. مانند کاروانسرای گلشن در اصفهان و کاروانسرای سعدالسلطنه در قزوین که دارای چهار ورودی بودند و محل عرضه کالاها بودند.</a:t>
            </a:r>
            <a:endParaRPr lang="en-US" sz="2000" dirty="0" smtClean="0">
              <a:solidFill>
                <a:schemeClr val="bg1"/>
              </a:solidFill>
            </a:endParaRPr>
          </a:p>
        </p:txBody>
      </p:sp>
      <p:pic>
        <p:nvPicPr>
          <p:cNvPr id="4" name="Content Placeholder 3" descr="D:\karshenasi\کاروانسرا\شاه عباسی\carvansara_16.gif"/>
          <p:cNvPicPr>
            <a:picLocks/>
          </p:cNvPicPr>
          <p:nvPr/>
        </p:nvPicPr>
        <p:blipFill>
          <a:blip r:embed="rId2" cstate="print"/>
          <a:stretch>
            <a:fillRect/>
          </a:stretch>
        </p:blipFill>
        <p:spPr bwMode="auto">
          <a:xfrm>
            <a:off x="2133600" y="3200400"/>
            <a:ext cx="4572000" cy="3124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6" name="Straight Arrow Connector 5"/>
          <p:cNvCxnSpPr/>
          <p:nvPr/>
        </p:nvCxnSpPr>
        <p:spPr>
          <a:xfrm>
            <a:off x="1828800" y="3733800"/>
            <a:ext cx="5257800" cy="1588"/>
          </a:xfrm>
          <a:prstGeom prst="straightConnector1">
            <a:avLst/>
          </a:prstGeom>
          <a:ln>
            <a:solidFill>
              <a:srgbClr val="FF0000"/>
            </a:solidFill>
            <a:headEnd type="arrow"/>
            <a:tailEnd type="arrow"/>
          </a:ln>
        </p:spPr>
        <p:style>
          <a:lnRef idx="3">
            <a:schemeClr val="accent1"/>
          </a:lnRef>
          <a:fillRef idx="0">
            <a:schemeClr val="accent1"/>
          </a:fillRef>
          <a:effectRef idx="2">
            <a:schemeClr val="accent1"/>
          </a:effectRef>
          <a:fontRef idx="minor">
            <a:schemeClr val="tx1"/>
          </a:fontRef>
        </p:style>
      </p:cxnSp>
      <p:sp>
        <p:nvSpPr>
          <p:cNvPr id="7" name="Up Arrow 6"/>
          <p:cNvSpPr/>
          <p:nvPr/>
        </p:nvSpPr>
        <p:spPr>
          <a:xfrm>
            <a:off x="4953000" y="5181600"/>
            <a:ext cx="152400" cy="914400"/>
          </a:xfrm>
          <a:prstGeom prst="upArrow">
            <a:avLst/>
          </a:prstGeom>
          <a:solidFill>
            <a:srgbClr val="C00000"/>
          </a:solidFill>
          <a:ln>
            <a:solidFill>
              <a:srgbClr val="C00000"/>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dirty="0">
              <a:solidFill>
                <a:srgbClr val="C00000"/>
              </a:solidFill>
            </a:endParaRPr>
          </a:p>
        </p:txBody>
      </p:sp>
      <p:sp>
        <p:nvSpPr>
          <p:cNvPr id="8" name="Down Arrow 7"/>
          <p:cNvSpPr/>
          <p:nvPr/>
        </p:nvSpPr>
        <p:spPr>
          <a:xfrm>
            <a:off x="4953000" y="3429000"/>
            <a:ext cx="76200" cy="762000"/>
          </a:xfrm>
          <a:prstGeom prst="downArrow">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533400"/>
            <a:ext cx="8229600" cy="4709160"/>
          </a:xfrm>
        </p:spPr>
        <p:txBody>
          <a:bodyPr>
            <a:normAutofit/>
          </a:bodyPr>
          <a:lstStyle/>
          <a:p>
            <a:pPr algn="r">
              <a:buNone/>
            </a:pPr>
            <a:r>
              <a:rPr lang="fa-IR" sz="2000" dirty="0" smtClean="0">
                <a:solidFill>
                  <a:schemeClr val="bg1"/>
                </a:solidFill>
              </a:rPr>
              <a:t>حجره های طبقه همکف را بعنوان دکان و حجره های فوقانی را بصورت فضای دفتری       واداری در نظرمیگفتند.</a:t>
            </a:r>
            <a:endParaRPr lang="en-US" sz="2000" dirty="0" smtClean="0">
              <a:solidFill>
                <a:schemeClr val="bg1"/>
              </a:solidFill>
            </a:endParaRPr>
          </a:p>
          <a:p>
            <a:pPr algn="r">
              <a:buNone/>
            </a:pPr>
            <a:r>
              <a:rPr lang="fa-IR" sz="2000" dirty="0" smtClean="0">
                <a:solidFill>
                  <a:schemeClr val="bg1"/>
                </a:solidFill>
              </a:rPr>
              <a:t>کاروانسراها از لحاظ اقتصادی و اجتماعی اعتبار یکسانی نداشتند. کاروانسرایی که به         مساجد جامع ,مرکز شهر و راسته های عرضه کالاهای گرانبها نزدیک بودن معتبر تر و جایگاه بازرگانان ثروتمند بودند. </a:t>
            </a:r>
            <a:endParaRPr lang="en-US" sz="2000" dirty="0" smtClean="0">
              <a:solidFill>
                <a:schemeClr val="bg1"/>
              </a:solidFill>
            </a:endParaRPr>
          </a:p>
          <a:p>
            <a:pPr algn="r">
              <a:buNone/>
            </a:pPr>
            <a:r>
              <a:rPr lang="fa-IR" sz="2000" dirty="0" smtClean="0">
                <a:solidFill>
                  <a:schemeClr val="bg1"/>
                </a:solidFill>
              </a:rPr>
              <a:t>در کاروانسراها کالاهای مخصوص به همان کاروانسرا عرضه و ارائه میشد. </a:t>
            </a:r>
            <a:endParaRPr lang="en-US" sz="2000" dirty="0" smtClean="0">
              <a:solidFill>
                <a:schemeClr val="bg1"/>
              </a:solidFill>
            </a:endParaRPr>
          </a:p>
          <a:p>
            <a:endParaRPr lang="en-US" sz="2000" dirty="0"/>
          </a:p>
        </p:txBody>
      </p:sp>
      <p:pic>
        <p:nvPicPr>
          <p:cNvPr id="7170" name="Picture 2" descr="D:\karshenasi\کاروانسرا\شاه عباسی\bagh1.jpg"/>
          <p:cNvPicPr>
            <a:picLocks noChangeAspect="1" noChangeArrowheads="1"/>
          </p:cNvPicPr>
          <p:nvPr/>
        </p:nvPicPr>
        <p:blipFill>
          <a:blip r:embed="rId2" cstate="print"/>
          <a:srcRect/>
          <a:stretch>
            <a:fillRect/>
          </a:stretch>
        </p:blipFill>
        <p:spPr bwMode="auto">
          <a:xfrm>
            <a:off x="1535323" y="2819400"/>
            <a:ext cx="4504675" cy="3505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4709160"/>
          </a:xfrm>
        </p:spPr>
        <p:txBody>
          <a:bodyPr>
            <a:noAutofit/>
          </a:bodyPr>
          <a:lstStyle/>
          <a:p>
            <a:pPr algn="r">
              <a:buNone/>
            </a:pPr>
            <a:r>
              <a:rPr lang="fa-IR" sz="2400" b="1" dirty="0" smtClean="0">
                <a:solidFill>
                  <a:schemeClr val="accent1">
                    <a:lumMod val="50000"/>
                  </a:schemeClr>
                </a:solidFill>
              </a:rPr>
              <a:t>مانندکاروانسراها در دوره صفویه در اصفهان :</a:t>
            </a:r>
            <a:endParaRPr lang="en-US" sz="2400" dirty="0" smtClean="0">
              <a:solidFill>
                <a:schemeClr val="accent1">
                  <a:lumMod val="50000"/>
                </a:schemeClr>
              </a:solidFill>
            </a:endParaRPr>
          </a:p>
          <a:p>
            <a:pPr algn="r">
              <a:buNone/>
            </a:pPr>
            <a:r>
              <a:rPr lang="fa-IR" sz="2000" dirty="0" smtClean="0">
                <a:solidFill>
                  <a:schemeClr val="bg1"/>
                </a:solidFill>
              </a:rPr>
              <a:t>کاروانسرای شاه:درچهارسوی قیصریه که آن را شاه عباس با صد حجره در بالا و پایین ساخته و سوداگران به آن می آمدند و بیشتر سوداگران تبریزو اردبیل در آنجا به معامله گلیم و شال و جاجیم می پرداختند.</a:t>
            </a:r>
            <a:endParaRPr lang="en-US" sz="2000" dirty="0" smtClean="0">
              <a:solidFill>
                <a:schemeClr val="bg1"/>
              </a:solidFill>
            </a:endParaRPr>
          </a:p>
          <a:p>
            <a:pPr algn="r">
              <a:buNone/>
            </a:pPr>
            <a:r>
              <a:rPr lang="fa-IR" sz="2000" dirty="0" smtClean="0">
                <a:solidFill>
                  <a:schemeClr val="bg1"/>
                </a:solidFill>
              </a:rPr>
              <a:t>کاروانسرای طویله: که پهلوی کاروانسرای شاه است و بیشتر محل هندوها بود که به معامله و خریدو فروش پارچه های هدی میپرداختند.</a:t>
            </a:r>
            <a:endParaRPr lang="en-US" sz="2000" dirty="0" smtClean="0">
              <a:solidFill>
                <a:schemeClr val="bg1"/>
              </a:solidFill>
            </a:endParaRPr>
          </a:p>
          <a:p>
            <a:pPr algn="r">
              <a:buNone/>
            </a:pPr>
            <a:r>
              <a:rPr lang="fa-IR" sz="2000" dirty="0" smtClean="0">
                <a:solidFill>
                  <a:schemeClr val="bg1"/>
                </a:solidFill>
              </a:rPr>
              <a:t>کاروانسرای محبت علی بیک: که در آن زرگران ,جواهرفروشان و مروارید فروشان بودنند و متاع هندوستان از مندیل و پارچه های خوب در آن کاروانسرا در آن فرود می آمد.</a:t>
            </a:r>
            <a:endParaRPr lang="en-US" sz="2000" dirty="0" smtClean="0">
              <a:solidFill>
                <a:schemeClr val="bg1"/>
              </a:solidFill>
            </a:endParaRPr>
          </a:p>
        </p:txBody>
      </p:sp>
      <p:pic>
        <p:nvPicPr>
          <p:cNvPr id="9218" name="Picture 2" descr="D:\karshenasi\کاروانسرا\New folder\madkhaleBAZAR.jpg"/>
          <p:cNvPicPr>
            <a:picLocks noChangeAspect="1" noChangeArrowheads="1"/>
          </p:cNvPicPr>
          <p:nvPr/>
        </p:nvPicPr>
        <p:blipFill>
          <a:blip r:embed="rId2" cstate="print"/>
          <a:srcRect/>
          <a:stretch>
            <a:fillRect/>
          </a:stretch>
        </p:blipFill>
        <p:spPr bwMode="auto">
          <a:xfrm>
            <a:off x="1600200" y="3733800"/>
            <a:ext cx="3308410" cy="23828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762000"/>
            <a:ext cx="7924800" cy="3956304"/>
          </a:xfrm>
        </p:spPr>
        <p:txBody>
          <a:bodyPr>
            <a:normAutofit/>
          </a:bodyPr>
          <a:lstStyle/>
          <a:p>
            <a:pPr algn="r">
              <a:buNone/>
            </a:pPr>
            <a:r>
              <a:rPr lang="fa-IR" sz="2000" dirty="0" smtClean="0">
                <a:solidFill>
                  <a:schemeClr val="bg1"/>
                </a:solidFill>
              </a:rPr>
              <a:t>کاروانسای انار فروشان: در این کاروانسرا انار,شیر انار و رب انار بیشترین کالای کاروانهای اردستان بود.</a:t>
            </a:r>
            <a:endParaRPr lang="en-US" sz="2000" dirty="0" smtClean="0">
              <a:solidFill>
                <a:schemeClr val="bg1"/>
              </a:solidFill>
            </a:endParaRPr>
          </a:p>
          <a:p>
            <a:pPr algn="r">
              <a:buNone/>
            </a:pPr>
            <a:r>
              <a:rPr lang="fa-IR" sz="2000" dirty="0" smtClean="0">
                <a:solidFill>
                  <a:schemeClr val="bg1"/>
                </a:solidFill>
              </a:rPr>
              <a:t>کاروانسرای عربان:هر متاعی که از بغداد و بحرین ازجمله کتان ,کفش بغدادی,عبا و کرکی,جانماز و ...می آوردند در این کاروانسرا خرید و فروش میشد.</a:t>
            </a:r>
            <a:endParaRPr lang="en-US" sz="2000" dirty="0" smtClean="0">
              <a:solidFill>
                <a:schemeClr val="bg1"/>
              </a:solidFill>
            </a:endParaRPr>
          </a:p>
          <a:p>
            <a:pPr algn="r">
              <a:buNone/>
            </a:pPr>
            <a:r>
              <a:rPr lang="fa-IR" sz="2000" dirty="0" smtClean="0">
                <a:solidFill>
                  <a:schemeClr val="bg1"/>
                </a:solidFill>
              </a:rPr>
              <a:t>کاروانسرای محمودبیک:متاع آن برنج قزوین ونیلوفر و برنج مازندران متاع کرمان و مشک و کاغذ سمرقند بود.</a:t>
            </a:r>
            <a:endParaRPr lang="en-US" sz="2000" dirty="0" smtClean="0">
              <a:solidFill>
                <a:schemeClr val="bg1"/>
              </a:solidFill>
            </a:endParaRPr>
          </a:p>
          <a:p>
            <a:pPr algn="r">
              <a:buNone/>
            </a:pPr>
            <a:r>
              <a:rPr lang="fa-IR" sz="2000" dirty="0" smtClean="0">
                <a:solidFill>
                  <a:schemeClr val="bg1"/>
                </a:solidFill>
              </a:rPr>
              <a:t>در کاروانسرای کله پزان:کالای گیلان </a:t>
            </a:r>
          </a:p>
          <a:p>
            <a:pPr algn="r">
              <a:buNone/>
            </a:pPr>
            <a:r>
              <a:rPr lang="fa-IR" sz="2000" dirty="0" smtClean="0">
                <a:solidFill>
                  <a:schemeClr val="bg1"/>
                </a:solidFill>
              </a:rPr>
              <a:t>کاروانسرای قزنویان :متاع قزوین</a:t>
            </a:r>
          </a:p>
          <a:p>
            <a:pPr algn="r">
              <a:buNone/>
            </a:pPr>
            <a:r>
              <a:rPr lang="fa-IR" sz="2000" dirty="0" smtClean="0">
                <a:solidFill>
                  <a:schemeClr val="bg1"/>
                </a:solidFill>
              </a:rPr>
              <a:t>کاروانسرای جارچی باشی:محل سوداگران یهودی شیراز</a:t>
            </a:r>
          </a:p>
          <a:p>
            <a:pPr algn="r">
              <a:buNone/>
            </a:pPr>
            <a:r>
              <a:rPr lang="fa-IR" sz="2000" dirty="0" smtClean="0">
                <a:solidFill>
                  <a:schemeClr val="bg1"/>
                </a:solidFill>
              </a:rPr>
              <a:t>کاروانسرای مهابادیان:کرباس وکالاهی ساخت مرم مهابادو...</a:t>
            </a:r>
            <a:endParaRPr lang="en-US" sz="2000" dirty="0" smtClean="0">
              <a:solidFill>
                <a:schemeClr val="bg1"/>
              </a:solidFill>
            </a:endParaRPr>
          </a:p>
          <a:p>
            <a:pPr>
              <a:buNone/>
            </a:pPr>
            <a:endParaRPr lang="en-US" sz="2000" dirty="0">
              <a:solidFill>
                <a:schemeClr val="bg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52400"/>
            <a:ext cx="8382000" cy="4709160"/>
          </a:xfrm>
        </p:spPr>
        <p:txBody>
          <a:bodyPr>
            <a:normAutofit/>
          </a:bodyPr>
          <a:lstStyle/>
          <a:p>
            <a:pPr algn="r">
              <a:buNone/>
            </a:pPr>
            <a:r>
              <a:rPr lang="fa-IR" sz="2400" b="1" dirty="0" smtClean="0">
                <a:solidFill>
                  <a:schemeClr val="accent1">
                    <a:lumMod val="50000"/>
                  </a:schemeClr>
                </a:solidFill>
              </a:rPr>
              <a:t>انواع کاروانسراها:</a:t>
            </a:r>
            <a:endParaRPr lang="en-US" sz="2400" b="1" dirty="0" smtClean="0">
              <a:solidFill>
                <a:schemeClr val="accent1">
                  <a:lumMod val="50000"/>
                </a:schemeClr>
              </a:solidFill>
            </a:endParaRPr>
          </a:p>
          <a:p>
            <a:pPr algn="r">
              <a:buNone/>
            </a:pPr>
            <a:r>
              <a:rPr lang="fa-IR" sz="2000" dirty="0" smtClean="0">
                <a:solidFill>
                  <a:schemeClr val="bg1"/>
                </a:solidFill>
              </a:rPr>
              <a:t> </a:t>
            </a:r>
            <a:endParaRPr lang="en-US" sz="2000" dirty="0" smtClean="0">
              <a:solidFill>
                <a:schemeClr val="bg1"/>
              </a:solidFill>
            </a:endParaRPr>
          </a:p>
          <a:p>
            <a:pPr algn="r">
              <a:buNone/>
            </a:pPr>
            <a:r>
              <a:rPr lang="fa-IR" sz="2000" dirty="0" smtClean="0">
                <a:solidFill>
                  <a:schemeClr val="bg1"/>
                </a:solidFill>
              </a:rPr>
              <a:t>کاروانسرای1 شاهی,2خصوصی,3خیریه و اوقاف</a:t>
            </a:r>
            <a:endParaRPr lang="en-US" sz="2000" dirty="0" smtClean="0">
              <a:solidFill>
                <a:schemeClr val="bg1"/>
              </a:solidFill>
            </a:endParaRPr>
          </a:p>
          <a:p>
            <a:pPr algn="r">
              <a:buNone/>
            </a:pPr>
            <a:r>
              <a:rPr lang="fa-IR" sz="2000" dirty="0" smtClean="0">
                <a:solidFill>
                  <a:schemeClr val="bg1"/>
                </a:solidFill>
              </a:rPr>
              <a:t>1: این نوع کاروانسراها پیش از دوره صفوی بسیار ناچیز است.</a:t>
            </a:r>
          </a:p>
          <a:p>
            <a:pPr algn="r">
              <a:buNone/>
            </a:pPr>
            <a:r>
              <a:rPr lang="fa-IR" sz="2000" dirty="0" smtClean="0">
                <a:solidFill>
                  <a:schemeClr val="bg1"/>
                </a:solidFill>
              </a:rPr>
              <a:t> در زمان هخامنشسان تا ساسانیان به رفت و آمد بازرگانی اهمیت</a:t>
            </a:r>
          </a:p>
          <a:p>
            <a:pPr algn="r">
              <a:buNone/>
            </a:pPr>
            <a:r>
              <a:rPr lang="fa-IR" sz="2000" dirty="0" smtClean="0">
                <a:solidFill>
                  <a:schemeClr val="bg1"/>
                </a:solidFill>
              </a:rPr>
              <a:t> زیادی میدادند اما امکان آن نبود تا عموم بازرگانان از آن استفاده </a:t>
            </a:r>
          </a:p>
          <a:p>
            <a:pPr algn="r">
              <a:buNone/>
            </a:pPr>
            <a:r>
              <a:rPr lang="fa-IR" sz="2000" dirty="0" smtClean="0">
                <a:solidFill>
                  <a:schemeClr val="bg1"/>
                </a:solidFill>
              </a:rPr>
              <a:t>کنندودر اختیار شاهنشاه بوده اند.</a:t>
            </a:r>
            <a:endParaRPr lang="en-US" sz="2000" dirty="0" smtClean="0">
              <a:solidFill>
                <a:schemeClr val="bg1"/>
              </a:solidFill>
            </a:endParaRPr>
          </a:p>
          <a:p>
            <a:pPr algn="r">
              <a:buNone/>
            </a:pPr>
            <a:r>
              <a:rPr lang="fa-IR" sz="2000" dirty="0" smtClean="0">
                <a:solidFill>
                  <a:schemeClr val="bg1"/>
                </a:solidFill>
              </a:rPr>
              <a:t>در دوره سلجوقی(سده های 5 و 6) هم همین روش ادامه داشته مانند</a:t>
            </a:r>
          </a:p>
          <a:p>
            <a:pPr algn="r">
              <a:buNone/>
            </a:pPr>
            <a:r>
              <a:rPr lang="fa-IR" sz="2000" dirty="0" smtClean="0">
                <a:solidFill>
                  <a:schemeClr val="bg1"/>
                </a:solidFill>
              </a:rPr>
              <a:t> کاروانسراهای  زعفرانیه و رباط شرف .</a:t>
            </a:r>
            <a:endParaRPr lang="en-US" sz="2000" dirty="0" smtClean="0">
              <a:solidFill>
                <a:schemeClr val="bg1"/>
              </a:solidFill>
            </a:endParaRPr>
          </a:p>
          <a:p>
            <a:pPr algn="r">
              <a:buNone/>
            </a:pPr>
            <a:r>
              <a:rPr lang="fa-IR" sz="2000" dirty="0" smtClean="0">
                <a:solidFill>
                  <a:schemeClr val="bg1"/>
                </a:solidFill>
              </a:rPr>
              <a:t>2:مانندآهوان سمنان</a:t>
            </a:r>
            <a:endParaRPr lang="en-US" sz="2000" dirty="0" smtClean="0">
              <a:solidFill>
                <a:schemeClr val="bg1"/>
              </a:solidFill>
            </a:endParaRPr>
          </a:p>
          <a:p>
            <a:pPr algn="r">
              <a:buNone/>
            </a:pPr>
            <a:r>
              <a:rPr lang="fa-IR" sz="2000" dirty="0" smtClean="0">
                <a:solidFill>
                  <a:schemeClr val="bg1"/>
                </a:solidFill>
              </a:rPr>
              <a:t>3:مانند مادر شاه اصفهان که جز اوقاف بوده است.</a:t>
            </a:r>
            <a:endParaRPr lang="en-US" sz="2000" dirty="0">
              <a:solidFill>
                <a:schemeClr val="bg1"/>
              </a:solidFill>
            </a:endParaRPr>
          </a:p>
        </p:txBody>
      </p:sp>
      <p:pic>
        <p:nvPicPr>
          <p:cNvPr id="4" name="Picture 3" descr="untitled.pngzaferanie.png"/>
          <p:cNvPicPr>
            <a:picLocks noChangeAspect="1"/>
          </p:cNvPicPr>
          <p:nvPr/>
        </p:nvPicPr>
        <p:blipFill>
          <a:blip r:embed="rId2" cstate="print"/>
          <a:stretch>
            <a:fillRect/>
          </a:stretch>
        </p:blipFill>
        <p:spPr>
          <a:xfrm>
            <a:off x="838200" y="228600"/>
            <a:ext cx="2667000" cy="15821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2" descr="C:\Users\pars\Pictures\New folder (2)\Sharaf-1.jpg"/>
          <p:cNvPicPr>
            <a:picLocks noChangeAspect="1" noChangeArrowheads="1"/>
          </p:cNvPicPr>
          <p:nvPr/>
        </p:nvPicPr>
        <p:blipFill>
          <a:blip r:embed="rId3" cstate="print"/>
          <a:srcRect t="43137"/>
          <a:stretch>
            <a:fillRect/>
          </a:stretch>
        </p:blipFill>
        <p:spPr bwMode="auto">
          <a:xfrm>
            <a:off x="290946" y="2272146"/>
            <a:ext cx="2895600" cy="152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2" descr="C:\Users\pars\Desktop\DSC_0112.jpg"/>
          <p:cNvPicPr>
            <a:picLocks noChangeAspect="1" noChangeArrowheads="1"/>
          </p:cNvPicPr>
          <p:nvPr/>
        </p:nvPicPr>
        <p:blipFill>
          <a:blip r:embed="rId4" cstate="print"/>
          <a:srcRect/>
          <a:stretch>
            <a:fillRect/>
          </a:stretch>
        </p:blipFill>
        <p:spPr bwMode="auto">
          <a:xfrm>
            <a:off x="1905000" y="4267200"/>
            <a:ext cx="3657600" cy="23152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0352"/>
            <a:ext cx="8305800" cy="5718048"/>
          </a:xfrm>
        </p:spPr>
        <p:txBody>
          <a:bodyPr>
            <a:normAutofit/>
          </a:bodyPr>
          <a:lstStyle/>
          <a:p>
            <a:pPr algn="r">
              <a:buNone/>
            </a:pPr>
            <a:r>
              <a:rPr lang="fa-IR" sz="2400" b="1" dirty="0" smtClean="0">
                <a:solidFill>
                  <a:schemeClr val="accent1">
                    <a:lumMod val="50000"/>
                  </a:schemeClr>
                </a:solidFill>
              </a:rPr>
              <a:t>گونه شناسی کالبدی کاروانسراها:</a:t>
            </a:r>
            <a:endParaRPr lang="en-US" sz="2400" b="1" dirty="0" smtClean="0">
              <a:solidFill>
                <a:schemeClr val="accent1">
                  <a:lumMod val="50000"/>
                </a:schemeClr>
              </a:solidFill>
            </a:endParaRPr>
          </a:p>
          <a:p>
            <a:pPr algn="r" rtl="1">
              <a:buNone/>
            </a:pPr>
            <a:r>
              <a:rPr lang="fa-IR" sz="2400" b="1" dirty="0" smtClean="0">
                <a:solidFill>
                  <a:schemeClr val="accent1">
                    <a:lumMod val="50000"/>
                  </a:schemeClr>
                </a:solidFill>
              </a:rPr>
              <a:t>1.کاروانسراهای کاملا پوشیده مناطق کوهستانی: </a:t>
            </a:r>
            <a:r>
              <a:rPr lang="fa-IR" sz="2000" dirty="0" smtClean="0">
                <a:solidFill>
                  <a:schemeClr val="bg1"/>
                </a:solidFill>
              </a:rPr>
              <a:t>این</a:t>
            </a:r>
            <a:r>
              <a:rPr lang="fa-IR" sz="2000" dirty="0" smtClean="0">
                <a:solidFill>
                  <a:schemeClr val="accent1">
                    <a:lumMod val="50000"/>
                  </a:schemeClr>
                </a:solidFill>
              </a:rPr>
              <a:t> </a:t>
            </a:r>
            <a:r>
              <a:rPr lang="fa-IR" sz="2000" dirty="0" smtClean="0">
                <a:solidFill>
                  <a:schemeClr val="bg1"/>
                </a:solidFill>
              </a:rPr>
              <a:t>نوع کاروانسراها از توقفگاههای کوچک کنارراه تاساختمانهای سلطنتی زمان شاه عباس اول (عهد صفویه)شامل میشود.نمونه ساده از اتاق گنبددار مرکزی با یک ردیف وبا یک اتاق گنبد داروتعدادی استبل تشکیل شده.  اکثر کاروانسراهای کوهستانی دارای اجاق های متعدد یابخاری دیواری بوده اند. </a:t>
            </a:r>
            <a:endParaRPr lang="en-US" sz="2000" dirty="0" smtClean="0">
              <a:solidFill>
                <a:schemeClr val="bg1"/>
              </a:solidFill>
            </a:endParaRPr>
          </a:p>
          <a:p>
            <a:pPr algn="r">
              <a:buNone/>
            </a:pPr>
            <a:r>
              <a:rPr lang="fa-IR" sz="2000" dirty="0" smtClean="0">
                <a:solidFill>
                  <a:schemeClr val="bg1"/>
                </a:solidFill>
              </a:rPr>
              <a:t>نمونه ها: کاروانسرای شیلی در آذربایجان، امام زاده هاشم در جاده آبعلی و کاروانسرای گدوک در جاده فیروزکوه</a:t>
            </a:r>
          </a:p>
          <a:p>
            <a:pPr algn="r">
              <a:buNone/>
            </a:pPr>
            <a:endParaRPr lang="fa-IR" sz="2000" dirty="0" smtClean="0">
              <a:solidFill>
                <a:schemeClr val="bg1"/>
              </a:solidFill>
            </a:endParaRPr>
          </a:p>
          <a:p>
            <a:pPr algn="r">
              <a:buNone/>
            </a:pPr>
            <a:endParaRPr lang="fa-IR" sz="2000" dirty="0" smtClean="0">
              <a:solidFill>
                <a:schemeClr val="bg1"/>
              </a:solidFill>
            </a:endParaRPr>
          </a:p>
          <a:p>
            <a:pPr algn="r">
              <a:buNone/>
            </a:pPr>
            <a:endParaRPr lang="fa-IR" sz="2000" dirty="0" smtClean="0">
              <a:solidFill>
                <a:schemeClr val="bg1"/>
              </a:solidFill>
            </a:endParaRPr>
          </a:p>
          <a:p>
            <a:pPr algn="r">
              <a:buNone/>
            </a:pPr>
            <a:endParaRPr lang="fa-IR" sz="2000" dirty="0" smtClean="0">
              <a:solidFill>
                <a:schemeClr val="bg1"/>
              </a:solidFill>
            </a:endParaRPr>
          </a:p>
          <a:p>
            <a:pPr algn="r">
              <a:buNone/>
            </a:pPr>
            <a:endParaRPr lang="fa-IR" sz="2000" dirty="0" smtClean="0">
              <a:solidFill>
                <a:schemeClr val="bg1"/>
              </a:solidFill>
            </a:endParaRPr>
          </a:p>
          <a:p>
            <a:pPr algn="r">
              <a:buNone/>
            </a:pPr>
            <a:endParaRPr lang="fa-IR" sz="2000" dirty="0" smtClean="0">
              <a:solidFill>
                <a:schemeClr val="bg1"/>
              </a:solidFill>
            </a:endParaRPr>
          </a:p>
          <a:p>
            <a:pPr algn="r">
              <a:buNone/>
            </a:pPr>
            <a:endParaRPr lang="fa-IR" sz="2000" dirty="0" smtClean="0">
              <a:solidFill>
                <a:schemeClr val="bg1"/>
              </a:solidFill>
            </a:endParaRPr>
          </a:p>
          <a:p>
            <a:pPr algn="r">
              <a:buNone/>
            </a:pPr>
            <a:r>
              <a:rPr lang="fa-IR" sz="2000" dirty="0" smtClean="0">
                <a:solidFill>
                  <a:schemeClr val="bg1"/>
                </a:solidFill>
              </a:rPr>
              <a:t>امام زاده هاشم در جاده آبعلی</a:t>
            </a:r>
            <a:endParaRPr lang="en-US" sz="2000" dirty="0">
              <a:solidFill>
                <a:schemeClr val="bg1"/>
              </a:solidFill>
            </a:endParaRPr>
          </a:p>
        </p:txBody>
      </p:sp>
      <p:pic>
        <p:nvPicPr>
          <p:cNvPr id="4" name="Picture 3" descr="C:\Users\pars\Pictures\New folder (2)\2امامزاده هاشم.png"/>
          <p:cNvPicPr/>
          <p:nvPr/>
        </p:nvPicPr>
        <p:blipFill>
          <a:blip r:embed="rId2" cstate="print"/>
          <a:srcRect/>
          <a:stretch>
            <a:fillRect/>
          </a:stretch>
        </p:blipFill>
        <p:spPr bwMode="auto">
          <a:xfrm>
            <a:off x="5105400" y="3048000"/>
            <a:ext cx="2352675" cy="2514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C:\Users\pars\Pictures\New folder (2)\امامزاده هاشم.png"/>
          <p:cNvPicPr/>
          <p:nvPr/>
        </p:nvPicPr>
        <p:blipFill>
          <a:blip r:embed="rId3" cstate="print"/>
          <a:srcRect/>
          <a:stretch>
            <a:fillRect/>
          </a:stretch>
        </p:blipFill>
        <p:spPr bwMode="auto">
          <a:xfrm>
            <a:off x="609600" y="3200400"/>
            <a:ext cx="4038600" cy="28230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04800"/>
            <a:ext cx="8229600" cy="4709160"/>
          </a:xfrm>
        </p:spPr>
        <p:txBody>
          <a:bodyPr>
            <a:normAutofit/>
          </a:bodyPr>
          <a:lstStyle/>
          <a:p>
            <a:pPr algn="r">
              <a:buNone/>
            </a:pPr>
            <a:r>
              <a:rPr lang="fa-IR" sz="2000" b="1" dirty="0" smtClean="0">
                <a:solidFill>
                  <a:schemeClr val="accent1">
                    <a:lumMod val="50000"/>
                  </a:schemeClr>
                </a:solidFill>
              </a:rPr>
              <a:t>کاروانسرای گدوک:</a:t>
            </a:r>
          </a:p>
          <a:p>
            <a:pPr algn="r"/>
            <a:r>
              <a:rPr lang="fa-IR" sz="2000" dirty="0" smtClean="0">
                <a:solidFill>
                  <a:schemeClr val="bg1"/>
                </a:solidFill>
              </a:rPr>
              <a:t>همچنین از  هر طرف بسته و پوشیده بودند و میتوانند جلوی بادها و برفهای زمستانی </a:t>
            </a:r>
          </a:p>
          <a:p>
            <a:pPr algn="r"/>
            <a:r>
              <a:rPr lang="fa-IR" sz="2000" dirty="0" smtClean="0">
                <a:solidFill>
                  <a:schemeClr val="bg1"/>
                </a:solidFill>
              </a:rPr>
              <a:t>راگرفته وکاروانیان را در امان نگه دارند.</a:t>
            </a:r>
          </a:p>
          <a:p>
            <a:pPr algn="r"/>
            <a:r>
              <a:rPr lang="fa-IR" sz="2000" dirty="0" smtClean="0">
                <a:solidFill>
                  <a:schemeClr val="bg1"/>
                </a:solidFill>
              </a:rPr>
              <a:t>نمونه دیگر:کاروانسرای گدوک</a:t>
            </a:r>
            <a:endParaRPr lang="en-US" sz="2000" dirty="0" smtClean="0">
              <a:solidFill>
                <a:schemeClr val="bg1"/>
              </a:solidFill>
            </a:endParaRPr>
          </a:p>
          <a:p>
            <a:pPr algn="r">
              <a:buNone/>
            </a:pPr>
            <a:endParaRPr lang="fa-IR" sz="2000" b="1" dirty="0" smtClean="0">
              <a:solidFill>
                <a:schemeClr val="accent1">
                  <a:lumMod val="50000"/>
                </a:schemeClr>
              </a:solidFill>
            </a:endParaRPr>
          </a:p>
          <a:p>
            <a:pPr algn="r">
              <a:buNone/>
            </a:pPr>
            <a:endParaRPr lang="en-US" sz="2000" b="1" dirty="0">
              <a:solidFill>
                <a:schemeClr val="accent1">
                  <a:lumMod val="50000"/>
                </a:schemeClr>
              </a:solidFill>
            </a:endParaRPr>
          </a:p>
        </p:txBody>
      </p:sp>
      <p:pic>
        <p:nvPicPr>
          <p:cNvPr id="4" name="Picture 3" descr="http://www.anobanini.net/forum/attachment.php?attachmentid=13632&amp;d=1343115186"/>
          <p:cNvPicPr/>
          <p:nvPr/>
        </p:nvPicPr>
        <p:blipFill>
          <a:blip r:embed="rId2" cstate="print"/>
          <a:srcRect/>
          <a:stretch>
            <a:fillRect/>
          </a:stretch>
        </p:blipFill>
        <p:spPr bwMode="auto">
          <a:xfrm>
            <a:off x="5181600" y="2667000"/>
            <a:ext cx="3609975" cy="2895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http://www.safarnevis.com/wp-content/uploads/2014/01/DSC04171.jpg"/>
          <p:cNvPicPr/>
          <p:nvPr/>
        </p:nvPicPr>
        <p:blipFill>
          <a:blip r:embed="rId3" cstate="print"/>
          <a:srcRect/>
          <a:stretch>
            <a:fillRect/>
          </a:stretch>
        </p:blipFill>
        <p:spPr bwMode="auto">
          <a:xfrm>
            <a:off x="685800" y="1828800"/>
            <a:ext cx="3810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4709160"/>
          </a:xfrm>
        </p:spPr>
        <p:txBody>
          <a:bodyPr>
            <a:normAutofit/>
          </a:bodyPr>
          <a:lstStyle/>
          <a:p>
            <a:pPr algn="r">
              <a:buNone/>
            </a:pPr>
            <a:r>
              <a:rPr lang="fa-IR" sz="2000" b="1" dirty="0" smtClean="0">
                <a:solidFill>
                  <a:schemeClr val="accent1">
                    <a:lumMod val="50000"/>
                  </a:schemeClr>
                </a:solidFill>
              </a:rPr>
              <a:t>2.کاروانسراهای کرانه خلیج فارس:</a:t>
            </a:r>
          </a:p>
          <a:p>
            <a:pPr algn="r">
              <a:buNone/>
            </a:pPr>
            <a:r>
              <a:rPr lang="fa-IR" sz="2000" dirty="0" smtClean="0">
                <a:solidFill>
                  <a:schemeClr val="bg1"/>
                </a:solidFill>
              </a:rPr>
              <a:t>این کارونسراها عموما فاقد حیاط مرکزی بوده و بنایی چهارگوش با اتاق مرکزی صلیبی شکل     و اتاقهای جانبی را شامل میشود. یک سکوی سنگی دور ساختمان ساخته شده و همه اتاقها به خارج بنا راه دارند. این کاروانسراها در عهد صفوی پس از توسعه بندرعباس بنا شدند که از آن ها کاروانسراهای قلعه پهلو و جاده بندر عباس -لار سالم مانده است. </a:t>
            </a:r>
          </a:p>
          <a:p>
            <a:pPr algn="r">
              <a:buNone/>
            </a:pPr>
            <a:r>
              <a:rPr lang="fa-IR" sz="2000" dirty="0" smtClean="0">
                <a:solidFill>
                  <a:schemeClr val="bg1"/>
                </a:solidFill>
              </a:rPr>
              <a:t>کاروانسرای بندر عباس-لار جنبه دفاعی نداشته چراکه درزمان آرمش سیاسی صفویه بوده است. دارای دروازه های متعددی که بتواند بادهای خنک ساحلی رابه بنا برساند.</a:t>
            </a:r>
          </a:p>
          <a:p>
            <a:pPr algn="r">
              <a:buNone/>
            </a:pPr>
            <a:endParaRPr lang="en-US" sz="2000" b="1" dirty="0">
              <a:solidFill>
                <a:schemeClr val="bg1"/>
              </a:solidFill>
            </a:endParaRPr>
          </a:p>
        </p:txBody>
      </p:sp>
      <p:pic>
        <p:nvPicPr>
          <p:cNvPr id="4" name="Picture 3" descr="C:\Users\pars\Pictures\New folder (2)\لار نیمه.jpg"/>
          <p:cNvPicPr/>
          <p:nvPr/>
        </p:nvPicPr>
        <p:blipFill>
          <a:blip r:embed="rId2" cstate="print"/>
          <a:srcRect/>
          <a:stretch>
            <a:fillRect/>
          </a:stretch>
        </p:blipFill>
        <p:spPr bwMode="auto">
          <a:xfrm>
            <a:off x="2209800" y="3352800"/>
            <a:ext cx="4648200"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530352"/>
            <a:ext cx="8001000" cy="4187952"/>
          </a:xfrm>
        </p:spPr>
        <p:txBody>
          <a:bodyPr>
            <a:normAutofit/>
          </a:bodyPr>
          <a:lstStyle/>
          <a:p>
            <a:pPr algn="r">
              <a:buNone/>
            </a:pPr>
            <a:r>
              <a:rPr lang="fa-IR" sz="1800" b="1" dirty="0" smtClean="0">
                <a:solidFill>
                  <a:schemeClr val="bg1"/>
                </a:solidFill>
              </a:rPr>
              <a:t>3.کاروانسراهای حیاط دار مناطق مرکزی ایران:</a:t>
            </a:r>
          </a:p>
          <a:p>
            <a:pPr algn="r">
              <a:buNone/>
            </a:pPr>
            <a:r>
              <a:rPr lang="fa-IR" sz="2000" dirty="0" smtClean="0">
                <a:solidFill>
                  <a:schemeClr val="bg1"/>
                </a:solidFill>
              </a:rPr>
              <a:t>مهمترین ،بهترین و زیباترین کاروانسراهای ایران در این گروه قرار دارندکه از لحاظ معماری به انواع زیر تقسیم میشوند:</a:t>
            </a:r>
            <a:endParaRPr lang="en-US" sz="2000" dirty="0" smtClean="0">
              <a:solidFill>
                <a:schemeClr val="bg1"/>
              </a:solidFill>
            </a:endParaRPr>
          </a:p>
          <a:p>
            <a:pPr algn="r">
              <a:buNone/>
            </a:pPr>
            <a:r>
              <a:rPr lang="fa-IR" sz="2000" b="1" dirty="0" smtClean="0">
                <a:solidFill>
                  <a:schemeClr val="accent1">
                    <a:lumMod val="50000"/>
                  </a:schemeClr>
                </a:solidFill>
              </a:rPr>
              <a:t>کاروانسراهای مدور: </a:t>
            </a:r>
            <a:r>
              <a:rPr lang="fa-IR" sz="2000" dirty="0" smtClean="0">
                <a:solidFill>
                  <a:schemeClr val="bg1"/>
                </a:solidFill>
              </a:rPr>
              <a:t>تعداد</a:t>
            </a:r>
            <a:r>
              <a:rPr lang="fa-IR" sz="2000" b="1" dirty="0" smtClean="0">
                <a:solidFill>
                  <a:schemeClr val="accent1">
                    <a:lumMod val="50000"/>
                  </a:schemeClr>
                </a:solidFill>
              </a:rPr>
              <a:t> </a:t>
            </a:r>
            <a:r>
              <a:rPr lang="fa-IR" sz="2000" dirty="0" smtClean="0">
                <a:solidFill>
                  <a:schemeClr val="bg1"/>
                </a:solidFill>
              </a:rPr>
              <a:t>کمی از کاروانسراهای ایران  بانقشه مدور ساخته شده اند .</a:t>
            </a:r>
          </a:p>
          <a:p>
            <a:pPr algn="r">
              <a:buNone/>
            </a:pPr>
            <a:r>
              <a:rPr lang="fa-IR" sz="2000" dirty="0" smtClean="0">
                <a:solidFill>
                  <a:schemeClr val="bg1"/>
                </a:solidFill>
              </a:rPr>
              <a:t>که بسیار زیبا و از نظرمعماری اهمیت فراوان دارند.تنها دو نمونه از این کاروانسراها        باقی مانده است ؛ یکی رباط زین الدین در جاده یزد-کرمان و دیگری کاروانسرای زیزه بین کاشان و نطنز است.  تاریخ ساخت این بناها به زمان صفویه و تکمیل و بازسازی آن   به زمان قاجاریه بازمیگردد.</a:t>
            </a:r>
          </a:p>
          <a:p>
            <a:pPr algn="r">
              <a:buNone/>
            </a:pPr>
            <a:endParaRPr lang="en-US" sz="1800" b="1" dirty="0">
              <a:solidFill>
                <a:schemeClr val="bg1"/>
              </a:solidFill>
            </a:endParaRPr>
          </a:p>
        </p:txBody>
      </p:sp>
      <p:pic>
        <p:nvPicPr>
          <p:cNvPr id="4" name="Picture 3" descr="C:\Users\pars\Pictures\New folder (2)\zeinodin-karvansara-yazd-10.jpg"/>
          <p:cNvPicPr/>
          <p:nvPr/>
        </p:nvPicPr>
        <p:blipFill>
          <a:blip r:embed="rId2" cstate="print"/>
          <a:srcRect/>
          <a:stretch>
            <a:fillRect/>
          </a:stretch>
        </p:blipFill>
        <p:spPr bwMode="auto">
          <a:xfrm>
            <a:off x="4648200" y="3352800"/>
            <a:ext cx="3886200" cy="2895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C:\Users\pars\Pictures\New folder (2)\zinaldin-0302-mm1.jpg"/>
          <p:cNvPicPr/>
          <p:nvPr/>
        </p:nvPicPr>
        <p:blipFill>
          <a:blip r:embed="rId3" cstate="print"/>
          <a:srcRect/>
          <a:stretch>
            <a:fillRect/>
          </a:stretch>
        </p:blipFill>
        <p:spPr bwMode="auto">
          <a:xfrm>
            <a:off x="381000" y="3048000"/>
            <a:ext cx="3962400" cy="2971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7010400" y="6248400"/>
            <a:ext cx="1420582" cy="400110"/>
          </a:xfrm>
          <a:prstGeom prst="rect">
            <a:avLst/>
          </a:prstGeom>
        </p:spPr>
        <p:txBody>
          <a:bodyPr wrap="none">
            <a:spAutoFit/>
          </a:bodyPr>
          <a:lstStyle/>
          <a:p>
            <a:pPr algn="r">
              <a:buNone/>
            </a:pPr>
            <a:r>
              <a:rPr lang="fa-IR" sz="2000" dirty="0" smtClean="0">
                <a:solidFill>
                  <a:schemeClr val="bg1"/>
                </a:solidFill>
              </a:rPr>
              <a:t>رباط زین الدین</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382000" cy="4709160"/>
          </a:xfrm>
        </p:spPr>
        <p:txBody>
          <a:bodyPr>
            <a:normAutofit/>
          </a:bodyPr>
          <a:lstStyle/>
          <a:p>
            <a:pPr algn="r">
              <a:buNone/>
            </a:pPr>
            <a:r>
              <a:rPr lang="fa-IR" sz="2000" b="1" dirty="0" smtClean="0">
                <a:solidFill>
                  <a:schemeClr val="accent1">
                    <a:lumMod val="50000"/>
                  </a:schemeClr>
                </a:solidFill>
              </a:rPr>
              <a:t>کاروانسراهای چندضلعی:</a:t>
            </a:r>
          </a:p>
          <a:p>
            <a:pPr algn="r">
              <a:buNone/>
            </a:pPr>
            <a:r>
              <a:rPr lang="fa-IR" sz="2000" dirty="0" smtClean="0">
                <a:solidFill>
                  <a:schemeClr val="bg1"/>
                </a:solidFill>
              </a:rPr>
              <a:t>به شکل چند ضلعی که اغلب 8ضلعی دیده میشوند که بسیار زیبا و ماهرانه بنا شده اند. </a:t>
            </a:r>
          </a:p>
          <a:p>
            <a:pPr algn="r">
              <a:buNone/>
            </a:pPr>
            <a:r>
              <a:rPr lang="fa-IR" sz="2000" dirty="0" smtClean="0">
                <a:solidFill>
                  <a:schemeClr val="bg1"/>
                </a:solidFill>
              </a:rPr>
              <a:t>در زمان ساخت آنها پیشرفت زیادی در ساخت کاروانسراهابه وجود آمده بود. زیباترین نمونه کاروانسراهای این گروه عبارتنداز: امین آبادی ،خان خوره ،چهار آباده و ده بید جاده اصفهان - شیراز که به فرم 8 ضلعی در دوره صفویه ساخته شده و نشان دهنده شیوه معماری اصفهانی هستند. به ححتمال زیاد به دلیل شباهت زیاد کاروانسراهای فوق میتوان گفت که معمار آنها یک تن بوده است. </a:t>
            </a:r>
            <a:endParaRPr lang="en-US" sz="2000" dirty="0" smtClean="0">
              <a:solidFill>
                <a:schemeClr val="bg1"/>
              </a:solidFill>
            </a:endParaRPr>
          </a:p>
        </p:txBody>
      </p:sp>
      <p:pic>
        <p:nvPicPr>
          <p:cNvPr id="4" name="Content Placeholder 5" descr="C:\Users\pars\Pictures\New folder (2)\2امین الدوله.jpg"/>
          <p:cNvPicPr>
            <a:picLocks/>
          </p:cNvPicPr>
          <p:nvPr/>
        </p:nvPicPr>
        <p:blipFill>
          <a:blip r:embed="rId2" cstate="print"/>
          <a:srcRect t="35827"/>
          <a:stretch>
            <a:fillRect/>
          </a:stretch>
        </p:blipFill>
        <p:spPr bwMode="auto">
          <a:xfrm>
            <a:off x="609600" y="3048000"/>
            <a:ext cx="8229600" cy="27242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6477000" y="6019800"/>
            <a:ext cx="1978427" cy="400110"/>
          </a:xfrm>
          <a:prstGeom prst="rect">
            <a:avLst/>
          </a:prstGeom>
        </p:spPr>
        <p:txBody>
          <a:bodyPr wrap="none">
            <a:spAutoFit/>
          </a:bodyPr>
          <a:lstStyle/>
          <a:p>
            <a:pPr algn="r">
              <a:buNone/>
            </a:pPr>
            <a:r>
              <a:rPr lang="fa-IR" sz="2000" dirty="0" smtClean="0">
                <a:solidFill>
                  <a:schemeClr val="bg1"/>
                </a:solidFill>
              </a:rPr>
              <a:t>کاروانسرای امین آباد </a:t>
            </a:r>
            <a:endParaRPr lang="en-US" sz="2000" dirty="0" smtClean="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30352"/>
            <a:ext cx="7848600" cy="4187952"/>
          </a:xfrm>
        </p:spPr>
        <p:txBody>
          <a:bodyPr>
            <a:normAutofit/>
          </a:bodyPr>
          <a:lstStyle/>
          <a:p>
            <a:pPr algn="r">
              <a:buNone/>
            </a:pPr>
            <a:r>
              <a:rPr lang="fa-IR" sz="2000" dirty="0" smtClean="0">
                <a:solidFill>
                  <a:schemeClr val="bg1"/>
                </a:solidFill>
              </a:rPr>
              <a:t>ساده تر از همه چنین می‌توان گفت که کاروانسرا ساختمانی است که کاروان را در خود </a:t>
            </a:r>
          </a:p>
          <a:p>
            <a:pPr algn="r">
              <a:buNone/>
            </a:pPr>
            <a:r>
              <a:rPr lang="fa-IR" sz="2000" dirty="0" smtClean="0">
                <a:solidFill>
                  <a:schemeClr val="bg1"/>
                </a:solidFill>
              </a:rPr>
              <a:t>جای می‌دهد و بزرگ‌ترین نوع ساختمانهای اسلامی است. پلان آن معمولاً مربع یا مستطیل شکل است، با یک ورودی برجسته عظیم و بلند، معمولاً ساده و بدون نقش، با دیوارهایی که گاهی اوقات بادگیرهایی درانتهای آن تعبیه شده است.یک دالان با طاق قوسی که مابین ورودی وحیاط داخلی قرار گرفته است،فضای کافی را برای جا دادن حیوانات بارکش فراهم ساخته است. بر روی سکوی برآمده‌ای که در پیرامون این حیاط قرار گرفته است ، طاقگان‌هایی(قوس) واقع شده‌اند که نمای داخلی را مفصل بندی می‌کنند. در پشت آنها حجره‌های کوچکی برای منزل دادن مسافران ساخته شده است.درکاروانسراهای دوطبقه، ازحجره‌ های پایینی برای انبار کردن کالاها و از حجره‌های بالایی برای منزل دادن مسافران استفاده می‌شد.</a:t>
            </a:r>
            <a:endParaRPr lang="en-US" sz="2000" dirty="0">
              <a:solidFill>
                <a:schemeClr val="bg1"/>
              </a:solidFill>
            </a:endParaRPr>
          </a:p>
        </p:txBody>
      </p:sp>
      <p:sp>
        <p:nvSpPr>
          <p:cNvPr id="9318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1" eaLnBrk="1" fontAlgn="base" latinLnBrk="0" hangingPunct="1">
              <a:lnSpc>
                <a:spcPct val="100000"/>
              </a:lnSpc>
              <a:spcBef>
                <a:spcPct val="0"/>
              </a:spcBef>
              <a:spcAft>
                <a:spcPct val="0"/>
              </a:spcAft>
              <a:buClrTx/>
              <a:buSzTx/>
              <a:buFontTx/>
              <a:buNone/>
              <a:tabLst/>
            </a:pPr>
            <a:r>
              <a:rPr kumimoji="0" lang="fa-IR" sz="1200" b="0" i="1" u="none" strike="noStrike" cap="none" normalizeH="0" baseline="0" smtClean="0">
                <a:ln>
                  <a:noFill/>
                </a:ln>
                <a:solidFill>
                  <a:srgbClr val="0000FF"/>
                </a:solidFill>
                <a:effectLst/>
                <a:latin typeface="Tahoma" pitchFamily="34" charset="0"/>
                <a:ea typeface="Times New Roman" pitchFamily="18" charset="0"/>
                <a:cs typeface="Tahoma" pitchFamily="34" charset="0"/>
                <a:hlinkClick r:id="rId2" tooltip="سعدی"/>
              </a:rPr>
              <a:t>سعدی</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93186" name="Picture 2" descr="C:\Users\rezvan\Desktop\گرافیکی\aab.jpg"/>
          <p:cNvPicPr>
            <a:picLocks noChangeAspect="1" noChangeArrowheads="1"/>
          </p:cNvPicPr>
          <p:nvPr/>
        </p:nvPicPr>
        <p:blipFill>
          <a:blip r:embed="rId3" cstate="print"/>
          <a:srcRect/>
          <a:stretch>
            <a:fillRect/>
          </a:stretch>
        </p:blipFill>
        <p:spPr bwMode="auto">
          <a:xfrm>
            <a:off x="1143000" y="3505200"/>
            <a:ext cx="39243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pars\Pictures\New folder (2)\4امین الدوله.jpg"/>
          <p:cNvPicPr/>
          <p:nvPr/>
        </p:nvPicPr>
        <p:blipFill>
          <a:blip r:embed="rId2" cstate="print"/>
          <a:srcRect/>
          <a:stretch>
            <a:fillRect/>
          </a:stretch>
        </p:blipFill>
        <p:spPr bwMode="auto">
          <a:xfrm>
            <a:off x="4724400" y="3124200"/>
            <a:ext cx="4038600" cy="274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C:\Users\pars\Pictures\New folder (2)\خان خوره.png"/>
          <p:cNvPicPr/>
          <p:nvPr/>
        </p:nvPicPr>
        <p:blipFill>
          <a:blip r:embed="rId3" cstate="print"/>
          <a:srcRect/>
          <a:stretch>
            <a:fillRect/>
          </a:stretch>
        </p:blipFill>
        <p:spPr bwMode="auto">
          <a:xfrm>
            <a:off x="609600" y="1676400"/>
            <a:ext cx="3886200" cy="274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Content Placeholder 6"/>
          <p:cNvSpPr>
            <a:spLocks noGrp="1"/>
          </p:cNvSpPr>
          <p:nvPr>
            <p:ph idx="1"/>
          </p:nvPr>
        </p:nvSpPr>
        <p:spPr>
          <a:xfrm>
            <a:off x="533400" y="533400"/>
            <a:ext cx="8229600" cy="4709160"/>
          </a:xfrm>
        </p:spPr>
        <p:txBody>
          <a:bodyPr>
            <a:normAutofit/>
          </a:bodyPr>
          <a:lstStyle/>
          <a:p>
            <a:pPr algn="r">
              <a:buNone/>
            </a:pPr>
            <a:r>
              <a:rPr lang="fa-IR" sz="2000" dirty="0" smtClean="0">
                <a:solidFill>
                  <a:schemeClr val="bg1"/>
                </a:solidFill>
              </a:rPr>
              <a:t>این نوع کاروانسراها بیشتر جنبه دفاعی داشته تا مذهبی و اقتصادی به این دلیل</a:t>
            </a:r>
          </a:p>
          <a:p>
            <a:pPr algn="r">
              <a:buNone/>
            </a:pPr>
            <a:r>
              <a:rPr lang="fa-IR" sz="2000" dirty="0" smtClean="0">
                <a:solidFill>
                  <a:schemeClr val="bg1"/>
                </a:solidFill>
              </a:rPr>
              <a:t> که دفاع از یک بنای 8ضلعی یا چند ضلعی به مراتب آسانتر از یک بنای مربع </a:t>
            </a:r>
          </a:p>
          <a:p>
            <a:pPr algn="r">
              <a:buNone/>
            </a:pPr>
            <a:r>
              <a:rPr lang="fa-IR" sz="2000" dirty="0" smtClean="0">
                <a:solidFill>
                  <a:schemeClr val="bg1"/>
                </a:solidFill>
              </a:rPr>
              <a:t>یا مستطیل شکل است.</a:t>
            </a:r>
            <a:endParaRPr lang="en-US" sz="20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029200"/>
            <a:ext cx="8229600" cy="1143000"/>
          </a:xfrm>
        </p:spPr>
        <p:txBody>
          <a:bodyPr>
            <a:noAutofit/>
          </a:bodyPr>
          <a:lstStyle/>
          <a:p>
            <a:pPr algn="r"/>
            <a:r>
              <a:rPr lang="fa-IR" sz="1800" dirty="0" smtClean="0">
                <a:solidFill>
                  <a:schemeClr val="bg1"/>
                </a:solidFill>
                <a:effectLst/>
                <a:latin typeface="Arial" pitchFamily="34" charset="0"/>
                <a:cs typeface="Arial" pitchFamily="34" charset="0"/>
              </a:rPr>
              <a:t>ساختمان این بنا از آجر است. پس از سر در نسبتاً وسیع ضلع جنوبی، هشتی و سپس صحن دوازده ضلعی قرار دارد</a:t>
            </a:r>
            <a:br>
              <a:rPr lang="fa-IR" sz="1800" dirty="0" smtClean="0">
                <a:solidFill>
                  <a:schemeClr val="bg1"/>
                </a:solidFill>
                <a:effectLst/>
                <a:latin typeface="Arial" pitchFamily="34" charset="0"/>
                <a:cs typeface="Arial" pitchFamily="34" charset="0"/>
              </a:rPr>
            </a:br>
            <a:r>
              <a:rPr lang="fa-IR" sz="1800" dirty="0" smtClean="0">
                <a:solidFill>
                  <a:schemeClr val="bg1"/>
                </a:solidFill>
                <a:effectLst/>
                <a:latin typeface="Arial" pitchFamily="34" charset="0"/>
                <a:cs typeface="Arial" pitchFamily="34" charset="0"/>
              </a:rPr>
              <a:t>در طرفین هشتی ورودی و پشت اتاق‌ها، راهروهای وسیع و طولانی قرار دارد که اصطبل چهارپایان بود. فضای ضلع شمالی بنا- گویا شاه نشین- دارای سقفی بلند با کاربندی است.</a:t>
            </a:r>
            <a:br>
              <a:rPr lang="fa-IR" sz="1800" dirty="0" smtClean="0">
                <a:solidFill>
                  <a:schemeClr val="bg1"/>
                </a:solidFill>
                <a:effectLst/>
                <a:latin typeface="Arial" pitchFamily="34" charset="0"/>
                <a:cs typeface="Arial" pitchFamily="34" charset="0"/>
              </a:rPr>
            </a:br>
            <a:r>
              <a:rPr lang="fa-IR" sz="1800" dirty="0" smtClean="0">
                <a:solidFill>
                  <a:schemeClr val="bg1"/>
                </a:solidFill>
                <a:effectLst/>
                <a:latin typeface="Arial" pitchFamily="34" charset="0"/>
                <a:cs typeface="Arial" pitchFamily="34" charset="0"/>
              </a:rPr>
              <a:t>در داخل بنا عمدتاً از تزیینات آجر در نما استفاده شده که تابع طرح 12 ضلعی حیاط یا صحن مرکزی آن است. قسمت شاه‌نشین در بدنه و سقف دارای اندود گچ و کاربندی است.</a:t>
            </a:r>
            <a:r>
              <a:rPr lang="en-US" sz="1800" dirty="0" smtClean="0">
                <a:solidFill>
                  <a:schemeClr val="bg1"/>
                </a:solidFill>
                <a:effectLst/>
                <a:latin typeface="Arial" pitchFamily="34" charset="0"/>
                <a:cs typeface="Arial" pitchFamily="34" charset="0"/>
              </a:rPr>
              <a:t/>
            </a:r>
            <a:br>
              <a:rPr lang="en-US" sz="1800" dirty="0" smtClean="0">
                <a:solidFill>
                  <a:schemeClr val="bg1"/>
                </a:solidFill>
                <a:effectLst/>
                <a:latin typeface="Arial" pitchFamily="34" charset="0"/>
                <a:cs typeface="Arial" pitchFamily="34" charset="0"/>
              </a:rPr>
            </a:br>
            <a:endParaRPr lang="en-US" sz="1800" dirty="0">
              <a:effectLst/>
              <a:latin typeface="Arial" pitchFamily="34" charset="0"/>
              <a:cs typeface="Arial" pitchFamily="34" charset="0"/>
            </a:endParaRPr>
          </a:p>
        </p:txBody>
      </p:sp>
      <p:pic>
        <p:nvPicPr>
          <p:cNvPr id="10243" name="Picture 3" descr="C:\Users\rezvan\Desktop\vostamiyanعنکبوت\file_19375.jpeg"/>
          <p:cNvPicPr>
            <a:picLocks noChangeAspect="1" noChangeArrowheads="1"/>
          </p:cNvPicPr>
          <p:nvPr/>
        </p:nvPicPr>
        <p:blipFill>
          <a:blip r:embed="rId2" cstate="print"/>
          <a:srcRect/>
          <a:stretch>
            <a:fillRect/>
          </a:stretch>
        </p:blipFill>
        <p:spPr bwMode="auto">
          <a:xfrm>
            <a:off x="381000" y="838200"/>
            <a:ext cx="4162997" cy="3124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304800" y="228600"/>
            <a:ext cx="8458200" cy="1107996"/>
          </a:xfrm>
          <a:prstGeom prst="rect">
            <a:avLst/>
          </a:prstGeom>
        </p:spPr>
        <p:txBody>
          <a:bodyPr wrap="square">
            <a:spAutoFit/>
          </a:bodyPr>
          <a:lstStyle/>
          <a:p>
            <a:pPr algn="r">
              <a:buNone/>
            </a:pPr>
            <a:r>
              <a:rPr lang="fa-IR" sz="2200" dirty="0" smtClean="0">
                <a:solidFill>
                  <a:schemeClr val="bg1"/>
                </a:solidFill>
              </a:rPr>
              <a:t>کاروانسراهای چند ضلعی از داخل و خارج قرینه بوده ولی کاروانسراهای مدور از خارج دایره ای شکل و از داخل چند ضلعی هستند.</a:t>
            </a:r>
            <a:endParaRPr lang="en-US" sz="2200" dirty="0" smtClean="0">
              <a:solidFill>
                <a:schemeClr val="bg1"/>
              </a:solidFill>
            </a:endParaRPr>
          </a:p>
          <a:p>
            <a:pPr algn="r">
              <a:buNone/>
            </a:pPr>
            <a:endParaRPr lang="en-US" sz="2200" dirty="0">
              <a:solidFill>
                <a:schemeClr val="bg1"/>
              </a:solidFill>
            </a:endParaRPr>
          </a:p>
        </p:txBody>
      </p:sp>
      <p:pic>
        <p:nvPicPr>
          <p:cNvPr id="8" name="Picture 5" descr="C:\Users\rezvan\Desktop\vostamiyanعنکبوت\image_64278.jpeg"/>
          <p:cNvPicPr>
            <a:picLocks noGrp="1" noChangeAspect="1" noChangeArrowheads="1"/>
          </p:cNvPicPr>
          <p:nvPr>
            <p:ph idx="1"/>
          </p:nvPr>
        </p:nvPicPr>
        <p:blipFill>
          <a:blip r:embed="rId3" cstate="print"/>
          <a:srcRect/>
          <a:stretch>
            <a:fillRect/>
          </a:stretch>
        </p:blipFill>
        <p:spPr bwMode="auto">
          <a:xfrm>
            <a:off x="4876800" y="1371600"/>
            <a:ext cx="3962400" cy="2971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09600"/>
            <a:ext cx="8229600" cy="5867400"/>
          </a:xfrm>
        </p:spPr>
        <p:txBody>
          <a:bodyPr>
            <a:normAutofit/>
          </a:bodyPr>
          <a:lstStyle/>
          <a:p>
            <a:pPr algn="r"/>
            <a:endParaRPr lang="fa-IR" sz="2000" dirty="0" smtClean="0">
              <a:solidFill>
                <a:schemeClr val="bg1"/>
              </a:solidFill>
            </a:endParaRPr>
          </a:p>
          <a:p>
            <a:pPr algn="r"/>
            <a:r>
              <a:rPr lang="fa-IR" sz="2000" dirty="0" smtClean="0">
                <a:solidFill>
                  <a:schemeClr val="bg1"/>
                </a:solidFill>
              </a:rPr>
              <a:t>کاروانسرای زین الدین در قرن 10 قمری محل استقرار تفنگچیان و مستحفظان بوده و اکنون با حفظ اصالت پیشینش، هتل گردشگران در یزد شده است.</a:t>
            </a:r>
            <a:br>
              <a:rPr lang="fa-IR" sz="2000" dirty="0" smtClean="0">
                <a:solidFill>
                  <a:schemeClr val="bg1"/>
                </a:solidFill>
              </a:rPr>
            </a:br>
            <a:r>
              <a:rPr lang="fa-IR" sz="2000" dirty="0" smtClean="0">
                <a:solidFill>
                  <a:schemeClr val="bg1"/>
                </a:solidFill>
              </a:rPr>
              <a:t>نقشه این کاروانسرا به شکل دایره است و دارای 5 برج نیم دایره است که به دیواره 8 </a:t>
            </a:r>
          </a:p>
          <a:p>
            <a:pPr algn="r"/>
            <a:r>
              <a:rPr lang="fa-IR" sz="2000" dirty="0" smtClean="0">
                <a:solidFill>
                  <a:schemeClr val="bg1"/>
                </a:solidFill>
              </a:rPr>
              <a:t>متری آن متصل‌اند.</a:t>
            </a:r>
          </a:p>
        </p:txBody>
      </p:sp>
      <p:pic>
        <p:nvPicPr>
          <p:cNvPr id="5" name="Picture 4" descr="C:\Users\rezvan\Desktop\vostamiyanعنکبوت\file_19383.jpeg"/>
          <p:cNvPicPr>
            <a:picLocks noChangeAspect="1" noChangeArrowheads="1"/>
          </p:cNvPicPr>
          <p:nvPr/>
        </p:nvPicPr>
        <p:blipFill>
          <a:blip r:embed="rId2" cstate="print"/>
          <a:srcRect/>
          <a:stretch>
            <a:fillRect/>
          </a:stretch>
        </p:blipFill>
        <p:spPr bwMode="auto">
          <a:xfrm>
            <a:off x="4343400" y="2819400"/>
            <a:ext cx="4656206" cy="31926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2" descr="C:\Users\rezvan\Desktop\vostamiyanعنکبوت\file_19373.jpeg"/>
          <p:cNvPicPr>
            <a:picLocks noChangeAspect="1" noChangeArrowheads="1"/>
          </p:cNvPicPr>
          <p:nvPr/>
        </p:nvPicPr>
        <p:blipFill>
          <a:blip r:embed="rId3" cstate="print"/>
          <a:srcRect/>
          <a:stretch>
            <a:fillRect/>
          </a:stretch>
        </p:blipFill>
        <p:spPr bwMode="auto">
          <a:xfrm>
            <a:off x="457200" y="3352800"/>
            <a:ext cx="3644736" cy="27352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karshenasi\کاروانسرا\New folder\zeinodin-karvansara-yazd-17.jpg"/>
          <p:cNvPicPr>
            <a:picLocks noChangeAspect="1" noChangeArrowheads="1"/>
          </p:cNvPicPr>
          <p:nvPr/>
        </p:nvPicPr>
        <p:blipFill>
          <a:blip r:embed="rId2" cstate="print"/>
          <a:srcRect/>
          <a:stretch>
            <a:fillRect/>
          </a:stretch>
        </p:blipFill>
        <p:spPr bwMode="auto">
          <a:xfrm>
            <a:off x="381000" y="3276600"/>
            <a:ext cx="4507230" cy="3219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3" descr="D:\karshenasi\کاروانسرا\New folder\zeinodin-karvansara-yazd-18.jpg"/>
          <p:cNvPicPr>
            <a:picLocks noGrp="1" noChangeAspect="1" noChangeArrowheads="1"/>
          </p:cNvPicPr>
          <p:nvPr>
            <p:ph idx="1"/>
          </p:nvPr>
        </p:nvPicPr>
        <p:blipFill>
          <a:blip r:embed="rId3" cstate="print"/>
          <a:srcRect r="17857"/>
          <a:stretch>
            <a:fillRect/>
          </a:stretch>
        </p:blipFill>
        <p:spPr bwMode="auto">
          <a:xfrm>
            <a:off x="1828800" y="990600"/>
            <a:ext cx="2541270" cy="2209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p:cNvSpPr txBox="1"/>
          <p:nvPr/>
        </p:nvSpPr>
        <p:spPr>
          <a:xfrm>
            <a:off x="1676400" y="152400"/>
            <a:ext cx="3241593" cy="830997"/>
          </a:xfrm>
          <a:prstGeom prst="rect">
            <a:avLst/>
          </a:prstGeom>
          <a:noFill/>
        </p:spPr>
        <p:txBody>
          <a:bodyPr wrap="none" rtlCol="0">
            <a:spAutoFit/>
          </a:bodyPr>
          <a:lstStyle/>
          <a:p>
            <a:pPr algn="r"/>
            <a:r>
              <a:rPr lang="fa-IR" sz="2400" b="1" dirty="0" smtClean="0">
                <a:solidFill>
                  <a:schemeClr val="accent1">
                    <a:lumMod val="50000"/>
                  </a:schemeClr>
                </a:solidFill>
                <a:latin typeface="Arial" pitchFamily="34" charset="0"/>
                <a:cs typeface="Arial" pitchFamily="34" charset="0"/>
              </a:rPr>
              <a:t>فضای داخلی اتاقهای </a:t>
            </a:r>
          </a:p>
          <a:p>
            <a:pPr algn="r"/>
            <a:r>
              <a:rPr lang="fa-IR" sz="2400" b="1" dirty="0" smtClean="0">
                <a:solidFill>
                  <a:schemeClr val="accent1">
                    <a:lumMod val="50000"/>
                  </a:schemeClr>
                </a:solidFill>
                <a:latin typeface="Arial" pitchFamily="34" charset="0"/>
                <a:cs typeface="Arial" pitchFamily="34" charset="0"/>
              </a:rPr>
              <a:t>کاروانسرای زین الدین در یزد </a:t>
            </a:r>
            <a:endParaRPr lang="en-US" sz="2400" b="1" dirty="0">
              <a:solidFill>
                <a:schemeClr val="accent1">
                  <a:lumMod val="50000"/>
                </a:schemeClr>
              </a:solidFill>
              <a:latin typeface="Arial" pitchFamily="34" charset="0"/>
              <a:cs typeface="Arial" pitchFamily="34" charset="0"/>
            </a:endParaRPr>
          </a:p>
        </p:txBody>
      </p:sp>
      <p:pic>
        <p:nvPicPr>
          <p:cNvPr id="11" name="Picture 3" descr="D:\karshenasi\کاروانسرا\New folder\15-karevansaraye-zinaldin-2.jpg"/>
          <p:cNvPicPr>
            <a:picLocks noChangeAspect="1" noChangeArrowheads="1"/>
          </p:cNvPicPr>
          <p:nvPr/>
        </p:nvPicPr>
        <p:blipFill>
          <a:blip r:embed="rId4" cstate="print"/>
          <a:srcRect/>
          <a:stretch>
            <a:fillRect/>
          </a:stretch>
        </p:blipFill>
        <p:spPr bwMode="auto">
          <a:xfrm>
            <a:off x="5105400" y="3657600"/>
            <a:ext cx="3862896" cy="26525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48" name="Picture 4" descr="D:\karshenasi\کاروانسرا\New folder\zeinoldinkarvansarai_20110530_1342126270.jpg"/>
          <p:cNvPicPr>
            <a:picLocks noChangeAspect="1" noChangeArrowheads="1"/>
          </p:cNvPicPr>
          <p:nvPr/>
        </p:nvPicPr>
        <p:blipFill>
          <a:blip r:embed="rId5" cstate="print"/>
          <a:srcRect/>
          <a:stretch>
            <a:fillRect/>
          </a:stretch>
        </p:blipFill>
        <p:spPr bwMode="auto">
          <a:xfrm>
            <a:off x="5029200" y="304800"/>
            <a:ext cx="3733800" cy="2800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0352"/>
            <a:ext cx="8686800" cy="6327648"/>
          </a:xfrm>
        </p:spPr>
        <p:txBody>
          <a:bodyPr>
            <a:normAutofit/>
          </a:bodyPr>
          <a:lstStyle/>
          <a:p>
            <a:pPr algn="r">
              <a:buNone/>
            </a:pPr>
            <a:r>
              <a:rPr lang="fa-IR" sz="2400" b="1" dirty="0" smtClean="0">
                <a:solidFill>
                  <a:schemeClr val="accent1">
                    <a:lumMod val="50000"/>
                  </a:schemeClr>
                </a:solidFill>
              </a:rPr>
              <a:t>کاروانسراهای 2ایوانی:</a:t>
            </a:r>
          </a:p>
          <a:p>
            <a:pPr algn="r">
              <a:buNone/>
            </a:pPr>
            <a:r>
              <a:rPr lang="fa-IR" sz="2000" dirty="0" smtClean="0">
                <a:solidFill>
                  <a:schemeClr val="bg1"/>
                </a:solidFill>
              </a:rPr>
              <a:t>همانند مدارس و مساجد و دیگر بناهای از این دست در ایران فتعدادی از این </a:t>
            </a:r>
          </a:p>
          <a:p>
            <a:pPr algn="r">
              <a:buNone/>
            </a:pPr>
            <a:r>
              <a:rPr lang="fa-IR" sz="2000" dirty="0" smtClean="0">
                <a:solidFill>
                  <a:schemeClr val="bg1"/>
                </a:solidFill>
              </a:rPr>
              <a:t>کاروانسراها را نیز به شکل دو ایوانی و به فرم مربع یا مستطیل ساخته اند. </a:t>
            </a:r>
          </a:p>
          <a:p>
            <a:pPr algn="r">
              <a:buNone/>
            </a:pPr>
            <a:r>
              <a:rPr lang="fa-IR" sz="2000" dirty="0" smtClean="0">
                <a:solidFill>
                  <a:schemeClr val="bg1"/>
                </a:solidFill>
              </a:rPr>
              <a:t>عموما ایوانهای این کاروانسراهایکی درمدخل ورودی و دیگری روبروی آن قرار </a:t>
            </a:r>
          </a:p>
          <a:p>
            <a:pPr algn="r">
              <a:buNone/>
            </a:pPr>
            <a:r>
              <a:rPr lang="fa-IR" sz="2000" dirty="0" smtClean="0">
                <a:solidFill>
                  <a:schemeClr val="bg1"/>
                </a:solidFill>
              </a:rPr>
              <a:t>دارد. مانند:کاروانسرای چاه خوشاب و کاروانسرای دو کوهک </a:t>
            </a:r>
          </a:p>
          <a:p>
            <a:pPr algn="r">
              <a:buNone/>
            </a:pPr>
            <a:endParaRPr lang="fa-IR" sz="2000" dirty="0" smtClean="0">
              <a:solidFill>
                <a:schemeClr val="bg1"/>
              </a:solidFill>
            </a:endParaRPr>
          </a:p>
          <a:p>
            <a:pPr algn="r">
              <a:buNone/>
            </a:pPr>
            <a:endParaRPr lang="fa-IR" sz="2000" dirty="0" smtClean="0">
              <a:solidFill>
                <a:schemeClr val="bg1"/>
              </a:solidFill>
            </a:endParaRPr>
          </a:p>
          <a:p>
            <a:pPr algn="r">
              <a:buNone/>
            </a:pPr>
            <a:endParaRPr lang="fa-IR" sz="2000" dirty="0" smtClean="0">
              <a:solidFill>
                <a:schemeClr val="bg1"/>
              </a:solidFill>
            </a:endParaRPr>
          </a:p>
          <a:p>
            <a:pPr algn="r">
              <a:buNone/>
            </a:pPr>
            <a:endParaRPr lang="fa-IR" sz="2000" dirty="0" smtClean="0">
              <a:solidFill>
                <a:schemeClr val="bg1"/>
              </a:solidFill>
            </a:endParaRPr>
          </a:p>
          <a:p>
            <a:pPr algn="r">
              <a:buNone/>
            </a:pPr>
            <a:endParaRPr lang="fa-IR" sz="2000" dirty="0" smtClean="0">
              <a:solidFill>
                <a:schemeClr val="bg1"/>
              </a:solidFill>
            </a:endParaRPr>
          </a:p>
          <a:p>
            <a:pPr algn="r">
              <a:buNone/>
            </a:pPr>
            <a:endParaRPr lang="fa-IR" sz="2000" dirty="0" smtClean="0">
              <a:solidFill>
                <a:schemeClr val="bg1"/>
              </a:solidFill>
            </a:endParaRPr>
          </a:p>
          <a:p>
            <a:pPr algn="r">
              <a:buNone/>
            </a:pPr>
            <a:endParaRPr lang="fa-IR" sz="2000" dirty="0" smtClean="0">
              <a:solidFill>
                <a:schemeClr val="bg1"/>
              </a:solidFill>
            </a:endParaRPr>
          </a:p>
          <a:p>
            <a:pPr algn="r">
              <a:buNone/>
            </a:pPr>
            <a:endParaRPr lang="fa-IR" sz="2000" dirty="0" smtClean="0">
              <a:solidFill>
                <a:schemeClr val="bg1"/>
              </a:solidFill>
            </a:endParaRPr>
          </a:p>
          <a:p>
            <a:pPr algn="r">
              <a:buNone/>
            </a:pPr>
            <a:endParaRPr lang="fa-IR" sz="2000" dirty="0" smtClean="0">
              <a:solidFill>
                <a:schemeClr val="bg1"/>
              </a:solidFill>
            </a:endParaRPr>
          </a:p>
          <a:p>
            <a:pPr algn="r">
              <a:buNone/>
            </a:pPr>
            <a:endParaRPr lang="fa-IR" sz="2000" dirty="0" smtClean="0">
              <a:solidFill>
                <a:schemeClr val="bg1"/>
              </a:solidFill>
            </a:endParaRPr>
          </a:p>
          <a:p>
            <a:pPr algn="r">
              <a:buNone/>
            </a:pPr>
            <a:r>
              <a:rPr lang="fa-IR" sz="2000" dirty="0" smtClean="0">
                <a:solidFill>
                  <a:schemeClr val="bg1"/>
                </a:solidFill>
              </a:rPr>
              <a:t>کاروانسرای دوکوهک</a:t>
            </a:r>
          </a:p>
          <a:p>
            <a:pPr algn="r">
              <a:buNone/>
            </a:pPr>
            <a:endParaRPr lang="fa-IR" sz="2000" dirty="0" smtClean="0">
              <a:solidFill>
                <a:schemeClr val="bg1"/>
              </a:solidFill>
            </a:endParaRPr>
          </a:p>
          <a:p>
            <a:pPr algn="r">
              <a:buNone/>
            </a:pPr>
            <a:endParaRPr lang="en-US" sz="2000" b="1" dirty="0">
              <a:solidFill>
                <a:schemeClr val="bg1"/>
              </a:solidFill>
            </a:endParaRPr>
          </a:p>
        </p:txBody>
      </p:sp>
      <p:pic>
        <p:nvPicPr>
          <p:cNvPr id="4" name="Picture 3" descr="اقامت و پاتوق کردن افراد معتاد در كاروانسرای تاریخی دوكوهك شیراز"/>
          <p:cNvPicPr/>
          <p:nvPr/>
        </p:nvPicPr>
        <p:blipFill>
          <a:blip r:embed="rId2" cstate="print"/>
          <a:srcRect/>
          <a:stretch>
            <a:fillRect/>
          </a:stretch>
        </p:blipFill>
        <p:spPr bwMode="auto">
          <a:xfrm>
            <a:off x="1600200" y="2971800"/>
            <a:ext cx="6248400" cy="2933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8229600" cy="6400800"/>
          </a:xfrm>
        </p:spPr>
        <p:txBody>
          <a:bodyPr>
            <a:normAutofit/>
          </a:bodyPr>
          <a:lstStyle/>
          <a:p>
            <a:pPr algn="r">
              <a:buNone/>
            </a:pPr>
            <a:r>
              <a:rPr lang="fa-IR" sz="2400" b="1" dirty="0" smtClean="0">
                <a:solidFill>
                  <a:schemeClr val="accent1">
                    <a:lumMod val="50000"/>
                  </a:schemeClr>
                </a:solidFill>
              </a:rPr>
              <a:t>کاروانسرا با تالار ستوندار :</a:t>
            </a:r>
          </a:p>
          <a:p>
            <a:pPr algn="r">
              <a:buNone/>
            </a:pPr>
            <a:r>
              <a:rPr lang="fa-IR" sz="2000" dirty="0" smtClean="0">
                <a:solidFill>
                  <a:schemeClr val="bg1"/>
                </a:solidFill>
              </a:rPr>
              <a:t>از این تالارها عموما به عنوان استبل استفاده میشده است.</a:t>
            </a:r>
          </a:p>
          <a:p>
            <a:pPr algn="r">
              <a:buNone/>
            </a:pPr>
            <a:r>
              <a:rPr lang="fa-IR" sz="2000" dirty="0" smtClean="0">
                <a:solidFill>
                  <a:schemeClr val="bg1"/>
                </a:solidFill>
              </a:rPr>
              <a:t>مانند:کاروانسرای عسکرآباد بین جاده تهران - قم و کاروانسرای خاتون آباد در جاده گرمسار – تهران</a:t>
            </a:r>
          </a:p>
          <a:p>
            <a:pPr algn="r">
              <a:buNone/>
            </a:pPr>
            <a:endParaRPr lang="fa-IR" sz="2000" dirty="0" smtClean="0">
              <a:solidFill>
                <a:schemeClr val="bg1"/>
              </a:solidFill>
            </a:endParaRPr>
          </a:p>
          <a:p>
            <a:pPr algn="r">
              <a:buNone/>
            </a:pPr>
            <a:endParaRPr lang="fa-IR" sz="2000" dirty="0" smtClean="0">
              <a:solidFill>
                <a:schemeClr val="bg1"/>
              </a:solidFill>
            </a:endParaRPr>
          </a:p>
          <a:p>
            <a:pPr algn="r">
              <a:buNone/>
            </a:pPr>
            <a:endParaRPr lang="fa-IR" sz="2000" dirty="0" smtClean="0">
              <a:solidFill>
                <a:schemeClr val="bg1"/>
              </a:solidFill>
            </a:endParaRPr>
          </a:p>
          <a:p>
            <a:pPr algn="r">
              <a:buNone/>
            </a:pPr>
            <a:endParaRPr lang="fa-IR" sz="2000" dirty="0" smtClean="0">
              <a:solidFill>
                <a:schemeClr val="bg1"/>
              </a:solidFill>
            </a:endParaRPr>
          </a:p>
          <a:p>
            <a:pPr algn="r">
              <a:buNone/>
            </a:pPr>
            <a:endParaRPr lang="fa-IR" sz="2000" dirty="0" smtClean="0">
              <a:solidFill>
                <a:schemeClr val="bg1"/>
              </a:solidFill>
            </a:endParaRPr>
          </a:p>
          <a:p>
            <a:pPr algn="r">
              <a:buNone/>
            </a:pPr>
            <a:endParaRPr lang="fa-IR" sz="2000" dirty="0" smtClean="0">
              <a:solidFill>
                <a:schemeClr val="bg1"/>
              </a:solidFill>
            </a:endParaRPr>
          </a:p>
          <a:p>
            <a:pPr algn="r">
              <a:buNone/>
            </a:pPr>
            <a:endParaRPr lang="fa-IR" sz="2000" dirty="0" smtClean="0">
              <a:solidFill>
                <a:schemeClr val="bg1"/>
              </a:solidFill>
            </a:endParaRPr>
          </a:p>
          <a:p>
            <a:pPr algn="r">
              <a:buNone/>
            </a:pPr>
            <a:endParaRPr lang="fa-IR" sz="2000" dirty="0" smtClean="0">
              <a:solidFill>
                <a:schemeClr val="bg1"/>
              </a:solidFill>
            </a:endParaRPr>
          </a:p>
          <a:p>
            <a:pPr algn="r">
              <a:buNone/>
            </a:pPr>
            <a:r>
              <a:rPr lang="fa-IR" sz="2000" dirty="0" smtClean="0">
                <a:solidFill>
                  <a:schemeClr val="bg1"/>
                </a:solidFill>
              </a:rPr>
              <a:t>کاروانسرای عسکرآباد</a:t>
            </a:r>
          </a:p>
          <a:p>
            <a:pPr algn="r">
              <a:buNone/>
            </a:pPr>
            <a:endParaRPr lang="fa-IR" sz="2000" dirty="0" smtClean="0">
              <a:solidFill>
                <a:schemeClr val="bg1"/>
              </a:solidFill>
            </a:endParaRPr>
          </a:p>
          <a:p>
            <a:pPr algn="r">
              <a:buNone/>
            </a:pPr>
            <a:endParaRPr lang="fa-IR" sz="2000" dirty="0" smtClean="0">
              <a:solidFill>
                <a:schemeClr val="bg1"/>
              </a:solidFill>
            </a:endParaRPr>
          </a:p>
          <a:p>
            <a:pPr algn="r">
              <a:buNone/>
            </a:pPr>
            <a:endParaRPr lang="fa-IR" sz="2000" dirty="0" smtClean="0">
              <a:solidFill>
                <a:schemeClr val="bg1"/>
              </a:solidFill>
            </a:endParaRPr>
          </a:p>
          <a:p>
            <a:pPr algn="r">
              <a:buNone/>
            </a:pPr>
            <a:r>
              <a:rPr lang="fa-IR" sz="2000" dirty="0" smtClean="0">
                <a:solidFill>
                  <a:schemeClr val="bg1"/>
                </a:solidFill>
              </a:rPr>
              <a:t>                                                     کاروانسرای خاتون آباد </a:t>
            </a:r>
            <a:endParaRPr lang="en-US" sz="2000" b="1" dirty="0">
              <a:solidFill>
                <a:schemeClr val="bg1"/>
              </a:solidFill>
            </a:endParaRPr>
          </a:p>
        </p:txBody>
      </p:sp>
      <p:pic>
        <p:nvPicPr>
          <p:cNvPr id="4" name="Picture 3" descr="http://parsmiras.persiangig.com/Web/Carvansary/Asgarabad%2001_001.jpg"/>
          <p:cNvPicPr/>
          <p:nvPr/>
        </p:nvPicPr>
        <p:blipFill>
          <a:blip r:embed="rId2" cstate="print"/>
          <a:srcRect/>
          <a:stretch>
            <a:fillRect/>
          </a:stretch>
        </p:blipFill>
        <p:spPr bwMode="auto">
          <a:xfrm>
            <a:off x="5486400" y="2057400"/>
            <a:ext cx="3073854" cy="2438400"/>
          </a:xfrm>
          <a:prstGeom prst="rect">
            <a:avLst/>
          </a:prstGeom>
          <a:ln>
            <a:noFill/>
          </a:ln>
          <a:effectLst>
            <a:outerShdw blurRad="292100" dist="139700" dir="2700000" algn="tl" rotWithShape="0">
              <a:srgbClr val="333333">
                <a:alpha val="65000"/>
              </a:srgbClr>
            </a:outerShdw>
          </a:effectLst>
        </p:spPr>
      </p:pic>
      <p:pic>
        <p:nvPicPr>
          <p:cNvPr id="5" name="Picture 4" descr="http://chn.ir/Images/News/41075-110647.JPG"/>
          <p:cNvPicPr/>
          <p:nvPr/>
        </p:nvPicPr>
        <p:blipFill>
          <a:blip r:embed="rId3" cstate="print"/>
          <a:srcRect/>
          <a:stretch>
            <a:fillRect/>
          </a:stretch>
        </p:blipFill>
        <p:spPr bwMode="auto">
          <a:xfrm>
            <a:off x="762000" y="2895600"/>
            <a:ext cx="4343400" cy="28860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530352"/>
            <a:ext cx="8458200" cy="4187952"/>
          </a:xfrm>
        </p:spPr>
        <p:txBody>
          <a:bodyPr>
            <a:normAutofit/>
          </a:bodyPr>
          <a:lstStyle/>
          <a:p>
            <a:pPr algn="r">
              <a:buNone/>
            </a:pPr>
            <a:r>
              <a:rPr lang="fa-IR" sz="2400" b="1" dirty="0" smtClean="0">
                <a:solidFill>
                  <a:schemeClr val="accent1">
                    <a:lumMod val="50000"/>
                  </a:schemeClr>
                </a:solidFill>
              </a:rPr>
              <a:t>کاروانسراهای چهارایوانی:</a:t>
            </a:r>
          </a:p>
          <a:p>
            <a:pPr algn="r">
              <a:buNone/>
            </a:pPr>
            <a:r>
              <a:rPr lang="fa-IR" sz="2000" dirty="0" smtClean="0">
                <a:solidFill>
                  <a:schemeClr val="bg1"/>
                </a:solidFill>
              </a:rPr>
              <a:t>احداث بنای چها ایوانی با حیاط باز مرکزی ، سابقه طولانی در معماری ایرانی دارد . ساخت    بناهای چهار ایوانی ، چهارطاقی و چهار گنبدی در دوره ساسانیان بسیار رواج داشت.نمونه بارز این کاروانسراها در سده پنجم قمری تکوین یافت.از دوره سلجوقی به بعد ،کاروانسراهای زیادی با پلان چهار ایوانی احداث گردید.گرچه همه آنها به شکل مربع یا متطیل هستند و شباهت زیادی بهم دارند اما در جزئیات مانند شکل داخل و خارج ، دروازه ورودی ، برج ها و ترتیب قرار گرفتن استبل ها هریک دارای ویژگی های متفاوتی هستند.</a:t>
            </a:r>
            <a:endParaRPr lang="en-US" sz="2000" b="1" dirty="0">
              <a:solidFill>
                <a:schemeClr val="bg1"/>
              </a:solidFill>
            </a:endParaRPr>
          </a:p>
        </p:txBody>
      </p:sp>
      <p:pic>
        <p:nvPicPr>
          <p:cNvPr id="11266" name="Picture 2" descr="http://www2.kermanshahtamin.ir/image/image_gallery?img_id=6747"/>
          <p:cNvPicPr>
            <a:picLocks noChangeAspect="1" noChangeArrowheads="1"/>
          </p:cNvPicPr>
          <p:nvPr/>
        </p:nvPicPr>
        <p:blipFill>
          <a:blip r:embed="rId2" cstate="print"/>
          <a:srcRect/>
          <a:stretch>
            <a:fillRect/>
          </a:stretch>
        </p:blipFill>
        <p:spPr bwMode="auto">
          <a:xfrm>
            <a:off x="1905000" y="3048000"/>
            <a:ext cx="4953000"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305800" cy="4187952"/>
          </a:xfrm>
        </p:spPr>
        <p:txBody>
          <a:bodyPr>
            <a:normAutofit/>
          </a:bodyPr>
          <a:lstStyle/>
          <a:p>
            <a:pPr algn="r">
              <a:buNone/>
            </a:pPr>
            <a:r>
              <a:rPr lang="fa-IR" sz="2400" b="1" dirty="0" smtClean="0">
                <a:solidFill>
                  <a:schemeClr val="accent1">
                    <a:lumMod val="50000"/>
                  </a:schemeClr>
                </a:solidFill>
              </a:rPr>
              <a:t>کاروانسرا با پلان متفرقه:</a:t>
            </a:r>
          </a:p>
          <a:p>
            <a:pPr algn="r">
              <a:buNone/>
            </a:pPr>
            <a:r>
              <a:rPr lang="fa-IR" sz="2000" dirty="0" smtClean="0">
                <a:solidFill>
                  <a:schemeClr val="bg1"/>
                </a:solidFill>
              </a:rPr>
              <a:t> این کاروانسراها با کاروانسراهای فوق شباهاتی ندارند . دلایل مختلفی چون سلیقه </a:t>
            </a:r>
          </a:p>
          <a:p>
            <a:pPr algn="r">
              <a:buNone/>
            </a:pPr>
            <a:r>
              <a:rPr lang="fa-IR" sz="2000" dirty="0" smtClean="0">
                <a:solidFill>
                  <a:schemeClr val="bg1"/>
                </a:solidFill>
              </a:rPr>
              <a:t>و ذوق معمار ، نفوذ معماری خارجی و شرایط و موقعیت جغرافیایی در احداث اینگونه کاروانسراها نقش داشته است.</a:t>
            </a:r>
          </a:p>
          <a:p>
            <a:pPr algn="r">
              <a:buNone/>
            </a:pPr>
            <a:r>
              <a:rPr lang="fa-IR" sz="2000" dirty="0" smtClean="0">
                <a:solidFill>
                  <a:schemeClr val="bg1"/>
                </a:solidFill>
              </a:rPr>
              <a:t>مانند: کاروانسرای شاه عباسی در جلفای آذربایجان</a:t>
            </a:r>
            <a:endParaRPr lang="en-US" sz="2000" dirty="0" smtClean="0">
              <a:solidFill>
                <a:schemeClr val="bg1"/>
              </a:solidFill>
            </a:endParaRPr>
          </a:p>
          <a:p>
            <a:pPr algn="r">
              <a:buNone/>
            </a:pPr>
            <a:endParaRPr lang="en-US" sz="2000" b="1" dirty="0">
              <a:solidFill>
                <a:schemeClr val="bg1"/>
              </a:solidFill>
            </a:endParaRPr>
          </a:p>
        </p:txBody>
      </p:sp>
      <p:pic>
        <p:nvPicPr>
          <p:cNvPr id="4" name="Picture 3" descr="http://images.persianblog.ir/40230_y9nXpg41.jpg"/>
          <p:cNvPicPr/>
          <p:nvPr/>
        </p:nvPicPr>
        <p:blipFill>
          <a:blip r:embed="rId2" cstate="print"/>
          <a:srcRect/>
          <a:stretch>
            <a:fillRect/>
          </a:stretch>
        </p:blipFill>
        <p:spPr bwMode="auto">
          <a:xfrm>
            <a:off x="1219200" y="2438400"/>
            <a:ext cx="5562600" cy="381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533400"/>
            <a:ext cx="8153400" cy="4187952"/>
          </a:xfrm>
        </p:spPr>
        <p:txBody>
          <a:bodyPr>
            <a:normAutofit/>
          </a:bodyPr>
          <a:lstStyle/>
          <a:p>
            <a:pPr algn="r">
              <a:buNone/>
            </a:pPr>
            <a:r>
              <a:rPr lang="fa-IR" sz="2000" b="1" dirty="0" smtClean="0">
                <a:solidFill>
                  <a:schemeClr val="accent1">
                    <a:lumMod val="50000"/>
                  </a:schemeClr>
                </a:solidFill>
              </a:rPr>
              <a:t>پر رونق‌ترین دوره احداث و مرمت کاروانسراها را می‌توان دوره صفویه دانست. </a:t>
            </a:r>
            <a:r>
              <a:rPr lang="fa-IR" sz="2000" dirty="0" smtClean="0">
                <a:solidFill>
                  <a:schemeClr val="bg1"/>
                </a:solidFill>
              </a:rPr>
              <a:t>در این </a:t>
            </a:r>
          </a:p>
          <a:p>
            <a:pPr algn="r">
              <a:buNone/>
            </a:pPr>
            <a:r>
              <a:rPr lang="fa-IR" sz="2000" dirty="0" smtClean="0">
                <a:solidFill>
                  <a:schemeClr val="bg1"/>
                </a:solidFill>
              </a:rPr>
              <a:t>دوران بود که شاه عباس یکم با توجه به تدبر خود، تصمیم به بازسازی و احیای جاده ابریشم </a:t>
            </a:r>
          </a:p>
          <a:p>
            <a:pPr algn="r">
              <a:buNone/>
            </a:pPr>
            <a:r>
              <a:rPr lang="fa-IR" sz="2000" dirty="0" smtClean="0">
                <a:solidFill>
                  <a:schemeClr val="bg1"/>
                </a:solidFill>
              </a:rPr>
              <a:t>نمود و یکی از الزامات این کار را احیای کاروانسراها می‌دانست. پژوهشگران همین موضوع   را یکی از دلایل اشتهار بیشتر کاروانسراها به کاروانسرای</a:t>
            </a:r>
            <a:r>
              <a:rPr lang="fa-IR" sz="2000" i="1" dirty="0" smtClean="0">
                <a:solidFill>
                  <a:schemeClr val="bg1"/>
                </a:solidFill>
              </a:rPr>
              <a:t> </a:t>
            </a:r>
            <a:r>
              <a:rPr lang="fa-IR" sz="2000" dirty="0" smtClean="0">
                <a:solidFill>
                  <a:schemeClr val="bg1"/>
                </a:solidFill>
              </a:rPr>
              <a:t>شاه عباسی می دانند.  هر چند که ممکن است آن کاروانسرا بازسازی شده کاروانسراهای پیش از صفویه باشد. </a:t>
            </a:r>
          </a:p>
          <a:p>
            <a:pPr algn="r">
              <a:buNone/>
            </a:pPr>
            <a:r>
              <a:rPr lang="fa-IR" sz="2000" dirty="0" smtClean="0">
                <a:solidFill>
                  <a:schemeClr val="bg1"/>
                </a:solidFill>
              </a:rPr>
              <a:t>از جمله کاروانسراهایی که در دوره صفویه ایجاد شده است، میتوان کاروانسرای شاه عباسی کرج را نام برد که این کاروانسرا در زمان شاه سلیمان صفوی و بین سالهای ۱۰۷۸ تا ۱۱۰۹ احداث گردیده است</a:t>
            </a:r>
          </a:p>
          <a:p>
            <a:pPr algn="r">
              <a:buNone/>
            </a:pPr>
            <a:r>
              <a:rPr lang="fa-IR" sz="2000" dirty="0" smtClean="0">
                <a:solidFill>
                  <a:schemeClr val="bg1"/>
                </a:solidFill>
              </a:rPr>
              <a:t> </a:t>
            </a:r>
            <a:endParaRPr lang="en-US" sz="2000" dirty="0">
              <a:solidFill>
                <a:schemeClr val="bg1"/>
              </a:solidFill>
            </a:endParaRPr>
          </a:p>
        </p:txBody>
      </p:sp>
      <p:pic>
        <p:nvPicPr>
          <p:cNvPr id="4" name="Picture 3" descr="http://upload.wikimedia.org/wikipedia/fa/thumb/f/f7/Sha_abasi_north_elv_2.jpg/500px-Sha_abasi_north_elv_2.jpg">
            <a:hlinkClick r:id="rId2"/>
          </p:cNvPr>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1295400" y="3505200"/>
            <a:ext cx="6781800" cy="2667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265" name="Rectangle 1"/>
          <p:cNvSpPr>
            <a:spLocks noChangeArrowheads="1"/>
          </p:cNvSpPr>
          <p:nvPr/>
        </p:nvSpPr>
        <p:spPr bwMode="auto">
          <a:xfrm>
            <a:off x="8903230" y="0"/>
            <a:ext cx="240771"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 y="530352"/>
            <a:ext cx="8183880" cy="688848"/>
          </a:xfrm>
        </p:spPr>
        <p:txBody>
          <a:bodyPr>
            <a:normAutofit/>
          </a:bodyPr>
          <a:lstStyle/>
          <a:p>
            <a:pPr algn="ctr">
              <a:buNone/>
            </a:pPr>
            <a:r>
              <a:rPr lang="fa-IR" sz="2400" b="1" dirty="0" smtClean="0">
                <a:solidFill>
                  <a:schemeClr val="accent1">
                    <a:lumMod val="50000"/>
                  </a:schemeClr>
                </a:solidFill>
                <a:latin typeface="Calibri" pitchFamily="34" charset="0"/>
                <a:ea typeface="Calibri" pitchFamily="34" charset="0"/>
              </a:rPr>
              <a:t>معرفی نمونه هایی از کاروانسراها:</a:t>
            </a:r>
          </a:p>
          <a:p>
            <a:pPr algn="r">
              <a:buNone/>
            </a:pPr>
            <a:endParaRPr lang="en-US" sz="2400" b="1" dirty="0">
              <a:solidFill>
                <a:schemeClr val="bg1"/>
              </a:solidFill>
            </a:endParaRPr>
          </a:p>
        </p:txBody>
      </p:sp>
      <p:pic>
        <p:nvPicPr>
          <p:cNvPr id="4" name="Picture 3" descr="D:\karshenasi\کاروانسرا\ax\New folder\1.jpg"/>
          <p:cNvPicPr>
            <a:picLocks noChangeAspect="1" noChangeArrowheads="1"/>
          </p:cNvPicPr>
          <p:nvPr/>
        </p:nvPicPr>
        <p:blipFill>
          <a:blip r:embed="rId2" cstate="print"/>
          <a:srcRect/>
          <a:stretch>
            <a:fillRect/>
          </a:stretch>
        </p:blipFill>
        <p:spPr bwMode="auto">
          <a:xfrm>
            <a:off x="609600" y="4191000"/>
            <a:ext cx="3681413" cy="23165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2" descr="D:\karshenasi\کاروانسرا\شاه عباسی\zoom-3.jpg"/>
          <p:cNvPicPr>
            <a:picLocks noChangeAspect="1" noChangeArrowheads="1"/>
          </p:cNvPicPr>
          <p:nvPr/>
        </p:nvPicPr>
        <p:blipFill>
          <a:blip r:embed="rId3" cstate="print"/>
          <a:srcRect/>
          <a:stretch>
            <a:fillRect/>
          </a:stretch>
        </p:blipFill>
        <p:spPr bwMode="auto">
          <a:xfrm>
            <a:off x="5029200" y="1447800"/>
            <a:ext cx="3645471" cy="2432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2" descr="C:\Users\pars\Pictures\New folder (2)\Sharaf-1.jpg"/>
          <p:cNvPicPr>
            <a:picLocks noChangeAspect="1" noChangeArrowheads="1"/>
          </p:cNvPicPr>
          <p:nvPr/>
        </p:nvPicPr>
        <p:blipFill>
          <a:blip r:embed="rId4" cstate="print"/>
          <a:srcRect/>
          <a:stretch>
            <a:fillRect/>
          </a:stretch>
        </p:blipFill>
        <p:spPr bwMode="auto">
          <a:xfrm>
            <a:off x="1371600" y="1752600"/>
            <a:ext cx="2411505" cy="15567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C:\Users\pars\Desktop\New folder (2)\12.jpg"/>
          <p:cNvPicPr>
            <a:picLocks noChangeAspect="1" noChangeArrowheads="1"/>
          </p:cNvPicPr>
          <p:nvPr/>
        </p:nvPicPr>
        <p:blipFill>
          <a:blip r:embed="rId5" cstate="print"/>
          <a:srcRect/>
          <a:stretch>
            <a:fillRect/>
          </a:stretch>
        </p:blipFill>
        <p:spPr bwMode="auto">
          <a:xfrm>
            <a:off x="4724400" y="4572000"/>
            <a:ext cx="3185351" cy="1752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533400"/>
            <a:ext cx="8610600" cy="5486400"/>
          </a:xfrm>
        </p:spPr>
        <p:txBody>
          <a:bodyPr>
            <a:noAutofit/>
          </a:bodyPr>
          <a:lstStyle/>
          <a:p>
            <a:pPr algn="ctr" rtl="1">
              <a:buNone/>
            </a:pPr>
            <a:r>
              <a:rPr lang="fa-IR" sz="2000" b="1" dirty="0" smtClean="0">
                <a:solidFill>
                  <a:schemeClr val="accent1">
                    <a:lumMod val="50000"/>
                  </a:schemeClr>
                </a:solidFill>
              </a:rPr>
              <a:t>کاروانسرا در دوره اسلامی</a:t>
            </a:r>
            <a:endParaRPr lang="en-US" sz="2000" dirty="0" smtClean="0">
              <a:solidFill>
                <a:schemeClr val="accent1">
                  <a:lumMod val="50000"/>
                </a:schemeClr>
              </a:solidFill>
            </a:endParaRPr>
          </a:p>
          <a:p>
            <a:pPr algn="r" rtl="1">
              <a:buNone/>
            </a:pPr>
            <a:r>
              <a:rPr lang="fa-IR" sz="2000" dirty="0" smtClean="0">
                <a:solidFill>
                  <a:schemeClr val="bg1"/>
                </a:solidFill>
              </a:rPr>
              <a:t>در این دوره، معماری کاروانسراهـا از دیدگاه سبک وتنوع نقشه‌ها به اوج شکوفائـی رسیده و در   مسیر شهرها و روستا، ومعابر کوهستانی و نـواحی کویری، کاروانسرا و رباطهای برونشهـری   و در مراکز اقتصادی وراسته بازارها، کاروانسرا و رباطهای درونشهری با ویژگیهای متفاوت   کار بردی احداث شدند. </a:t>
            </a:r>
            <a:endParaRPr lang="en-US" sz="2000" dirty="0" smtClean="0">
              <a:solidFill>
                <a:schemeClr val="bg1"/>
              </a:solidFill>
            </a:endParaRPr>
          </a:p>
          <a:p>
            <a:pPr algn="r" rtl="1">
              <a:buNone/>
            </a:pPr>
            <a:r>
              <a:rPr lang="fa-IR" sz="2000" dirty="0" smtClean="0">
                <a:solidFill>
                  <a:schemeClr val="bg1"/>
                </a:solidFill>
              </a:rPr>
              <a:t>    </a:t>
            </a:r>
            <a:endParaRPr lang="en-US" sz="2000" dirty="0" smtClean="0">
              <a:solidFill>
                <a:schemeClr val="bg1"/>
              </a:solidFill>
            </a:endParaRPr>
          </a:p>
          <a:p>
            <a:pPr algn="r" rtl="1">
              <a:buNone/>
            </a:pPr>
            <a:r>
              <a:rPr lang="fa-IR" sz="2000" dirty="0" smtClean="0">
                <a:solidFill>
                  <a:schemeClr val="bg1"/>
                </a:solidFill>
              </a:rPr>
              <a:t> کاروانسرا محـل  تعامل انـدیشه هـا وتبـادل وتقابل آداب</a:t>
            </a:r>
          </a:p>
          <a:p>
            <a:pPr algn="r" rtl="1">
              <a:buNone/>
            </a:pPr>
            <a:r>
              <a:rPr lang="fa-IR" sz="2000" dirty="0" smtClean="0">
                <a:solidFill>
                  <a:schemeClr val="bg1"/>
                </a:solidFill>
              </a:rPr>
              <a:t> و رسوم اقوام و ملل مختـلف بوده، و بی تردید،</a:t>
            </a:r>
          </a:p>
          <a:p>
            <a:pPr algn="r" rtl="1">
              <a:buNone/>
            </a:pPr>
            <a:r>
              <a:rPr lang="fa-IR" sz="2000" dirty="0" smtClean="0">
                <a:solidFill>
                  <a:schemeClr val="bg1"/>
                </a:solidFill>
              </a:rPr>
              <a:t> این تماس و تلاقی انسان‌ها وانـدیشه هـای گـونـاگـون، </a:t>
            </a:r>
          </a:p>
          <a:p>
            <a:pPr algn="r" rtl="1">
              <a:buNone/>
            </a:pPr>
            <a:r>
              <a:rPr lang="fa-IR" sz="2000" dirty="0" smtClean="0">
                <a:solidFill>
                  <a:schemeClr val="bg1"/>
                </a:solidFill>
              </a:rPr>
              <a:t>تـأثـیـری شگرف بر زندگی مردم این مرز و بوم کهنسال </a:t>
            </a:r>
          </a:p>
          <a:p>
            <a:pPr algn="r" rtl="1">
              <a:buNone/>
            </a:pPr>
            <a:r>
              <a:rPr lang="fa-IR" sz="2000" dirty="0" smtClean="0">
                <a:solidFill>
                  <a:schemeClr val="bg1"/>
                </a:solidFill>
              </a:rPr>
              <a:t>داشته است.</a:t>
            </a:r>
            <a:endParaRPr lang="en-US" sz="2000" dirty="0" smtClean="0">
              <a:solidFill>
                <a:schemeClr val="bg1"/>
              </a:solidFill>
            </a:endParaRPr>
          </a:p>
          <a:p>
            <a:pPr algn="r">
              <a:buNone/>
            </a:pPr>
            <a:endParaRPr lang="en-US" sz="2000" dirty="0">
              <a:solidFill>
                <a:schemeClr val="bg1"/>
              </a:solidFill>
            </a:endParaRPr>
          </a:p>
        </p:txBody>
      </p:sp>
      <p:sp>
        <p:nvSpPr>
          <p:cNvPr id="6" name="Rectangle 5"/>
          <p:cNvSpPr/>
          <p:nvPr/>
        </p:nvSpPr>
        <p:spPr>
          <a:xfrm>
            <a:off x="2514600" y="5562600"/>
            <a:ext cx="4572000" cy="1015663"/>
          </a:xfrm>
          <a:prstGeom prst="rect">
            <a:avLst/>
          </a:prstGeom>
        </p:spPr>
        <p:txBody>
          <a:bodyPr>
            <a:spAutoFit/>
          </a:bodyPr>
          <a:lstStyle/>
          <a:p>
            <a:pPr algn="r"/>
            <a:r>
              <a:rPr lang="ar-SA" sz="2000" dirty="0" smtClean="0">
                <a:solidFill>
                  <a:schemeClr val="bg1"/>
                </a:solidFill>
              </a:rPr>
              <a:t>دل ای سلیم بر این کاروانسرا مبند</a:t>
            </a:r>
            <a:endParaRPr lang="fa-IR" sz="2000" dirty="0" smtClean="0">
              <a:solidFill>
                <a:schemeClr val="bg1"/>
              </a:solidFill>
            </a:endParaRPr>
          </a:p>
          <a:p>
            <a:pPr algn="r"/>
            <a:r>
              <a:rPr lang="ar-SA" sz="2000" dirty="0" smtClean="0">
                <a:solidFill>
                  <a:schemeClr val="bg1"/>
                </a:solidFill>
              </a:rPr>
              <a:t>که خانه ساختن آیین کاروانی نیست</a:t>
            </a:r>
            <a:endParaRPr lang="fa-IR" sz="2000" dirty="0" smtClean="0">
              <a:solidFill>
                <a:schemeClr val="bg1"/>
              </a:solidFill>
            </a:endParaRPr>
          </a:p>
          <a:p>
            <a:r>
              <a:rPr lang="fa-IR" sz="2000" dirty="0" smtClean="0">
                <a:solidFill>
                  <a:schemeClr val="bg1"/>
                </a:solidFill>
              </a:rPr>
              <a:t>سعدی</a:t>
            </a:r>
            <a:endParaRPr lang="en-US" sz="2000" dirty="0">
              <a:solidFill>
                <a:schemeClr val="bg1"/>
              </a:solidFill>
            </a:endParaRPr>
          </a:p>
        </p:txBody>
      </p:sp>
      <p:pic>
        <p:nvPicPr>
          <p:cNvPr id="92161" name="Picture 1" descr="D:\karshenasi\کاروانسرا\شاه عباسی\Caravanserai-i-Shah_,_Qazvin_by_Eugène_Flandin.jpg"/>
          <p:cNvPicPr>
            <a:picLocks noChangeAspect="1" noChangeArrowheads="1"/>
          </p:cNvPicPr>
          <p:nvPr/>
        </p:nvPicPr>
        <p:blipFill>
          <a:blip r:embed="rId2" cstate="print"/>
          <a:srcRect t="22805"/>
          <a:stretch>
            <a:fillRect/>
          </a:stretch>
        </p:blipFill>
        <p:spPr bwMode="auto">
          <a:xfrm>
            <a:off x="457200" y="2514600"/>
            <a:ext cx="3733800" cy="23447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762000"/>
            <a:ext cx="7772400" cy="4709160"/>
          </a:xfrm>
        </p:spPr>
        <p:txBody>
          <a:bodyPr>
            <a:normAutofit/>
          </a:bodyPr>
          <a:lstStyle/>
          <a:p>
            <a:pPr algn="r">
              <a:buNone/>
            </a:pPr>
            <a:r>
              <a:rPr lang="fa-IR" sz="2000" b="1" dirty="0" smtClean="0">
                <a:solidFill>
                  <a:schemeClr val="accent1">
                    <a:lumMod val="50000"/>
                  </a:schemeClr>
                </a:solidFill>
              </a:rPr>
              <a:t>کاروانسراهای راههای طبس:</a:t>
            </a:r>
          </a:p>
          <a:p>
            <a:pPr algn="r">
              <a:buNone/>
            </a:pPr>
            <a:r>
              <a:rPr lang="fa-IR" sz="2000" dirty="0" smtClean="0">
                <a:solidFill>
                  <a:schemeClr val="bg1"/>
                </a:solidFill>
              </a:rPr>
              <a:t>در</a:t>
            </a:r>
            <a:r>
              <a:rPr lang="fa-IR" sz="2000" dirty="0" smtClean="0">
                <a:solidFill>
                  <a:schemeClr val="accent1">
                    <a:lumMod val="50000"/>
                  </a:schemeClr>
                </a:solidFill>
              </a:rPr>
              <a:t> </a:t>
            </a:r>
            <a:r>
              <a:rPr lang="fa-IR" sz="2000" dirty="0" smtClean="0">
                <a:solidFill>
                  <a:schemeClr val="bg1"/>
                </a:solidFill>
              </a:rPr>
              <a:t>حاشیه کویر قرار گرفته اند مانند: کاروانسرای چهارده (جوخواه) ،کاروانسرای دره بید، رباط زبیده (رباط مرا).</a:t>
            </a:r>
            <a:endParaRPr lang="en-US" sz="2000" dirty="0" smtClean="0">
              <a:solidFill>
                <a:schemeClr val="bg1"/>
              </a:solidFill>
            </a:endParaRPr>
          </a:p>
          <a:p>
            <a:pPr algn="r">
              <a:buNone/>
            </a:pPr>
            <a:r>
              <a:rPr lang="fa-IR" sz="2000" dirty="0" smtClean="0">
                <a:solidFill>
                  <a:schemeClr val="bg1"/>
                </a:solidFill>
              </a:rPr>
              <a:t> </a:t>
            </a:r>
            <a:endParaRPr lang="en-US" sz="2000" dirty="0">
              <a:solidFill>
                <a:schemeClr val="bg1"/>
              </a:solidFill>
            </a:endParaRPr>
          </a:p>
        </p:txBody>
      </p:sp>
      <p:pic>
        <p:nvPicPr>
          <p:cNvPr id="5" name="Picture 4" descr="untitled.png"/>
          <p:cNvPicPr>
            <a:picLocks noChangeAspect="1"/>
          </p:cNvPicPr>
          <p:nvPr/>
        </p:nvPicPr>
        <p:blipFill>
          <a:blip r:embed="rId2" cstate="print"/>
          <a:srcRect t="7317" b="9756"/>
          <a:stretch>
            <a:fillRect/>
          </a:stretch>
        </p:blipFill>
        <p:spPr>
          <a:xfrm>
            <a:off x="1905000" y="2209800"/>
            <a:ext cx="4648200" cy="32252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0352"/>
            <a:ext cx="8305800" cy="4187952"/>
          </a:xfrm>
        </p:spPr>
        <p:txBody>
          <a:bodyPr>
            <a:normAutofit/>
          </a:bodyPr>
          <a:lstStyle/>
          <a:p>
            <a:pPr algn="r">
              <a:buNone/>
            </a:pPr>
            <a:r>
              <a:rPr lang="fa-IR" sz="2000" b="1" dirty="0" smtClean="0">
                <a:solidFill>
                  <a:schemeClr val="accent1">
                    <a:lumMod val="50000"/>
                  </a:schemeClr>
                </a:solidFill>
              </a:rPr>
              <a:t>کاروانسرای چاه گنبد: </a:t>
            </a:r>
          </a:p>
          <a:p>
            <a:pPr algn="r">
              <a:buNone/>
            </a:pPr>
            <a:r>
              <a:rPr lang="fa-IR" sz="2000" dirty="0" smtClean="0">
                <a:solidFill>
                  <a:schemeClr val="bg1"/>
                </a:solidFill>
              </a:rPr>
              <a:t>در حاشیه طبس است.بنایی کم حجم و جنبه دفاعی دارد.</a:t>
            </a:r>
            <a:endParaRPr lang="en-US" sz="2000" dirty="0" smtClean="0">
              <a:solidFill>
                <a:schemeClr val="bg1"/>
              </a:solidFill>
            </a:endParaRPr>
          </a:p>
          <a:p>
            <a:pPr algn="r">
              <a:buNone/>
            </a:pPr>
            <a:r>
              <a:rPr lang="fa-IR" sz="2000" b="1" dirty="0" smtClean="0">
                <a:solidFill>
                  <a:schemeClr val="bg1"/>
                </a:solidFill>
              </a:rPr>
              <a:t>کاروانسرای گور:</a:t>
            </a:r>
            <a:r>
              <a:rPr lang="fa-IR" sz="2000" dirty="0" smtClean="0">
                <a:solidFill>
                  <a:schemeClr val="bg1"/>
                </a:solidFill>
              </a:rPr>
              <a:t>در راه طبس به یزد که از سنگ ساخته شده و باقیمانده از یک کاروانسرای دوره صفوی است.کاروانسرای دیگر از جنس آجر که سالم تر باقی مانده و از دوره قاجاریه است. </a:t>
            </a:r>
            <a:endParaRPr lang="en-US" sz="2000" dirty="0">
              <a:solidFill>
                <a:schemeClr val="bg1"/>
              </a:solidFill>
            </a:endParaRPr>
          </a:p>
        </p:txBody>
      </p:sp>
      <p:pic>
        <p:nvPicPr>
          <p:cNvPr id="4" name="Picture 3" descr="82_full.jpg"/>
          <p:cNvPicPr>
            <a:picLocks noChangeAspect="1"/>
          </p:cNvPicPr>
          <p:nvPr/>
        </p:nvPicPr>
        <p:blipFill>
          <a:blip r:embed="rId2" cstate="print"/>
          <a:stretch>
            <a:fillRect/>
          </a:stretch>
        </p:blipFill>
        <p:spPr>
          <a:xfrm>
            <a:off x="1905000" y="2286000"/>
            <a:ext cx="5550408" cy="38008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85800"/>
            <a:ext cx="8229600" cy="4709160"/>
          </a:xfrm>
        </p:spPr>
        <p:txBody>
          <a:bodyPr>
            <a:normAutofit/>
          </a:bodyPr>
          <a:lstStyle/>
          <a:p>
            <a:pPr algn="r">
              <a:buNone/>
            </a:pPr>
            <a:r>
              <a:rPr lang="en-US" sz="2000" dirty="0" smtClean="0">
                <a:solidFill>
                  <a:schemeClr val="bg1"/>
                </a:solidFill>
              </a:rPr>
              <a:t> </a:t>
            </a:r>
            <a:r>
              <a:rPr lang="fa-IR" sz="2000" b="1" dirty="0" smtClean="0">
                <a:solidFill>
                  <a:schemeClr val="accent1">
                    <a:lumMod val="50000"/>
                  </a:schemeClr>
                </a:solidFill>
              </a:rPr>
              <a:t>رباط انوشیروان:</a:t>
            </a:r>
          </a:p>
          <a:p>
            <a:pPr algn="r">
              <a:buNone/>
            </a:pPr>
            <a:r>
              <a:rPr lang="fa-IR" sz="2000" dirty="0" smtClean="0">
                <a:solidFill>
                  <a:schemeClr val="bg1"/>
                </a:solidFill>
              </a:rPr>
              <a:t>در راه سمنان-شاهرود در آهوان واقع شده است. این رباط با آجرو سنگ و در زمان طغرل بیک سلجوقی ساخته شده که هنوز هم برپاست. نقشه رباط مربع شکل و اندازه های آن 72.72 مترفبادیوارهای محکم وبرجهای تقویتی مدور در گوشه ها شبیه به یک قلعه است. رباط دارای چهار ایوان با رواقهایی در اطراف حیاط مرکزی است و پشت این رواقها نیز اتاقهای مستطیل شکل طویل وقرینه حای گرفته است.در سه گوشه این کاروانرا مکانهای چهارایوانی کوچکی با قبه وجود دارد که هرکدام مستقلا یک محل را تشکیل میدهند. ایوان مقابل ایوان ورودی دقیقا در وسط ضلع قرار نگرفته زیرا دریک سمت آن سه ودر سمت دیگرش چهار اتاق واقع شده است.</a:t>
            </a:r>
            <a:endParaRPr lang="en-US" sz="2000" dirty="0">
              <a:solidFill>
                <a:schemeClr val="bg1"/>
              </a:solidFill>
            </a:endParaRPr>
          </a:p>
        </p:txBody>
      </p:sp>
      <p:pic>
        <p:nvPicPr>
          <p:cNvPr id="4" name="media_image" descr="رباط انوشیروانی آهوان ">
            <a:hlinkClick r:id="rId2"/>
          </p:cNvPr>
          <p:cNvPicPr>
            <a:picLocks/>
          </p:cNvPicPr>
          <p:nvPr/>
        </p:nvPicPr>
        <p:blipFill>
          <a:blip r:embed="rId3" cstate="print"/>
          <a:srcRect/>
          <a:stretch>
            <a:fillRect/>
          </a:stretch>
        </p:blipFill>
        <p:spPr bwMode="auto">
          <a:xfrm>
            <a:off x="1676400" y="3657600"/>
            <a:ext cx="4343400"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318760"/>
          </a:xfrm>
        </p:spPr>
        <p:txBody>
          <a:bodyPr>
            <a:normAutofit/>
          </a:bodyPr>
          <a:lstStyle/>
          <a:p>
            <a:pPr algn="r">
              <a:buNone/>
            </a:pPr>
            <a:r>
              <a:rPr lang="fa-IR" sz="2000" b="1" dirty="0" smtClean="0">
                <a:solidFill>
                  <a:schemeClr val="accent1">
                    <a:lumMod val="50000"/>
                  </a:schemeClr>
                </a:solidFill>
              </a:rPr>
              <a:t>کاروانسرای زعفرانیه:</a:t>
            </a:r>
            <a:endParaRPr lang="en-US" sz="2000" b="1" dirty="0" smtClean="0">
              <a:solidFill>
                <a:schemeClr val="accent1">
                  <a:lumMod val="50000"/>
                </a:schemeClr>
              </a:solidFill>
            </a:endParaRPr>
          </a:p>
          <a:p>
            <a:pPr algn="r">
              <a:buNone/>
            </a:pPr>
            <a:r>
              <a:rPr lang="fa-IR" sz="2000" dirty="0" smtClean="0">
                <a:solidFill>
                  <a:schemeClr val="bg1"/>
                </a:solidFill>
              </a:rPr>
              <a:t>نزدیک سبزوار است.این کاروانسرا شامل بازار ،مسجد ،حمام ،و تعداد قابل توجهی اتاق و عمارت بود. این کاروانسرا دارای دو حیاط مرکزی ،یکی مستطیل و دیگری چهارگوش بوده است.32 اتاق به حیاط اولی باز میشده که هرکدام دارای یک ایوان بوده اند. بین حیاط اول و حیاط دوم اتاقهایی برای اقامت مسافران و جای دادن چهارپایان ساخته شده بود. </a:t>
            </a:r>
            <a:endParaRPr lang="en-US" sz="2000" b="1" dirty="0">
              <a:solidFill>
                <a:schemeClr val="bg1"/>
              </a:solidFill>
            </a:endParaRPr>
          </a:p>
        </p:txBody>
      </p:sp>
      <p:pic>
        <p:nvPicPr>
          <p:cNvPr id="4" name="Picture 3" descr="untitled.pngzaferanie.png"/>
          <p:cNvPicPr>
            <a:picLocks noChangeAspect="1"/>
          </p:cNvPicPr>
          <p:nvPr/>
        </p:nvPicPr>
        <p:blipFill>
          <a:blip r:embed="rId2" cstate="print"/>
          <a:stretch>
            <a:fillRect/>
          </a:stretch>
        </p:blipFill>
        <p:spPr>
          <a:xfrm>
            <a:off x="1371600" y="2895600"/>
            <a:ext cx="4495800" cy="2667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86400"/>
            <a:ext cx="8229600" cy="1143000"/>
          </a:xfrm>
        </p:spPr>
        <p:txBody>
          <a:bodyPr>
            <a:normAutofit/>
          </a:bodyPr>
          <a:lstStyle/>
          <a:p>
            <a:pPr algn="ctr"/>
            <a:r>
              <a:rPr lang="fa-IR" sz="1800" dirty="0" smtClean="0">
                <a:solidFill>
                  <a:schemeClr val="accent1"/>
                </a:solidFill>
              </a:rPr>
              <a:t>کاروانسرای زعفرانیه</a:t>
            </a:r>
            <a:r>
              <a:rPr lang="en-US" sz="1800" dirty="0" smtClean="0">
                <a:solidFill>
                  <a:schemeClr val="accent1"/>
                </a:solidFill>
              </a:rPr>
              <a:t/>
            </a:r>
            <a:br>
              <a:rPr lang="en-US" sz="1800" dirty="0" smtClean="0">
                <a:solidFill>
                  <a:schemeClr val="accent1"/>
                </a:solidFill>
              </a:rPr>
            </a:br>
            <a:endParaRPr lang="en-US" sz="1800" dirty="0"/>
          </a:p>
        </p:txBody>
      </p:sp>
      <p:pic>
        <p:nvPicPr>
          <p:cNvPr id="4" name="Content Placeholder 3" descr="zaferanie.png"/>
          <p:cNvPicPr>
            <a:picLocks noGrp="1" noChangeAspect="1"/>
          </p:cNvPicPr>
          <p:nvPr>
            <p:ph idx="1"/>
          </p:nvPr>
        </p:nvPicPr>
        <p:blipFill>
          <a:blip r:embed="rId2" cstate="print"/>
          <a:stretch>
            <a:fillRect/>
          </a:stretch>
        </p:blipFill>
        <p:spPr>
          <a:xfrm>
            <a:off x="1524000" y="2209800"/>
            <a:ext cx="5867400" cy="40377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1676400" y="304800"/>
            <a:ext cx="7086600" cy="1938992"/>
          </a:xfrm>
          <a:prstGeom prst="rect">
            <a:avLst/>
          </a:prstGeom>
        </p:spPr>
        <p:txBody>
          <a:bodyPr wrap="square">
            <a:spAutoFit/>
          </a:bodyPr>
          <a:lstStyle/>
          <a:p>
            <a:pPr algn="r">
              <a:buNone/>
            </a:pPr>
            <a:r>
              <a:rPr lang="fa-IR" sz="2000" dirty="0" smtClean="0">
                <a:solidFill>
                  <a:schemeClr val="bg1"/>
                </a:solidFill>
                <a:latin typeface="Arial" pitchFamily="34" charset="0"/>
                <a:cs typeface="Arial" pitchFamily="34" charset="0"/>
              </a:rPr>
              <a:t>در پشت حیاط دوم نیز آخورهایی برای استفاده چهارپایان قرار داشت.وضع ساختمانی این کاروانسرا و زینتهای آجری آن با خطوط کوفی تزئینی نشان میدد     که ساختمانی معمولی نبوده است.وسعت کاروانسرا زیاد بوده که احتمالا در مسافرتهای شاهی نیز مورد استفاده قرار میگرفته است. وجود یک ایوان دربرابرهراتاق و رواقهایی برای جای دادن چهارپایان در پشت اتاق مسافران برا یماتازگی دارد.</a:t>
            </a:r>
            <a:endParaRPr lang="en-US" sz="2000" dirty="0" smtClean="0">
              <a:solidFill>
                <a:schemeClr val="bg1"/>
              </a:solidFill>
              <a:latin typeface="Arial" pitchFamily="34" charset="0"/>
              <a:cs typeface="Arial"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457200"/>
            <a:ext cx="8229600" cy="4525963"/>
          </a:xfrm>
        </p:spPr>
        <p:txBody>
          <a:bodyPr>
            <a:normAutofit/>
          </a:bodyPr>
          <a:lstStyle/>
          <a:p>
            <a:pPr algn="r">
              <a:buNone/>
            </a:pPr>
            <a:r>
              <a:rPr lang="fa-IR" sz="2400" b="1" dirty="0" smtClean="0">
                <a:solidFill>
                  <a:schemeClr val="accent1">
                    <a:lumMod val="50000"/>
                  </a:schemeClr>
                </a:solidFill>
              </a:rPr>
              <a:t>کاروانسرای امین آباد(ملک): </a:t>
            </a:r>
          </a:p>
          <a:p>
            <a:pPr algn="r">
              <a:buNone/>
            </a:pPr>
            <a:r>
              <a:rPr lang="fa-IR" sz="2000" dirty="0" smtClean="0">
                <a:solidFill>
                  <a:schemeClr val="bg1"/>
                </a:solidFill>
              </a:rPr>
              <a:t>در جاده اصفهان به شیراز مربوط به دوره صفویه در زمان شاه عباس اول است. </a:t>
            </a:r>
          </a:p>
          <a:p>
            <a:pPr algn="r">
              <a:buNone/>
            </a:pPr>
            <a:r>
              <a:rPr lang="fa-IR" sz="2000" dirty="0" smtClean="0">
                <a:solidFill>
                  <a:schemeClr val="bg1"/>
                </a:solidFill>
              </a:rPr>
              <a:t>هشت ضلعی بودن بنا را میتوان مسائل امنیتی و افزون بر استحکامات آنها دانست. </a:t>
            </a:r>
          </a:p>
          <a:p>
            <a:pPr algn="r">
              <a:buNone/>
            </a:pPr>
            <a:r>
              <a:rPr lang="fa-IR" sz="2000" dirty="0" smtClean="0">
                <a:solidFill>
                  <a:schemeClr val="bg1"/>
                </a:solidFill>
              </a:rPr>
              <a:t>شکل هشت ضلعی دارای پیچیدگی که نشانه تکامل معماری کاروانسرا به شمار می آید. </a:t>
            </a:r>
            <a:endParaRPr lang="en-US" sz="2000" dirty="0" smtClean="0">
              <a:solidFill>
                <a:schemeClr val="bg1"/>
              </a:solidFill>
            </a:endParaRPr>
          </a:p>
          <a:p>
            <a:pPr algn="r">
              <a:buNone/>
            </a:pPr>
            <a:endParaRPr lang="en-US" sz="2000" dirty="0">
              <a:solidFill>
                <a:schemeClr val="bg1"/>
              </a:solidFill>
            </a:endParaRPr>
          </a:p>
        </p:txBody>
      </p:sp>
      <p:pic>
        <p:nvPicPr>
          <p:cNvPr id="6" name="Picture 3" descr="D:\karshenasi\کاروانسرا\ax\New folder\1.jpg"/>
          <p:cNvPicPr>
            <a:picLocks noChangeAspect="1" noChangeArrowheads="1"/>
          </p:cNvPicPr>
          <p:nvPr/>
        </p:nvPicPr>
        <p:blipFill>
          <a:blip r:embed="rId2" cstate="print"/>
          <a:srcRect/>
          <a:stretch>
            <a:fillRect/>
          </a:stretch>
        </p:blipFill>
        <p:spPr bwMode="auto">
          <a:xfrm>
            <a:off x="5029200" y="2514600"/>
            <a:ext cx="3681413" cy="23165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D:\karshenasi\کاروانسرا\ax\New folder\a.jpg"/>
          <p:cNvPicPr>
            <a:picLocks noChangeAspect="1" noChangeArrowheads="1"/>
          </p:cNvPicPr>
          <p:nvPr/>
        </p:nvPicPr>
        <p:blipFill>
          <a:blip r:embed="rId3" cstate="print"/>
          <a:srcRect/>
          <a:stretch>
            <a:fillRect/>
          </a:stretch>
        </p:blipFill>
        <p:spPr bwMode="auto">
          <a:xfrm>
            <a:off x="609600" y="3429000"/>
            <a:ext cx="4267200" cy="25933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0"/>
            <a:ext cx="8229600" cy="1143000"/>
          </a:xfrm>
        </p:spPr>
        <p:txBody>
          <a:bodyPr>
            <a:normAutofit/>
          </a:bodyPr>
          <a:lstStyle/>
          <a:p>
            <a:r>
              <a:rPr lang="fa-IR" sz="2400" dirty="0" smtClean="0">
                <a:solidFill>
                  <a:schemeClr val="accent1">
                    <a:lumMod val="50000"/>
                  </a:schemeClr>
                </a:solidFill>
                <a:cs typeface="+mn-cs"/>
              </a:rPr>
              <a:t>کاروانسرای امین آباد(ملک):</a:t>
            </a:r>
            <a:endParaRPr lang="en-US" sz="2400" dirty="0">
              <a:solidFill>
                <a:schemeClr val="accent1">
                  <a:lumMod val="50000"/>
                </a:schemeClr>
              </a:solidFill>
              <a:cs typeface="+mn-cs"/>
            </a:endParaRPr>
          </a:p>
        </p:txBody>
      </p:sp>
      <p:sp>
        <p:nvSpPr>
          <p:cNvPr id="6" name="Rectangle 5"/>
          <p:cNvSpPr/>
          <p:nvPr/>
        </p:nvSpPr>
        <p:spPr>
          <a:xfrm>
            <a:off x="1524000" y="838200"/>
            <a:ext cx="7467600" cy="2554545"/>
          </a:xfrm>
          <a:prstGeom prst="rect">
            <a:avLst/>
          </a:prstGeom>
        </p:spPr>
        <p:txBody>
          <a:bodyPr wrap="square">
            <a:spAutoFit/>
          </a:bodyPr>
          <a:lstStyle/>
          <a:p>
            <a:pPr algn="r">
              <a:buNone/>
            </a:pPr>
            <a:r>
              <a:rPr lang="fa-IR" sz="2000" dirty="0" smtClean="0">
                <a:solidFill>
                  <a:schemeClr val="bg1"/>
                </a:solidFill>
              </a:rPr>
              <a:t>در کنار این بنا یک آب انبار ، یک حمام و مسجد قرار دارد که نشان </a:t>
            </a:r>
          </a:p>
          <a:p>
            <a:pPr algn="r">
              <a:buNone/>
            </a:pPr>
            <a:r>
              <a:rPr lang="fa-IR" sz="2000" dirty="0" smtClean="0">
                <a:solidFill>
                  <a:schemeClr val="bg1"/>
                </a:solidFill>
              </a:rPr>
              <a:t>دهنده ارزش مکانی این بناست.</a:t>
            </a:r>
          </a:p>
          <a:p>
            <a:pPr algn="r">
              <a:buNone/>
            </a:pPr>
            <a:r>
              <a:rPr lang="fa-IR" sz="2000" dirty="0" smtClean="0">
                <a:solidFill>
                  <a:schemeClr val="bg1"/>
                </a:solidFill>
              </a:rPr>
              <a:t>هر ضلع این بنا 24متر طول و حدود 6متر ارتفاع دارد. </a:t>
            </a:r>
          </a:p>
          <a:p>
            <a:pPr algn="r">
              <a:buNone/>
            </a:pPr>
            <a:r>
              <a:rPr lang="fa-IR" sz="2000" dirty="0" smtClean="0">
                <a:solidFill>
                  <a:schemeClr val="bg1"/>
                </a:solidFill>
              </a:rPr>
              <a:t>چشمگیرترین بخش کاروانسرا حیاط آن است. </a:t>
            </a:r>
          </a:p>
          <a:p>
            <a:pPr algn="r">
              <a:buNone/>
            </a:pPr>
            <a:r>
              <a:rPr lang="fa-IR" sz="2000" dirty="0" smtClean="0">
                <a:solidFill>
                  <a:schemeClr val="bg1"/>
                </a:solidFill>
              </a:rPr>
              <a:t>برا ساس الگوی حیاطهای چهارایوانه  ،چهار ایوان اصلی</a:t>
            </a:r>
          </a:p>
          <a:p>
            <a:pPr algn="r">
              <a:buNone/>
            </a:pPr>
            <a:r>
              <a:rPr lang="fa-IR" sz="2000" dirty="0" smtClean="0">
                <a:solidFill>
                  <a:schemeClr val="bg1"/>
                </a:solidFill>
              </a:rPr>
              <a:t> روی دو محورعمد بر هم قرار گرفته است.</a:t>
            </a:r>
          </a:p>
          <a:p>
            <a:pPr algn="r">
              <a:buNone/>
            </a:pPr>
            <a:r>
              <a:rPr lang="fa-IR" sz="2000" dirty="0" smtClean="0">
                <a:solidFill>
                  <a:schemeClr val="bg1"/>
                </a:solidFill>
              </a:rPr>
              <a:t>در شاه نشین فضایی با تزئینات یک کوشک در میان </a:t>
            </a:r>
          </a:p>
          <a:p>
            <a:pPr algn="r">
              <a:buNone/>
            </a:pPr>
            <a:r>
              <a:rPr lang="fa-IR" sz="2000" dirty="0" smtClean="0">
                <a:solidFill>
                  <a:schemeClr val="bg1"/>
                </a:solidFill>
              </a:rPr>
              <a:t>یک باغ اعیانی به چشم میخورد.</a:t>
            </a:r>
            <a:endParaRPr lang="en-US" sz="2000" dirty="0" smtClean="0">
              <a:solidFill>
                <a:schemeClr val="bg1"/>
              </a:solidFill>
            </a:endParaRPr>
          </a:p>
        </p:txBody>
      </p:sp>
      <p:pic>
        <p:nvPicPr>
          <p:cNvPr id="11" name="Content Placeholder 3" descr="C:\Users\rezvan\Desktop\Amin_Abad_caravanserai_by_Pascal_Coste (1).jpg"/>
          <p:cNvPicPr>
            <a:picLocks noGrp="1" noChangeAspect="1" noChangeArrowheads="1"/>
          </p:cNvPicPr>
          <p:nvPr>
            <p:ph idx="1"/>
          </p:nvPr>
        </p:nvPicPr>
        <p:blipFill>
          <a:blip r:embed="rId2" cstate="print"/>
          <a:srcRect l="26042" t="55466" r="24761" b="6696"/>
          <a:stretch>
            <a:fillRect/>
          </a:stretch>
        </p:blipFill>
        <p:spPr bwMode="auto">
          <a:xfrm>
            <a:off x="228600" y="2438400"/>
            <a:ext cx="3886200" cy="42442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13" name="Straight Arrow Connector 12"/>
          <p:cNvCxnSpPr/>
          <p:nvPr/>
        </p:nvCxnSpPr>
        <p:spPr>
          <a:xfrm rot="16200000" flipH="1">
            <a:off x="12274" y="4735086"/>
            <a:ext cx="4244240" cy="1588"/>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cxnSp>
        <p:nvCxnSpPr>
          <p:cNvPr id="15" name="Straight Arrow Connector 14"/>
          <p:cNvCxnSpPr/>
          <p:nvPr/>
        </p:nvCxnSpPr>
        <p:spPr>
          <a:xfrm rot="10800000" flipH="1">
            <a:off x="304800" y="4495800"/>
            <a:ext cx="3886200" cy="1588"/>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pic>
        <p:nvPicPr>
          <p:cNvPr id="8" name="Picture 2" descr="D:\karshenasi\کاروانسرا\ax\New folder\6.jpg"/>
          <p:cNvPicPr>
            <a:picLocks noChangeAspect="1" noChangeArrowheads="1"/>
          </p:cNvPicPr>
          <p:nvPr/>
        </p:nvPicPr>
        <p:blipFill>
          <a:blip r:embed="rId3" cstate="print"/>
          <a:srcRect/>
          <a:stretch>
            <a:fillRect/>
          </a:stretch>
        </p:blipFill>
        <p:spPr bwMode="auto">
          <a:xfrm>
            <a:off x="4343400" y="3962400"/>
            <a:ext cx="4495866" cy="2248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3" descr="D:\karshenasi\کاروانسرا\ax\New folder\3.jpg"/>
          <p:cNvPicPr>
            <a:picLocks noChangeAspect="1" noChangeArrowheads="1"/>
          </p:cNvPicPr>
          <p:nvPr/>
        </p:nvPicPr>
        <p:blipFill>
          <a:blip r:embed="rId4" cstate="print"/>
          <a:srcRect/>
          <a:stretch>
            <a:fillRect/>
          </a:stretch>
        </p:blipFill>
        <p:spPr bwMode="auto">
          <a:xfrm>
            <a:off x="990600" y="152400"/>
            <a:ext cx="1905000" cy="22401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600" y="533400"/>
            <a:ext cx="3962400" cy="4525963"/>
          </a:xfrm>
        </p:spPr>
        <p:txBody>
          <a:bodyPr>
            <a:normAutofit/>
          </a:bodyPr>
          <a:lstStyle/>
          <a:p>
            <a:pPr algn="r">
              <a:buNone/>
            </a:pPr>
            <a:r>
              <a:rPr lang="fa-IR" sz="2000" dirty="0" smtClean="0">
                <a:solidFill>
                  <a:schemeClr val="bg1"/>
                </a:solidFill>
              </a:rPr>
              <a:t>دارای پلان هشت گوش .</a:t>
            </a:r>
          </a:p>
          <a:p>
            <a:pPr algn="r">
              <a:buNone/>
            </a:pPr>
            <a:r>
              <a:rPr lang="fa-IR" sz="2000" dirty="0" smtClean="0">
                <a:solidFill>
                  <a:schemeClr val="bg1"/>
                </a:solidFill>
              </a:rPr>
              <a:t>جلو خان با چهار صفه در راست وچپش پیش آمده و سپس با دو پخ کوتاه به دیوارهای جانبی متصل گردیده . </a:t>
            </a:r>
          </a:p>
          <a:p>
            <a:pPr algn="r">
              <a:buNone/>
            </a:pPr>
            <a:r>
              <a:rPr lang="fa-IR" sz="2000" dirty="0" smtClean="0">
                <a:solidFill>
                  <a:schemeClr val="bg1"/>
                </a:solidFill>
              </a:rPr>
              <a:t>صفه های بالای هر کدام با یک درگاهی به اتاقهای بالای سر در راه می یابند . زیر بنای این کاروانسرا دو هزار متر مربع است .</a:t>
            </a:r>
            <a:endParaRPr lang="en-US" sz="2000" dirty="0">
              <a:solidFill>
                <a:schemeClr val="bg1"/>
              </a:solidFill>
            </a:endParaRPr>
          </a:p>
        </p:txBody>
      </p:sp>
      <p:pic>
        <p:nvPicPr>
          <p:cNvPr id="6" name="Picture 5" descr="C:\Users\rezvan\Desktop\Amin_Abad_caravanserai_by_Pascal_Coste (1).jpg"/>
          <p:cNvPicPr>
            <a:picLocks noChangeAspect="1" noChangeArrowheads="1"/>
          </p:cNvPicPr>
          <p:nvPr/>
        </p:nvPicPr>
        <p:blipFill>
          <a:blip r:embed="rId2" cstate="print"/>
          <a:srcRect l="26042" t="55466" r="24761" b="6696"/>
          <a:stretch>
            <a:fillRect/>
          </a:stretch>
        </p:blipFill>
        <p:spPr bwMode="auto">
          <a:xfrm>
            <a:off x="457200" y="1219200"/>
            <a:ext cx="4663807" cy="50933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D:\karshenasi\کاروانسرا\ax\New folder\2.jpg"/>
          <p:cNvPicPr>
            <a:picLocks noChangeAspect="1" noChangeArrowheads="1"/>
          </p:cNvPicPr>
          <p:nvPr/>
        </p:nvPicPr>
        <p:blipFill>
          <a:blip r:embed="rId3" cstate="print"/>
          <a:srcRect/>
          <a:stretch>
            <a:fillRect/>
          </a:stretch>
        </p:blipFill>
        <p:spPr bwMode="auto">
          <a:xfrm>
            <a:off x="5410200" y="4038600"/>
            <a:ext cx="3429000" cy="21739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Frame 8"/>
          <p:cNvSpPr/>
          <p:nvPr/>
        </p:nvSpPr>
        <p:spPr>
          <a:xfrm>
            <a:off x="2133600" y="5562600"/>
            <a:ext cx="1295400" cy="533400"/>
          </a:xfrm>
          <a:prstGeom prst="frame">
            <a:avLst>
              <a:gd name="adj1" fmla="val 4708"/>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0" y="228600"/>
            <a:ext cx="2743200" cy="2590800"/>
          </a:xfrm>
        </p:spPr>
        <p:txBody>
          <a:bodyPr>
            <a:noAutofit/>
          </a:bodyPr>
          <a:lstStyle/>
          <a:p>
            <a:r>
              <a:rPr lang="fa-IR" sz="2400" dirty="0" smtClean="0">
                <a:solidFill>
                  <a:schemeClr val="accent1">
                    <a:lumMod val="50000"/>
                  </a:schemeClr>
                </a:solidFill>
                <a:cs typeface="+mn-cs"/>
              </a:rPr>
              <a:t>2 پخ ایوان ورودی دارای یک صفه و 2 طاق نمای کوچک مستطیل شکل است که باعث شده وزن آن کاهش یابد. </a:t>
            </a:r>
            <a:endParaRPr lang="en-US" sz="2400" dirty="0">
              <a:solidFill>
                <a:schemeClr val="accent1">
                  <a:lumMod val="50000"/>
                </a:schemeClr>
              </a:solidFill>
              <a:cs typeface="+mn-cs"/>
            </a:endParaRPr>
          </a:p>
        </p:txBody>
      </p:sp>
      <p:pic>
        <p:nvPicPr>
          <p:cNvPr id="5" name="Picture 2" descr="D:\karshenasi\کاروانسرا\ax\New folder\2.jpg"/>
          <p:cNvPicPr>
            <a:picLocks noChangeAspect="1" noChangeArrowheads="1"/>
          </p:cNvPicPr>
          <p:nvPr/>
        </p:nvPicPr>
        <p:blipFill>
          <a:blip r:embed="rId2" cstate="print"/>
          <a:srcRect/>
          <a:stretch>
            <a:fillRect/>
          </a:stretch>
        </p:blipFill>
        <p:spPr bwMode="auto">
          <a:xfrm>
            <a:off x="533400" y="304800"/>
            <a:ext cx="5029200" cy="31884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Donut 5"/>
          <p:cNvSpPr/>
          <p:nvPr/>
        </p:nvSpPr>
        <p:spPr>
          <a:xfrm>
            <a:off x="4038600" y="1447800"/>
            <a:ext cx="1371600" cy="1752600"/>
          </a:xfrm>
          <a:prstGeom prst="donut">
            <a:avLst>
              <a:gd name="adj" fmla="val 43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2"/>
          <p:cNvPicPr>
            <a:picLocks noGrp="1" noChangeAspect="1" noChangeArrowheads="1"/>
          </p:cNvPicPr>
          <p:nvPr>
            <p:ph idx="1"/>
          </p:nvPr>
        </p:nvPicPr>
        <p:blipFill>
          <a:blip r:embed="rId3" cstate="print"/>
          <a:srcRect l="45681" t="23958" r="25037" b="35417"/>
          <a:stretch>
            <a:fillRect/>
          </a:stretch>
        </p:blipFill>
        <p:spPr bwMode="auto">
          <a:xfrm>
            <a:off x="3810000" y="3657600"/>
            <a:ext cx="3809925" cy="2971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Down Arrow 9"/>
          <p:cNvSpPr/>
          <p:nvPr/>
        </p:nvSpPr>
        <p:spPr>
          <a:xfrm>
            <a:off x="4572000" y="3200400"/>
            <a:ext cx="304800" cy="1295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karshenasi\کاروانسرا\ax\New folder\crop\21.jpg"/>
          <p:cNvPicPr>
            <a:picLocks noGrp="1" noChangeAspect="1" noChangeArrowheads="1"/>
          </p:cNvPicPr>
          <p:nvPr>
            <p:ph idx="1"/>
          </p:nvPr>
        </p:nvPicPr>
        <p:blipFill>
          <a:blip r:embed="rId2" cstate="print"/>
          <a:srcRect/>
          <a:stretch>
            <a:fillRect/>
          </a:stretch>
        </p:blipFill>
        <p:spPr bwMode="auto">
          <a:xfrm>
            <a:off x="3962400" y="3505200"/>
            <a:ext cx="4740506" cy="2819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4" descr="D:\karshenasi\کاروانسرا\ax\New folder\crop\19.jpg"/>
          <p:cNvPicPr>
            <a:picLocks noChangeAspect="1" noChangeArrowheads="1"/>
          </p:cNvPicPr>
          <p:nvPr/>
        </p:nvPicPr>
        <p:blipFill>
          <a:blip r:embed="rId3" cstate="print"/>
          <a:srcRect/>
          <a:stretch>
            <a:fillRect/>
          </a:stretch>
        </p:blipFill>
        <p:spPr bwMode="auto">
          <a:xfrm>
            <a:off x="304800" y="1371600"/>
            <a:ext cx="3509904" cy="2667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angle 9"/>
          <p:cNvSpPr/>
          <p:nvPr/>
        </p:nvSpPr>
        <p:spPr>
          <a:xfrm>
            <a:off x="1371600" y="838200"/>
            <a:ext cx="7429845" cy="1631216"/>
          </a:xfrm>
          <a:prstGeom prst="rect">
            <a:avLst/>
          </a:prstGeom>
        </p:spPr>
        <p:txBody>
          <a:bodyPr wrap="square">
            <a:spAutoFit/>
          </a:bodyPr>
          <a:lstStyle/>
          <a:p>
            <a:pPr algn="r">
              <a:buNone/>
            </a:pPr>
            <a:r>
              <a:rPr lang="fa-IR" sz="2000" dirty="0" smtClean="0">
                <a:solidFill>
                  <a:schemeClr val="bg1"/>
                </a:solidFill>
              </a:rPr>
              <a:t>- جنس دیوارهای خارجی از سنگ لاشه ساخته شده است.</a:t>
            </a:r>
          </a:p>
          <a:p>
            <a:pPr algn="r">
              <a:buNone/>
            </a:pPr>
            <a:r>
              <a:rPr lang="fa-IR" sz="2000" dirty="0" smtClean="0">
                <a:solidFill>
                  <a:schemeClr val="bg1"/>
                </a:solidFill>
              </a:rPr>
              <a:t>- بنا دارای تزئینات زمخت و ساده است و روحیه اصلی </a:t>
            </a:r>
          </a:p>
          <a:p>
            <a:pPr algn="r">
              <a:buNone/>
            </a:pPr>
            <a:r>
              <a:rPr lang="fa-IR" sz="2000" dirty="0" smtClean="0">
                <a:solidFill>
                  <a:schemeClr val="bg1"/>
                </a:solidFill>
              </a:rPr>
              <a:t>آن تنها حرکات متنوع آجر است.</a:t>
            </a:r>
          </a:p>
          <a:p>
            <a:pPr algn="r">
              <a:buFontTx/>
              <a:buChar char="-"/>
            </a:pPr>
            <a:r>
              <a:rPr lang="fa-IR" sz="2000" dirty="0" smtClean="0">
                <a:solidFill>
                  <a:schemeClr val="bg1"/>
                </a:solidFill>
              </a:rPr>
              <a:t>- دارای 8 برج ودارای جانپناه که حواشی جان پناهش تمامی</a:t>
            </a:r>
          </a:p>
          <a:p>
            <a:pPr algn="r">
              <a:buFontTx/>
              <a:buChar char="-"/>
            </a:pPr>
            <a:r>
              <a:rPr lang="fa-IR" sz="2000" dirty="0" smtClean="0">
                <a:solidFill>
                  <a:schemeClr val="bg1"/>
                </a:solidFill>
              </a:rPr>
              <a:t> پشت بام را پوشش داده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0"/>
            <a:ext cx="8229600" cy="6629400"/>
          </a:xfrm>
        </p:spPr>
        <p:txBody>
          <a:bodyPr>
            <a:noAutofit/>
          </a:bodyPr>
          <a:lstStyle/>
          <a:p>
            <a:pPr algn="r">
              <a:buNone/>
            </a:pPr>
            <a:r>
              <a:rPr lang="fa-IR" sz="2000" dirty="0" smtClean="0">
                <a:solidFill>
                  <a:schemeClr val="bg1"/>
                </a:solidFill>
              </a:rPr>
              <a:t> </a:t>
            </a:r>
            <a:endParaRPr lang="en-US" sz="2000" dirty="0" smtClean="0">
              <a:solidFill>
                <a:schemeClr val="bg1"/>
              </a:solidFill>
            </a:endParaRPr>
          </a:p>
          <a:p>
            <a:pPr algn="r">
              <a:buNone/>
            </a:pPr>
            <a:r>
              <a:rPr lang="fa-IR" sz="2400" b="1" dirty="0" smtClean="0">
                <a:solidFill>
                  <a:schemeClr val="accent1">
                    <a:lumMod val="50000"/>
                  </a:schemeClr>
                </a:solidFill>
              </a:rPr>
              <a:t>ویژگی ساختمانهای وابسته به راه:</a:t>
            </a:r>
            <a:endParaRPr lang="en-US" sz="2400" b="1" dirty="0" smtClean="0">
              <a:solidFill>
                <a:schemeClr val="accent1">
                  <a:lumMod val="50000"/>
                </a:schemeClr>
              </a:solidFill>
            </a:endParaRPr>
          </a:p>
          <a:p>
            <a:pPr algn="r">
              <a:buNone/>
            </a:pPr>
            <a:r>
              <a:rPr lang="fa-IR" sz="2400" b="1" dirty="0" smtClean="0">
                <a:solidFill>
                  <a:schemeClr val="accent1">
                    <a:lumMod val="50000"/>
                  </a:schemeClr>
                </a:solidFill>
              </a:rPr>
              <a:t>ساباط: </a:t>
            </a:r>
            <a:r>
              <a:rPr lang="fa-IR" sz="2000" dirty="0" smtClean="0">
                <a:solidFill>
                  <a:schemeClr val="bg1"/>
                </a:solidFill>
              </a:rPr>
              <a:t>سا به معنای آسایش و باط به معنای ساختمان و بنا است.</a:t>
            </a:r>
            <a:endParaRPr lang="en-US" sz="2000" dirty="0" smtClean="0">
              <a:solidFill>
                <a:schemeClr val="bg1"/>
              </a:solidFill>
            </a:endParaRPr>
          </a:p>
          <a:p>
            <a:pPr algn="r">
              <a:buNone/>
            </a:pPr>
            <a:r>
              <a:rPr lang="fa-IR" sz="2000" dirty="0" smtClean="0">
                <a:solidFill>
                  <a:schemeClr val="bg1"/>
                </a:solidFill>
              </a:rPr>
              <a:t>ساباط به کلیه بناهایی که به منظورآسودن بپا میشد چه در شهر و چه در بیرون شهر اتلاق میشد. ولی امروزه ساباط برای بناهای سرپوشیده کوچکی بکار میبرند که روی جاده های بیرون شهر یا کنار آنها ساخته میشد. ودارای چند تختگاه و یک آب انبار و گاهی دارای یک یا دو </a:t>
            </a:r>
          </a:p>
          <a:p>
            <a:pPr algn="r">
              <a:buNone/>
            </a:pPr>
            <a:r>
              <a:rPr lang="fa-IR" sz="2000" dirty="0" smtClean="0">
                <a:solidFill>
                  <a:schemeClr val="bg1"/>
                </a:solidFill>
              </a:rPr>
              <a:t>اتاق کوچک که تنها میتوان به منظور رفع خستگی استفاده میشود.</a:t>
            </a:r>
          </a:p>
          <a:p>
            <a:pPr algn="r">
              <a:buNone/>
            </a:pPr>
            <a:r>
              <a:rPr lang="fa-IR" sz="2000" dirty="0" smtClean="0">
                <a:solidFill>
                  <a:schemeClr val="bg1"/>
                </a:solidFill>
              </a:rPr>
              <a:t>نمونه : اصفهان - یزد میان یزد و اردکان و نایین هنوز خوشبختانه برجای مانده است و پناهگاه بسار خوبی برای مسافران است. </a:t>
            </a:r>
            <a:endParaRPr lang="en-US" sz="2000" dirty="0" smtClean="0">
              <a:solidFill>
                <a:schemeClr val="bg1"/>
              </a:solidFill>
            </a:endParaRPr>
          </a:p>
        </p:txBody>
      </p:sp>
      <p:pic>
        <p:nvPicPr>
          <p:cNvPr id="8194" name="Picture 2" descr="D:\karshenasi\کاروانسرا\New folder\IMG_0253.JPG"/>
          <p:cNvPicPr>
            <a:picLocks noChangeAspect="1" noChangeArrowheads="1"/>
          </p:cNvPicPr>
          <p:nvPr/>
        </p:nvPicPr>
        <p:blipFill>
          <a:blip r:embed="rId2" cstate="print"/>
          <a:srcRect/>
          <a:stretch>
            <a:fillRect/>
          </a:stretch>
        </p:blipFill>
        <p:spPr bwMode="auto">
          <a:xfrm>
            <a:off x="1143000" y="3200400"/>
            <a:ext cx="4857750" cy="3238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0" y="-152400"/>
            <a:ext cx="2514600" cy="3230562"/>
          </a:xfrm>
        </p:spPr>
        <p:txBody>
          <a:bodyPr>
            <a:normAutofit/>
          </a:bodyPr>
          <a:lstStyle/>
          <a:p>
            <a:pPr algn="r"/>
            <a:r>
              <a:rPr lang="fa-IR" sz="2400" dirty="0" smtClean="0">
                <a:solidFill>
                  <a:schemeClr val="accent1">
                    <a:lumMod val="50000"/>
                  </a:schemeClr>
                </a:solidFill>
                <a:cs typeface="+mn-cs"/>
              </a:rPr>
              <a:t/>
            </a:r>
            <a:br>
              <a:rPr lang="fa-IR" sz="2400" dirty="0" smtClean="0">
                <a:solidFill>
                  <a:schemeClr val="accent1">
                    <a:lumMod val="50000"/>
                  </a:schemeClr>
                </a:solidFill>
                <a:cs typeface="+mn-cs"/>
              </a:rPr>
            </a:br>
            <a:r>
              <a:rPr lang="fa-IR" sz="2400" dirty="0" smtClean="0">
                <a:solidFill>
                  <a:schemeClr val="accent1">
                    <a:lumMod val="50000"/>
                  </a:schemeClr>
                </a:solidFill>
                <a:cs typeface="+mn-cs"/>
              </a:rPr>
              <a:t/>
            </a:r>
            <a:br>
              <a:rPr lang="fa-IR" sz="2400" dirty="0" smtClean="0">
                <a:solidFill>
                  <a:schemeClr val="accent1">
                    <a:lumMod val="50000"/>
                  </a:schemeClr>
                </a:solidFill>
                <a:cs typeface="+mn-cs"/>
              </a:rPr>
            </a:br>
            <a:r>
              <a:rPr lang="fa-IR" sz="2400" dirty="0" smtClean="0">
                <a:solidFill>
                  <a:schemeClr val="accent1">
                    <a:lumMod val="50000"/>
                  </a:schemeClr>
                </a:solidFill>
                <a:cs typeface="+mn-cs"/>
              </a:rPr>
              <a:t>نماهای اصلی دارای : یک ایوان و 2 اتاق و 2 در ورودی طویله ها </a:t>
            </a:r>
            <a:endParaRPr lang="en-US" sz="2400" dirty="0">
              <a:solidFill>
                <a:schemeClr val="accent1">
                  <a:lumMod val="50000"/>
                </a:schemeClr>
              </a:solidFill>
              <a:cs typeface="+mn-cs"/>
            </a:endParaRPr>
          </a:p>
        </p:txBody>
      </p:sp>
      <p:pic>
        <p:nvPicPr>
          <p:cNvPr id="12290" name="Picture 2" descr="D:\karshenasi\کاروانسرا\ax\New folder\crop\16.jpg"/>
          <p:cNvPicPr>
            <a:picLocks noGrp="1" noChangeAspect="1" noChangeArrowheads="1"/>
          </p:cNvPicPr>
          <p:nvPr>
            <p:ph idx="1"/>
          </p:nvPr>
        </p:nvPicPr>
        <p:blipFill>
          <a:blip r:embed="rId2" cstate="print"/>
          <a:srcRect b="35275"/>
          <a:stretch>
            <a:fillRect/>
          </a:stretch>
        </p:blipFill>
        <p:spPr bwMode="auto">
          <a:xfrm>
            <a:off x="1143000" y="228600"/>
            <a:ext cx="4295775" cy="190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291" name="Picture 3" descr="D:\karshenasi\کاروانسرا\ax\New folder\crop\17.jpg"/>
          <p:cNvPicPr>
            <a:picLocks noChangeAspect="1" noChangeArrowheads="1"/>
          </p:cNvPicPr>
          <p:nvPr/>
        </p:nvPicPr>
        <p:blipFill>
          <a:blip r:embed="rId3" cstate="print"/>
          <a:srcRect/>
          <a:stretch>
            <a:fillRect/>
          </a:stretch>
        </p:blipFill>
        <p:spPr bwMode="auto">
          <a:xfrm>
            <a:off x="457200" y="2286000"/>
            <a:ext cx="4562475" cy="2257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292" name="Picture 4" descr="D:\karshenasi\کاروانسرا\ax\New folder\crop\18.jpg"/>
          <p:cNvPicPr>
            <a:picLocks noChangeAspect="1" noChangeArrowheads="1"/>
          </p:cNvPicPr>
          <p:nvPr/>
        </p:nvPicPr>
        <p:blipFill>
          <a:blip r:embed="rId4" cstate="print"/>
          <a:srcRect/>
          <a:stretch>
            <a:fillRect/>
          </a:stretch>
        </p:blipFill>
        <p:spPr bwMode="auto">
          <a:xfrm>
            <a:off x="3124200" y="4572000"/>
            <a:ext cx="4829175" cy="2133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rezvan\Desktop\Amin_Abad_caravanserai_by_Pascal_Coste (1).jpg"/>
          <p:cNvPicPr>
            <a:picLocks noGrp="1" noChangeAspect="1" noChangeArrowheads="1"/>
          </p:cNvPicPr>
          <p:nvPr>
            <p:ph idx="1"/>
          </p:nvPr>
        </p:nvPicPr>
        <p:blipFill>
          <a:blip r:embed="rId2" cstate="print"/>
          <a:srcRect l="26042" t="55466" r="24761" b="6696"/>
          <a:stretch>
            <a:fillRect/>
          </a:stretch>
        </p:blipFill>
        <p:spPr bwMode="auto">
          <a:xfrm>
            <a:off x="609600" y="150418"/>
            <a:ext cx="6096000" cy="66576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6324600" y="533400"/>
            <a:ext cx="2400190" cy="3170099"/>
          </a:xfrm>
          <a:prstGeom prst="rect">
            <a:avLst/>
          </a:prstGeom>
        </p:spPr>
        <p:txBody>
          <a:bodyPr wrap="square">
            <a:spAutoFit/>
          </a:bodyPr>
          <a:lstStyle/>
          <a:p>
            <a:pPr algn="r"/>
            <a:r>
              <a:rPr lang="fa-IR" sz="2000" dirty="0" smtClean="0">
                <a:solidFill>
                  <a:schemeClr val="accent1">
                    <a:lumMod val="50000"/>
                  </a:schemeClr>
                </a:solidFill>
              </a:rPr>
              <a:t>1.اصطبلها</a:t>
            </a:r>
          </a:p>
          <a:p>
            <a:pPr algn="r"/>
            <a:r>
              <a:rPr lang="fa-IR" sz="2000" dirty="0" smtClean="0">
                <a:solidFill>
                  <a:schemeClr val="accent1">
                    <a:lumMod val="50000"/>
                  </a:schemeClr>
                </a:solidFill>
              </a:rPr>
              <a:t>2.ایوانچه ها</a:t>
            </a:r>
          </a:p>
          <a:p>
            <a:pPr algn="r"/>
            <a:r>
              <a:rPr lang="fa-IR" sz="2000" dirty="0" smtClean="0">
                <a:solidFill>
                  <a:schemeClr val="accent1">
                    <a:lumMod val="50000"/>
                  </a:schemeClr>
                </a:solidFill>
              </a:rPr>
              <a:t>3.انبارها</a:t>
            </a:r>
          </a:p>
          <a:p>
            <a:pPr algn="r"/>
            <a:r>
              <a:rPr lang="fa-IR" sz="2000" dirty="0" smtClean="0">
                <a:solidFill>
                  <a:schemeClr val="accent1">
                    <a:lumMod val="50000"/>
                  </a:schemeClr>
                </a:solidFill>
              </a:rPr>
              <a:t>4.حجره ها</a:t>
            </a:r>
          </a:p>
          <a:p>
            <a:pPr algn="r"/>
            <a:r>
              <a:rPr lang="fa-IR" sz="2000" dirty="0" smtClean="0">
                <a:solidFill>
                  <a:schemeClr val="accent1">
                    <a:lumMod val="50000"/>
                  </a:schemeClr>
                </a:solidFill>
              </a:rPr>
              <a:t>5.شاهنشین</a:t>
            </a:r>
          </a:p>
          <a:p>
            <a:pPr algn="r"/>
            <a:r>
              <a:rPr lang="fa-IR" sz="2000" dirty="0" smtClean="0">
                <a:solidFill>
                  <a:schemeClr val="accent1">
                    <a:lumMod val="50000"/>
                  </a:schemeClr>
                </a:solidFill>
              </a:rPr>
              <a:t>6.حجره کاروانسرادار</a:t>
            </a:r>
          </a:p>
          <a:p>
            <a:pPr algn="r"/>
            <a:r>
              <a:rPr lang="fa-IR" sz="2000" dirty="0" smtClean="0">
                <a:solidFill>
                  <a:schemeClr val="accent1">
                    <a:lumMod val="50000"/>
                  </a:schemeClr>
                </a:solidFill>
              </a:rPr>
              <a:t>7.سکوهای استراحت</a:t>
            </a:r>
          </a:p>
          <a:p>
            <a:pPr algn="r"/>
            <a:r>
              <a:rPr lang="fa-IR" sz="2000" dirty="0" smtClean="0">
                <a:solidFill>
                  <a:schemeClr val="accent1">
                    <a:lumMod val="50000"/>
                  </a:schemeClr>
                </a:solidFill>
              </a:rPr>
              <a:t>چهارپاداران</a:t>
            </a:r>
          </a:p>
          <a:p>
            <a:pPr algn="r"/>
            <a:endParaRPr lang="fa-IR" sz="2000" dirty="0" smtClean="0">
              <a:solidFill>
                <a:schemeClr val="accent1">
                  <a:lumMod val="50000"/>
                </a:schemeClr>
              </a:solidFill>
            </a:endParaRPr>
          </a:p>
          <a:p>
            <a:pPr algn="r"/>
            <a:endParaRPr lang="en-US" sz="2000" dirty="0"/>
          </a:p>
        </p:txBody>
      </p:sp>
      <p:sp>
        <p:nvSpPr>
          <p:cNvPr id="8" name="TextBox 7"/>
          <p:cNvSpPr txBox="1"/>
          <p:nvPr/>
        </p:nvSpPr>
        <p:spPr>
          <a:xfrm>
            <a:off x="1752600" y="1524000"/>
            <a:ext cx="457200" cy="584775"/>
          </a:xfrm>
          <a:prstGeom prst="rect">
            <a:avLst/>
          </a:prstGeom>
          <a:noFill/>
        </p:spPr>
        <p:txBody>
          <a:bodyPr wrap="square" rtlCol="0">
            <a:spAutoFit/>
          </a:bodyPr>
          <a:lstStyle/>
          <a:p>
            <a:r>
              <a:rPr lang="fa-IR" sz="3200" b="1" dirty="0" smtClean="0">
                <a:solidFill>
                  <a:srgbClr val="C00000"/>
                </a:solidFill>
              </a:rPr>
              <a:t>1</a:t>
            </a:r>
            <a:endParaRPr lang="en-US" sz="3200" b="1" dirty="0">
              <a:solidFill>
                <a:srgbClr val="C00000"/>
              </a:solidFill>
            </a:endParaRPr>
          </a:p>
        </p:txBody>
      </p:sp>
      <p:sp>
        <p:nvSpPr>
          <p:cNvPr id="9" name="TextBox 8"/>
          <p:cNvSpPr txBox="1"/>
          <p:nvPr/>
        </p:nvSpPr>
        <p:spPr>
          <a:xfrm>
            <a:off x="1676400" y="4724400"/>
            <a:ext cx="457200" cy="584775"/>
          </a:xfrm>
          <a:prstGeom prst="rect">
            <a:avLst/>
          </a:prstGeom>
          <a:noFill/>
        </p:spPr>
        <p:txBody>
          <a:bodyPr wrap="square" rtlCol="0">
            <a:spAutoFit/>
          </a:bodyPr>
          <a:lstStyle/>
          <a:p>
            <a:r>
              <a:rPr lang="fa-IR" sz="3200" b="1" dirty="0" smtClean="0">
                <a:solidFill>
                  <a:srgbClr val="C00000"/>
                </a:solidFill>
              </a:rPr>
              <a:t>1</a:t>
            </a:r>
            <a:endParaRPr lang="en-US" sz="3200" b="1" dirty="0">
              <a:solidFill>
                <a:srgbClr val="C00000"/>
              </a:solidFill>
            </a:endParaRPr>
          </a:p>
        </p:txBody>
      </p:sp>
      <p:sp>
        <p:nvSpPr>
          <p:cNvPr id="10" name="TextBox 9"/>
          <p:cNvSpPr txBox="1"/>
          <p:nvPr/>
        </p:nvSpPr>
        <p:spPr>
          <a:xfrm>
            <a:off x="4876800" y="4876800"/>
            <a:ext cx="533400" cy="584775"/>
          </a:xfrm>
          <a:prstGeom prst="rect">
            <a:avLst/>
          </a:prstGeom>
          <a:noFill/>
        </p:spPr>
        <p:txBody>
          <a:bodyPr wrap="square" rtlCol="0">
            <a:spAutoFit/>
          </a:bodyPr>
          <a:lstStyle/>
          <a:p>
            <a:r>
              <a:rPr lang="fa-IR" sz="3200" b="1" dirty="0" smtClean="0">
                <a:solidFill>
                  <a:srgbClr val="C00000"/>
                </a:solidFill>
              </a:rPr>
              <a:t>1</a:t>
            </a:r>
            <a:endParaRPr lang="en-US" sz="3200" b="1" dirty="0">
              <a:solidFill>
                <a:srgbClr val="C00000"/>
              </a:solidFill>
            </a:endParaRPr>
          </a:p>
        </p:txBody>
      </p:sp>
      <p:sp>
        <p:nvSpPr>
          <p:cNvPr id="11" name="TextBox 10"/>
          <p:cNvSpPr txBox="1"/>
          <p:nvPr/>
        </p:nvSpPr>
        <p:spPr>
          <a:xfrm>
            <a:off x="4953000" y="1447800"/>
            <a:ext cx="457200" cy="584775"/>
          </a:xfrm>
          <a:prstGeom prst="rect">
            <a:avLst/>
          </a:prstGeom>
          <a:noFill/>
        </p:spPr>
        <p:txBody>
          <a:bodyPr wrap="square" rtlCol="0">
            <a:spAutoFit/>
          </a:bodyPr>
          <a:lstStyle/>
          <a:p>
            <a:r>
              <a:rPr lang="fa-IR" sz="3200" b="1" dirty="0" smtClean="0">
                <a:solidFill>
                  <a:srgbClr val="C00000"/>
                </a:solidFill>
              </a:rPr>
              <a:t>1</a:t>
            </a:r>
            <a:endParaRPr lang="en-US" sz="3200" b="1" dirty="0">
              <a:solidFill>
                <a:srgbClr val="C00000"/>
              </a:solidFill>
            </a:endParaRPr>
          </a:p>
        </p:txBody>
      </p:sp>
      <p:sp>
        <p:nvSpPr>
          <p:cNvPr id="12" name="TextBox 11"/>
          <p:cNvSpPr txBox="1"/>
          <p:nvPr/>
        </p:nvSpPr>
        <p:spPr>
          <a:xfrm>
            <a:off x="5562600" y="3200400"/>
            <a:ext cx="304800" cy="584775"/>
          </a:xfrm>
          <a:prstGeom prst="rect">
            <a:avLst/>
          </a:prstGeom>
          <a:noFill/>
        </p:spPr>
        <p:txBody>
          <a:bodyPr wrap="square" rtlCol="0">
            <a:spAutoFit/>
          </a:bodyPr>
          <a:lstStyle/>
          <a:p>
            <a:r>
              <a:rPr lang="fa-IR" sz="3200" dirty="0" smtClean="0">
                <a:solidFill>
                  <a:srgbClr val="C00000"/>
                </a:solidFill>
              </a:rPr>
              <a:t>4</a:t>
            </a:r>
            <a:endParaRPr lang="en-US" sz="3200" dirty="0">
              <a:solidFill>
                <a:srgbClr val="C00000"/>
              </a:solidFill>
            </a:endParaRPr>
          </a:p>
        </p:txBody>
      </p:sp>
      <p:sp>
        <p:nvSpPr>
          <p:cNvPr id="13" name="TextBox 12"/>
          <p:cNvSpPr txBox="1"/>
          <p:nvPr/>
        </p:nvSpPr>
        <p:spPr>
          <a:xfrm>
            <a:off x="1219200" y="3048000"/>
            <a:ext cx="304800" cy="584775"/>
          </a:xfrm>
          <a:prstGeom prst="rect">
            <a:avLst/>
          </a:prstGeom>
          <a:noFill/>
        </p:spPr>
        <p:txBody>
          <a:bodyPr wrap="square" rtlCol="0">
            <a:spAutoFit/>
          </a:bodyPr>
          <a:lstStyle/>
          <a:p>
            <a:r>
              <a:rPr lang="fa-IR" sz="3200" dirty="0" smtClean="0">
                <a:solidFill>
                  <a:srgbClr val="C00000"/>
                </a:solidFill>
              </a:rPr>
              <a:t>4</a:t>
            </a:r>
            <a:endParaRPr lang="en-US" sz="3200" dirty="0">
              <a:solidFill>
                <a:srgbClr val="C00000"/>
              </a:solidFill>
            </a:endParaRPr>
          </a:p>
        </p:txBody>
      </p:sp>
      <p:sp>
        <p:nvSpPr>
          <p:cNvPr id="14" name="TextBox 13"/>
          <p:cNvSpPr txBox="1"/>
          <p:nvPr/>
        </p:nvSpPr>
        <p:spPr>
          <a:xfrm>
            <a:off x="3429000" y="914400"/>
            <a:ext cx="304800" cy="584775"/>
          </a:xfrm>
          <a:prstGeom prst="rect">
            <a:avLst/>
          </a:prstGeom>
          <a:noFill/>
        </p:spPr>
        <p:txBody>
          <a:bodyPr wrap="square" rtlCol="0">
            <a:spAutoFit/>
          </a:bodyPr>
          <a:lstStyle/>
          <a:p>
            <a:r>
              <a:rPr lang="fa-IR" sz="3200" dirty="0" smtClean="0">
                <a:solidFill>
                  <a:srgbClr val="C00000"/>
                </a:solidFill>
              </a:rPr>
              <a:t>4</a:t>
            </a:r>
            <a:endParaRPr lang="en-US" sz="3200" dirty="0">
              <a:solidFill>
                <a:srgbClr val="C00000"/>
              </a:solidFill>
            </a:endParaRPr>
          </a:p>
        </p:txBody>
      </p:sp>
      <p:sp>
        <p:nvSpPr>
          <p:cNvPr id="15" name="TextBox 14"/>
          <p:cNvSpPr txBox="1"/>
          <p:nvPr/>
        </p:nvSpPr>
        <p:spPr>
          <a:xfrm>
            <a:off x="2133600" y="1600200"/>
            <a:ext cx="152400" cy="584775"/>
          </a:xfrm>
          <a:prstGeom prst="rect">
            <a:avLst/>
          </a:prstGeom>
          <a:noFill/>
        </p:spPr>
        <p:txBody>
          <a:bodyPr wrap="square" rtlCol="0">
            <a:spAutoFit/>
          </a:bodyPr>
          <a:lstStyle/>
          <a:p>
            <a:r>
              <a:rPr lang="fa-IR" sz="3200" dirty="0" smtClean="0">
                <a:solidFill>
                  <a:srgbClr val="C00000"/>
                </a:solidFill>
              </a:rPr>
              <a:t>4</a:t>
            </a:r>
            <a:endParaRPr lang="en-US" sz="3200" dirty="0">
              <a:solidFill>
                <a:srgbClr val="C00000"/>
              </a:solidFill>
            </a:endParaRPr>
          </a:p>
        </p:txBody>
      </p:sp>
      <p:sp>
        <p:nvSpPr>
          <p:cNvPr id="16" name="TextBox 15"/>
          <p:cNvSpPr txBox="1"/>
          <p:nvPr/>
        </p:nvSpPr>
        <p:spPr>
          <a:xfrm>
            <a:off x="1524000" y="2438400"/>
            <a:ext cx="304800" cy="381000"/>
          </a:xfrm>
          <a:prstGeom prst="rect">
            <a:avLst/>
          </a:prstGeom>
          <a:noFill/>
        </p:spPr>
        <p:txBody>
          <a:bodyPr wrap="square" rtlCol="0">
            <a:spAutoFit/>
          </a:bodyPr>
          <a:lstStyle/>
          <a:p>
            <a:r>
              <a:rPr lang="fa-IR" dirty="0" smtClean="0">
                <a:solidFill>
                  <a:srgbClr val="C00000"/>
                </a:solidFill>
              </a:rPr>
              <a:t>3</a:t>
            </a:r>
            <a:endParaRPr lang="en-US" dirty="0">
              <a:solidFill>
                <a:srgbClr val="C00000"/>
              </a:solidFill>
            </a:endParaRPr>
          </a:p>
        </p:txBody>
      </p:sp>
      <p:sp>
        <p:nvSpPr>
          <p:cNvPr id="17" name="Rectangle 16"/>
          <p:cNvSpPr/>
          <p:nvPr/>
        </p:nvSpPr>
        <p:spPr>
          <a:xfrm>
            <a:off x="1447800" y="4038600"/>
            <a:ext cx="300082" cy="369332"/>
          </a:xfrm>
          <a:prstGeom prst="rect">
            <a:avLst/>
          </a:prstGeom>
        </p:spPr>
        <p:txBody>
          <a:bodyPr wrap="none">
            <a:spAutoFit/>
          </a:bodyPr>
          <a:lstStyle/>
          <a:p>
            <a:r>
              <a:rPr lang="fa-IR" dirty="0" smtClean="0">
                <a:solidFill>
                  <a:srgbClr val="C00000"/>
                </a:solidFill>
              </a:rPr>
              <a:t>3</a:t>
            </a:r>
            <a:endParaRPr lang="en-US" dirty="0">
              <a:solidFill>
                <a:srgbClr val="C00000"/>
              </a:solidFill>
            </a:endParaRPr>
          </a:p>
        </p:txBody>
      </p:sp>
      <p:sp>
        <p:nvSpPr>
          <p:cNvPr id="18" name="TextBox 17"/>
          <p:cNvSpPr txBox="1"/>
          <p:nvPr/>
        </p:nvSpPr>
        <p:spPr>
          <a:xfrm>
            <a:off x="3505200" y="609600"/>
            <a:ext cx="381000" cy="584775"/>
          </a:xfrm>
          <a:prstGeom prst="rect">
            <a:avLst/>
          </a:prstGeom>
          <a:noFill/>
        </p:spPr>
        <p:txBody>
          <a:bodyPr wrap="square" rtlCol="0">
            <a:spAutoFit/>
          </a:bodyPr>
          <a:lstStyle/>
          <a:p>
            <a:r>
              <a:rPr lang="fa-IR" sz="3200" dirty="0" smtClean="0">
                <a:solidFill>
                  <a:srgbClr val="C00000"/>
                </a:solidFill>
              </a:rPr>
              <a:t>5</a:t>
            </a:r>
            <a:endParaRPr lang="en-US" sz="3200" dirty="0">
              <a:solidFill>
                <a:srgbClr val="C00000"/>
              </a:solidFill>
            </a:endParaRPr>
          </a:p>
        </p:txBody>
      </p:sp>
      <p:sp>
        <p:nvSpPr>
          <p:cNvPr id="19" name="Rectangle 18"/>
          <p:cNvSpPr/>
          <p:nvPr/>
        </p:nvSpPr>
        <p:spPr>
          <a:xfrm>
            <a:off x="6019800" y="3124200"/>
            <a:ext cx="389850" cy="584775"/>
          </a:xfrm>
          <a:prstGeom prst="rect">
            <a:avLst/>
          </a:prstGeom>
        </p:spPr>
        <p:txBody>
          <a:bodyPr wrap="none">
            <a:spAutoFit/>
          </a:bodyPr>
          <a:lstStyle/>
          <a:p>
            <a:r>
              <a:rPr lang="fa-IR" sz="3200" dirty="0" smtClean="0">
                <a:solidFill>
                  <a:srgbClr val="C00000"/>
                </a:solidFill>
              </a:rPr>
              <a:t>5</a:t>
            </a:r>
            <a:endParaRPr lang="en-US" sz="3200" dirty="0">
              <a:solidFill>
                <a:srgbClr val="C00000"/>
              </a:solidFill>
            </a:endParaRPr>
          </a:p>
        </p:txBody>
      </p:sp>
      <p:sp>
        <p:nvSpPr>
          <p:cNvPr id="20" name="Rectangle 19"/>
          <p:cNvSpPr/>
          <p:nvPr/>
        </p:nvSpPr>
        <p:spPr>
          <a:xfrm>
            <a:off x="914400" y="3048000"/>
            <a:ext cx="389850" cy="584775"/>
          </a:xfrm>
          <a:prstGeom prst="rect">
            <a:avLst/>
          </a:prstGeom>
        </p:spPr>
        <p:txBody>
          <a:bodyPr wrap="none">
            <a:spAutoFit/>
          </a:bodyPr>
          <a:lstStyle/>
          <a:p>
            <a:r>
              <a:rPr lang="fa-IR" sz="3200" dirty="0" smtClean="0">
                <a:solidFill>
                  <a:srgbClr val="C00000"/>
                </a:solidFill>
              </a:rPr>
              <a:t>5</a:t>
            </a:r>
            <a:endParaRPr lang="en-US" sz="3200" dirty="0">
              <a:solidFill>
                <a:srgbClr val="C00000"/>
              </a:solidFill>
            </a:endParaRPr>
          </a:p>
        </p:txBody>
      </p:sp>
      <p:sp>
        <p:nvSpPr>
          <p:cNvPr id="21" name="TextBox 20"/>
          <p:cNvSpPr txBox="1"/>
          <p:nvPr/>
        </p:nvSpPr>
        <p:spPr>
          <a:xfrm>
            <a:off x="3048000" y="5638800"/>
            <a:ext cx="685800" cy="400110"/>
          </a:xfrm>
          <a:prstGeom prst="rect">
            <a:avLst/>
          </a:prstGeom>
          <a:noFill/>
        </p:spPr>
        <p:txBody>
          <a:bodyPr wrap="square" rtlCol="0">
            <a:spAutoFit/>
          </a:bodyPr>
          <a:lstStyle/>
          <a:p>
            <a:r>
              <a:rPr lang="fa-IR" sz="2000" dirty="0" smtClean="0">
                <a:solidFill>
                  <a:srgbClr val="C00000"/>
                </a:solidFill>
              </a:rPr>
              <a:t>6</a:t>
            </a:r>
            <a:endParaRPr lang="en-US" sz="2000" dirty="0">
              <a:solidFill>
                <a:srgbClr val="C00000"/>
              </a:solidFill>
            </a:endParaRPr>
          </a:p>
        </p:txBody>
      </p:sp>
      <p:sp>
        <p:nvSpPr>
          <p:cNvPr id="22" name="TextBox 21"/>
          <p:cNvSpPr txBox="1"/>
          <p:nvPr/>
        </p:nvSpPr>
        <p:spPr>
          <a:xfrm>
            <a:off x="3886200" y="5638800"/>
            <a:ext cx="685800" cy="400110"/>
          </a:xfrm>
          <a:prstGeom prst="rect">
            <a:avLst/>
          </a:prstGeom>
          <a:noFill/>
        </p:spPr>
        <p:txBody>
          <a:bodyPr wrap="square" rtlCol="0">
            <a:spAutoFit/>
          </a:bodyPr>
          <a:lstStyle/>
          <a:p>
            <a:r>
              <a:rPr lang="fa-IR" sz="2000" dirty="0" smtClean="0">
                <a:solidFill>
                  <a:srgbClr val="C00000"/>
                </a:solidFill>
              </a:rPr>
              <a:t>6</a:t>
            </a:r>
            <a:endParaRPr lang="en-US" sz="2000" dirty="0">
              <a:solidFill>
                <a:srgbClr val="C00000"/>
              </a:solidFill>
            </a:endParaRPr>
          </a:p>
        </p:txBody>
      </p:sp>
      <p:sp>
        <p:nvSpPr>
          <p:cNvPr id="23" name="TextBox 22"/>
          <p:cNvSpPr txBox="1"/>
          <p:nvPr/>
        </p:nvSpPr>
        <p:spPr>
          <a:xfrm>
            <a:off x="5105400" y="5486400"/>
            <a:ext cx="457200" cy="400110"/>
          </a:xfrm>
          <a:prstGeom prst="rect">
            <a:avLst/>
          </a:prstGeom>
          <a:noFill/>
        </p:spPr>
        <p:txBody>
          <a:bodyPr wrap="square" rtlCol="0">
            <a:spAutoFit/>
          </a:bodyPr>
          <a:lstStyle/>
          <a:p>
            <a:r>
              <a:rPr lang="fa-IR" sz="2000" dirty="0" smtClean="0">
                <a:solidFill>
                  <a:srgbClr val="C00000"/>
                </a:solidFill>
              </a:rPr>
              <a:t>7</a:t>
            </a:r>
            <a:endParaRPr lang="en-US" sz="2000" dirty="0">
              <a:solidFill>
                <a:srgbClr val="C00000"/>
              </a:solidFill>
            </a:endParaRPr>
          </a:p>
        </p:txBody>
      </p:sp>
      <p:sp>
        <p:nvSpPr>
          <p:cNvPr id="24" name="TextBox 23"/>
          <p:cNvSpPr txBox="1"/>
          <p:nvPr/>
        </p:nvSpPr>
        <p:spPr>
          <a:xfrm>
            <a:off x="5105400" y="1066800"/>
            <a:ext cx="381000" cy="400110"/>
          </a:xfrm>
          <a:prstGeom prst="rect">
            <a:avLst/>
          </a:prstGeom>
          <a:noFill/>
        </p:spPr>
        <p:txBody>
          <a:bodyPr wrap="square" rtlCol="0">
            <a:spAutoFit/>
          </a:bodyPr>
          <a:lstStyle/>
          <a:p>
            <a:r>
              <a:rPr lang="fa-IR" sz="2000" dirty="0" smtClean="0">
                <a:solidFill>
                  <a:srgbClr val="C00000"/>
                </a:solidFill>
              </a:rPr>
              <a:t>7</a:t>
            </a:r>
            <a:endParaRPr lang="en-US" sz="2000" dirty="0">
              <a:solidFill>
                <a:srgbClr val="C00000"/>
              </a:solidFill>
            </a:endParaRPr>
          </a:p>
        </p:txBody>
      </p:sp>
      <p:sp>
        <p:nvSpPr>
          <p:cNvPr id="25" name="TextBox 24"/>
          <p:cNvSpPr txBox="1"/>
          <p:nvPr/>
        </p:nvSpPr>
        <p:spPr>
          <a:xfrm flipH="1">
            <a:off x="4800600" y="4953000"/>
            <a:ext cx="304800" cy="400110"/>
          </a:xfrm>
          <a:prstGeom prst="rect">
            <a:avLst/>
          </a:prstGeom>
          <a:noFill/>
        </p:spPr>
        <p:txBody>
          <a:bodyPr wrap="square" rtlCol="0">
            <a:spAutoFit/>
          </a:bodyPr>
          <a:lstStyle/>
          <a:p>
            <a:r>
              <a:rPr lang="fa-IR" sz="2000" dirty="0" smtClean="0">
                <a:solidFill>
                  <a:srgbClr val="C00000"/>
                </a:solidFill>
              </a:rPr>
              <a:t>7</a:t>
            </a:r>
            <a:endParaRPr lang="en-US" sz="2000" dirty="0">
              <a:solidFill>
                <a:srgbClr val="C00000"/>
              </a:solidFill>
            </a:endParaRPr>
          </a:p>
        </p:txBody>
      </p:sp>
      <p:sp>
        <p:nvSpPr>
          <p:cNvPr id="26" name="TextBox 25"/>
          <p:cNvSpPr txBox="1"/>
          <p:nvPr/>
        </p:nvSpPr>
        <p:spPr>
          <a:xfrm>
            <a:off x="1524000" y="1143000"/>
            <a:ext cx="457200" cy="400110"/>
          </a:xfrm>
          <a:prstGeom prst="rect">
            <a:avLst/>
          </a:prstGeom>
          <a:noFill/>
        </p:spPr>
        <p:txBody>
          <a:bodyPr wrap="square" rtlCol="0">
            <a:spAutoFit/>
          </a:bodyPr>
          <a:lstStyle/>
          <a:p>
            <a:r>
              <a:rPr lang="fa-IR" sz="2000" dirty="0" smtClean="0">
                <a:solidFill>
                  <a:srgbClr val="C00000"/>
                </a:solidFill>
              </a:rPr>
              <a:t>7</a:t>
            </a:r>
            <a:endParaRPr lang="en-US" sz="2000" dirty="0">
              <a:solidFill>
                <a:srgbClr val="C00000"/>
              </a:solidFill>
            </a:endParaRPr>
          </a:p>
        </p:txBody>
      </p:sp>
      <p:sp>
        <p:nvSpPr>
          <p:cNvPr id="27" name="TextBox 26"/>
          <p:cNvSpPr txBox="1"/>
          <p:nvPr/>
        </p:nvSpPr>
        <p:spPr>
          <a:xfrm>
            <a:off x="1219200" y="4876800"/>
            <a:ext cx="457200" cy="400110"/>
          </a:xfrm>
          <a:prstGeom prst="rect">
            <a:avLst/>
          </a:prstGeom>
          <a:noFill/>
        </p:spPr>
        <p:txBody>
          <a:bodyPr wrap="square" rtlCol="0">
            <a:spAutoFit/>
          </a:bodyPr>
          <a:lstStyle/>
          <a:p>
            <a:r>
              <a:rPr lang="fa-IR" sz="2000" dirty="0" smtClean="0">
                <a:solidFill>
                  <a:srgbClr val="C00000"/>
                </a:solidFill>
              </a:rPr>
              <a:t>7</a:t>
            </a:r>
            <a:endParaRPr lang="en-US" sz="2000" dirty="0">
              <a:solidFill>
                <a:srgbClr val="C00000"/>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0" y="0"/>
            <a:ext cx="3810000" cy="3124200"/>
          </a:xfrm>
        </p:spPr>
        <p:txBody>
          <a:bodyPr>
            <a:normAutofit/>
          </a:bodyPr>
          <a:lstStyle/>
          <a:p>
            <a:pPr algn="r"/>
            <a:r>
              <a:rPr lang="fa-IR" sz="2000" dirty="0" smtClean="0">
                <a:solidFill>
                  <a:schemeClr val="accent1">
                    <a:lumMod val="50000"/>
                  </a:schemeClr>
                </a:solidFill>
                <a:cs typeface="+mn-cs"/>
              </a:rPr>
              <a:t>- زوایایی که درپلان بوجود آمده به انباری هایی تبدیل شده است.</a:t>
            </a:r>
            <a:br>
              <a:rPr lang="fa-IR" sz="2000" dirty="0" smtClean="0">
                <a:solidFill>
                  <a:schemeClr val="accent1">
                    <a:lumMod val="50000"/>
                  </a:schemeClr>
                </a:solidFill>
                <a:cs typeface="+mn-cs"/>
              </a:rPr>
            </a:br>
            <a:r>
              <a:rPr lang="fa-IR" sz="2000" dirty="0" smtClean="0">
                <a:solidFill>
                  <a:schemeClr val="accent1">
                    <a:lumMod val="50000"/>
                  </a:schemeClr>
                </a:solidFill>
                <a:cs typeface="+mn-cs"/>
              </a:rPr>
              <a:t>- حوض هشت ضلعی وسط حیاط.</a:t>
            </a:r>
            <a:br>
              <a:rPr lang="fa-IR" sz="2000" dirty="0" smtClean="0">
                <a:solidFill>
                  <a:schemeClr val="accent1">
                    <a:lumMod val="50000"/>
                  </a:schemeClr>
                </a:solidFill>
                <a:cs typeface="+mn-cs"/>
              </a:rPr>
            </a:br>
            <a:r>
              <a:rPr lang="fa-IR" sz="2000" dirty="0" smtClean="0">
                <a:solidFill>
                  <a:schemeClr val="accent1">
                    <a:lumMod val="50000"/>
                  </a:schemeClr>
                </a:solidFill>
                <a:cs typeface="+mn-cs"/>
              </a:rPr>
              <a:t>- درفضای اسصبلها در هر 2سو صفه هایی .قرار گرفته</a:t>
            </a:r>
            <a:br>
              <a:rPr lang="fa-IR" sz="2000" dirty="0" smtClean="0">
                <a:solidFill>
                  <a:schemeClr val="accent1">
                    <a:lumMod val="50000"/>
                  </a:schemeClr>
                </a:solidFill>
                <a:cs typeface="+mn-cs"/>
              </a:rPr>
            </a:br>
            <a:endParaRPr lang="en-US" sz="2000" dirty="0">
              <a:solidFill>
                <a:schemeClr val="accent1">
                  <a:lumMod val="50000"/>
                </a:schemeClr>
              </a:solidFill>
              <a:cs typeface="+mn-cs"/>
            </a:endParaRPr>
          </a:p>
        </p:txBody>
      </p:sp>
      <p:pic>
        <p:nvPicPr>
          <p:cNvPr id="4" name="Picture 4" descr="D:\karshenasi\کاروانسرا\ax\New folder\crop\12.jpg"/>
          <p:cNvPicPr>
            <a:picLocks noGrp="1" noChangeAspect="1" noChangeArrowheads="1"/>
          </p:cNvPicPr>
          <p:nvPr>
            <p:ph idx="1"/>
          </p:nvPr>
        </p:nvPicPr>
        <p:blipFill>
          <a:blip r:embed="rId2" cstate="print"/>
          <a:srcRect l="16651" t="9486" r="19123"/>
          <a:stretch>
            <a:fillRect/>
          </a:stretch>
        </p:blipFill>
        <p:spPr bwMode="auto">
          <a:xfrm>
            <a:off x="5243825" y="2630312"/>
            <a:ext cx="2909575" cy="3084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266" name="Picture 2" descr="D:\karshenasi\کاروانسرا\ax\New folder\crop\14.jpg"/>
          <p:cNvPicPr>
            <a:picLocks noChangeAspect="1" noChangeArrowheads="1"/>
          </p:cNvPicPr>
          <p:nvPr/>
        </p:nvPicPr>
        <p:blipFill>
          <a:blip r:embed="rId3" cstate="print"/>
          <a:srcRect/>
          <a:stretch>
            <a:fillRect/>
          </a:stretch>
        </p:blipFill>
        <p:spPr bwMode="auto">
          <a:xfrm>
            <a:off x="1676400" y="457200"/>
            <a:ext cx="2971800" cy="28620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267" name="Picture 3" descr="D:\karshenasi\کاروانسرا\ax\New folder\crop\15.jpg"/>
          <p:cNvPicPr>
            <a:picLocks noChangeAspect="1" noChangeArrowheads="1"/>
          </p:cNvPicPr>
          <p:nvPr/>
        </p:nvPicPr>
        <p:blipFill>
          <a:blip r:embed="rId4" cstate="print"/>
          <a:srcRect/>
          <a:stretch>
            <a:fillRect/>
          </a:stretch>
        </p:blipFill>
        <p:spPr bwMode="auto">
          <a:xfrm>
            <a:off x="533400" y="3797134"/>
            <a:ext cx="3352800" cy="2585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87562"/>
          </a:xfrm>
        </p:spPr>
        <p:txBody>
          <a:bodyPr>
            <a:noAutofit/>
          </a:bodyPr>
          <a:lstStyle/>
          <a:p>
            <a:pPr algn="r"/>
            <a:r>
              <a:rPr lang="fa-IR" sz="2200" b="0" dirty="0" smtClean="0">
                <a:solidFill>
                  <a:schemeClr val="bg1"/>
                </a:solidFill>
                <a:latin typeface="Arial" pitchFamily="34" charset="0"/>
                <a:cs typeface="Arial" pitchFamily="34" charset="0"/>
              </a:rPr>
              <a:t>- قرارگرفتن 2سکوی انتظار در درگاه ورودی</a:t>
            </a:r>
            <a:br>
              <a:rPr lang="fa-IR" sz="2200" b="0" dirty="0" smtClean="0">
                <a:solidFill>
                  <a:schemeClr val="bg1"/>
                </a:solidFill>
                <a:latin typeface="Arial" pitchFamily="34" charset="0"/>
                <a:cs typeface="Arial" pitchFamily="34" charset="0"/>
              </a:rPr>
            </a:br>
            <a:r>
              <a:rPr lang="fa-IR" sz="2200" b="0" dirty="0" smtClean="0">
                <a:solidFill>
                  <a:schemeClr val="bg1"/>
                </a:solidFill>
                <a:latin typeface="Arial" pitchFamily="34" charset="0"/>
                <a:cs typeface="Arial" pitchFamily="34" charset="0"/>
              </a:rPr>
              <a:t> - وجود 2 دستگاه پله در هشتی </a:t>
            </a:r>
            <a:br>
              <a:rPr lang="fa-IR" sz="2200" b="0" dirty="0" smtClean="0">
                <a:solidFill>
                  <a:schemeClr val="bg1"/>
                </a:solidFill>
                <a:latin typeface="Arial" pitchFamily="34" charset="0"/>
                <a:cs typeface="Arial" pitchFamily="34" charset="0"/>
              </a:rPr>
            </a:br>
            <a:r>
              <a:rPr lang="fa-IR" sz="2200" b="0" dirty="0" smtClean="0">
                <a:solidFill>
                  <a:schemeClr val="bg1"/>
                </a:solidFill>
                <a:latin typeface="Arial" pitchFamily="34" charset="0"/>
                <a:cs typeface="Arial" pitchFamily="34" charset="0"/>
              </a:rPr>
              <a:t> - بر روی پیشانی بلند دروازه ورودی یک </a:t>
            </a:r>
            <a:br>
              <a:rPr lang="fa-IR" sz="2200" b="0" dirty="0" smtClean="0">
                <a:solidFill>
                  <a:schemeClr val="bg1"/>
                </a:solidFill>
                <a:latin typeface="Arial" pitchFamily="34" charset="0"/>
                <a:cs typeface="Arial" pitchFamily="34" charset="0"/>
              </a:rPr>
            </a:br>
            <a:r>
              <a:rPr lang="fa-IR" sz="2200" b="0" dirty="0" smtClean="0">
                <a:solidFill>
                  <a:schemeClr val="bg1"/>
                </a:solidFill>
                <a:latin typeface="Arial" pitchFamily="34" charset="0"/>
                <a:cs typeface="Arial" pitchFamily="34" charset="0"/>
              </a:rPr>
              <a:t>نورگیر با مشبکهای آجری و در زیرش یک </a:t>
            </a:r>
            <a:br>
              <a:rPr lang="fa-IR" sz="2200" b="0" dirty="0" smtClean="0">
                <a:solidFill>
                  <a:schemeClr val="bg1"/>
                </a:solidFill>
                <a:latin typeface="Arial" pitchFamily="34" charset="0"/>
                <a:cs typeface="Arial" pitchFamily="34" charset="0"/>
              </a:rPr>
            </a:br>
            <a:r>
              <a:rPr lang="fa-IR" sz="2200" b="0" dirty="0" smtClean="0">
                <a:solidFill>
                  <a:schemeClr val="bg1"/>
                </a:solidFill>
                <a:latin typeface="Arial" pitchFamily="34" charset="0"/>
                <a:cs typeface="Arial" pitchFamily="34" charset="0"/>
              </a:rPr>
              <a:t>درگاهی . </a:t>
            </a:r>
            <a:endParaRPr lang="en-US" sz="2200" b="0" dirty="0">
              <a:solidFill>
                <a:schemeClr val="bg1"/>
              </a:solidFill>
              <a:latin typeface="Arial" pitchFamily="34" charset="0"/>
              <a:cs typeface="Arial" pitchFamily="34" charset="0"/>
            </a:endParaRPr>
          </a:p>
        </p:txBody>
      </p:sp>
      <p:pic>
        <p:nvPicPr>
          <p:cNvPr id="9219" name="Picture 3" descr="D:\karshenasi\کاروانسرا\ax\New folder\crop\20.jpg"/>
          <p:cNvPicPr>
            <a:picLocks noChangeAspect="1" noChangeArrowheads="1"/>
          </p:cNvPicPr>
          <p:nvPr/>
        </p:nvPicPr>
        <p:blipFill>
          <a:blip r:embed="rId2" cstate="print"/>
          <a:srcRect/>
          <a:stretch>
            <a:fillRect/>
          </a:stretch>
        </p:blipFill>
        <p:spPr bwMode="auto">
          <a:xfrm>
            <a:off x="4800600" y="2667000"/>
            <a:ext cx="4091024" cy="30584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C:\Users\rezvan\Desktop\Amin_Abad_caravanserai_by_Pascal_Coste (1).jpg"/>
          <p:cNvPicPr>
            <a:picLocks noChangeAspect="1" noChangeArrowheads="1"/>
          </p:cNvPicPr>
          <p:nvPr/>
        </p:nvPicPr>
        <p:blipFill>
          <a:blip r:embed="rId3" cstate="print"/>
          <a:srcRect l="26042" t="55466" r="24761" b="6696"/>
          <a:stretch>
            <a:fillRect/>
          </a:stretch>
        </p:blipFill>
        <p:spPr bwMode="auto">
          <a:xfrm>
            <a:off x="533400" y="1524000"/>
            <a:ext cx="3886199" cy="42441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Frame 6"/>
          <p:cNvSpPr/>
          <p:nvPr/>
        </p:nvSpPr>
        <p:spPr>
          <a:xfrm>
            <a:off x="1981200" y="4876800"/>
            <a:ext cx="990600" cy="685800"/>
          </a:xfrm>
          <a:prstGeom prst="frame">
            <a:avLst>
              <a:gd name="adj1" fmla="val 0"/>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schemeClr val="tx1"/>
              </a:solidFill>
            </a:endParaRPr>
          </a:p>
        </p:txBody>
      </p:sp>
      <p:sp>
        <p:nvSpPr>
          <p:cNvPr id="8" name="Donut 7"/>
          <p:cNvSpPr/>
          <p:nvPr/>
        </p:nvSpPr>
        <p:spPr>
          <a:xfrm>
            <a:off x="6248400" y="3276600"/>
            <a:ext cx="1066800" cy="1066800"/>
          </a:xfrm>
          <a:prstGeom prst="donut">
            <a:avLst>
              <a:gd name="adj" fmla="val 1047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9" name="Down Arrow 8"/>
          <p:cNvSpPr/>
          <p:nvPr/>
        </p:nvSpPr>
        <p:spPr>
          <a:xfrm>
            <a:off x="6629400" y="1981200"/>
            <a:ext cx="381000" cy="129540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229600" cy="1143000"/>
          </a:xfrm>
        </p:spPr>
        <p:txBody>
          <a:bodyPr>
            <a:normAutofit/>
          </a:bodyPr>
          <a:lstStyle/>
          <a:p>
            <a:pPr algn="r"/>
            <a:r>
              <a:rPr lang="fa-IR" sz="2000" dirty="0">
                <a:solidFill>
                  <a:schemeClr val="accent1">
                    <a:lumMod val="50000"/>
                  </a:schemeClr>
                </a:solidFill>
                <a:cs typeface="+mn-cs"/>
              </a:rPr>
              <a:t>محورهای اصلی با ایوانهای </a:t>
            </a:r>
            <a:r>
              <a:rPr lang="fa-IR" sz="2000" dirty="0" smtClean="0">
                <a:solidFill>
                  <a:schemeClr val="accent1">
                    <a:lumMod val="50000"/>
                  </a:schemeClr>
                </a:solidFill>
                <a:cs typeface="+mn-cs"/>
              </a:rPr>
              <a:t>بزرگ</a:t>
            </a:r>
            <a:br>
              <a:rPr lang="fa-IR" sz="2000" dirty="0" smtClean="0">
                <a:solidFill>
                  <a:schemeClr val="accent1">
                    <a:lumMod val="50000"/>
                  </a:schemeClr>
                </a:solidFill>
                <a:cs typeface="+mn-cs"/>
              </a:rPr>
            </a:br>
            <a:r>
              <a:rPr lang="fa-IR" sz="2000" dirty="0" smtClean="0">
                <a:solidFill>
                  <a:schemeClr val="accent1">
                    <a:lumMod val="50000"/>
                  </a:schemeClr>
                </a:solidFill>
                <a:cs typeface="+mn-cs"/>
              </a:rPr>
              <a:t>محورهای فرعی که پشت آنها طویله قرار گرفته است.</a:t>
            </a:r>
            <a:endParaRPr lang="en-US" sz="2000" dirty="0">
              <a:solidFill>
                <a:schemeClr val="accent1">
                  <a:lumMod val="50000"/>
                </a:schemeClr>
              </a:solidFill>
              <a:cs typeface="+mn-cs"/>
            </a:endParaRPr>
          </a:p>
        </p:txBody>
      </p:sp>
      <p:pic>
        <p:nvPicPr>
          <p:cNvPr id="10243" name="Picture 3" descr="D:\karshenasi\کاروانسرا\ax\New folder\crop\11.jpg"/>
          <p:cNvPicPr>
            <a:picLocks noGrp="1" noChangeAspect="1" noChangeArrowheads="1"/>
          </p:cNvPicPr>
          <p:nvPr>
            <p:ph idx="1"/>
          </p:nvPr>
        </p:nvPicPr>
        <p:blipFill>
          <a:blip r:embed="rId2" cstate="print"/>
          <a:srcRect/>
          <a:stretch>
            <a:fillRect/>
          </a:stretch>
        </p:blipFill>
        <p:spPr bwMode="auto">
          <a:xfrm>
            <a:off x="838200" y="2082316"/>
            <a:ext cx="3800475" cy="34898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45" name="Picture 5" descr="D:\karshenasi\کاروانسرا\ax\New folder\crop\13.jpg"/>
          <p:cNvPicPr>
            <a:picLocks noChangeAspect="1" noChangeArrowheads="1"/>
          </p:cNvPicPr>
          <p:nvPr/>
        </p:nvPicPr>
        <p:blipFill>
          <a:blip r:embed="rId3" cstate="print"/>
          <a:srcRect/>
          <a:stretch>
            <a:fillRect/>
          </a:stretch>
        </p:blipFill>
        <p:spPr bwMode="auto">
          <a:xfrm>
            <a:off x="5029200" y="2057400"/>
            <a:ext cx="3602463" cy="34710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228600"/>
            <a:ext cx="7772400" cy="5943600"/>
          </a:xfrm>
        </p:spPr>
        <p:txBody>
          <a:bodyPr>
            <a:normAutofit/>
          </a:bodyPr>
          <a:lstStyle/>
          <a:p>
            <a:pPr algn="r">
              <a:buNone/>
            </a:pPr>
            <a:r>
              <a:rPr lang="fa-IR" sz="2200" u="sng" dirty="0" smtClean="0">
                <a:solidFill>
                  <a:schemeClr val="accent1">
                    <a:lumMod val="50000"/>
                  </a:schemeClr>
                </a:solidFill>
              </a:rPr>
              <a:t>کاروانسرا ی مادر شاه یا مهمانسرای شاه عباسی </a:t>
            </a:r>
            <a:r>
              <a:rPr lang="fa-IR" sz="2200" dirty="0" smtClean="0">
                <a:solidFill>
                  <a:schemeClr val="accent1">
                    <a:lumMod val="50000"/>
                  </a:schemeClr>
                </a:solidFill>
              </a:rPr>
              <a:t>:</a:t>
            </a:r>
            <a:r>
              <a:rPr lang="fa-IR" sz="2000" dirty="0" smtClean="0">
                <a:solidFill>
                  <a:schemeClr val="bg1"/>
                </a:solidFill>
              </a:rPr>
              <a:t>در زمان سلطان حسین صفوی در اصفهان در ضلع شرقی مدرسه چهارباغ ساخته شد. </a:t>
            </a:r>
            <a:endParaRPr lang="en-US" sz="2000" dirty="0" smtClean="0">
              <a:solidFill>
                <a:schemeClr val="bg1"/>
              </a:solidFill>
            </a:endParaRPr>
          </a:p>
          <a:p>
            <a:pPr algn="r">
              <a:buNone/>
            </a:pPr>
            <a:r>
              <a:rPr lang="fa-IR" sz="2000" dirty="0" smtClean="0">
                <a:solidFill>
                  <a:schemeClr val="bg1"/>
                </a:solidFill>
              </a:rPr>
              <a:t>در چند سال اخیر باحفظ نمای داخلی و تغییرات و اضافاتی تبدیل به مهمانسرای تاریخی جالبی شد.</a:t>
            </a:r>
            <a:endParaRPr lang="en-US" sz="2000" dirty="0" smtClean="0">
              <a:solidFill>
                <a:schemeClr val="bg1"/>
              </a:solidFill>
            </a:endParaRPr>
          </a:p>
          <a:p>
            <a:pPr algn="r">
              <a:buNone/>
            </a:pPr>
            <a:r>
              <a:rPr lang="ar-SA" sz="2000" dirty="0" smtClean="0">
                <a:solidFill>
                  <a:schemeClr val="bg1"/>
                </a:solidFill>
              </a:rPr>
              <a:t>این کاروانسرا در دو طبقه و صحن وسیع ساخته شده که از میان آن نهر فرشادی می گذرد و هنوز وضع بنا استحکام و فضای آن هر بیننده ای را حیران می کند</a:t>
            </a:r>
            <a:r>
              <a:rPr lang="fa-IR" sz="2000" dirty="0" smtClean="0">
                <a:solidFill>
                  <a:schemeClr val="bg1"/>
                </a:solidFill>
              </a:rPr>
              <a:t>.</a:t>
            </a:r>
            <a:endParaRPr lang="en-US" sz="2000" dirty="0" smtClean="0">
              <a:solidFill>
                <a:schemeClr val="bg1"/>
              </a:solidFill>
            </a:endParaRPr>
          </a:p>
          <a:p>
            <a:pPr algn="r">
              <a:buNone/>
            </a:pPr>
            <a:r>
              <a:rPr lang="ar-SA" sz="2000" dirty="0" smtClean="0">
                <a:solidFill>
                  <a:schemeClr val="bg1"/>
                </a:solidFill>
              </a:rPr>
              <a:t>پس از حمله افغان ها به اصفهان و انقراض دولت صفوی این کاروانسرا آسیب زیادی دید ولی در زمان ظل السلطان حاکم وقت قاجار دراصفهان،این بنا بازسازی وبرای</a:t>
            </a:r>
            <a:r>
              <a:rPr lang="fa-IR" sz="2000" dirty="0" smtClean="0">
                <a:solidFill>
                  <a:schemeClr val="bg1"/>
                </a:solidFill>
              </a:rPr>
              <a:t> </a:t>
            </a:r>
            <a:r>
              <a:rPr lang="ar-SA" sz="2000" dirty="0" smtClean="0">
                <a:solidFill>
                  <a:schemeClr val="bg1"/>
                </a:solidFill>
              </a:rPr>
              <a:t>استقرار سواره نظام سربازان وی از آن استفاده شد</a:t>
            </a:r>
            <a:r>
              <a:rPr lang="fa-IR" sz="2000" dirty="0" smtClean="0">
                <a:solidFill>
                  <a:schemeClr val="bg1"/>
                </a:solidFill>
              </a:rPr>
              <a:t>.</a:t>
            </a:r>
            <a:endParaRPr lang="en-US" sz="2000" dirty="0" smtClean="0">
              <a:solidFill>
                <a:schemeClr val="bg1"/>
              </a:solidFill>
            </a:endParaRPr>
          </a:p>
          <a:p>
            <a:pPr algn="r">
              <a:buNone/>
            </a:pPr>
            <a:r>
              <a:rPr lang="ar-SA" sz="2000" dirty="0" smtClean="0">
                <a:solidFill>
                  <a:schemeClr val="bg1"/>
                </a:solidFill>
              </a:rPr>
              <a:t>هم اکنون مهمانسرای عباسی اصفهان به </a:t>
            </a:r>
            <a:endParaRPr lang="fa-IR" sz="2000" dirty="0" smtClean="0">
              <a:solidFill>
                <a:schemeClr val="bg1"/>
              </a:solidFill>
            </a:endParaRPr>
          </a:p>
          <a:p>
            <a:pPr algn="r">
              <a:buNone/>
            </a:pPr>
            <a:r>
              <a:rPr lang="ar-SA" sz="2000" dirty="0" smtClean="0">
                <a:solidFill>
                  <a:schemeClr val="bg1"/>
                </a:solidFill>
              </a:rPr>
              <a:t>لحاظ پیشینه تاریخی سیصد ساله و ویژگی </a:t>
            </a:r>
            <a:endParaRPr lang="fa-IR" sz="2000" dirty="0" smtClean="0">
              <a:solidFill>
                <a:schemeClr val="bg1"/>
              </a:solidFill>
            </a:endParaRPr>
          </a:p>
          <a:p>
            <a:pPr algn="r">
              <a:buNone/>
            </a:pPr>
            <a:r>
              <a:rPr lang="ar-SA" sz="2000" dirty="0" smtClean="0">
                <a:solidFill>
                  <a:schemeClr val="bg1"/>
                </a:solidFill>
              </a:rPr>
              <a:t>کاربردی و نیز آثار هنری ارزشمندی در </a:t>
            </a:r>
            <a:endParaRPr lang="fa-IR" sz="2000" dirty="0" smtClean="0">
              <a:solidFill>
                <a:schemeClr val="bg1"/>
              </a:solidFill>
            </a:endParaRPr>
          </a:p>
          <a:p>
            <a:pPr algn="r">
              <a:buNone/>
            </a:pPr>
            <a:r>
              <a:rPr lang="ar-SA" sz="2000" dirty="0" smtClean="0">
                <a:solidFill>
                  <a:schemeClr val="bg1"/>
                </a:solidFill>
              </a:rPr>
              <a:t>قالب هنرهای اسلامی و ایرانی به عنوان </a:t>
            </a:r>
            <a:endParaRPr lang="fa-IR" sz="2000" dirty="0" smtClean="0">
              <a:solidFill>
                <a:schemeClr val="bg1"/>
              </a:solidFill>
            </a:endParaRPr>
          </a:p>
          <a:p>
            <a:pPr algn="r">
              <a:buNone/>
            </a:pPr>
            <a:r>
              <a:rPr lang="ar-SA" sz="2000" dirty="0" smtClean="0">
                <a:solidFill>
                  <a:schemeClr val="bg1"/>
                </a:solidFill>
              </a:rPr>
              <a:t>یک موزه گرانبها و کهن ترین هتل دنیا </a:t>
            </a:r>
            <a:endParaRPr lang="fa-IR" sz="2000" dirty="0" smtClean="0">
              <a:solidFill>
                <a:schemeClr val="bg1"/>
              </a:solidFill>
            </a:endParaRPr>
          </a:p>
          <a:p>
            <a:pPr algn="r">
              <a:buNone/>
            </a:pPr>
            <a:r>
              <a:rPr lang="ar-SA" sz="2000" dirty="0" smtClean="0">
                <a:solidFill>
                  <a:schemeClr val="bg1"/>
                </a:solidFill>
              </a:rPr>
              <a:t>شهرت دارد</a:t>
            </a:r>
            <a:r>
              <a:rPr lang="fa-IR" sz="2000" dirty="0" smtClean="0">
                <a:solidFill>
                  <a:schemeClr val="bg1"/>
                </a:solidFill>
              </a:rPr>
              <a:t>.</a:t>
            </a:r>
            <a:endParaRPr lang="en-US" sz="2000" dirty="0">
              <a:solidFill>
                <a:schemeClr val="bg1"/>
              </a:solidFill>
            </a:endParaRPr>
          </a:p>
        </p:txBody>
      </p:sp>
      <p:pic>
        <p:nvPicPr>
          <p:cNvPr id="4" name="Picture 2" descr="D:\karshenasi\کاروانسرا\شاه عباسی\zoom-3.jpg"/>
          <p:cNvPicPr>
            <a:picLocks noChangeAspect="1" noChangeArrowheads="1"/>
          </p:cNvPicPr>
          <p:nvPr/>
        </p:nvPicPr>
        <p:blipFill>
          <a:blip r:embed="rId2" cstate="print"/>
          <a:srcRect/>
          <a:stretch>
            <a:fillRect/>
          </a:stretch>
        </p:blipFill>
        <p:spPr bwMode="auto">
          <a:xfrm>
            <a:off x="305616" y="3276600"/>
            <a:ext cx="4787655" cy="3194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381000"/>
            <a:ext cx="8153400" cy="4343400"/>
          </a:xfrm>
        </p:spPr>
        <p:txBody>
          <a:bodyPr>
            <a:noAutofit/>
          </a:bodyPr>
          <a:lstStyle/>
          <a:p>
            <a:pPr algn="r">
              <a:buNone/>
            </a:pPr>
            <a:r>
              <a:rPr lang="fa-IR" sz="2000" b="1" dirty="0" smtClean="0">
                <a:solidFill>
                  <a:schemeClr val="accent1">
                    <a:lumMod val="50000"/>
                  </a:schemeClr>
                </a:solidFill>
              </a:rPr>
              <a:t>تاریخچه کاروانسرای شاه عباسی</a:t>
            </a:r>
            <a:endParaRPr lang="en-US" sz="2000" dirty="0" smtClean="0">
              <a:solidFill>
                <a:schemeClr val="accent1">
                  <a:lumMod val="50000"/>
                </a:schemeClr>
              </a:solidFill>
            </a:endParaRPr>
          </a:p>
          <a:p>
            <a:pPr algn="r">
              <a:buNone/>
            </a:pPr>
            <a:r>
              <a:rPr lang="ar-SA" sz="2000" dirty="0" smtClean="0">
                <a:solidFill>
                  <a:schemeClr val="bg1"/>
                </a:solidFill>
              </a:rPr>
              <a:t>این مجموعه به دستور شاه سلطان حسین صفوی ، ساخته شد و آن را به مادر خویش پیشکش کرد</a:t>
            </a:r>
            <a:r>
              <a:rPr lang="fa-IR" sz="2000" dirty="0" smtClean="0">
                <a:solidFill>
                  <a:schemeClr val="bg1"/>
                </a:solidFill>
              </a:rPr>
              <a:t>.</a:t>
            </a:r>
          </a:p>
          <a:p>
            <a:pPr algn="r">
              <a:buNone/>
            </a:pPr>
            <a:r>
              <a:rPr lang="ar-SA" sz="2000" dirty="0" smtClean="0">
                <a:solidFill>
                  <a:schemeClr val="bg1"/>
                </a:solidFill>
              </a:rPr>
              <a:t>شاخص ترین بناهای دوره </a:t>
            </a:r>
            <a:r>
              <a:rPr lang="fa-IR" sz="2000" dirty="0" smtClean="0">
                <a:solidFill>
                  <a:schemeClr val="bg1"/>
                </a:solidFill>
              </a:rPr>
              <a:t>صفوی</a:t>
            </a:r>
            <a:r>
              <a:rPr lang="ar-SA" sz="2000" dirty="0" smtClean="0">
                <a:solidFill>
                  <a:schemeClr val="bg1"/>
                </a:solidFill>
              </a:rPr>
              <a:t>، مجموعه کاروانسراهاست. کاروانسراها تنها محل اطراق شبانه کاروانیان و رهگذران و باراندازی و بارگیری کاروانها نبود . </a:t>
            </a:r>
            <a:endParaRPr lang="fa-IR" sz="2000" dirty="0" smtClean="0">
              <a:solidFill>
                <a:schemeClr val="bg1"/>
              </a:solidFill>
            </a:endParaRPr>
          </a:p>
          <a:p>
            <a:pPr algn="r">
              <a:buNone/>
            </a:pPr>
            <a:r>
              <a:rPr lang="ar-SA" sz="2000" dirty="0" smtClean="0">
                <a:solidFill>
                  <a:schemeClr val="bg1"/>
                </a:solidFill>
              </a:rPr>
              <a:t>کاروانسراهای شهری همچنین فضایی مناسب برای نگهداری کالا و مبادلات بازرگانی بود . شاردن،سیاح اروپایی که درزمان صفوی ازاصفهان دیدن</a:t>
            </a:r>
            <a:r>
              <a:rPr lang="fa-IR" sz="2000" dirty="0" smtClean="0">
                <a:solidFill>
                  <a:schemeClr val="bg1"/>
                </a:solidFill>
              </a:rPr>
              <a:t> </a:t>
            </a:r>
            <a:r>
              <a:rPr lang="ar-SA" sz="2000" dirty="0" smtClean="0">
                <a:solidFill>
                  <a:schemeClr val="bg1"/>
                </a:solidFill>
              </a:rPr>
              <a:t>کرد،</a:t>
            </a:r>
            <a:r>
              <a:rPr lang="fa-IR" sz="2000" dirty="0" smtClean="0">
                <a:solidFill>
                  <a:schemeClr val="bg1"/>
                </a:solidFill>
              </a:rPr>
              <a:t> </a:t>
            </a:r>
            <a:r>
              <a:rPr lang="ar-SA" sz="2000" dirty="0" smtClean="0">
                <a:solidFill>
                  <a:schemeClr val="bg1"/>
                </a:solidFill>
              </a:rPr>
              <a:t>تعداد کاروانسراهای</a:t>
            </a:r>
            <a:r>
              <a:rPr lang="fa-IR" sz="2000" dirty="0" smtClean="0">
                <a:solidFill>
                  <a:schemeClr val="bg1"/>
                </a:solidFill>
              </a:rPr>
              <a:t> </a:t>
            </a:r>
            <a:r>
              <a:rPr lang="ar-SA" sz="2000" dirty="0" smtClean="0">
                <a:solidFill>
                  <a:schemeClr val="bg1"/>
                </a:solidFill>
              </a:rPr>
              <a:t>اصفهان را بیش از 1800 کاروانسرا خوانده است</a:t>
            </a:r>
            <a:r>
              <a:rPr lang="fa-IR" sz="2000" dirty="0" smtClean="0">
                <a:solidFill>
                  <a:schemeClr val="bg1"/>
                </a:solidFill>
              </a:rPr>
              <a:t>.</a:t>
            </a:r>
          </a:p>
          <a:p>
            <a:pPr algn="r">
              <a:buNone/>
            </a:pPr>
            <a:r>
              <a:rPr lang="ar-SA" sz="2000" dirty="0" smtClean="0">
                <a:solidFill>
                  <a:schemeClr val="bg1"/>
                </a:solidFill>
              </a:rPr>
              <a:t>سپس در عهد معاصر از این بنا به </a:t>
            </a:r>
            <a:endParaRPr lang="fa-IR" sz="2000" dirty="0" smtClean="0">
              <a:solidFill>
                <a:schemeClr val="bg1"/>
              </a:solidFill>
            </a:endParaRPr>
          </a:p>
          <a:p>
            <a:pPr algn="r">
              <a:buNone/>
            </a:pPr>
            <a:r>
              <a:rPr lang="ar-SA" sz="2000" dirty="0" smtClean="0">
                <a:solidFill>
                  <a:schemeClr val="bg1"/>
                </a:solidFill>
              </a:rPr>
              <a:t>عنوان </a:t>
            </a:r>
            <a:r>
              <a:rPr lang="fa-IR" sz="2000" dirty="0" smtClean="0">
                <a:solidFill>
                  <a:schemeClr val="bg1"/>
                </a:solidFill>
              </a:rPr>
              <a:t>آمادگاه </a:t>
            </a:r>
            <a:r>
              <a:rPr lang="ar-SA" sz="2000" dirty="0" smtClean="0">
                <a:solidFill>
                  <a:schemeClr val="bg1"/>
                </a:solidFill>
              </a:rPr>
              <a:t>پادگان اصفهان استفاده </a:t>
            </a:r>
            <a:endParaRPr lang="fa-IR" sz="2000" dirty="0" smtClean="0">
              <a:solidFill>
                <a:schemeClr val="bg1"/>
              </a:solidFill>
            </a:endParaRPr>
          </a:p>
          <a:p>
            <a:pPr algn="r">
              <a:buNone/>
            </a:pPr>
            <a:r>
              <a:rPr lang="ar-SA" sz="2000" dirty="0" smtClean="0">
                <a:solidFill>
                  <a:schemeClr val="bg1"/>
                </a:solidFill>
              </a:rPr>
              <a:t>می شد که امروزنام خیابان آمادگاه </a:t>
            </a:r>
            <a:endParaRPr lang="fa-IR" sz="2000" dirty="0" smtClean="0">
              <a:solidFill>
                <a:schemeClr val="bg1"/>
              </a:solidFill>
            </a:endParaRPr>
          </a:p>
          <a:p>
            <a:pPr algn="r">
              <a:buNone/>
            </a:pPr>
            <a:r>
              <a:rPr lang="ar-SA" sz="2000" dirty="0" smtClean="0">
                <a:solidFill>
                  <a:schemeClr val="bg1"/>
                </a:solidFill>
              </a:rPr>
              <a:t>یادگار آن دوران است</a:t>
            </a:r>
            <a:r>
              <a:rPr lang="fa-IR" sz="2000" dirty="0" smtClean="0">
                <a:solidFill>
                  <a:schemeClr val="bg1"/>
                </a:solidFill>
              </a:rPr>
              <a:t>.</a:t>
            </a:r>
            <a:r>
              <a:rPr lang="en-US" sz="2000" dirty="0" smtClean="0">
                <a:solidFill>
                  <a:schemeClr val="bg1"/>
                </a:solidFill>
              </a:rPr>
              <a:t> </a:t>
            </a:r>
            <a:br>
              <a:rPr lang="en-US" sz="2000" dirty="0" smtClean="0">
                <a:solidFill>
                  <a:schemeClr val="bg1"/>
                </a:solidFill>
              </a:rPr>
            </a:br>
            <a:endParaRPr lang="en-US" sz="2000" dirty="0">
              <a:solidFill>
                <a:schemeClr val="bg1"/>
              </a:solidFill>
            </a:endParaRPr>
          </a:p>
        </p:txBody>
      </p:sp>
      <p:pic>
        <p:nvPicPr>
          <p:cNvPr id="4" name="Picture 2" descr="D:\karshenasi\کاروانسرا\شاه عباسی\f8890890-a12c-44c3-b993-c46891e60cb5.jpg"/>
          <p:cNvPicPr>
            <a:picLocks noChangeAspect="1" noChangeArrowheads="1"/>
          </p:cNvPicPr>
          <p:nvPr/>
        </p:nvPicPr>
        <p:blipFill>
          <a:blip r:embed="rId2" cstate="print"/>
          <a:srcRect/>
          <a:stretch>
            <a:fillRect/>
          </a:stretch>
        </p:blipFill>
        <p:spPr bwMode="auto">
          <a:xfrm>
            <a:off x="990599" y="2819400"/>
            <a:ext cx="4577227" cy="3657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304800"/>
            <a:ext cx="8229600" cy="4709160"/>
          </a:xfrm>
        </p:spPr>
        <p:txBody>
          <a:bodyPr>
            <a:normAutofit/>
          </a:bodyPr>
          <a:lstStyle/>
          <a:p>
            <a:pPr algn="r">
              <a:buNone/>
            </a:pPr>
            <a:r>
              <a:rPr lang="ar-SA" sz="2000" dirty="0" smtClean="0">
                <a:solidFill>
                  <a:schemeClr val="bg1"/>
                </a:solidFill>
              </a:rPr>
              <a:t>در همین زمان بود که شرکت سهامی بیمه ایران گام پیش نهاد و با پیشنهاد آندره گدار ، که زمانی رییس و در آن موقع مشاور اداره کل باستانشناسی بود ، تبدیل کاروانسرا به مهمانخانه و طرح ساختمان مهمانسرا را که بعدا مهمانسرای شاه عباس نامیده شد ، تصویب کرد (سال 1336) . با این کار ، هم یک بنای ارزشمند تاریخی از انهدام نجات یافت ، هم خاطره کاربری نخستین آن ، یعنی اقامتگاه مسافران و سیاحان ، در شکل جدید مهمانسرا زنده ماند</a:t>
            </a:r>
            <a:r>
              <a:rPr lang="fa-IR" sz="2000" dirty="0" smtClean="0">
                <a:solidFill>
                  <a:schemeClr val="bg1"/>
                </a:solidFill>
              </a:rPr>
              <a:t>.</a:t>
            </a:r>
            <a:r>
              <a:rPr lang="en-US" sz="2000" dirty="0" smtClean="0">
                <a:solidFill>
                  <a:schemeClr val="bg1"/>
                </a:solidFill>
              </a:rPr>
              <a:t> </a:t>
            </a:r>
            <a:br>
              <a:rPr lang="en-US" sz="2000" dirty="0" smtClean="0">
                <a:solidFill>
                  <a:schemeClr val="bg1"/>
                </a:solidFill>
              </a:rPr>
            </a:br>
            <a:r>
              <a:rPr lang="ar-SA" sz="2000" dirty="0" smtClean="0">
                <a:solidFill>
                  <a:schemeClr val="bg1"/>
                </a:solidFill>
              </a:rPr>
              <a:t>در بازسازی کاروانسرا دو هدف در نظر بود : </a:t>
            </a:r>
            <a:endParaRPr lang="fa-IR" sz="2000" dirty="0" smtClean="0">
              <a:solidFill>
                <a:schemeClr val="bg1"/>
              </a:solidFill>
            </a:endParaRPr>
          </a:p>
          <a:p>
            <a:pPr algn="r">
              <a:buNone/>
            </a:pPr>
            <a:r>
              <a:rPr lang="ar-SA" sz="2000" dirty="0" smtClean="0">
                <a:solidFill>
                  <a:schemeClr val="bg1"/>
                </a:solidFill>
              </a:rPr>
              <a:t>حفظ اصالت نمای بیرونی ، و تبدیل حجره های کاروانسرا به اتاقهای مهمانسرا</a:t>
            </a:r>
            <a:endParaRPr lang="en-US" sz="2000" dirty="0">
              <a:solidFill>
                <a:schemeClr val="bg1"/>
              </a:solidFill>
            </a:endParaRPr>
          </a:p>
        </p:txBody>
      </p:sp>
      <p:pic>
        <p:nvPicPr>
          <p:cNvPr id="1027" name="Picture 3" descr="D:\karshenasi\کاروانسرا\شاه عباسی\004.jpg"/>
          <p:cNvPicPr>
            <a:picLocks noChangeAspect="1" noChangeArrowheads="1"/>
          </p:cNvPicPr>
          <p:nvPr/>
        </p:nvPicPr>
        <p:blipFill>
          <a:blip r:embed="rId2" cstate="print"/>
          <a:srcRect/>
          <a:stretch>
            <a:fillRect/>
          </a:stretch>
        </p:blipFill>
        <p:spPr bwMode="auto">
          <a:xfrm>
            <a:off x="1219199" y="2895600"/>
            <a:ext cx="4766961" cy="31747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8229600" cy="4709160"/>
          </a:xfrm>
        </p:spPr>
        <p:txBody>
          <a:bodyPr>
            <a:normAutofit/>
          </a:bodyPr>
          <a:lstStyle/>
          <a:p>
            <a:pPr algn="r">
              <a:buNone/>
            </a:pPr>
            <a:r>
              <a:rPr lang="ar-SA" sz="2000" b="1" dirty="0" smtClean="0">
                <a:solidFill>
                  <a:schemeClr val="accent1">
                    <a:lumMod val="50000"/>
                  </a:schemeClr>
                </a:solidFill>
              </a:rPr>
              <a:t>معماری مهمانسرای عباسی</a:t>
            </a:r>
            <a:endParaRPr lang="en-US" sz="2000" dirty="0" smtClean="0">
              <a:solidFill>
                <a:schemeClr val="accent1">
                  <a:lumMod val="50000"/>
                </a:schemeClr>
              </a:solidFill>
            </a:endParaRPr>
          </a:p>
          <a:p>
            <a:pPr algn="r">
              <a:buNone/>
            </a:pPr>
            <a:r>
              <a:rPr lang="ar-SA" sz="2000" dirty="0" smtClean="0">
                <a:solidFill>
                  <a:schemeClr val="bg1"/>
                </a:solidFill>
              </a:rPr>
              <a:t>مهمانسرای عباسی با </a:t>
            </a:r>
            <a:r>
              <a:rPr lang="fa-IR" sz="2000" dirty="0" smtClean="0">
                <a:solidFill>
                  <a:schemeClr val="bg1"/>
                </a:solidFill>
              </a:rPr>
              <a:t>۲۳۱</a:t>
            </a:r>
            <a:r>
              <a:rPr lang="ar-SA" sz="2000" dirty="0" smtClean="0">
                <a:solidFill>
                  <a:schemeClr val="bg1"/>
                </a:solidFill>
              </a:rPr>
              <a:t> باب اتاق، سوئیت و آپارتمان که مطابق با استانداردهای بین المللی ساخته شده اند</a:t>
            </a:r>
            <a:r>
              <a:rPr lang="fa-IR" sz="2000" dirty="0" smtClean="0">
                <a:solidFill>
                  <a:schemeClr val="bg1"/>
                </a:solidFill>
              </a:rPr>
              <a:t>.</a:t>
            </a:r>
            <a:endParaRPr lang="en-US" sz="2000" dirty="0" smtClean="0">
              <a:solidFill>
                <a:schemeClr val="bg1"/>
              </a:solidFill>
            </a:endParaRPr>
          </a:p>
          <a:p>
            <a:pPr algn="r">
              <a:buNone/>
            </a:pPr>
            <a:r>
              <a:rPr lang="ar-SA" sz="2000" dirty="0" smtClean="0">
                <a:solidFill>
                  <a:schemeClr val="bg1"/>
                </a:solidFill>
              </a:rPr>
              <a:t>سوئیت های این هتل به سبک معماری صفوی و قاجار با فضایی رویایی، مقرنس های زیبا، دیوارنگاری و مذهب است که معماری عصر خود را برای مهمانان تداعی می کند</a:t>
            </a:r>
            <a:r>
              <a:rPr lang="fa-IR" sz="2000" dirty="0" smtClean="0">
                <a:solidFill>
                  <a:schemeClr val="bg1"/>
                </a:solidFill>
              </a:rPr>
              <a:t>.</a:t>
            </a:r>
            <a:endParaRPr lang="en-US" sz="2000" dirty="0" smtClean="0">
              <a:solidFill>
                <a:schemeClr val="bg1"/>
              </a:solidFill>
            </a:endParaRPr>
          </a:p>
          <a:p>
            <a:pPr algn="r">
              <a:buNone/>
            </a:pPr>
            <a:r>
              <a:rPr lang="en-US" sz="2000" dirty="0" smtClean="0">
                <a:solidFill>
                  <a:schemeClr val="bg1"/>
                </a:solidFill>
              </a:rPr>
              <a:t> </a:t>
            </a:r>
          </a:p>
          <a:p>
            <a:pPr algn="r">
              <a:buNone/>
            </a:pPr>
            <a:endParaRPr lang="en-US" sz="2000" dirty="0">
              <a:solidFill>
                <a:schemeClr val="bg1"/>
              </a:solidFill>
            </a:endParaRPr>
          </a:p>
        </p:txBody>
      </p:sp>
      <p:pic>
        <p:nvPicPr>
          <p:cNvPr id="1026" name="Picture 2" descr="D:\karshenasi\کاروانسرا\شاه عباسی\هتل-عباسی-4.jpg"/>
          <p:cNvPicPr>
            <a:picLocks noChangeAspect="1" noChangeArrowheads="1"/>
          </p:cNvPicPr>
          <p:nvPr/>
        </p:nvPicPr>
        <p:blipFill>
          <a:blip r:embed="rId2" cstate="print"/>
          <a:srcRect/>
          <a:stretch>
            <a:fillRect/>
          </a:stretch>
        </p:blipFill>
        <p:spPr bwMode="auto">
          <a:xfrm>
            <a:off x="5181600" y="2133600"/>
            <a:ext cx="3426324"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D:\karshenasi\کاروانسرا\شاه عباسی\Safavid_Suite_(2).jpg"/>
          <p:cNvPicPr>
            <a:picLocks noChangeAspect="1" noChangeArrowheads="1"/>
          </p:cNvPicPr>
          <p:nvPr/>
        </p:nvPicPr>
        <p:blipFill>
          <a:blip r:embed="rId3" cstate="print"/>
          <a:srcRect/>
          <a:stretch>
            <a:fillRect/>
          </a:stretch>
        </p:blipFill>
        <p:spPr bwMode="auto">
          <a:xfrm>
            <a:off x="685800" y="2819400"/>
            <a:ext cx="4114800" cy="3086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D:\karshenasi\کاروانسرا\شاه عباسی\52a167a0-2279-4733-a9eb-3476caf9b1f5.jpg"/>
          <p:cNvPicPr/>
          <p:nvPr/>
        </p:nvPicPr>
        <p:blipFill>
          <a:blip r:embed="rId4" cstate="print"/>
          <a:srcRect/>
          <a:stretch>
            <a:fillRect/>
          </a:stretch>
        </p:blipFill>
        <p:spPr bwMode="auto">
          <a:xfrm>
            <a:off x="5334000" y="4495800"/>
            <a:ext cx="3214689" cy="2143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28600"/>
            <a:ext cx="8534400" cy="5410200"/>
          </a:xfrm>
        </p:spPr>
        <p:txBody>
          <a:bodyPr>
            <a:noAutofit/>
          </a:bodyPr>
          <a:lstStyle/>
          <a:p>
            <a:pPr algn="r">
              <a:buNone/>
            </a:pPr>
            <a:r>
              <a:rPr lang="ar-SA" sz="2200" b="1" dirty="0" smtClean="0">
                <a:solidFill>
                  <a:schemeClr val="accent1">
                    <a:lumMod val="50000"/>
                  </a:schemeClr>
                </a:solidFill>
              </a:rPr>
              <a:t>معماری کاروانسرا</a:t>
            </a:r>
            <a:r>
              <a:rPr lang="ar-SA" sz="2000" dirty="0" smtClean="0">
                <a:solidFill>
                  <a:schemeClr val="accent1">
                    <a:lumMod val="50000"/>
                  </a:schemeClr>
                </a:solidFill>
              </a:rPr>
              <a:t>:</a:t>
            </a:r>
            <a:endParaRPr lang="en-US" sz="2000" dirty="0" smtClean="0">
              <a:solidFill>
                <a:schemeClr val="accent1">
                  <a:lumMod val="50000"/>
                </a:schemeClr>
              </a:solidFill>
            </a:endParaRPr>
          </a:p>
          <a:p>
            <a:pPr algn="r">
              <a:buNone/>
            </a:pPr>
            <a:r>
              <a:rPr lang="fa-IR" sz="2000" dirty="0" smtClean="0">
                <a:solidFill>
                  <a:schemeClr val="bg1"/>
                </a:solidFill>
              </a:rPr>
              <a:t>- دارای </a:t>
            </a:r>
            <a:r>
              <a:rPr lang="ar-SA" sz="2000" dirty="0" smtClean="0">
                <a:solidFill>
                  <a:schemeClr val="bg1"/>
                </a:solidFill>
              </a:rPr>
              <a:t>حیاطی مربع شکل</a:t>
            </a:r>
            <a:r>
              <a:rPr lang="fa-IR" sz="2000" dirty="0" smtClean="0">
                <a:solidFill>
                  <a:schemeClr val="bg1"/>
                </a:solidFill>
              </a:rPr>
              <a:t> </a:t>
            </a:r>
            <a:r>
              <a:rPr lang="ar-SA" sz="2000" dirty="0" smtClean="0">
                <a:solidFill>
                  <a:schemeClr val="bg1"/>
                </a:solidFill>
              </a:rPr>
              <a:t>که طول هر ضلع آن هشتاد متر است</a:t>
            </a:r>
            <a:r>
              <a:rPr lang="fa-IR" sz="2000" dirty="0" smtClean="0">
                <a:solidFill>
                  <a:schemeClr val="bg1"/>
                </a:solidFill>
              </a:rPr>
              <a:t>.</a:t>
            </a:r>
          </a:p>
          <a:p>
            <a:pPr algn="r">
              <a:buNone/>
            </a:pPr>
            <a:r>
              <a:rPr lang="fa-IR" sz="2000" dirty="0" smtClean="0">
                <a:solidFill>
                  <a:schemeClr val="bg1"/>
                </a:solidFill>
              </a:rPr>
              <a:t>- </a:t>
            </a:r>
            <a:r>
              <a:rPr lang="ar-SA" sz="2000" dirty="0" smtClean="0">
                <a:solidFill>
                  <a:schemeClr val="bg1"/>
                </a:solidFill>
              </a:rPr>
              <a:t>در هر ضلع حیاط ، ایوانی قرار دارد </a:t>
            </a:r>
            <a:r>
              <a:rPr lang="fa-IR" sz="2000" dirty="0" smtClean="0">
                <a:solidFill>
                  <a:schemeClr val="bg1"/>
                </a:solidFill>
              </a:rPr>
              <a:t>.</a:t>
            </a:r>
          </a:p>
          <a:p>
            <a:pPr algn="r">
              <a:buNone/>
            </a:pPr>
            <a:r>
              <a:rPr lang="fa-IR" sz="2000" dirty="0" smtClean="0">
                <a:solidFill>
                  <a:schemeClr val="bg1"/>
                </a:solidFill>
              </a:rPr>
              <a:t>- دارای </a:t>
            </a:r>
            <a:r>
              <a:rPr lang="ar-SA" sz="2000" dirty="0" smtClean="0">
                <a:solidFill>
                  <a:schemeClr val="bg1"/>
                </a:solidFill>
              </a:rPr>
              <a:t>حجره های دو طبقه </a:t>
            </a:r>
            <a:r>
              <a:rPr lang="fa-IR" sz="2000" dirty="0" smtClean="0">
                <a:solidFill>
                  <a:schemeClr val="bg1"/>
                </a:solidFill>
              </a:rPr>
              <a:t>،</a:t>
            </a:r>
            <a:r>
              <a:rPr lang="ar-SA" sz="2000" dirty="0" smtClean="0">
                <a:solidFill>
                  <a:schemeClr val="bg1"/>
                </a:solidFill>
              </a:rPr>
              <a:t>سفید رنگ </a:t>
            </a:r>
            <a:r>
              <a:rPr lang="fa-IR" sz="2000" dirty="0" smtClean="0">
                <a:solidFill>
                  <a:schemeClr val="bg1"/>
                </a:solidFill>
              </a:rPr>
              <a:t>است.</a:t>
            </a:r>
          </a:p>
          <a:p>
            <a:pPr algn="r">
              <a:buFontTx/>
              <a:buChar char="-"/>
            </a:pPr>
            <a:r>
              <a:rPr lang="fa-IR" sz="2000" dirty="0" smtClean="0">
                <a:solidFill>
                  <a:schemeClr val="bg1"/>
                </a:solidFill>
              </a:rPr>
              <a:t>- </a:t>
            </a:r>
            <a:r>
              <a:rPr lang="ar-SA" sz="2000" dirty="0" smtClean="0">
                <a:solidFill>
                  <a:schemeClr val="bg1"/>
                </a:solidFill>
              </a:rPr>
              <a:t>به گفته تاورنیه ، سیاح ا</a:t>
            </a:r>
            <a:r>
              <a:rPr lang="fa-IR" sz="2000" dirty="0" smtClean="0">
                <a:solidFill>
                  <a:schemeClr val="bg1"/>
                </a:solidFill>
              </a:rPr>
              <a:t>ر</a:t>
            </a:r>
            <a:r>
              <a:rPr lang="ar-SA" sz="2000" dirty="0" smtClean="0">
                <a:solidFill>
                  <a:schemeClr val="bg1"/>
                </a:solidFill>
              </a:rPr>
              <a:t>وپایی ، بازرگانان متمکن آن روزگار ، اتاقهای پایین را به اتاقهای </a:t>
            </a:r>
            <a:endParaRPr lang="fa-IR" sz="2000" dirty="0" smtClean="0">
              <a:solidFill>
                <a:schemeClr val="bg1"/>
              </a:solidFill>
            </a:endParaRPr>
          </a:p>
          <a:p>
            <a:pPr algn="r">
              <a:buFontTx/>
              <a:buChar char="-"/>
            </a:pPr>
            <a:r>
              <a:rPr lang="ar-SA" sz="2000" dirty="0" smtClean="0">
                <a:solidFill>
                  <a:schemeClr val="bg1"/>
                </a:solidFill>
              </a:rPr>
              <a:t>بالا ترجیح می دادند ، زیرا هم در تابستان خنک تر وهم به انبارها و باراندازهای آنان نزدیک تربود</a:t>
            </a:r>
            <a:r>
              <a:rPr lang="fa-IR" sz="2000" dirty="0" smtClean="0">
                <a:solidFill>
                  <a:schemeClr val="bg1"/>
                </a:solidFill>
              </a:rPr>
              <a:t>.</a:t>
            </a:r>
          </a:p>
          <a:p>
            <a:pPr algn="r">
              <a:buFontTx/>
              <a:buChar char="-"/>
            </a:pPr>
            <a:r>
              <a:rPr lang="ar-SA" sz="2000" dirty="0" smtClean="0">
                <a:solidFill>
                  <a:schemeClr val="bg1"/>
                </a:solidFill>
              </a:rPr>
              <a:t>درآن زمان درصحن مرکزی کاروانسرا </a:t>
            </a:r>
            <a:endParaRPr lang="fa-IR" sz="2000" dirty="0" smtClean="0">
              <a:solidFill>
                <a:schemeClr val="bg1"/>
              </a:solidFill>
            </a:endParaRPr>
          </a:p>
          <a:p>
            <a:pPr algn="r">
              <a:buFontTx/>
              <a:buChar char="-"/>
            </a:pPr>
            <a:r>
              <a:rPr lang="ar-SA" sz="2000" dirty="0" smtClean="0">
                <a:solidFill>
                  <a:schemeClr val="bg1"/>
                </a:solidFill>
              </a:rPr>
              <a:t>سکویی دراز برای پیاده کردن بارها</a:t>
            </a:r>
            <a:r>
              <a:rPr lang="fa-IR" sz="2000" dirty="0" smtClean="0">
                <a:solidFill>
                  <a:schemeClr val="bg1"/>
                </a:solidFill>
              </a:rPr>
              <a:t>.</a:t>
            </a:r>
            <a:r>
              <a:rPr lang="ar-SA" sz="2000" dirty="0" smtClean="0">
                <a:solidFill>
                  <a:schemeClr val="bg1"/>
                </a:solidFill>
              </a:rPr>
              <a:t> </a:t>
            </a:r>
            <a:endParaRPr lang="fa-IR" sz="2000" dirty="0" smtClean="0">
              <a:solidFill>
                <a:schemeClr val="bg1"/>
              </a:solidFill>
            </a:endParaRPr>
          </a:p>
          <a:p>
            <a:pPr algn="r">
              <a:buFontTx/>
              <a:buChar char="-"/>
            </a:pPr>
            <a:r>
              <a:rPr lang="ar-SA" sz="2000" dirty="0" smtClean="0">
                <a:solidFill>
                  <a:schemeClr val="bg1"/>
                </a:solidFill>
              </a:rPr>
              <a:t>اصطبلهایی نیز برای تیمار چهارپایان </a:t>
            </a:r>
            <a:endParaRPr lang="fa-IR" sz="2000" dirty="0" smtClean="0">
              <a:solidFill>
                <a:schemeClr val="bg1"/>
              </a:solidFill>
            </a:endParaRPr>
          </a:p>
          <a:p>
            <a:pPr algn="r">
              <a:buFontTx/>
              <a:buChar char="-"/>
            </a:pPr>
            <a:r>
              <a:rPr lang="ar-SA" sz="2000" dirty="0" smtClean="0">
                <a:solidFill>
                  <a:schemeClr val="bg1"/>
                </a:solidFill>
              </a:rPr>
              <a:t>بارکش وجود داشت . </a:t>
            </a:r>
            <a:endParaRPr lang="fa-IR" sz="2000" dirty="0" smtClean="0">
              <a:solidFill>
                <a:schemeClr val="bg1"/>
              </a:solidFill>
            </a:endParaRPr>
          </a:p>
          <a:p>
            <a:pPr algn="r">
              <a:buNone/>
            </a:pPr>
            <a:r>
              <a:rPr lang="fa-IR" sz="2000" dirty="0" smtClean="0">
                <a:solidFill>
                  <a:schemeClr val="bg1"/>
                </a:solidFill>
              </a:rPr>
              <a:t>-</a:t>
            </a:r>
            <a:r>
              <a:rPr lang="ar-SA" sz="2000" dirty="0" smtClean="0">
                <a:solidFill>
                  <a:schemeClr val="bg1"/>
                </a:solidFill>
              </a:rPr>
              <a:t>ایوان شمالی کاروانسرا به بازارچه</a:t>
            </a:r>
            <a:endParaRPr lang="fa-IR" sz="2000" dirty="0" smtClean="0">
              <a:solidFill>
                <a:schemeClr val="bg1"/>
              </a:solidFill>
            </a:endParaRPr>
          </a:p>
          <a:p>
            <a:pPr algn="r">
              <a:buNone/>
            </a:pPr>
            <a:r>
              <a:rPr lang="ar-SA" sz="2000" dirty="0" smtClean="0">
                <a:solidFill>
                  <a:schemeClr val="bg1"/>
                </a:solidFill>
              </a:rPr>
              <a:t> شاهی و ایوان جنوبی به باغ فتح آباد </a:t>
            </a:r>
            <a:endParaRPr lang="fa-IR" sz="2000" dirty="0" smtClean="0">
              <a:solidFill>
                <a:schemeClr val="bg1"/>
              </a:solidFill>
            </a:endParaRPr>
          </a:p>
          <a:p>
            <a:pPr algn="r">
              <a:buNone/>
            </a:pPr>
            <a:r>
              <a:rPr lang="ar-SA" sz="2000" dirty="0" smtClean="0">
                <a:solidFill>
                  <a:schemeClr val="bg1"/>
                </a:solidFill>
              </a:rPr>
              <a:t>باز می شد </a:t>
            </a:r>
            <a:r>
              <a:rPr lang="fa-IR" sz="2000" dirty="0" smtClean="0">
                <a:solidFill>
                  <a:schemeClr val="bg1"/>
                </a:solidFill>
              </a:rPr>
              <a:t>.</a:t>
            </a:r>
            <a:r>
              <a:rPr lang="en-US" sz="2000" dirty="0" smtClean="0">
                <a:solidFill>
                  <a:schemeClr val="bg1"/>
                </a:solidFill>
              </a:rPr>
              <a:t/>
            </a:r>
            <a:br>
              <a:rPr lang="en-US" sz="2000" dirty="0" smtClean="0">
                <a:solidFill>
                  <a:schemeClr val="bg1"/>
                </a:solidFill>
              </a:rPr>
            </a:br>
            <a:endParaRPr lang="en-US" sz="2000" dirty="0">
              <a:solidFill>
                <a:schemeClr val="bg1"/>
              </a:solidFill>
            </a:endParaRPr>
          </a:p>
        </p:txBody>
      </p:sp>
      <p:pic>
        <p:nvPicPr>
          <p:cNvPr id="4" name="Content Placeholder 3" descr="D:\karshenasi\کاروانسرا\شاه عباسی\carvansara_16.gif"/>
          <p:cNvPicPr>
            <a:picLocks/>
          </p:cNvPicPr>
          <p:nvPr/>
        </p:nvPicPr>
        <p:blipFill>
          <a:blip r:embed="rId2" cstate="print"/>
          <a:stretch>
            <a:fillRect/>
          </a:stretch>
        </p:blipFill>
        <p:spPr bwMode="auto">
          <a:xfrm>
            <a:off x="304800" y="2743200"/>
            <a:ext cx="5219700" cy="3657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AutoShape 3"/>
          <p:cNvSpPr>
            <a:spLocks noChangeArrowheads="1"/>
          </p:cNvSpPr>
          <p:nvPr/>
        </p:nvSpPr>
        <p:spPr bwMode="auto">
          <a:xfrm>
            <a:off x="3505200" y="5638800"/>
            <a:ext cx="228600" cy="685800"/>
          </a:xfrm>
          <a:prstGeom prst="upArrow">
            <a:avLst>
              <a:gd name="adj1" fmla="val 50000"/>
              <a:gd name="adj2" fmla="val 90462"/>
            </a:avLst>
          </a:prstGeom>
          <a:gradFill rotWithShape="0">
            <a:gsLst>
              <a:gs pos="0">
                <a:srgbClr val="D99594"/>
              </a:gs>
              <a:gs pos="50000">
                <a:srgbClr val="C0504D"/>
              </a:gs>
              <a:gs pos="100000">
                <a:srgbClr val="D99594"/>
              </a:gs>
            </a:gsLst>
            <a:lin ang="5400000" scaled="1"/>
          </a:gradFill>
          <a:ln w="12700">
            <a:solidFill>
              <a:srgbClr val="C0504D"/>
            </a:solidFill>
            <a:miter lim="800000"/>
            <a:headEnd/>
            <a:tailEnd/>
          </a:ln>
          <a:effectLst>
            <a:outerShdw dist="28398" dir="3806097" algn="ctr" rotWithShape="0">
              <a:srgbClr val="622423"/>
            </a:outerShdw>
          </a:effectLst>
        </p:spPr>
        <p:txBody>
          <a:bodyPr vert="eaVert" wrap="square" lIns="91440" tIns="45720" rIns="91440" bIns="45720" numCol="1" anchor="t" anchorCtr="0" compatLnSpc="1">
            <a:prstTxWarp prst="textNoShape">
              <a:avLst/>
            </a:prstTxWarp>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685800"/>
            <a:ext cx="8229600" cy="4709160"/>
          </a:xfrm>
        </p:spPr>
        <p:txBody>
          <a:bodyPr>
            <a:normAutofit/>
          </a:bodyPr>
          <a:lstStyle/>
          <a:p>
            <a:pPr algn="r">
              <a:buNone/>
            </a:pPr>
            <a:r>
              <a:rPr lang="fa-IR" sz="2000" dirty="0" smtClean="0">
                <a:solidFill>
                  <a:schemeClr val="bg1"/>
                </a:solidFill>
                <a:latin typeface="Arial" pitchFamily="34" charset="0"/>
                <a:cs typeface="Arial" pitchFamily="34" charset="0"/>
              </a:rPr>
              <a:t>ساباط دارای سه تا هفت دهانه سرپوشیده است که دوسوی ان تختگاههای کوچکی به </a:t>
            </a:r>
          </a:p>
          <a:p>
            <a:pPr algn="r">
              <a:buNone/>
            </a:pPr>
            <a:r>
              <a:rPr lang="fa-IR" sz="2000" dirty="0" smtClean="0">
                <a:solidFill>
                  <a:schemeClr val="bg1"/>
                </a:solidFill>
                <a:latin typeface="Arial" pitchFamily="34" charset="0"/>
                <a:cs typeface="Arial" pitchFamily="34" charset="0"/>
              </a:rPr>
              <a:t>اندازه یک تخت یا نیمکت قرار دارد.</a:t>
            </a:r>
          </a:p>
          <a:p>
            <a:pPr algn="r">
              <a:buNone/>
            </a:pPr>
            <a:r>
              <a:rPr lang="fa-IR" sz="2000" dirty="0" smtClean="0">
                <a:solidFill>
                  <a:schemeClr val="bg1"/>
                </a:solidFill>
                <a:latin typeface="Arial" pitchFamily="34" charset="0"/>
                <a:cs typeface="Arial" pitchFamily="34" charset="0"/>
              </a:rPr>
              <a:t> اغلب دهانه میانی آن درگه آب انباری</a:t>
            </a:r>
          </a:p>
          <a:p>
            <a:pPr algn="r">
              <a:buNone/>
            </a:pPr>
            <a:r>
              <a:rPr lang="fa-IR" sz="2000" dirty="0" smtClean="0">
                <a:solidFill>
                  <a:schemeClr val="bg1"/>
                </a:solidFill>
                <a:latin typeface="Arial" pitchFamily="34" charset="0"/>
                <a:cs typeface="Arial" pitchFamily="34" charset="0"/>
              </a:rPr>
              <a:t> است که آب خنکی دارد.</a:t>
            </a:r>
          </a:p>
          <a:p>
            <a:pPr algn="r">
              <a:buNone/>
            </a:pPr>
            <a:r>
              <a:rPr lang="fa-IR" sz="2000" dirty="0" smtClean="0">
                <a:solidFill>
                  <a:schemeClr val="bg1"/>
                </a:solidFill>
                <a:latin typeface="Arial" pitchFamily="34" charset="0"/>
                <a:cs typeface="Arial" pitchFamily="34" charset="0"/>
              </a:rPr>
              <a:t>مانند ساباط حجت آباد یزد:</a:t>
            </a:r>
            <a:endParaRPr lang="en-US" sz="2000" dirty="0">
              <a:latin typeface="Arial" pitchFamily="34" charset="0"/>
              <a:cs typeface="Arial" pitchFamily="34" charset="0"/>
            </a:endParaRPr>
          </a:p>
        </p:txBody>
      </p:sp>
      <p:pic>
        <p:nvPicPr>
          <p:cNvPr id="4" name="Picture 2" descr="C:\Users\pars\Desktop\IMG_3031.jpg"/>
          <p:cNvPicPr>
            <a:picLocks noChangeAspect="1" noChangeArrowheads="1"/>
          </p:cNvPicPr>
          <p:nvPr/>
        </p:nvPicPr>
        <p:blipFill>
          <a:blip r:embed="rId2" cstate="print"/>
          <a:srcRect/>
          <a:stretch>
            <a:fillRect/>
          </a:stretch>
        </p:blipFill>
        <p:spPr bwMode="auto">
          <a:xfrm>
            <a:off x="228600" y="1447800"/>
            <a:ext cx="3329739" cy="47195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3" descr="C:\Users\pars\Desktop\IMG_3032.jpg"/>
          <p:cNvPicPr>
            <a:picLocks noChangeAspect="1" noChangeArrowheads="1"/>
          </p:cNvPicPr>
          <p:nvPr/>
        </p:nvPicPr>
        <p:blipFill>
          <a:blip r:embed="rId3" cstate="print"/>
          <a:srcRect/>
          <a:stretch>
            <a:fillRect/>
          </a:stretch>
        </p:blipFill>
        <p:spPr bwMode="auto">
          <a:xfrm>
            <a:off x="3733800" y="3200400"/>
            <a:ext cx="5166360" cy="24701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Up Arrow 5"/>
          <p:cNvSpPr/>
          <p:nvPr/>
        </p:nvSpPr>
        <p:spPr>
          <a:xfrm>
            <a:off x="1828800" y="2286000"/>
            <a:ext cx="152400" cy="3124200"/>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Right Arrow 6"/>
          <p:cNvSpPr/>
          <p:nvPr/>
        </p:nvSpPr>
        <p:spPr>
          <a:xfrm>
            <a:off x="381000" y="5334000"/>
            <a:ext cx="3124200" cy="228600"/>
          </a:xfrm>
          <a:prstGeom prst="lef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karshenasi\کاروانسرا\شاه عباسی\B24.jpg"/>
          <p:cNvPicPr>
            <a:picLocks noGrp="1"/>
          </p:cNvPicPr>
          <p:nvPr>
            <p:ph idx="1"/>
          </p:nvPr>
        </p:nvPicPr>
        <p:blipFill>
          <a:blip r:embed="rId2" cstate="print"/>
          <a:srcRect/>
          <a:stretch>
            <a:fillRect/>
          </a:stretch>
        </p:blipFill>
        <p:spPr bwMode="auto">
          <a:xfrm>
            <a:off x="838200" y="609600"/>
            <a:ext cx="4943924" cy="518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2743200" y="457200"/>
            <a:ext cx="6172200" cy="2862322"/>
          </a:xfrm>
          <a:prstGeom prst="rect">
            <a:avLst/>
          </a:prstGeom>
          <a:noFill/>
        </p:spPr>
        <p:txBody>
          <a:bodyPr wrap="square" rtlCol="0">
            <a:spAutoFit/>
          </a:bodyPr>
          <a:lstStyle/>
          <a:p>
            <a:pPr algn="r" rtl="1"/>
            <a:endParaRPr lang="ar-SA" sz="2000" dirty="0">
              <a:solidFill>
                <a:schemeClr val="accent1">
                  <a:lumMod val="50000"/>
                </a:schemeClr>
              </a:solidFill>
            </a:endParaRPr>
          </a:p>
          <a:p>
            <a:pPr algn="r"/>
            <a:r>
              <a:rPr lang="fa-IR" sz="2000" dirty="0">
                <a:solidFill>
                  <a:schemeClr val="accent1">
                    <a:lumMod val="50000"/>
                  </a:schemeClr>
                </a:solidFill>
              </a:rPr>
              <a:t>.پارک هشت بهشت</a:t>
            </a:r>
            <a:r>
              <a:rPr lang="en-US" sz="2000" dirty="0">
                <a:solidFill>
                  <a:schemeClr val="accent1">
                    <a:lumMod val="50000"/>
                  </a:schemeClr>
                </a:solidFill>
              </a:rPr>
              <a:t>A</a:t>
            </a:r>
          </a:p>
          <a:p>
            <a:pPr algn="r"/>
            <a:r>
              <a:rPr lang="fa-IR" sz="2000" dirty="0">
                <a:solidFill>
                  <a:schemeClr val="accent1">
                    <a:lumMod val="50000"/>
                  </a:schemeClr>
                </a:solidFill>
              </a:rPr>
              <a:t>.عمارت هشت بهشت</a:t>
            </a:r>
            <a:r>
              <a:rPr lang="en-US" sz="2000" dirty="0">
                <a:solidFill>
                  <a:schemeClr val="accent1">
                    <a:lumMod val="50000"/>
                  </a:schemeClr>
                </a:solidFill>
              </a:rPr>
              <a:t>B</a:t>
            </a:r>
          </a:p>
          <a:p>
            <a:pPr algn="r"/>
            <a:r>
              <a:rPr lang="fa-IR" sz="2000" dirty="0">
                <a:solidFill>
                  <a:schemeClr val="accent1">
                    <a:lumMod val="50000"/>
                  </a:schemeClr>
                </a:solidFill>
              </a:rPr>
              <a:t>.حجره ها واتاقهای مهمانها</a:t>
            </a:r>
            <a:r>
              <a:rPr lang="en-US" sz="2000" dirty="0">
                <a:solidFill>
                  <a:schemeClr val="accent1">
                    <a:lumMod val="50000"/>
                  </a:schemeClr>
                </a:solidFill>
              </a:rPr>
              <a:t>C</a:t>
            </a:r>
          </a:p>
          <a:p>
            <a:pPr algn="r"/>
            <a:r>
              <a:rPr lang="fa-IR" sz="2000" dirty="0">
                <a:solidFill>
                  <a:schemeClr val="accent1">
                    <a:lumMod val="50000"/>
                  </a:schemeClr>
                </a:solidFill>
              </a:rPr>
              <a:t>.حیاط کاروانسرای مادر شاه</a:t>
            </a:r>
            <a:r>
              <a:rPr lang="en-US" sz="2000" dirty="0">
                <a:solidFill>
                  <a:schemeClr val="accent1">
                    <a:lumMod val="50000"/>
                  </a:schemeClr>
                </a:solidFill>
              </a:rPr>
              <a:t>D</a:t>
            </a:r>
          </a:p>
          <a:p>
            <a:pPr algn="r"/>
            <a:r>
              <a:rPr lang="fa-IR" sz="2000" dirty="0">
                <a:solidFill>
                  <a:schemeClr val="accent1">
                    <a:lumMod val="50000"/>
                  </a:schemeClr>
                </a:solidFill>
              </a:rPr>
              <a:t>.مسجدومدرسه مادرشاه(چهارباغ)</a:t>
            </a:r>
            <a:r>
              <a:rPr lang="en-US" sz="2000" dirty="0">
                <a:solidFill>
                  <a:schemeClr val="accent1">
                    <a:lumMod val="50000"/>
                  </a:schemeClr>
                </a:solidFill>
              </a:rPr>
              <a:t>F</a:t>
            </a:r>
          </a:p>
          <a:p>
            <a:pPr algn="r"/>
            <a:r>
              <a:rPr lang="fa-IR" sz="2000" dirty="0">
                <a:solidFill>
                  <a:schemeClr val="accent1">
                    <a:lumMod val="50000"/>
                  </a:schemeClr>
                </a:solidFill>
              </a:rPr>
              <a:t>.پارکینگ</a:t>
            </a:r>
            <a:r>
              <a:rPr lang="en-US" sz="2000" dirty="0">
                <a:solidFill>
                  <a:schemeClr val="accent1">
                    <a:lumMod val="50000"/>
                  </a:schemeClr>
                </a:solidFill>
              </a:rPr>
              <a:t>G</a:t>
            </a:r>
          </a:p>
          <a:p>
            <a:pPr algn="r"/>
            <a:r>
              <a:rPr lang="fa-IR" sz="2000" dirty="0" smtClean="0">
                <a:solidFill>
                  <a:schemeClr val="accent1">
                    <a:lumMod val="50000"/>
                  </a:schemeClr>
                </a:solidFill>
              </a:rPr>
              <a:t>.</a:t>
            </a:r>
            <a:r>
              <a:rPr lang="en-US" sz="2000" dirty="0" smtClean="0">
                <a:solidFill>
                  <a:schemeClr val="accent1">
                    <a:lumMod val="50000"/>
                  </a:schemeClr>
                </a:solidFill>
              </a:rPr>
              <a:t>J</a:t>
            </a:r>
          </a:p>
          <a:p>
            <a:pPr algn="r"/>
            <a:r>
              <a:rPr lang="fa-IR" sz="2000" dirty="0" smtClean="0">
                <a:solidFill>
                  <a:schemeClr val="accent1">
                    <a:lumMod val="50000"/>
                  </a:schemeClr>
                </a:solidFill>
              </a:rPr>
              <a:t>خیابان </a:t>
            </a:r>
            <a:r>
              <a:rPr lang="fa-IR" sz="2000" dirty="0">
                <a:solidFill>
                  <a:schemeClr val="accent1">
                    <a:lumMod val="50000"/>
                  </a:schemeClr>
                </a:solidFill>
              </a:rPr>
              <a:t>کتابخانه مرکزی</a:t>
            </a:r>
            <a:endParaRPr lang="en-US" sz="2000" dirty="0">
              <a:solidFill>
                <a:schemeClr val="accent1">
                  <a:lumMod val="50000"/>
                </a:schemeClr>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karshenasi\کاروانسرا\شاه عباسی\cheshm_andaz.jpg"/>
          <p:cNvPicPr>
            <a:picLocks noGrp="1"/>
          </p:cNvPicPr>
          <p:nvPr>
            <p:ph idx="1"/>
          </p:nvPr>
        </p:nvPicPr>
        <p:blipFill>
          <a:blip r:embed="rId2" cstate="print"/>
          <a:srcRect/>
          <a:stretch>
            <a:fillRect/>
          </a:stretch>
        </p:blipFill>
        <p:spPr bwMode="auto">
          <a:xfrm>
            <a:off x="685800" y="609600"/>
            <a:ext cx="3471949" cy="24910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D:\karshenasi\کاروانسرا\شاه عباسی\f8890890-a12c-44c3-b993-c46891e60cb5.jpg"/>
          <p:cNvPicPr/>
          <p:nvPr/>
        </p:nvPicPr>
        <p:blipFill>
          <a:blip r:embed="rId3" cstate="print"/>
          <a:srcRect/>
          <a:stretch>
            <a:fillRect/>
          </a:stretch>
        </p:blipFill>
        <p:spPr bwMode="auto">
          <a:xfrm>
            <a:off x="1600200" y="3429000"/>
            <a:ext cx="3429117" cy="30160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D:\karshenasi\کاروانسرا\شاه عباسی\164865_TRvydaSP.jpg"/>
          <p:cNvPicPr/>
          <p:nvPr/>
        </p:nvPicPr>
        <p:blipFill>
          <a:blip r:embed="rId4" cstate="print"/>
          <a:srcRect/>
          <a:stretch>
            <a:fillRect/>
          </a:stretch>
        </p:blipFill>
        <p:spPr bwMode="auto">
          <a:xfrm>
            <a:off x="5486400" y="1447800"/>
            <a:ext cx="3429000" cy="3819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angle 7"/>
          <p:cNvSpPr/>
          <p:nvPr/>
        </p:nvSpPr>
        <p:spPr>
          <a:xfrm>
            <a:off x="2057400" y="304800"/>
            <a:ext cx="6629400" cy="707886"/>
          </a:xfrm>
          <a:prstGeom prst="rect">
            <a:avLst/>
          </a:prstGeom>
        </p:spPr>
        <p:txBody>
          <a:bodyPr wrap="square">
            <a:spAutoFit/>
          </a:bodyPr>
          <a:lstStyle/>
          <a:p>
            <a:pPr algn="r">
              <a:buNone/>
            </a:pPr>
            <a:r>
              <a:rPr lang="ar-SA" sz="2000" dirty="0" smtClean="0">
                <a:solidFill>
                  <a:schemeClr val="bg1"/>
                </a:solidFill>
              </a:rPr>
              <a:t>سادگی و استواری این بنا با فضایی دلگشا و آرام ، </a:t>
            </a:r>
            <a:endParaRPr lang="fa-IR" sz="2000" dirty="0" smtClean="0">
              <a:solidFill>
                <a:schemeClr val="bg1"/>
              </a:solidFill>
            </a:endParaRPr>
          </a:p>
          <a:p>
            <a:pPr algn="r">
              <a:buNone/>
            </a:pPr>
            <a:r>
              <a:rPr lang="ar-SA" sz="2000" dirty="0" smtClean="0">
                <a:solidFill>
                  <a:schemeClr val="bg1"/>
                </a:solidFill>
              </a:rPr>
              <a:t>شکوه و زیبایی میدان نقش جهان را به یاد می آورد </a:t>
            </a:r>
            <a:r>
              <a:rPr lang="fa-IR" sz="2000" dirty="0" smtClean="0">
                <a:solidFill>
                  <a:schemeClr val="bg1"/>
                </a:solidFill>
              </a:rPr>
              <a:t>.</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0352"/>
            <a:ext cx="8305800" cy="4187952"/>
          </a:xfrm>
        </p:spPr>
        <p:txBody>
          <a:bodyPr>
            <a:normAutofit/>
          </a:bodyPr>
          <a:lstStyle/>
          <a:p>
            <a:pPr algn="r">
              <a:buNone/>
            </a:pPr>
            <a:r>
              <a:rPr lang="fa-IR" sz="2000" b="1" dirty="0" smtClean="0">
                <a:solidFill>
                  <a:schemeClr val="accent1">
                    <a:lumMod val="50000"/>
                  </a:schemeClr>
                </a:solidFill>
              </a:rPr>
              <a:t>رباط شرف : </a:t>
            </a:r>
          </a:p>
          <a:p>
            <a:pPr algn="r">
              <a:buNone/>
            </a:pPr>
            <a:r>
              <a:rPr lang="fa-IR" sz="2000" dirty="0" smtClean="0">
                <a:solidFill>
                  <a:schemeClr val="bg1"/>
                </a:solidFill>
              </a:rPr>
              <a:t>در جنوب سرخس در راه قدیمی نیشابور- مرو واققع شده است.</a:t>
            </a:r>
          </a:p>
          <a:p>
            <a:pPr algn="r">
              <a:buNone/>
            </a:pPr>
            <a:r>
              <a:rPr lang="fa-IR" sz="2000" dirty="0" smtClean="0">
                <a:solidFill>
                  <a:schemeClr val="bg1"/>
                </a:solidFill>
              </a:rPr>
              <a:t>بنا مربوط به اوایل قرن 6هجری است. </a:t>
            </a:r>
          </a:p>
          <a:p>
            <a:pPr algn="r">
              <a:buNone/>
            </a:pPr>
            <a:r>
              <a:rPr lang="fa-IR" sz="2000" dirty="0" smtClean="0">
                <a:solidFill>
                  <a:schemeClr val="bg1"/>
                </a:solidFill>
              </a:rPr>
              <a:t>بانی آن سلطان سنجر بوده که گفته میشود در ساله508 آنرا ساخته. </a:t>
            </a:r>
          </a:p>
          <a:p>
            <a:pPr algn="r">
              <a:buNone/>
            </a:pPr>
            <a:r>
              <a:rPr lang="fa-IR" sz="2000" dirty="0" smtClean="0">
                <a:solidFill>
                  <a:schemeClr val="bg1"/>
                </a:solidFill>
              </a:rPr>
              <a:t>نمای خارجی آن بادیوارهای محکم آجری و برجهای تقویتی چهارگوشه ، رباط را چون قلعه ای مجسم میکند. </a:t>
            </a:r>
          </a:p>
          <a:p>
            <a:pPr algn="r">
              <a:buNone/>
            </a:pPr>
            <a:r>
              <a:rPr lang="fa-IR" sz="2000" dirty="0" smtClean="0">
                <a:solidFill>
                  <a:schemeClr val="bg1"/>
                </a:solidFill>
              </a:rPr>
              <a:t>تزئیناتش به منزله شاهکار بزرگی از هنر آجرتراشی و گچبری ایران است. </a:t>
            </a:r>
          </a:p>
        </p:txBody>
      </p:sp>
      <p:pic>
        <p:nvPicPr>
          <p:cNvPr id="2050" name="Picture 2" descr="C:\Users\pars\Pictures\New folder (2)\sharaf-0302-mm2.jpg"/>
          <p:cNvPicPr>
            <a:picLocks noChangeAspect="1" noChangeArrowheads="1"/>
          </p:cNvPicPr>
          <p:nvPr/>
        </p:nvPicPr>
        <p:blipFill>
          <a:blip r:embed="rId2" cstate="print"/>
          <a:srcRect/>
          <a:stretch>
            <a:fillRect/>
          </a:stretch>
        </p:blipFill>
        <p:spPr bwMode="auto">
          <a:xfrm>
            <a:off x="2133600" y="3124200"/>
            <a:ext cx="5257800"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928360"/>
          </a:xfrm>
        </p:spPr>
        <p:txBody>
          <a:bodyPr>
            <a:normAutofit/>
          </a:bodyPr>
          <a:lstStyle/>
          <a:p>
            <a:pPr algn="r">
              <a:buNone/>
            </a:pPr>
            <a:r>
              <a:rPr lang="fa-IR" sz="2000" dirty="0" smtClean="0">
                <a:solidFill>
                  <a:schemeClr val="bg1"/>
                </a:solidFill>
              </a:rPr>
              <a:t>این کاروانسرا شامل دو حیاط در شمال و جنوب است که رواقی آن را دور میزند .</a:t>
            </a:r>
          </a:p>
          <a:p>
            <a:pPr algn="r">
              <a:buNone/>
            </a:pPr>
            <a:r>
              <a:rPr lang="fa-IR" sz="2000" dirty="0" smtClean="0">
                <a:solidFill>
                  <a:schemeClr val="bg1"/>
                </a:solidFill>
              </a:rPr>
              <a:t>در پشت رواقها اتاقهای مسافران قرار گرفته است . </a:t>
            </a:r>
          </a:p>
          <a:p>
            <a:pPr algn="r">
              <a:buNone/>
            </a:pPr>
            <a:r>
              <a:rPr lang="fa-IR" sz="2000" dirty="0" smtClean="0">
                <a:solidFill>
                  <a:schemeClr val="bg1"/>
                </a:solidFill>
              </a:rPr>
              <a:t>حیاط چهارایوانی شمالی بزرگتر و زیباتر از حیاط چهار ایوانی جنوبی ساخته شده و دلیل آن شاید ایجاد محل مخصوص اقامت بزرگان یا سلاطین سلجوقی بوده است. </a:t>
            </a:r>
          </a:p>
          <a:p>
            <a:pPr algn="r">
              <a:buNone/>
            </a:pPr>
            <a:r>
              <a:rPr lang="fa-IR" sz="2000" dirty="0" smtClean="0">
                <a:solidFill>
                  <a:schemeClr val="bg1"/>
                </a:solidFill>
              </a:rPr>
              <a:t>حیاط اول مستطیل شکل و چهار ایوانی و در مدخل آن سردر رفیعی وجود دارد. </a:t>
            </a:r>
          </a:p>
          <a:p>
            <a:pPr algn="r">
              <a:buNone/>
            </a:pPr>
            <a:r>
              <a:rPr lang="fa-IR" sz="2000" dirty="0" smtClean="0">
                <a:solidFill>
                  <a:schemeClr val="bg1"/>
                </a:solidFill>
              </a:rPr>
              <a:t>سردر شامل پیش آمدگی هایی است و در طرفین آن دو تالار قرار گرفته که محل اقامت نگهبانان بوده است.</a:t>
            </a:r>
            <a:endParaRPr lang="en-US" sz="2000" dirty="0" smtClean="0">
              <a:solidFill>
                <a:schemeClr val="bg1"/>
              </a:solidFill>
            </a:endParaRPr>
          </a:p>
          <a:p>
            <a:pPr algn="r">
              <a:buNone/>
            </a:pPr>
            <a:endParaRPr lang="en-US" sz="2000" dirty="0"/>
          </a:p>
        </p:txBody>
      </p:sp>
      <p:pic>
        <p:nvPicPr>
          <p:cNvPr id="1026" name="Picture 2" descr="C:\Users\pars\Pictures\New folder (2)\Sharaf-1.jpg"/>
          <p:cNvPicPr>
            <a:picLocks noChangeAspect="1" noChangeArrowheads="1"/>
          </p:cNvPicPr>
          <p:nvPr/>
        </p:nvPicPr>
        <p:blipFill>
          <a:blip r:embed="rId2" cstate="print"/>
          <a:srcRect/>
          <a:stretch>
            <a:fillRect/>
          </a:stretch>
        </p:blipFill>
        <p:spPr bwMode="auto">
          <a:xfrm>
            <a:off x="1371601" y="2743200"/>
            <a:ext cx="6019800" cy="388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305800" cy="4187952"/>
          </a:xfrm>
        </p:spPr>
        <p:txBody>
          <a:bodyPr>
            <a:normAutofit/>
          </a:bodyPr>
          <a:lstStyle/>
          <a:p>
            <a:pPr algn="r">
              <a:buNone/>
            </a:pPr>
            <a:r>
              <a:rPr lang="fa-IR" sz="2000" dirty="0" smtClean="0">
                <a:solidFill>
                  <a:schemeClr val="bg1"/>
                </a:solidFill>
              </a:rPr>
              <a:t>در دو طرف مدخل بنا دو اصطبل دراز در کنار دو تالار برای چهار پاداران ساخته شده است.</a:t>
            </a:r>
          </a:p>
          <a:p>
            <a:pPr algn="r">
              <a:buNone/>
            </a:pPr>
            <a:r>
              <a:rPr lang="fa-IR" sz="2000" dirty="0" smtClean="0">
                <a:solidFill>
                  <a:schemeClr val="bg1"/>
                </a:solidFill>
              </a:rPr>
              <a:t> پیش از حیاط دوم ،مدخلی با سردر رفیع به حیاط بزرگ پشتی مربوط میشود . </a:t>
            </a:r>
          </a:p>
          <a:p>
            <a:pPr algn="r">
              <a:buNone/>
            </a:pPr>
            <a:r>
              <a:rPr lang="fa-IR" sz="2000" dirty="0" smtClean="0">
                <a:solidFill>
                  <a:schemeClr val="bg1"/>
                </a:solidFill>
              </a:rPr>
              <a:t>در طرفین مدخل حیاط دوم ، دو راه وجود دارد که هرکدام به دری محدود یکی از آنها به مسجد راه میدهد  و دیگری شامل تالاری مستطیل شکل است. </a:t>
            </a:r>
          </a:p>
          <a:p>
            <a:pPr algn="r">
              <a:buNone/>
            </a:pPr>
            <a:r>
              <a:rPr lang="fa-IR" sz="2000" dirty="0" smtClean="0">
                <a:solidFill>
                  <a:schemeClr val="bg1"/>
                </a:solidFill>
              </a:rPr>
              <a:t> چهار ایوان بزرگ و رواقی در جلوی اتاقهای مسافران است. </a:t>
            </a:r>
          </a:p>
          <a:p>
            <a:pPr algn="r">
              <a:buNone/>
            </a:pPr>
            <a:r>
              <a:rPr lang="fa-IR" sz="2000" dirty="0" smtClean="0">
                <a:solidFill>
                  <a:schemeClr val="bg1"/>
                </a:solidFill>
              </a:rPr>
              <a:t>قسمت اصلی این ساختمان در انتهای حیاط دوم قرار گرفته و در طرفین ایوان بزرگ مرکزی ساخته شده است. </a:t>
            </a:r>
          </a:p>
          <a:p>
            <a:pPr algn="r">
              <a:buNone/>
            </a:pPr>
            <a:r>
              <a:rPr lang="fa-IR" sz="2000" dirty="0" smtClean="0">
                <a:solidFill>
                  <a:schemeClr val="bg1"/>
                </a:solidFill>
              </a:rPr>
              <a:t>در چها گوشه این حیاط بزرگ دو تالارگنبد دار و دو تالار ستوندار ساخته شده تا قسمت خالی گوشه های حیاط بزرگ را پرکند.</a:t>
            </a:r>
            <a:endParaRPr lang="en-US" sz="2000" dirty="0">
              <a:solidFill>
                <a:schemeClr val="bg1"/>
              </a:solidFill>
            </a:endParaRPr>
          </a:p>
        </p:txBody>
      </p:sp>
      <p:pic>
        <p:nvPicPr>
          <p:cNvPr id="2050" name="Picture 2" descr="C:\Users\pars\Desktop\ربط شرف.png"/>
          <p:cNvPicPr>
            <a:picLocks noChangeAspect="1" noChangeArrowheads="1"/>
          </p:cNvPicPr>
          <p:nvPr/>
        </p:nvPicPr>
        <p:blipFill>
          <a:blip r:embed="rId2" cstate="print"/>
          <a:srcRect/>
          <a:stretch>
            <a:fillRect/>
          </a:stretch>
        </p:blipFill>
        <p:spPr bwMode="auto">
          <a:xfrm>
            <a:off x="1676400" y="3581400"/>
            <a:ext cx="5943600" cy="3124200"/>
          </a:xfrm>
          <a:prstGeom prst="rect">
            <a:avLst/>
          </a:prstGeom>
          <a:noFill/>
        </p:spPr>
      </p:pic>
      <p:sp>
        <p:nvSpPr>
          <p:cNvPr id="7" name="Donut 6"/>
          <p:cNvSpPr/>
          <p:nvPr/>
        </p:nvSpPr>
        <p:spPr>
          <a:xfrm>
            <a:off x="6096000" y="4191000"/>
            <a:ext cx="457200" cy="533400"/>
          </a:xfrm>
          <a:prstGeom prst="donut">
            <a:avLst>
              <a:gd name="adj" fmla="val 10573"/>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onut 7"/>
          <p:cNvSpPr/>
          <p:nvPr/>
        </p:nvSpPr>
        <p:spPr>
          <a:xfrm>
            <a:off x="6096000" y="5638800"/>
            <a:ext cx="457200" cy="533400"/>
          </a:xfrm>
          <a:prstGeom prst="donut">
            <a:avLst>
              <a:gd name="adj" fmla="val 10573"/>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Donut 12"/>
          <p:cNvSpPr/>
          <p:nvPr/>
        </p:nvSpPr>
        <p:spPr>
          <a:xfrm>
            <a:off x="4953000" y="4800600"/>
            <a:ext cx="381000" cy="381000"/>
          </a:xfrm>
          <a:prstGeom prst="donut">
            <a:avLst>
              <a:gd name="adj" fmla="val 1373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onut 13"/>
          <p:cNvSpPr/>
          <p:nvPr/>
        </p:nvSpPr>
        <p:spPr>
          <a:xfrm>
            <a:off x="4953000" y="5181600"/>
            <a:ext cx="381000" cy="381000"/>
          </a:xfrm>
          <a:prstGeom prst="donut">
            <a:avLst>
              <a:gd name="adj" fmla="val 1373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Donut 14"/>
          <p:cNvSpPr/>
          <p:nvPr/>
        </p:nvSpPr>
        <p:spPr>
          <a:xfrm>
            <a:off x="1828800" y="5943600"/>
            <a:ext cx="685800" cy="609600"/>
          </a:xfrm>
          <a:prstGeom prst="donut">
            <a:avLst>
              <a:gd name="adj" fmla="val 8846"/>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Donut 16"/>
          <p:cNvSpPr/>
          <p:nvPr/>
        </p:nvSpPr>
        <p:spPr>
          <a:xfrm>
            <a:off x="1828800" y="3810000"/>
            <a:ext cx="685800" cy="609600"/>
          </a:xfrm>
          <a:prstGeom prst="donut">
            <a:avLst>
              <a:gd name="adj" fmla="val 8846"/>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623560"/>
          </a:xfrm>
        </p:spPr>
        <p:txBody>
          <a:bodyPr>
            <a:normAutofit/>
          </a:bodyPr>
          <a:lstStyle/>
          <a:p>
            <a:pPr algn="r">
              <a:buNone/>
            </a:pPr>
            <a:r>
              <a:rPr lang="fa-IR" sz="2000" dirty="0" smtClean="0">
                <a:solidFill>
                  <a:schemeClr val="bg1"/>
                </a:solidFill>
              </a:rPr>
              <a:t>1.ورودی اصلی</a:t>
            </a:r>
          </a:p>
          <a:p>
            <a:pPr algn="r">
              <a:buNone/>
            </a:pPr>
            <a:r>
              <a:rPr lang="fa-IR" sz="2000" dirty="0" smtClean="0">
                <a:solidFill>
                  <a:schemeClr val="bg1"/>
                </a:solidFill>
              </a:rPr>
              <a:t>2.اتاق نگهبانان</a:t>
            </a:r>
          </a:p>
          <a:p>
            <a:pPr algn="r">
              <a:buNone/>
            </a:pPr>
            <a:r>
              <a:rPr lang="fa-IR" sz="2000" dirty="0" smtClean="0">
                <a:solidFill>
                  <a:schemeClr val="bg1"/>
                </a:solidFill>
              </a:rPr>
              <a:t>3.حیاط کوچک</a:t>
            </a:r>
          </a:p>
          <a:p>
            <a:pPr algn="r">
              <a:buNone/>
            </a:pPr>
            <a:r>
              <a:rPr lang="fa-IR" sz="2000" dirty="0" smtClean="0">
                <a:solidFill>
                  <a:schemeClr val="bg1"/>
                </a:solidFill>
              </a:rPr>
              <a:t>4.اصطبل</a:t>
            </a:r>
          </a:p>
          <a:p>
            <a:pPr algn="r">
              <a:buNone/>
            </a:pPr>
            <a:r>
              <a:rPr lang="fa-IR" sz="2000" dirty="0" smtClean="0">
                <a:solidFill>
                  <a:schemeClr val="bg1"/>
                </a:solidFill>
              </a:rPr>
              <a:t>5.ایوان</a:t>
            </a:r>
          </a:p>
          <a:p>
            <a:pPr algn="r">
              <a:buNone/>
            </a:pPr>
            <a:r>
              <a:rPr lang="fa-IR" sz="2000" dirty="0" smtClean="0">
                <a:solidFill>
                  <a:schemeClr val="bg1"/>
                </a:solidFill>
              </a:rPr>
              <a:t>6.حجره</a:t>
            </a:r>
          </a:p>
          <a:p>
            <a:pPr algn="r">
              <a:buNone/>
            </a:pPr>
            <a:r>
              <a:rPr lang="fa-IR" sz="2000" dirty="0" smtClean="0">
                <a:solidFill>
                  <a:schemeClr val="bg1"/>
                </a:solidFill>
              </a:rPr>
              <a:t>7.ورودی حیاط بزرگ</a:t>
            </a:r>
          </a:p>
          <a:p>
            <a:pPr algn="r">
              <a:buNone/>
            </a:pPr>
            <a:r>
              <a:rPr lang="fa-IR" sz="2000" dirty="0" smtClean="0">
                <a:solidFill>
                  <a:schemeClr val="bg1"/>
                </a:solidFill>
              </a:rPr>
              <a:t>8.رواق</a:t>
            </a:r>
          </a:p>
          <a:p>
            <a:pPr algn="r">
              <a:buNone/>
            </a:pPr>
            <a:r>
              <a:rPr lang="fa-IR" sz="2000" dirty="0" smtClean="0">
                <a:solidFill>
                  <a:schemeClr val="bg1"/>
                </a:solidFill>
              </a:rPr>
              <a:t>9.ایوان</a:t>
            </a:r>
          </a:p>
          <a:p>
            <a:pPr algn="r">
              <a:buNone/>
            </a:pPr>
            <a:r>
              <a:rPr lang="fa-IR" sz="2000" dirty="0" smtClean="0">
                <a:solidFill>
                  <a:schemeClr val="bg1"/>
                </a:solidFill>
              </a:rPr>
              <a:t>10.محل اقامت خصوصی</a:t>
            </a:r>
          </a:p>
          <a:p>
            <a:pPr algn="r">
              <a:buNone/>
            </a:pPr>
            <a:r>
              <a:rPr lang="fa-IR" sz="2000" dirty="0" smtClean="0">
                <a:solidFill>
                  <a:schemeClr val="bg1"/>
                </a:solidFill>
              </a:rPr>
              <a:t>11.حیاط بزرگ</a:t>
            </a:r>
          </a:p>
          <a:p>
            <a:pPr algn="r">
              <a:buNone/>
            </a:pPr>
            <a:r>
              <a:rPr lang="fa-IR" sz="2000" dirty="0" smtClean="0">
                <a:solidFill>
                  <a:schemeClr val="bg1"/>
                </a:solidFill>
              </a:rPr>
              <a:t>12.مسجد</a:t>
            </a:r>
          </a:p>
          <a:p>
            <a:pPr algn="r">
              <a:buNone/>
            </a:pPr>
            <a:r>
              <a:rPr lang="fa-IR" sz="2000" dirty="0" smtClean="0">
                <a:solidFill>
                  <a:schemeClr val="bg1"/>
                </a:solidFill>
              </a:rPr>
              <a:t>13.تالارمستطیل شکل</a:t>
            </a:r>
          </a:p>
          <a:p>
            <a:pPr algn="r">
              <a:buNone/>
            </a:pPr>
            <a:r>
              <a:rPr lang="fa-IR" sz="2000" dirty="0" smtClean="0">
                <a:solidFill>
                  <a:schemeClr val="bg1"/>
                </a:solidFill>
              </a:rPr>
              <a:t>14.تالار گنبد دار</a:t>
            </a:r>
          </a:p>
          <a:p>
            <a:pPr algn="r">
              <a:buNone/>
            </a:pPr>
            <a:r>
              <a:rPr lang="fa-IR" sz="2000" dirty="0" smtClean="0">
                <a:solidFill>
                  <a:schemeClr val="bg1"/>
                </a:solidFill>
              </a:rPr>
              <a:t>15.تالار ستوندار</a:t>
            </a:r>
            <a:endParaRPr lang="en-US" sz="2000" dirty="0">
              <a:solidFill>
                <a:schemeClr val="bg1"/>
              </a:solidFill>
            </a:endParaRPr>
          </a:p>
        </p:txBody>
      </p:sp>
      <p:pic>
        <p:nvPicPr>
          <p:cNvPr id="3074" name="Picture 2" descr="C:\Users\pars\Desktop\ربط شرف.png"/>
          <p:cNvPicPr>
            <a:picLocks noChangeAspect="1" noChangeArrowheads="1"/>
          </p:cNvPicPr>
          <p:nvPr/>
        </p:nvPicPr>
        <p:blipFill>
          <a:blip r:embed="rId2" cstate="print"/>
          <a:srcRect/>
          <a:stretch>
            <a:fillRect/>
          </a:stretch>
        </p:blipFill>
        <p:spPr bwMode="auto">
          <a:xfrm>
            <a:off x="381000" y="1828800"/>
            <a:ext cx="6019800" cy="4267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Donut 5"/>
          <p:cNvSpPr/>
          <p:nvPr/>
        </p:nvSpPr>
        <p:spPr>
          <a:xfrm>
            <a:off x="5867400" y="3733800"/>
            <a:ext cx="457200" cy="457200"/>
          </a:xfrm>
          <a:prstGeom prst="donut">
            <a:avLst>
              <a:gd name="adj" fmla="val 65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solidFill>
                  <a:schemeClr val="bg1"/>
                </a:solidFill>
              </a:rPr>
              <a:t>1</a:t>
            </a:r>
            <a:endParaRPr lang="en-US" dirty="0">
              <a:solidFill>
                <a:schemeClr val="bg1"/>
              </a:solidFill>
            </a:endParaRPr>
          </a:p>
        </p:txBody>
      </p:sp>
      <p:sp>
        <p:nvSpPr>
          <p:cNvPr id="7" name="Donut 6"/>
          <p:cNvSpPr/>
          <p:nvPr/>
        </p:nvSpPr>
        <p:spPr>
          <a:xfrm>
            <a:off x="5562600" y="3352800"/>
            <a:ext cx="609600" cy="457200"/>
          </a:xfrm>
          <a:prstGeom prst="donut">
            <a:avLst>
              <a:gd name="adj" fmla="val 91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solidFill>
                  <a:schemeClr val="bg1"/>
                </a:solidFill>
              </a:rPr>
              <a:t>2</a:t>
            </a:r>
            <a:endParaRPr lang="en-US" dirty="0">
              <a:solidFill>
                <a:schemeClr val="bg1"/>
              </a:solidFill>
            </a:endParaRPr>
          </a:p>
        </p:txBody>
      </p:sp>
      <p:sp>
        <p:nvSpPr>
          <p:cNvPr id="9" name="Donut 8"/>
          <p:cNvSpPr/>
          <p:nvPr/>
        </p:nvSpPr>
        <p:spPr>
          <a:xfrm>
            <a:off x="5181600" y="4038600"/>
            <a:ext cx="609600" cy="457200"/>
          </a:xfrm>
          <a:prstGeom prst="donut">
            <a:avLst>
              <a:gd name="adj" fmla="val 91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solidFill>
                  <a:schemeClr val="bg1"/>
                </a:solidFill>
              </a:rPr>
              <a:t>2</a:t>
            </a:r>
            <a:endParaRPr lang="en-US" dirty="0">
              <a:solidFill>
                <a:schemeClr val="bg1"/>
              </a:solidFill>
            </a:endParaRPr>
          </a:p>
        </p:txBody>
      </p:sp>
      <p:sp>
        <p:nvSpPr>
          <p:cNvPr id="10" name="Donut 9"/>
          <p:cNvSpPr/>
          <p:nvPr/>
        </p:nvSpPr>
        <p:spPr>
          <a:xfrm>
            <a:off x="4572000" y="3733800"/>
            <a:ext cx="457200" cy="457200"/>
          </a:xfrm>
          <a:prstGeom prst="donut">
            <a:avLst>
              <a:gd name="adj" fmla="val 94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solidFill>
                  <a:schemeClr val="bg1"/>
                </a:solidFill>
              </a:rPr>
              <a:t>3</a:t>
            </a:r>
            <a:endParaRPr lang="en-US" dirty="0">
              <a:solidFill>
                <a:schemeClr val="bg1"/>
              </a:solidFill>
            </a:endParaRPr>
          </a:p>
        </p:txBody>
      </p:sp>
      <p:sp>
        <p:nvSpPr>
          <p:cNvPr id="11" name="Donut 10"/>
          <p:cNvSpPr/>
          <p:nvPr/>
        </p:nvSpPr>
        <p:spPr>
          <a:xfrm>
            <a:off x="5105400" y="2438400"/>
            <a:ext cx="381000" cy="457200"/>
          </a:xfrm>
          <a:prstGeom prst="donut">
            <a:avLst>
              <a:gd name="adj" fmla="val 100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solidFill>
                  <a:schemeClr val="bg1"/>
                </a:solidFill>
              </a:rPr>
              <a:t>4</a:t>
            </a:r>
            <a:endParaRPr lang="en-US" dirty="0">
              <a:solidFill>
                <a:schemeClr val="bg1"/>
              </a:solidFill>
            </a:endParaRPr>
          </a:p>
        </p:txBody>
      </p:sp>
      <p:sp>
        <p:nvSpPr>
          <p:cNvPr id="12" name="Donut 11"/>
          <p:cNvSpPr/>
          <p:nvPr/>
        </p:nvSpPr>
        <p:spPr>
          <a:xfrm>
            <a:off x="5105400" y="5029200"/>
            <a:ext cx="457200" cy="457200"/>
          </a:xfrm>
          <a:prstGeom prst="donut">
            <a:avLst>
              <a:gd name="adj" fmla="val 92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solidFill>
                  <a:schemeClr val="bg1"/>
                </a:solidFill>
              </a:rPr>
              <a:t>4</a:t>
            </a:r>
            <a:endParaRPr lang="en-US" dirty="0">
              <a:solidFill>
                <a:schemeClr val="bg1"/>
              </a:solidFill>
            </a:endParaRPr>
          </a:p>
        </p:txBody>
      </p:sp>
      <p:sp>
        <p:nvSpPr>
          <p:cNvPr id="13" name="Donut 12"/>
          <p:cNvSpPr/>
          <p:nvPr/>
        </p:nvSpPr>
        <p:spPr>
          <a:xfrm>
            <a:off x="4648200" y="2590800"/>
            <a:ext cx="381000" cy="457200"/>
          </a:xfrm>
          <a:prstGeom prst="donut">
            <a:avLst>
              <a:gd name="adj" fmla="val 102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solidFill>
                  <a:schemeClr val="bg1"/>
                </a:solidFill>
              </a:rPr>
              <a:t>5</a:t>
            </a:r>
            <a:endParaRPr lang="en-US" dirty="0">
              <a:solidFill>
                <a:schemeClr val="bg1"/>
              </a:solidFill>
            </a:endParaRPr>
          </a:p>
        </p:txBody>
      </p:sp>
      <p:sp>
        <p:nvSpPr>
          <p:cNvPr id="14" name="Donut 13"/>
          <p:cNvSpPr/>
          <p:nvPr/>
        </p:nvSpPr>
        <p:spPr>
          <a:xfrm>
            <a:off x="4648200" y="4876800"/>
            <a:ext cx="457200" cy="457200"/>
          </a:xfrm>
          <a:prstGeom prst="donut">
            <a:avLst>
              <a:gd name="adj" fmla="val 96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solidFill>
                  <a:schemeClr val="bg1"/>
                </a:solidFill>
              </a:rPr>
              <a:t>5</a:t>
            </a:r>
            <a:endParaRPr lang="en-US" dirty="0">
              <a:solidFill>
                <a:schemeClr val="bg1"/>
              </a:solidFill>
            </a:endParaRPr>
          </a:p>
        </p:txBody>
      </p:sp>
      <p:sp>
        <p:nvSpPr>
          <p:cNvPr id="15" name="Donut 14"/>
          <p:cNvSpPr/>
          <p:nvPr/>
        </p:nvSpPr>
        <p:spPr>
          <a:xfrm>
            <a:off x="4267200" y="2667000"/>
            <a:ext cx="381000" cy="381000"/>
          </a:xfrm>
          <a:prstGeom prst="donut">
            <a:avLst>
              <a:gd name="adj" fmla="val 100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solidFill>
                  <a:schemeClr val="bg1"/>
                </a:solidFill>
              </a:rPr>
              <a:t>6</a:t>
            </a:r>
            <a:endParaRPr lang="en-US" dirty="0">
              <a:solidFill>
                <a:schemeClr val="bg1"/>
              </a:solidFill>
            </a:endParaRPr>
          </a:p>
        </p:txBody>
      </p:sp>
      <p:sp>
        <p:nvSpPr>
          <p:cNvPr id="16" name="Donut 15"/>
          <p:cNvSpPr/>
          <p:nvPr/>
        </p:nvSpPr>
        <p:spPr>
          <a:xfrm>
            <a:off x="4343400" y="4953000"/>
            <a:ext cx="381000" cy="381000"/>
          </a:xfrm>
          <a:prstGeom prst="donut">
            <a:avLst>
              <a:gd name="adj" fmla="val 100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solidFill>
                  <a:schemeClr val="bg1"/>
                </a:solidFill>
              </a:rPr>
              <a:t>6</a:t>
            </a:r>
            <a:endParaRPr lang="en-US" dirty="0">
              <a:solidFill>
                <a:schemeClr val="bg1"/>
              </a:solidFill>
            </a:endParaRPr>
          </a:p>
        </p:txBody>
      </p:sp>
      <p:sp>
        <p:nvSpPr>
          <p:cNvPr id="17" name="Donut 16"/>
          <p:cNvSpPr/>
          <p:nvPr/>
        </p:nvSpPr>
        <p:spPr>
          <a:xfrm>
            <a:off x="4038600" y="3733800"/>
            <a:ext cx="457200" cy="457200"/>
          </a:xfrm>
          <a:prstGeom prst="donut">
            <a:avLst>
              <a:gd name="adj" fmla="val 91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solidFill>
                  <a:schemeClr val="bg1"/>
                </a:solidFill>
              </a:rPr>
              <a:t>7</a:t>
            </a:r>
            <a:endParaRPr lang="en-US" dirty="0">
              <a:solidFill>
                <a:schemeClr val="bg1"/>
              </a:solidFill>
            </a:endParaRPr>
          </a:p>
        </p:txBody>
      </p:sp>
      <p:sp>
        <p:nvSpPr>
          <p:cNvPr id="18" name="Donut 17"/>
          <p:cNvSpPr/>
          <p:nvPr/>
        </p:nvSpPr>
        <p:spPr>
          <a:xfrm>
            <a:off x="2286000" y="2667000"/>
            <a:ext cx="381000" cy="457200"/>
          </a:xfrm>
          <a:prstGeom prst="donut">
            <a:avLst>
              <a:gd name="adj" fmla="val 96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solidFill>
                  <a:schemeClr val="bg1"/>
                </a:solidFill>
              </a:rPr>
              <a:t>9</a:t>
            </a:r>
            <a:endParaRPr lang="en-US" dirty="0">
              <a:solidFill>
                <a:schemeClr val="bg1"/>
              </a:solidFill>
            </a:endParaRPr>
          </a:p>
        </p:txBody>
      </p:sp>
      <p:sp>
        <p:nvSpPr>
          <p:cNvPr id="20" name="Donut 19"/>
          <p:cNvSpPr/>
          <p:nvPr/>
        </p:nvSpPr>
        <p:spPr>
          <a:xfrm>
            <a:off x="2209800" y="4724400"/>
            <a:ext cx="457200" cy="457200"/>
          </a:xfrm>
          <a:prstGeom prst="donut">
            <a:avLst>
              <a:gd name="adj" fmla="val 95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solidFill>
                  <a:schemeClr val="bg1"/>
                </a:solidFill>
              </a:rPr>
              <a:t>9</a:t>
            </a:r>
            <a:endParaRPr lang="en-US" dirty="0">
              <a:solidFill>
                <a:schemeClr val="bg1"/>
              </a:solidFill>
            </a:endParaRPr>
          </a:p>
        </p:txBody>
      </p:sp>
      <p:sp>
        <p:nvSpPr>
          <p:cNvPr id="21" name="Donut 20"/>
          <p:cNvSpPr/>
          <p:nvPr/>
        </p:nvSpPr>
        <p:spPr>
          <a:xfrm>
            <a:off x="762000" y="2819400"/>
            <a:ext cx="609600" cy="533400"/>
          </a:xfrm>
          <a:prstGeom prst="donut">
            <a:avLst>
              <a:gd name="adj" fmla="val 90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solidFill>
                  <a:schemeClr val="bg1"/>
                </a:solidFill>
              </a:rPr>
              <a:t>10</a:t>
            </a:r>
            <a:endParaRPr lang="en-US" dirty="0">
              <a:solidFill>
                <a:schemeClr val="bg1"/>
              </a:solidFill>
            </a:endParaRPr>
          </a:p>
        </p:txBody>
      </p:sp>
      <p:sp>
        <p:nvSpPr>
          <p:cNvPr id="22" name="Donut 21"/>
          <p:cNvSpPr/>
          <p:nvPr/>
        </p:nvSpPr>
        <p:spPr>
          <a:xfrm>
            <a:off x="838200" y="4648200"/>
            <a:ext cx="609600" cy="533400"/>
          </a:xfrm>
          <a:prstGeom prst="donut">
            <a:avLst>
              <a:gd name="adj" fmla="val 90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solidFill>
                  <a:schemeClr val="bg1"/>
                </a:solidFill>
              </a:rPr>
              <a:t>10</a:t>
            </a:r>
            <a:endParaRPr lang="en-US" dirty="0">
              <a:solidFill>
                <a:schemeClr val="bg1"/>
              </a:solidFill>
            </a:endParaRPr>
          </a:p>
        </p:txBody>
      </p:sp>
      <p:sp>
        <p:nvSpPr>
          <p:cNvPr id="23" name="Donut 22"/>
          <p:cNvSpPr/>
          <p:nvPr/>
        </p:nvSpPr>
        <p:spPr>
          <a:xfrm>
            <a:off x="2133600" y="3657600"/>
            <a:ext cx="609600" cy="609600"/>
          </a:xfrm>
          <a:prstGeom prst="donut">
            <a:avLst>
              <a:gd name="adj" fmla="val 64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solidFill>
                  <a:schemeClr val="bg1"/>
                </a:solidFill>
              </a:rPr>
              <a:t>11</a:t>
            </a:r>
            <a:endParaRPr lang="en-US" dirty="0">
              <a:solidFill>
                <a:schemeClr val="bg1"/>
              </a:solidFill>
            </a:endParaRPr>
          </a:p>
        </p:txBody>
      </p:sp>
      <p:sp>
        <p:nvSpPr>
          <p:cNvPr id="24" name="Donut 23"/>
          <p:cNvSpPr/>
          <p:nvPr/>
        </p:nvSpPr>
        <p:spPr>
          <a:xfrm>
            <a:off x="3581400" y="3124200"/>
            <a:ext cx="609600" cy="381000"/>
          </a:xfrm>
          <a:prstGeom prst="donut">
            <a:avLst>
              <a:gd name="adj" fmla="val 96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solidFill>
                  <a:schemeClr val="bg1"/>
                </a:solidFill>
              </a:rPr>
              <a:t>12</a:t>
            </a:r>
            <a:endParaRPr lang="en-US" dirty="0">
              <a:solidFill>
                <a:schemeClr val="bg1"/>
              </a:solidFill>
            </a:endParaRPr>
          </a:p>
        </p:txBody>
      </p:sp>
      <p:sp>
        <p:nvSpPr>
          <p:cNvPr id="25" name="Donut 24"/>
          <p:cNvSpPr/>
          <p:nvPr/>
        </p:nvSpPr>
        <p:spPr>
          <a:xfrm>
            <a:off x="3505200" y="4191000"/>
            <a:ext cx="609600" cy="381000"/>
          </a:xfrm>
          <a:prstGeom prst="donut">
            <a:avLst>
              <a:gd name="adj" fmla="val 96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solidFill>
                  <a:schemeClr val="bg1"/>
                </a:solidFill>
              </a:rPr>
              <a:t>13</a:t>
            </a:r>
            <a:endParaRPr lang="en-US" dirty="0">
              <a:solidFill>
                <a:schemeClr val="bg1"/>
              </a:solidFill>
            </a:endParaRPr>
          </a:p>
        </p:txBody>
      </p:sp>
      <p:sp>
        <p:nvSpPr>
          <p:cNvPr id="27" name="Donut 26"/>
          <p:cNvSpPr/>
          <p:nvPr/>
        </p:nvSpPr>
        <p:spPr>
          <a:xfrm>
            <a:off x="609600" y="5334000"/>
            <a:ext cx="609600" cy="381000"/>
          </a:xfrm>
          <a:prstGeom prst="donut">
            <a:avLst>
              <a:gd name="adj" fmla="val 96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solidFill>
                  <a:schemeClr val="bg1"/>
                </a:solidFill>
              </a:rPr>
              <a:t>14</a:t>
            </a:r>
            <a:endParaRPr lang="en-US" dirty="0">
              <a:solidFill>
                <a:schemeClr val="bg1"/>
              </a:solidFill>
            </a:endParaRPr>
          </a:p>
        </p:txBody>
      </p:sp>
      <p:sp>
        <p:nvSpPr>
          <p:cNvPr id="28" name="Donut 27"/>
          <p:cNvSpPr/>
          <p:nvPr/>
        </p:nvSpPr>
        <p:spPr>
          <a:xfrm>
            <a:off x="1066800" y="2286000"/>
            <a:ext cx="609600" cy="381000"/>
          </a:xfrm>
          <a:prstGeom prst="donut">
            <a:avLst>
              <a:gd name="adj" fmla="val 96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solidFill>
                  <a:schemeClr val="bg1"/>
                </a:solidFill>
              </a:rPr>
              <a:t>15</a:t>
            </a:r>
            <a:endParaRPr lang="en-US" dirty="0">
              <a:solidFill>
                <a:schemeClr val="bg1"/>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609600"/>
            <a:ext cx="8001000" cy="4709160"/>
          </a:xfrm>
        </p:spPr>
        <p:txBody>
          <a:bodyPr>
            <a:normAutofit/>
          </a:bodyPr>
          <a:lstStyle/>
          <a:p>
            <a:pPr algn="r" rtl="1">
              <a:buNone/>
            </a:pPr>
            <a:r>
              <a:rPr lang="en-US" sz="2000" dirty="0" smtClean="0">
                <a:solidFill>
                  <a:schemeClr val="bg1"/>
                </a:solidFill>
              </a:rPr>
              <a:t>      </a:t>
            </a:r>
            <a:r>
              <a:rPr lang="fa-IR" sz="2000" dirty="0" smtClean="0">
                <a:solidFill>
                  <a:schemeClr val="bg1"/>
                </a:solidFill>
              </a:rPr>
              <a:t>برجهای تقویتی مدور درچهارگوشه،یادآور حصار استخروکاخ تیسفون ساسانی است و</a:t>
            </a:r>
            <a:r>
              <a:rPr lang="en-US" sz="2000" dirty="0" smtClean="0">
                <a:solidFill>
                  <a:schemeClr val="bg1"/>
                </a:solidFill>
              </a:rPr>
              <a:t>      </a:t>
            </a:r>
            <a:r>
              <a:rPr lang="fa-IR" sz="2000" dirty="0" smtClean="0">
                <a:solidFill>
                  <a:schemeClr val="bg1"/>
                </a:solidFill>
              </a:rPr>
              <a:t>رابطه</a:t>
            </a:r>
            <a:r>
              <a:rPr lang="en-US" sz="2000" dirty="0" smtClean="0">
                <a:solidFill>
                  <a:schemeClr val="bg1"/>
                </a:solidFill>
              </a:rPr>
              <a:t> </a:t>
            </a:r>
            <a:r>
              <a:rPr lang="fa-IR" sz="2000" dirty="0" smtClean="0">
                <a:solidFill>
                  <a:schemeClr val="bg1"/>
                </a:solidFill>
              </a:rPr>
              <a:t>قوی میان معماری دوره ساسانی . دوران اسلامی رانشان میدهد</a:t>
            </a:r>
            <a:r>
              <a:rPr lang="en-US" sz="2000" dirty="0" smtClean="0">
                <a:solidFill>
                  <a:schemeClr val="bg1"/>
                </a:solidFill>
              </a:rPr>
              <a:t>.</a:t>
            </a:r>
            <a:endParaRPr lang="fa-IR" sz="2000" dirty="0" smtClean="0">
              <a:solidFill>
                <a:schemeClr val="bg1"/>
              </a:solidFill>
            </a:endParaRPr>
          </a:p>
          <a:p>
            <a:pPr algn="r" rtl="1">
              <a:buNone/>
            </a:pPr>
            <a:r>
              <a:rPr lang="en-US" sz="2000" dirty="0" smtClean="0">
                <a:solidFill>
                  <a:schemeClr val="bg1"/>
                </a:solidFill>
              </a:rPr>
              <a:t>     </a:t>
            </a:r>
            <a:r>
              <a:rPr lang="fa-IR" sz="2000" dirty="0" smtClean="0">
                <a:solidFill>
                  <a:schemeClr val="bg1"/>
                </a:solidFill>
              </a:rPr>
              <a:t> ضخامت دیوارها زیاد بوده برای تحمل بار گنبد ها و رواقها ایوانها.</a:t>
            </a:r>
            <a:endParaRPr lang="en-US" sz="2000" dirty="0" smtClean="0">
              <a:solidFill>
                <a:schemeClr val="bg1"/>
              </a:solidFill>
            </a:endParaRPr>
          </a:p>
          <a:p>
            <a:pPr algn="r">
              <a:buNone/>
            </a:pPr>
            <a:r>
              <a:rPr lang="fa-IR" sz="2000" dirty="0" smtClean="0">
                <a:solidFill>
                  <a:schemeClr val="bg1"/>
                </a:solidFill>
              </a:rPr>
              <a:t>اصول تکامل یافته ساختمانی در این کاروانسرا، چون حیاط مخصوص برای اسبها ، حیاط برای ملتزمان رکاب و بنای خصوصی ،نشان میدهد که این کاروانسرا جزو مهمانسراهای درجه اول بشمار میرفته است. </a:t>
            </a:r>
          </a:p>
        </p:txBody>
      </p:sp>
      <p:pic>
        <p:nvPicPr>
          <p:cNvPr id="6" name="Picture 2" descr="C:\Users\pars\Pictures\New folder (2)\Sharaf-1.jpg"/>
          <p:cNvPicPr>
            <a:picLocks noChangeAspect="1" noChangeArrowheads="1"/>
          </p:cNvPicPr>
          <p:nvPr/>
        </p:nvPicPr>
        <p:blipFill>
          <a:blip r:embed="rId2" cstate="print"/>
          <a:srcRect/>
          <a:stretch>
            <a:fillRect/>
          </a:stretch>
        </p:blipFill>
        <p:spPr bwMode="auto">
          <a:xfrm>
            <a:off x="4343400" y="3429000"/>
            <a:ext cx="4603377" cy="2971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C:\Users\pars\Pictures\New folder (2)\Robat_waraf_1.jpg"/>
          <p:cNvPicPr>
            <a:picLocks noChangeAspect="1" noChangeArrowheads="1"/>
          </p:cNvPicPr>
          <p:nvPr/>
        </p:nvPicPr>
        <p:blipFill>
          <a:blip r:embed="rId3" cstate="print"/>
          <a:srcRect/>
          <a:stretch>
            <a:fillRect/>
          </a:stretch>
        </p:blipFill>
        <p:spPr bwMode="auto">
          <a:xfrm>
            <a:off x="457200" y="2667000"/>
            <a:ext cx="3602182" cy="381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623560"/>
          </a:xfrm>
        </p:spPr>
        <p:txBody>
          <a:bodyPr>
            <a:normAutofit/>
          </a:bodyPr>
          <a:lstStyle/>
          <a:p>
            <a:pPr algn="r">
              <a:buNone/>
            </a:pPr>
            <a:r>
              <a:rPr lang="fa-IR" sz="2000" dirty="0" smtClean="0">
                <a:solidFill>
                  <a:schemeClr val="bg1"/>
                </a:solidFill>
              </a:rPr>
              <a:t>میتوان نتیجه گرفت که درزمان سلجوقی هنرساختمانی در ایران بسیار پیشرفته بوده ات، مثلا اتاقهایی برای اقامت مسافران اختصاص یافته بود از اصطبلها کاملا مجزا بودند ،همچنین وجود طاقهای گهواره ای شکل موجب شده است که اتاقهای مستطیل شکل همگی عمود بر حیاط مر کزی باشند.</a:t>
            </a:r>
            <a:endParaRPr lang="en-US" sz="2000" dirty="0" smtClean="0">
              <a:solidFill>
                <a:schemeClr val="bg1"/>
              </a:solidFill>
            </a:endParaRPr>
          </a:p>
          <a:p>
            <a:pPr algn="r">
              <a:buNone/>
            </a:pPr>
            <a:endParaRPr lang="en-US" sz="2000" dirty="0"/>
          </a:p>
        </p:txBody>
      </p:sp>
      <p:pic>
        <p:nvPicPr>
          <p:cNvPr id="5123" name="Picture 3" descr="C:\Users\pars\Pictures\New folder (2)\sharaf-0302-mm2.jpg"/>
          <p:cNvPicPr>
            <a:picLocks noChangeAspect="1" noChangeArrowheads="1"/>
          </p:cNvPicPr>
          <p:nvPr/>
        </p:nvPicPr>
        <p:blipFill>
          <a:blip r:embed="rId2" cstate="print"/>
          <a:srcRect/>
          <a:stretch>
            <a:fillRect/>
          </a:stretch>
        </p:blipFill>
        <p:spPr bwMode="auto">
          <a:xfrm>
            <a:off x="1676400" y="1981200"/>
            <a:ext cx="5867399" cy="4200526"/>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533400"/>
            <a:ext cx="8229600" cy="4709160"/>
          </a:xfrm>
        </p:spPr>
        <p:txBody>
          <a:bodyPr>
            <a:normAutofit/>
          </a:bodyPr>
          <a:lstStyle/>
          <a:p>
            <a:pPr algn="r">
              <a:buNone/>
            </a:pPr>
            <a:r>
              <a:rPr lang="fa-IR" sz="2000" dirty="0" smtClean="0">
                <a:solidFill>
                  <a:schemeClr val="bg1"/>
                </a:solidFill>
              </a:rPr>
              <a:t>.</a:t>
            </a:r>
            <a:endParaRPr lang="en-US" sz="2000" dirty="0" smtClean="0">
              <a:solidFill>
                <a:schemeClr val="bg1"/>
              </a:solidFill>
            </a:endParaRPr>
          </a:p>
          <a:p>
            <a:pPr algn="r">
              <a:buNone/>
            </a:pPr>
            <a:r>
              <a:rPr lang="fa-IR" sz="2000" dirty="0" smtClean="0">
                <a:solidFill>
                  <a:schemeClr val="bg1"/>
                </a:solidFill>
              </a:rPr>
              <a:t>تزئینات گوناگون  بویژه در ایوان بزرگ حیاط شمالی آن یکی از شاهکارهای معماری ایران است. و کتیبه های کوفی این کاروانسرا نیز از اهمیت خاصی برخوردارند که با آجر پوشیده شده و دارای گچبری است. بانی این کاروانسرا ،شرف الدین ابوطاهربن سعدالدین بن علی ملقب به وجیه الملک وزیرسلطان سنجروحاکم مرو بوده است.</a:t>
            </a:r>
            <a:endParaRPr lang="en-US" sz="2000" dirty="0">
              <a:solidFill>
                <a:schemeClr val="bg1"/>
              </a:solidFill>
            </a:endParaRPr>
          </a:p>
        </p:txBody>
      </p:sp>
      <p:pic>
        <p:nvPicPr>
          <p:cNvPr id="5" name="Picture 2" descr="C:\Users\pars\Pictures\New folder (2)\sharaf-0302-mm2.jpg"/>
          <p:cNvPicPr>
            <a:picLocks noChangeAspect="1" noChangeArrowheads="1"/>
          </p:cNvPicPr>
          <p:nvPr/>
        </p:nvPicPr>
        <p:blipFill>
          <a:blip r:embed="rId2" cstate="print"/>
          <a:srcRect/>
          <a:stretch>
            <a:fillRect/>
          </a:stretch>
        </p:blipFill>
        <p:spPr bwMode="auto">
          <a:xfrm>
            <a:off x="2133600" y="2590800"/>
            <a:ext cx="4800600" cy="36001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
            <a:ext cx="8229600" cy="5699760"/>
          </a:xfrm>
        </p:spPr>
        <p:txBody>
          <a:bodyPr>
            <a:normAutofit/>
          </a:bodyPr>
          <a:lstStyle/>
          <a:p>
            <a:pPr algn="r">
              <a:buNone/>
            </a:pPr>
            <a:r>
              <a:rPr lang="fa-IR" sz="2000" dirty="0" smtClean="0">
                <a:solidFill>
                  <a:schemeClr val="bg1"/>
                </a:solidFill>
              </a:rPr>
              <a:t> در این کاروانسرا از آجر برای تزئینات استفاده زیادی شده است.</a:t>
            </a:r>
          </a:p>
          <a:p>
            <a:pPr algn="r">
              <a:buNone/>
            </a:pPr>
            <a:endParaRPr lang="en-US" sz="2000" dirty="0" smtClean="0">
              <a:solidFill>
                <a:schemeClr val="accent1"/>
              </a:solidFill>
            </a:endParaRPr>
          </a:p>
          <a:p>
            <a:pPr algn="r">
              <a:buNone/>
            </a:pPr>
            <a:endParaRPr lang="en-US" sz="2000" dirty="0" smtClean="0">
              <a:solidFill>
                <a:schemeClr val="accent1"/>
              </a:solidFill>
            </a:endParaRPr>
          </a:p>
          <a:p>
            <a:pPr algn="r">
              <a:buNone/>
            </a:pPr>
            <a:endParaRPr lang="en-US" sz="2000" dirty="0" smtClean="0">
              <a:solidFill>
                <a:schemeClr val="accent1"/>
              </a:solidFill>
            </a:endParaRPr>
          </a:p>
          <a:p>
            <a:pPr algn="r">
              <a:buNone/>
            </a:pPr>
            <a:endParaRPr lang="en-US" sz="2000" dirty="0" smtClean="0">
              <a:solidFill>
                <a:schemeClr val="accent1"/>
              </a:solidFill>
            </a:endParaRPr>
          </a:p>
          <a:p>
            <a:pPr algn="r">
              <a:buNone/>
            </a:pPr>
            <a:endParaRPr lang="en-US" sz="2000" dirty="0" smtClean="0">
              <a:solidFill>
                <a:schemeClr val="accent1"/>
              </a:solidFill>
            </a:endParaRPr>
          </a:p>
          <a:p>
            <a:pPr algn="r">
              <a:buNone/>
            </a:pPr>
            <a:endParaRPr lang="en-US" sz="2000" dirty="0" smtClean="0">
              <a:solidFill>
                <a:schemeClr val="accent1"/>
              </a:solidFill>
            </a:endParaRPr>
          </a:p>
          <a:p>
            <a:pPr algn="r">
              <a:buNone/>
            </a:pPr>
            <a:endParaRPr lang="en-US" sz="2000" dirty="0" smtClean="0">
              <a:solidFill>
                <a:schemeClr val="accent1"/>
              </a:solidFill>
            </a:endParaRPr>
          </a:p>
          <a:p>
            <a:pPr algn="r">
              <a:buNone/>
            </a:pPr>
            <a:endParaRPr lang="fa-IR" sz="2000" b="1" dirty="0" smtClean="0">
              <a:solidFill>
                <a:schemeClr val="accent1">
                  <a:lumMod val="50000"/>
                </a:schemeClr>
              </a:solidFill>
            </a:endParaRPr>
          </a:p>
          <a:p>
            <a:pPr algn="r">
              <a:buNone/>
            </a:pPr>
            <a:r>
              <a:rPr lang="fa-IR" sz="2000" b="1" dirty="0" smtClean="0">
                <a:solidFill>
                  <a:schemeClr val="accent1">
                    <a:lumMod val="50000"/>
                  </a:schemeClr>
                </a:solidFill>
              </a:rPr>
              <a:t>نحوه تامین آب آشامیدنی در این کاروانسرا:</a:t>
            </a:r>
          </a:p>
          <a:p>
            <a:pPr algn="r">
              <a:buNone/>
            </a:pPr>
            <a:r>
              <a:rPr lang="fa-IR" sz="2000" dirty="0" smtClean="0">
                <a:solidFill>
                  <a:schemeClr val="bg1"/>
                </a:solidFill>
              </a:rPr>
              <a:t>تامین آب مسافران در کاروانسراها بدلیل دوری آنها از شهر دشوار بوده ولی در این بنا کار مناسبی صورت گرفته.اب مصرفی در این ساختمان از آب باران تامین میشده.بدین گونه که بامها به سوی ناودان های شره ای در میانسرا شیب دارد.زیرا ناودان ها لگنچه های سنگی است که با جویی آب باران را به آب انبار کاروانسرا میرساند.آب انبار شده و به مصرف میرسیده است.</a:t>
            </a:r>
            <a:endParaRPr lang="en-US" sz="2000" dirty="0">
              <a:solidFill>
                <a:schemeClr val="bg1"/>
              </a:solidFill>
            </a:endParaRPr>
          </a:p>
        </p:txBody>
      </p:sp>
      <p:pic>
        <p:nvPicPr>
          <p:cNvPr id="4" name="Picture 3" descr="C:\Users\pars\Pictures\New folder (2)\sharaf-0302-mm4.jpg"/>
          <p:cNvPicPr>
            <a:picLocks noChangeAspect="1" noChangeArrowheads="1"/>
          </p:cNvPicPr>
          <p:nvPr/>
        </p:nvPicPr>
        <p:blipFill>
          <a:blip r:embed="rId2" cstate="print"/>
          <a:srcRect/>
          <a:stretch>
            <a:fillRect/>
          </a:stretch>
        </p:blipFill>
        <p:spPr bwMode="auto">
          <a:xfrm>
            <a:off x="1066800" y="1066800"/>
            <a:ext cx="3675321" cy="259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2" descr="C:\Users\rezvan\Desktop\گرافیکی\ma3.jpg"/>
          <p:cNvPicPr>
            <a:picLocks noChangeAspect="1" noChangeArrowheads="1"/>
          </p:cNvPicPr>
          <p:nvPr/>
        </p:nvPicPr>
        <p:blipFill>
          <a:blip r:embed="rId3" cstate="print"/>
          <a:srcRect l="54000" t="58000"/>
          <a:stretch>
            <a:fillRect/>
          </a:stretch>
        </p:blipFill>
        <p:spPr bwMode="auto">
          <a:xfrm>
            <a:off x="5105400" y="1066800"/>
            <a:ext cx="3505200" cy="2400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066800"/>
            <a:ext cx="7848600" cy="4709160"/>
          </a:xfrm>
        </p:spPr>
        <p:txBody>
          <a:bodyPr>
            <a:normAutofit/>
          </a:bodyPr>
          <a:lstStyle/>
          <a:p>
            <a:pPr algn="r">
              <a:buNone/>
            </a:pPr>
            <a:r>
              <a:rPr lang="fa-IR" sz="2400" b="1" dirty="0" smtClean="0">
                <a:solidFill>
                  <a:schemeClr val="accent1">
                    <a:lumMod val="50000"/>
                  </a:schemeClr>
                </a:solidFill>
              </a:rPr>
              <a:t>رباط</a:t>
            </a:r>
            <a:r>
              <a:rPr lang="fa-IR" sz="2000" b="1" dirty="0" smtClean="0">
                <a:solidFill>
                  <a:schemeClr val="accent1">
                    <a:lumMod val="50000"/>
                  </a:schemeClr>
                </a:solidFill>
              </a:rPr>
              <a:t>:</a:t>
            </a:r>
            <a:r>
              <a:rPr lang="fa-IR" sz="2000" dirty="0" smtClean="0">
                <a:solidFill>
                  <a:schemeClr val="bg1"/>
                </a:solidFill>
              </a:rPr>
              <a:t>به ساختمانهای کنار راه وبه ویژه بیرون از شهر وآبادی اطلاق میشود.  به معنای منزلگاه . علاوه بر حوض و آب انبار دارای اتاق های متعددی است که گرداگرد حیاطی را فراگرفته و مسافران یک یا چند شب میتوانند در آن بیاسایند.</a:t>
            </a:r>
          </a:p>
          <a:p>
            <a:pPr algn="r">
              <a:buNone/>
            </a:pPr>
            <a:endParaRPr lang="fa-IR" sz="2000" dirty="0" smtClean="0">
              <a:solidFill>
                <a:schemeClr val="bg1"/>
              </a:solidFill>
            </a:endParaRPr>
          </a:p>
          <a:p>
            <a:pPr algn="r">
              <a:buNone/>
            </a:pPr>
            <a:endParaRPr lang="fa-IR" sz="2000" dirty="0" smtClean="0">
              <a:solidFill>
                <a:schemeClr val="bg1"/>
              </a:solidFill>
            </a:endParaRPr>
          </a:p>
          <a:p>
            <a:pPr algn="r">
              <a:buNone/>
            </a:pPr>
            <a:endParaRPr lang="fa-IR" sz="2000" dirty="0" smtClean="0">
              <a:solidFill>
                <a:schemeClr val="bg1"/>
              </a:solidFill>
            </a:endParaRPr>
          </a:p>
          <a:p>
            <a:pPr algn="r">
              <a:buNone/>
            </a:pPr>
            <a:endParaRPr lang="fa-IR" sz="2000" dirty="0" smtClean="0">
              <a:solidFill>
                <a:schemeClr val="bg1"/>
              </a:solidFill>
            </a:endParaRPr>
          </a:p>
          <a:p>
            <a:pPr algn="r">
              <a:buNone/>
            </a:pPr>
            <a:endParaRPr lang="fa-IR" sz="2000" dirty="0" smtClean="0">
              <a:solidFill>
                <a:schemeClr val="bg1"/>
              </a:solidFill>
            </a:endParaRPr>
          </a:p>
          <a:p>
            <a:pPr algn="r">
              <a:buNone/>
            </a:pPr>
            <a:endParaRPr lang="en-US" sz="2000" dirty="0" smtClean="0">
              <a:solidFill>
                <a:schemeClr val="bg1"/>
              </a:solidFill>
            </a:endParaRPr>
          </a:p>
          <a:p>
            <a:pPr algn="r">
              <a:buNone/>
            </a:pPr>
            <a:r>
              <a:rPr lang="fa-IR" sz="2400" b="1" dirty="0" smtClean="0">
                <a:solidFill>
                  <a:schemeClr val="accent1">
                    <a:lumMod val="50000"/>
                  </a:schemeClr>
                </a:solidFill>
              </a:rPr>
              <a:t>کاربات</a:t>
            </a:r>
            <a:r>
              <a:rPr lang="fa-IR" sz="2000" b="1" dirty="0" smtClean="0">
                <a:solidFill>
                  <a:schemeClr val="accent1">
                    <a:lumMod val="50000"/>
                  </a:schemeClr>
                </a:solidFill>
              </a:rPr>
              <a:t>:</a:t>
            </a:r>
            <a:r>
              <a:rPr lang="fa-IR" sz="2000" dirty="0" smtClean="0">
                <a:solidFill>
                  <a:schemeClr val="bg1"/>
                </a:solidFill>
              </a:rPr>
              <a:t>به معنای خانه کاروان که پیش از اسلام بجای کاروانسرا بکار میرفته است .</a:t>
            </a:r>
          </a:p>
          <a:p>
            <a:pPr algn="r">
              <a:buNone/>
            </a:pPr>
            <a:r>
              <a:rPr lang="fa-IR" sz="2000" dirty="0" smtClean="0">
                <a:solidFill>
                  <a:schemeClr val="bg1"/>
                </a:solidFill>
              </a:rPr>
              <a:t>مانند رباط دارای اتاق و حوض و یا پایاب است و گاهی فقط دو یا سه اتاق دارد .</a:t>
            </a:r>
            <a:endParaRPr lang="en-US" sz="2000" dirty="0" smtClean="0">
              <a:solidFill>
                <a:schemeClr val="bg1"/>
              </a:solidFill>
            </a:endParaRPr>
          </a:p>
          <a:p>
            <a:pPr algn="r"/>
            <a:endParaRPr lang="en-US" sz="2000" dirty="0"/>
          </a:p>
        </p:txBody>
      </p:sp>
      <p:pic>
        <p:nvPicPr>
          <p:cNvPr id="4" name="Picture 2" descr="C:\Users\pars\Pictures\New folder (2)\sharaf-0302-mm2.jpg"/>
          <p:cNvPicPr>
            <a:picLocks noChangeAspect="1" noChangeArrowheads="1"/>
          </p:cNvPicPr>
          <p:nvPr/>
        </p:nvPicPr>
        <p:blipFill>
          <a:blip r:embed="rId2" cstate="print"/>
          <a:srcRect/>
          <a:stretch>
            <a:fillRect/>
          </a:stretch>
        </p:blipFill>
        <p:spPr bwMode="auto">
          <a:xfrm>
            <a:off x="1828800" y="2209800"/>
            <a:ext cx="3352800" cy="20408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0"/>
            <a:ext cx="8077200" cy="4187952"/>
          </a:xfrm>
        </p:spPr>
        <p:txBody>
          <a:bodyPr>
            <a:noAutofit/>
          </a:bodyPr>
          <a:lstStyle/>
          <a:p>
            <a:pPr algn="r">
              <a:buNone/>
            </a:pPr>
            <a:r>
              <a:rPr lang="en-US" sz="2000" dirty="0" smtClean="0">
                <a:solidFill>
                  <a:schemeClr val="bg1"/>
                </a:solidFill>
              </a:rPr>
              <a:t> </a:t>
            </a:r>
          </a:p>
          <a:p>
            <a:pPr algn="r">
              <a:buNone/>
            </a:pPr>
            <a:r>
              <a:rPr lang="fa-IR" sz="2400" b="1" dirty="0" smtClean="0">
                <a:solidFill>
                  <a:schemeClr val="accent1">
                    <a:lumMod val="50000"/>
                  </a:schemeClr>
                </a:solidFill>
              </a:rPr>
              <a:t>رباط کریم:</a:t>
            </a:r>
          </a:p>
          <a:p>
            <a:pPr algn="r">
              <a:buNone/>
            </a:pPr>
            <a:r>
              <a:rPr lang="fa-IR" sz="2000" dirty="0" smtClean="0">
                <a:solidFill>
                  <a:schemeClr val="bg1"/>
                </a:solidFill>
              </a:rPr>
              <a:t>این بنا در جاده تهران ساوه قرار دارد.</a:t>
            </a:r>
          </a:p>
          <a:p>
            <a:pPr algn="r">
              <a:buNone/>
            </a:pPr>
            <a:r>
              <a:rPr lang="fa-IR" sz="2000" dirty="0" smtClean="0">
                <a:solidFill>
                  <a:schemeClr val="bg1"/>
                </a:solidFill>
              </a:rPr>
              <a:t>بانیان این کاروانسرا مشخص نیستند.</a:t>
            </a:r>
          </a:p>
          <a:p>
            <a:pPr algn="r">
              <a:buNone/>
            </a:pPr>
            <a:r>
              <a:rPr lang="fa-IR" sz="2000" dirty="0" smtClean="0">
                <a:solidFill>
                  <a:schemeClr val="bg1"/>
                </a:solidFill>
              </a:rPr>
              <a:t>متعلق به دوره قاجاریان است.</a:t>
            </a:r>
          </a:p>
          <a:p>
            <a:pPr algn="r">
              <a:buNone/>
            </a:pPr>
            <a:r>
              <a:rPr lang="fa-IR" sz="2000" dirty="0" smtClean="0">
                <a:solidFill>
                  <a:schemeClr val="bg1"/>
                </a:solidFill>
              </a:rPr>
              <a:t>مساحتی حدود 3500مترمربع دارد.</a:t>
            </a:r>
            <a:endParaRPr lang="en-US" sz="2000" dirty="0" smtClean="0">
              <a:solidFill>
                <a:schemeClr val="bg1"/>
              </a:solidFill>
            </a:endParaRPr>
          </a:p>
        </p:txBody>
      </p:sp>
      <p:pic>
        <p:nvPicPr>
          <p:cNvPr id="7170" name="Picture 2" descr="C:\Users\pars\Desktop\DSC_0084.jpg"/>
          <p:cNvPicPr>
            <a:picLocks noChangeAspect="1" noChangeArrowheads="1"/>
          </p:cNvPicPr>
          <p:nvPr/>
        </p:nvPicPr>
        <p:blipFill>
          <a:blip r:embed="rId2" cstate="print"/>
          <a:srcRect/>
          <a:stretch>
            <a:fillRect/>
          </a:stretch>
        </p:blipFill>
        <p:spPr bwMode="auto">
          <a:xfrm>
            <a:off x="762000" y="2362200"/>
            <a:ext cx="6019800" cy="37201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004560"/>
          </a:xfrm>
        </p:spPr>
        <p:txBody>
          <a:bodyPr>
            <a:normAutofit/>
          </a:bodyPr>
          <a:lstStyle/>
          <a:p>
            <a:pPr algn="r">
              <a:buNone/>
            </a:pPr>
            <a:r>
              <a:rPr lang="fa-IR" sz="2000" dirty="0" smtClean="0">
                <a:solidFill>
                  <a:schemeClr val="bg1"/>
                </a:solidFill>
              </a:rPr>
              <a:t>دستگاه ورودی شامل جلوخوان و سردر و هشتی در جبهه گوشه شمالی این بنا واقع شده.</a:t>
            </a:r>
          </a:p>
          <a:p>
            <a:pPr algn="r">
              <a:buNone/>
            </a:pPr>
            <a:r>
              <a:rPr lang="fa-IR" sz="2000" dirty="0" smtClean="0">
                <a:solidFill>
                  <a:schemeClr val="bg1"/>
                </a:solidFill>
              </a:rPr>
              <a:t>محور ورودی با محور بنا اختلاف دارد.به همین دلیل هشتی با دیگر فضاهای کاروانسرا به شکلی معوج مرتبط میشود.</a:t>
            </a:r>
          </a:p>
          <a:p>
            <a:pPr algn="r">
              <a:buNone/>
            </a:pPr>
            <a:r>
              <a:rPr lang="fa-IR" sz="2000" dirty="0" smtClean="0">
                <a:solidFill>
                  <a:schemeClr val="bg1"/>
                </a:solidFill>
              </a:rPr>
              <a:t>سردر نسبت به کاروانسرا چرخیده و در امتداد محور حیاط نشسته.</a:t>
            </a:r>
          </a:p>
          <a:p>
            <a:pPr algn="r">
              <a:buNone/>
            </a:pPr>
            <a:r>
              <a:rPr lang="fa-IR" sz="2000" dirty="0" smtClean="0">
                <a:solidFill>
                  <a:schemeClr val="bg1"/>
                </a:solidFill>
              </a:rPr>
              <a:t>با این حال راه ورود به حیاط از محور حیاط است.</a:t>
            </a:r>
          </a:p>
          <a:p>
            <a:pPr algn="r">
              <a:buNone/>
            </a:pPr>
            <a:r>
              <a:rPr lang="fa-IR" sz="2000" dirty="0" smtClean="0">
                <a:solidFill>
                  <a:schemeClr val="bg1"/>
                </a:solidFill>
              </a:rPr>
              <a:t> </a:t>
            </a:r>
            <a:endParaRPr lang="en-US" sz="2000" dirty="0">
              <a:solidFill>
                <a:schemeClr val="bg1"/>
              </a:solidFill>
            </a:endParaRPr>
          </a:p>
        </p:txBody>
      </p:sp>
      <p:sp>
        <p:nvSpPr>
          <p:cNvPr id="4" name="Content Placeholder 2"/>
          <p:cNvSpPr txBox="1">
            <a:spLocks/>
          </p:cNvSpPr>
          <p:nvPr/>
        </p:nvSpPr>
        <p:spPr>
          <a:xfrm>
            <a:off x="304800" y="1447800"/>
            <a:ext cx="8229600" cy="5013960"/>
          </a:xfrm>
          <a:prstGeom prst="rect">
            <a:avLst/>
          </a:prstGeom>
        </p:spPr>
        <p:txBody>
          <a:bodyPr vert="horz">
            <a:normAutofit/>
          </a:bodyPr>
          <a:lstStyle/>
          <a:p>
            <a:pPr marL="548640" marR="0" lvl="0" indent="-411480" algn="l" defTabSz="91440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3" descr="C:\Users\pars\Desktop\crop\DSC_0086.jpgb.jpg"/>
          <p:cNvPicPr>
            <a:picLocks noChangeAspect="1" noChangeArrowheads="1"/>
          </p:cNvPicPr>
          <p:nvPr/>
        </p:nvPicPr>
        <p:blipFill>
          <a:blip r:embed="rId2" cstate="print"/>
          <a:srcRect l="4225"/>
          <a:stretch>
            <a:fillRect/>
          </a:stretch>
        </p:blipFill>
        <p:spPr bwMode="auto">
          <a:xfrm>
            <a:off x="838200" y="2514600"/>
            <a:ext cx="5181600" cy="396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Donut 5"/>
          <p:cNvSpPr/>
          <p:nvPr/>
        </p:nvSpPr>
        <p:spPr>
          <a:xfrm>
            <a:off x="2209800" y="3276600"/>
            <a:ext cx="990600" cy="914400"/>
          </a:xfrm>
          <a:prstGeom prst="donut">
            <a:avLst>
              <a:gd name="adj" fmla="val 6509"/>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8" name="Straight Arrow Connector 7"/>
          <p:cNvCxnSpPr/>
          <p:nvPr/>
        </p:nvCxnSpPr>
        <p:spPr>
          <a:xfrm>
            <a:off x="1371600" y="3505200"/>
            <a:ext cx="838200" cy="152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852160"/>
          </a:xfrm>
        </p:spPr>
        <p:txBody>
          <a:bodyPr>
            <a:normAutofit/>
          </a:bodyPr>
          <a:lstStyle/>
          <a:p>
            <a:pPr algn="r">
              <a:buNone/>
            </a:pPr>
            <a:r>
              <a:rPr lang="fa-IR" sz="2000" dirty="0" smtClean="0">
                <a:solidFill>
                  <a:schemeClr val="bg1"/>
                </a:solidFill>
              </a:rPr>
              <a:t>جلو خان طویلی در ورودی طراحی شده.</a:t>
            </a:r>
          </a:p>
          <a:p>
            <a:pPr algn="r">
              <a:buNone/>
            </a:pPr>
            <a:r>
              <a:rPr lang="fa-IR" sz="2000" dirty="0" smtClean="0">
                <a:solidFill>
                  <a:schemeClr val="bg1"/>
                </a:solidFill>
              </a:rPr>
              <a:t>جلوخان بدلیل وجود طاق نماهایی در طرفینش مانند حیاطی مقابل سردر شده است.</a:t>
            </a:r>
          </a:p>
          <a:p>
            <a:pPr algn="r">
              <a:buNone/>
            </a:pPr>
            <a:r>
              <a:rPr lang="fa-IR" sz="2000" dirty="0" smtClean="0">
                <a:solidFill>
                  <a:schemeClr val="bg1"/>
                </a:solidFill>
              </a:rPr>
              <a:t>هشتی قاعده هشت داراست و با طاقی رسمی بندی شده پوشیده شده. </a:t>
            </a:r>
            <a:endParaRPr lang="en-US" sz="2000" dirty="0">
              <a:solidFill>
                <a:schemeClr val="bg1"/>
              </a:solidFill>
            </a:endParaRPr>
          </a:p>
        </p:txBody>
      </p:sp>
      <p:pic>
        <p:nvPicPr>
          <p:cNvPr id="11268" name="Picture 4" descr="C:\Users\pars\Desktop\44.jpg"/>
          <p:cNvPicPr>
            <a:picLocks noChangeAspect="1" noChangeArrowheads="1"/>
          </p:cNvPicPr>
          <p:nvPr/>
        </p:nvPicPr>
        <p:blipFill>
          <a:blip r:embed="rId2" cstate="print"/>
          <a:srcRect/>
          <a:stretch>
            <a:fillRect/>
          </a:stretch>
        </p:blipFill>
        <p:spPr bwMode="auto">
          <a:xfrm>
            <a:off x="1828800" y="1905000"/>
            <a:ext cx="6248400" cy="434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685800"/>
            <a:ext cx="8001000" cy="5623560"/>
          </a:xfrm>
        </p:spPr>
        <p:txBody>
          <a:bodyPr>
            <a:normAutofit/>
          </a:bodyPr>
          <a:lstStyle/>
          <a:p>
            <a:pPr algn="r">
              <a:buNone/>
            </a:pPr>
            <a:r>
              <a:rPr lang="ar-SA" sz="2000" dirty="0" smtClean="0">
                <a:solidFill>
                  <a:schemeClr val="bg1"/>
                </a:solidFill>
              </a:rPr>
              <a:t>بر گراگرد حیاط مربع شکل میانه بنا ایوانچه هایی و</a:t>
            </a:r>
            <a:r>
              <a:rPr lang="fa-IR" sz="2000" dirty="0" smtClean="0">
                <a:solidFill>
                  <a:schemeClr val="bg1"/>
                </a:solidFill>
              </a:rPr>
              <a:t>جود دارد و </a:t>
            </a:r>
            <a:r>
              <a:rPr lang="ar-SA" sz="2000" dirty="0" smtClean="0">
                <a:solidFill>
                  <a:schemeClr val="bg1"/>
                </a:solidFill>
              </a:rPr>
              <a:t> در پشت هریک، حجره ای واقع است. </a:t>
            </a:r>
            <a:endParaRPr lang="fa-IR" sz="2000" dirty="0" smtClean="0">
              <a:solidFill>
                <a:schemeClr val="bg1"/>
              </a:solidFill>
            </a:endParaRPr>
          </a:p>
          <a:p>
            <a:pPr algn="r">
              <a:buNone/>
            </a:pPr>
            <a:r>
              <a:rPr lang="ar-SA" sz="2000" dirty="0" smtClean="0">
                <a:solidFill>
                  <a:schemeClr val="bg1"/>
                </a:solidFill>
              </a:rPr>
              <a:t>حجره ها ونیزایوانچه ها شکلی یکسان و اندازه ای ثابت دارند و به بنا صورتی منظم بخشیده اند. </a:t>
            </a:r>
            <a:endParaRPr lang="fa-IR" sz="2000" dirty="0" smtClean="0">
              <a:solidFill>
                <a:schemeClr val="bg1"/>
              </a:solidFill>
            </a:endParaRPr>
          </a:p>
          <a:p>
            <a:pPr algn="r">
              <a:buNone/>
            </a:pPr>
            <a:r>
              <a:rPr lang="ar-SA" sz="2000" dirty="0" smtClean="0">
                <a:solidFill>
                  <a:schemeClr val="bg1"/>
                </a:solidFill>
              </a:rPr>
              <a:t>هر یک از حجره ها طاقچه بندی منظمی دارد و در میانه ظلع انتهایی آن، بخاری دیواری تعبیه شده است.</a:t>
            </a:r>
            <a:endParaRPr lang="en-US" sz="2000" dirty="0" smtClean="0">
              <a:solidFill>
                <a:schemeClr val="bg1"/>
              </a:solidFill>
            </a:endParaRPr>
          </a:p>
        </p:txBody>
      </p:sp>
      <p:pic>
        <p:nvPicPr>
          <p:cNvPr id="8194" name="Picture 2" descr="C:\Users\pars\Desktop\crop\DSC_0085.jpgb.jpg"/>
          <p:cNvPicPr>
            <a:picLocks noChangeAspect="1" noChangeArrowheads="1"/>
          </p:cNvPicPr>
          <p:nvPr/>
        </p:nvPicPr>
        <p:blipFill>
          <a:blip r:embed="rId2" cstate="print"/>
          <a:srcRect/>
          <a:stretch>
            <a:fillRect/>
          </a:stretch>
        </p:blipFill>
        <p:spPr bwMode="auto">
          <a:xfrm>
            <a:off x="381000" y="2438400"/>
            <a:ext cx="3891357" cy="2438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195" name="Picture 3" descr="C:\Users\pars\Desktop\crop\DSC_0086.jpgb.jpg"/>
          <p:cNvPicPr>
            <a:picLocks noChangeAspect="1" noChangeArrowheads="1"/>
          </p:cNvPicPr>
          <p:nvPr/>
        </p:nvPicPr>
        <p:blipFill>
          <a:blip r:embed="rId3" cstate="print"/>
          <a:srcRect/>
          <a:stretch>
            <a:fillRect/>
          </a:stretch>
        </p:blipFill>
        <p:spPr bwMode="auto">
          <a:xfrm>
            <a:off x="4495800" y="2514600"/>
            <a:ext cx="4343400" cy="381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609600"/>
            <a:ext cx="8077200" cy="5699760"/>
          </a:xfrm>
        </p:spPr>
        <p:txBody>
          <a:bodyPr>
            <a:normAutofit/>
          </a:bodyPr>
          <a:lstStyle/>
          <a:p>
            <a:pPr algn="r" rtl="1" fontAlgn="base">
              <a:buNone/>
            </a:pPr>
            <a:r>
              <a:rPr lang="ar-SA" sz="2000" dirty="0" smtClean="0">
                <a:solidFill>
                  <a:schemeClr val="bg1"/>
                </a:solidFill>
              </a:rPr>
              <a:t>در میانه هریک از اظلاع شمال غربی و جنوب شرقی حیاط ایوانی قرار گرفته است.</a:t>
            </a:r>
            <a:r>
              <a:rPr lang="fa-IR" sz="2000" dirty="0" smtClean="0">
                <a:solidFill>
                  <a:schemeClr val="bg1"/>
                </a:solidFill>
              </a:rPr>
              <a:t> </a:t>
            </a:r>
          </a:p>
          <a:p>
            <a:pPr algn="r" rtl="1" fontAlgn="base">
              <a:buNone/>
            </a:pPr>
            <a:r>
              <a:rPr lang="ar-SA" sz="2000" dirty="0" smtClean="0">
                <a:solidFill>
                  <a:schemeClr val="bg1"/>
                </a:solidFill>
              </a:rPr>
              <a:t>عرض این ایوانها با ایوانچه های پیرامون حیاط تفاوتی ندارد،</a:t>
            </a:r>
            <a:endParaRPr lang="fa-IR" sz="2000" dirty="0" smtClean="0">
              <a:solidFill>
                <a:schemeClr val="bg1"/>
              </a:solidFill>
            </a:endParaRPr>
          </a:p>
          <a:p>
            <a:pPr algn="r" rtl="1" fontAlgn="base">
              <a:buNone/>
            </a:pPr>
            <a:r>
              <a:rPr lang="ar-SA" sz="2000" dirty="0" smtClean="0">
                <a:solidFill>
                  <a:schemeClr val="bg1"/>
                </a:solidFill>
              </a:rPr>
              <a:t> اما معمار بنا قاب مشترک ایوان جنوب شرقی با کفش کنهای طرفینش را از رخ بام حیاط </a:t>
            </a:r>
            <a:endParaRPr lang="fa-IR" sz="2000" dirty="0" smtClean="0">
              <a:solidFill>
                <a:schemeClr val="bg1"/>
              </a:solidFill>
            </a:endParaRPr>
          </a:p>
          <a:p>
            <a:pPr algn="r" rtl="1" fontAlgn="base">
              <a:buNone/>
            </a:pPr>
            <a:r>
              <a:rPr lang="ar-SA" sz="2000" dirty="0" smtClean="0">
                <a:solidFill>
                  <a:schemeClr val="bg1"/>
                </a:solidFill>
              </a:rPr>
              <a:t>بالاتر زده و صورت شاخصی بدان بخشیده است.</a:t>
            </a:r>
            <a:endParaRPr lang="fa-IR" sz="2000" dirty="0" smtClean="0">
              <a:solidFill>
                <a:schemeClr val="bg1"/>
              </a:solidFill>
            </a:endParaRPr>
          </a:p>
          <a:p>
            <a:pPr algn="r" rtl="1" fontAlgn="base">
              <a:buNone/>
            </a:pPr>
            <a:r>
              <a:rPr lang="ar-SA" sz="2000" dirty="0" smtClean="0">
                <a:solidFill>
                  <a:schemeClr val="bg1"/>
                </a:solidFill>
              </a:rPr>
              <a:t> درانتهای این ایوان، شاه نشین دو طبقه ای قرار دارد. آجر کاری ایوانها بر الگوی دو ایوانی</a:t>
            </a:r>
            <a:endParaRPr lang="fa-IR" sz="2000" dirty="0" smtClean="0">
              <a:solidFill>
                <a:schemeClr val="bg1"/>
              </a:solidFill>
            </a:endParaRPr>
          </a:p>
          <a:p>
            <a:pPr algn="r" rtl="1" fontAlgn="base">
              <a:buNone/>
            </a:pPr>
            <a:r>
              <a:rPr lang="ar-SA" sz="2000" dirty="0" smtClean="0">
                <a:solidFill>
                  <a:schemeClr val="bg1"/>
                </a:solidFill>
              </a:rPr>
              <a:t> بنا تاکید می کند.</a:t>
            </a:r>
            <a:endParaRPr lang="en-US" sz="2000" dirty="0" smtClean="0">
              <a:solidFill>
                <a:schemeClr val="bg1"/>
              </a:solidFill>
            </a:endParaRPr>
          </a:p>
          <a:p>
            <a:endParaRPr lang="en-US" sz="2000" dirty="0"/>
          </a:p>
        </p:txBody>
      </p:sp>
      <p:pic>
        <p:nvPicPr>
          <p:cNvPr id="9218" name="Picture 2" descr="C:\Users\pars\Desktop\DSC_0086.jpg"/>
          <p:cNvPicPr>
            <a:picLocks noChangeAspect="1" noChangeArrowheads="1"/>
          </p:cNvPicPr>
          <p:nvPr/>
        </p:nvPicPr>
        <p:blipFill>
          <a:blip r:embed="rId2" cstate="print"/>
          <a:srcRect/>
          <a:stretch>
            <a:fillRect/>
          </a:stretch>
        </p:blipFill>
        <p:spPr bwMode="auto">
          <a:xfrm>
            <a:off x="762000" y="2667000"/>
            <a:ext cx="2590800" cy="388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219" name="Picture 3" descr="C:\Users\pars\Desktop\crop\DSC_0087.jpg"/>
          <p:cNvPicPr>
            <a:picLocks noChangeAspect="1" noChangeArrowheads="1"/>
          </p:cNvPicPr>
          <p:nvPr/>
        </p:nvPicPr>
        <p:blipFill>
          <a:blip r:embed="rId3" cstate="print"/>
          <a:srcRect/>
          <a:stretch>
            <a:fillRect/>
          </a:stretch>
        </p:blipFill>
        <p:spPr bwMode="auto">
          <a:xfrm>
            <a:off x="3733800" y="3657600"/>
            <a:ext cx="5029200" cy="28194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699760"/>
          </a:xfrm>
        </p:spPr>
        <p:txBody>
          <a:bodyPr>
            <a:normAutofit/>
          </a:bodyPr>
          <a:lstStyle/>
          <a:p>
            <a:pPr algn="r"/>
            <a:r>
              <a:rPr lang="ar-SA" sz="2000" dirty="0" smtClean="0">
                <a:solidFill>
                  <a:schemeClr val="bg1"/>
                </a:solidFill>
              </a:rPr>
              <a:t>اسطبلها، که کاروانسرا را احاطه کرده اند، به پنج قسمت تبدیل شده اند. راه یک قسمت از اسطبلها از فضای ورودی و انتهای ایوان ش</a:t>
            </a:r>
            <a:r>
              <a:rPr lang="fa-IR" sz="2000" dirty="0" smtClean="0">
                <a:solidFill>
                  <a:schemeClr val="bg1"/>
                </a:solidFill>
              </a:rPr>
              <a:t>م</a:t>
            </a:r>
            <a:r>
              <a:rPr lang="ar-SA" sz="2000" dirty="0" smtClean="0">
                <a:solidFill>
                  <a:schemeClr val="bg1"/>
                </a:solidFill>
              </a:rPr>
              <a:t>ال غربی و راه چهار قسمت دیگر از آخرین طاق نماهای اضلاع شمال شرقی و جنوب غربی حیاط است . در جوار ورودی چهار قسمت اخیر، حجره هایی برای چارپاداران تعبیه شده که هر یک شکلی متفاوت با بقیه دارد.</a:t>
            </a:r>
            <a:endParaRPr lang="en-US" sz="2000" dirty="0"/>
          </a:p>
        </p:txBody>
      </p:sp>
      <p:pic>
        <p:nvPicPr>
          <p:cNvPr id="5" name="Picture 3" descr="C:\Users\pars\Desktop\crop\DSC_0086.jpgb.jpg"/>
          <p:cNvPicPr>
            <a:picLocks noChangeAspect="1" noChangeArrowheads="1"/>
          </p:cNvPicPr>
          <p:nvPr/>
        </p:nvPicPr>
        <p:blipFill>
          <a:blip r:embed="rId2" cstate="print"/>
          <a:srcRect/>
          <a:stretch>
            <a:fillRect/>
          </a:stretch>
        </p:blipFill>
        <p:spPr bwMode="auto">
          <a:xfrm>
            <a:off x="1066800" y="2286000"/>
            <a:ext cx="5410200" cy="396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Donut 5"/>
          <p:cNvSpPr/>
          <p:nvPr/>
        </p:nvSpPr>
        <p:spPr>
          <a:xfrm>
            <a:off x="3657600" y="2514600"/>
            <a:ext cx="457200" cy="457200"/>
          </a:xfrm>
          <a:prstGeom prst="donut">
            <a:avLst>
              <a:gd name="adj" fmla="val 9176"/>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solidFill>
                  <a:schemeClr val="bg1"/>
                </a:solidFill>
              </a:rPr>
              <a:t>1</a:t>
            </a:r>
            <a:endParaRPr lang="en-US" dirty="0">
              <a:solidFill>
                <a:schemeClr val="bg1"/>
              </a:solidFill>
            </a:endParaRPr>
          </a:p>
        </p:txBody>
      </p:sp>
      <p:sp>
        <p:nvSpPr>
          <p:cNvPr id="7" name="Donut 6"/>
          <p:cNvSpPr/>
          <p:nvPr/>
        </p:nvSpPr>
        <p:spPr>
          <a:xfrm>
            <a:off x="3048000" y="4724400"/>
            <a:ext cx="457200" cy="457200"/>
          </a:xfrm>
          <a:prstGeom prst="donut">
            <a:avLst>
              <a:gd name="adj" fmla="val 9176"/>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solidFill>
                  <a:schemeClr val="bg1"/>
                </a:solidFill>
              </a:rPr>
              <a:t>2</a:t>
            </a:r>
            <a:endParaRPr lang="en-US" dirty="0">
              <a:solidFill>
                <a:schemeClr val="bg1"/>
              </a:solidFill>
            </a:endParaRPr>
          </a:p>
        </p:txBody>
      </p:sp>
      <p:sp>
        <p:nvSpPr>
          <p:cNvPr id="8" name="Donut 7"/>
          <p:cNvSpPr/>
          <p:nvPr/>
        </p:nvSpPr>
        <p:spPr>
          <a:xfrm>
            <a:off x="4038600" y="5486400"/>
            <a:ext cx="457200" cy="457200"/>
          </a:xfrm>
          <a:prstGeom prst="donut">
            <a:avLst>
              <a:gd name="adj" fmla="val 9176"/>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solidFill>
                  <a:schemeClr val="bg1"/>
                </a:solidFill>
              </a:rPr>
              <a:t>3</a:t>
            </a:r>
            <a:endParaRPr lang="en-US" dirty="0">
              <a:solidFill>
                <a:schemeClr val="bg1"/>
              </a:solidFill>
            </a:endParaRPr>
          </a:p>
        </p:txBody>
      </p:sp>
      <p:sp>
        <p:nvSpPr>
          <p:cNvPr id="9" name="Donut 8"/>
          <p:cNvSpPr/>
          <p:nvPr/>
        </p:nvSpPr>
        <p:spPr>
          <a:xfrm>
            <a:off x="5867400" y="5486400"/>
            <a:ext cx="457200" cy="457200"/>
          </a:xfrm>
          <a:prstGeom prst="donut">
            <a:avLst>
              <a:gd name="adj" fmla="val 9176"/>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solidFill>
                  <a:schemeClr val="bg1"/>
                </a:solidFill>
              </a:rPr>
              <a:t>4</a:t>
            </a:r>
            <a:endParaRPr lang="en-US" dirty="0">
              <a:solidFill>
                <a:schemeClr val="bg1"/>
              </a:solidFill>
            </a:endParaRPr>
          </a:p>
        </p:txBody>
      </p:sp>
      <p:sp>
        <p:nvSpPr>
          <p:cNvPr id="10" name="Donut 9"/>
          <p:cNvSpPr/>
          <p:nvPr/>
        </p:nvSpPr>
        <p:spPr>
          <a:xfrm>
            <a:off x="5867400" y="2590800"/>
            <a:ext cx="457200" cy="457200"/>
          </a:xfrm>
          <a:prstGeom prst="donut">
            <a:avLst>
              <a:gd name="adj" fmla="val 9176"/>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solidFill>
                  <a:schemeClr val="bg1"/>
                </a:solidFill>
              </a:rPr>
              <a:t>5</a:t>
            </a:r>
            <a:endParaRPr lang="en-US" dirty="0">
              <a:solidFill>
                <a:schemeClr val="bg1"/>
              </a:solidFill>
            </a:endParaRPr>
          </a:p>
        </p:txBody>
      </p:sp>
      <p:sp>
        <p:nvSpPr>
          <p:cNvPr id="11" name="Donut 10"/>
          <p:cNvSpPr/>
          <p:nvPr/>
        </p:nvSpPr>
        <p:spPr>
          <a:xfrm>
            <a:off x="5257800" y="4953000"/>
            <a:ext cx="838200" cy="685800"/>
          </a:xfrm>
          <a:prstGeom prst="donut">
            <a:avLst>
              <a:gd name="adj" fmla="val 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onut 11"/>
          <p:cNvSpPr/>
          <p:nvPr/>
        </p:nvSpPr>
        <p:spPr>
          <a:xfrm>
            <a:off x="3124200" y="2819400"/>
            <a:ext cx="838200" cy="762000"/>
          </a:xfrm>
          <a:prstGeom prst="donut">
            <a:avLst>
              <a:gd name="adj" fmla="val 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Donut 12"/>
          <p:cNvSpPr/>
          <p:nvPr/>
        </p:nvSpPr>
        <p:spPr>
          <a:xfrm>
            <a:off x="3352800" y="4724400"/>
            <a:ext cx="838200" cy="914400"/>
          </a:xfrm>
          <a:prstGeom prst="donut">
            <a:avLst>
              <a:gd name="adj" fmla="val 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Donut 14"/>
          <p:cNvSpPr/>
          <p:nvPr/>
        </p:nvSpPr>
        <p:spPr>
          <a:xfrm>
            <a:off x="5257800" y="2819400"/>
            <a:ext cx="914400" cy="838200"/>
          </a:xfrm>
          <a:prstGeom prst="donut">
            <a:avLst>
              <a:gd name="adj" fmla="val 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2000" b="1" dirty="0" smtClean="0">
                <a:solidFill>
                  <a:schemeClr val="accent1">
                    <a:lumMod val="50000"/>
                  </a:schemeClr>
                </a:solidFill>
              </a:rPr>
              <a:t>کاروانسرای مادر شاه مورچه خورت</a:t>
            </a:r>
            <a:endParaRPr lang="en-US" sz="2000" b="1" dirty="0">
              <a:solidFill>
                <a:schemeClr val="accent1">
                  <a:lumMod val="50000"/>
                </a:schemeClr>
              </a:solidFill>
            </a:endParaRPr>
          </a:p>
        </p:txBody>
      </p:sp>
      <p:sp>
        <p:nvSpPr>
          <p:cNvPr id="3" name="Content Placeholder 2"/>
          <p:cNvSpPr>
            <a:spLocks noGrp="1"/>
          </p:cNvSpPr>
          <p:nvPr>
            <p:ph idx="1"/>
          </p:nvPr>
        </p:nvSpPr>
        <p:spPr>
          <a:xfrm>
            <a:off x="4343400" y="1600200"/>
            <a:ext cx="4419600" cy="4754563"/>
          </a:xfrm>
        </p:spPr>
        <p:txBody>
          <a:bodyPr>
            <a:normAutofit/>
          </a:bodyPr>
          <a:lstStyle/>
          <a:p>
            <a:pPr algn="r">
              <a:buNone/>
            </a:pPr>
            <a:r>
              <a:rPr lang="fa-IR" sz="2000" dirty="0" smtClean="0">
                <a:solidFill>
                  <a:schemeClr val="bg1"/>
                </a:solidFill>
              </a:rPr>
              <a:t>کاروانسرای </a:t>
            </a:r>
            <a:r>
              <a:rPr lang="fa-IR" sz="2000" dirty="0">
                <a:solidFill>
                  <a:schemeClr val="bg1"/>
                </a:solidFill>
              </a:rPr>
              <a:t>مادرشاه مربوط به دوره </a:t>
            </a:r>
            <a:r>
              <a:rPr lang="fa-IR" sz="2000" dirty="0" smtClean="0">
                <a:solidFill>
                  <a:schemeClr val="bg1"/>
                </a:solidFill>
              </a:rPr>
              <a:t>صفوی</a:t>
            </a:r>
          </a:p>
          <a:p>
            <a:pPr algn="r">
              <a:buNone/>
            </a:pPr>
            <a:r>
              <a:rPr lang="fa-IR" sz="2000" dirty="0" smtClean="0">
                <a:solidFill>
                  <a:schemeClr val="bg1"/>
                </a:solidFill>
              </a:rPr>
              <a:t>که </a:t>
            </a:r>
            <a:r>
              <a:rPr lang="fa-IR" sz="2000" dirty="0">
                <a:solidFill>
                  <a:schemeClr val="bg1"/>
                </a:solidFill>
              </a:rPr>
              <a:t>به شکل مربع مستطیل و با نوع پلان </a:t>
            </a:r>
            <a:r>
              <a:rPr lang="fa-IR" sz="2000" dirty="0" smtClean="0">
                <a:solidFill>
                  <a:schemeClr val="bg1"/>
                </a:solidFill>
              </a:rPr>
              <a:t>چهار ایوانی </a:t>
            </a:r>
            <a:r>
              <a:rPr lang="fa-IR" sz="2000" dirty="0">
                <a:solidFill>
                  <a:schemeClr val="bg1"/>
                </a:solidFill>
              </a:rPr>
              <a:t>می باشد </a:t>
            </a:r>
            <a:r>
              <a:rPr lang="fa-IR" sz="2000" dirty="0" smtClean="0">
                <a:solidFill>
                  <a:schemeClr val="bg1"/>
                </a:solidFill>
              </a:rPr>
              <a:t>. که </a:t>
            </a:r>
            <a:r>
              <a:rPr lang="fa-IR" sz="2000" dirty="0">
                <a:solidFill>
                  <a:schemeClr val="bg1"/>
                </a:solidFill>
              </a:rPr>
              <a:t>در هر ایوان 6 اتاق در دو سوی شاه نشین و سرسرای ورودی جا گرفته است . در مجموع </a:t>
            </a:r>
            <a:r>
              <a:rPr lang="fa-IR" sz="2000" dirty="0" smtClean="0">
                <a:solidFill>
                  <a:schemeClr val="bg1"/>
                </a:solidFill>
              </a:rPr>
              <a:t>26 </a:t>
            </a:r>
            <a:r>
              <a:rPr lang="fa-IR" sz="2000" dirty="0">
                <a:solidFill>
                  <a:schemeClr val="bg1"/>
                </a:solidFill>
              </a:rPr>
              <a:t>اتاق در این بنا قرار دارد .این بنا در نزدیکی جاده باستانی </a:t>
            </a:r>
            <a:endParaRPr lang="fa-IR" sz="2000" dirty="0" smtClean="0">
              <a:solidFill>
                <a:schemeClr val="bg1"/>
              </a:solidFill>
            </a:endParaRPr>
          </a:p>
          <a:p>
            <a:pPr algn="r">
              <a:buNone/>
            </a:pPr>
            <a:r>
              <a:rPr lang="fa-IR" sz="2000" dirty="0" smtClean="0">
                <a:solidFill>
                  <a:schemeClr val="bg1"/>
                </a:solidFill>
              </a:rPr>
              <a:t>که </a:t>
            </a:r>
            <a:r>
              <a:rPr lang="fa-IR" sz="2000" dirty="0">
                <a:solidFill>
                  <a:schemeClr val="bg1"/>
                </a:solidFill>
              </a:rPr>
              <a:t>از شمال به جنوب امتداد داشته و به شهر اصفهان می رسد احداث گردیده است </a:t>
            </a:r>
            <a:r>
              <a:rPr lang="fa-IR" sz="2000" dirty="0" smtClean="0">
                <a:solidFill>
                  <a:schemeClr val="bg1"/>
                </a:solidFill>
              </a:rPr>
              <a:t>. </a:t>
            </a:r>
            <a:endParaRPr lang="en-US" sz="2000" dirty="0">
              <a:solidFill>
                <a:schemeClr val="bg1"/>
              </a:solidFill>
            </a:endParaRPr>
          </a:p>
        </p:txBody>
      </p:sp>
      <p:pic>
        <p:nvPicPr>
          <p:cNvPr id="4" name="Picture 2" descr="D:\karshenasi\کاروانسرا\ax\New folder\Untitled.jpg"/>
          <p:cNvPicPr>
            <a:picLocks noChangeAspect="1" noChangeArrowheads="1"/>
          </p:cNvPicPr>
          <p:nvPr/>
        </p:nvPicPr>
        <p:blipFill>
          <a:blip r:embed="rId2" cstate="print"/>
          <a:srcRect/>
          <a:stretch>
            <a:fillRect/>
          </a:stretch>
        </p:blipFill>
        <p:spPr bwMode="auto">
          <a:xfrm>
            <a:off x="685800" y="1524000"/>
            <a:ext cx="4114800" cy="43428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C:\Users\rezvan\Desktop\گرافیکی\993Irandaily_Maranjab_Car.jpg"/>
          <p:cNvPicPr>
            <a:picLocks noChangeAspect="1" noChangeArrowheads="1"/>
          </p:cNvPicPr>
          <p:nvPr/>
        </p:nvPicPr>
        <p:blipFill>
          <a:blip r:embed="rId3" cstate="print"/>
          <a:srcRect/>
          <a:stretch>
            <a:fillRect/>
          </a:stretch>
        </p:blipFill>
        <p:spPr bwMode="auto">
          <a:xfrm>
            <a:off x="5257800" y="4267200"/>
            <a:ext cx="2971800" cy="20076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457200"/>
            <a:ext cx="6934200" cy="4709160"/>
          </a:xfrm>
        </p:spPr>
        <p:txBody>
          <a:bodyPr>
            <a:normAutofit/>
          </a:bodyPr>
          <a:lstStyle/>
          <a:p>
            <a:pPr algn="r">
              <a:buNone/>
            </a:pPr>
            <a:r>
              <a:rPr lang="fa-IR" sz="2000" dirty="0" smtClean="0">
                <a:solidFill>
                  <a:schemeClr val="bg1"/>
                </a:solidFill>
              </a:rPr>
              <a:t>این کاروانسرا اختصاص به  تشریفات بزرگ داشته است. سفرای خارجی اخرین استراحت خود را در این مکان انجام میدانند و خود رابرای ورود به پایتخت اماده میکردند.</a:t>
            </a:r>
          </a:p>
          <a:p>
            <a:pPr algn="r">
              <a:buNone/>
            </a:pPr>
            <a:r>
              <a:rPr lang="fa-IR" sz="2000" dirty="0" smtClean="0">
                <a:solidFill>
                  <a:schemeClr val="bg1"/>
                </a:solidFill>
              </a:rPr>
              <a:t> قدمت این بنا به آغاز سلطنت شاه سلیمان اول می رسد این کاروانسرا دارای تزیینات آجری است . </a:t>
            </a:r>
          </a:p>
          <a:p>
            <a:endParaRPr lang="en-US" sz="2000" dirty="0">
              <a:solidFill>
                <a:schemeClr val="bg1"/>
              </a:solidFill>
            </a:endParaRPr>
          </a:p>
        </p:txBody>
      </p:sp>
      <p:pic>
        <p:nvPicPr>
          <p:cNvPr id="4" name="Picture 2" descr="D:\karshenasi\کاروانسرا\ax\New folder\crop\DSC_0078.jpg"/>
          <p:cNvPicPr>
            <a:picLocks noChangeAspect="1" noChangeArrowheads="1"/>
          </p:cNvPicPr>
          <p:nvPr/>
        </p:nvPicPr>
        <p:blipFill>
          <a:blip r:embed="rId2" cstate="print"/>
          <a:srcRect/>
          <a:stretch>
            <a:fillRect/>
          </a:stretch>
        </p:blipFill>
        <p:spPr bwMode="auto">
          <a:xfrm>
            <a:off x="5715000" y="4343400"/>
            <a:ext cx="3205479" cy="19661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2" descr="C:\Users\rezvan\Desktop\گرافیکی\993Irandaily_Maranjab_Car.jpg"/>
          <p:cNvPicPr>
            <a:picLocks noChangeAspect="1" noChangeArrowheads="1"/>
          </p:cNvPicPr>
          <p:nvPr/>
        </p:nvPicPr>
        <p:blipFill>
          <a:blip r:embed="rId3" cstate="print"/>
          <a:srcRect/>
          <a:stretch>
            <a:fillRect/>
          </a:stretch>
        </p:blipFill>
        <p:spPr bwMode="auto">
          <a:xfrm>
            <a:off x="609600" y="2209800"/>
            <a:ext cx="4819148" cy="32556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381000"/>
            <a:ext cx="7772400" cy="5135563"/>
          </a:xfrm>
        </p:spPr>
        <p:txBody>
          <a:bodyPr>
            <a:normAutofit/>
          </a:bodyPr>
          <a:lstStyle/>
          <a:p>
            <a:pPr algn="r">
              <a:buNone/>
            </a:pPr>
            <a:r>
              <a:rPr lang="fa-IR" sz="2000" dirty="0" smtClean="0">
                <a:solidFill>
                  <a:schemeClr val="bg1"/>
                </a:solidFill>
              </a:rPr>
              <a:t>ورودی کاروانسرا در ضلع جنوب قرار دارد. سردر مرتفع با طاق نماهایی در 2طبقه در طرفین آن از سطح نمای خارجی آن پیش آمده و طاق نماها سردررا شاخص کرده است.</a:t>
            </a:r>
          </a:p>
          <a:p>
            <a:pPr algn="r">
              <a:buNone/>
            </a:pPr>
            <a:r>
              <a:rPr lang="fa-IR" sz="2000" dirty="0" smtClean="0">
                <a:solidFill>
                  <a:schemeClr val="bg1"/>
                </a:solidFill>
              </a:rPr>
              <a:t>صفه های بالا و پایین در دو جرز ورودی نه تنها نقش سبک کننده رابرای حجم دارد بلکه به زیبایی ورودی افزوده.</a:t>
            </a:r>
          </a:p>
          <a:p>
            <a:pPr algn="r">
              <a:buNone/>
            </a:pPr>
            <a:r>
              <a:rPr lang="fa-IR" sz="2000" dirty="0" smtClean="0">
                <a:solidFill>
                  <a:schemeClr val="bg1"/>
                </a:solidFill>
              </a:rPr>
              <a:t>ورودی کاروانسرا دارای یک هشتی است که </a:t>
            </a:r>
          </a:p>
          <a:p>
            <a:pPr algn="r">
              <a:buNone/>
            </a:pPr>
            <a:r>
              <a:rPr lang="fa-IR" sz="2000" dirty="0" smtClean="0">
                <a:solidFill>
                  <a:schemeClr val="bg1"/>
                </a:solidFill>
              </a:rPr>
              <a:t>به ارتفاع 2طبقه و گنبدی دارد و در طرفین آن</a:t>
            </a:r>
          </a:p>
          <a:p>
            <a:pPr algn="r">
              <a:buNone/>
            </a:pPr>
            <a:r>
              <a:rPr lang="fa-IR" sz="2000" dirty="0" smtClean="0">
                <a:solidFill>
                  <a:schemeClr val="bg1"/>
                </a:solidFill>
              </a:rPr>
              <a:t> ورودی های اتاق نگهبانان تعبیه شده است.</a:t>
            </a:r>
          </a:p>
          <a:p>
            <a:pPr algn="r">
              <a:buNone/>
            </a:pPr>
            <a:r>
              <a:rPr lang="fa-IR" sz="2000" dirty="0" smtClean="0">
                <a:solidFill>
                  <a:schemeClr val="bg1"/>
                </a:solidFill>
              </a:rPr>
              <a:t> </a:t>
            </a:r>
            <a:endParaRPr lang="en-US" sz="2000" dirty="0">
              <a:solidFill>
                <a:schemeClr val="bg1"/>
              </a:solidFill>
            </a:endParaRPr>
          </a:p>
        </p:txBody>
      </p:sp>
      <p:pic>
        <p:nvPicPr>
          <p:cNvPr id="1029" name="Picture 5" descr="D:\karshenasi\کاروانسرا\ax\New folder\crop\DSC_0077.jpg"/>
          <p:cNvPicPr>
            <a:picLocks noChangeAspect="1" noChangeArrowheads="1"/>
          </p:cNvPicPr>
          <p:nvPr/>
        </p:nvPicPr>
        <p:blipFill>
          <a:blip r:embed="rId2" cstate="print"/>
          <a:srcRect/>
          <a:stretch>
            <a:fillRect/>
          </a:stretch>
        </p:blipFill>
        <p:spPr bwMode="auto">
          <a:xfrm>
            <a:off x="3429000" y="4343400"/>
            <a:ext cx="4495800" cy="22406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0" name="Picture 6" descr="D:\karshenasi\کاروانسرا\ax\New folder\crop\DSC_0079.jpgb.jpg"/>
          <p:cNvPicPr>
            <a:picLocks noChangeAspect="1" noChangeArrowheads="1"/>
          </p:cNvPicPr>
          <p:nvPr/>
        </p:nvPicPr>
        <p:blipFill>
          <a:blip r:embed="rId3" cstate="print"/>
          <a:srcRect/>
          <a:stretch>
            <a:fillRect/>
          </a:stretch>
        </p:blipFill>
        <p:spPr bwMode="auto">
          <a:xfrm>
            <a:off x="685800" y="1447800"/>
            <a:ext cx="4420420" cy="274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09600"/>
            <a:ext cx="8229600" cy="4709160"/>
          </a:xfrm>
        </p:spPr>
        <p:txBody>
          <a:bodyPr>
            <a:normAutofit/>
          </a:bodyPr>
          <a:lstStyle/>
          <a:p>
            <a:pPr algn="r">
              <a:buNone/>
            </a:pPr>
            <a:r>
              <a:rPr lang="fa-IR" sz="2000" dirty="0" smtClean="0">
                <a:solidFill>
                  <a:schemeClr val="bg1"/>
                </a:solidFill>
              </a:rPr>
              <a:t>درچهارسوی این بنا4برج توخالی قرار گرفته است که حجم بنارا استوارتر کرده </a:t>
            </a:r>
          </a:p>
          <a:p>
            <a:pPr algn="r">
              <a:buNone/>
            </a:pPr>
            <a:r>
              <a:rPr lang="fa-IR" sz="2000" dirty="0" smtClean="0">
                <a:solidFill>
                  <a:schemeClr val="bg1"/>
                </a:solidFill>
              </a:rPr>
              <a:t>و بعلاوه 2برج با قاعده نیم هشت بنام پشت بنددرضلع شرقی و غربیش قرار دارد.</a:t>
            </a:r>
          </a:p>
          <a:p>
            <a:endParaRPr lang="en-US" sz="2000" dirty="0"/>
          </a:p>
        </p:txBody>
      </p:sp>
      <p:pic>
        <p:nvPicPr>
          <p:cNvPr id="9" name="Picture 4" descr="D:\karshenasi\کاروانسرا\ax\New folder\Untitled.jpgq.jpgw.jpg"/>
          <p:cNvPicPr>
            <a:picLocks noChangeAspect="1" noChangeArrowheads="1"/>
          </p:cNvPicPr>
          <p:nvPr/>
        </p:nvPicPr>
        <p:blipFill>
          <a:blip r:embed="rId2" cstate="print"/>
          <a:srcRect/>
          <a:stretch>
            <a:fillRect/>
          </a:stretch>
        </p:blipFill>
        <p:spPr bwMode="auto">
          <a:xfrm>
            <a:off x="1371600" y="2057400"/>
            <a:ext cx="3657600" cy="3429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Donut 10"/>
          <p:cNvSpPr/>
          <p:nvPr/>
        </p:nvSpPr>
        <p:spPr>
          <a:xfrm>
            <a:off x="4572000" y="4953000"/>
            <a:ext cx="685800" cy="685800"/>
          </a:xfrm>
          <a:prstGeom prst="donut">
            <a:avLst>
              <a:gd name="adj" fmla="val 84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onut 11"/>
          <p:cNvSpPr/>
          <p:nvPr/>
        </p:nvSpPr>
        <p:spPr>
          <a:xfrm>
            <a:off x="1295400" y="5029200"/>
            <a:ext cx="685800" cy="685800"/>
          </a:xfrm>
          <a:prstGeom prst="donut">
            <a:avLst>
              <a:gd name="adj" fmla="val 84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Donut 12"/>
          <p:cNvSpPr/>
          <p:nvPr/>
        </p:nvSpPr>
        <p:spPr>
          <a:xfrm>
            <a:off x="1219200" y="1981200"/>
            <a:ext cx="685800" cy="685800"/>
          </a:xfrm>
          <a:prstGeom prst="donut">
            <a:avLst>
              <a:gd name="adj" fmla="val 84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onut 13"/>
          <p:cNvSpPr/>
          <p:nvPr/>
        </p:nvSpPr>
        <p:spPr>
          <a:xfrm>
            <a:off x="4495800" y="1905000"/>
            <a:ext cx="685800" cy="685800"/>
          </a:xfrm>
          <a:prstGeom prst="donut">
            <a:avLst>
              <a:gd name="adj" fmla="val 84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Donut 14"/>
          <p:cNvSpPr/>
          <p:nvPr/>
        </p:nvSpPr>
        <p:spPr>
          <a:xfrm>
            <a:off x="4648200" y="3429000"/>
            <a:ext cx="533400" cy="762000"/>
          </a:xfrm>
          <a:prstGeom prst="donut">
            <a:avLst>
              <a:gd name="adj" fmla="val 87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Donut 16"/>
          <p:cNvSpPr/>
          <p:nvPr/>
        </p:nvSpPr>
        <p:spPr>
          <a:xfrm>
            <a:off x="1371600" y="3429000"/>
            <a:ext cx="533400" cy="762000"/>
          </a:xfrm>
          <a:prstGeom prst="donut">
            <a:avLst>
              <a:gd name="adj" fmla="val 87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04800"/>
            <a:ext cx="8305800" cy="6096000"/>
          </a:xfrm>
        </p:spPr>
        <p:txBody>
          <a:bodyPr>
            <a:noAutofit/>
          </a:bodyPr>
          <a:lstStyle/>
          <a:p>
            <a:pPr algn="r">
              <a:buNone/>
            </a:pPr>
            <a:r>
              <a:rPr lang="fa-IR" sz="2400" b="1" dirty="0" smtClean="0">
                <a:solidFill>
                  <a:schemeClr val="accent1">
                    <a:lumMod val="50000"/>
                  </a:schemeClr>
                </a:solidFill>
              </a:rPr>
              <a:t>کاروانسرا: </a:t>
            </a:r>
            <a:r>
              <a:rPr lang="fa-IR" sz="2000" dirty="0" smtClean="0">
                <a:solidFill>
                  <a:schemeClr val="bg1"/>
                </a:solidFill>
              </a:rPr>
              <a:t>به رباطهای بزرگ و جامع کاروانسرا میگویند چه در شهر و چه بیرون از آن باشد. کاروانسرا علاوه بر اتاق و ایوان  دارای باره بند و طویله و انبار است. و اغلب ورودی آن را بازار کوچکی بنام غلافخانه تشکیل میدهد  برروی سردر آن چند اتاق پاکیزه قرار گرفته که به کاروانسارادار اختصاص دارد .گاهی در دوسوی در کاروانسرا و رباط برجهایی جای گرفته که در مواقع ناامنی مورد استفاده قرار میگرفت.</a:t>
            </a:r>
            <a:endParaRPr lang="en-US" sz="2000" dirty="0" smtClean="0">
              <a:solidFill>
                <a:schemeClr val="bg1"/>
              </a:solidFill>
            </a:endParaRPr>
          </a:p>
          <a:p>
            <a:pPr algn="r">
              <a:buNone/>
            </a:pPr>
            <a:r>
              <a:rPr lang="fa-IR" sz="2400" b="1" dirty="0" smtClean="0">
                <a:solidFill>
                  <a:schemeClr val="accent1">
                    <a:lumMod val="50000"/>
                  </a:schemeClr>
                </a:solidFill>
              </a:rPr>
              <a:t>خان: </a:t>
            </a:r>
            <a:r>
              <a:rPr lang="fa-IR" sz="2000" dirty="0" smtClean="0">
                <a:solidFill>
                  <a:schemeClr val="bg1"/>
                </a:solidFill>
              </a:rPr>
              <a:t>همان کاروانسرا است و این ویژه در زبان تازی به طور مطلق بجای کاروانسرا بکار </a:t>
            </a:r>
          </a:p>
          <a:p>
            <a:pPr algn="r">
              <a:buNone/>
            </a:pPr>
            <a:r>
              <a:rPr lang="fa-IR" sz="2000" dirty="0" smtClean="0">
                <a:solidFill>
                  <a:schemeClr val="bg1"/>
                </a:solidFill>
              </a:rPr>
              <a:t>گرفته شده است.</a:t>
            </a:r>
            <a:endParaRPr lang="en-US" sz="2000" dirty="0" smtClean="0">
              <a:solidFill>
                <a:schemeClr val="bg1"/>
              </a:solidFill>
            </a:endParaRPr>
          </a:p>
          <a:p>
            <a:pPr algn="r">
              <a:buNone/>
            </a:pPr>
            <a:r>
              <a:rPr lang="ar-SA" sz="2400" b="1" dirty="0" smtClean="0">
                <a:solidFill>
                  <a:schemeClr val="accent1">
                    <a:lumMod val="50000"/>
                  </a:schemeClr>
                </a:solidFill>
              </a:rPr>
              <a:t>حوض،برکه،پایاب ،چاه: </a:t>
            </a:r>
            <a:r>
              <a:rPr lang="ar-SA" sz="2000" dirty="0" smtClean="0">
                <a:solidFill>
                  <a:schemeClr val="bg1"/>
                </a:solidFill>
              </a:rPr>
              <a:t>تامی</a:t>
            </a:r>
            <a:r>
              <a:rPr lang="fa-IR" sz="2000" dirty="0" smtClean="0">
                <a:solidFill>
                  <a:schemeClr val="bg1"/>
                </a:solidFill>
              </a:rPr>
              <a:t>ن</a:t>
            </a:r>
            <a:r>
              <a:rPr lang="ar-SA" sz="2000" dirty="0" smtClean="0">
                <a:solidFill>
                  <a:schemeClr val="bg1"/>
                </a:solidFill>
              </a:rPr>
              <a:t> آب نوشیدنی برای مسافران و چهارپایان بویژه د</a:t>
            </a:r>
            <a:r>
              <a:rPr lang="fa-IR" sz="2000" dirty="0" smtClean="0">
                <a:solidFill>
                  <a:schemeClr val="bg1"/>
                </a:solidFill>
              </a:rPr>
              <a:t>ر </a:t>
            </a:r>
            <a:r>
              <a:rPr lang="ar-SA" sz="2000" dirty="0" smtClean="0">
                <a:solidFill>
                  <a:schemeClr val="bg1"/>
                </a:solidFill>
              </a:rPr>
              <a:t>مناطق خشک مسئله بسیار مهم و حیاطی بود که با ساختن حوضهایی جهت ذخیره آب باران یا کندن پایاب</a:t>
            </a:r>
            <a:r>
              <a:rPr lang="fa-IR" sz="2000" dirty="0" smtClean="0">
                <a:solidFill>
                  <a:schemeClr val="bg1"/>
                </a:solidFill>
              </a:rPr>
              <a:t> </a:t>
            </a:r>
            <a:r>
              <a:rPr lang="ar-SA" sz="2000" dirty="0" smtClean="0">
                <a:solidFill>
                  <a:schemeClr val="bg1"/>
                </a:solidFill>
              </a:rPr>
              <a:t>ها به منظور دسترسی به آبروان حل میشد.</a:t>
            </a:r>
            <a:endParaRPr lang="fa-IR" sz="2000" dirty="0" smtClean="0">
              <a:solidFill>
                <a:schemeClr val="bg1"/>
              </a:solidFill>
            </a:endParaRPr>
          </a:p>
          <a:p>
            <a:pPr algn="r">
              <a:buNone/>
            </a:pPr>
            <a:endParaRPr lang="fa-IR" sz="2000" dirty="0" smtClean="0">
              <a:solidFill>
                <a:schemeClr val="bg1"/>
              </a:solidFill>
            </a:endParaRPr>
          </a:p>
          <a:p>
            <a:pPr algn="r">
              <a:buNone/>
            </a:pPr>
            <a:endParaRPr lang="fa-IR" sz="2000" dirty="0" smtClean="0">
              <a:solidFill>
                <a:schemeClr val="bg1"/>
              </a:solidFill>
            </a:endParaRPr>
          </a:p>
          <a:p>
            <a:pPr algn="r">
              <a:buNone/>
            </a:pPr>
            <a:endParaRPr lang="fa-IR" sz="2000" dirty="0" smtClean="0">
              <a:solidFill>
                <a:schemeClr val="bg1"/>
              </a:solidFill>
            </a:endParaRPr>
          </a:p>
          <a:p>
            <a:pPr algn="r">
              <a:buNone/>
            </a:pPr>
            <a:endParaRPr lang="fa-IR" sz="2000" dirty="0" smtClean="0">
              <a:solidFill>
                <a:schemeClr val="bg1"/>
              </a:solidFill>
            </a:endParaRPr>
          </a:p>
          <a:p>
            <a:pPr algn="r">
              <a:buNone/>
            </a:pPr>
            <a:endParaRPr lang="fa-IR" sz="2000" dirty="0" smtClean="0">
              <a:solidFill>
                <a:schemeClr val="bg1"/>
              </a:solidFill>
            </a:endParaRPr>
          </a:p>
          <a:p>
            <a:pPr algn="r">
              <a:buNone/>
            </a:pPr>
            <a:r>
              <a:rPr lang="fa-IR" sz="2000" dirty="0" smtClean="0">
                <a:solidFill>
                  <a:schemeClr val="bg1"/>
                </a:solidFill>
              </a:rPr>
              <a:t>پایاب در کاروانسرای میاندشت</a:t>
            </a:r>
            <a:endParaRPr lang="en-US" sz="2000" dirty="0" smtClean="0">
              <a:solidFill>
                <a:schemeClr val="bg1"/>
              </a:solidFill>
            </a:endParaRPr>
          </a:p>
          <a:p>
            <a:pPr>
              <a:buNone/>
            </a:pPr>
            <a:endParaRPr lang="en-US" sz="2000" dirty="0">
              <a:solidFill>
                <a:schemeClr val="bg1"/>
              </a:solidFill>
            </a:endParaRPr>
          </a:p>
        </p:txBody>
      </p:sp>
      <p:pic>
        <p:nvPicPr>
          <p:cNvPr id="2050" name="Picture 2" descr="C:\Users\rezvan\Desktop\گرافیکی\6wojx8h.jpg"/>
          <p:cNvPicPr>
            <a:picLocks noChangeAspect="1" noChangeArrowheads="1"/>
          </p:cNvPicPr>
          <p:nvPr/>
        </p:nvPicPr>
        <p:blipFill>
          <a:blip r:embed="rId2" cstate="print"/>
          <a:srcRect/>
          <a:stretch>
            <a:fillRect/>
          </a:stretch>
        </p:blipFill>
        <p:spPr bwMode="auto">
          <a:xfrm>
            <a:off x="1828800" y="4038600"/>
            <a:ext cx="3505200" cy="2628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8229600" cy="1143000"/>
          </a:xfrm>
        </p:spPr>
        <p:txBody>
          <a:bodyPr>
            <a:normAutofit/>
          </a:bodyPr>
          <a:lstStyle/>
          <a:p>
            <a:r>
              <a:rPr lang="fa-IR" sz="2000" b="1" dirty="0" smtClean="0">
                <a:solidFill>
                  <a:schemeClr val="accent1">
                    <a:lumMod val="50000"/>
                  </a:schemeClr>
                </a:solidFill>
              </a:rPr>
              <a:t>ورودی اصطبل فیل های تشریفاتی: </a:t>
            </a:r>
            <a:endParaRPr lang="en-US" sz="2000" b="1" dirty="0">
              <a:solidFill>
                <a:schemeClr val="accent1">
                  <a:lumMod val="50000"/>
                </a:schemeClr>
              </a:solidFill>
              <a:cs typeface="+mn-cs"/>
            </a:endParaRPr>
          </a:p>
        </p:txBody>
      </p:sp>
      <p:pic>
        <p:nvPicPr>
          <p:cNvPr id="2052" name="Picture 4" descr="D:\karshenasi\کاروانسرا\ax\New folder\e.jpg"/>
          <p:cNvPicPr>
            <a:picLocks noGrp="1" noChangeAspect="1" noChangeArrowheads="1"/>
          </p:cNvPicPr>
          <p:nvPr>
            <p:ph idx="1"/>
          </p:nvPr>
        </p:nvPicPr>
        <p:blipFill>
          <a:blip r:embed="rId2" cstate="print"/>
          <a:srcRect/>
          <a:stretch>
            <a:fillRect/>
          </a:stretch>
        </p:blipFill>
        <p:spPr bwMode="auto">
          <a:xfrm>
            <a:off x="533400" y="2133600"/>
            <a:ext cx="3667125" cy="3914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3" descr="D:\karshenasi\کاروانسرا\ax\New folder\Untitled.jpgq.jpg"/>
          <p:cNvPicPr>
            <a:picLocks noChangeAspect="1" noChangeArrowheads="1"/>
          </p:cNvPicPr>
          <p:nvPr/>
        </p:nvPicPr>
        <p:blipFill>
          <a:blip r:embed="rId3" cstate="print"/>
          <a:srcRect/>
          <a:stretch>
            <a:fillRect/>
          </a:stretch>
        </p:blipFill>
        <p:spPr bwMode="auto">
          <a:xfrm>
            <a:off x="4572000" y="3886200"/>
            <a:ext cx="4301290" cy="25459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4" descr="D:\karshenasi\کاروانسرا\ax\New folder\Untitled.jpgq.jpgw.jpg"/>
          <p:cNvPicPr>
            <a:picLocks noChangeAspect="1" noChangeArrowheads="1"/>
          </p:cNvPicPr>
          <p:nvPr/>
        </p:nvPicPr>
        <p:blipFill>
          <a:blip r:embed="rId4" cstate="print"/>
          <a:srcRect/>
          <a:stretch>
            <a:fillRect/>
          </a:stretch>
        </p:blipFill>
        <p:spPr bwMode="auto">
          <a:xfrm>
            <a:off x="5715000" y="609600"/>
            <a:ext cx="2944832" cy="31908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normAutofit/>
          </a:bodyPr>
          <a:lstStyle/>
          <a:p>
            <a:r>
              <a:rPr lang="fa-IR" sz="2000" b="1" dirty="0">
                <a:solidFill>
                  <a:schemeClr val="accent1">
                    <a:lumMod val="50000"/>
                  </a:schemeClr>
                </a:solidFill>
              </a:rPr>
              <a:t>ورودی اصطبل اسبها</a:t>
            </a:r>
            <a:endParaRPr lang="en-US" sz="2000" b="1" dirty="0">
              <a:solidFill>
                <a:schemeClr val="accent1">
                  <a:lumMod val="50000"/>
                </a:schemeClr>
              </a:solidFill>
            </a:endParaRPr>
          </a:p>
        </p:txBody>
      </p:sp>
      <p:pic>
        <p:nvPicPr>
          <p:cNvPr id="3074" name="Picture 2" descr="D:\karshenasi\کاروانسرا\ax\New folder\Untitled.jpgq.jpgw.jpgq.jo.jpg"/>
          <p:cNvPicPr>
            <a:picLocks noGrp="1" noChangeAspect="1" noChangeArrowheads="1"/>
          </p:cNvPicPr>
          <p:nvPr>
            <p:ph idx="1"/>
          </p:nvPr>
        </p:nvPicPr>
        <p:blipFill>
          <a:blip r:embed="rId2" cstate="print"/>
          <a:srcRect/>
          <a:stretch>
            <a:fillRect/>
          </a:stretch>
        </p:blipFill>
        <p:spPr bwMode="auto">
          <a:xfrm>
            <a:off x="457200" y="1600200"/>
            <a:ext cx="4279891" cy="4525963"/>
          </a:xfrm>
          <a:prstGeom prst="rect">
            <a:avLst/>
          </a:prstGeom>
          <a:noFill/>
        </p:spPr>
      </p:pic>
      <p:pic>
        <p:nvPicPr>
          <p:cNvPr id="5" name="Picture 2" descr="D:\karshenasi\کاروانسرا\ax\New folder\Untitled.jpgq.jpgw.jpgq.jpg"/>
          <p:cNvPicPr>
            <a:picLocks noChangeAspect="1" noChangeArrowheads="1"/>
          </p:cNvPicPr>
          <p:nvPr/>
        </p:nvPicPr>
        <p:blipFill>
          <a:blip r:embed="rId3" cstate="print"/>
          <a:srcRect/>
          <a:stretch>
            <a:fillRect/>
          </a:stretch>
        </p:blipFill>
        <p:spPr bwMode="auto">
          <a:xfrm>
            <a:off x="5715000" y="838200"/>
            <a:ext cx="2819400" cy="2891141"/>
          </a:xfrm>
          <a:prstGeom prst="rect">
            <a:avLst/>
          </a:prstGeom>
          <a:noFill/>
        </p:spPr>
      </p:pic>
      <p:pic>
        <p:nvPicPr>
          <p:cNvPr id="6" name="Picture 3" descr="D:\karshenasi\کاروانسرا\ax\New folder\Untitled.jpgq.jpgw.jpgq.jpgqqq.jpg"/>
          <p:cNvPicPr>
            <a:picLocks noChangeAspect="1" noChangeArrowheads="1"/>
          </p:cNvPicPr>
          <p:nvPr/>
        </p:nvPicPr>
        <p:blipFill>
          <a:blip r:embed="rId4" cstate="print"/>
          <a:srcRect/>
          <a:stretch>
            <a:fillRect/>
          </a:stretch>
        </p:blipFill>
        <p:spPr bwMode="auto">
          <a:xfrm>
            <a:off x="4953000" y="4114800"/>
            <a:ext cx="3931680" cy="24717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8229600" cy="1143000"/>
          </a:xfrm>
        </p:spPr>
        <p:txBody>
          <a:bodyPr>
            <a:normAutofit/>
          </a:bodyPr>
          <a:lstStyle/>
          <a:p>
            <a:r>
              <a:rPr lang="fa-IR" sz="2400" dirty="0" smtClean="0">
                <a:solidFill>
                  <a:schemeClr val="accent1">
                    <a:lumMod val="50000"/>
                  </a:schemeClr>
                </a:solidFill>
                <a:cs typeface="+mn-cs"/>
              </a:rPr>
              <a:t>سکوهایی در فضای اصطبلها برای استراحتگاه خدمه کاروانیان وجود دارد.</a:t>
            </a:r>
            <a:endParaRPr lang="en-US" sz="2400" dirty="0">
              <a:solidFill>
                <a:schemeClr val="accent1">
                  <a:lumMod val="50000"/>
                </a:schemeClr>
              </a:solidFill>
              <a:cs typeface="+mn-cs"/>
            </a:endParaRPr>
          </a:p>
        </p:txBody>
      </p:sp>
      <p:pic>
        <p:nvPicPr>
          <p:cNvPr id="4098" name="Picture 2" descr="D:\karshenasi\کاروانسرا\ax\New folder\e.jpgs.jpg"/>
          <p:cNvPicPr>
            <a:picLocks noGrp="1" noChangeAspect="1" noChangeArrowheads="1"/>
          </p:cNvPicPr>
          <p:nvPr>
            <p:ph idx="1"/>
          </p:nvPr>
        </p:nvPicPr>
        <p:blipFill>
          <a:blip r:embed="rId2" cstate="print"/>
          <a:srcRect/>
          <a:stretch>
            <a:fillRect/>
          </a:stretch>
        </p:blipFill>
        <p:spPr bwMode="auto">
          <a:xfrm>
            <a:off x="5410200" y="1981200"/>
            <a:ext cx="3466719" cy="2620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46" name="Picture 2" descr="D:\karshenasi\کاروانسرا\ax\New folder\crop\DSC_0079.jpgb.jpgc.jpg"/>
          <p:cNvPicPr>
            <a:picLocks noChangeAspect="1" noChangeArrowheads="1"/>
          </p:cNvPicPr>
          <p:nvPr/>
        </p:nvPicPr>
        <p:blipFill>
          <a:blip r:embed="rId3" cstate="print"/>
          <a:srcRect/>
          <a:stretch>
            <a:fillRect/>
          </a:stretch>
        </p:blipFill>
        <p:spPr bwMode="auto">
          <a:xfrm>
            <a:off x="265278" y="2971800"/>
            <a:ext cx="5030338" cy="33452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2400" b="1" dirty="0" smtClean="0">
                <a:solidFill>
                  <a:schemeClr val="accent1">
                    <a:lumMod val="50000"/>
                  </a:schemeClr>
                </a:solidFill>
                <a:latin typeface="Arial" pitchFamily="34" charset="0"/>
                <a:cs typeface="Arial" pitchFamily="34" charset="0"/>
              </a:rPr>
              <a:t>کاروانسرای آهوان</a:t>
            </a:r>
            <a:endParaRPr lang="en-US" sz="2400" b="1" dirty="0">
              <a:solidFill>
                <a:schemeClr val="accent1">
                  <a:lumMod val="50000"/>
                </a:schemeClr>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algn="r">
              <a:buNone/>
            </a:pPr>
            <a:r>
              <a:rPr lang="fa-IR" sz="2000" dirty="0" smtClean="0">
                <a:solidFill>
                  <a:schemeClr val="bg1"/>
                </a:solidFill>
              </a:rPr>
              <a:t>این کاروانسرا در جاده سمنان -دامغان قرار گرفته است.</a:t>
            </a:r>
          </a:p>
          <a:p>
            <a:pPr algn="r">
              <a:buNone/>
            </a:pPr>
            <a:r>
              <a:rPr lang="fa-IR" sz="2000" dirty="0" smtClean="0">
                <a:solidFill>
                  <a:schemeClr val="bg1"/>
                </a:solidFill>
              </a:rPr>
              <a:t>تاریخ این بنا به زمان سلطنت شاه سلیمان صفوی بازمیگردد.</a:t>
            </a:r>
          </a:p>
          <a:p>
            <a:pPr algn="r">
              <a:buNone/>
            </a:pPr>
            <a:endParaRPr lang="en-US" sz="2000" dirty="0">
              <a:solidFill>
                <a:schemeClr val="bg1"/>
              </a:solidFill>
            </a:endParaRPr>
          </a:p>
        </p:txBody>
      </p:sp>
      <p:pic>
        <p:nvPicPr>
          <p:cNvPr id="1026" name="Picture 2" descr="C:\Users\pars\Desktop\crop\DSC_0112.jpg"/>
          <p:cNvPicPr>
            <a:picLocks noChangeAspect="1" noChangeArrowheads="1"/>
          </p:cNvPicPr>
          <p:nvPr/>
        </p:nvPicPr>
        <p:blipFill>
          <a:blip r:embed="rId2" cstate="print"/>
          <a:srcRect/>
          <a:stretch>
            <a:fillRect/>
          </a:stretch>
        </p:blipFill>
        <p:spPr bwMode="auto">
          <a:xfrm>
            <a:off x="457200" y="3657600"/>
            <a:ext cx="3879273" cy="2188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2" name="Picture 2" descr="C:\Users\pars\Desktop\DSC_0112.jpg"/>
          <p:cNvPicPr>
            <a:picLocks noChangeAspect="1" noChangeArrowheads="1"/>
          </p:cNvPicPr>
          <p:nvPr/>
        </p:nvPicPr>
        <p:blipFill>
          <a:blip r:embed="rId3" cstate="print"/>
          <a:srcRect/>
          <a:stretch>
            <a:fillRect/>
          </a:stretch>
        </p:blipFill>
        <p:spPr bwMode="auto">
          <a:xfrm>
            <a:off x="4648200" y="2743200"/>
            <a:ext cx="4134653" cy="2617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pPr algn="r"/>
            <a:r>
              <a:rPr lang="fa-IR" sz="2000" b="1" dirty="0" smtClean="0">
                <a:solidFill>
                  <a:schemeClr val="accent1">
                    <a:lumMod val="50000"/>
                  </a:schemeClr>
                </a:solidFill>
              </a:rPr>
              <a:t>نکات معماری کاروانسرا</a:t>
            </a:r>
            <a:endParaRPr lang="en-US" sz="2000" b="1" dirty="0">
              <a:solidFill>
                <a:schemeClr val="accent1">
                  <a:lumMod val="50000"/>
                </a:schemeClr>
              </a:solidFill>
            </a:endParaRPr>
          </a:p>
        </p:txBody>
      </p:sp>
      <p:sp>
        <p:nvSpPr>
          <p:cNvPr id="3" name="Content Placeholder 2"/>
          <p:cNvSpPr>
            <a:spLocks noGrp="1"/>
          </p:cNvSpPr>
          <p:nvPr>
            <p:ph idx="1"/>
          </p:nvPr>
        </p:nvSpPr>
        <p:spPr>
          <a:xfrm>
            <a:off x="5029200" y="990600"/>
            <a:ext cx="3657600" cy="5562600"/>
          </a:xfrm>
        </p:spPr>
        <p:txBody>
          <a:bodyPr>
            <a:normAutofit/>
          </a:bodyPr>
          <a:lstStyle/>
          <a:p>
            <a:pPr algn="r">
              <a:buNone/>
            </a:pPr>
            <a:r>
              <a:rPr lang="fa-IR" sz="2000" dirty="0" smtClean="0">
                <a:solidFill>
                  <a:schemeClr val="bg1"/>
                </a:solidFill>
              </a:rPr>
              <a:t>بنا با مساحت بیش از 5200مترمربع از کاروانسراهای بزرگ بشمار می رود.</a:t>
            </a:r>
          </a:p>
          <a:p>
            <a:pPr algn="r">
              <a:buNone/>
            </a:pPr>
            <a:r>
              <a:rPr lang="fa-IR" sz="2000" dirty="0" smtClean="0">
                <a:solidFill>
                  <a:schemeClr val="bg1"/>
                </a:solidFill>
              </a:rPr>
              <a:t>حیاط بنا با ایوانچه هایی محصور شده است که حجره ها در پششت آنها قرار دارند.</a:t>
            </a:r>
          </a:p>
          <a:p>
            <a:pPr algn="r">
              <a:buNone/>
            </a:pPr>
            <a:r>
              <a:rPr lang="fa-IR" sz="2000" dirty="0" smtClean="0">
                <a:solidFill>
                  <a:schemeClr val="bg1"/>
                </a:solidFill>
              </a:rPr>
              <a:t>طرح گوشه های جبهه جنوبی با شمالی متفاوت است.</a:t>
            </a:r>
            <a:endParaRPr lang="fa-IR" sz="2000" dirty="0">
              <a:solidFill>
                <a:schemeClr val="bg1"/>
              </a:solidFill>
            </a:endParaRPr>
          </a:p>
          <a:p>
            <a:pPr algn="r">
              <a:buNone/>
            </a:pPr>
            <a:r>
              <a:rPr lang="fa-IR" sz="2000" dirty="0" smtClean="0">
                <a:solidFill>
                  <a:schemeClr val="bg1"/>
                </a:solidFill>
              </a:rPr>
              <a:t>در گوشه های جنوبی ایوانجه هایی با قاعده نیم هشت دارای سه حجره میباشند که حجره میانی هشت ضلعی است.گوشه های شمالی دارای دارای حجره های صلیبی است که پشت آنها حیاط های خصوصی باحجره هایی برای خانواده ها قرار گرفته. </a:t>
            </a:r>
            <a:endParaRPr lang="en-US" sz="2000" dirty="0">
              <a:solidFill>
                <a:schemeClr val="bg1"/>
              </a:solidFill>
            </a:endParaRPr>
          </a:p>
        </p:txBody>
      </p:sp>
      <p:pic>
        <p:nvPicPr>
          <p:cNvPr id="2050" name="Picture 2" descr="C:\Users\pars\Desktop\DSC_0113.jpg"/>
          <p:cNvPicPr>
            <a:picLocks noChangeAspect="1" noChangeArrowheads="1"/>
          </p:cNvPicPr>
          <p:nvPr/>
        </p:nvPicPr>
        <p:blipFill>
          <a:blip r:embed="rId2" cstate="print"/>
          <a:srcRect/>
          <a:stretch>
            <a:fillRect/>
          </a:stretch>
        </p:blipFill>
        <p:spPr bwMode="auto">
          <a:xfrm>
            <a:off x="228600" y="1219200"/>
            <a:ext cx="4953000" cy="525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Donut 4"/>
          <p:cNvSpPr/>
          <p:nvPr/>
        </p:nvSpPr>
        <p:spPr>
          <a:xfrm>
            <a:off x="838200" y="1981200"/>
            <a:ext cx="914400" cy="838200"/>
          </a:xfrm>
          <a:prstGeom prst="donut">
            <a:avLst>
              <a:gd name="adj" fmla="val 3351"/>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Donut 5"/>
          <p:cNvSpPr/>
          <p:nvPr/>
        </p:nvSpPr>
        <p:spPr>
          <a:xfrm>
            <a:off x="3505200" y="1981200"/>
            <a:ext cx="838200" cy="838200"/>
          </a:xfrm>
          <a:prstGeom prst="donut">
            <a:avLst>
              <a:gd name="adj" fmla="val 3351"/>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onut 6"/>
          <p:cNvSpPr/>
          <p:nvPr/>
        </p:nvSpPr>
        <p:spPr>
          <a:xfrm>
            <a:off x="838200" y="4724400"/>
            <a:ext cx="838200" cy="838200"/>
          </a:xfrm>
          <a:prstGeom prst="donut">
            <a:avLst>
              <a:gd name="adj" fmla="val 3351"/>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onut 7"/>
          <p:cNvSpPr/>
          <p:nvPr/>
        </p:nvSpPr>
        <p:spPr>
          <a:xfrm>
            <a:off x="3581400" y="4724400"/>
            <a:ext cx="838200" cy="838200"/>
          </a:xfrm>
          <a:prstGeom prst="donut">
            <a:avLst>
              <a:gd name="adj" fmla="val 3351"/>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0" name="Straight Arrow Connector 9"/>
          <p:cNvCxnSpPr/>
          <p:nvPr/>
        </p:nvCxnSpPr>
        <p:spPr>
          <a:xfrm rot="5400000">
            <a:off x="2096294" y="1485106"/>
            <a:ext cx="990600"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0" y="533400"/>
            <a:ext cx="3657600" cy="5592763"/>
          </a:xfrm>
        </p:spPr>
        <p:txBody>
          <a:bodyPr>
            <a:normAutofit/>
          </a:bodyPr>
          <a:lstStyle/>
          <a:p>
            <a:pPr algn="r">
              <a:buNone/>
            </a:pPr>
            <a:r>
              <a:rPr lang="fa-IR" sz="2000" dirty="0" smtClean="0">
                <a:solidFill>
                  <a:schemeClr val="bg1"/>
                </a:solidFill>
              </a:rPr>
              <a:t>اسطبلهای کاروانسرا در جبهه شرقی     و غربی و جنوبی قرار داشته و شاه نشین جنوبی ارتباط آنها را قطع کرده و به دو بخش تبدیل کرده.</a:t>
            </a:r>
          </a:p>
          <a:p>
            <a:pPr algn="r">
              <a:buNone/>
            </a:pPr>
            <a:r>
              <a:rPr lang="fa-IR" sz="2000" dirty="0" smtClean="0">
                <a:solidFill>
                  <a:schemeClr val="bg1"/>
                </a:solidFill>
              </a:rPr>
              <a:t>ورودی اسطبلها در دو طرف شمالی اضلاع غربی و شرقی  قرار گرفته.</a:t>
            </a:r>
          </a:p>
          <a:p>
            <a:pPr algn="r">
              <a:buNone/>
            </a:pPr>
            <a:r>
              <a:rPr lang="fa-IR" sz="2000" dirty="0" smtClean="0">
                <a:solidFill>
                  <a:schemeClr val="bg1"/>
                </a:solidFill>
              </a:rPr>
              <a:t>اسطبل غربی دارای جوبی در کف       آن است.</a:t>
            </a:r>
          </a:p>
        </p:txBody>
      </p:sp>
      <p:pic>
        <p:nvPicPr>
          <p:cNvPr id="5" name="Picture 2" descr="C:\Users\pars\Desktop\DSC_0113.jpg"/>
          <p:cNvPicPr>
            <a:picLocks noChangeAspect="1" noChangeArrowheads="1"/>
          </p:cNvPicPr>
          <p:nvPr/>
        </p:nvPicPr>
        <p:blipFill>
          <a:blip r:embed="rId2" cstate="print"/>
          <a:srcRect/>
          <a:stretch>
            <a:fillRect/>
          </a:stretch>
        </p:blipFill>
        <p:spPr bwMode="auto">
          <a:xfrm>
            <a:off x="381000" y="838200"/>
            <a:ext cx="4953000" cy="525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Donut 5"/>
          <p:cNvSpPr/>
          <p:nvPr/>
        </p:nvSpPr>
        <p:spPr>
          <a:xfrm>
            <a:off x="2133600" y="4419600"/>
            <a:ext cx="1295400" cy="1295400"/>
          </a:xfrm>
          <a:prstGeom prst="donut">
            <a:avLst>
              <a:gd name="adj" fmla="val 77"/>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onut 6"/>
          <p:cNvSpPr/>
          <p:nvPr/>
        </p:nvSpPr>
        <p:spPr>
          <a:xfrm>
            <a:off x="3810000" y="2133600"/>
            <a:ext cx="685800" cy="685800"/>
          </a:xfrm>
          <a:prstGeom prst="donut">
            <a:avLst>
              <a:gd name="adj" fmla="val 510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onut 7"/>
          <p:cNvSpPr/>
          <p:nvPr/>
        </p:nvSpPr>
        <p:spPr>
          <a:xfrm>
            <a:off x="990600" y="2133600"/>
            <a:ext cx="685800" cy="685800"/>
          </a:xfrm>
          <a:prstGeom prst="donut">
            <a:avLst>
              <a:gd name="adj" fmla="val 510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50" name="Picture 2" descr="C:\Users\pars\Desktop\DSC_0115.jpg"/>
          <p:cNvPicPr>
            <a:picLocks noChangeAspect="1" noChangeArrowheads="1"/>
          </p:cNvPicPr>
          <p:nvPr/>
        </p:nvPicPr>
        <p:blipFill>
          <a:blip r:embed="rId3" cstate="print"/>
          <a:srcRect/>
          <a:stretch>
            <a:fillRect/>
          </a:stretch>
        </p:blipFill>
        <p:spPr bwMode="auto">
          <a:xfrm>
            <a:off x="5410200" y="3352800"/>
            <a:ext cx="3276600" cy="2971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57200"/>
            <a:ext cx="7848600" cy="5668963"/>
          </a:xfrm>
        </p:spPr>
        <p:txBody>
          <a:bodyPr>
            <a:normAutofit/>
          </a:bodyPr>
          <a:lstStyle/>
          <a:p>
            <a:pPr algn="r">
              <a:buNone/>
            </a:pPr>
            <a:r>
              <a:rPr lang="fa-IR" sz="2000" dirty="0" smtClean="0">
                <a:solidFill>
                  <a:schemeClr val="bg1"/>
                </a:solidFill>
              </a:rPr>
              <a:t>دستگاه ورودی شامل سردر ورودی و هشتی و ایوان شمالی است. بصورت حجمی      شاخص خود را از نما بیرون کشیده است.بصورت دو طبقه است که شامل حجره هایی در دو طرف میباشد.</a:t>
            </a:r>
            <a:endParaRPr lang="en-US" sz="2000" dirty="0" smtClean="0">
              <a:solidFill>
                <a:schemeClr val="bg1"/>
              </a:solidFill>
            </a:endParaRPr>
          </a:p>
          <a:p>
            <a:pPr algn="r">
              <a:buNone/>
            </a:pPr>
            <a:endParaRPr lang="en-US" sz="2000" dirty="0">
              <a:solidFill>
                <a:schemeClr val="bg1"/>
              </a:solidFill>
            </a:endParaRPr>
          </a:p>
        </p:txBody>
      </p:sp>
      <p:pic>
        <p:nvPicPr>
          <p:cNvPr id="1026" name="Picture 2" descr="C:\Users\pars\Desktop\ax\DSC_0113.jpga.jpg"/>
          <p:cNvPicPr>
            <a:picLocks noChangeAspect="1" noChangeArrowheads="1"/>
          </p:cNvPicPr>
          <p:nvPr/>
        </p:nvPicPr>
        <p:blipFill>
          <a:blip r:embed="rId2" cstate="print"/>
          <a:srcRect/>
          <a:stretch>
            <a:fillRect/>
          </a:stretch>
        </p:blipFill>
        <p:spPr bwMode="auto">
          <a:xfrm>
            <a:off x="5486400" y="3205349"/>
            <a:ext cx="3462763" cy="3500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7" name="Picture 3" descr="C:\Users\pars\Desktop\crop\DSC_0113.jpg"/>
          <p:cNvPicPr>
            <a:picLocks noChangeAspect="1" noChangeArrowheads="1"/>
          </p:cNvPicPr>
          <p:nvPr/>
        </p:nvPicPr>
        <p:blipFill>
          <a:blip r:embed="rId3" cstate="print"/>
          <a:srcRect/>
          <a:stretch>
            <a:fillRect/>
          </a:stretch>
        </p:blipFill>
        <p:spPr bwMode="auto">
          <a:xfrm>
            <a:off x="152401" y="3228916"/>
            <a:ext cx="3124200" cy="34766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Donut 6"/>
          <p:cNvSpPr/>
          <p:nvPr/>
        </p:nvSpPr>
        <p:spPr>
          <a:xfrm>
            <a:off x="1219200" y="3200400"/>
            <a:ext cx="1066800" cy="990600"/>
          </a:xfrm>
          <a:prstGeom prst="donut">
            <a:avLst>
              <a:gd name="adj" fmla="val 806"/>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onut 7"/>
          <p:cNvSpPr/>
          <p:nvPr/>
        </p:nvSpPr>
        <p:spPr>
          <a:xfrm>
            <a:off x="6629400" y="3200400"/>
            <a:ext cx="1143000" cy="990600"/>
          </a:xfrm>
          <a:prstGeom prst="donut">
            <a:avLst>
              <a:gd name="adj" fmla="val 806"/>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8" name="Picture 4" descr="C:\Users\pars\Desktop\ax\DSC_0115.jpga.jpg"/>
          <p:cNvPicPr>
            <a:picLocks noChangeAspect="1" noChangeArrowheads="1"/>
          </p:cNvPicPr>
          <p:nvPr/>
        </p:nvPicPr>
        <p:blipFill>
          <a:blip r:embed="rId4" cstate="print"/>
          <a:srcRect/>
          <a:stretch>
            <a:fillRect/>
          </a:stretch>
        </p:blipFill>
        <p:spPr bwMode="auto">
          <a:xfrm>
            <a:off x="3276600" y="1295400"/>
            <a:ext cx="2171815" cy="2057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8229600" cy="5668963"/>
          </a:xfrm>
        </p:spPr>
        <p:txBody>
          <a:bodyPr>
            <a:normAutofit/>
          </a:bodyPr>
          <a:lstStyle/>
          <a:p>
            <a:pPr algn="ctr">
              <a:buNone/>
            </a:pPr>
            <a:r>
              <a:rPr lang="fa-IR" sz="2000" dirty="0" smtClean="0">
                <a:solidFill>
                  <a:schemeClr val="bg1"/>
                </a:solidFill>
              </a:rPr>
              <a:t>در اغلب کاروانسرا ها روبروی ایوان ورودی شاه نشین طراحی شده است.</a:t>
            </a:r>
            <a:endParaRPr lang="en-US" sz="2000" dirty="0">
              <a:solidFill>
                <a:schemeClr val="bg1"/>
              </a:solidFill>
            </a:endParaRPr>
          </a:p>
        </p:txBody>
      </p:sp>
      <p:pic>
        <p:nvPicPr>
          <p:cNvPr id="3074" name="Picture 2" descr="C:\Users\pars\Desktop\DSC_0114.jpg"/>
          <p:cNvPicPr>
            <a:picLocks noChangeAspect="1" noChangeArrowheads="1"/>
          </p:cNvPicPr>
          <p:nvPr/>
        </p:nvPicPr>
        <p:blipFill>
          <a:blip r:embed="rId2" cstate="print"/>
          <a:srcRect/>
          <a:stretch>
            <a:fillRect/>
          </a:stretch>
        </p:blipFill>
        <p:spPr bwMode="auto">
          <a:xfrm>
            <a:off x="1447801" y="1066800"/>
            <a:ext cx="6400800" cy="2895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5" name="Picture 3" descr="C:\Users\pars\Desktop\DSC_0115.jpg1.jpg"/>
          <p:cNvPicPr>
            <a:picLocks noChangeAspect="1" noChangeArrowheads="1"/>
          </p:cNvPicPr>
          <p:nvPr/>
        </p:nvPicPr>
        <p:blipFill>
          <a:blip r:embed="rId3" cstate="print"/>
          <a:srcRect/>
          <a:stretch>
            <a:fillRect/>
          </a:stretch>
        </p:blipFill>
        <p:spPr bwMode="auto">
          <a:xfrm>
            <a:off x="838200" y="4191000"/>
            <a:ext cx="7696200" cy="2400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a:bodyPr>
          <a:lstStyle/>
          <a:p>
            <a:pPr algn="r">
              <a:buNone/>
            </a:pPr>
            <a:r>
              <a:rPr lang="fa-IR" sz="2000" dirty="0" smtClean="0">
                <a:solidFill>
                  <a:schemeClr val="bg1"/>
                </a:solidFill>
              </a:rPr>
              <a:t>وجود دو ایوان در شرق و غرب واسطبل پشت آنها.</a:t>
            </a:r>
            <a:endParaRPr lang="en-US" sz="2000" dirty="0">
              <a:solidFill>
                <a:schemeClr val="bg1"/>
              </a:solidFill>
            </a:endParaRPr>
          </a:p>
        </p:txBody>
      </p:sp>
      <p:pic>
        <p:nvPicPr>
          <p:cNvPr id="4098" name="Picture 2" descr="C:\Users\pars\Desktop\DSC_0115.jpg1.jpg1.jpg"/>
          <p:cNvPicPr>
            <a:picLocks noChangeAspect="1" noChangeArrowheads="1"/>
          </p:cNvPicPr>
          <p:nvPr/>
        </p:nvPicPr>
        <p:blipFill>
          <a:blip r:embed="rId2" cstate="print"/>
          <a:srcRect/>
          <a:stretch>
            <a:fillRect/>
          </a:stretch>
        </p:blipFill>
        <p:spPr bwMode="auto">
          <a:xfrm>
            <a:off x="914400" y="4038600"/>
            <a:ext cx="7239000" cy="2667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99" name="Picture 3" descr="C:\Users\pars\Desktop\DSC_0114.jpg"/>
          <p:cNvPicPr>
            <a:picLocks noChangeAspect="1" noChangeArrowheads="1"/>
          </p:cNvPicPr>
          <p:nvPr/>
        </p:nvPicPr>
        <p:blipFill>
          <a:blip r:embed="rId3" cstate="print"/>
          <a:srcRect/>
          <a:stretch>
            <a:fillRect/>
          </a:stretch>
        </p:blipFill>
        <p:spPr bwMode="auto">
          <a:xfrm>
            <a:off x="1981200" y="1066800"/>
            <a:ext cx="5105401" cy="2900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887413"/>
            <a:ext cx="7772400" cy="1774825"/>
          </a:xfrm>
        </p:spPr>
        <p:txBody>
          <a:bodyPr/>
          <a:lstStyle/>
          <a:p>
            <a:r>
              <a:rPr lang="fa-IR" sz="2000" dirty="0" smtClean="0">
                <a:solidFill>
                  <a:schemeClr val="accent1">
                    <a:lumMod val="50000"/>
                  </a:schemeClr>
                </a:solidFill>
              </a:rPr>
              <a:t>کاروانسرلی سه</a:t>
            </a:r>
            <a:endParaRPr lang="en-US" sz="2000" dirty="0">
              <a:solidFill>
                <a:schemeClr val="accent1">
                  <a:lumMod val="50000"/>
                </a:schemeClr>
              </a:solidFill>
            </a:endParaRPr>
          </a:p>
        </p:txBody>
      </p:sp>
      <p:sp>
        <p:nvSpPr>
          <p:cNvPr id="3" name="Subtitle 2"/>
          <p:cNvSpPr>
            <a:spLocks noGrp="1"/>
          </p:cNvSpPr>
          <p:nvPr>
            <p:ph type="subTitle" idx="1"/>
          </p:nvPr>
        </p:nvSpPr>
        <p:spPr>
          <a:xfrm>
            <a:off x="381000" y="1143000"/>
            <a:ext cx="7772400" cy="4267200"/>
          </a:xfrm>
        </p:spPr>
        <p:txBody>
          <a:bodyPr>
            <a:normAutofit/>
          </a:bodyPr>
          <a:lstStyle/>
          <a:p>
            <a:pPr algn="r"/>
            <a:r>
              <a:rPr lang="fa-IR" sz="2000" dirty="0" smtClean="0">
                <a:solidFill>
                  <a:schemeClr val="bg1"/>
                </a:solidFill>
              </a:rPr>
              <a:t>بنایی چهارایوانی </a:t>
            </a:r>
          </a:p>
          <a:p>
            <a:pPr algn="r"/>
            <a:r>
              <a:rPr lang="fa-IR" sz="2000" dirty="0" smtClean="0">
                <a:solidFill>
                  <a:schemeClr val="bg1"/>
                </a:solidFill>
              </a:rPr>
              <a:t>مربوط به دوران قاجاریه</a:t>
            </a:r>
            <a:endParaRPr lang="en-US" sz="2000" dirty="0">
              <a:solidFill>
                <a:schemeClr val="bg1"/>
              </a:solidFill>
            </a:endParaRPr>
          </a:p>
        </p:txBody>
      </p:sp>
      <p:pic>
        <p:nvPicPr>
          <p:cNvPr id="1026" name="Picture 2" descr="C:\Users\pars\Desktop\New folder (2)\12.jpg"/>
          <p:cNvPicPr>
            <a:picLocks noChangeAspect="1" noChangeArrowheads="1"/>
          </p:cNvPicPr>
          <p:nvPr/>
        </p:nvPicPr>
        <p:blipFill>
          <a:blip r:embed="rId2" cstate="print"/>
          <a:srcRect/>
          <a:stretch>
            <a:fillRect/>
          </a:stretch>
        </p:blipFill>
        <p:spPr bwMode="auto">
          <a:xfrm>
            <a:off x="1295400" y="2209800"/>
            <a:ext cx="6924675" cy="381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1774</TotalTime>
  <Words>5572</Words>
  <Application>Microsoft Office PowerPoint</Application>
  <PresentationFormat>On-screen Show (4:3)</PresentationFormat>
  <Paragraphs>541</Paragraphs>
  <Slides>105</Slides>
  <Notes>1</Notes>
  <HiddenSlides>0</HiddenSlides>
  <MMClips>0</MMClips>
  <ScaleCrop>false</ScaleCrop>
  <HeadingPairs>
    <vt:vector size="4" baseType="variant">
      <vt:variant>
        <vt:lpstr>Theme</vt:lpstr>
      </vt:variant>
      <vt:variant>
        <vt:i4>1</vt:i4>
      </vt:variant>
      <vt:variant>
        <vt:lpstr>Slide Titles</vt:lpstr>
      </vt:variant>
      <vt:variant>
        <vt:i4>105</vt:i4>
      </vt:variant>
    </vt:vector>
  </HeadingPairs>
  <TitlesOfParts>
    <vt:vector size="106" baseType="lpstr">
      <vt:lpstr>Apex</vt:lpstr>
      <vt:lpstr>بررسی کاروانسراهادر معماری اسلامی</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بررسی تزئینات کاروانسرا: کاروانسرای آلاکی در آذربایجان با سبک آذری  دارای پلان 4 ایوانی</vt:lpstr>
      <vt:lpstr>طاق سنگی درگاه ورودی کاروانسرای آلاکی</vt:lpstr>
      <vt:lpstr>تزیینات ورودی کاروانسرا</vt:lpstr>
      <vt:lpstr>Slide 20</vt:lpstr>
      <vt:lpstr> تشابه نغول های تزیینات ورودی سردر کاروانسرا  با دیگر بناهای دوره ایلخانی </vt:lpstr>
      <vt:lpstr>در این کاروانسرا از انواع تزیینات ازجمله تزیینات معقلی   و کاشیکاری و گره چینی استفاده شده</vt:lpstr>
      <vt:lpstr>Slide 23</vt:lpstr>
      <vt:lpstr>Slide 24</vt:lpstr>
      <vt:lpstr>Slide 25</vt:lpstr>
      <vt:lpstr>Slide 26</vt:lpstr>
      <vt:lpstr>حوض وسکو در وسط بنای کاروانسراها</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ساختمان این بنا از آجر است. پس از سر در نسبتاً وسیع ضلع جنوبی، هشتی و سپس صحن دوازده ضلعی قرار دارد در طرفین هشتی ورودی و پشت اتاق‌ها، راهروهای وسیع و طولانی قرار دارد که اصطبل چهارپایان بود. فضای ضلع شمالی بنا- گویا شاه نشین- دارای سقفی بلند با کاربندی است. در داخل بنا عمدتاً از تزیینات آجر در نما استفاده شده که تابع طرح 12 ضلعی حیاط یا صحن مرکزی آن است. قسمت شاه‌نشین در بدنه و سقف دارای اندود گچ و کاربندی است. </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کاروانسرای زعفرانیه </vt:lpstr>
      <vt:lpstr>Slide 55</vt:lpstr>
      <vt:lpstr>کاروانسرای امین آباد(ملک):</vt:lpstr>
      <vt:lpstr>Slide 57</vt:lpstr>
      <vt:lpstr>2 پخ ایوان ورودی دارای یک صفه و 2 طاق نمای کوچک مستطیل شکل است که باعث شده وزن آن کاهش یابد. </vt:lpstr>
      <vt:lpstr>Slide 59</vt:lpstr>
      <vt:lpstr>  نماهای اصلی دارای : یک ایوان و 2 اتاق و 2 در ورودی طویله ها </vt:lpstr>
      <vt:lpstr>Slide 61</vt:lpstr>
      <vt:lpstr>- زوایایی که درپلان بوجود آمده به انباری هایی تبدیل شده است. - حوض هشت ضلعی وسط حیاط. - درفضای اسصبلها در هر 2سو صفه هایی .قرار گرفته </vt:lpstr>
      <vt:lpstr>- قرارگرفتن 2سکوی انتظار در درگاه ورودی  - وجود 2 دستگاه پله در هشتی   - بر روی پیشانی بلند دروازه ورودی یک  نورگیر با مشبکهای آجری و در زیرش یک  درگاهی . </vt:lpstr>
      <vt:lpstr>محورهای اصلی با ایوانهای بزرگ محورهای فرعی که پشت آنها طویله قرار گرفته است.</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کاروانسرای مادر شاه مورچه خورت</vt:lpstr>
      <vt:lpstr>Slide 87</vt:lpstr>
      <vt:lpstr>Slide 88</vt:lpstr>
      <vt:lpstr>Slide 89</vt:lpstr>
      <vt:lpstr>ورودی اصطبل فیل های تشریفاتی: </vt:lpstr>
      <vt:lpstr>ورودی اصطبل اسبها</vt:lpstr>
      <vt:lpstr>سکوهایی در فضای اصطبلها برای استراحتگاه خدمه کاروانیان وجود دارد.</vt:lpstr>
      <vt:lpstr>کاروانسرای آهوان</vt:lpstr>
      <vt:lpstr>نکات معماری کاروانسرا</vt:lpstr>
      <vt:lpstr>Slide 95</vt:lpstr>
      <vt:lpstr>Slide 96</vt:lpstr>
      <vt:lpstr>Slide 97</vt:lpstr>
      <vt:lpstr>Slide 98</vt:lpstr>
      <vt:lpstr>کاروانسرلی سه</vt:lpstr>
      <vt:lpstr>Slide 100</vt:lpstr>
      <vt:lpstr>Slide 101</vt:lpstr>
      <vt:lpstr>Slide 102</vt:lpstr>
      <vt:lpstr>Slide 103</vt:lpstr>
      <vt:lpstr>Slide 104</vt:lpstr>
      <vt:lpstr>Slide 105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rezvan</dc:creator>
  <cp:lastModifiedBy>User</cp:lastModifiedBy>
  <cp:revision>242</cp:revision>
  <dcterms:created xsi:type="dcterms:W3CDTF">2014-04-02T18:56:44Z</dcterms:created>
  <dcterms:modified xsi:type="dcterms:W3CDTF">2017-11-11T18:57:07Z</dcterms:modified>
</cp:coreProperties>
</file>