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11/30/2014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6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t>پنجرها</a:t>
            </a:r>
            <a:endParaRPr lang="en-US" sz="3200" dirty="0"/>
          </a:p>
        </p:txBody>
      </p:sp>
      <p:sp>
        <p:nvSpPr>
          <p:cNvPr id="3" name="Content Placeholder 2"/>
          <p:cNvSpPr>
            <a:spLocks noGrp="1"/>
          </p:cNvSpPr>
          <p:nvPr>
            <p:ph idx="1"/>
          </p:nvPr>
        </p:nvSpPr>
        <p:spPr/>
        <p:txBody>
          <a:bodyPr/>
          <a:lstStyle/>
          <a:p>
            <a:endParaRPr lang="en-US"/>
          </a:p>
        </p:txBody>
      </p:sp>
      <p:pic>
        <p:nvPicPr>
          <p:cNvPr id="8194" name="Picture 2" descr="C:\Users\reza\Desktop\5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4675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8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t>انواع عایق صوتی</a:t>
            </a:r>
            <a:endParaRPr lang="en-US" sz="3200" dirty="0"/>
          </a:p>
        </p:txBody>
      </p:sp>
      <p:sp>
        <p:nvSpPr>
          <p:cNvPr id="3" name="Content Placeholder 2"/>
          <p:cNvSpPr>
            <a:spLocks noGrp="1"/>
          </p:cNvSpPr>
          <p:nvPr>
            <p:ph idx="1"/>
          </p:nvPr>
        </p:nvSpPr>
        <p:spPr/>
        <p:txBody>
          <a:bodyPr>
            <a:normAutofit/>
          </a:bodyPr>
          <a:lstStyle/>
          <a:p>
            <a:pPr algn="r" rtl="1"/>
            <a:r>
              <a:rPr lang="fa-IR" sz="1800" b="1" dirty="0"/>
              <a:t>عایق های صوتی انواع مختلفی به شرح زیر می باشند:</a:t>
            </a:r>
            <a:endParaRPr lang="fa-IR" sz="1800" dirty="0"/>
          </a:p>
          <a:p>
            <a:pPr algn="r" rtl="1"/>
            <a:r>
              <a:rPr lang="fa-IR" sz="1800" b="1" dirty="0"/>
              <a:t>1-پلی استایرن</a:t>
            </a:r>
            <a:endParaRPr lang="fa-IR" sz="1800" dirty="0"/>
          </a:p>
          <a:p>
            <a:pPr algn="r" rtl="1"/>
            <a:r>
              <a:rPr lang="fa-IR" sz="1800" b="1" dirty="0"/>
              <a:t>2-پشم شیشه</a:t>
            </a:r>
            <a:endParaRPr lang="fa-IR" sz="1800" dirty="0"/>
          </a:p>
          <a:p>
            <a:pPr algn="r" rtl="1"/>
            <a:r>
              <a:rPr lang="fa-IR" sz="1800" b="1" dirty="0"/>
              <a:t>3-کف‌شیشه</a:t>
            </a:r>
            <a:endParaRPr lang="fa-IR" sz="1800" dirty="0"/>
          </a:p>
          <a:p>
            <a:pPr algn="r" rtl="1"/>
            <a:r>
              <a:rPr lang="fa-IR" sz="1800" b="1" dirty="0"/>
              <a:t>4- پشم‌سنگ</a:t>
            </a:r>
            <a:endParaRPr lang="fa-IR" sz="1800" dirty="0"/>
          </a:p>
          <a:p>
            <a:pPr algn="r" rtl="1"/>
            <a:r>
              <a:rPr lang="fa-IR" sz="1800" b="1" dirty="0"/>
              <a:t>5-بتون لیکا</a:t>
            </a:r>
            <a:endParaRPr lang="fa-IR" sz="1800" dirty="0"/>
          </a:p>
          <a:p>
            <a:pPr algn="r" rtl="1"/>
            <a:r>
              <a:rPr lang="fa-IR" sz="1800" b="1" dirty="0"/>
              <a:t>6-دیوار های پوششی کناف</a:t>
            </a:r>
            <a:endParaRPr lang="fa-IR" sz="1800" dirty="0"/>
          </a:p>
          <a:p>
            <a:pPr algn="r" rtl="1"/>
            <a:r>
              <a:rPr lang="fa-IR" sz="1800" b="1" dirty="0"/>
              <a:t>7-عایق صوتی سربی</a:t>
            </a:r>
            <a:endParaRPr lang="fa-IR" sz="1800" dirty="0"/>
          </a:p>
          <a:p>
            <a:pPr algn="r" rtl="1"/>
            <a:r>
              <a:rPr lang="fa-IR" sz="1800" b="1" dirty="0"/>
              <a:t>8-کاشی وصفحات ساخته شده از فیبر های سلولوزی</a:t>
            </a:r>
            <a:endParaRPr lang="fa-IR" sz="1800" dirty="0"/>
          </a:p>
          <a:p>
            <a:pPr algn="r" rtl="1"/>
            <a:r>
              <a:rPr lang="fa-IR" sz="1800" b="1" dirty="0"/>
              <a:t>9-کاشی های ساخته شده از فیبر های معدنی</a:t>
            </a:r>
            <a:endParaRPr lang="fa-IR" sz="1800" dirty="0"/>
          </a:p>
          <a:p>
            <a:pPr algn="r" rtl="1"/>
            <a:r>
              <a:rPr lang="fa-IR" sz="1800" b="1" dirty="0"/>
              <a:t>10-تایل های ساخته شده از فیبر های معدنی</a:t>
            </a:r>
            <a:endParaRPr lang="fa-IR" sz="1800" dirty="0"/>
          </a:p>
          <a:p>
            <a:pPr algn="r" rtl="1"/>
            <a:r>
              <a:rPr lang="fa-IR" sz="1800" b="1" dirty="0"/>
              <a:t>11-کاشی های فلزی سوراخ دار</a:t>
            </a:r>
            <a:endParaRPr lang="fa-IR" sz="1800" dirty="0"/>
          </a:p>
          <a:p>
            <a:pPr algn="r" rtl="1"/>
            <a:r>
              <a:rPr lang="fa-IR" sz="1800" b="1" dirty="0"/>
              <a:t>12-اندود های آگوستیکی</a:t>
            </a:r>
            <a:endParaRPr lang="fa-IR" sz="1800" dirty="0"/>
          </a:p>
          <a:p>
            <a:pPr algn="r"/>
            <a:endParaRPr lang="en-US" sz="1800" dirty="0"/>
          </a:p>
        </p:txBody>
      </p:sp>
    </p:spTree>
    <p:extLst>
      <p:ext uri="{BB962C8B-B14F-4D97-AF65-F5344CB8AC3E}">
        <p14:creationId xmlns:p14="http://schemas.microsoft.com/office/powerpoint/2010/main" val="39729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1- پلی استایرن (ترموپلاستیک)</a:t>
            </a:r>
            <a:endParaRPr lang="en-US" sz="3200" dirty="0"/>
          </a:p>
        </p:txBody>
      </p:sp>
      <p:sp>
        <p:nvSpPr>
          <p:cNvPr id="3" name="Content Placeholder 2"/>
          <p:cNvSpPr>
            <a:spLocks noGrp="1"/>
          </p:cNvSpPr>
          <p:nvPr>
            <p:ph idx="1"/>
          </p:nvPr>
        </p:nvSpPr>
        <p:spPr/>
        <p:txBody>
          <a:bodyPr>
            <a:normAutofit/>
          </a:bodyPr>
          <a:lstStyle/>
          <a:p>
            <a:pPr algn="r" rtl="1"/>
            <a:r>
              <a:rPr lang="fa-IR" sz="1600" b="1" dirty="0"/>
              <a:t>عایق پلی استایرن که در بازار ایران به نام تجاری پلاستوفوم معروف است از پلی مریزاسیون استایرن تولیدمی‌گردد و درحرارت معمولی جسمی است جامد، بی‌رنگ، شفاف و کشسان. پلی استایرن در ساختمان به صورت قطعاتی در اندازه‌ها و ضخامت‌های دلخواه بریده‌ شده و به عنوان عایق حرارتی و صوتی خوب در دیواره، کف و سقف به کار می‌رود.</a:t>
            </a:r>
            <a:endParaRPr lang="fa-IR" sz="1600" dirty="0"/>
          </a:p>
          <a:p>
            <a:pPr algn="r" rtl="1"/>
            <a:r>
              <a:rPr lang="fa-IR" sz="1600" b="1" dirty="0"/>
              <a:t> این عایق از لحاظ حرارتی ، برودتی و صوتی بسیار موثر و مقرون به صرفه می‌باشدو با توجه به ضریب انتقال حرارت، سبکی وزن، سهولت برش، سهولت نصب، دوام طولانی، نفوذ ناپذیری در مقابل رطوبت و یخ‌زدگی در شرایط مختلف کشورمان دارای کاربردی مؤثر است</a:t>
            </a:r>
            <a:r>
              <a:rPr lang="fa-IR" sz="1600" b="1" dirty="0" smtClean="0"/>
              <a:t>.</a:t>
            </a:r>
          </a:p>
          <a:p>
            <a:pPr algn="r" rtl="1"/>
            <a:r>
              <a:rPr lang="fa-IR" sz="1600" b="1" dirty="0"/>
              <a:t> بلوک‌های «پلی استایرن» به دلیل سبکی وزن خود، وزن نهایی ساختمان را کم می‌کنند، وزن هر قطعه بلوک سیمانی که در ساختمان‌سازی به‌کار می‌رود، ۱۵ کیلوگرم است، درحالی که وزن بلوک‌های یونولیتی بسیار ناچیز است و تا اندازه بسیار زیادی موجب پایین آوردن وزن ساختمان می‌شود. بلوک‌های مذکور نقش باروری ندارند و به همین دلیل در برابر زلزله ایمن هستند.</a:t>
            </a:r>
            <a:endParaRPr lang="fa-IR" sz="1600" dirty="0"/>
          </a:p>
          <a:p>
            <a:pPr algn="r" rtl="1"/>
            <a:r>
              <a:rPr lang="fa-IR" sz="1600" b="1" dirty="0"/>
              <a:t>این بلوک‌ها در دو نوع «قابل اشتعال» و «غیر قابل اشتعال» در بازار عرضه می‌شوند .</a:t>
            </a:r>
            <a:endParaRPr lang="fa-IR" sz="1600" dirty="0"/>
          </a:p>
          <a:p>
            <a:pPr algn="r" rtl="1"/>
            <a:endParaRPr lang="fa-IR" sz="1600" dirty="0"/>
          </a:p>
          <a:p>
            <a:pPr algn="r"/>
            <a:endParaRPr lang="en-US" sz="1600" dirty="0"/>
          </a:p>
        </p:txBody>
      </p:sp>
    </p:spTree>
    <p:extLst>
      <p:ext uri="{BB962C8B-B14F-4D97-AF65-F5344CB8AC3E}">
        <p14:creationId xmlns:p14="http://schemas.microsoft.com/office/powerpoint/2010/main" val="184950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2- پشم شیشه</a:t>
            </a:r>
            <a:endParaRPr lang="en-US" sz="3200" dirty="0"/>
          </a:p>
        </p:txBody>
      </p:sp>
      <p:sp>
        <p:nvSpPr>
          <p:cNvPr id="3" name="Content Placeholder 2"/>
          <p:cNvSpPr>
            <a:spLocks noGrp="1"/>
          </p:cNvSpPr>
          <p:nvPr>
            <p:ph idx="1"/>
          </p:nvPr>
        </p:nvSpPr>
        <p:spPr/>
        <p:txBody>
          <a:bodyPr>
            <a:normAutofit/>
          </a:bodyPr>
          <a:lstStyle/>
          <a:p>
            <a:pPr algn="r" rtl="1"/>
            <a:r>
              <a:rPr lang="fa-IR" sz="1600" b="1" dirty="0"/>
              <a:t>پشم شیشه عبارت است از الیاف بسیار نازک تارهای شیشه‌ای که تقریبا به همدیگر متصل بوده و برای عایق‌های حرارتی وصوتی مورد استفاده قرار می‌گیرد. برای ساختن آن، شیشه مذاب را روی سینی‌های بزرگی که دارای لبه بلندی بوده و از زیر داغ می‌شوند می‌ریزند. این سینی‌ها باسرعت هول محور وسط خود می‌چرخند.</a:t>
            </a:r>
            <a:endParaRPr lang="fa-IR" sz="1600" dirty="0"/>
          </a:p>
          <a:p>
            <a:pPr algn="r" rtl="1"/>
            <a:r>
              <a:rPr lang="fa-IR" sz="1600" b="1" dirty="0"/>
              <a:t>مواد مذاب درحین چرخش به بدنه سینی‌ها اصابت نموده و از سوراخ‌های بسیار ریزی که در لبه سینی‌ها وجود دارد به بیرون پرتاب می‌شود. الیاف به‌وسیله هوا سرد شده و باهم دسته می‌شوند و برحسب مورد نیاز به کلفتی‌های یک اینچ یا دو اینچ روی هم قرار می‌گیرند. این ورقه ها ر اروی کاغذ سربی‌رنگ یا کاغذ قیری یا تور الیاف‌دار تابلویی قرارداده و در بسته‌های 20متری یا10متری به بازارعرضه می‌دارند.   </a:t>
            </a:r>
            <a:endParaRPr lang="fa-IR" sz="1600" dirty="0"/>
          </a:p>
          <a:p>
            <a:pPr algn="r"/>
            <a:endParaRPr lang="en-US" sz="1600" dirty="0"/>
          </a:p>
        </p:txBody>
      </p:sp>
      <p:pic>
        <p:nvPicPr>
          <p:cNvPr id="9218" name="Picture 2" descr="C:\Users\reza\Desktop\9a85729a-4456-4990-bace-3feab84bea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4876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reza\Desktop\img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572000"/>
            <a:ext cx="426720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9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3- کف ‌شیشه</a:t>
            </a:r>
            <a:endParaRPr lang="en-US" sz="3200" dirty="0"/>
          </a:p>
        </p:txBody>
      </p:sp>
      <p:sp>
        <p:nvSpPr>
          <p:cNvPr id="3" name="Content Placeholder 2"/>
          <p:cNvSpPr>
            <a:spLocks noGrp="1"/>
          </p:cNvSpPr>
          <p:nvPr>
            <p:ph idx="1"/>
          </p:nvPr>
        </p:nvSpPr>
        <p:spPr/>
        <p:txBody>
          <a:bodyPr>
            <a:normAutofit/>
          </a:bodyPr>
          <a:lstStyle/>
          <a:p>
            <a:pPr algn="r" rtl="1"/>
            <a:r>
              <a:rPr lang="fa-IR" sz="1800" b="1" dirty="0"/>
              <a:t>کف‌شیشه جسمی است با حجم زیاد و وزن مخصوص کم که برای عایق‌های صوتی و حرارتی و همچنین در صنایع بسته‌بندی تور مصرف دارد. وزن مخصوص کف‌شیشه درحدود18% تا20% گرم بر سانتی مترمکعب است.</a:t>
            </a:r>
            <a:endParaRPr lang="fa-IR" sz="1800" dirty="0"/>
          </a:p>
          <a:p>
            <a:pPr algn="r" rtl="1"/>
            <a:r>
              <a:rPr lang="fa-IR" sz="1800" b="1" dirty="0"/>
              <a:t>طریقه ساختن آن بدین گونه است که شیشه‌های خردشده و بی مصرف را آسیاب کرده و پودر می‌نمایند؛ آن‌گاه آن را با موادی که در اثر حرارت تولید گاز کند مخلوط می‌نمایند. درصد مخلوط‌کردن این دو ماده به نسبت گازی که ماده دوم تولید می‌کندمتفات است. سپس مخلوط را حرارت داده تا کف کند و بالا بیاید بعد آن را برحسب احتیاج به صورت مسطح یاخم و یا اشکال مختلف درقالب‌های مخصوص ریخته‌گری می‌ریزند و به مصرف می‌رسانند.</a:t>
            </a:r>
            <a:endParaRPr lang="fa-IR" sz="1800" dirty="0"/>
          </a:p>
          <a:p>
            <a:pPr algn="r"/>
            <a:r>
              <a:rPr lang="fa-IR" sz="1800" b="1" dirty="0" smtClean="0"/>
              <a:t>       قطعات </a:t>
            </a:r>
            <a:r>
              <a:rPr lang="fa-IR" sz="1800" b="1" dirty="0"/>
              <a:t>کف‌شیشه مسطح برای عایق‌های صوتی وحرارتی </a:t>
            </a:r>
            <a:r>
              <a:rPr lang="fa-IR" sz="1800" b="1" dirty="0" smtClean="0"/>
              <a:t>         مصرف </a:t>
            </a:r>
            <a:r>
              <a:rPr lang="fa-IR" sz="1800" b="1" dirty="0"/>
              <a:t>می‌شود وکف‌شیشه‌های خم یا کف‌شیشه با اشکال </a:t>
            </a:r>
            <a:r>
              <a:rPr lang="fa-IR" sz="1800" b="1" dirty="0" smtClean="0"/>
              <a:t>مختلف بیشتر در صنایع بسته‌بندی مصرف می‌شود.</a:t>
            </a:r>
            <a:endParaRPr lang="en-US" sz="1800" dirty="0"/>
          </a:p>
        </p:txBody>
      </p:sp>
    </p:spTree>
    <p:extLst>
      <p:ext uri="{BB962C8B-B14F-4D97-AF65-F5344CB8AC3E}">
        <p14:creationId xmlns:p14="http://schemas.microsoft.com/office/powerpoint/2010/main" val="119451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4- عایق پشم بندی سنگ پشم فله</a:t>
            </a:r>
            <a:endParaRPr lang="en-US" sz="3200" dirty="0"/>
          </a:p>
        </p:txBody>
      </p:sp>
      <p:sp>
        <p:nvSpPr>
          <p:cNvPr id="3" name="Content Placeholder 2"/>
          <p:cNvSpPr>
            <a:spLocks noGrp="1"/>
          </p:cNvSpPr>
          <p:nvPr>
            <p:ph idx="1"/>
          </p:nvPr>
        </p:nvSpPr>
        <p:spPr/>
        <p:txBody>
          <a:bodyPr>
            <a:noAutofit/>
          </a:bodyPr>
          <a:lstStyle/>
          <a:p>
            <a:pPr algn="r" rtl="1"/>
            <a:r>
              <a:rPr lang="fa-IR" sz="1800" b="1" dirty="0"/>
              <a:t>عایق پشم‌سنگ  به‌شکل پشم فله برای ایزولاسیون حرارتی و صوتی بین جدار دیوارها، دستگاه‌های خازن، دودکش و نهایتا جاهایی که امکان جای‌گذاری عایق پیش ساخته با شکل هندسی نباشد پیشنهاد می‌گردد.</a:t>
            </a:r>
            <a:endParaRPr lang="fa-IR" sz="1800" dirty="0"/>
          </a:p>
          <a:p>
            <a:pPr algn="r" rtl="1"/>
            <a:r>
              <a:rPr lang="fa-IR" sz="1800" b="1" dirty="0"/>
              <a:t>دارای بازدهی بالایی درجذب صدا بوده و به‌عنوان راه حل خوبی برای کاهش صدا پیشنهاد می‌گردد .آزمایش‌ها نشان می‌دهند که با طراحی و نصب عایق‌ها می‌توان به کاهش صدا در تراز مورد نظر رسید. جذب صدا بستگی به ضخامت مواد دارد. ضریب جذب پشم‌سنگ  به‌ویژه در فرکانس‌های کم  باافزایش ضخامت افزایش می‌یابد.</a:t>
            </a:r>
            <a:endParaRPr lang="fa-IR" sz="1800" dirty="0"/>
          </a:p>
          <a:p>
            <a:pPr algn="r" rtl="1"/>
            <a:r>
              <a:rPr lang="fa-IR" sz="1800" b="1" dirty="0"/>
              <a:t>عایق پشم‌سنگ با موادی که درتماس با آن هستند واکنش نداشته و تاثیری هم بر خوردگی فلزات ندارد. تولید عایق پشم‌سنگ به‌گونه‌ای است که هیچ نوع گاز خورنده‌ای تولید نمی‌کند.بافت و سازه عایق پشم‌سنگ همگی غیر آلی می‌باشند که باعث افزایش کیفیت و پایداری هرچه بیشتر در دمای بالا می‌گردد</a:t>
            </a:r>
            <a:endParaRPr lang="fa-IR" sz="1800" dirty="0"/>
          </a:p>
          <a:p>
            <a:pPr algn="r"/>
            <a:endParaRPr lang="en-US" sz="1800" dirty="0"/>
          </a:p>
        </p:txBody>
      </p:sp>
    </p:spTree>
    <p:extLst>
      <p:ext uri="{BB962C8B-B14F-4D97-AF65-F5344CB8AC3E}">
        <p14:creationId xmlns:p14="http://schemas.microsoft.com/office/powerpoint/2010/main" val="294168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t>4- عایق پشم بندی سنگ پشم فله</a:t>
            </a:r>
            <a:endParaRPr lang="en-US" sz="3200" dirty="0"/>
          </a:p>
        </p:txBody>
      </p:sp>
      <p:sp>
        <p:nvSpPr>
          <p:cNvPr id="3" name="Content Placeholder 2"/>
          <p:cNvSpPr>
            <a:spLocks noGrp="1"/>
          </p:cNvSpPr>
          <p:nvPr>
            <p:ph idx="1"/>
          </p:nvPr>
        </p:nvSpPr>
        <p:spPr/>
        <p:txBody>
          <a:bodyPr>
            <a:normAutofit/>
          </a:bodyPr>
          <a:lstStyle/>
          <a:p>
            <a:pPr algn="r" rtl="1"/>
            <a:r>
              <a:rPr lang="fa-IR" sz="1800" b="1" dirty="0"/>
              <a:t>ترکیبات آن‌ها عبارتنداز:</a:t>
            </a:r>
            <a:endParaRPr lang="fa-IR" sz="1800" dirty="0"/>
          </a:p>
          <a:p>
            <a:pPr algn="r" rtl="1"/>
            <a:r>
              <a:rPr lang="fa-IR" sz="1800" b="1" dirty="0"/>
              <a:t>1-اکسید سیلیسیم (2</a:t>
            </a:r>
            <a:r>
              <a:rPr lang="en-US" sz="1800" b="1" dirty="0"/>
              <a:t>sio)           </a:t>
            </a:r>
            <a:endParaRPr lang="en-US" sz="1800" dirty="0"/>
          </a:p>
          <a:p>
            <a:pPr algn="r" rtl="1"/>
            <a:r>
              <a:rPr lang="en-US" sz="1800" b="1" dirty="0"/>
              <a:t>2-</a:t>
            </a:r>
            <a:r>
              <a:rPr lang="fa-IR" sz="1800" b="1" dirty="0"/>
              <a:t>اکسید آلمینیوم (</a:t>
            </a:r>
            <a:r>
              <a:rPr lang="en-US" sz="1800" b="1" dirty="0"/>
              <a:t>Al2o3)</a:t>
            </a:r>
            <a:endParaRPr lang="en-US" sz="1800" dirty="0"/>
          </a:p>
          <a:p>
            <a:pPr algn="r" rtl="1"/>
            <a:r>
              <a:rPr lang="en-US" sz="1800" b="1" dirty="0"/>
              <a:t>3-</a:t>
            </a:r>
            <a:r>
              <a:rPr lang="fa-IR" sz="1800" b="1" dirty="0"/>
              <a:t>اکسید آهن (</a:t>
            </a:r>
            <a:r>
              <a:rPr lang="en-US" sz="1800" b="1" dirty="0"/>
              <a:t>Feo+Fe2o3)</a:t>
            </a:r>
            <a:endParaRPr lang="en-US" sz="1800" dirty="0"/>
          </a:p>
          <a:p>
            <a:pPr algn="r" rtl="1"/>
            <a:r>
              <a:rPr lang="en-US" sz="1800" b="1" dirty="0"/>
              <a:t>4-</a:t>
            </a:r>
            <a:r>
              <a:rPr lang="fa-IR" sz="1800" b="1" dirty="0"/>
              <a:t>اکسید کلسیم(</a:t>
            </a:r>
            <a:r>
              <a:rPr lang="en-US" sz="1800" b="1" dirty="0"/>
              <a:t>cao)</a:t>
            </a:r>
            <a:endParaRPr lang="en-US" sz="1800" dirty="0"/>
          </a:p>
          <a:p>
            <a:pPr algn="r" rtl="1"/>
            <a:r>
              <a:rPr lang="en-US" sz="1800" b="1" dirty="0"/>
              <a:t>5-</a:t>
            </a:r>
            <a:r>
              <a:rPr lang="fa-IR" sz="1800" b="1" dirty="0"/>
              <a:t>اکسید منیزیم(</a:t>
            </a:r>
            <a:r>
              <a:rPr lang="en-US" sz="1800" b="1" dirty="0"/>
              <a:t>Mgo)</a:t>
            </a:r>
            <a:endParaRPr lang="en-US" sz="1800" dirty="0"/>
          </a:p>
          <a:p>
            <a:pPr algn="r" rtl="1"/>
            <a:r>
              <a:rPr lang="en-US" sz="1800" b="1" dirty="0"/>
              <a:t>6-</a:t>
            </a:r>
            <a:r>
              <a:rPr lang="fa-IR" sz="1800" b="1" dirty="0"/>
              <a:t>اکسید منگنز(</a:t>
            </a:r>
            <a:r>
              <a:rPr lang="en-US" sz="1800" b="1" dirty="0"/>
              <a:t>Mno)</a:t>
            </a:r>
            <a:endParaRPr lang="en-US" sz="1800" dirty="0"/>
          </a:p>
          <a:p>
            <a:pPr algn="r" rtl="1"/>
            <a:r>
              <a:rPr lang="en-US" sz="1800" b="1" dirty="0"/>
              <a:t>7-</a:t>
            </a:r>
            <a:r>
              <a:rPr lang="fa-IR" sz="1800" b="1" dirty="0"/>
              <a:t>ترکیبات دیگر از قبیل (</a:t>
            </a:r>
            <a:r>
              <a:rPr lang="en-US" sz="1800" b="1" dirty="0"/>
              <a:t>Na2o،k2o)</a:t>
            </a:r>
            <a:endParaRPr lang="en-US" sz="1800" dirty="0"/>
          </a:p>
          <a:p>
            <a:pPr algn="r"/>
            <a:endParaRPr lang="en-US" sz="1800" dirty="0"/>
          </a:p>
        </p:txBody>
      </p:sp>
      <p:pic>
        <p:nvPicPr>
          <p:cNvPr id="10242" name="Picture 2" descr="C:\Users\reza\Desktop\04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412343"/>
            <a:ext cx="5715001" cy="240574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reza\Desktop\B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1146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67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5- بتن لیکا</a:t>
            </a:r>
            <a:endParaRPr lang="en-US" sz="3200" dirty="0"/>
          </a:p>
        </p:txBody>
      </p:sp>
      <p:sp>
        <p:nvSpPr>
          <p:cNvPr id="3" name="Content Placeholder 2"/>
          <p:cNvSpPr>
            <a:spLocks noGrp="1"/>
          </p:cNvSpPr>
          <p:nvPr>
            <p:ph idx="1"/>
          </p:nvPr>
        </p:nvSpPr>
        <p:spPr/>
        <p:txBody>
          <a:bodyPr>
            <a:noAutofit/>
          </a:bodyPr>
          <a:lstStyle/>
          <a:p>
            <a:pPr algn="r" rtl="1"/>
            <a:r>
              <a:rPr lang="fa-IR" sz="1400" b="1" dirty="0"/>
              <a:t>خواص لیکا باعث شده است تا در بتن سبک لیکا کاربردهای فراوانی داشته باشد. مهمترین ویژگی‌های بتن لیکا عبارتند از ، وزن کم، سهولت حمل و نقل، بهره‌وری بالا هنگام اجرا، سطح مناسب برای اندودکاری، مقاومت و باربری در شرایط خاص، عایق حرارت، مقاومت در برابر آتش، عایق صدا مقاومت در برابر یخ‌زدگی، بازدارندگی در برابر نفوذ رطوبت و دوام در برابر مواد آهکی.</a:t>
            </a:r>
            <a:endParaRPr lang="fa-IR" sz="1400" dirty="0"/>
          </a:p>
          <a:p>
            <a:pPr algn="r" rtl="1"/>
            <a:r>
              <a:rPr lang="fa-IR" sz="1400" b="1" dirty="0"/>
              <a:t>متناسب با وزن و مقاومت مورد نظر از بتن سبک لیکا به عنوان پرکننده، عایق و یا باربر استفاده می‌شود. بتن لیکا می‌تواند درجا ریخته شود و یا به صورت بلوک، اجزای ساختمانی و سایر قطعات پیش ساخته به‌کار رود. در هر مورد متناسب با کاربرد و روش اجرا از دانه بندی‌های مناسب لیکا استفاده می‌شود.</a:t>
            </a:r>
            <a:endParaRPr lang="fa-IR" sz="1400" dirty="0"/>
          </a:p>
          <a:p>
            <a:pPr algn="r" rtl="1"/>
            <a:r>
              <a:rPr lang="fa-IR" sz="1400" b="1" dirty="0"/>
              <a:t>بتن‌های پرکننده و عایق اغلب در پی‌سازی و زیرسازی ساختمان ،شیب‌بندی کف و بام، بلوک‌ها یا اجزای دیوارهای جداکننده و محیطی غیر باربر به‌کار می‌روند.</a:t>
            </a:r>
            <a:endParaRPr lang="fa-IR" sz="1400" dirty="0"/>
          </a:p>
          <a:p>
            <a:pPr algn="r" rtl="1"/>
            <a:r>
              <a:rPr lang="fa-IR" sz="1400" b="1" dirty="0"/>
              <a:t>در حالی که از بتن‌های سبک سازه‌ای –که البته عایق نیز خواهند بود– در ساخت اجزای مقاوم نظیر بلوک‌های باربر ،پانل‌های دیواری و سقفی مسلح و نیز اسکلت بتن مسلح ساختمان‌ها استفاده می‌شود. قابل توجه است که به دلیل الزامات مقاومت و دانه‌بندی ،تنها با استفاده از دانه‌های لیکا می‌توان در ایران بتن سبک سازه‌ای ساخت.</a:t>
            </a:r>
            <a:endParaRPr lang="fa-IR" sz="1400" dirty="0"/>
          </a:p>
          <a:p>
            <a:pPr algn="r"/>
            <a:endParaRPr lang="en-US" sz="1400" dirty="0"/>
          </a:p>
        </p:txBody>
      </p:sp>
      <p:pic>
        <p:nvPicPr>
          <p:cNvPr id="12290" name="Picture 2" descr="C:\Users\reza\Desktop\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029200"/>
            <a:ext cx="5181600" cy="135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6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 6- دیوار های پوششی کناف</a:t>
            </a:r>
            <a:endParaRPr lang="en-US" sz="3200" dirty="0"/>
          </a:p>
        </p:txBody>
      </p:sp>
      <p:sp>
        <p:nvSpPr>
          <p:cNvPr id="3" name="Content Placeholder 2"/>
          <p:cNvSpPr>
            <a:spLocks noGrp="1"/>
          </p:cNvSpPr>
          <p:nvPr>
            <p:ph idx="1"/>
          </p:nvPr>
        </p:nvSpPr>
        <p:spPr/>
        <p:txBody>
          <a:bodyPr>
            <a:normAutofit/>
          </a:bodyPr>
          <a:lstStyle/>
          <a:p>
            <a:pPr algn="r" rtl="1"/>
            <a:r>
              <a:rPr lang="fa-IR" sz="1600" b="1" dirty="0"/>
              <a:t>دیوارهای پوششی کناف، جهت بازسازی دیوارهای بنایی قدیمی، پوشش دیوارهای بنایی جدید (نازک‌کاری)، بهسازی حرارتی و صوتی ساختمان‌ها، ایجاد فضای تاسیساتی در ساختمان‌ها، ایجاد پوشش‌های با کد حریق و عایق کاری دیوارها در برابر رطوبت و بخار به کار می‌روند.</a:t>
            </a:r>
            <a:endParaRPr lang="fa-IR" sz="1600" dirty="0"/>
          </a:p>
          <a:p>
            <a:pPr algn="r" rtl="1"/>
            <a:r>
              <a:rPr lang="fa-IR" sz="1600" b="1" dirty="0"/>
              <a:t>دیوارهای پوششی کناف به دو صورت با سازه و بدون سازه اجرا می‌شوند</a:t>
            </a:r>
            <a:endParaRPr lang="fa-IR" sz="1600" dirty="0"/>
          </a:p>
          <a:p>
            <a:pPr algn="r"/>
            <a:endParaRPr lang="en-US" sz="1600" dirty="0"/>
          </a:p>
        </p:txBody>
      </p:sp>
      <p:pic>
        <p:nvPicPr>
          <p:cNvPr id="11267" name="Picture 3" descr="C:\Users\reza\Desktop\55091-Big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00400"/>
            <a:ext cx="66675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6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7-عایق صوتی سربی</a:t>
            </a:r>
            <a:endParaRPr lang="en-US" sz="3200" dirty="0"/>
          </a:p>
        </p:txBody>
      </p:sp>
      <p:sp>
        <p:nvSpPr>
          <p:cNvPr id="3" name="Content Placeholder 2"/>
          <p:cNvSpPr>
            <a:spLocks noGrp="1"/>
          </p:cNvSpPr>
          <p:nvPr>
            <p:ph idx="1"/>
          </p:nvPr>
        </p:nvSpPr>
        <p:spPr/>
        <p:txBody>
          <a:bodyPr>
            <a:normAutofit/>
          </a:bodyPr>
          <a:lstStyle/>
          <a:p>
            <a:pPr algn="r"/>
            <a:r>
              <a:rPr lang="fa-IR" sz="1600" b="1" dirty="0"/>
              <a:t>مهم‌ترین ویژگی یک عایق صوتی مناسب، زیاد بودن وزن ویژه، نرمی طبیعی، ظرفیت بالای کاهش سرو صدا و غیر قابل نفوذبودن است. زیادی وزن از این نظرحایز اهمیت است که باعث کاهش شدت ارتعاشات صوتی می‌شود که در سایر مصالح آگوستیکی عادی است. موانع سربی به ویژه روی روی  پارتیشن‌هایی که در مجاورت سقف‌های کاذب آویخته، قرار می‌گیرند موثرند. برگه‌های سربی را می‌توان در بسیاری از تیغه‌های نازک مصرف کرد تا بدون افزایش حجم عبور صدا را کاهش  دهند. این ماده را می‌توان به‌راحتی، با چسب الاستو مری روی سایر مصالح نصب نمود تا بدون افزایش سختی وزن آنها اضافه شود.</a:t>
            </a:r>
            <a:endParaRPr lang="en-US" sz="1600" dirty="0"/>
          </a:p>
        </p:txBody>
      </p:sp>
    </p:spTree>
    <p:extLst>
      <p:ext uri="{BB962C8B-B14F-4D97-AF65-F5344CB8AC3E}">
        <p14:creationId xmlns:p14="http://schemas.microsoft.com/office/powerpoint/2010/main" val="87644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عناصر و جزئیات 2</a:t>
            </a:r>
            <a:endParaRPr lang="en-US" dirty="0"/>
          </a:p>
        </p:txBody>
      </p:sp>
      <p:sp>
        <p:nvSpPr>
          <p:cNvPr id="3" name="Content Placeholder 2"/>
          <p:cNvSpPr>
            <a:spLocks noGrp="1"/>
          </p:cNvSpPr>
          <p:nvPr>
            <p:ph idx="1"/>
          </p:nvPr>
        </p:nvSpPr>
        <p:spPr/>
        <p:txBody>
          <a:bodyPr>
            <a:normAutofit/>
          </a:bodyPr>
          <a:lstStyle/>
          <a:p>
            <a:pPr algn="r"/>
            <a:r>
              <a:rPr lang="fa-IR" sz="1800" dirty="0" smtClean="0"/>
              <a:t>موضوع:عایق ها صوتی</a:t>
            </a:r>
          </a:p>
          <a:p>
            <a:pPr algn="r"/>
            <a:endParaRPr lang="fa-IR" sz="1800" dirty="0"/>
          </a:p>
          <a:p>
            <a:pPr algn="r"/>
            <a:endParaRPr lang="fa-IR" sz="1800" dirty="0" smtClean="0"/>
          </a:p>
          <a:p>
            <a:pPr algn="r"/>
            <a:endParaRPr lang="fa-IR" sz="1800" dirty="0"/>
          </a:p>
          <a:p>
            <a:pPr algn="r"/>
            <a:endParaRPr lang="fa-IR" sz="1800" dirty="0" smtClean="0"/>
          </a:p>
          <a:p>
            <a:pPr algn="r"/>
            <a:r>
              <a:rPr lang="fa-IR" sz="1800" dirty="0" smtClean="0"/>
              <a:t>                       تهیه کننده:رضا ایزدی</a:t>
            </a:r>
          </a:p>
          <a:p>
            <a:pPr algn="r"/>
            <a:endParaRPr lang="fa-IR" sz="1800" dirty="0"/>
          </a:p>
          <a:p>
            <a:pPr algn="r"/>
            <a:endParaRPr lang="fa-IR" sz="1800" dirty="0" smtClean="0"/>
          </a:p>
          <a:p>
            <a:pPr algn="r"/>
            <a:endParaRPr lang="fa-IR" sz="1800" dirty="0"/>
          </a:p>
          <a:p>
            <a:pPr marL="36576" indent="0" algn="r">
              <a:buNone/>
            </a:pPr>
            <a:r>
              <a:rPr lang="fa-IR" sz="1800" dirty="0" smtClean="0"/>
              <a:t>                                                          استاد راهنما:مهندس طاهر کیافر</a:t>
            </a:r>
            <a:endParaRPr lang="en-US" sz="1800" dirty="0"/>
          </a:p>
        </p:txBody>
      </p:sp>
    </p:spTree>
    <p:extLst>
      <p:ext uri="{BB962C8B-B14F-4D97-AF65-F5344CB8AC3E}">
        <p14:creationId xmlns:p14="http://schemas.microsoft.com/office/powerpoint/2010/main" val="262695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8-  کاشی و صفحات ساخته‌شده از فیبرهای سلولوزی</a:t>
            </a:r>
            <a:endParaRPr lang="en-US" sz="3200" dirty="0"/>
          </a:p>
        </p:txBody>
      </p:sp>
      <p:sp>
        <p:nvSpPr>
          <p:cNvPr id="3" name="Content Placeholder 2"/>
          <p:cNvSpPr>
            <a:spLocks noGrp="1"/>
          </p:cNvSpPr>
          <p:nvPr>
            <p:ph idx="1"/>
          </p:nvPr>
        </p:nvSpPr>
        <p:spPr/>
        <p:txBody>
          <a:bodyPr>
            <a:normAutofit/>
          </a:bodyPr>
          <a:lstStyle/>
          <a:p>
            <a:pPr algn="r" rtl="1"/>
            <a:r>
              <a:rPr lang="fa-IR" sz="1800" b="1" dirty="0"/>
              <a:t>کاشی‌های سلولوزی معمولا از باگاس (تفاله نیشکر) ساخته می‌شوند. تایل‌های الیاف نیشکر از قدیمی‌ترین و معمولا از ارزان‌ترین نوع آگوستیک تایل هستند، فیبرها را زیر فشار قرار می‌دهند و به صورت تخته‌هایی در می‌آورند به‌نحوی که بین الیاف، فضاهای تنگی به‌وجود می‌آید. تایل‌های فیبر نیشکر را معمولا سوراخ دار می‌سازند تا صدا بتواند به حفره‌های بین الیاف برسد، این موضوع باعث بهبود کیفیت جذب صوت می‌شود. تنوع در بافت و ظاهر تایل با ایجاد تنوع در نقش و نحوه استقرارسوراخ‌ها و سطح تایل به دست می‌آید.</a:t>
            </a:r>
            <a:endParaRPr lang="fa-IR" sz="1800" dirty="0"/>
          </a:p>
          <a:p>
            <a:pPr algn="r" rtl="1"/>
            <a:r>
              <a:rPr lang="fa-IR" sz="1800" b="1" dirty="0"/>
              <a:t>تایل‌های فیبر نیشکر در اثر جذب رطوبت دچار تغییر ابعاد و کاهش مقاومت می‌شوند، گرچه در برابر آتش مقاومند ولی ضد آتش نیستند. این تایل‌ها معمولا دارای لبه‌های پخ بوده و درکار خانه پوشش داده‌ می‌شوند و ابعاد آنها 300×300 تا600 ×600 میلی‌مترمربع است.</a:t>
            </a:r>
            <a:endParaRPr lang="fa-IR" sz="1800" dirty="0"/>
          </a:p>
          <a:p>
            <a:pPr algn="r"/>
            <a:endParaRPr lang="en-US" sz="1800" dirty="0"/>
          </a:p>
        </p:txBody>
      </p:sp>
    </p:spTree>
    <p:extLst>
      <p:ext uri="{BB962C8B-B14F-4D97-AF65-F5344CB8AC3E}">
        <p14:creationId xmlns:p14="http://schemas.microsoft.com/office/powerpoint/2010/main" val="342012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9- کاشی‌های ساخته‌شده از فیبر های </a:t>
            </a:r>
            <a:r>
              <a:rPr lang="fa-IR" sz="3200" b="1" dirty="0" smtClean="0"/>
              <a:t>معدنی</a:t>
            </a:r>
            <a:endParaRPr lang="en-US" sz="3200" dirty="0"/>
          </a:p>
        </p:txBody>
      </p:sp>
      <p:sp>
        <p:nvSpPr>
          <p:cNvPr id="3" name="Content Placeholder 2"/>
          <p:cNvSpPr>
            <a:spLocks noGrp="1"/>
          </p:cNvSpPr>
          <p:nvPr>
            <p:ph idx="1"/>
          </p:nvPr>
        </p:nvSpPr>
        <p:spPr/>
        <p:txBody>
          <a:bodyPr>
            <a:normAutofit/>
          </a:bodyPr>
          <a:lstStyle/>
          <a:p>
            <a:pPr algn="r" rtl="1"/>
            <a:r>
              <a:rPr lang="fa-IR" sz="1800" b="1" dirty="0"/>
              <a:t>بخش اعظم تایل‌های فیبر معدنی از پشم معدنی ساخته می‌شوند. بیشتر پشم معدنی که در کشورهای صنعتی تولید می‌شود از سربار کوره آهن‌گدازی (پشم سرباره) است. این تایل‌ها به‌صورت شکاف‌دار یا سوراخ‌دار ساخته می‌شوند تا کیفیت جذب صوت آنها افزایش یابد، مصالح شکاف‌دار، انرژی صوتی و به‌وسیله ایجاد اصطکاک در حفره‌های ریز موجود بین فیبرهای مستقل از هم، مستهلک می‌سازند.</a:t>
            </a:r>
            <a:endParaRPr lang="fa-IR" sz="1800" dirty="0"/>
          </a:p>
          <a:p>
            <a:pPr algn="r" rtl="1"/>
            <a:r>
              <a:rPr lang="fa-IR" sz="1800" b="1" dirty="0"/>
              <a:t>با افزایش سوراخ‌ها می‌توان حد اکثر کاهش انرژی صوتی را به دست آورد. مصالح شکاف‌دار معمولا موقی به‌کار می‌روند که ظاهر کار از اهمیت بیشتری برخوردار باشد. مصالح سوراخ‌دار بیشتر در ساختمان‌های صنعتی، فرهنگی و موسسات علمی که حد اکثر نفوذ و رنگ‌پذیری مورد‌نظر است، مصرف می‌شوند.</a:t>
            </a:r>
            <a:endParaRPr lang="fa-IR" sz="1800" dirty="0"/>
          </a:p>
          <a:p>
            <a:pPr algn="r"/>
            <a:endParaRPr lang="en-US" sz="1800" dirty="0"/>
          </a:p>
        </p:txBody>
      </p:sp>
    </p:spTree>
    <p:extLst>
      <p:ext uri="{BB962C8B-B14F-4D97-AF65-F5344CB8AC3E}">
        <p14:creationId xmlns:p14="http://schemas.microsoft.com/office/powerpoint/2010/main" val="428833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10 - تایل‌های ساخته شده از فیبرهای معدنی</a:t>
            </a:r>
            <a:endParaRPr lang="en-US" sz="3200" dirty="0"/>
          </a:p>
        </p:txBody>
      </p:sp>
      <p:sp>
        <p:nvSpPr>
          <p:cNvPr id="3" name="Content Placeholder 2"/>
          <p:cNvSpPr>
            <a:spLocks noGrp="1"/>
          </p:cNvSpPr>
          <p:nvPr>
            <p:ph idx="1"/>
          </p:nvPr>
        </p:nvSpPr>
        <p:spPr/>
        <p:txBody>
          <a:bodyPr>
            <a:normAutofit/>
          </a:bodyPr>
          <a:lstStyle/>
          <a:p>
            <a:pPr algn="r"/>
            <a:r>
              <a:rPr lang="fa-IR" sz="1800" b="1" dirty="0"/>
              <a:t>تایل‌های ساخته‌شده از فیبرهای معدنی غیر قابل اشتعالند. این مصالح در گونه‌های مختلف از نظر اندازه، بافت، ضخامت و قابلیت جذب صوت ساخته می‌شوند، در رنگ‌آمیزی تایل‌های شکاف‌دار یا دارای بافت دقت بسیار زیادی باید کرد تا مصالح با رنگ‌های ویژه پوشانده شوند، به قسمی که حفره‌ها بسته نشود و ویژگی آگوستیکی مصالح کاهش نیابد. </a:t>
            </a:r>
            <a:endParaRPr lang="en-US" sz="1800" dirty="0"/>
          </a:p>
        </p:txBody>
      </p:sp>
    </p:spTree>
    <p:extLst>
      <p:ext uri="{BB962C8B-B14F-4D97-AF65-F5344CB8AC3E}">
        <p14:creationId xmlns:p14="http://schemas.microsoft.com/office/powerpoint/2010/main" val="292360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 11- کاشی‌های فلزی سوراخ دار</a:t>
            </a:r>
            <a:endParaRPr lang="en-US" sz="3200" dirty="0"/>
          </a:p>
        </p:txBody>
      </p:sp>
      <p:sp>
        <p:nvSpPr>
          <p:cNvPr id="3" name="Content Placeholder 2"/>
          <p:cNvSpPr>
            <a:spLocks noGrp="1"/>
          </p:cNvSpPr>
          <p:nvPr>
            <p:ph idx="1"/>
          </p:nvPr>
        </p:nvSpPr>
        <p:spPr/>
        <p:txBody>
          <a:bodyPr>
            <a:normAutofit/>
          </a:bodyPr>
          <a:lstStyle/>
          <a:p>
            <a:pPr algn="r"/>
            <a:r>
              <a:rPr lang="fa-IR" sz="1800" b="1" dirty="0"/>
              <a:t>این تایل‌ها ازقطعات فلزی سوراخ‌داری تشکیل شده‌اند که با مصالح لایی آگوستیکی نظیر پشم معدنی پر شده‌اند. تاوه‌های نازک فلزی سوراخ‌دار سبب کاهش ویژگی‌های جذب صوت مصالح آگوستیکی لایی نخواهند شد، بلکه به صورت دیافراگمی در انتقال صوت به آنها عمل می‌کنند و صوت در آنجا جذب می‌شود. آنها ممکن است از آلومینیوم یا ورق فولادی ساخته  شوند؛ معمولا آنها رابا لعاب پخته شده سفیدی می‌پوشانند. گرچه این تایل‌ها گران قیمت هستند ولی چون دوامشان زیاد و هزینه نگهداری و تعمیر آن‌ها کم است، مصرفشان روی‌هم‌رفته اقتصادی و باصرفه است، سطح آن‌ها را می‌توان با پارچه نمدار تمیز کرد و به رنگ‌آمیزی مجدد و تعویض قطعات نیازی ندارند، به‌علاوه لعاب سخت پوشش آن‌ها باعث تامین ویژگی‌های بازتاب سطوح می‌شوند.</a:t>
            </a:r>
            <a:endParaRPr lang="en-US" sz="1800" dirty="0"/>
          </a:p>
        </p:txBody>
      </p:sp>
    </p:spTree>
    <p:extLst>
      <p:ext uri="{BB962C8B-B14F-4D97-AF65-F5344CB8AC3E}">
        <p14:creationId xmlns:p14="http://schemas.microsoft.com/office/powerpoint/2010/main" val="363036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12- اندود های آگوستیکی</a:t>
            </a:r>
            <a:endParaRPr lang="en-US" sz="3200" dirty="0"/>
          </a:p>
        </p:txBody>
      </p:sp>
      <p:sp>
        <p:nvSpPr>
          <p:cNvPr id="3" name="Content Placeholder 2"/>
          <p:cNvSpPr>
            <a:spLocks noGrp="1"/>
          </p:cNvSpPr>
          <p:nvPr>
            <p:ph idx="1"/>
          </p:nvPr>
        </p:nvSpPr>
        <p:spPr/>
        <p:txBody>
          <a:bodyPr>
            <a:normAutofit/>
          </a:bodyPr>
          <a:lstStyle/>
          <a:p>
            <a:pPr algn="r" rtl="1"/>
            <a:r>
              <a:rPr lang="fa-IR" sz="2000" b="1" dirty="0"/>
              <a:t>اندودهای آگوستیکی دونوع‌اند:</a:t>
            </a:r>
            <a:endParaRPr lang="fa-IR" sz="2000" dirty="0"/>
          </a:p>
          <a:p>
            <a:pPr algn="r" rtl="1"/>
            <a:r>
              <a:rPr lang="fa-IR" sz="2000" b="1" dirty="0"/>
              <a:t>- اندودهای گچی با دانه‌های سبک مانند پرلیت و ورمیکولیت منبسط</a:t>
            </a:r>
            <a:endParaRPr lang="fa-IR" sz="2000" dirty="0"/>
          </a:p>
          <a:p>
            <a:pPr algn="r" rtl="1"/>
            <a:r>
              <a:rPr lang="fa-IR" sz="2000" b="1" dirty="0"/>
              <a:t>- اندودهای مشتمل بر فیبرهای معدنی به همراه چسب</a:t>
            </a:r>
            <a:endParaRPr lang="fa-IR" sz="2000" dirty="0"/>
          </a:p>
          <a:p>
            <a:pPr algn="r"/>
            <a:r>
              <a:rPr lang="fa-IR" sz="2000" dirty="0"/>
              <a:t/>
            </a:r>
            <a:br>
              <a:rPr lang="fa-IR" sz="2000" dirty="0"/>
            </a:br>
            <a:endParaRPr lang="en-US" sz="2000" dirty="0"/>
          </a:p>
        </p:txBody>
      </p:sp>
    </p:spTree>
    <p:extLst>
      <p:ext uri="{BB962C8B-B14F-4D97-AF65-F5344CB8AC3E}">
        <p14:creationId xmlns:p14="http://schemas.microsoft.com/office/powerpoint/2010/main" val="403244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مقدمه</a:t>
            </a:r>
            <a:endParaRPr lang="en-US" dirty="0"/>
          </a:p>
        </p:txBody>
      </p:sp>
      <p:sp>
        <p:nvSpPr>
          <p:cNvPr id="3" name="Content Placeholder 2"/>
          <p:cNvSpPr>
            <a:spLocks noGrp="1"/>
          </p:cNvSpPr>
          <p:nvPr>
            <p:ph idx="1"/>
          </p:nvPr>
        </p:nvSpPr>
        <p:spPr/>
        <p:txBody>
          <a:bodyPr>
            <a:noAutofit/>
          </a:bodyPr>
          <a:lstStyle/>
          <a:p>
            <a:pPr algn="r" rtl="1"/>
            <a:r>
              <a:rPr lang="fa-IR" sz="1800" b="1" dirty="0"/>
              <a:t>زندگی امروزی مملو از سرو صدای ناخواسته است که در داخل و یا خارج ساختمان تولید می‌شوند وگاهی موجب آزار شنونده می‌گردد.</a:t>
            </a:r>
            <a:endParaRPr lang="fa-IR" sz="1800" dirty="0"/>
          </a:p>
          <a:p>
            <a:pPr algn="r" rtl="1"/>
            <a:r>
              <a:rPr lang="fa-IR" sz="1800" b="1" dirty="0"/>
              <a:t>اندودهای لیسه‌ای تا98درصد از انرژی صوتی را که با آنها برخود می‌کنند منعکس می‌سازند، تیغه‌های جداکننده گچی نازک سبب انتقال سرو صدا از اطاقی به اطاق دیگر می‌شوند. باگسترش آپارتمان‌نشینی این مشکل افزایش می‌یابد. مصالح ساختمانی جدید و روش های نوین ساخت و ساز می‌توانند این مشکل را کاهش دهند.</a:t>
            </a:r>
            <a:endParaRPr lang="fa-IR" sz="1800" dirty="0"/>
          </a:p>
          <a:p>
            <a:pPr algn="r" rtl="1"/>
            <a:r>
              <a:rPr lang="fa-IR" sz="1800" b="1" dirty="0"/>
              <a:t>در انتخاب مصالح به منظور کنترل سر و صدا، طرح ساختمان دوجنبه متفاوت صوت را باید در نظر بگیرید:</a:t>
            </a:r>
            <a:endParaRPr lang="fa-IR" sz="1800" dirty="0"/>
          </a:p>
          <a:p>
            <a:pPr algn="r" rtl="1"/>
            <a:r>
              <a:rPr lang="fa-IR" sz="1800" b="1" dirty="0"/>
              <a:t>اول جذب صوت و بعد انتقال آن.</a:t>
            </a:r>
            <a:endParaRPr lang="fa-IR" sz="1800" dirty="0"/>
          </a:p>
          <a:p>
            <a:pPr algn="r" rtl="1"/>
            <a:r>
              <a:rPr lang="fa-IR" sz="1800" b="1" dirty="0"/>
              <a:t> مصالحی جاذب سر و صدا هستند ممکن است به آسانی صدا را از محلی به محل دیگر عبور دهند و مصالحی که در برابر عبور صوت از میان دیوار ها وسقف پایداری می کنند، می‌توانند موجب ایجاد پدیده‌های آزار دهنده انعکاس و پژواک شوند.  </a:t>
            </a:r>
            <a:endParaRPr lang="fa-IR" sz="1800" dirty="0"/>
          </a:p>
          <a:p>
            <a:pPr algn="r"/>
            <a:endParaRPr lang="en-US" sz="1800" dirty="0"/>
          </a:p>
        </p:txBody>
      </p:sp>
    </p:spTree>
    <p:extLst>
      <p:ext uri="{BB962C8B-B14F-4D97-AF65-F5344CB8AC3E}">
        <p14:creationId xmlns:p14="http://schemas.microsoft.com/office/powerpoint/2010/main" val="42689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تعریف</a:t>
            </a:r>
            <a:endParaRPr lang="en-US" dirty="0"/>
          </a:p>
        </p:txBody>
      </p:sp>
      <p:sp>
        <p:nvSpPr>
          <p:cNvPr id="3" name="Content Placeholder 2"/>
          <p:cNvSpPr>
            <a:spLocks noGrp="1"/>
          </p:cNvSpPr>
          <p:nvPr>
            <p:ph idx="1"/>
          </p:nvPr>
        </p:nvSpPr>
        <p:spPr/>
        <p:txBody>
          <a:bodyPr>
            <a:normAutofit/>
          </a:bodyPr>
          <a:lstStyle/>
          <a:p>
            <a:pPr algn="r"/>
            <a:r>
              <a:rPr lang="fa-IR" sz="2000" b="1" dirty="0"/>
              <a:t>مصالح صوتی مصالحی‌اند که به منظور مقابله و تعدیل سرو صدای مزاحم درساختمان به کار می‌روند.</a:t>
            </a:r>
            <a:endParaRPr lang="en-US" sz="2000" dirty="0"/>
          </a:p>
        </p:txBody>
      </p:sp>
      <p:pic>
        <p:nvPicPr>
          <p:cNvPr id="2050" name="Picture 2" descr="C:\Users\reza\Desktop\acoustic - ear - sound - akustik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7239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3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t>صدا بندي ساختمان</a:t>
            </a:r>
            <a:endParaRPr lang="en-US" sz="3200" dirty="0"/>
          </a:p>
        </p:txBody>
      </p:sp>
      <p:sp>
        <p:nvSpPr>
          <p:cNvPr id="3" name="Content Placeholder 2"/>
          <p:cNvSpPr>
            <a:spLocks noGrp="1"/>
          </p:cNvSpPr>
          <p:nvPr>
            <p:ph idx="1"/>
          </p:nvPr>
        </p:nvSpPr>
        <p:spPr/>
        <p:txBody>
          <a:bodyPr>
            <a:normAutofit/>
          </a:bodyPr>
          <a:lstStyle/>
          <a:p>
            <a:pPr algn="r"/>
            <a:r>
              <a:rPr lang="fa-IR" sz="2000" dirty="0"/>
              <a:t>جلوگيري از انتقال صوت از خارج با داخل ساختمان به اطاق ها از راه ديوار ها – درها پنجره ها و سقف ها است  یعنی كاهش سر و صداي نا خواسته در هر فضا از راه جذب هر چه بيشتر آن با مصالح آكوستيكي . مصالح متخلخل كه براي عايق كاري حرارتي ساختمان ها مصرف ميشوند معمولا جاذب صوتي مناسب نيز ميباشند ولي معمولا در برابر عبور صوت ضعيف اند اين نكته معمولا از سوي طراحان در نظرگرفته نمي شود</a:t>
            </a:r>
            <a:r>
              <a:rPr lang="fa-IR" dirty="0"/>
              <a:t>.</a:t>
            </a:r>
            <a:endParaRPr lang="en-US" dirty="0"/>
          </a:p>
        </p:txBody>
      </p:sp>
      <p:pic>
        <p:nvPicPr>
          <p:cNvPr id="3074" name="Picture 2" descr="C:\Users\rez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67200"/>
            <a:ext cx="6477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79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عایق بندی کف</a:t>
            </a:r>
            <a:endParaRPr lang="en-US" dirty="0"/>
          </a:p>
        </p:txBody>
      </p:sp>
      <p:sp>
        <p:nvSpPr>
          <p:cNvPr id="3" name="Content Placeholder 2"/>
          <p:cNvSpPr>
            <a:spLocks noGrp="1"/>
          </p:cNvSpPr>
          <p:nvPr>
            <p:ph idx="1"/>
          </p:nvPr>
        </p:nvSpPr>
        <p:spPr/>
        <p:txBody>
          <a:bodyPr>
            <a:normAutofit/>
          </a:bodyPr>
          <a:lstStyle/>
          <a:p>
            <a:pPr algn="r"/>
            <a:r>
              <a:rPr lang="fa-IR" sz="1400" dirty="0" smtClean="0"/>
              <a:t>دتایل عایق بندی صوتی کف.</a:t>
            </a:r>
            <a:endParaRPr lang="en-U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64" y="1593273"/>
            <a:ext cx="441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5673" y="4572000"/>
            <a:ext cx="127692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a-IR" sz="1200" b="1" dirty="0"/>
              <a:t>کف بتونی</a:t>
            </a:r>
          </a:p>
          <a:p>
            <a:r>
              <a:rPr lang="en-US" sz="1200" dirty="0"/>
              <a:t>Concrete Base</a:t>
            </a:r>
            <a:endParaRPr lang="en-US" sz="1200" dirty="0"/>
          </a:p>
        </p:txBody>
      </p:sp>
      <p:sp>
        <p:nvSpPr>
          <p:cNvPr id="5" name="Rectangle 4"/>
          <p:cNvSpPr/>
          <p:nvPr/>
        </p:nvSpPr>
        <p:spPr>
          <a:xfrm>
            <a:off x="609600" y="3962400"/>
            <a:ext cx="1295400"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a-IR" sz="1100" b="1" dirty="0"/>
              <a:t>کروم بندی</a:t>
            </a:r>
          </a:p>
          <a:p>
            <a:r>
              <a:rPr lang="en-US" sz="1100" dirty="0"/>
              <a:t>Levelling screed</a:t>
            </a:r>
            <a:endParaRPr lang="en-US" sz="1100" dirty="0"/>
          </a:p>
        </p:txBody>
      </p:sp>
      <p:sp>
        <p:nvSpPr>
          <p:cNvPr id="6" name="Rectangle 5"/>
          <p:cNvSpPr/>
          <p:nvPr/>
        </p:nvSpPr>
        <p:spPr>
          <a:xfrm>
            <a:off x="3048000" y="3558555"/>
            <a:ext cx="1219200" cy="4154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a-IR" sz="1050" b="1" dirty="0"/>
              <a:t>لیسه کف سازی</a:t>
            </a:r>
          </a:p>
          <a:p>
            <a:r>
              <a:rPr lang="en-US" sz="1050" dirty="0"/>
              <a:t>Floating screed</a:t>
            </a:r>
            <a:endParaRPr lang="en-US" sz="1050" dirty="0"/>
          </a:p>
        </p:txBody>
      </p:sp>
      <p:sp>
        <p:nvSpPr>
          <p:cNvPr id="7" name="Rectangle 6"/>
          <p:cNvSpPr/>
          <p:nvPr/>
        </p:nvSpPr>
        <p:spPr>
          <a:xfrm>
            <a:off x="2209800" y="2528754"/>
            <a:ext cx="1295400" cy="577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a-IR" sz="1050" b="1" dirty="0"/>
              <a:t>پوشش نهایی کف</a:t>
            </a:r>
          </a:p>
          <a:p>
            <a:r>
              <a:rPr lang="en-US" sz="1050" dirty="0"/>
              <a:t>Floor finishing</a:t>
            </a:r>
            <a:endParaRPr lang="en-US" sz="1050" dirty="0"/>
          </a:p>
        </p:txBody>
      </p:sp>
      <p:cxnSp>
        <p:nvCxnSpPr>
          <p:cNvPr id="9" name="Elbow Connector 8"/>
          <p:cNvCxnSpPr/>
          <p:nvPr/>
        </p:nvCxnSpPr>
        <p:spPr>
          <a:xfrm rot="5400000" flipH="1" flipV="1">
            <a:off x="2334491" y="2577245"/>
            <a:ext cx="1371601" cy="1274621"/>
          </a:xfrm>
          <a:prstGeom prst="bentConnector3">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3343565" y="1605424"/>
            <a:ext cx="1523999"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fa-IR" dirty="0" smtClean="0"/>
              <a:t>عایق صوتی بکار رفته در کف.</a:t>
            </a:r>
            <a:endParaRPr lang="en-US" dirty="0"/>
          </a:p>
        </p:txBody>
      </p:sp>
    </p:spTree>
    <p:extLst>
      <p:ext uri="{BB962C8B-B14F-4D97-AF65-F5344CB8AC3E}">
        <p14:creationId xmlns:p14="http://schemas.microsoft.com/office/powerpoint/2010/main" val="137720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t>عیاق بندی دیوارها</a:t>
            </a:r>
            <a:endParaRPr lang="en-US" sz="3200" dirty="0"/>
          </a:p>
        </p:txBody>
      </p:sp>
      <p:sp>
        <p:nvSpPr>
          <p:cNvPr id="3" name="Content Placeholder 2"/>
          <p:cNvSpPr>
            <a:spLocks noGrp="1"/>
          </p:cNvSpPr>
          <p:nvPr>
            <p:ph idx="1"/>
          </p:nvPr>
        </p:nvSpPr>
        <p:spPr/>
        <p:txBody>
          <a:bodyPr>
            <a:normAutofit/>
          </a:bodyPr>
          <a:lstStyle/>
          <a:p>
            <a:pPr marL="36576" indent="0" algn="r">
              <a:buNone/>
            </a:pPr>
            <a:r>
              <a:rPr lang="fa-IR" sz="2000" dirty="0" smtClean="0"/>
              <a:t>عایق بندی دیوار و کف دیوار.</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2195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05100" y="1593380"/>
            <a:ext cx="838200"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fa-IR" sz="900" b="1" dirty="0"/>
              <a:t>گچ و خاک</a:t>
            </a:r>
          </a:p>
          <a:p>
            <a:r>
              <a:rPr lang="en-US" sz="900" dirty="0"/>
              <a:t>Raw plaster</a:t>
            </a:r>
            <a:endParaRPr lang="en-US" sz="900" dirty="0"/>
          </a:p>
        </p:txBody>
      </p:sp>
      <p:cxnSp>
        <p:nvCxnSpPr>
          <p:cNvPr id="6" name="Straight Arrow Connector 5"/>
          <p:cNvCxnSpPr/>
          <p:nvPr/>
        </p:nvCxnSpPr>
        <p:spPr>
          <a:xfrm>
            <a:off x="3124200" y="1962712"/>
            <a:ext cx="0" cy="16948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1524000" y="2514600"/>
            <a:ext cx="91440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a-IR" sz="1000" b="1" dirty="0"/>
              <a:t>دیوار آجری</a:t>
            </a:r>
          </a:p>
          <a:p>
            <a:r>
              <a:rPr lang="en-US" sz="1000" dirty="0"/>
              <a:t>Brick wall</a:t>
            </a:r>
            <a:endParaRPr lang="en-US" sz="1000" dirty="0"/>
          </a:p>
        </p:txBody>
      </p:sp>
      <p:cxnSp>
        <p:nvCxnSpPr>
          <p:cNvPr id="11" name="Straight Arrow Connector 10"/>
          <p:cNvCxnSpPr/>
          <p:nvPr/>
        </p:nvCxnSpPr>
        <p:spPr>
          <a:xfrm>
            <a:off x="2247900" y="2810156"/>
            <a:ext cx="1295400" cy="237844"/>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838200" y="3648045"/>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a-IR" sz="1000" b="1" dirty="0"/>
              <a:t>گچ</a:t>
            </a:r>
          </a:p>
          <a:p>
            <a:r>
              <a:rPr lang="en-US" sz="1000" dirty="0"/>
              <a:t>Plaster</a:t>
            </a:r>
            <a:endParaRPr lang="en-US" sz="1000" dirty="0"/>
          </a:p>
        </p:txBody>
      </p:sp>
      <p:sp>
        <p:nvSpPr>
          <p:cNvPr id="14" name="TextBox 13"/>
          <p:cNvSpPr txBox="1"/>
          <p:nvPr/>
        </p:nvSpPr>
        <p:spPr>
          <a:xfrm>
            <a:off x="457200" y="5486400"/>
            <a:ext cx="1676400" cy="2616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a:r>
              <a:rPr lang="fa-IR" sz="1100" dirty="0" smtClean="0"/>
              <a:t>عایق دیوارو کف دیوار</a:t>
            </a:r>
            <a:endParaRPr lang="en-US" sz="1100" dirty="0"/>
          </a:p>
        </p:txBody>
      </p:sp>
      <p:cxnSp>
        <p:nvCxnSpPr>
          <p:cNvPr id="16" name="Straight Arrow Connector 15"/>
          <p:cNvCxnSpPr/>
          <p:nvPr/>
        </p:nvCxnSpPr>
        <p:spPr>
          <a:xfrm flipH="1">
            <a:off x="1524000" y="4191000"/>
            <a:ext cx="1181100" cy="129540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a:endCxn id="14" idx="3"/>
          </p:cNvCxnSpPr>
          <p:nvPr/>
        </p:nvCxnSpPr>
        <p:spPr>
          <a:xfrm flipH="1">
            <a:off x="2133600" y="5617205"/>
            <a:ext cx="990600"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1260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t>عایق بندی دیوارها</a:t>
            </a:r>
            <a:endParaRPr lang="en-US" sz="3200" dirty="0"/>
          </a:p>
        </p:txBody>
      </p:sp>
      <p:sp>
        <p:nvSpPr>
          <p:cNvPr id="3" name="Content Placeholder 2"/>
          <p:cNvSpPr>
            <a:spLocks noGrp="1"/>
          </p:cNvSpPr>
          <p:nvPr>
            <p:ph idx="1"/>
          </p:nvPr>
        </p:nvSpPr>
        <p:spPr/>
        <p:txBody>
          <a:bodyPr>
            <a:normAutofit/>
          </a:bodyPr>
          <a:lstStyle/>
          <a:p>
            <a:pPr algn="r"/>
            <a:r>
              <a:rPr lang="fa-IR" sz="2800" dirty="0" smtClean="0"/>
              <a:t>عایق بندی دیوارها</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352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33600" y="344799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a-IR" sz="1000" b="1" dirty="0"/>
              <a:t>گچ</a:t>
            </a:r>
          </a:p>
          <a:p>
            <a:r>
              <a:rPr lang="en-US" sz="1000" dirty="0"/>
              <a:t>Plaster</a:t>
            </a:r>
            <a:endParaRPr lang="en-US" sz="1000" dirty="0"/>
          </a:p>
        </p:txBody>
      </p:sp>
      <p:cxnSp>
        <p:nvCxnSpPr>
          <p:cNvPr id="5" name="Straight Arrow Connector 4"/>
          <p:cNvCxnSpPr/>
          <p:nvPr/>
        </p:nvCxnSpPr>
        <p:spPr>
          <a:xfrm flipH="1">
            <a:off x="2743200" y="2590800"/>
            <a:ext cx="1219200" cy="85719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0" name="Rectangle 9"/>
          <p:cNvSpPr/>
          <p:nvPr/>
        </p:nvSpPr>
        <p:spPr>
          <a:xfrm>
            <a:off x="2971800" y="1752600"/>
            <a:ext cx="990600" cy="507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a-IR" sz="900" b="1" dirty="0"/>
              <a:t>دیوار سفالی</a:t>
            </a:r>
          </a:p>
          <a:p>
            <a:r>
              <a:rPr lang="en-US" sz="900" dirty="0"/>
              <a:t>Light brick</a:t>
            </a:r>
          </a:p>
          <a:p>
            <a:r>
              <a:rPr lang="en-US" sz="900" dirty="0"/>
              <a:t>wall</a:t>
            </a:r>
            <a:endParaRPr lang="en-US" sz="900" dirty="0"/>
          </a:p>
        </p:txBody>
      </p:sp>
      <p:cxnSp>
        <p:nvCxnSpPr>
          <p:cNvPr id="12" name="Straight Arrow Connector 11"/>
          <p:cNvCxnSpPr/>
          <p:nvPr/>
        </p:nvCxnSpPr>
        <p:spPr>
          <a:xfrm flipV="1">
            <a:off x="3352800" y="2260431"/>
            <a:ext cx="0" cy="2006769"/>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609600" y="3867090"/>
            <a:ext cx="9906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a-IR" sz="1000" b="1" dirty="0"/>
              <a:t>پنل گچی</a:t>
            </a:r>
          </a:p>
          <a:p>
            <a:r>
              <a:rPr lang="en-US" sz="1000" dirty="0"/>
              <a:t>Gypsumboard</a:t>
            </a:r>
            <a:endParaRPr lang="en-US" sz="1000" dirty="0"/>
          </a:p>
        </p:txBody>
      </p:sp>
      <p:sp>
        <p:nvSpPr>
          <p:cNvPr id="15" name="TextBox 14"/>
          <p:cNvSpPr txBox="1"/>
          <p:nvPr/>
        </p:nvSpPr>
        <p:spPr>
          <a:xfrm>
            <a:off x="464127" y="5488632"/>
            <a:ext cx="15240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r"/>
            <a:r>
              <a:rPr lang="fa-IR" sz="1200" dirty="0" smtClean="0"/>
              <a:t>عایق بندی دیوار و کف دیوار.</a:t>
            </a:r>
            <a:endParaRPr lang="en-US" sz="1200" dirty="0"/>
          </a:p>
        </p:txBody>
      </p:sp>
      <p:cxnSp>
        <p:nvCxnSpPr>
          <p:cNvPr id="17" name="Straight Arrow Connector 16"/>
          <p:cNvCxnSpPr/>
          <p:nvPr/>
        </p:nvCxnSpPr>
        <p:spPr>
          <a:xfrm flipH="1">
            <a:off x="1371600" y="3447990"/>
            <a:ext cx="457200" cy="2040642"/>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flipH="1">
            <a:off x="1988127" y="5488632"/>
            <a:ext cx="645535" cy="230832"/>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5866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t>عایق بندی پنجره ها</a:t>
            </a:r>
            <a:endParaRPr lang="en-US" sz="3200" dirty="0"/>
          </a:p>
        </p:txBody>
      </p:sp>
      <p:sp>
        <p:nvSpPr>
          <p:cNvPr id="3" name="Content Placeholder 2"/>
          <p:cNvSpPr>
            <a:spLocks noGrp="1"/>
          </p:cNvSpPr>
          <p:nvPr>
            <p:ph idx="1"/>
          </p:nvPr>
        </p:nvSpPr>
        <p:spPr/>
        <p:txBody>
          <a:bodyPr>
            <a:noAutofit/>
          </a:bodyPr>
          <a:lstStyle/>
          <a:p>
            <a:pPr algn="r" rtl="1"/>
            <a:r>
              <a:rPr lang="fa-IR" sz="1600" dirty="0"/>
              <a:t>شيشه هاي دو جداره در صورتي كه نكات زير رعايت شوند عايق بندي صوتي پنجره ها را به ميزان زيادي بهبود ميبخشند :</a:t>
            </a:r>
          </a:p>
          <a:p>
            <a:pPr algn="r" rtl="1"/>
            <a:r>
              <a:rPr lang="fa-IR" sz="1600" dirty="0"/>
              <a:t> </a:t>
            </a:r>
            <a:r>
              <a:rPr lang="fa-IR" sz="1600" dirty="0" smtClean="0"/>
              <a:t>1 </a:t>
            </a:r>
            <a:r>
              <a:rPr lang="fa-IR" sz="1600" dirty="0"/>
              <a:t>– با افزايش فاصله دو شيشه – عايق بندي صوتي نيز افزايش ميابد . فاصله 150 تا 20 ميليمتر كاهش صوتي معادل 40 دسي بل ايجاد ميكند .</a:t>
            </a:r>
          </a:p>
          <a:p>
            <a:pPr algn="r" rtl="1"/>
            <a:r>
              <a:rPr lang="fa-IR" sz="1600" dirty="0"/>
              <a:t> </a:t>
            </a:r>
            <a:r>
              <a:rPr lang="fa-IR" sz="1600" dirty="0" smtClean="0"/>
              <a:t>2 </a:t>
            </a:r>
            <a:r>
              <a:rPr lang="fa-IR" sz="1600" dirty="0"/>
              <a:t>– در صورتي كه پنجره هاي دو جداره قابل باز شدن باشند بايد از نوار هوا بندي استفاده شود .</a:t>
            </a:r>
          </a:p>
          <a:p>
            <a:pPr algn="r" rtl="1"/>
            <a:r>
              <a:rPr lang="fa-IR" sz="1600" dirty="0" smtClean="0"/>
              <a:t>3 </a:t>
            </a:r>
            <a:r>
              <a:rPr lang="fa-IR" sz="1600" dirty="0"/>
              <a:t>– با افزايش ضخامت شيشه به ويژه اگر پنجره ها ثابت باشند عايق بندي صوتي نيز افزايش ميابد</a:t>
            </a:r>
          </a:p>
          <a:p>
            <a:pPr algn="r" rtl="1"/>
            <a:r>
              <a:rPr lang="fa-IR" sz="1600" dirty="0" smtClean="0"/>
              <a:t>اين </a:t>
            </a:r>
            <a:r>
              <a:rPr lang="fa-IR" sz="1600" dirty="0"/>
              <a:t>نكته بدين مفهوم است كه بايد از تهويه كننده هاي مخصوصي كه كار تهويه وعايق بندي را تواما انجام ميدهند استفاده كرد .</a:t>
            </a:r>
          </a:p>
          <a:p>
            <a:pPr algn="r" rtl="1"/>
            <a:r>
              <a:rPr lang="fa-IR" sz="1600" dirty="0" smtClean="0"/>
              <a:t>4 </a:t>
            </a:r>
            <a:r>
              <a:rPr lang="fa-IR" sz="1600" dirty="0"/>
              <a:t>– شيشه هاي دو جداره اي كه براي عايق بندي حرارتي طراحي شده اند در واقع ارزش عايق بندي صوتي ندارند .</a:t>
            </a:r>
          </a:p>
          <a:p>
            <a:pPr algn="r" rtl="1"/>
            <a:r>
              <a:rPr lang="fa-IR" sz="1600" dirty="0"/>
              <a:t> </a:t>
            </a:r>
          </a:p>
        </p:txBody>
      </p:sp>
      <p:pic>
        <p:nvPicPr>
          <p:cNvPr id="7170" name="Picture 2" descr="C:\Users\reza\Desktop\windows-frames-design-photos_1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953000"/>
            <a:ext cx="70866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29054"/>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115</TotalTime>
  <Words>1420</Words>
  <Application>Microsoft Office PowerPoint</Application>
  <PresentationFormat>On-screen Show (4:3)</PresentationFormat>
  <Paragraphs>124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PowerPoint Presentation</vt:lpstr>
      <vt:lpstr>عناصر و جزئیات 2</vt:lpstr>
      <vt:lpstr>مقدمه</vt:lpstr>
      <vt:lpstr>تعریف</vt:lpstr>
      <vt:lpstr>صدا بندي ساختمان</vt:lpstr>
      <vt:lpstr>عایق بندی کف</vt:lpstr>
      <vt:lpstr>عیاق بندی دیوارها</vt:lpstr>
      <vt:lpstr>عایق بندی دیوارها</vt:lpstr>
      <vt:lpstr>عایق بندی پنجره ها</vt:lpstr>
      <vt:lpstr>پنجرها</vt:lpstr>
      <vt:lpstr>انواع عایق صوتی</vt:lpstr>
      <vt:lpstr>1- پلی استایرن (ترموپلاستیک)</vt:lpstr>
      <vt:lpstr>2- پشم شیشه</vt:lpstr>
      <vt:lpstr>3- کف ‌شیشه</vt:lpstr>
      <vt:lpstr>4- عایق پشم بندی سنگ پشم فله</vt:lpstr>
      <vt:lpstr>4- عایق پشم بندی سنگ پشم فله</vt:lpstr>
      <vt:lpstr>5- بتن لیکا</vt:lpstr>
      <vt:lpstr> 6- دیوار های پوششی کناف</vt:lpstr>
      <vt:lpstr>7-عایق صوتی سربی</vt:lpstr>
      <vt:lpstr>8-  کاشی و صفحات ساخته‌شده از فیبرهای سلولوزی</vt:lpstr>
      <vt:lpstr>9- کاشی‌های ساخته‌شده از فیبر های معدنی</vt:lpstr>
      <vt:lpstr>10 - تایل‌های ساخته شده از فیبرهای معدنی</vt:lpstr>
      <vt:lpstr> 11- کاشی‌های فلزی سوراخ دار</vt:lpstr>
      <vt:lpstr>12- اندود های آگوستیکی</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reza</cp:lastModifiedBy>
  <cp:revision>23</cp:revision>
  <dcterms:created xsi:type="dcterms:W3CDTF">2006-08-16T00:00:00Z</dcterms:created>
  <dcterms:modified xsi:type="dcterms:W3CDTF">2014-11-30T08:44:20Z</dcterms:modified>
</cp:coreProperties>
</file>