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7" r:id="rId2"/>
    <p:sldId id="257" r:id="rId3"/>
    <p:sldId id="285" r:id="rId4"/>
    <p:sldId id="258" r:id="rId5"/>
    <p:sldId id="259" r:id="rId6"/>
    <p:sldId id="261" r:id="rId7"/>
    <p:sldId id="262" r:id="rId8"/>
    <p:sldId id="286" r:id="rId9"/>
    <p:sldId id="263" r:id="rId10"/>
    <p:sldId id="266" r:id="rId11"/>
    <p:sldId id="264" r:id="rId12"/>
    <p:sldId id="265" r:id="rId13"/>
    <p:sldId id="268" r:id="rId14"/>
    <p:sldId id="278" r:id="rId15"/>
    <p:sldId id="269" r:id="rId16"/>
    <p:sldId id="270" r:id="rId17"/>
    <p:sldId id="274" r:id="rId18"/>
    <p:sldId id="271" r:id="rId19"/>
    <p:sldId id="272" r:id="rId20"/>
    <p:sldId id="273" r:id="rId21"/>
    <p:sldId id="275" r:id="rId22"/>
    <p:sldId id="276" r:id="rId23"/>
    <p:sldId id="277"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9" autoAdjust="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E3C1440-F74F-4454-854A-D7CE45E1BD2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E3C1440-F74F-4454-854A-D7CE45E1BD2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E3C1440-F74F-4454-854A-D7CE45E1BD2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3C1440-F74F-4454-854A-D7CE45E1BD22}"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D0CABA7-B440-4E20-BABC-CCB47838E6BC}" type="datetimeFigureOut">
              <a:rPr lang="en-US" smtClean="0"/>
              <a:pPr/>
              <a:t>7/11/2015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E3C1440-F74F-4454-854A-D7CE45E1BD2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D0CABA7-B440-4E20-BABC-CCB47838E6BC}" type="datetimeFigureOut">
              <a:rPr lang="en-US" smtClean="0"/>
              <a:pPr/>
              <a:t>7/11/2015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E3C1440-F74F-4454-854A-D7CE45E1BD2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diamon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371600"/>
          </a:xfrm>
        </p:spPr>
        <p:txBody>
          <a:bodyPr/>
          <a:lstStyle/>
          <a:p>
            <a:pPr algn="r"/>
            <a:r>
              <a:rPr lang="fa-IR" dirty="0" smtClean="0"/>
              <a:t>فرهنگ در معماری</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219200" y="1219199"/>
            <a:ext cx="7315200" cy="5494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lgn="r" rtl="1">
              <a:buNone/>
            </a:pPr>
            <a:r>
              <a:rPr lang="fa-IR" sz="2400" dirty="0" smtClean="0"/>
              <a:t>براي نمونه مي توان به عمارت شهرباني كل كشور اشاره كرد كه</a:t>
            </a:r>
          </a:p>
          <a:p>
            <a:pPr algn="r" rtl="1">
              <a:buNone/>
            </a:pPr>
            <a:r>
              <a:rPr lang="fa-IR" sz="2400" dirty="0" smtClean="0"/>
              <a:t>افزون بر كاربرد عناصر معماری دوره هخامنشي، استفاده از </a:t>
            </a:r>
          </a:p>
          <a:p>
            <a:pPr algn="r" rtl="1">
              <a:buNone/>
            </a:pPr>
            <a:r>
              <a:rPr lang="fa-IR" sz="2400" dirty="0" smtClean="0"/>
              <a:t>قوس هاي جناغي ، آجر و كاشي دوره اسلامي در كنار تركيب بندي </a:t>
            </a:r>
          </a:p>
          <a:p>
            <a:pPr algn="r" rtl="1">
              <a:buNone/>
            </a:pPr>
            <a:r>
              <a:rPr lang="fa-IR" sz="2400" dirty="0" smtClean="0"/>
              <a:t>پلان معماري نئوكلاسيك اروپايي، هويتي خاص به آن بخشيده است.</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905000" y="2310342"/>
            <a:ext cx="6477000" cy="4300008"/>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rmAutofit/>
          </a:bodyPr>
          <a:lstStyle/>
          <a:p>
            <a:pPr algn="r" rtl="1"/>
            <a:r>
              <a:rPr lang="fa-IR" sz="2400" b="1" dirty="0" smtClean="0"/>
              <a:t>معماري سنتي، معماري بدوي، معماري بومي، معماري نمادين</a:t>
            </a:r>
            <a:endParaRPr lang="en-US" sz="2400" dirty="0"/>
          </a:p>
        </p:txBody>
      </p:sp>
      <p:sp>
        <p:nvSpPr>
          <p:cNvPr id="3" name="Content Placeholder 2"/>
          <p:cNvSpPr>
            <a:spLocks noGrp="1"/>
          </p:cNvSpPr>
          <p:nvPr>
            <p:ph idx="1"/>
          </p:nvPr>
        </p:nvSpPr>
        <p:spPr>
          <a:xfrm>
            <a:off x="1435608" y="838200"/>
            <a:ext cx="7498080" cy="5410200"/>
          </a:xfrm>
        </p:spPr>
        <p:txBody>
          <a:bodyPr>
            <a:noAutofit/>
          </a:bodyPr>
          <a:lstStyle/>
          <a:p>
            <a:pPr algn="r" rtl="1">
              <a:buNone/>
            </a:pPr>
            <a:r>
              <a:rPr lang="fa-IR" sz="2400" dirty="0" smtClean="0"/>
              <a:t>واژگان فوق، بارها در ادبيات تحليل معماري معاصر پس از انقلاب به كار گرفته شده است. شناخت صحيح تعاريف و كاربردهاي هر يك ، مي تواند از تحليل هاي نادرست جلوگيري كند . در معماري بدوي، هركس قادر است با بهره گيري از مصالح و شيوه هاي ساخت بومي، خانه ي خود را بسازد . در معماري بومي،خانه ها توسط بنايان و بر اساس مدل هاي توسعه يافته و داراي معاني مشخص ساخته مي شوند . اين معماري مورد قبول اجتماع و تصويرگر ايده آلهاي جامعه است . معماري سنتي، بيشتر بر كاربرد اصول تأكيد مي كند . اين سنت مي تواند بدوي، بومي يا مدرن باشد . به اشتباه، معماري سنتي تنها به گذشته نسبت داده مي شود .معماري نمادين قصد دارد تا تأثيرگذار باشد و ارتباط عميقي با مفاهيم زيبايي شناسانه دارد . معماري نمادين پس از انقلاب، بيشتر بيانگر اغراق آميز از توجه به فرهنگ بومي را نشان مي دهد.</a:t>
            </a:r>
            <a:endParaRPr lang="en-US" sz="2400"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7498080" cy="5943600"/>
          </a:xfrm>
        </p:spPr>
        <p:txBody>
          <a:bodyPr>
            <a:normAutofit/>
          </a:bodyPr>
          <a:lstStyle/>
          <a:p>
            <a:pPr algn="r" rtl="1">
              <a:buNone/>
            </a:pPr>
            <a:r>
              <a:rPr lang="fa-IR" sz="2400" b="1" dirty="0" smtClean="0"/>
              <a:t>ساختار هندسه</a:t>
            </a:r>
          </a:p>
          <a:p>
            <a:pPr algn="r" rtl="1">
              <a:buNone/>
            </a:pPr>
            <a:r>
              <a:rPr lang="fa-IR" sz="2400" dirty="0" smtClean="0"/>
              <a:t>ساختار، بخشي از سيستم بيان مفاهيم فرهنگي در معماري است و هندسه، عامل تركيب بندي معماري و ارتباط دهنده ي قسمت هاي مختلف ساختمان با يكديگر است . معماري پس از انقلاب از طريق الهام از ساختار و هندسه ي معماري سنتي، نمودي فرهنگي يافته است.</a:t>
            </a:r>
          </a:p>
          <a:p>
            <a:pPr algn="r" rtl="1">
              <a:buNone/>
            </a:pPr>
            <a:r>
              <a:rPr lang="fa-IR" sz="2400" b="1" dirty="0" smtClean="0"/>
              <a:t>استعداد مكان</a:t>
            </a:r>
          </a:p>
          <a:p>
            <a:pPr algn="r" rtl="1">
              <a:buNone/>
            </a:pPr>
            <a:r>
              <a:rPr lang="fa-IR" sz="2400" dirty="0" smtClean="0"/>
              <a:t>توجه به استعداد مكان، به معناي توجه به روح آن مكان است. بهترين نمونه ها اين روح را تسخير وبه صورت كيفيت هاي ذاتي درون چشم انداز يا فرهنگ ارايه مي كنند .فرهنگ با مكان و محيط، ارتباط تنگاتنگ دارد. توجه به روح مكان و تأثير آن در معماري، به احياي هويت ختم مي شود.</a:t>
            </a:r>
          </a:p>
          <a:p>
            <a:pPr algn="r" rtl="1">
              <a:buNone/>
            </a:pPr>
            <a:endParaRPr lang="en-US" sz="2400" dirty="0"/>
          </a:p>
        </p:txBody>
      </p:sp>
      <p:pic>
        <p:nvPicPr>
          <p:cNvPr id="3074" name="Picture 2"/>
          <p:cNvPicPr>
            <a:picLocks noChangeAspect="1" noChangeArrowheads="1"/>
          </p:cNvPicPr>
          <p:nvPr/>
        </p:nvPicPr>
        <p:blipFill>
          <a:blip r:embed="rId2"/>
          <a:srcRect/>
          <a:stretch>
            <a:fillRect/>
          </a:stretch>
        </p:blipFill>
        <p:spPr bwMode="auto">
          <a:xfrm>
            <a:off x="1447800" y="4191000"/>
            <a:ext cx="4267200" cy="2446020"/>
          </a:xfrm>
          <a:prstGeom prst="rect">
            <a:avLst/>
          </a:prstGeom>
          <a:ln>
            <a:noFill/>
          </a:ln>
          <a:effectLst>
            <a:softEdge rad="112500"/>
          </a:effectLst>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38200"/>
            <a:ext cx="7467600" cy="5410200"/>
          </a:xfrm>
        </p:spPr>
        <p:txBody>
          <a:bodyPr>
            <a:normAutofit/>
          </a:bodyPr>
          <a:lstStyle/>
          <a:p>
            <a:pPr algn="r" rtl="1">
              <a:buNone/>
            </a:pPr>
            <a:r>
              <a:rPr lang="fa-IR" sz="2400" dirty="0" smtClean="0"/>
              <a:t>يكي از مهمترين رويكردهايي كه توجه به فرهنگ را از طريق نگاه به معماري سنتي مدنظر خويش قرار داده،ايده هاي فرم گرا از معماري گذشته است. اين رويكرد، به روش هاي زير نمود يافته است:</a:t>
            </a:r>
          </a:p>
          <a:p>
            <a:pPr algn="r" rtl="1">
              <a:buFont typeface="Wingdings" pitchFamily="2" charset="2"/>
              <a:buChar char="§"/>
            </a:pPr>
            <a:r>
              <a:rPr lang="fa-IR" sz="2400" dirty="0" smtClean="0"/>
              <a:t>استفاده از اجزاي معماري گذشته، سنتي، برداشت عيني شكل هاي معماري سنتي : فرهنگستان نگارستان ، ساختمان آزناب ، فرهنگستانهاي ايران، كتابخانه ملي</a:t>
            </a:r>
          </a:p>
          <a:p>
            <a:pPr algn="r" rtl="1">
              <a:buNone/>
            </a:pPr>
            <a:endParaRPr lang="fa-IR" sz="2400" dirty="0" smtClean="0"/>
          </a:p>
          <a:p>
            <a:pPr algn="r" rtl="1">
              <a:buNone/>
            </a:pPr>
            <a:endParaRPr lang="fa-IR" sz="2400" dirty="0" smtClean="0"/>
          </a:p>
          <a:p>
            <a:pPr algn="r" rtl="1">
              <a:buNone/>
            </a:pPr>
            <a:endParaRPr lang="fa-IR" sz="2400" dirty="0" smtClean="0"/>
          </a:p>
          <a:p>
            <a:pPr algn="r" rtl="1">
              <a:buNone/>
            </a:pPr>
            <a:endParaRPr lang="fa-IR" sz="1800" dirty="0" smtClean="0"/>
          </a:p>
          <a:p>
            <a:pPr algn="r" rtl="1">
              <a:buNone/>
            </a:pPr>
            <a:endParaRPr lang="fa-IR" sz="1800" dirty="0" smtClean="0"/>
          </a:p>
          <a:p>
            <a:pPr algn="r" rtl="1">
              <a:buNone/>
            </a:pPr>
            <a:r>
              <a:rPr lang="fa-IR" sz="1800" dirty="0" smtClean="0"/>
              <a:t>            </a:t>
            </a:r>
          </a:p>
          <a:p>
            <a:pPr algn="r" rtl="1">
              <a:buNone/>
            </a:pPr>
            <a:r>
              <a:rPr lang="fa-IR" sz="2000" dirty="0" smtClean="0"/>
              <a:t>                    </a:t>
            </a:r>
            <a:r>
              <a:rPr lang="fa-IR" sz="2000" b="1" dirty="0" smtClean="0"/>
              <a:t>كتابخانه ملي </a:t>
            </a:r>
          </a:p>
        </p:txBody>
      </p:sp>
      <p:sp>
        <p:nvSpPr>
          <p:cNvPr id="4" name="Title 3"/>
          <p:cNvSpPr>
            <a:spLocks noGrp="1"/>
          </p:cNvSpPr>
          <p:nvPr>
            <p:ph type="title"/>
          </p:nvPr>
        </p:nvSpPr>
        <p:spPr>
          <a:xfrm>
            <a:off x="1371600" y="-152400"/>
            <a:ext cx="7498080" cy="1143000"/>
          </a:xfrm>
        </p:spPr>
        <p:txBody>
          <a:bodyPr>
            <a:normAutofit/>
          </a:bodyPr>
          <a:lstStyle/>
          <a:p>
            <a:pPr algn="r" rtl="1"/>
            <a:r>
              <a:rPr lang="fa-IR" sz="2800" b="1" dirty="0" smtClean="0"/>
              <a:t>ايده هاي فرم گرا از معماري گذشته:</a:t>
            </a:r>
            <a:endParaRPr lang="en-US" sz="2800" dirty="0"/>
          </a:p>
        </p:txBody>
      </p:sp>
      <p:pic>
        <p:nvPicPr>
          <p:cNvPr id="4098" name="Picture 2"/>
          <p:cNvPicPr>
            <a:picLocks noChangeAspect="1" noChangeArrowheads="1"/>
          </p:cNvPicPr>
          <p:nvPr/>
        </p:nvPicPr>
        <p:blipFill>
          <a:blip r:embed="rId2"/>
          <a:srcRect/>
          <a:stretch>
            <a:fillRect/>
          </a:stretch>
        </p:blipFill>
        <p:spPr bwMode="auto">
          <a:xfrm>
            <a:off x="1143000" y="3200400"/>
            <a:ext cx="5105400" cy="348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8600" y="381000"/>
            <a:ext cx="4216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1" name="Picture 3"/>
          <p:cNvPicPr>
            <a:picLocks noChangeAspect="1" noChangeArrowheads="1"/>
          </p:cNvPicPr>
          <p:nvPr/>
        </p:nvPicPr>
        <p:blipFill>
          <a:blip r:embed="rId3"/>
          <a:srcRect/>
          <a:stretch>
            <a:fillRect/>
          </a:stretch>
        </p:blipFill>
        <p:spPr bwMode="auto">
          <a:xfrm>
            <a:off x="4495800" y="3200400"/>
            <a:ext cx="4470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524000" y="381000"/>
            <a:ext cx="6568366" cy="511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743200" y="5791200"/>
            <a:ext cx="4572000" cy="954107"/>
          </a:xfrm>
          <a:prstGeom prst="rect">
            <a:avLst/>
          </a:prstGeom>
        </p:spPr>
        <p:txBody>
          <a:bodyPr>
            <a:spAutoFit/>
          </a:bodyPr>
          <a:lstStyle/>
          <a:p>
            <a:pPr algn="ctr"/>
            <a:r>
              <a:rPr lang="fa-IR" sz="2800" b="1" dirty="0" smtClean="0"/>
              <a:t>ساختمان آزناب</a:t>
            </a:r>
          </a:p>
          <a:p>
            <a:pPr algn="ctr"/>
            <a:r>
              <a:rPr lang="fa-IR" sz="2800" dirty="0" smtClean="0"/>
              <a:t>طراح: رشيد خمارلو</a:t>
            </a:r>
            <a:endParaRPr lang="en-US" sz="2800" dirty="0"/>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lgn="r" rtl="1">
              <a:buFont typeface="Wingdings" pitchFamily="2" charset="2"/>
              <a:buChar char="§"/>
            </a:pPr>
            <a:r>
              <a:rPr lang="fa-IR" sz="2400" dirty="0" smtClean="0"/>
              <a:t>خصوصيات كاملا مدرن در عملكردها و استفاده از هندسه درو نگرا در ساختار پلان فضايي :فرهنگستان هاي ايران، كتابخانه ملي</a:t>
            </a:r>
          </a:p>
          <a:p>
            <a:pPr algn="r" rtl="1">
              <a:buFont typeface="Wingdings" pitchFamily="2" charset="2"/>
              <a:buChar char="§"/>
            </a:pPr>
            <a:r>
              <a:rPr lang="fa-IR" sz="2400" dirty="0" smtClean="0"/>
              <a:t>استفاده از فرم هاي معماري گذ شته در پوسته بيروني و استفاده ازتكنولوژي مدرن در فضاي داخلي : مجموعه ورزشي رفسنجان و مجموعه ورزشي ونك</a:t>
            </a:r>
            <a:endParaRPr lang="en-US" sz="2400" dirty="0"/>
          </a:p>
        </p:txBody>
      </p:sp>
      <p:pic>
        <p:nvPicPr>
          <p:cNvPr id="6147" name="Picture 3"/>
          <p:cNvPicPr>
            <a:picLocks noChangeAspect="1" noChangeArrowheads="1"/>
          </p:cNvPicPr>
          <p:nvPr/>
        </p:nvPicPr>
        <p:blipFill>
          <a:blip r:embed="rId2"/>
          <a:srcRect/>
          <a:stretch>
            <a:fillRect/>
          </a:stretch>
        </p:blipFill>
        <p:spPr bwMode="auto">
          <a:xfrm>
            <a:off x="381000" y="2438400"/>
            <a:ext cx="6483241"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858000" y="5181600"/>
            <a:ext cx="4572000" cy="923330"/>
          </a:xfrm>
          <a:prstGeom prst="rect">
            <a:avLst/>
          </a:prstGeom>
        </p:spPr>
        <p:txBody>
          <a:bodyPr>
            <a:spAutoFit/>
          </a:bodyPr>
          <a:lstStyle/>
          <a:p>
            <a:r>
              <a:rPr lang="fa-IR" b="1" dirty="0" smtClean="0"/>
              <a:t>مجموعة ورزشي رفسنجان</a:t>
            </a:r>
          </a:p>
          <a:p>
            <a:r>
              <a:rPr lang="fa-IR" dirty="0" smtClean="0"/>
              <a:t>طراح: سيد هادي ميرميران</a:t>
            </a:r>
          </a:p>
          <a:p>
            <a:r>
              <a:rPr lang="fa-IR" dirty="0" smtClean="0"/>
              <a:t>طرح سال: 1373</a:t>
            </a:r>
            <a:endParaRPr lang="en-US" dirty="0"/>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304800" y="304800"/>
            <a:ext cx="8534400" cy="56272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3733800" y="6019800"/>
            <a:ext cx="4572000" cy="830997"/>
          </a:xfrm>
          <a:prstGeom prst="rect">
            <a:avLst/>
          </a:prstGeom>
        </p:spPr>
        <p:txBody>
          <a:bodyPr wrap="square">
            <a:spAutoFit/>
          </a:bodyPr>
          <a:lstStyle/>
          <a:p>
            <a:r>
              <a:rPr lang="fa-IR" sz="2400" b="1" dirty="0" smtClean="0"/>
              <a:t>فرهنگستان هاي ايران</a:t>
            </a:r>
          </a:p>
          <a:p>
            <a:r>
              <a:rPr lang="fa-IR" sz="2400" dirty="0" smtClean="0"/>
              <a:t>طراح: مشاور نقش</a:t>
            </a:r>
            <a:endParaRPr lang="en-US" sz="2400" dirty="0"/>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lgn="r" rtl="1">
              <a:buNone/>
            </a:pPr>
            <a:r>
              <a:rPr lang="fa-IR" sz="2400" dirty="0" smtClean="0"/>
              <a:t>در برخي از اين نمونه ها در وراي پوسته ي بيروني بنا كه ظاهري تجديد حيات گونه دارد، مظاهر كاملي از معماري هاي تك به چشم مي خورد. در واقع اصل تضاد ميان این دو بخش است . در برخي ازمعماري هاي متاخر برداشت از معماري گذشته، به صورت تجلي الف: تكرار عين به عين در ارتباط با عملكرد بنا مثل مسجد دانشگاه شريف  ب: تكرار عين به عين بدون اهميت عملكرد بنا مثل فرهنگستان نگارستان می باشد.</a:t>
            </a:r>
            <a:endParaRPr lang="en-US" sz="2400" dirty="0"/>
          </a:p>
        </p:txBody>
      </p:sp>
      <p:pic>
        <p:nvPicPr>
          <p:cNvPr id="7170" name="Picture 2"/>
          <p:cNvPicPr>
            <a:picLocks noChangeAspect="1" noChangeArrowheads="1"/>
          </p:cNvPicPr>
          <p:nvPr/>
        </p:nvPicPr>
        <p:blipFill>
          <a:blip r:embed="rId2"/>
          <a:srcRect/>
          <a:stretch>
            <a:fillRect/>
          </a:stretch>
        </p:blipFill>
        <p:spPr bwMode="auto">
          <a:xfrm>
            <a:off x="838200" y="2971800"/>
            <a:ext cx="5562600" cy="3660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886200" y="5638800"/>
            <a:ext cx="4876800" cy="1015663"/>
          </a:xfrm>
          <a:prstGeom prst="rect">
            <a:avLst/>
          </a:prstGeom>
        </p:spPr>
        <p:txBody>
          <a:bodyPr wrap="square">
            <a:spAutoFit/>
          </a:bodyPr>
          <a:lstStyle/>
          <a:p>
            <a:pPr algn="r" rtl="1"/>
            <a:r>
              <a:rPr lang="fa-IR" sz="2000" b="1" dirty="0" smtClean="0"/>
              <a:t> مسجد دانشگاه شریف</a:t>
            </a:r>
          </a:p>
          <a:p>
            <a:pPr algn="r" rtl="1"/>
            <a:r>
              <a:rPr lang="fa-IR" sz="2000" dirty="0" smtClean="0"/>
              <a:t>طراح: مهدي حجت</a:t>
            </a:r>
          </a:p>
          <a:p>
            <a:pPr algn="r" rtl="1"/>
            <a:r>
              <a:rPr lang="fa-IR" sz="2000" dirty="0" smtClean="0"/>
              <a:t>سال ساخت 72-75</a:t>
            </a:r>
            <a:endParaRPr lang="en-US" sz="2000" dirty="0"/>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a:bodyPr>
          <a:lstStyle/>
          <a:p>
            <a:pPr algn="r" rtl="1">
              <a:buNone/>
            </a:pPr>
            <a:r>
              <a:rPr lang="fa-IR" sz="2400" dirty="0" smtClean="0"/>
              <a:t>عنايت به معماري مدرن و مدر ن متناخر در كنار برداشت از فر م هاي سنتي و تجلي گرايش به استفاده از فرم هاي معماري گذشته چون : گنبد، يخچال، بادگير، فرم حياط مركزي و گودال باغچه، زيگورات در اين رويكرد به چشم مي خورد ، فر م گرايي از معماري گذشته به عنوان يكي از اصلي ترين بازنمودهاي فرهنگي در معماري پس از انقلاب، به صورت ايد ه هاي سامان دهنده فرم و فضا از معماري گذشته، قاب هندسه، تعادل و توازن، طبيعت گرايي، سلسله مراتب ووحدت قابل تعبير است.</a:t>
            </a:r>
            <a:endParaRPr lang="en-US" sz="2400" dirty="0"/>
          </a:p>
        </p:txBody>
      </p:sp>
      <p:pic>
        <p:nvPicPr>
          <p:cNvPr id="8194" name="Picture 2"/>
          <p:cNvPicPr>
            <a:picLocks noChangeAspect="1" noChangeArrowheads="1"/>
          </p:cNvPicPr>
          <p:nvPr/>
        </p:nvPicPr>
        <p:blipFill>
          <a:blip r:embed="rId2"/>
          <a:srcRect/>
          <a:stretch>
            <a:fillRect/>
          </a:stretch>
        </p:blipFill>
        <p:spPr bwMode="auto">
          <a:xfrm>
            <a:off x="838200" y="3290358"/>
            <a:ext cx="5943600" cy="3353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rmAutofit/>
          </a:bodyPr>
          <a:lstStyle/>
          <a:p>
            <a:pPr algn="r" rtl="1"/>
            <a:r>
              <a:rPr lang="fa-IR" sz="2800" dirty="0" smtClean="0"/>
              <a:t>تعریف فرهنگ</a:t>
            </a:r>
            <a:endParaRPr lang="en-US" sz="2800" dirty="0"/>
          </a:p>
        </p:txBody>
      </p:sp>
      <p:sp>
        <p:nvSpPr>
          <p:cNvPr id="3" name="Content Placeholder 2"/>
          <p:cNvSpPr>
            <a:spLocks noGrp="1"/>
          </p:cNvSpPr>
          <p:nvPr>
            <p:ph idx="1"/>
          </p:nvPr>
        </p:nvSpPr>
        <p:spPr>
          <a:xfrm>
            <a:off x="1295400" y="685800"/>
            <a:ext cx="7498080" cy="5715000"/>
          </a:xfrm>
        </p:spPr>
        <p:txBody>
          <a:bodyPr>
            <a:normAutofit/>
          </a:bodyPr>
          <a:lstStyle/>
          <a:p>
            <a:pPr algn="r" rtl="1">
              <a:buNone/>
            </a:pPr>
            <a:r>
              <a:rPr lang="fa-IR" sz="2800" dirty="0" smtClean="0"/>
              <a:t>اولين كاربرد واژه ي فرهنگ در انگليسي مربوط به پرورش حيوانات و به عمل آوردن محصولات زراعي بودو همچنين با مفهوم عبادات ديني ارتباط داشت .از قرن شانزدهم تا قرن نوزدهم، فرهنگ كم كم به معناي بهبود و اصلاح جامعه در كليت آن نيز به كار رفت و به منزله نوعي معادل ارزشي براي تمدن استفاده شد. با ظهور مكتب رمانتيسيزم در دوره انقلاب صنعتي واژه ي فرهنگ براي سنجش رشد معنوي به كار رفت اما با ظهور مليت گرايي رمانتيك در قرن نوزدهم، تعريف تازه اي از واژه ي فرهنگ ظاهر شد كه تأكيد خود را بر سنت و زندگي روزمره به عنوان ابعاد فرهنگ مي نهاد. اين تحولات گوناگون تاريخي به نحوي مبهم در سه نوع كاربرد رايج اصطلاح فرهنگ انعكاس يافته است: </a:t>
            </a: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pPr algn="r" rtl="1"/>
            <a:r>
              <a:rPr lang="fa-IR" sz="2800" b="1" dirty="0" smtClean="0"/>
              <a:t>ايده هاي مفهوم گرا از معماري گذشته :</a:t>
            </a:r>
            <a:endParaRPr lang="en-US" sz="2800" dirty="0"/>
          </a:p>
        </p:txBody>
      </p:sp>
      <p:sp>
        <p:nvSpPr>
          <p:cNvPr id="3" name="Content Placeholder 2"/>
          <p:cNvSpPr>
            <a:spLocks noGrp="1"/>
          </p:cNvSpPr>
          <p:nvPr>
            <p:ph idx="1"/>
          </p:nvPr>
        </p:nvSpPr>
        <p:spPr/>
        <p:txBody>
          <a:bodyPr>
            <a:normAutofit/>
          </a:bodyPr>
          <a:lstStyle/>
          <a:p>
            <a:pPr algn="r" rtl="1">
              <a:buNone/>
            </a:pPr>
            <a:r>
              <a:rPr lang="fa-IR" sz="2800" dirty="0" smtClean="0"/>
              <a:t>عمدتا در قالب نمودهاي ذيل قابل شناسايي است</a:t>
            </a:r>
          </a:p>
          <a:p>
            <a:pPr algn="r" rtl="1">
              <a:buNone/>
            </a:pPr>
            <a:r>
              <a:rPr lang="fa-IR" sz="2800" dirty="0" smtClean="0"/>
              <a:t>• درون گرايي مثل فرهنگستان هاي ايران، كتابخانه ملي.</a:t>
            </a:r>
          </a:p>
          <a:p>
            <a:pPr algn="r" rtl="1">
              <a:buNone/>
            </a:pPr>
            <a:r>
              <a:rPr lang="fa-IR" sz="2800" dirty="0" smtClean="0"/>
              <a:t>• انعكاس: فرهنگسراي خاوران، ساختمان جديد مجلس</a:t>
            </a:r>
          </a:p>
          <a:p>
            <a:pPr algn="r" rtl="1">
              <a:buNone/>
            </a:pPr>
            <a:r>
              <a:rPr lang="fa-IR" sz="2800" dirty="0" smtClean="0"/>
              <a:t>در اين نگاه، گرايش به احياي معماري اسلامي – ايراني و استفاده ازآن در طراحي معماري پس از انقلاب به صورت جدي مطرح است . در اين روش، مفاهيم معماري سنتي، به صورت انتزاعي در قالب فرم هاي جديد به نمايش در مي آيند.</a:t>
            </a:r>
            <a:endParaRPr lang="en-US" sz="2800" dirty="0"/>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143000" y="304800"/>
            <a:ext cx="7280564" cy="533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810000" y="5715000"/>
            <a:ext cx="4572000" cy="1200329"/>
          </a:xfrm>
          <a:prstGeom prst="rect">
            <a:avLst/>
          </a:prstGeom>
        </p:spPr>
        <p:txBody>
          <a:bodyPr>
            <a:spAutoFit/>
          </a:bodyPr>
          <a:lstStyle/>
          <a:p>
            <a:r>
              <a:rPr lang="fa-IR" sz="2400" b="1" dirty="0" smtClean="0"/>
              <a:t>فرهنگسراي خاوران</a:t>
            </a:r>
          </a:p>
          <a:p>
            <a:r>
              <a:rPr lang="fa-IR" sz="2400" dirty="0" smtClean="0"/>
              <a:t>طراح: دفتر فني فرهنگسراي خاوران</a:t>
            </a:r>
          </a:p>
          <a:p>
            <a:r>
              <a:rPr lang="fa-IR" sz="2400" dirty="0" smtClean="0"/>
              <a:t>سال ساخت : 1375</a:t>
            </a:r>
            <a:endParaRPr lang="en-US" sz="2400" dirty="0"/>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rmAutofit/>
          </a:bodyPr>
          <a:lstStyle/>
          <a:p>
            <a:pPr algn="r" rtl="1"/>
            <a:r>
              <a:rPr lang="fa-IR" sz="2800" b="1" dirty="0" smtClean="0"/>
              <a:t>معماري پست مدرن:</a:t>
            </a:r>
            <a:endParaRPr lang="en-US" sz="2800" dirty="0"/>
          </a:p>
        </p:txBody>
      </p:sp>
      <p:sp>
        <p:nvSpPr>
          <p:cNvPr id="3" name="Content Placeholder 2"/>
          <p:cNvSpPr>
            <a:spLocks noGrp="1"/>
          </p:cNvSpPr>
          <p:nvPr>
            <p:ph idx="1"/>
          </p:nvPr>
        </p:nvSpPr>
        <p:spPr>
          <a:xfrm>
            <a:off x="1371600" y="1371600"/>
            <a:ext cx="7498080" cy="4800600"/>
          </a:xfrm>
        </p:spPr>
        <p:txBody>
          <a:bodyPr>
            <a:normAutofit/>
          </a:bodyPr>
          <a:lstStyle/>
          <a:p>
            <a:pPr algn="r" rtl="1">
              <a:buNone/>
            </a:pPr>
            <a:r>
              <a:rPr lang="fa-IR" dirty="0" smtClean="0"/>
              <a:t>در فاصله سال هاي 75 تا 77 مو ضوع نگاه به معماري گذشته به صورت استفاده ازفرم ها و تزيينات معماري گذشته و يا استفاده از تركيبات و اشكال معماري مدرن و پست مدرن اروپايي با استفاده از معماري گذشته مطرح است (ساختمان اجلاس سران ،فرهنگسراي خاورا ن :تلاش براي تجديدحيات گرايي)</a:t>
            </a:r>
            <a:endParaRPr lang="en-US" dirty="0"/>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143000" y="270933"/>
            <a:ext cx="7555230" cy="5596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038600" y="5943600"/>
            <a:ext cx="4572000" cy="830997"/>
          </a:xfrm>
          <a:prstGeom prst="rect">
            <a:avLst/>
          </a:prstGeom>
        </p:spPr>
        <p:txBody>
          <a:bodyPr>
            <a:spAutoFit/>
          </a:bodyPr>
          <a:lstStyle/>
          <a:p>
            <a:r>
              <a:rPr lang="fa-IR" sz="2400" b="1" dirty="0" smtClean="0"/>
              <a:t>ساختمان اجلاس سران</a:t>
            </a:r>
          </a:p>
          <a:p>
            <a:r>
              <a:rPr lang="fa-IR" sz="2400" dirty="0" smtClean="0"/>
              <a:t>طراح: يحي فيوضي</a:t>
            </a:r>
            <a:endParaRPr lang="en-US" sz="2400" dirty="0"/>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lgn="r" rtl="1">
              <a:buNone/>
            </a:pPr>
            <a:r>
              <a:rPr lang="fa-IR" dirty="0" smtClean="0"/>
              <a:t>در خلال سال هاي 74 تا 78 گرايش هاي تجديدحيات گرا در معماري ايرا ن به صورت هاي ذيل قابل روئيت است:</a:t>
            </a:r>
          </a:p>
          <a:p>
            <a:pPr algn="r" rtl="1">
              <a:buNone/>
            </a:pPr>
            <a:r>
              <a:rPr lang="fa-IR" dirty="0" smtClean="0"/>
              <a:t>1- افراطي: استفاده از فر م ها و تزيينات معماري گذشته كه بعضا اشاراتي به برخي ازمفاهيم سنتي (انعكاس) دارد</a:t>
            </a:r>
          </a:p>
          <a:p>
            <a:pPr algn="r" rtl="1">
              <a:buNone/>
            </a:pPr>
            <a:r>
              <a:rPr lang="fa-IR" dirty="0" smtClean="0"/>
              <a:t>2- با رويكرد مدرن: استفاده نسبي انتزاع فرم هاي معماري گذشته و يا استفاده از برخي مفاهيم مانند تعادل و توازن يا محور</a:t>
            </a:r>
            <a:endParaRPr lang="en-US" dirty="0"/>
          </a:p>
        </p:txBody>
      </p:sp>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rmAutofit/>
          </a:bodyPr>
          <a:lstStyle/>
          <a:p>
            <a:pPr algn="r" rtl="1"/>
            <a:r>
              <a:rPr lang="fa-IR" sz="2800" b="1" dirty="0" smtClean="0"/>
              <a:t>جمع بندي:</a:t>
            </a:r>
            <a:endParaRPr lang="en-US" sz="2800" dirty="0"/>
          </a:p>
        </p:txBody>
      </p:sp>
      <p:sp>
        <p:nvSpPr>
          <p:cNvPr id="3" name="Content Placeholder 2"/>
          <p:cNvSpPr>
            <a:spLocks noGrp="1"/>
          </p:cNvSpPr>
          <p:nvPr>
            <p:ph idx="1"/>
          </p:nvPr>
        </p:nvSpPr>
        <p:spPr>
          <a:xfrm>
            <a:off x="1435608" y="1219200"/>
            <a:ext cx="7498080" cy="5029200"/>
          </a:xfrm>
        </p:spPr>
        <p:txBody>
          <a:bodyPr>
            <a:normAutofit fontScale="92500" lnSpcReduction="10000"/>
          </a:bodyPr>
          <a:lstStyle/>
          <a:p>
            <a:pPr algn="r" rtl="1">
              <a:buNone/>
            </a:pPr>
            <a:r>
              <a:rPr lang="fa-IR" dirty="0" smtClean="0"/>
              <a:t>معماري معاصر ايران آميزه اي از بناهايي است كه هر يك تحت تاثير مكتب فكري ويژه اي، متناسب با خصوصيات بستر شكل يابي خويش، تجلي يافته اند.آنچه كه در اين دوره، تحت عنوان رويكردي فرهنگي مورد تحليل قرا ر گرفت، نسبتي است كه اثر معماري با واژه ي سنت برقرار مي كند . اين ارتباط ، در قالب ايده هاي تعامل با معماري گذشته به دو عبارت خلاصه مي شوند : 1- فرم گرا از معماري گذشته و 2- مفهوم گرااز معماري گذشته . در رويكرد فرم گرا، بيان نمادين شكل هاي معماري سنتي اهميت د ارد در حاليكه در ايده هاي مفهوم گرا، بيشتر، فضاي معماري و اصول حاكم بر معماري سنتي مورد توجه بوده است.</a:t>
            </a:r>
            <a:endParaRPr lang="en-US" dirty="0"/>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a:bodyPr>
          <a:lstStyle/>
          <a:p>
            <a:pPr algn="r" rtl="1">
              <a:buNone/>
            </a:pPr>
            <a:r>
              <a:rPr lang="fa-IR" sz="2400" dirty="0" smtClean="0"/>
              <a:t>تلاش براي كسب هويت از موضوعات مهم و كليدي مباحث مربوط به معماري معاصر، در سال هاي انتهاي پهلوي دوم و سال هاي پس از پيروزي انقلاب اسلامي محسوب مي شود. كوشش براي كسب هويت گاهي به نوعي تلاش گذشته گرايانه تبديل شده است.نگاه به معماري سنتي و معماري اسلامي ايران به عنوان منبع الهام در برخي از ديگر تلا شها و كوشش هاي انجام پذيرفته در معماري معاصر ايران؛ جنبه هايي محدود، تكراري و بعضا خسته كننده يافته است . نكته ي جالب توجه آن است كه اين جريان ريشه در معماري پيش از پيروزي انقلاب اسلامي و نگاه تزريق سنت به معماري معاصر ايران در سالهاي زمامداري پهلوي دوم دارد.</a:t>
            </a:r>
            <a:endParaRPr lang="en-US" sz="2400" dirty="0"/>
          </a:p>
        </p:txBody>
      </p:sp>
      <p:pic>
        <p:nvPicPr>
          <p:cNvPr id="13314" name="Picture 2"/>
          <p:cNvPicPr>
            <a:picLocks noChangeAspect="1" noChangeArrowheads="1"/>
          </p:cNvPicPr>
          <p:nvPr/>
        </p:nvPicPr>
        <p:blipFill>
          <a:blip r:embed="rId2"/>
          <a:srcRect/>
          <a:stretch>
            <a:fillRect/>
          </a:stretch>
        </p:blipFill>
        <p:spPr bwMode="auto">
          <a:xfrm>
            <a:off x="533400" y="3886200"/>
            <a:ext cx="4572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5257800" y="5791200"/>
            <a:ext cx="3605474" cy="461665"/>
          </a:xfrm>
          <a:prstGeom prst="rect">
            <a:avLst/>
          </a:prstGeom>
        </p:spPr>
        <p:txBody>
          <a:bodyPr wrap="none">
            <a:spAutoFit/>
          </a:bodyPr>
          <a:lstStyle/>
          <a:p>
            <a:r>
              <a:rPr lang="fa-IR" sz="2400" dirty="0" smtClean="0"/>
              <a:t>برج شهیاد (آزادی)، تهران، پهلوی</a:t>
            </a:r>
            <a:endParaRPr lang="en-US" sz="2400" dirty="0"/>
          </a:p>
        </p:txBody>
      </p:sp>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Autofit/>
          </a:bodyPr>
          <a:lstStyle/>
          <a:p>
            <a:pPr algn="r" rtl="1">
              <a:buNone/>
            </a:pPr>
            <a:r>
              <a:rPr lang="fa-IR" sz="2800" dirty="0" smtClean="0"/>
              <a:t>استعاره گرايي به عنوان رويكردي بارز در معماري پس از انقلاب اسلامي، برداشت هاي فرهنگي را به حوزه ي بيان معماري نزديك مي كند. استعاره گرايي در اين دوره به دوشكل مطرح مي شود:</a:t>
            </a:r>
          </a:p>
          <a:p>
            <a:pPr algn="r" rtl="1">
              <a:buNone/>
            </a:pPr>
            <a:r>
              <a:rPr lang="fa-IR" sz="2800" dirty="0" smtClean="0"/>
              <a:t>گروه اول: اشاره به موضوعات عيني كه در برگيرنده برخي از مفاهيم يا معاني هستند . مثلا: يك طاق يا قوس به مفهوم الهام از گذشته يا استفاده از مصالح آجري، به مفهوم بازگشت به گذشته</a:t>
            </a:r>
          </a:p>
          <a:p>
            <a:pPr algn="r" rtl="1">
              <a:buNone/>
            </a:pPr>
            <a:r>
              <a:rPr lang="fa-IR" sz="2800" dirty="0" smtClean="0"/>
              <a:t>گروه دوم: يا ا ين كه نوع كالبد و نوع سبك و مصالح آن يادآور مفهومي خاص در معماري است :سرمايه داري، فقر، قدرت يا استفاده از جزييات سنتي در ذهن تصور پايبندي به مفاهيم معماري گذشته</a:t>
            </a:r>
            <a:endParaRPr lang="en-US" sz="2800" dirty="0"/>
          </a:p>
        </p:txBody>
      </p:sp>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Autofit/>
          </a:bodyPr>
          <a:lstStyle/>
          <a:p>
            <a:pPr algn="r" rtl="1">
              <a:buNone/>
            </a:pPr>
            <a:r>
              <a:rPr lang="fa-IR" sz="2800" dirty="0" smtClean="0"/>
              <a:t>در برخي ديگر از بناهاي معماري معاصر ايران نوعي برخورد چندگانه با سنت، معماري سنتي و آموز ه هاي معماري اسلامي ايران وجود دارد . استفاده از برخي از مفاهيم و آموزه هاي مورد استفاده در معماري ايراني در</a:t>
            </a:r>
          </a:p>
          <a:p>
            <a:pPr algn="r" rtl="1">
              <a:buNone/>
            </a:pPr>
            <a:r>
              <a:rPr lang="fa-IR" sz="2800" dirty="0" smtClean="0"/>
              <a:t>اين بناها، چهره اي باهويت و مطلو بتر از آن ها به نمايش گذاشته است.بازگشت به خويشتن خويش؛ در عين نو بودن، نوماندن و پيشرفت؛ بزرگترين پرسش گشوده ي معماري معاصرايران است كه در سال هاي پس از پيروزي انقلاب اسلامي همواره در پي پاسخ به آن بوده ايم. امروزه گويي</a:t>
            </a:r>
          </a:p>
          <a:p>
            <a:pPr algn="r" rtl="1">
              <a:buNone/>
            </a:pPr>
            <a:r>
              <a:rPr lang="fa-IR" sz="2800" dirty="0" smtClean="0"/>
              <a:t>مفاهيمي چون صداقت حرفه اي ، اصالت وجو د و اتانتيسيته، كمتر در ميان معماران ايراني تعريف شده است.هرچند معماران جوان در اين چالش از وضعيت مناسب تري برخوردارند.</a:t>
            </a:r>
            <a:endParaRPr lang="en-US" sz="2800" dirty="0"/>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7498080" cy="5791200"/>
          </a:xfrm>
        </p:spPr>
        <p:txBody>
          <a:bodyPr>
            <a:normAutofit/>
          </a:bodyPr>
          <a:lstStyle/>
          <a:p>
            <a:pPr algn="r" rtl="1">
              <a:buNone/>
            </a:pPr>
            <a:r>
              <a:rPr lang="fa-IR" sz="2400" dirty="0" smtClean="0"/>
              <a:t>درستي و صداقت در عمل گويي مانندهميشه در ميان جوانان بيشتر است . آلوده نشدن به زندگي و فساد نظارتي و سستي اجرايي حاكم بر صنعت ساخت و ساز كشور، از جمله دلايل موفقيت نسبي معماران جوان ايراني به شمار مي آيند. اصلاح وضعيت معماري مي تواند تأثير بسزايي در توسعه فرهنگ جامعه داشته باشد. در واقع با ايجاد شرايطي جهت توسعه موضوعات نقد معماري به جامعه ، مي توان انتظار داشت تا مردم نسبت به ويژگي هاي بصري محيط اطراف خود حسا س تر شده و دانش و سليقه خود را در انتخاب محيط زندگي، همچنين ساخت آن ارتقا دهند .</a:t>
            </a:r>
          </a:p>
          <a:p>
            <a:pPr algn="r" rtl="1">
              <a:buNone/>
            </a:pPr>
            <a:r>
              <a:rPr lang="fa-IR" sz="2400" dirty="0" smtClean="0"/>
              <a:t>مردم نيز مي توانند در حوزه اختيارات خويش، با بهره گيري از نتايج كاربردي اين پژوهش،در خلق معماري با هويت بكوشند و با بهره گيري از معيارهاي فرهنگي، كيفيت محيط زندگي خويش را ارتقا بخشند.</a:t>
            </a:r>
            <a:endParaRPr lang="en-US" sz="2400"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35100" y="533400"/>
            <a:ext cx="7499350" cy="5715000"/>
          </a:xfrm>
          <a:prstGeom prst="rect">
            <a:avLst/>
          </a:prstGeom>
        </p:spPr>
        <p:txBody>
          <a:bodyPr>
            <a:normAutofit/>
          </a:bodyPr>
          <a:lstStyle/>
          <a:p>
            <a:pPr algn="r" rtl="1">
              <a:buFont typeface="Wingdings" pitchFamily="2" charset="2"/>
              <a:buChar char="§"/>
            </a:pPr>
            <a:r>
              <a:rPr lang="fa-IR" dirty="0" smtClean="0"/>
              <a:t>اشاره به رشد فكري، روحي و زيبايي شناختي فرد، گروه و جامعه. به اين معني كه فرهنگ تقريباً معادل با تمدن و پيشرفت اخلاق فردي و جمعي در نظر گرفته مي شود. ( ديدگاه جامعه شناسان)</a:t>
            </a:r>
          </a:p>
          <a:p>
            <a:pPr algn="r" rtl="1">
              <a:buFont typeface="Wingdings" pitchFamily="2" charset="2"/>
              <a:buChar char="§"/>
            </a:pPr>
            <a:r>
              <a:rPr lang="fa-IR" dirty="0" smtClean="0"/>
              <a:t>دربر گرفتن تعدادي از فعاليت هاي ذهني و هنري و محصولات آنها ( فيلم، هنر و تئاتر ) .فرهنگ در اين كاربرد كمابيش معادل با هنرهاست.( ديدگاه زيبايي شناسان و منتقدين ادبي)</a:t>
            </a:r>
          </a:p>
          <a:p>
            <a:pPr algn="r" rtl="1">
              <a:buFont typeface="Wingdings" pitchFamily="2" charset="2"/>
              <a:buChar char="§"/>
            </a:pPr>
            <a:r>
              <a:rPr lang="fa-IR" dirty="0" smtClean="0"/>
              <a:t>براي مشخص كردن كل راه و رسم زندگي، اعمال، فعاليت ها، باورها و آداب و رسوم تعدادي از مردم، يك گروه يا يك جامعه.( ديدگاه مردم شناسان)</a:t>
            </a:r>
          </a:p>
          <a:p>
            <a:pPr algn="r" rtl="1"/>
            <a:endParaRPr lang="en-US"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435100" y="228600"/>
            <a:ext cx="7499350" cy="6019800"/>
          </a:xfrm>
        </p:spPr>
        <p:txBody>
          <a:bodyPr>
            <a:normAutofit/>
          </a:bodyPr>
          <a:lstStyle/>
          <a:p>
            <a:pPr algn="r" rtl="1">
              <a:buNone/>
            </a:pPr>
            <a:r>
              <a:rPr lang="fa-IR" sz="2000" dirty="0" smtClean="0"/>
              <a:t>فرهنگ از منظر افراد ديگر، تعاريف متفاوتي يافته است،به بيان گيدنز در بهترين حالت مي توان فرهنگ را به مجموعه اي از شيوه هاي زندگي تعريف كرد . شيوه هاي خاص زمانمند و فضا مندي كه در وضعيت واقعي تعريف شده باشند . اين شيوه هاي زندگي از سه ركن اصلي تشكيل شده اند، ارزش ها(كه مردم آنها را حفظ مي كنند )، هنجارها(كه مردم آنها را تبعيت مي كنند ) و چيزهاي مادي ( كه مردم آنها را به كار مي گيرند؛ از كالاها تا سيستم هاي حمل و نقل تا ساختمان ها و تسهيلات شهري ) اين سه ركن اصلي فر هنگ در ارتباط كامل با يكديگر قرار دارند.درگيري مداوم فرهنگ با عناصر مادي، جريان فرهنگي را يك جريان بي وقفه تغيير و تعديل سيستم هاي ارزشي پيشين و تفسير و تطبق سيستم هاي ارزشي نو ساخته است . از اين رو فرهنگ ها ثابت نبوده و دائماً در حال انتقال و تغييرند. گوناگوني و تمايز، ويژگي اصلي فرهنگ هاي معاصر است.</a:t>
            </a:r>
            <a:endParaRPr lang="en-US" sz="2000" dirty="0" smtClean="0"/>
          </a:p>
        </p:txBody>
      </p:sp>
      <p:pic>
        <p:nvPicPr>
          <p:cNvPr id="1026" name="Picture 2" descr="C:\Users\s0r0ur\Desktop\فرهنگ\Memari- 7 mehr 90.JPG"/>
          <p:cNvPicPr>
            <a:picLocks noChangeAspect="1" noChangeArrowheads="1"/>
          </p:cNvPicPr>
          <p:nvPr/>
        </p:nvPicPr>
        <p:blipFill>
          <a:blip r:embed="rId2"/>
          <a:srcRect/>
          <a:stretch>
            <a:fillRect/>
          </a:stretch>
        </p:blipFill>
        <p:spPr bwMode="auto">
          <a:xfrm>
            <a:off x="609600" y="3657600"/>
            <a:ext cx="4724401" cy="2983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1143000"/>
          </a:xfrm>
        </p:spPr>
        <p:txBody>
          <a:bodyPr>
            <a:normAutofit/>
          </a:bodyPr>
          <a:lstStyle/>
          <a:p>
            <a:pPr algn="r" rtl="1"/>
            <a:r>
              <a:rPr lang="fa-IR" sz="2800" b="1" dirty="0" smtClean="0"/>
              <a:t>فرهنگ، فضا و معماري</a:t>
            </a:r>
            <a:endParaRPr lang="en-US" sz="2800" dirty="0"/>
          </a:p>
        </p:txBody>
      </p:sp>
      <p:sp>
        <p:nvSpPr>
          <p:cNvPr id="3" name="Content Placeholder 2"/>
          <p:cNvSpPr>
            <a:spLocks noGrp="1"/>
          </p:cNvSpPr>
          <p:nvPr>
            <p:ph idx="1"/>
          </p:nvPr>
        </p:nvSpPr>
        <p:spPr>
          <a:xfrm>
            <a:off x="1447800" y="533400"/>
            <a:ext cx="7498080" cy="6096000"/>
          </a:xfrm>
        </p:spPr>
        <p:txBody>
          <a:bodyPr>
            <a:normAutofit lnSpcReduction="10000"/>
          </a:bodyPr>
          <a:lstStyle/>
          <a:p>
            <a:pPr algn="r" rtl="1">
              <a:buNone/>
            </a:pPr>
            <a:r>
              <a:rPr lang="fa-IR" sz="2000" dirty="0" smtClean="0"/>
              <a:t>براي درك رابطه ي فرهنگ و معماري، ابتدا به رابطه ي فضا و فرهنگ اشاره مي كنيم. فضا نيز</a:t>
            </a:r>
            <a:r>
              <a:rPr lang="en-US" sz="2000" dirty="0" smtClean="0"/>
              <a:t> </a:t>
            </a:r>
            <a:r>
              <a:rPr lang="fa-IR" sz="2000" dirty="0" smtClean="0"/>
              <a:t>همچون فرهنگ داراي ساختي اجتماعي است كه در جريان شكل دهي به تصور مردم از خودشان ساخته مي</a:t>
            </a:r>
            <a:r>
              <a:rPr lang="en-US" sz="2000" dirty="0" smtClean="0"/>
              <a:t> </a:t>
            </a:r>
            <a:r>
              <a:rPr lang="fa-IR" sz="2000" dirty="0" smtClean="0"/>
              <a:t>شود. فضا در تقويت و تحول فرهنگي نقش اساسي دارد، زيرا الگوهاي رفتاري مورد انتظار در داخل فضاي</a:t>
            </a:r>
            <a:r>
              <a:rPr lang="en-US" sz="2000" dirty="0" smtClean="0"/>
              <a:t>  </a:t>
            </a:r>
            <a:r>
              <a:rPr lang="fa-IR" sz="2000" dirty="0" smtClean="0"/>
              <a:t>خاص، ارزش هاي فرهنگي خاصي را منعكس مي سازد . اين تعريف، دلالت بر ساخت فضايي ذهني دارد . تأثير</a:t>
            </a:r>
            <a:r>
              <a:rPr lang="en-US" sz="2000" dirty="0" smtClean="0"/>
              <a:t> </a:t>
            </a:r>
            <a:r>
              <a:rPr lang="fa-IR" sz="2000" dirty="0" smtClean="0"/>
              <a:t>پذيري از فضاي ذهني، در محدوده ي فضاي عيني و كالبدي، قابل درك مي شود . معماري، عمل</a:t>
            </a:r>
            <a:r>
              <a:rPr lang="en-US" sz="2000" dirty="0" smtClean="0"/>
              <a:t> </a:t>
            </a:r>
            <a:r>
              <a:rPr lang="fa-IR" sz="2000" dirty="0" smtClean="0"/>
              <a:t>سازماندهي فضاي ذهني و عيني، به صورت در هم پيوسته است.</a:t>
            </a:r>
            <a:r>
              <a:rPr lang="en-US" sz="2000" dirty="0" smtClean="0"/>
              <a:t> </a:t>
            </a:r>
            <a:r>
              <a:rPr lang="fa-IR" sz="2000" dirty="0" smtClean="0"/>
              <a:t>طرح رابطه ي فرهنگ و معماري به ويژه در حوزه ي روان شناسي ، نياز توجه به رابطه ي انسان بامحيط مصنوع خويش را روشن مي سازد . با اين نگرش، فرهنگ، عامل يا مسير ارتباط انسان با محيط مصنوع</a:t>
            </a:r>
            <a:r>
              <a:rPr lang="en-US" sz="2000" dirty="0" smtClean="0"/>
              <a:t> </a:t>
            </a:r>
            <a:r>
              <a:rPr lang="fa-IR" sz="2000" dirty="0" smtClean="0"/>
              <a:t>است و بر دو دسته از عوامل محيطي دلالت دارد:</a:t>
            </a:r>
            <a:endParaRPr lang="en-US" sz="2000" dirty="0" smtClean="0"/>
          </a:p>
          <a:p>
            <a:pPr algn="r" rtl="1">
              <a:buNone/>
            </a:pPr>
            <a:r>
              <a:rPr lang="fa-IR" sz="2000" dirty="0" smtClean="0"/>
              <a:t>الف- رفتارها، انديشه ها و احساسات استاندارد شده</a:t>
            </a:r>
            <a:endParaRPr lang="en-US" sz="2000" dirty="0" smtClean="0"/>
          </a:p>
          <a:p>
            <a:pPr algn="r" rtl="1">
              <a:buNone/>
            </a:pPr>
            <a:r>
              <a:rPr lang="fa-IR" sz="2000" dirty="0" smtClean="0"/>
              <a:t>ب- محصولاتي كه نتيجه يا وسيله ي تداوم رفتارها و تفكرات افراد در يك جامعه ي مفروض باشد.</a:t>
            </a:r>
            <a:endParaRPr lang="en-US" sz="2000" dirty="0" smtClean="0"/>
          </a:p>
          <a:p>
            <a:pPr algn="r" rtl="1">
              <a:buNone/>
            </a:pPr>
            <a:r>
              <a:rPr lang="fa-IR" sz="2000" dirty="0" smtClean="0"/>
              <a:t>همچنين فرهنگ از دو راه بر شكل گيري فضاي معماري مؤثر است:</a:t>
            </a:r>
            <a:endParaRPr lang="en-US" sz="2000" dirty="0" smtClean="0"/>
          </a:p>
          <a:p>
            <a:pPr algn="r" rtl="1">
              <a:buFont typeface="Wingdings" pitchFamily="2" charset="2"/>
              <a:buChar char="§"/>
            </a:pPr>
            <a:r>
              <a:rPr lang="fa-IR" sz="2000" dirty="0" smtClean="0"/>
              <a:t>از طريق ايجاد قوانين وآداب رفتاري منجر به بروز ساماندهي عملكردي و سلسله مراتب فضايي مي</a:t>
            </a:r>
            <a:r>
              <a:rPr lang="en-US" sz="2000" dirty="0" smtClean="0"/>
              <a:t> </a:t>
            </a:r>
            <a:r>
              <a:rPr lang="fa-IR" sz="2000" dirty="0" smtClean="0"/>
              <a:t>شود.</a:t>
            </a:r>
          </a:p>
          <a:p>
            <a:pPr algn="r" rtl="1">
              <a:buFont typeface="Wingdings" pitchFamily="2" charset="2"/>
              <a:buChar char="§"/>
            </a:pPr>
            <a:r>
              <a:rPr lang="fa-IR" sz="2000" dirty="0" smtClean="0"/>
              <a:t>از طريق ايجاد خاطره ها ، باورها و نشانه ها در قالب كالبدي سمبلها ، كهن الگوها و استعارها که باعث خلق معنا در فضاي معماري مي شود.</a:t>
            </a:r>
            <a:endParaRPr lang="en-US" sz="2000"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normAutofit/>
          </a:bodyPr>
          <a:lstStyle/>
          <a:p>
            <a:pPr algn="r" rtl="1"/>
            <a:r>
              <a:rPr lang="fa-IR" sz="2400" b="1" dirty="0" smtClean="0"/>
              <a:t>معماري معاصر ايران و مسأله ي نقد فرهنگی</a:t>
            </a:r>
            <a:br>
              <a:rPr lang="fa-IR" sz="2400" b="1" dirty="0" smtClean="0"/>
            </a:br>
            <a:r>
              <a:rPr lang="fa-IR" sz="2400" b="1" dirty="0" smtClean="0"/>
              <a:t>الف: پيش از انقلاب اسلامي</a:t>
            </a:r>
            <a:endParaRPr lang="en-US" sz="2400" dirty="0"/>
          </a:p>
        </p:txBody>
      </p:sp>
      <p:sp>
        <p:nvSpPr>
          <p:cNvPr id="3" name="Content Placeholder 2"/>
          <p:cNvSpPr>
            <a:spLocks noGrp="1"/>
          </p:cNvSpPr>
          <p:nvPr>
            <p:ph idx="1"/>
          </p:nvPr>
        </p:nvSpPr>
        <p:spPr>
          <a:xfrm>
            <a:off x="1066800" y="914400"/>
            <a:ext cx="7879080" cy="5943600"/>
          </a:xfrm>
        </p:spPr>
        <p:txBody>
          <a:bodyPr>
            <a:normAutofit fontScale="92500" lnSpcReduction="10000"/>
          </a:bodyPr>
          <a:lstStyle/>
          <a:p>
            <a:pPr algn="r" rtl="1">
              <a:buNone/>
            </a:pPr>
            <a:r>
              <a:rPr lang="fa-IR" sz="2000" dirty="0" smtClean="0"/>
              <a:t>تا اوايل دوره ي قا جار، معماري ايراني از پيوستگي و تداوم ريشه اي برخوردار بود كه اگرچه در هر زمان بنابر مقتضيات، نظير تحول فنون ساخت، استفاده از مصالح جديد، تغيير و گسترش خواست كارفرمايان و تغيير در نظام طراحي، شكل ها و الگوهاي متفاوتي از خود نمايان مي ساخت، اما بر اساس اصول و مشخصه هاي بنيادي تغيير ناپذيري، قوام مي گرفت . تداوم معماري، از تداوم فرهنگي در همه عرصه هاي زندگي ايرانيان ناشي مي شد . پيوستگي ساختارهاي مختلف زندگي با معماري، همگوني و هماهنگي معماري را نيز در پي داشت . تا اين زمان، فرهنگ و معماري ايران طي فرآيندي پيوسته و درونزا و همراه با تبادلاتي با فرهنگ هاي سرزمين هاي مجاور، نوعي روند تحول و دگرگوني را به صورتي تدريجي طي مي كرد .در اين زمان، معماري، بلاواسطه، منتج از فرهنگ بود و تفكيكي ميان اين دو حوزه به چشم نمي خورد.</a:t>
            </a:r>
          </a:p>
          <a:p>
            <a:pPr algn="r" rtl="1">
              <a:buNone/>
            </a:pPr>
            <a:r>
              <a:rPr lang="fa-IR" sz="2000" b="1" dirty="0" smtClean="0"/>
              <a:t>الف- 1- دوره ي قاجار</a:t>
            </a:r>
          </a:p>
          <a:p>
            <a:pPr algn="r" rtl="1">
              <a:buNone/>
            </a:pPr>
            <a:r>
              <a:rPr lang="fa-IR" sz="2000" dirty="0" smtClean="0"/>
              <a:t>با روي كار آمدن حكومت قاجار، به تدريج، پيوستگي هاي اجزاي زندگي فردي و اجتماعي مردم، به دلايلي از جمله، تغيير و تحولات عرصه ي جهاني و برخي نابساماني هاي داخلي، دستخوش دگرگوني شد . مسايل و ناكامي هاي سياسي، اجتماعي و اقتصادي در اين دوره، سبب شد كه برخي روشنفكران، تحصيل كرده ها و حتي عده اي از مقامات حكومتي پيروي و اقتباس از غرب را در زمينه هاي اجتماعي، فني و فرهنگي مهمترين راه پيشرفت كشور دانستند .تأثير اين نگرش بر معماري، نوعي نگاه تقليدي را با خود به همراه داشت . در اين دوره، به تدريج برداشت هاي التقاطي به ويژه در فرم و تزئينات، بارزترين ويژگي فرهنگي معماري بو د . اما همچنان، ساختار معماري، بر اساس معماري سنتي استوار بود و تداوم فرهنگي در اصول و لايه هاي پنهان معماري همچنان مشهود بود.</a:t>
            </a:r>
            <a:endParaRPr lang="en-US" sz="2000"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normAutofit/>
          </a:bodyPr>
          <a:lstStyle/>
          <a:p>
            <a:pPr algn="r" rtl="1"/>
            <a:r>
              <a:rPr lang="fa-IR" sz="2400" b="1" dirty="0" smtClean="0"/>
              <a:t>الف- 2- دوره ي پهلوي اول</a:t>
            </a:r>
            <a:endParaRPr lang="en-US" sz="2400" dirty="0"/>
          </a:p>
        </p:txBody>
      </p:sp>
      <p:sp>
        <p:nvSpPr>
          <p:cNvPr id="3" name="Content Placeholder 2"/>
          <p:cNvSpPr>
            <a:spLocks noGrp="1"/>
          </p:cNvSpPr>
          <p:nvPr>
            <p:ph idx="1"/>
          </p:nvPr>
        </p:nvSpPr>
        <p:spPr>
          <a:xfrm>
            <a:off x="1435608" y="838200"/>
            <a:ext cx="7498080" cy="5791200"/>
          </a:xfrm>
        </p:spPr>
        <p:txBody>
          <a:bodyPr>
            <a:normAutofit/>
          </a:bodyPr>
          <a:lstStyle/>
          <a:p>
            <a:pPr algn="r" rtl="1">
              <a:buNone/>
            </a:pPr>
            <a:r>
              <a:rPr lang="fa-IR" sz="2800" dirty="0" smtClean="0"/>
              <a:t>در اين دوره، با پرهيز از تداوم سنت معماري قاجار، همچنين همزماني با تحولات معماري مدرن، نگاه فرهنگي به معماري به سمت ((احياي تاريخي احساسات ملي گرايانه با بيان مدرن)) تمايل يافت . بازنمود فرهنگ در معماري، در اين دوره ، بر سه جريان استوار است : نخست، تداوم سبك هاي سنتي در طراحي و ساخت واحدهاي مسكوني و بناهاي آئيني، به خصوص در شهرهاي متوسط و كوچك. دوم، تلفيق و تركيب سطحي سبك نئوكلاسيك اروپايي يا روسي با عناصري از معماري ايراني نظير قوس هاي جناغي، مقرنس و مصالح سنتي معماري ايراني نظير كاشي و آجر و سوم، توجه به عناصر دوره ي تاريخي پيش از اسلام در معماري و تركيب آنها با كاربري هاي امروزي.</a:t>
            </a: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57200"/>
            <a:ext cx="7498080" cy="5791200"/>
          </a:xfrm>
        </p:spPr>
        <p:txBody>
          <a:bodyPr>
            <a:normAutofit fontScale="92500"/>
          </a:bodyPr>
          <a:lstStyle/>
          <a:p>
            <a:pPr algn="r" rtl="1">
              <a:buNone/>
            </a:pPr>
            <a:r>
              <a:rPr lang="fa-IR" sz="2800" b="1" dirty="0" smtClean="0"/>
              <a:t>الف- 3- دوره ي پهلوي دوم</a:t>
            </a:r>
          </a:p>
          <a:p>
            <a:pPr algn="r" rtl="1">
              <a:buNone/>
            </a:pPr>
            <a:r>
              <a:rPr lang="fa-IR" sz="2800" dirty="0" smtClean="0"/>
              <a:t>در اين دوره نيز، نگاه فرهنگي به معماري، همچنان بر اساس سنت شكل مي گيرد. نگاه باستان گرابه سنت، جاي خود را به نگاه اصيل تري مي دهد كه بيشتر به معماري ايران پس از اسلام اشاره دارد . هر چند كه اين نگاه، در اوايل تحت سيطره ي مدرنيزم و سبك بين الملل بود ولي در اوايل دهه پنجاه، همزمان با گسترش تفكرات انتقادي مدرنيستي، منجر به شكل گيري و توسعه نوعي گرايش هاي بوم گرايي و بازگشت به خود در حوزه ي معماري شد . در اين دوره نگاه مفهوم گرا به معماري سنتي، در كنار استفاده از فرم هاي سمبوليك و مصالح بومي، توجه معماران به فرهنگ بومي را نشان مي دهد . همچنين در اين دوره، نوعي ارتباط مؤثر ميان معماري و ساير علوم و هنرهاي آن زمان پديد آمد و معماري به اين طريق، بيشتر با جنبه هاي مختلف زندگي مردم عجين شد.</a:t>
            </a:r>
            <a:endParaRPr lang="en-US" sz="2800" dirty="0" smtClean="0"/>
          </a:p>
          <a:p>
            <a:pPr algn="r" rtl="1">
              <a:buNone/>
            </a:pPr>
            <a:endParaRPr lang="fa-IR" sz="2800" b="1" dirty="0" smtClean="0"/>
          </a:p>
          <a:p>
            <a:pPr algn="r" rtl="1">
              <a:buNone/>
            </a:pPr>
            <a:endParaRPr lang="en-US" sz="2800"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1143000"/>
          </a:xfrm>
        </p:spPr>
        <p:txBody>
          <a:bodyPr>
            <a:normAutofit/>
          </a:bodyPr>
          <a:lstStyle/>
          <a:p>
            <a:pPr algn="r" rtl="1"/>
            <a:r>
              <a:rPr lang="fa-IR" sz="2400" b="1" dirty="0" smtClean="0"/>
              <a:t>ب- پس از انقلاب اسلامي</a:t>
            </a:r>
            <a:endParaRPr lang="en-US" sz="2400" dirty="0"/>
          </a:p>
        </p:txBody>
      </p:sp>
      <p:sp>
        <p:nvSpPr>
          <p:cNvPr id="3" name="Content Placeholder 2"/>
          <p:cNvSpPr>
            <a:spLocks noGrp="1"/>
          </p:cNvSpPr>
          <p:nvPr>
            <p:ph idx="1"/>
          </p:nvPr>
        </p:nvSpPr>
        <p:spPr>
          <a:xfrm>
            <a:off x="1219200" y="1219200"/>
            <a:ext cx="7498080" cy="5638800"/>
          </a:xfrm>
        </p:spPr>
        <p:txBody>
          <a:bodyPr>
            <a:normAutofit/>
          </a:bodyPr>
          <a:lstStyle/>
          <a:p>
            <a:pPr algn="r" rtl="1">
              <a:buNone/>
            </a:pPr>
            <a:r>
              <a:rPr lang="fa-IR" sz="2000" dirty="0" smtClean="0"/>
              <a:t>جريان هويت طلبانه اي كه از اواخر دهه 1340 در معماري بروز يافته بود، با وقوع انقلاب اسلامي جاني تازه يافت و فضاي حاكم فكري آن روزگار، كه سرشار از مطالبات حق طلبانه اي نظير تمايل به حاكميت بر سرنوشت سياسي و اقتصادي كشور بود بر تمامي بخش هاي فرهنگي جامعه و به تبع آن برمعماري تأثيري ژرف نها د . گرايش هاي هويت طلبانه در اين دوره به سمت هويت طلبي ديني جهت گرفت وسعي كرد تا مفاهيم معماري و شهرسازي اسلامي را احياء نمايد.</a:t>
            </a:r>
          </a:p>
          <a:p>
            <a:pPr algn="r" rtl="1">
              <a:buNone/>
            </a:pPr>
            <a:r>
              <a:rPr lang="fa-IR" sz="2000" b="1" dirty="0" smtClean="0"/>
              <a:t>مصالح</a:t>
            </a:r>
          </a:p>
          <a:p>
            <a:pPr algn="r" rtl="1">
              <a:buNone/>
            </a:pPr>
            <a:r>
              <a:rPr lang="fa-IR" sz="2000" dirty="0" smtClean="0"/>
              <a:t>مصالح به عنوان يكي از عناصر كليدي، نقش مهمي در بازشناسي فرهنگي معماري پس از پيروزي انقلاب اسلامي بر عهده گرفته است . مهمترين عضو اين گروه از مصالح، آجراست كه در معماري معاصر ايران به عنوان سمبل استفاده و الهام از معماري سنتي پذيرفته شده است.</a:t>
            </a:r>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1961</TotalTime>
  <Words>3012</Words>
  <Application>Microsoft Office PowerPoint</Application>
  <PresentationFormat>On-screen Show (4:3)</PresentationFormat>
  <Paragraphs>87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Gill Sans MT</vt:lpstr>
      <vt:lpstr>Majalla UI</vt:lpstr>
      <vt:lpstr>Verdana</vt:lpstr>
      <vt:lpstr>Wingdings</vt:lpstr>
      <vt:lpstr>Wingdings 2</vt:lpstr>
      <vt:lpstr>Solstice</vt:lpstr>
      <vt:lpstr>فرهنگ در معماری</vt:lpstr>
      <vt:lpstr>تعریف فرهنگ</vt:lpstr>
      <vt:lpstr>PowerPoint Presentation</vt:lpstr>
      <vt:lpstr>PowerPoint Presentation</vt:lpstr>
      <vt:lpstr>فرهنگ، فضا و معماري</vt:lpstr>
      <vt:lpstr>معماري معاصر ايران و مسأله ي نقد فرهنگی الف: پيش از انقلاب اسلامي</vt:lpstr>
      <vt:lpstr>الف- 2- دوره ي پهلوي اول</vt:lpstr>
      <vt:lpstr>PowerPoint Presentation</vt:lpstr>
      <vt:lpstr>ب- پس از انقلاب اسلامي</vt:lpstr>
      <vt:lpstr>PowerPoint Presentation</vt:lpstr>
      <vt:lpstr>معماري سنتي، معماري بدوي، معماري بومي، معماري نمادين</vt:lpstr>
      <vt:lpstr>PowerPoint Presentation</vt:lpstr>
      <vt:lpstr>ايده هاي فرم گرا از معماري گذشته:</vt:lpstr>
      <vt:lpstr>PowerPoint Presentation</vt:lpstr>
      <vt:lpstr>PowerPoint Presentation</vt:lpstr>
      <vt:lpstr>PowerPoint Presentation</vt:lpstr>
      <vt:lpstr>PowerPoint Presentation</vt:lpstr>
      <vt:lpstr>PowerPoint Presentation</vt:lpstr>
      <vt:lpstr>PowerPoint Presentation</vt:lpstr>
      <vt:lpstr>ايده هاي مفهوم گرا از معماري گذشته :</vt:lpstr>
      <vt:lpstr>PowerPoint Presentation</vt:lpstr>
      <vt:lpstr>معماري پست مدرن:</vt:lpstr>
      <vt:lpstr>PowerPoint Presentation</vt:lpstr>
      <vt:lpstr>PowerPoint Presentation</vt:lpstr>
      <vt:lpstr>جمع بندي:</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dc:title>
  <dc:creator>SoroR</dc:creator>
  <cp:lastModifiedBy>asus</cp:lastModifiedBy>
  <cp:revision>69</cp:revision>
  <dcterms:created xsi:type="dcterms:W3CDTF">2012-11-29T07:39:24Z</dcterms:created>
  <dcterms:modified xsi:type="dcterms:W3CDTF">2015-07-10T22:44:13Z</dcterms:modified>
</cp:coreProperties>
</file>