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709" autoAdjust="0"/>
  </p:normalViewPr>
  <p:slideViewPr>
    <p:cSldViewPr>
      <p:cViewPr>
        <p:scale>
          <a:sx n="62" d="100"/>
          <a:sy n="62" d="100"/>
        </p:scale>
        <p:origin x="-72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plotArea>
      <c:layout>
        <c:manualLayout>
          <c:layoutTarget val="inner"/>
          <c:xMode val="edge"/>
          <c:yMode val="edge"/>
          <c:x val="0.38547391732283465"/>
          <c:y val="0.10653764763779527"/>
          <c:w val="0.4787833005249344"/>
          <c:h val="0.71817495078740157"/>
        </c:manualLayout>
      </c:layout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axId val="79052800"/>
        <c:axId val="81692544"/>
      </c:radarChart>
      <c:catAx>
        <c:axId val="79052800"/>
        <c:scaling>
          <c:orientation val="minMax"/>
        </c:scaling>
        <c:axPos val="b"/>
        <c:majorGridlines/>
        <c:numFmt formatCode="m/d/yyyy" sourceLinked="1"/>
        <c:tickLblPos val="nextTo"/>
        <c:crossAx val="81692544"/>
        <c:crosses val="autoZero"/>
        <c:auto val="1"/>
        <c:lblAlgn val="ctr"/>
        <c:lblOffset val="100"/>
      </c:catAx>
      <c:valAx>
        <c:axId val="8169254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9052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a-I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1153342-757B-44E9-BF84-46DD098607ED}" type="datetimeFigureOut">
              <a:rPr lang="fa-IR" smtClean="0"/>
              <a:pPr/>
              <a:t>1438/01/26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6A9A40-216F-476E-B857-FB5589DA580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260915885935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6248400" cy="6248400"/>
          </a:xfrm>
          <a:prstGeom prst="rect">
            <a:avLst/>
          </a:prstGeom>
        </p:spPr>
      </p:pic>
      <p:graphicFrame>
        <p:nvGraphicFramePr>
          <p:cNvPr id="3" name="Chart 2"/>
          <p:cNvGraphicFramePr/>
          <p:nvPr/>
        </p:nvGraphicFramePr>
        <p:xfrm>
          <a:off x="-7924800" y="-533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2  Farnaz" pitchFamily="2" charset="-78"/>
              </a:rPr>
              <a:t>گندم ؛ برنج و جو از محصولات زراعی هستند . </a:t>
            </a:r>
            <a:endParaRPr lang="fa-IR" sz="3600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گندم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 در بسیاری از استانهای کشور ما کاشت می شود. </a:t>
            </a:r>
          </a:p>
          <a:p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ما از آرد گندم برای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پخت نان ؛ انواع کیک ؛ شیرینی ها بیسکوئیت ؛ پاستا و ماکارونی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استفاده می کنیم . </a:t>
            </a:r>
          </a:p>
          <a:p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از گندم در تهیه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پودر لباسشویی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نیز استفاده می شود ! </a:t>
            </a:r>
          </a:p>
          <a:p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و ساقه آن برای خوراک دام استفاده میشود . </a:t>
            </a:r>
          </a:p>
          <a:p>
            <a:endParaRPr lang="fa-IR" dirty="0" smtClean="0">
              <a:solidFill>
                <a:srgbClr val="00B050"/>
              </a:solidFill>
              <a:cs typeface="2  Tabassom" pitchFamily="2" charset="-78"/>
            </a:endParaRPr>
          </a:p>
        </p:txBody>
      </p:sp>
      <p:pic>
        <p:nvPicPr>
          <p:cNvPr id="4" name="Picture 3" descr="0000010101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191000"/>
            <a:ext cx="4662033" cy="236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2  Farnaz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برنج : </a:t>
            </a:r>
            <a:br>
              <a:rPr lang="fa-IR" dirty="0" smtClean="0">
                <a:solidFill>
                  <a:srgbClr val="FF0000"/>
                </a:solidFill>
                <a:cs typeface="2  Farnaz" pitchFamily="2" charset="-78"/>
              </a:rPr>
            </a:b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317"/>
          </a:xfrm>
        </p:spPr>
        <p:txBody>
          <a:bodyPr/>
          <a:lstStyle/>
          <a:p>
            <a:r>
              <a:rPr lang="fa-IR" sz="2800" dirty="0" smtClean="0">
                <a:solidFill>
                  <a:srgbClr val="0070C0"/>
                </a:solidFill>
                <a:cs typeface="2  Tabassom" pitchFamily="2" charset="-78"/>
              </a:rPr>
              <a:t>برنج</a:t>
            </a:r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 یکی دیگر از محصولات زراعی بخش کشاورزی است که بیشتر در آب و هوای </a:t>
            </a:r>
            <a:r>
              <a:rPr lang="fa-IR" sz="2800" dirty="0" smtClean="0">
                <a:solidFill>
                  <a:srgbClr val="9F112F"/>
                </a:solidFill>
                <a:cs typeface="2  Tabassom" pitchFamily="2" charset="-78"/>
              </a:rPr>
              <a:t>معتدل</a:t>
            </a:r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 کشت میشود . </a:t>
            </a:r>
          </a:p>
          <a:p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از </a:t>
            </a:r>
            <a:r>
              <a:rPr lang="fa-IR" sz="2800" dirty="0" smtClean="0">
                <a:solidFill>
                  <a:srgbClr val="9F112F"/>
                </a:solidFill>
                <a:cs typeface="2  Tabassom" pitchFamily="2" charset="-78"/>
              </a:rPr>
              <a:t>آرد برنج </a:t>
            </a:r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می توان انواع مختلفی از شیرینی های خوشمزه را تهیه کرد . </a:t>
            </a:r>
          </a:p>
          <a:p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بنابراین می توان حدس زد که در </a:t>
            </a:r>
            <a:r>
              <a:rPr lang="fa-IR" sz="2800" dirty="0" smtClean="0">
                <a:solidFill>
                  <a:srgbClr val="9F112F"/>
                </a:solidFill>
                <a:cs typeface="2  Tabassom" pitchFamily="2" charset="-78"/>
              </a:rPr>
              <a:t>استانهای شمالی کشور </a:t>
            </a:r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بالاترین مقدار کشت برنج انجام میشود .</a:t>
            </a:r>
          </a:p>
          <a:p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در استانهایی مانند : </a:t>
            </a:r>
            <a:r>
              <a:rPr lang="fa-IR" sz="2800" dirty="0" smtClean="0">
                <a:solidFill>
                  <a:srgbClr val="9F112F"/>
                </a:solidFill>
                <a:cs typeface="2  Tabassom" pitchFamily="2" charset="-78"/>
              </a:rPr>
              <a:t>اصفهان ؛ سیستان و بلوچستان ؛ خوزستان ؛ فارس و قزوین</a:t>
            </a:r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 نیز برنج کاشت </a:t>
            </a:r>
          </a:p>
          <a:p>
            <a:pPr>
              <a:buNone/>
            </a:pPr>
            <a:r>
              <a:rPr lang="fa-IR" sz="2800" dirty="0" smtClean="0">
                <a:solidFill>
                  <a:srgbClr val="00B050"/>
                </a:solidFill>
                <a:cs typeface="2  Tabassom" pitchFamily="2" charset="-78"/>
              </a:rPr>
              <a:t>می شود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. </a:t>
            </a:r>
            <a:endParaRPr lang="fa-IR" dirty="0">
              <a:solidFill>
                <a:srgbClr val="00B050"/>
              </a:solidFill>
              <a:cs typeface="2  Tabassom" pitchFamily="2" charset="-78"/>
            </a:endParaRPr>
          </a:p>
        </p:txBody>
      </p:sp>
      <p:pic>
        <p:nvPicPr>
          <p:cNvPr id="4" name="Picture 3" descr="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191000"/>
            <a:ext cx="7010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حبوبات و محصولات جالیزی : </a:t>
            </a: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>
              <a:solidFill>
                <a:srgbClr val="00B050"/>
              </a:solidFill>
            </a:endParaRPr>
          </a:p>
          <a:p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حبوبات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 در بیشتر استانهای کشور کشت می شود .</a:t>
            </a:r>
          </a:p>
          <a:p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مثلا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عدس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 بیشتردر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استانهای غربی و شمالی غربی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کاشته میشود . </a:t>
            </a:r>
          </a:p>
          <a:p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نخود و لوبیا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در استانهای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قزوین و زنجان  .</a:t>
            </a:r>
          </a:p>
          <a:p>
            <a:r>
              <a:rPr lang="fa-IR" dirty="0" smtClean="0">
                <a:solidFill>
                  <a:srgbClr val="00B0F0"/>
                </a:solidFill>
                <a:cs typeface="2  Tabassom" pitchFamily="2" charset="-78"/>
              </a:rPr>
              <a:t>محصولات جالیزی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نیز به دو صورت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سنتی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و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 گلخانه ای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کاشته میشوند . </a:t>
            </a:r>
          </a:p>
          <a:p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از محصولات جالیزی میتوان به </a:t>
            </a:r>
            <a:r>
              <a:rPr lang="fa-IR" dirty="0" smtClean="0">
                <a:solidFill>
                  <a:srgbClr val="9F112F"/>
                </a:solidFill>
                <a:cs typeface="2  Tabassom" pitchFamily="2" charset="-78"/>
              </a:rPr>
              <a:t>خیار ؛ گوجه ؛ کدو ؛ بادمجان ؛ هندوانه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و .... اشاره کرد . </a:t>
            </a:r>
            <a:endParaRPr lang="fa-IR" dirty="0">
              <a:solidFill>
                <a:srgbClr val="00B050"/>
              </a:solidFill>
              <a:cs typeface="2  Tabasso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0000"/>
                </a:solidFill>
                <a:cs typeface="2  Farnaz" pitchFamily="2" charset="-78"/>
              </a:rPr>
              <a:t>کشت گلخانه ای</a:t>
            </a: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B050"/>
                </a:solidFill>
                <a:cs typeface="2  Tabassom" pitchFamily="2" charset="-78"/>
              </a:rPr>
              <a:t>یکی از روشهای نو در کشاورزی ؛ ایجاد گلخانه یا یک محیط مصنوعی مناسب برای رشد گیاه است . </a:t>
            </a:r>
          </a:p>
          <a:p>
            <a:r>
              <a:rPr lang="fa-IR" sz="3600" dirty="0" smtClean="0">
                <a:solidFill>
                  <a:srgbClr val="00B050"/>
                </a:solidFill>
                <a:cs typeface="2  Tabassom" pitchFamily="2" charset="-78"/>
              </a:rPr>
              <a:t>با ایجاد گلخانه ؛ می توان هر محصولی را در تمام فصلهای سال تولید کنیم . </a:t>
            </a:r>
          </a:p>
          <a:p>
            <a:r>
              <a:rPr lang="fa-IR" sz="3600" dirty="0" smtClean="0">
                <a:solidFill>
                  <a:srgbClr val="00B050"/>
                </a:solidFill>
                <a:cs typeface="2  Tabassom" pitchFamily="2" charset="-78"/>
              </a:rPr>
              <a:t>آب و هوای گلخانه با توجه به نیاز گیاه تنظیم میشود . </a:t>
            </a:r>
            <a:endParaRPr lang="fa-IR" sz="3600" dirty="0">
              <a:solidFill>
                <a:srgbClr val="00B050"/>
              </a:solidFill>
              <a:cs typeface="2  Tabasso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"/>
            <a:ext cx="8400288" cy="155448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>
                <a:solidFill>
                  <a:srgbClr val="FF0000"/>
                </a:solidFill>
                <a:cs typeface="2  Tabassom" pitchFamily="2" charset="-78"/>
              </a:rPr>
              <a:t>گلخانه خیار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5" name="Picture 4" descr="208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610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8019288" cy="117348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>
                <a:solidFill>
                  <a:srgbClr val="FF0000"/>
                </a:solidFill>
                <a:cs typeface="2  Tabassom" pitchFamily="2" charset="-78"/>
              </a:rPr>
              <a:t>گلخانه گوجه فرنگی </a:t>
            </a:r>
            <a:endParaRPr lang="fa-IR" dirty="0">
              <a:solidFill>
                <a:srgbClr val="FF0000"/>
              </a:solidFill>
              <a:cs typeface="2  Tabassom" pitchFamily="2" charset="-78"/>
            </a:endParaRPr>
          </a:p>
        </p:txBody>
      </p:sp>
      <p:pic>
        <p:nvPicPr>
          <p:cNvPr id="3" name="Picture 2" descr="goje-pix2fun.net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991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371600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چرا کاشت گلخانه ای خوب است : </a:t>
            </a: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2800" y="1828800"/>
            <a:ext cx="5791200" cy="5029200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  <a:t>کشت گلخانه ای درمقایسه باسایر کشتها از نظرصرفه جویی </a:t>
            </a:r>
          </a:p>
          <a:p>
            <a:pPr>
              <a:buNone/>
            </a:pPr>
            <a: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  <a:t>درمصرف آب بسیار </a:t>
            </a:r>
          </a:p>
          <a:p>
            <a:pPr>
              <a:buNone/>
            </a:pPr>
            <a: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  <a:t>بهتر است. </a:t>
            </a:r>
            <a:endParaRPr lang="fa-IR" sz="4800" dirty="0">
              <a:solidFill>
                <a:srgbClr val="00B050"/>
              </a:solidFill>
              <a:cs typeface="2  Tabassom" pitchFamily="2" charset="-78"/>
            </a:endParaRPr>
          </a:p>
        </p:txBody>
      </p:sp>
      <p:pic>
        <p:nvPicPr>
          <p:cNvPr id="5" name="Picture 4" descr="water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14600"/>
            <a:ext cx="2901994" cy="4149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باغ داری : </a:t>
            </a:r>
            <a:br>
              <a:rPr lang="fa-IR" dirty="0" smtClean="0">
                <a:solidFill>
                  <a:srgbClr val="FF0000"/>
                </a:solidFill>
                <a:cs typeface="2  Farnaz" pitchFamily="2" charset="-78"/>
              </a:rPr>
            </a:b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به کشت نهال و نگهداری از درختانی که هر ساله محصول می دهند </a:t>
            </a:r>
            <a:r>
              <a:rPr lang="fa-IR" sz="4000" dirty="0" smtClean="0">
                <a:solidFill>
                  <a:srgbClr val="0070C0"/>
                </a:solidFill>
                <a:cs typeface="2  Tabassom" pitchFamily="2" charset="-78"/>
              </a:rPr>
              <a:t>باغداری</a:t>
            </a:r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 گفته میشود . </a:t>
            </a:r>
          </a:p>
          <a:p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محصولات کشاورزی زیادی از محصولات باغی به شمار میروند مانند: </a:t>
            </a:r>
            <a:r>
              <a:rPr lang="fa-IR" sz="4000" dirty="0" smtClean="0">
                <a:solidFill>
                  <a:srgbClr val="C00000"/>
                </a:solidFill>
                <a:cs typeface="2  Tabassom" pitchFamily="2" charset="-78"/>
              </a:rPr>
              <a:t>سیب ؛ پرتقال ؛ زردآلو ؛ خرمالو ؛ خرما و .... </a:t>
            </a:r>
          </a:p>
          <a:p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باغداران در تمام فصول سال از درختان و باغ خود در مقابل انواع آسیب ها محافظت میکنند </a:t>
            </a:r>
            <a:r>
              <a:rPr lang="fa-IR" sz="4000" dirty="0" smtClean="0">
                <a:solidFill>
                  <a:srgbClr val="00B050"/>
                </a:solidFill>
              </a:rPr>
              <a:t>. </a:t>
            </a:r>
            <a:endParaRPr lang="fa-IR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0"/>
            <a:ext cx="2057400" cy="11430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Tabassom" pitchFamily="2" charset="-78"/>
              </a:rPr>
              <a:t>باغ سیب </a:t>
            </a:r>
            <a:endParaRPr lang="fa-IR" dirty="0">
              <a:solidFill>
                <a:srgbClr val="FF0000"/>
              </a:solidFill>
              <a:cs typeface="2  Tabassom" pitchFamily="2" charset="-78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8719457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779" y="2707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rgbClr val="FF0000"/>
                </a:solidFill>
                <a:cs typeface="2  Tabassom" pitchFamily="2" charset="-78"/>
              </a:rPr>
              <a:t>فروش :</a:t>
            </a:r>
            <a:endParaRPr lang="fa-IR" sz="4000" dirty="0">
              <a:solidFill>
                <a:srgbClr val="FF0000"/>
              </a:solidFill>
              <a:cs typeface="2  Tabassom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/>
          <a:lstStyle/>
          <a:p>
            <a:r>
              <a:rPr lang="fa-IR" b="1" dirty="0" smtClean="0">
                <a:solidFill>
                  <a:srgbClr val="00B050"/>
                </a:solidFill>
                <a:cs typeface="2  Tabassom" pitchFamily="2" charset="-78"/>
              </a:rPr>
              <a:t>بعضی ازمحصولات برای فروش به بازارهای نزدیک مزارع کشاورزی برده می شوند.</a:t>
            </a:r>
            <a:br>
              <a:rPr lang="fa-IR" b="1" dirty="0" smtClean="0">
                <a:solidFill>
                  <a:srgbClr val="00B050"/>
                </a:solidFill>
                <a:cs typeface="2  Tabassom" pitchFamily="2" charset="-78"/>
              </a:rPr>
            </a:br>
            <a:r>
              <a:rPr lang="fa-IR" b="1" dirty="0" smtClean="0">
                <a:solidFill>
                  <a:srgbClr val="00B050"/>
                </a:solidFill>
                <a:cs typeface="2  Tabassom" pitchFamily="2" charset="-78"/>
              </a:rPr>
              <a:t>بعضی دیگررادرانبارهایاسردخانه ها نگهداری وذخیره می کنندوسپس باکامیون و</a:t>
            </a:r>
            <a:br>
              <a:rPr lang="fa-IR" b="1" dirty="0" smtClean="0">
                <a:solidFill>
                  <a:srgbClr val="00B050"/>
                </a:solidFill>
                <a:cs typeface="2  Tabassom" pitchFamily="2" charset="-78"/>
              </a:rPr>
            </a:br>
            <a:r>
              <a:rPr lang="fa-IR" b="1" dirty="0" smtClean="0">
                <a:solidFill>
                  <a:srgbClr val="00B050"/>
                </a:solidFill>
                <a:cs typeface="2  Tabassom" pitchFamily="2" charset="-78"/>
              </a:rPr>
              <a:t>وانت به میادین میوه وتره باروشهرهای دور و نزدیک می برند</a:t>
            </a:r>
            <a:endParaRPr lang="fa-IR" dirty="0">
              <a:solidFill>
                <a:srgbClr val="00B050"/>
              </a:solidFill>
              <a:cs typeface="2  Tabassom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2498" y="3244334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00B050"/>
                </a:solidFill>
                <a:cs typeface="2  Tabassom" pitchFamily="2" charset="-78"/>
              </a:rPr>
              <a:t>بعضی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860196" cy="6477000"/>
          </a:xfrm>
          <a:prstGeom prst="rect">
            <a:avLst/>
          </a:prstGeom>
        </p:spPr>
      </p:pic>
    </p:spTree>
  </p:cSld>
  <p:clrMapOvr>
    <a:masterClrMapping/>
  </p:clrMapOvr>
  <p:transition advClick="0" advTm="20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صادرات </a:t>
            </a: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  <a:t>بخشی ازمیوه های سردسیری وهسته دار مانند هلو، زردآلو ،آلو ،گوجه وآلبالو به</a:t>
            </a:r>
            <a:b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</a:br>
            <a: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  <a:t>صورت خشکبار و بعضی محصولات گرمسیری مانند خرما و پسته ی ایران به دلیل </a:t>
            </a:r>
            <a:b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</a:br>
            <a:r>
              <a:rPr lang="fa-IR" sz="4800" b="1" dirty="0" smtClean="0">
                <a:solidFill>
                  <a:srgbClr val="00B050"/>
                </a:solidFill>
                <a:cs typeface="2  Tabassom" pitchFamily="2" charset="-78"/>
              </a:rPr>
              <a:t>مرغوب بودن به خارج ازکشورصادرمی شود.</a:t>
            </a:r>
            <a:endParaRPr lang="fa-IR" sz="4800" dirty="0">
              <a:solidFill>
                <a:srgbClr val="00B050"/>
              </a:solidFill>
              <a:cs typeface="2  Tabasso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385048" cy="2133600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2  Farnaz" pitchFamily="2" charset="-78"/>
              </a:rPr>
              <a:t>کشاورزی در ایران</a:t>
            </a:r>
            <a:endParaRPr lang="fa-IR" sz="5400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667000"/>
            <a:ext cx="5791200" cy="4191000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00B050"/>
                </a:solidFill>
                <a:cs typeface="2  Farnaz" pitchFamily="2" charset="-78"/>
              </a:rPr>
              <a:t>محمد حماد نیروِِئی </a:t>
            </a:r>
          </a:p>
          <a:p>
            <a:pPr algn="r"/>
            <a:r>
              <a:rPr lang="fa-IR" dirty="0" smtClean="0">
                <a:solidFill>
                  <a:srgbClr val="00B050"/>
                </a:solidFill>
                <a:cs typeface="2  Farnaz" pitchFamily="2" charset="-78"/>
              </a:rPr>
              <a:t>کلاس ششم دبستان شهدای هدایت پناه فومن  </a:t>
            </a:r>
          </a:p>
          <a:p>
            <a:pPr algn="r"/>
            <a:r>
              <a:rPr lang="fa-IR" dirty="0" smtClean="0">
                <a:solidFill>
                  <a:srgbClr val="92D050"/>
                </a:solidFill>
                <a:cs typeface="2  Farnaz" pitchFamily="2" charset="-78"/>
              </a:rPr>
              <a:t>معلم مربوطه : خانم علیزاده </a:t>
            </a:r>
            <a:endParaRPr lang="fa-IR" dirty="0">
              <a:solidFill>
                <a:srgbClr val="92D050"/>
              </a:solidFill>
              <a:cs typeface="2  Farnaz" pitchFamily="2" charset="-78"/>
            </a:endParaRPr>
          </a:p>
        </p:txBody>
      </p:sp>
      <p:pic>
        <p:nvPicPr>
          <p:cNvPr id="4" name="Picture 3" descr="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44673"/>
            <a:ext cx="3213409" cy="3513327"/>
          </a:xfrm>
          <a:prstGeom prst="rect">
            <a:avLst/>
          </a:prstGeom>
        </p:spPr>
      </p:pic>
    </p:spTree>
  </p:cSld>
  <p:clrMapOvr>
    <a:masterClrMapping/>
  </p:clrMapOvr>
  <p:transition advTm="1000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غذایی که می خوریم : </a:t>
            </a: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</a:p>
          <a:p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انسانها برای زندگی و ادامه حیات به انرژی نیاز دارند و این انرژی را از طریق غذایی که می خوریم به دست می آوریم . </a:t>
            </a:r>
          </a:p>
          <a:p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یکی از منابع مهم برای غذا ؛ </a:t>
            </a:r>
            <a:r>
              <a:rPr lang="fa-IR" sz="4000" dirty="0" smtClean="0">
                <a:solidFill>
                  <a:srgbClr val="7030A0"/>
                </a:solidFill>
                <a:cs typeface="2  Tabassom" pitchFamily="2" charset="-78"/>
              </a:rPr>
              <a:t>محصولات کشاورزی </a:t>
            </a:r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هستند . </a:t>
            </a:r>
            <a:endParaRPr lang="fa-IR" sz="4000" dirty="0">
              <a:solidFill>
                <a:srgbClr val="00B050"/>
              </a:solidFill>
              <a:cs typeface="2  Tabasso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FF0000"/>
                </a:solidFill>
                <a:cs typeface="2  Farnaz" pitchFamily="2" charset="-78"/>
              </a:rPr>
              <a:t>فرآیند کشاورزی شامل سه مرحله است : </a:t>
            </a:r>
            <a:endParaRPr lang="fa-IR" sz="3200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کاشت :</a:t>
            </a:r>
          </a:p>
          <a:p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یعنی مرحله ای که دانه یا بذر یا نهال در خاک کاشته می شود .</a:t>
            </a:r>
            <a:endParaRPr lang="fa-IR" dirty="0">
              <a:solidFill>
                <a:srgbClr val="00B050"/>
              </a:solidFill>
              <a:cs typeface="2  Tabassom" pitchFamily="2" charset="-78"/>
            </a:endParaRPr>
          </a:p>
        </p:txBody>
      </p:sp>
      <p:pic>
        <p:nvPicPr>
          <p:cNvPr id="4" name="Picture 3" descr="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00"/>
            <a:ext cx="3426995" cy="257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274320"/>
            <a:ext cx="7714488" cy="284988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داشت :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4000" dirty="0" smtClean="0">
                <a:solidFill>
                  <a:srgbClr val="00B050"/>
                </a:solidFill>
                <a:cs typeface="2  Tabassom" pitchFamily="2" charset="-78"/>
              </a:rPr>
              <a:t>شامل مراحلی است که در طی آن کشاورز از محصول خود در مقابل آفات و آسیب ها مراقبت کرده و در صورت لزوم آبیاری مزرعه را انجام می دهد </a:t>
            </a:r>
            <a:r>
              <a:rPr lang="fa-IR" sz="4000" dirty="0" smtClean="0">
                <a:solidFill>
                  <a:srgbClr val="00B050"/>
                </a:solidFill>
              </a:rPr>
              <a:t>. </a:t>
            </a:r>
            <a:endParaRPr lang="fa-IR" sz="4000" dirty="0">
              <a:solidFill>
                <a:srgbClr val="00B050"/>
              </a:solidFill>
            </a:endParaRPr>
          </a:p>
        </p:txBody>
      </p:sp>
      <p:pic>
        <p:nvPicPr>
          <p:cNvPr id="7" name="Picture 6" descr="00000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505200"/>
            <a:ext cx="39116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790688" cy="198120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/>
            </a:r>
            <a:br>
              <a:rPr lang="fa-IR" dirty="0" smtClean="0">
                <a:solidFill>
                  <a:srgbClr val="0070C0"/>
                </a:solidFill>
                <a:cs typeface="2  Tabassom" pitchFamily="2" charset="-78"/>
              </a:rPr>
            </a:br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برداشت : </a:t>
            </a:r>
            <a:r>
              <a:rPr lang="fa-IR" dirty="0" smtClean="0">
                <a:cs typeface="2  Tabassom" pitchFamily="2" charset="-78"/>
              </a:rPr>
              <a:t/>
            </a:r>
            <a:br>
              <a:rPr lang="fa-IR" dirty="0" smtClean="0">
                <a:cs typeface="2  Tabassom" pitchFamily="2" charset="-78"/>
              </a:rPr>
            </a:b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مرحله است که کشاورز ؛ حاصل دست رنج خود را جمع آوری یا به اصطلاح </a:t>
            </a:r>
            <a:r>
              <a:rPr lang="fa-IR" dirty="0" smtClean="0">
                <a:solidFill>
                  <a:srgbClr val="FF0000"/>
                </a:solidFill>
                <a:cs typeface="2  Tabassom" pitchFamily="2" charset="-78"/>
              </a:rPr>
              <a:t>درو </a:t>
            </a: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می کند </a:t>
            </a:r>
            <a:r>
              <a:rPr lang="fa-IR" dirty="0" smtClean="0">
                <a:solidFill>
                  <a:srgbClr val="00B050"/>
                </a:solidFill>
              </a:rPr>
              <a:t>. </a:t>
            </a:r>
            <a:endParaRPr lang="fa-IR" dirty="0">
              <a:solidFill>
                <a:srgbClr val="00B050"/>
              </a:solidFill>
            </a:endParaRPr>
          </a:p>
        </p:txBody>
      </p:sp>
      <p:pic>
        <p:nvPicPr>
          <p:cNvPr id="3" name="Picture 2" descr="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429000"/>
            <a:ext cx="436467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32264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0000"/>
                </a:solidFill>
                <a:cs typeface="2  Farnaz" pitchFamily="2" charset="-78"/>
              </a:rPr>
              <a:t>عوامل موثر بر کشاورزی :</a:t>
            </a:r>
            <a:endParaRPr lang="fa-IR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6096000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rgbClr val="0070C0"/>
                </a:solidFill>
                <a:cs typeface="2  Tabassom" pitchFamily="2" charset="-78"/>
              </a:rPr>
              <a:t>عوامل انسانی : </a:t>
            </a:r>
          </a:p>
          <a:p>
            <a:endParaRPr lang="fa-IR" sz="4400" dirty="0" smtClean="0">
              <a:solidFill>
                <a:srgbClr val="0070C0"/>
              </a:solidFill>
              <a:cs typeface="2  Tabassom" pitchFamily="2" charset="-78"/>
            </a:endParaRP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نیروی کار </a:t>
            </a: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ابزار و وسایل </a:t>
            </a: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سرمایه </a:t>
            </a: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مواد </a:t>
            </a:r>
            <a:endParaRPr lang="fa-IR" sz="4400" dirty="0">
              <a:solidFill>
                <a:srgbClr val="00B050"/>
              </a:solidFill>
              <a:cs typeface="2  Tabassom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867400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rgbClr val="0070C0"/>
                </a:solidFill>
                <a:cs typeface="2  Tabassom" pitchFamily="2" charset="-78"/>
              </a:rPr>
              <a:t>عوامل طبیعی :</a:t>
            </a:r>
          </a:p>
          <a:p>
            <a:endParaRPr lang="fa-IR" sz="4400" dirty="0" smtClean="0">
              <a:cs typeface="2  Tabassom" pitchFamily="2" charset="-78"/>
            </a:endParaRP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خاک </a:t>
            </a: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آب و هوا </a:t>
            </a:r>
          </a:p>
          <a:p>
            <a:r>
              <a:rPr lang="fa-IR" sz="4400" dirty="0" smtClean="0">
                <a:solidFill>
                  <a:srgbClr val="00B050"/>
                </a:solidFill>
                <a:cs typeface="2  Tabassom" pitchFamily="2" charset="-78"/>
              </a:rPr>
              <a:t>آب </a:t>
            </a:r>
          </a:p>
        </p:txBody>
      </p:sp>
      <p:sp>
        <p:nvSpPr>
          <p:cNvPr id="6" name="Down Arrow 5"/>
          <p:cNvSpPr/>
          <p:nvPr/>
        </p:nvSpPr>
        <p:spPr>
          <a:xfrm>
            <a:off x="7239000" y="15240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3048000" y="14478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Double Bracket 16"/>
          <p:cNvSpPr/>
          <p:nvPr/>
        </p:nvSpPr>
        <p:spPr>
          <a:xfrm>
            <a:off x="6019800" y="1524000"/>
            <a:ext cx="2895600" cy="3810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Double Bracket 17"/>
          <p:cNvSpPr/>
          <p:nvPr/>
        </p:nvSpPr>
        <p:spPr>
          <a:xfrm>
            <a:off x="1676400" y="1447800"/>
            <a:ext cx="3429000" cy="4572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08464"/>
          </a:xfrm>
        </p:spPr>
        <p:txBody>
          <a:bodyPr>
            <a:normAutofit fontScale="90000"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2  Farnaz" pitchFamily="2" charset="-78"/>
              </a:rPr>
              <a:t>فعالیت کشاورزی به دو نوع تقسیم میشود : </a:t>
            </a:r>
            <a:endParaRPr lang="fa-IR" sz="3600" dirty="0">
              <a:solidFill>
                <a:srgbClr val="FF0000"/>
              </a:solidFill>
              <a:cs typeface="2  Farnaz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810000"/>
          </a:xfrm>
        </p:spPr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2  Tabassom" pitchFamily="2" charset="-78"/>
              </a:rPr>
              <a:t>زراعت : </a:t>
            </a:r>
          </a:p>
          <a:p>
            <a:pPr>
              <a:buNone/>
            </a:pPr>
            <a:r>
              <a:rPr lang="fa-IR" dirty="0" smtClean="0">
                <a:solidFill>
                  <a:srgbClr val="00B050"/>
                </a:solidFill>
                <a:cs typeface="2  Tabassom" pitchFamily="2" charset="-78"/>
              </a:rPr>
              <a:t>زراعت به پرورش گیاهانی گفته میشود که در طول یکسال محصول می دهند ؛ </a:t>
            </a:r>
          </a:p>
          <a:p>
            <a:pPr>
              <a:buNone/>
            </a:pPr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Tabassom" pitchFamily="2" charset="-78"/>
              </a:rPr>
              <a:t>مانند :  گندم ؛ جو ؛ </a:t>
            </a:r>
          </a:p>
          <a:p>
            <a:pPr>
              <a:buNone/>
            </a:pPr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Tabassom" pitchFamily="2" charset="-78"/>
              </a:rPr>
              <a:t>انواع حبوبات :  مثل لوبیا و نخود </a:t>
            </a:r>
          </a:p>
          <a:p>
            <a:pPr>
              <a:buNone/>
            </a:pPr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Tabassom" pitchFamily="2" charset="-78"/>
              </a:rPr>
              <a:t>محصولات جالیزی مانند :خیار ؛ هندوانه </a:t>
            </a:r>
          </a:p>
          <a:p>
            <a:pPr>
              <a:buNone/>
            </a:pPr>
            <a:endParaRPr lang="fa-IR" dirty="0" smtClean="0"/>
          </a:p>
        </p:txBody>
      </p:sp>
      <p:pic>
        <p:nvPicPr>
          <p:cNvPr id="7" name="Picture 6" descr="0000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962400"/>
            <a:ext cx="43434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rved Left Arrow 7"/>
          <p:cNvSpPr/>
          <p:nvPr/>
        </p:nvSpPr>
        <p:spPr>
          <a:xfrm rot="493689">
            <a:off x="5715000" y="5029200"/>
            <a:ext cx="1066800" cy="990600"/>
          </a:xfrm>
          <a:prstGeom prst="curvedLeftArrow">
            <a:avLst>
              <a:gd name="adj1" fmla="val 12054"/>
              <a:gd name="adj2" fmla="val 12054"/>
              <a:gd name="adj3" fmla="val 8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164</TotalTime>
  <Words>483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Foundry</vt:lpstr>
      <vt:lpstr>Slide 1</vt:lpstr>
      <vt:lpstr>Slide 2</vt:lpstr>
      <vt:lpstr>کشاورزی در ایران</vt:lpstr>
      <vt:lpstr>غذایی که می خوریم : </vt:lpstr>
      <vt:lpstr>فرآیند کشاورزی شامل سه مرحله است : </vt:lpstr>
      <vt:lpstr>    داشت :  شامل مراحلی است که در طی آن کشاورز از محصول خود در مقابل آفات و آسیب ها مراقبت کرده و در صورت لزوم آبیاری مزرعه را انجام می دهد . </vt:lpstr>
      <vt:lpstr>    برداشت :  مرحله است که کشاورز ؛ حاصل دست رنج خود را جمع آوری یا به اصطلاح درو می کند . </vt:lpstr>
      <vt:lpstr>عوامل موثر بر کشاورزی :</vt:lpstr>
      <vt:lpstr>فعالیت کشاورزی به دو نوع تقسیم میشود : </vt:lpstr>
      <vt:lpstr>گندم ؛ برنج و جو از محصولات زراعی هستند . </vt:lpstr>
      <vt:lpstr> برنج :  </vt:lpstr>
      <vt:lpstr>حبوبات و محصولات جالیزی : </vt:lpstr>
      <vt:lpstr>کشت گلخانه ای</vt:lpstr>
      <vt:lpstr>         گلخانه خیار  </vt:lpstr>
      <vt:lpstr>       گلخانه گوجه فرنگی </vt:lpstr>
      <vt:lpstr>چرا کاشت گلخانه ای خوب است : </vt:lpstr>
      <vt:lpstr>باغ داری :  </vt:lpstr>
      <vt:lpstr>باغ سیب </vt:lpstr>
      <vt:lpstr>فروش :</vt:lpstr>
      <vt:lpstr>صادرات </vt:lpstr>
      <vt:lpstr>Slide 21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کشاورزی در ایران</dc:title>
  <dc:creator>MRT</dc:creator>
  <cp:lastModifiedBy>MRT</cp:lastModifiedBy>
  <cp:revision>36</cp:revision>
  <dcterms:created xsi:type="dcterms:W3CDTF">2016-10-26T14:25:50Z</dcterms:created>
  <dcterms:modified xsi:type="dcterms:W3CDTF">2016-10-27T09:54:48Z</dcterms:modified>
</cp:coreProperties>
</file>