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64"/>
  </p:notesMasterIdLst>
  <p:sldIdLst>
    <p:sldId id="256" r:id="rId2"/>
    <p:sldId id="257" r:id="rId3"/>
    <p:sldId id="275" r:id="rId4"/>
    <p:sldId id="258" r:id="rId5"/>
    <p:sldId id="259" r:id="rId6"/>
    <p:sldId id="315" r:id="rId7"/>
    <p:sldId id="298" r:id="rId8"/>
    <p:sldId id="314" r:id="rId9"/>
    <p:sldId id="261" r:id="rId10"/>
    <p:sldId id="308" r:id="rId11"/>
    <p:sldId id="276" r:id="rId12"/>
    <p:sldId id="273" r:id="rId13"/>
    <p:sldId id="309" r:id="rId14"/>
    <p:sldId id="310" r:id="rId15"/>
    <p:sldId id="311" r:id="rId16"/>
    <p:sldId id="312" r:id="rId17"/>
    <p:sldId id="313" r:id="rId18"/>
    <p:sldId id="281" r:id="rId19"/>
    <p:sldId id="277" r:id="rId20"/>
    <p:sldId id="280" r:id="rId21"/>
    <p:sldId id="279" r:id="rId22"/>
    <p:sldId id="306" r:id="rId23"/>
    <p:sldId id="307" r:id="rId24"/>
    <p:sldId id="274" r:id="rId25"/>
    <p:sldId id="262" r:id="rId26"/>
    <p:sldId id="285" r:id="rId27"/>
    <p:sldId id="282" r:id="rId28"/>
    <p:sldId id="263" r:id="rId29"/>
    <p:sldId id="287" r:id="rId30"/>
    <p:sldId id="283" r:id="rId31"/>
    <p:sldId id="264" r:id="rId32"/>
    <p:sldId id="288" r:id="rId33"/>
    <p:sldId id="265" r:id="rId34"/>
    <p:sldId id="289" r:id="rId35"/>
    <p:sldId id="266" r:id="rId36"/>
    <p:sldId id="290" r:id="rId37"/>
    <p:sldId id="291" r:id="rId38"/>
    <p:sldId id="292" r:id="rId39"/>
    <p:sldId id="293" r:id="rId40"/>
    <p:sldId id="267" r:id="rId41"/>
    <p:sldId id="268" r:id="rId42"/>
    <p:sldId id="294" r:id="rId43"/>
    <p:sldId id="295" r:id="rId44"/>
    <p:sldId id="296" r:id="rId45"/>
    <p:sldId id="297" r:id="rId46"/>
    <p:sldId id="269" r:id="rId47"/>
    <p:sldId id="270" r:id="rId48"/>
    <p:sldId id="271"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27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7" d="100"/>
          <a:sy n="57"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E5ABC9-A7CD-4C48-914B-55EE904004BB}" type="datetimeFigureOut">
              <a:rPr lang="en-US" smtClean="0"/>
              <a:pPr/>
              <a:t>11/11/2017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AB268B-9CC0-4EAC-B95A-D0FD095A9719}" type="slidenum">
              <a:rPr lang="en-US" smtClean="0"/>
              <a:pPr/>
              <a:t>‹#›</a:t>
            </a:fld>
            <a:endParaRPr lang="en-US"/>
          </a:p>
        </p:txBody>
      </p:sp>
    </p:spTree>
    <p:extLst>
      <p:ext uri="{BB962C8B-B14F-4D97-AF65-F5344CB8AC3E}">
        <p14:creationId xmlns:p14="http://schemas.microsoft.com/office/powerpoint/2010/main" xmlns="" val="379212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AB268B-9CC0-4EAC-B95A-D0FD095A9719}" type="slidenum">
              <a:rPr lang="en-US" smtClean="0"/>
              <a:pPr/>
              <a:t>9</a:t>
            </a:fld>
            <a:endParaRPr lang="en-US"/>
          </a:p>
        </p:txBody>
      </p:sp>
    </p:spTree>
    <p:extLst>
      <p:ext uri="{BB962C8B-B14F-4D97-AF65-F5344CB8AC3E}">
        <p14:creationId xmlns:p14="http://schemas.microsoft.com/office/powerpoint/2010/main" xmlns="" val="73675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AB268B-9CC0-4EAC-B95A-D0FD095A9719}" type="slidenum">
              <a:rPr lang="en-US" smtClean="0"/>
              <a:pPr/>
              <a:t>12</a:t>
            </a:fld>
            <a:endParaRPr lang="en-US"/>
          </a:p>
        </p:txBody>
      </p:sp>
    </p:spTree>
    <p:extLst>
      <p:ext uri="{BB962C8B-B14F-4D97-AF65-F5344CB8AC3E}">
        <p14:creationId xmlns:p14="http://schemas.microsoft.com/office/powerpoint/2010/main" xmlns="" val="109922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2ECE465E-6C14-4B39-93A0-53EF25B0E9AA}"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ECE465E-6C14-4B39-93A0-53EF25B0E9AA}"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ECE465E-6C14-4B39-93A0-53EF25B0E9AA}"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ECE465E-6C14-4B39-93A0-53EF25B0E9AA}"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ECE465E-6C14-4B39-93A0-53EF25B0E9AA}"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ECE465E-6C14-4B39-93A0-53EF25B0E9AA}"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ECE465E-6C14-4B39-93A0-53EF25B0E9AA}"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ECE465E-6C14-4B39-93A0-53EF25B0E9AA}"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ECE465E-6C14-4B39-93A0-53EF25B0E9AA}"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ECE465E-6C14-4B39-93A0-53EF25B0E9AA}"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8B2AB802-E6E7-4856-95D2-020B574B94A5}" type="datetimeFigureOut">
              <a:rPr lang="en-US" smtClean="0"/>
              <a:pPr/>
              <a:t>11/11/2017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ECE465E-6C14-4B39-93A0-53EF25B0E9AA}"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B2AB802-E6E7-4856-95D2-020B574B94A5}" type="datetimeFigureOut">
              <a:rPr lang="en-US" smtClean="0"/>
              <a:pPr/>
              <a:t>11/11/2017</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ECE465E-6C14-4B39-93A0-53EF25B0E9AA}"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audio" Target="../media/media1.mp3"/><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nobanini.ir/pic/travel/azar-sharghi/jolfa/santestepanos-church/b/jolfa-santestepanos-church7.jpg"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56312" cy="6858000"/>
          </a:xfrm>
          <a:prstGeom prst="rect">
            <a:avLst/>
          </a:prstGeom>
        </p:spPr>
      </p:pic>
      <p:sp>
        <p:nvSpPr>
          <p:cNvPr id="6" name="Rectangle 5"/>
          <p:cNvSpPr/>
          <p:nvPr/>
        </p:nvSpPr>
        <p:spPr>
          <a:xfrm>
            <a:off x="1220337" y="195618"/>
            <a:ext cx="6971781" cy="923330"/>
          </a:xfrm>
          <a:prstGeom prst="rect">
            <a:avLst/>
          </a:prstGeom>
          <a:noFill/>
        </p:spPr>
        <p:txBody>
          <a:bodyPr wrap="none" lIns="91440" tIns="45720" rIns="91440" bIns="45720">
            <a:spAutoFit/>
          </a:bodyPr>
          <a:lstStyle/>
          <a:p>
            <a:pPr algn="ct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به نام یگانه معمار عالم هستی</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 name="sari galin 3tar [www.gharedaghlo.blogfa.com].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52400" y="6096000"/>
            <a:ext cx="609600" cy="609600"/>
          </a:xfrm>
          <a:prstGeom prst="rect">
            <a:avLst/>
          </a:prstGeom>
        </p:spPr>
      </p:pic>
    </p:spTree>
    <p:extLst>
      <p:ext uri="{BB962C8B-B14F-4D97-AF65-F5344CB8AC3E}">
        <p14:creationId xmlns:p14="http://schemas.microsoft.com/office/powerpoint/2010/main" xmlns="" val="216538667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54762"/>
          </a:xfrm>
        </p:spPr>
        <p:txBody>
          <a:bodyPr>
            <a:normAutofit/>
          </a:bodyPr>
          <a:lstStyle/>
          <a:p>
            <a:pPr algn="r"/>
            <a:r>
              <a:rPr lang="fa-IR" sz="2400" dirty="0" smtClean="0">
                <a:solidFill>
                  <a:schemeClr val="tx1"/>
                </a:solidFill>
              </a:rPr>
              <a:t>درورودی به هشتی مستطیل شکل باز میشودکه طول آن 10متروعرض آن5 متراست.5 طاق حلالی درضلع غربی   و3طاق هلالی در ضلع شرقی هشتی زده شده است.بااستفاده ازاین طاق هاسقف هشتی راکه طاق ضربی است ساخته اند.کلیه دیوارهاوقوس ها وطاق ضربی وسقف هشتی باسنگ لاشه وملات گل ساخته شده که در نوع خودبی نظیراست.درایران سقف ضربی که ازسنگ لاشه باشدوجود ندارد.</a:t>
            </a:r>
            <a:br>
              <a:rPr lang="fa-IR" sz="2400" dirty="0" smtClean="0">
                <a:solidFill>
                  <a:schemeClr val="tx1"/>
                </a:solidFill>
              </a:rPr>
            </a:br>
            <a:endParaRPr lang="en-US" sz="2400" dirty="0">
              <a:solidFill>
                <a:schemeClr val="tx1"/>
              </a:solidFill>
            </a:endParaRPr>
          </a:p>
        </p:txBody>
      </p:sp>
    </p:spTree>
    <p:extLst>
      <p:ext uri="{BB962C8B-B14F-4D97-AF65-F5344CB8AC3E}">
        <p14:creationId xmlns:p14="http://schemas.microsoft.com/office/powerpoint/2010/main" xmlns="" val="39492713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معماری\پروژه دانشگاه\کلیسا موزه\New Folder\060-F.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295400"/>
            <a:ext cx="6221588" cy="41193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xmlns="" val="166127909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514600"/>
            <a:ext cx="7498080" cy="2408238"/>
          </a:xfrm>
        </p:spPr>
        <p:txBody>
          <a:bodyPr>
            <a:noAutofit/>
          </a:bodyPr>
          <a:lstStyle/>
          <a:p>
            <a:pPr lvl="0" algn="r"/>
            <a:r>
              <a:rPr lang="ar-SA" sz="2400" dirty="0">
                <a:solidFill>
                  <a:schemeClr val="tx1"/>
                </a:solidFill>
                <a:effectLst/>
              </a:rPr>
              <a:t>کلیه دیوارهای خارجی، بام، ساق گنبد، گنبد، ستون‌ها و برج‌ناقوس کلیسا </a:t>
            </a:r>
            <a:r>
              <a:rPr lang="fa-IR" sz="2400" dirty="0" smtClean="0">
                <a:solidFill>
                  <a:schemeClr val="tx1"/>
                </a:solidFill>
                <a:effectLst/>
              </a:rPr>
              <a:t>و</a:t>
            </a:r>
            <a:r>
              <a:rPr lang="en-US" sz="2400" dirty="0">
                <a:solidFill>
                  <a:schemeClr val="tx1"/>
                </a:solidFill>
                <a:effectLst/>
              </a:rPr>
              <a:t/>
            </a:r>
            <a:br>
              <a:rPr lang="en-US" sz="2400" dirty="0">
                <a:solidFill>
                  <a:schemeClr val="tx1"/>
                </a:solidFill>
                <a:effectLst/>
              </a:rPr>
            </a:br>
            <a:r>
              <a:rPr lang="ar-SA" sz="2400" dirty="0">
                <a:solidFill>
                  <a:schemeClr val="tx1"/>
                </a:solidFill>
                <a:effectLst/>
              </a:rPr>
              <a:t>گنبد عظیم 16 ضلعی مرتفع کلیسا را روی 4 ستون سنگی قطور که با </a:t>
            </a:r>
            <a:r>
              <a:rPr lang="ar-SA" sz="2400" dirty="0" smtClean="0">
                <a:solidFill>
                  <a:schemeClr val="tx1"/>
                </a:solidFill>
                <a:effectLst/>
              </a:rPr>
              <a:t>سنگ‌های </a:t>
            </a:r>
            <a:r>
              <a:rPr lang="ar-SA" sz="2400" dirty="0">
                <a:solidFill>
                  <a:schemeClr val="tx1"/>
                </a:solidFill>
                <a:effectLst/>
              </a:rPr>
              <a:t>سفید و صورتی تراشیده شده </a:t>
            </a:r>
            <a:r>
              <a:rPr lang="ar-SA" sz="2400" dirty="0" smtClean="0">
                <a:solidFill>
                  <a:schemeClr val="tx1"/>
                </a:solidFill>
                <a:effectLst/>
              </a:rPr>
              <a:t>ساخته‌اند</a:t>
            </a:r>
            <a:r>
              <a:rPr lang="en-US" sz="2400" dirty="0">
                <a:solidFill>
                  <a:schemeClr val="tx1"/>
                </a:solidFill>
                <a:effectLst/>
              </a:rPr>
              <a:t/>
            </a:r>
            <a:br>
              <a:rPr lang="en-US" sz="2400" dirty="0">
                <a:solidFill>
                  <a:schemeClr val="tx1"/>
                </a:solidFill>
                <a:effectLst/>
              </a:rPr>
            </a:br>
            <a:r>
              <a:rPr lang="ar-SA" sz="2400" dirty="0" smtClean="0">
                <a:solidFill>
                  <a:schemeClr val="tx1"/>
                </a:solidFill>
                <a:effectLst/>
              </a:rPr>
              <a:t> </a:t>
            </a:r>
            <a:r>
              <a:rPr lang="ar-SA" sz="2400" dirty="0">
                <a:solidFill>
                  <a:schemeClr val="tx1"/>
                </a:solidFill>
                <a:effectLst/>
              </a:rPr>
              <a:t>سراسر لبه ساق گنبد لوزی‌هایی ترسیم شده. این لوزی‌ها با طرح‌های اسلیمی و هندسی تزیین </a:t>
            </a:r>
            <a:r>
              <a:rPr lang="ar-SA" sz="2400" dirty="0" smtClean="0">
                <a:solidFill>
                  <a:schemeClr val="tx1"/>
                </a:solidFill>
                <a:effectLst/>
              </a:rPr>
              <a:t>گردیده‌اند</a:t>
            </a:r>
            <a:r>
              <a:rPr lang="en-US" sz="2400" dirty="0">
                <a:solidFill>
                  <a:schemeClr val="tx1"/>
                </a:solidFill>
                <a:effectLst/>
              </a:rPr>
              <a:t/>
            </a:r>
            <a:br>
              <a:rPr lang="en-US" sz="2400" dirty="0">
                <a:solidFill>
                  <a:schemeClr val="tx1"/>
                </a:solidFill>
                <a:effectLst/>
              </a:rPr>
            </a:br>
            <a:r>
              <a:rPr lang="ar-SA" sz="2400" dirty="0">
                <a:solidFill>
                  <a:schemeClr val="tx1"/>
                </a:solidFill>
                <a:effectLst/>
              </a:rPr>
              <a:t>کلیه بخش‌های داخلی کلیسا، اطراف پنجره‌ها، ساق گنبد، دیوارها و ستون‌ها با گل و بته و پرندگان نقاشی و تزیین </a:t>
            </a:r>
            <a:r>
              <a:rPr lang="ar-SA" sz="2400" dirty="0" smtClean="0">
                <a:solidFill>
                  <a:schemeClr val="tx1"/>
                </a:solidFill>
                <a:effectLst/>
              </a:rPr>
              <a:t>شده‌اند</a:t>
            </a:r>
            <a:r>
              <a:rPr lang="en-US" sz="2400" dirty="0">
                <a:solidFill>
                  <a:schemeClr val="tx1"/>
                </a:solidFill>
                <a:effectLst/>
              </a:rPr>
              <a:t/>
            </a:r>
            <a:br>
              <a:rPr lang="en-US" sz="2400" dirty="0">
                <a:solidFill>
                  <a:schemeClr val="tx1"/>
                </a:solidFill>
                <a:effectLst/>
              </a:rPr>
            </a:br>
            <a:r>
              <a:rPr lang="ar-SA" sz="2400" dirty="0">
                <a:solidFill>
                  <a:schemeClr val="tx1"/>
                </a:solidFill>
                <a:effectLst/>
              </a:rPr>
              <a:t>سنگ‌های تراشیده ساخته شده است، استوار </a:t>
            </a:r>
            <a:r>
              <a:rPr lang="ar-SA" sz="2400" dirty="0" smtClean="0">
                <a:solidFill>
                  <a:schemeClr val="tx1"/>
                </a:solidFill>
                <a:effectLst/>
              </a:rPr>
              <a:t>کرده‌اند</a:t>
            </a:r>
            <a:r>
              <a:rPr lang="en-US" sz="2400" dirty="0">
                <a:solidFill>
                  <a:schemeClr val="tx1"/>
                </a:solidFill>
                <a:effectLst/>
              </a:rPr>
              <a:t/>
            </a:r>
            <a:br>
              <a:rPr lang="en-US" sz="2400" dirty="0">
                <a:solidFill>
                  <a:schemeClr val="tx1"/>
                </a:solidFill>
                <a:effectLst/>
              </a:rPr>
            </a:br>
            <a:r>
              <a:rPr lang="ar-SA" sz="2400" dirty="0" smtClean="0">
                <a:solidFill>
                  <a:schemeClr val="tx1"/>
                </a:solidFill>
                <a:effectLst/>
              </a:rPr>
              <a:t>در </a:t>
            </a:r>
            <a:r>
              <a:rPr lang="ar-SA" sz="2400" dirty="0">
                <a:solidFill>
                  <a:schemeClr val="tx1"/>
                </a:solidFill>
                <a:effectLst/>
              </a:rPr>
              <a:t>برخی نقاط این تزیینات و نقاشی‌ها محو و خراب شده‌اند و در انتهای هر یک از زوایای شیب‌دار دامنه گنبد کلیسا به جای ناودان مجسمه کله قوچ، گوزن، ابلیس،‌ گاو و بز قرار </a:t>
            </a:r>
            <a:r>
              <a:rPr lang="ar-SA" sz="2400" dirty="0" smtClean="0">
                <a:solidFill>
                  <a:schemeClr val="tx1"/>
                </a:solidFill>
                <a:effectLst/>
              </a:rPr>
              <a:t>دارد</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267917899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430962"/>
          </a:xfrm>
        </p:spPr>
        <p:txBody>
          <a:bodyPr>
            <a:normAutofit/>
          </a:bodyPr>
          <a:lstStyle/>
          <a:p>
            <a:pPr algn="r"/>
            <a:r>
              <a:rPr lang="fa-IR" sz="3600" b="1" dirty="0" smtClean="0">
                <a:solidFill>
                  <a:schemeClr val="tx1"/>
                </a:solidFill>
                <a:effectLst/>
              </a:rPr>
              <a:t>دیوارغربی:</a:t>
            </a:r>
            <a:r>
              <a:rPr lang="fa-IR" sz="2400" dirty="0" smtClean="0">
                <a:solidFill>
                  <a:schemeClr val="tx1"/>
                </a:solidFill>
              </a:rPr>
              <a:t/>
            </a:r>
            <a:br>
              <a:rPr lang="fa-IR" sz="2400" dirty="0" smtClean="0">
                <a:solidFill>
                  <a:schemeClr val="tx1"/>
                </a:solidFill>
              </a:rPr>
            </a:br>
            <a:r>
              <a:rPr lang="fa-IR" sz="2400" dirty="0" smtClean="0">
                <a:solidFill>
                  <a:schemeClr val="tx1"/>
                </a:solidFill>
              </a:rPr>
              <a:t>تزئینات دیوارغربی کلیسا شامل سه قسمت است.قسمت اول درورودی است که زیرطاق نمایی مقرنس کاری شده که1/40مترعقبترازدیوارغربی کلیساواقع شده است.درمدخل کلیسا سنگی یکپارچه وسیاه به ابعاد1/40درسه مترنصب گردیده  است.سه طرف چهارچوب در ورودی دارای سه ردیف ستون نما است که یکی برجسته ترازدوستون دیگراست.که باستاره های هشت پرطرح های اسلیمی وهندسی بارنگ های قرمز وآبی وسبز تزئین شده است.درورودی کلیسا ازچوب وبه پهنای 1/5متروارتفاع 2/5مترودرمحورجنوبی میگردد.قسمت فوقانی  درورودی طاقی است که با مقرنس کاری که در سنگ کنده شده تزئین شده است.3مترارتفاع و1/40متر پهنادارد.کتیبه ای دربالای سردروجود دارد که درادامه توضیح داده می شود.دردوطرف دیوارغربی کلیساتاقچه هایی قرینه ساخته شده.کلاف زنجیرمانندی که بنای کلیسا رادربرگرفته است نیم  قوس وقوس جناغی لبه </a:t>
            </a:r>
            <a:r>
              <a:rPr lang="fa-IR" sz="2400" dirty="0">
                <a:solidFill>
                  <a:schemeClr val="tx1"/>
                </a:solidFill>
              </a:rPr>
              <a:t>خارجی </a:t>
            </a:r>
            <a:r>
              <a:rPr lang="fa-IR" sz="2400" dirty="0" smtClean="0">
                <a:solidFill>
                  <a:schemeClr val="tx1"/>
                </a:solidFill>
              </a:rPr>
              <a:t>را</a:t>
            </a:r>
            <a:r>
              <a:rPr lang="fa-IR" sz="2400" dirty="0">
                <a:solidFill>
                  <a:schemeClr val="tx1"/>
                </a:solidFill>
              </a:rPr>
              <a:t>زینت می دهد.</a:t>
            </a:r>
            <a:r>
              <a:rPr lang="fa-IR" sz="2400" dirty="0" smtClean="0">
                <a:solidFill>
                  <a:schemeClr val="tx1"/>
                </a:solidFill>
              </a:rPr>
              <a:t> تمامی تزئینات باسنگ قرمزساخته شده است.درمحل اتصال دیوارشرقی به جنوبی کلیسا سه ردیف نیم ستون که ته ستون های آنهابه صورت گلدان است .</a:t>
            </a:r>
            <a:br>
              <a:rPr lang="fa-IR" sz="2400" dirty="0" smtClean="0">
                <a:solidFill>
                  <a:schemeClr val="tx1"/>
                </a:solidFill>
              </a:rPr>
            </a:br>
            <a:r>
              <a:rPr lang="fa-IR" sz="2400" dirty="0" smtClean="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xmlns="" val="375737025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54762"/>
          </a:xfrm>
        </p:spPr>
        <p:txBody>
          <a:bodyPr>
            <a:normAutofit/>
          </a:bodyPr>
          <a:lstStyle/>
          <a:p>
            <a:pPr algn="r"/>
            <a:r>
              <a:rPr lang="fa-IR" sz="3200" b="1" dirty="0" smtClean="0">
                <a:solidFill>
                  <a:schemeClr val="tx1"/>
                </a:solidFill>
              </a:rPr>
              <a:t>ضلع شرقی:</a:t>
            </a:r>
            <a:br>
              <a:rPr lang="fa-IR" sz="3200" b="1" dirty="0" smtClean="0">
                <a:solidFill>
                  <a:schemeClr val="tx1"/>
                </a:solidFill>
              </a:rPr>
            </a:br>
            <a:r>
              <a:rPr lang="fa-IR" sz="3200" b="1" dirty="0" smtClean="0">
                <a:solidFill>
                  <a:schemeClr val="tx1"/>
                </a:solidFill>
              </a:rPr>
              <a:t/>
            </a:r>
            <a:br>
              <a:rPr lang="fa-IR" sz="3200" b="1" dirty="0" smtClean="0">
                <a:solidFill>
                  <a:schemeClr val="tx1"/>
                </a:solidFill>
              </a:rPr>
            </a:br>
            <a:r>
              <a:rPr lang="fa-IR" sz="2400" dirty="0" smtClean="0">
                <a:solidFill>
                  <a:schemeClr val="tx1"/>
                </a:solidFill>
              </a:rPr>
              <a:t>ابتدای ضلع شرقی ازجوار باروی شمالی آغاز می شودکه پشت محراب کلیسا واجاق دانیال است این دیوار دیوار پشتی محراب راشکل میدهد.درکف حیاط چهارردیف پله که آخری لبه گردی داردساخته شده است که دیوار شرقی روی این پله ها ساخته شده است روی این دیوارنیزتزئیناتی که روی سنگ حجاری شده وجود دارد.درقسمت فوقانی عقابی بابال گشوده که گوسفندی به چنگال دارددرسنگ یگپارچه ای حجاری شده است. درقسمت پایین آن تصویر سنگسارکردن استپانوس مقدس راکهبامهارت فراوان حجاری شده میبینیم.دروسط دیار شرقی صلیبی بانقش ونگارفراوان برروی سنگ یکپارچه ای به ابعاد1/80در1/5 حجاری شده.</a:t>
            </a:r>
            <a:endParaRPr lang="en-US" sz="2400" dirty="0">
              <a:solidFill>
                <a:schemeClr val="tx1"/>
              </a:solidFill>
            </a:endParaRPr>
          </a:p>
        </p:txBody>
      </p:sp>
    </p:spTree>
    <p:extLst>
      <p:ext uri="{BB962C8B-B14F-4D97-AF65-F5344CB8AC3E}">
        <p14:creationId xmlns:p14="http://schemas.microsoft.com/office/powerpoint/2010/main" xmlns="" val="23703839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معماری\پروژه دانشگاه\کلیسا موزه\New Folder\_MG_0460_resize.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838200"/>
            <a:ext cx="7447446" cy="4953000"/>
          </a:xfrm>
          <a:prstGeom prst="roundRect">
            <a:avLst>
              <a:gd name="adj" fmla="val 11175"/>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xmlns="" val="11800069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images.hamshahrionline.ir/images/upload/news/pose/8808/stepanos-0725-mm9.jpg"/>
          <p:cNvPicPr>
            <a:picLocks noGrp="1"/>
          </p:cNvPicPr>
          <p:nvPr>
            <p:ph idx="1"/>
          </p:nvPr>
        </p:nvPicPr>
        <p:blipFill>
          <a:blip r:embed="rId2" cstate="print"/>
          <a:srcRect/>
          <a:stretch>
            <a:fillRect/>
          </a:stretch>
        </p:blipFill>
        <p:spPr bwMode="auto">
          <a:xfrm>
            <a:off x="228600" y="3124200"/>
            <a:ext cx="5029200" cy="3571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5" name="Picture 3" descr="F:\معماری\پروژه دانشگاه\کلیسا موزه\New Folder\ac4a3601-1f1c-47ca-abc2-83766db422c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152400"/>
            <a:ext cx="5283200"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087737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075"/>
                                        </p:tgtEl>
                                      </p:cBhvr>
                                    </p:animEffect>
                                    <p:animScale>
                                      <p:cBhvr>
                                        <p:cTn id="12" dur="250" autoRev="1" fill="hold"/>
                                        <p:tgtEl>
                                          <p:spTgt spid="307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278562"/>
          </a:xfrm>
        </p:spPr>
        <p:txBody>
          <a:bodyPr>
            <a:normAutofit/>
          </a:bodyPr>
          <a:lstStyle/>
          <a:p>
            <a:pPr algn="r"/>
            <a:r>
              <a:rPr lang="fa-IR" sz="3200" b="1" dirty="0" smtClean="0">
                <a:solidFill>
                  <a:schemeClr val="tx1"/>
                </a:solidFill>
              </a:rPr>
              <a:t>دیوارشمالی:</a:t>
            </a:r>
            <a:r>
              <a:rPr lang="fa-IR" sz="2400" dirty="0" smtClean="0">
                <a:solidFill>
                  <a:schemeClr val="tx1"/>
                </a:solidFill>
              </a:rPr>
              <a:t/>
            </a:r>
            <a:br>
              <a:rPr lang="fa-IR" sz="2400" dirty="0" smtClean="0">
                <a:solidFill>
                  <a:schemeClr val="tx1"/>
                </a:solidFill>
              </a:rPr>
            </a:br>
            <a:r>
              <a:rPr lang="fa-IR" sz="2400" dirty="0" smtClean="0">
                <a:solidFill>
                  <a:schemeClr val="tx1"/>
                </a:solidFill>
              </a:rPr>
              <a:t/>
            </a:r>
            <a:br>
              <a:rPr lang="fa-IR" sz="2400" dirty="0" smtClean="0">
                <a:solidFill>
                  <a:schemeClr val="tx1"/>
                </a:solidFill>
              </a:rPr>
            </a:br>
            <a:r>
              <a:rPr lang="fa-IR" sz="2400" dirty="0" smtClean="0">
                <a:solidFill>
                  <a:schemeClr val="tx1"/>
                </a:solidFill>
              </a:rPr>
              <a:t>درجواردیوارشمالی کلیسای بوغوس پدروس که همان اجاق دانیال است واقع شده است.درمیانه ی دیوار قابی سنگی برجسته است که ازصعود حضرت مسیح درحالی که صلیبی دردست داردودومرددردوطرف آن  برزمین افتاده اند.مقداری ازاین قاب دراثرعوامل جوی ازبین رفته است</a:t>
            </a:r>
            <a:endParaRPr lang="en-US" sz="2400" dirty="0">
              <a:solidFill>
                <a:schemeClr val="tx1"/>
              </a:solidFill>
            </a:endParaRPr>
          </a:p>
        </p:txBody>
      </p:sp>
    </p:spTree>
    <p:extLst>
      <p:ext uri="{BB962C8B-B14F-4D97-AF65-F5344CB8AC3E}">
        <p14:creationId xmlns:p14="http://schemas.microsoft.com/office/powerpoint/2010/main" xmlns="" val="19068971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معماری\پروژه دانشگاه\کلیسا موزه\New Folder\IMG_۲۰۱۴۰۴۰۳_۱۱۰۲۴۳.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293711"/>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0" y="1447800"/>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1143000" y="3581400"/>
            <a:ext cx="4111625" cy="3083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8369573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mages.hamshahrionline.ir/images/upload/news/pose/8808/stepanos-0725-mm4.jpg"/>
          <p:cNvPicPr/>
          <p:nvPr/>
        </p:nvPicPr>
        <p:blipFill>
          <a:blip r:embed="rId2" cstate="print"/>
          <a:srcRect/>
          <a:stretch>
            <a:fillRect/>
          </a:stretch>
        </p:blipFill>
        <p:spPr bwMode="auto">
          <a:xfrm>
            <a:off x="4533331" y="3352800"/>
            <a:ext cx="4610669" cy="3514725"/>
          </a:xfrm>
          <a:prstGeom prst="rect">
            <a:avLst/>
          </a:prstGeom>
          <a:noFill/>
          <a:ln w="9525">
            <a:noFill/>
            <a:miter lim="800000"/>
            <a:headEnd/>
            <a:tailEnd/>
          </a:ln>
        </p:spPr>
      </p:pic>
      <p:pic>
        <p:nvPicPr>
          <p:cNvPr id="7" name="Picture 6" descr="http://images.hamshahrionline.ir/images/upload/news/pose/8808/stepanos-0725-mm8.jpg"/>
          <p:cNvPicPr/>
          <p:nvPr/>
        </p:nvPicPr>
        <p:blipFill>
          <a:blip r:embed="rId3" cstate="print"/>
          <a:srcRect/>
          <a:stretch>
            <a:fillRect/>
          </a:stretch>
        </p:blipFill>
        <p:spPr bwMode="auto">
          <a:xfrm>
            <a:off x="0" y="3352800"/>
            <a:ext cx="4293851" cy="3505200"/>
          </a:xfrm>
          <a:prstGeom prst="rect">
            <a:avLst/>
          </a:prstGeom>
          <a:noFill/>
          <a:ln w="9525">
            <a:noFill/>
            <a:miter lim="800000"/>
            <a:headEnd/>
            <a:tailEnd/>
          </a:ln>
        </p:spPr>
      </p:pic>
      <p:pic>
        <p:nvPicPr>
          <p:cNvPr id="4098" name="Picture 2" descr="F:\معماری\پروژه دانشگاه\کلیسا موزه\New Folder\IMG_۲۰۱۴۰۴۰۳_۱۱۰۳۱۷.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93851" y="0"/>
            <a:ext cx="4850149" cy="33528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4293851" cy="3352800"/>
          </a:xfrm>
          <a:prstGeom prst="rect">
            <a:avLst/>
          </a:prstGeom>
        </p:spPr>
      </p:pic>
    </p:spTree>
    <p:extLst>
      <p:ext uri="{BB962C8B-B14F-4D97-AF65-F5344CB8AC3E}">
        <p14:creationId xmlns:p14="http://schemas.microsoft.com/office/powerpoint/2010/main" xmlns="" val="280011369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7162800" cy="2362200"/>
          </a:xfrm>
        </p:spPr>
        <p:txBody>
          <a:bodyPr>
            <a:noAutofit/>
          </a:bodyPr>
          <a:lstStyle/>
          <a:p>
            <a:pPr algn="r"/>
            <a:r>
              <a:rPr lang="ar-SA" sz="2400" dirty="0">
                <a:solidFill>
                  <a:schemeClr val="tx1"/>
                </a:solidFill>
                <a:effectLst/>
              </a:rPr>
              <a:t>کلیسای سنت استپانوس در نزدیکی رود ارس در آذربایجان غربی قرار دارد</a:t>
            </a:r>
            <a:r>
              <a:rPr lang="ar-SA" sz="2400" i="1" dirty="0">
                <a:solidFill>
                  <a:schemeClr val="tx1"/>
                </a:solidFill>
                <a:effectLst/>
              </a:rPr>
              <a:t> </a:t>
            </a:r>
            <a:r>
              <a:rPr lang="fa-IR" sz="2400" i="1" dirty="0">
                <a:solidFill>
                  <a:schemeClr val="tx1"/>
                </a:solidFill>
                <a:effectLst/>
              </a:rPr>
              <a:t>.</a:t>
            </a:r>
            <a:r>
              <a:rPr lang="en-US" sz="2400" dirty="0">
                <a:solidFill>
                  <a:schemeClr val="tx1"/>
                </a:solidFill>
                <a:effectLst/>
              </a:rPr>
              <a:t/>
            </a:r>
            <a:br>
              <a:rPr lang="en-US" sz="2400" dirty="0">
                <a:solidFill>
                  <a:schemeClr val="tx1"/>
                </a:solidFill>
                <a:effectLst/>
              </a:rPr>
            </a:br>
            <a:r>
              <a:rPr lang="ar-SA" sz="2400" dirty="0">
                <a:solidFill>
                  <a:schemeClr val="tx1"/>
                </a:solidFill>
                <a:effectLst/>
              </a:rPr>
              <a:t>این کلیسا در 26 کیلومتری غرب جلفا در محلی به نام قره قزل وانگ (صومعه قرمز) در نردیکترین روستای دره شام از دهستان ارس در کلیسای استپانوس در دژی استوار واقع شده. ارمنیان به مجموعه بناهایی که در این گونه دژها بنا می‌کردند وانک می‌گویند</a:t>
            </a:r>
            <a:r>
              <a:rPr lang="en-US" sz="2400" dirty="0">
                <a:solidFill>
                  <a:schemeClr val="tx1"/>
                </a:solidFill>
                <a:effectLst/>
              </a:rPr>
              <a:t>.</a:t>
            </a:r>
            <a:br>
              <a:rPr lang="en-US" sz="2400" dirty="0">
                <a:solidFill>
                  <a:schemeClr val="tx1"/>
                </a:solidFill>
                <a:effectLst/>
              </a:rPr>
            </a:br>
            <a:r>
              <a:rPr lang="ar-SA" sz="2400" dirty="0" smtClean="0">
                <a:solidFill>
                  <a:schemeClr val="tx1"/>
                </a:solidFill>
                <a:effectLst/>
              </a:rPr>
              <a:t>کنار </a:t>
            </a:r>
            <a:r>
              <a:rPr lang="ar-SA" sz="2400" dirty="0">
                <a:solidFill>
                  <a:schemeClr val="tx1"/>
                </a:solidFill>
                <a:effectLst/>
              </a:rPr>
              <a:t>بخش پلدشت </a:t>
            </a:r>
            <a:r>
              <a:rPr lang="ar-SA" sz="2400" dirty="0" smtClean="0">
                <a:solidFill>
                  <a:schemeClr val="tx1"/>
                </a:solidFill>
                <a:effectLst/>
              </a:rPr>
              <a:t>شهرستان </a:t>
            </a:r>
            <a:r>
              <a:rPr lang="ar-SA" sz="2400" dirty="0">
                <a:solidFill>
                  <a:schemeClr val="tx1"/>
                </a:solidFill>
                <a:effectLst/>
              </a:rPr>
              <a:t>ماکو واقع شده </a:t>
            </a:r>
            <a:r>
              <a:rPr lang="ar-SA" sz="2400" dirty="0" smtClean="0">
                <a:solidFill>
                  <a:schemeClr val="tx1"/>
                </a:solidFill>
                <a:effectLst/>
              </a:rPr>
              <a:t>است</a:t>
            </a:r>
            <a:r>
              <a:rPr lang="fa-IR" sz="2400" dirty="0" smtClean="0">
                <a:solidFill>
                  <a:schemeClr val="tx1"/>
                </a:solidFill>
                <a:effectLst/>
              </a:rPr>
              <a:t>.</a:t>
            </a:r>
            <a:endParaRPr lang="en-US" sz="2400" dirty="0">
              <a:solidFill>
                <a:schemeClr val="tx1"/>
              </a:solidFill>
            </a:endParaRPr>
          </a:p>
        </p:txBody>
      </p:sp>
      <p:pic>
        <p:nvPicPr>
          <p:cNvPr id="6" name="Content Placeholder 5" descr="http://images.hamshahrionline.ir/images/upload/news/pose/8808/stepanos-0725-mm1.jpg"/>
          <p:cNvPicPr>
            <a:picLocks noGrp="1"/>
          </p:cNvPicPr>
          <p:nvPr>
            <p:ph idx="1"/>
          </p:nvPr>
        </p:nvPicPr>
        <p:blipFill>
          <a:blip r:embed="rId2" cstate="print"/>
          <a:srcRect/>
          <a:stretch>
            <a:fillRect/>
          </a:stretch>
        </p:blipFill>
        <p:spPr bwMode="auto">
          <a:xfrm>
            <a:off x="1219200" y="3429000"/>
            <a:ext cx="4286250" cy="321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52956885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معماری\پروژه دانشگاه\کلیسا موزه\New Folder\IMG_۲۰۱۴۰۴۰۳_۱۱۰۹۰۶.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2667000"/>
            <a:ext cx="2895600" cy="386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123" name="Picture 3" descr="F:\معماری\پروژه دانشگاه\کلیسا موزه\New Folder\IMG_۲۰۱۴۰۴۰۳_۱۱۰۹۱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28600"/>
            <a:ext cx="4876800" cy="3657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1237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09600" y="2057400"/>
            <a:ext cx="3200400" cy="426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62400" y="381000"/>
            <a:ext cx="4692316" cy="2971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209452423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202362"/>
          </a:xfrm>
        </p:spPr>
        <p:txBody>
          <a:bodyPr>
            <a:noAutofit/>
          </a:bodyPr>
          <a:lstStyle/>
          <a:p>
            <a:pPr algn="r"/>
            <a:r>
              <a:rPr lang="fa-IR" sz="2400" dirty="0" smtClean="0">
                <a:solidFill>
                  <a:schemeClr val="tx1"/>
                </a:solidFill>
              </a:rPr>
              <a:t>بخش فرهگی مذهبی وانک استپانوس مقدس که در بخش جنوبی وانک واقع است بابخشی که کلیسادر آن جای دارد اختلاف ارتفاع داردوازظلع جنوبی هشتی به وسیله هشت ردیف پلهبه ارتفاع 20 سانتی مترمیتوان به آن راه یافت درقسمت شرقی محوطه وانک که در پشت محراب واقع میشود نانوایی,آشپزخانه وانبارها قراردارند.</a:t>
            </a:r>
            <a:endParaRPr lang="en-US" sz="2400" dirty="0">
              <a:solidFill>
                <a:schemeClr val="tx1"/>
              </a:solidFill>
            </a:endParaRPr>
          </a:p>
        </p:txBody>
      </p:sp>
    </p:spTree>
    <p:extLst>
      <p:ext uri="{BB962C8B-B14F-4D97-AF65-F5344CB8AC3E}">
        <p14:creationId xmlns:p14="http://schemas.microsoft.com/office/powerpoint/2010/main" xmlns="" val="132312982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معماری\پروژه دانشگاه\کلیسا موزه\New Folder\IMG_۲۰۱۴۰۴۰۳_۱۱۰۶۵۷.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81000"/>
            <a:ext cx="3600450"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3075" name="Picture 3" descr="F:\معماری\پروژه دانشگاه\کلیسا موزه\New Folder\IMG_۲۰۱۴۰۴۰۳_۱۱۱۰۲۲.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41042" y="2286000"/>
            <a:ext cx="4629150" cy="4267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648299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074"/>
                                        </p:tgtEl>
                                      </p:cBhvr>
                                    </p:animEffect>
                                    <p:animScale>
                                      <p:cBhvr>
                                        <p:cTn id="7" dur="250" autoRev="1" fill="hold"/>
                                        <p:tgtEl>
                                          <p:spTgt spid="307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075"/>
                                        </p:tgtEl>
                                      </p:cBhvr>
                                    </p:animEffect>
                                    <p:animScale>
                                      <p:cBhvr>
                                        <p:cTn id="12" dur="250" autoRev="1" fill="hold"/>
                                        <p:tgtEl>
                                          <p:spTgt spid="307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667000"/>
            <a:ext cx="7498080" cy="1143000"/>
          </a:xfrm>
        </p:spPr>
        <p:txBody>
          <a:bodyPr>
            <a:noAutofit/>
          </a:bodyPr>
          <a:lstStyle/>
          <a:p>
            <a:pPr algn="r"/>
            <a:r>
              <a:rPr lang="ar-SA" sz="2400" dirty="0">
                <a:solidFill>
                  <a:schemeClr val="tx1"/>
                </a:solidFill>
                <a:effectLst/>
              </a:rPr>
              <a:t>سه کلیسا در حریم کلیسای استپانوس در منطقه دره شام وجود دارد، روستاهای دره شام تا دوره صفویه فعال بودند و ارمنیان در این روستاها کشاورزی و دامپروری می‌کردندپس از کوچ ارمنیان به داخل فلات ایران به وسیله شاه عباس صفوی روستاهای دره شام خالی از سکنه شد</a:t>
            </a:r>
            <a:r>
              <a:rPr lang="en-US" sz="2400" dirty="0">
                <a:solidFill>
                  <a:schemeClr val="tx1"/>
                </a:solidFill>
                <a:effectLst/>
              </a:rPr>
              <a:t>.</a:t>
            </a:r>
            <a:br>
              <a:rPr lang="en-US" sz="2400" dirty="0">
                <a:solidFill>
                  <a:schemeClr val="tx1"/>
                </a:solidFill>
                <a:effectLst/>
              </a:rPr>
            </a:br>
            <a:r>
              <a:rPr lang="ar-SA" sz="2400" dirty="0">
                <a:solidFill>
                  <a:schemeClr val="tx1"/>
                </a:solidFill>
                <a:effectLst/>
              </a:rPr>
              <a:t>کلیسای مریم مقدس که در سال 1518 میلادی ساخته شده است </a:t>
            </a:r>
            <a:r>
              <a:rPr lang="en-US" sz="2400" dirty="0">
                <a:solidFill>
                  <a:schemeClr val="tx1"/>
                </a:solidFill>
                <a:effectLst/>
              </a:rPr>
              <a:t/>
            </a:r>
            <a:br>
              <a:rPr lang="en-US" sz="2400" dirty="0">
                <a:solidFill>
                  <a:schemeClr val="tx1"/>
                </a:solidFill>
                <a:effectLst/>
              </a:rPr>
            </a:br>
            <a:r>
              <a:rPr lang="ar-SA" sz="2400" dirty="0">
                <a:solidFill>
                  <a:schemeClr val="tx1"/>
                </a:solidFill>
                <a:effectLst/>
              </a:rPr>
              <a:t>کلیسای گودرک مقدس در پشت ارتفاعات کلیسای استپانوس قرار دارد </a:t>
            </a:r>
            <a:r>
              <a:rPr lang="en-US" sz="2400" dirty="0">
                <a:solidFill>
                  <a:schemeClr val="tx1"/>
                </a:solidFill>
                <a:effectLst/>
              </a:rPr>
              <a:t/>
            </a:r>
            <a:br>
              <a:rPr lang="en-US" sz="2400" dirty="0">
                <a:solidFill>
                  <a:schemeClr val="tx1"/>
                </a:solidFill>
                <a:effectLst/>
              </a:rPr>
            </a:br>
            <a:r>
              <a:rPr lang="ar-SA" sz="2400" dirty="0">
                <a:solidFill>
                  <a:schemeClr val="tx1"/>
                </a:solidFill>
                <a:effectLst/>
              </a:rPr>
              <a:t>کلیسای چوپان که محل عبادت چوپانان روستاهای ارمنی‌نشین دره شام بود و اطراف آن تعداد بسیاری سنگ قبر وجود دارد</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این </a:t>
            </a:r>
            <a:r>
              <a:rPr lang="fa-IR" sz="2400" dirty="0">
                <a:solidFill>
                  <a:schemeClr val="tx1"/>
                </a:solidFill>
                <a:effectLst/>
              </a:rPr>
              <a:t>کلیسا دارای سه ساختمان اصلی و مشخص و همچنین قسمتهای فرعی مختلفی است. سه قسمت اصلی عبارتند ار: نماز خانه اصلی، اجاق دانیال</a:t>
            </a:r>
            <a:r>
              <a:rPr lang="fa-IR" sz="2400" dirty="0" smtClean="0">
                <a:solidFill>
                  <a:schemeClr val="tx1"/>
                </a:solidFill>
                <a:effectLst/>
              </a:rPr>
              <a:t>،</a:t>
            </a:r>
            <a:r>
              <a:rPr lang="fa-IR" sz="2400" dirty="0">
                <a:solidFill>
                  <a:schemeClr val="tx1"/>
                </a:solidFill>
                <a:effectLst/>
              </a:rPr>
              <a:t> برج ناقوس.</a:t>
            </a:r>
            <a:endParaRPr lang="en-US" sz="2400" dirty="0">
              <a:solidFill>
                <a:schemeClr val="tx1"/>
              </a:solidFill>
            </a:endParaRPr>
          </a:p>
        </p:txBody>
      </p:sp>
    </p:spTree>
    <p:extLst>
      <p:ext uri="{BB962C8B-B14F-4D97-AF65-F5344CB8AC3E}">
        <p14:creationId xmlns:p14="http://schemas.microsoft.com/office/powerpoint/2010/main" xmlns="" val="205375941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title"/>
          </p:nvPr>
        </p:nvSpPr>
        <p:spPr>
          <a:xfrm>
            <a:off x="1371600" y="2743200"/>
            <a:ext cx="7498080" cy="1143000"/>
          </a:xfrm>
        </p:spPr>
        <p:txBody>
          <a:bodyPr>
            <a:noAutofit/>
          </a:bodyPr>
          <a:lstStyle/>
          <a:p>
            <a:pPr algn="r"/>
            <a:r>
              <a:rPr lang="fa-IR" sz="3200" b="1" dirty="0">
                <a:solidFill>
                  <a:schemeClr val="tx1"/>
                </a:solidFill>
                <a:effectLst/>
              </a:rPr>
              <a:t>نمازخانه </a:t>
            </a:r>
            <a:r>
              <a:rPr lang="fa-IR" sz="3200" b="1" dirty="0" smtClean="0">
                <a:solidFill>
                  <a:schemeClr val="tx1"/>
                </a:solidFill>
                <a:effectLst/>
              </a:rPr>
              <a:t>اصلی</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نمازخانه </a:t>
            </a:r>
            <a:r>
              <a:rPr lang="fa-IR" sz="2400" dirty="0">
                <a:solidFill>
                  <a:schemeClr val="tx1"/>
                </a:solidFill>
                <a:effectLst/>
              </a:rPr>
              <a:t>در زمینی به ابعاد ۱۶ در ۲۱ متر بنا شده‌است. در ورودی </a:t>
            </a:r>
            <a:r>
              <a:rPr lang="fa-IR" sz="2400" dirty="0" smtClean="0">
                <a:solidFill>
                  <a:schemeClr val="tx1"/>
                </a:solidFill>
                <a:effectLst/>
              </a:rPr>
              <a:t>منبت کاری با </a:t>
            </a:r>
            <a:r>
              <a:rPr lang="fa-IR" sz="2400" dirty="0">
                <a:solidFill>
                  <a:schemeClr val="tx1"/>
                </a:solidFill>
                <a:effectLst/>
              </a:rPr>
              <a:t>تزئینات بسیار زیبای آن در وسط ضلع غربی تعبیه شده و از آثار نفیس اوایل دوره </a:t>
            </a:r>
            <a:r>
              <a:rPr lang="fa-IR" sz="2400" dirty="0" smtClean="0">
                <a:solidFill>
                  <a:schemeClr val="tx1"/>
                </a:solidFill>
                <a:effectLst/>
              </a:rPr>
              <a:t>قاجاریه و </a:t>
            </a:r>
            <a:r>
              <a:rPr lang="fa-IR" sz="2400" dirty="0">
                <a:solidFill>
                  <a:schemeClr val="tx1"/>
                </a:solidFill>
                <a:effectLst/>
              </a:rPr>
              <a:t>احتمالاَ زمان </a:t>
            </a:r>
            <a:r>
              <a:rPr lang="fa-IR" sz="2400" dirty="0" smtClean="0">
                <a:solidFill>
                  <a:schemeClr val="tx1"/>
                </a:solidFill>
                <a:effectLst/>
              </a:rPr>
              <a:t>عباس میرزا السلطنه فرزند فتحعلی شاه به‌شمار </a:t>
            </a:r>
            <a:r>
              <a:rPr lang="fa-IR" sz="2400" dirty="0">
                <a:solidFill>
                  <a:schemeClr val="tx1"/>
                </a:solidFill>
                <a:effectLst/>
              </a:rPr>
              <a:t>می‌آید. حجاری پایه‌ها و طاق‌نماها و نیم‌ستون‌ها و زنجیره‌های جوانب و </a:t>
            </a:r>
            <a:r>
              <a:rPr lang="fa-IR" sz="2400" dirty="0" smtClean="0">
                <a:solidFill>
                  <a:schemeClr val="tx1"/>
                </a:solidFill>
                <a:effectLst/>
              </a:rPr>
              <a:t>مقرنس کاری ها و </a:t>
            </a:r>
            <a:r>
              <a:rPr lang="fa-IR" sz="2400" dirty="0">
                <a:solidFill>
                  <a:schemeClr val="tx1"/>
                </a:solidFill>
                <a:effectLst/>
              </a:rPr>
              <a:t>تزئینات طاق سردر به قدری بدیع است که بی شک از شاهکارهای هنر حجاری محسوب می‌شود.</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198379132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معماری\پروژه دانشگاه\کلیسا موزه\New Folder\851-F.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381000"/>
            <a:ext cx="4546600" cy="606213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713537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218"/>
                                        </p:tgtEl>
                                        <p:attrNameLst>
                                          <p:attrName>r</p:attrName>
                                        </p:attrNameLst>
                                      </p:cBhvr>
                                    </p:animRot>
                                    <p:animRot by="-240000">
                                      <p:cBhvr>
                                        <p:cTn id="7" dur="200" fill="hold">
                                          <p:stCondLst>
                                            <p:cond delay="200"/>
                                          </p:stCondLst>
                                        </p:cTn>
                                        <p:tgtEl>
                                          <p:spTgt spid="9218"/>
                                        </p:tgtEl>
                                        <p:attrNameLst>
                                          <p:attrName>r</p:attrName>
                                        </p:attrNameLst>
                                      </p:cBhvr>
                                    </p:animRot>
                                    <p:animRot by="240000">
                                      <p:cBhvr>
                                        <p:cTn id="8" dur="200" fill="hold">
                                          <p:stCondLst>
                                            <p:cond delay="400"/>
                                          </p:stCondLst>
                                        </p:cTn>
                                        <p:tgtEl>
                                          <p:spTgt spid="9218"/>
                                        </p:tgtEl>
                                        <p:attrNameLst>
                                          <p:attrName>r</p:attrName>
                                        </p:attrNameLst>
                                      </p:cBhvr>
                                    </p:animRot>
                                    <p:animRot by="-240000">
                                      <p:cBhvr>
                                        <p:cTn id="9" dur="200" fill="hold">
                                          <p:stCondLst>
                                            <p:cond delay="600"/>
                                          </p:stCondLst>
                                        </p:cTn>
                                        <p:tgtEl>
                                          <p:spTgt spid="9218"/>
                                        </p:tgtEl>
                                        <p:attrNameLst>
                                          <p:attrName>r</p:attrName>
                                        </p:attrNameLst>
                                      </p:cBhvr>
                                    </p:animRot>
                                    <p:animRot by="120000">
                                      <p:cBhvr>
                                        <p:cTn id="1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معماری\پروژه دانشگاه\کلیسا موزه\New Folder\nasrnews.ir kelusa (1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3352800"/>
            <a:ext cx="4730598" cy="32956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146" name="Picture 2" descr="F:\معماری\پروژه دانشگاه\کلیسا موزه\New Folder\h9ou8ysc2bw2fzjjsdj.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304800"/>
            <a:ext cx="5334039" cy="39979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019305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667000"/>
            <a:ext cx="7498080" cy="1143000"/>
          </a:xfrm>
        </p:spPr>
        <p:txBody>
          <a:bodyPr>
            <a:noAutofit/>
          </a:bodyPr>
          <a:lstStyle/>
          <a:p>
            <a:pPr algn="r"/>
            <a:r>
              <a:rPr lang="fa-IR" sz="2400" dirty="0">
                <a:solidFill>
                  <a:schemeClr val="tx1"/>
                </a:solidFill>
                <a:effectLst/>
              </a:rPr>
              <a:t>نقش برجسته‌هایی از حواریون و قدیسین و فرشتگان بر پیشانی طاق‌نماهای اضلاع شانزده گانه گریوگنبد که در حقیقت پاطاق گنبد زیبای نمازخانه کلیسا محسوب می‌شود مشاهده می‌گردد، پوشش این گنبد به صورت هرمی با سبک خیاری سی و دو پهلوئی است که بر روی یک پلان ستاره شکل شانزده‌پر قرار دارد. داخل طاق‌نماهای گریوگنبد یک در میان پنجره‌ای تعبیه شده که طاق هلالی تودر توئی دارد و بالاتر از پنجره، تصویر برجسته یکی از حواریون در داخل قابی چهار گوش نمای بیرونی آن را زینت می‌دهد. کتیبه‌ای از سنگ ماسه‌ای سرخ رنگ به‌خط </a:t>
            </a:r>
            <a:r>
              <a:rPr lang="fa-IR" sz="2400" dirty="0" smtClean="0">
                <a:solidFill>
                  <a:schemeClr val="tx1"/>
                </a:solidFill>
                <a:effectLst/>
              </a:rPr>
              <a:t>نستعلیق بر </a:t>
            </a:r>
            <a:r>
              <a:rPr lang="fa-IR" sz="2400" dirty="0">
                <a:solidFill>
                  <a:schemeClr val="tx1"/>
                </a:solidFill>
                <a:effectLst/>
              </a:rPr>
              <a:t>بالای در ورودی و زیر طاق مدخل کلیسا به‌چشم می‌خورد که مورخ به سال ۱۲۴۵ هجری قمری مبنی بر خرید قریه دره شام جلفا توسط عباس میرزا ناب السلطنه فرزند فتحعلیشاه از مجبعلی بیگ نخجوانی به مبلغ سیصد تومان و وقف آن به کلیسای سنت استپانوس است.</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313503045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F:\معماری\پروژه دانشگاه\کلیسا موزه\New Folder\کلیسای-سنت-استپانوس-جلفا-باکس-فون-سایت-تفریحی-و-سرگرمی-جوک-و-اس-ام-اس-1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133600"/>
            <a:ext cx="6496050" cy="450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8195" name="Picture 3" descr="F:\معماری\پروژه دانشگاه\کلیسا موزه\New Folder\IMG_۲۰۱۴۰۴۰۳_۱۱۱۵۰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18579" y="342900"/>
            <a:ext cx="2914650" cy="4229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230557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1)">
                                      <p:cBhvr>
                                        <p:cTn id="7" dur="20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randombar(horizontal)">
                                      <p:cBhvr>
                                        <p:cTn id="12"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معماری\پروژه دانشگاه\کلیسا موزه\New Folder\DSC0194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228600"/>
            <a:ext cx="4978400" cy="3733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4" name="Content Placeholder 3" descr="منظره ای ازحیاط  کلیسای سنت استپانوس">
            <a:hlinkClick r:id="rId3"/>
          </p:cNvPr>
          <p:cNvPicPr>
            <a:picLocks noGrp="1"/>
          </p:cNvPicPr>
          <p:nvPr>
            <p:ph idx="1"/>
          </p:nvPr>
        </p:nvPicPr>
        <p:blipFill>
          <a:blip r:embed="rId4" cstate="print"/>
          <a:srcRect/>
          <a:stretch>
            <a:fillRect/>
          </a:stretch>
        </p:blipFill>
        <p:spPr bwMode="auto">
          <a:xfrm>
            <a:off x="3886200" y="3200400"/>
            <a:ext cx="4800600" cy="3314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259352538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معماری\پروژه دانشگاه\کلیسا موزه\New Folder\www.axmax24.com - cee1d197-7e98efe.jp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b="3922"/>
          <a:stretch/>
        </p:blipFill>
        <p:spPr bwMode="auto">
          <a:xfrm>
            <a:off x="914400" y="1066800"/>
            <a:ext cx="7651669" cy="49052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616883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170"/>
                                        </p:tgtEl>
                                        <p:attrNameLst>
                                          <p:attrName>r</p:attrName>
                                        </p:attrNameLst>
                                      </p:cBhvr>
                                    </p:animRot>
                                    <p:animRot by="-240000">
                                      <p:cBhvr>
                                        <p:cTn id="7" dur="200" fill="hold">
                                          <p:stCondLst>
                                            <p:cond delay="200"/>
                                          </p:stCondLst>
                                        </p:cTn>
                                        <p:tgtEl>
                                          <p:spTgt spid="7170"/>
                                        </p:tgtEl>
                                        <p:attrNameLst>
                                          <p:attrName>r</p:attrName>
                                        </p:attrNameLst>
                                      </p:cBhvr>
                                    </p:animRot>
                                    <p:animRot by="240000">
                                      <p:cBhvr>
                                        <p:cTn id="8" dur="200" fill="hold">
                                          <p:stCondLst>
                                            <p:cond delay="400"/>
                                          </p:stCondLst>
                                        </p:cTn>
                                        <p:tgtEl>
                                          <p:spTgt spid="7170"/>
                                        </p:tgtEl>
                                        <p:attrNameLst>
                                          <p:attrName>r</p:attrName>
                                        </p:attrNameLst>
                                      </p:cBhvr>
                                    </p:animRot>
                                    <p:animRot by="-240000">
                                      <p:cBhvr>
                                        <p:cTn id="9" dur="200" fill="hold">
                                          <p:stCondLst>
                                            <p:cond delay="600"/>
                                          </p:stCondLst>
                                        </p:cTn>
                                        <p:tgtEl>
                                          <p:spTgt spid="7170"/>
                                        </p:tgtEl>
                                        <p:attrNameLst>
                                          <p:attrName>r</p:attrName>
                                        </p:attrNameLst>
                                      </p:cBhvr>
                                    </p:animRot>
                                    <p:animRot by="120000">
                                      <p:cBhvr>
                                        <p:cTn id="10" dur="200" fill="hold">
                                          <p:stCondLst>
                                            <p:cond delay="800"/>
                                          </p:stCondLst>
                                        </p:cTn>
                                        <p:tgtEl>
                                          <p:spTgt spid="71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5021"/>
            <a:ext cx="7498080" cy="7543800"/>
          </a:xfrm>
        </p:spPr>
        <p:txBody>
          <a:bodyPr>
            <a:noAutofit/>
          </a:bodyPr>
          <a:lstStyle/>
          <a:p>
            <a:pPr algn="ctr" rtl="1"/>
            <a:r>
              <a:rPr lang="fa-IR" sz="2400" b="1" dirty="0" smtClean="0">
                <a:solidFill>
                  <a:schemeClr val="tx1"/>
                </a:solidFill>
                <a:effectLst/>
              </a:rPr>
              <a:t>متن کتیبه</a:t>
            </a:r>
            <a:r>
              <a:rPr lang="fa-IR" sz="2400" dirty="0" smtClean="0">
                <a:solidFill>
                  <a:schemeClr val="tx1"/>
                </a:solidFill>
                <a:effectLst/>
              </a:rPr>
              <a:t>:</a:t>
            </a:r>
            <a:br>
              <a:rPr lang="fa-IR" sz="2400" dirty="0" smtClean="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بسم </a:t>
            </a:r>
            <a:r>
              <a:rPr lang="fa-IR" sz="2400" dirty="0">
                <a:solidFill>
                  <a:schemeClr val="tx1"/>
                </a:solidFill>
                <a:effectLst/>
              </a:rPr>
              <a:t>الله الرّحمن الرّحیم و هو قدیم.</a:t>
            </a:r>
            <a:r>
              <a:rPr lang="en-US" sz="2400" dirty="0">
                <a:solidFill>
                  <a:schemeClr val="tx1"/>
                </a:solidFill>
                <a:effectLst/>
              </a:rPr>
              <a:t/>
            </a:r>
            <a:br>
              <a:rPr lang="en-US" sz="2400" dirty="0">
                <a:solidFill>
                  <a:schemeClr val="tx1"/>
                </a:solidFill>
                <a:effectLst/>
              </a:rPr>
            </a:br>
            <a:r>
              <a:rPr lang="fa-IR" sz="2400" dirty="0">
                <a:solidFill>
                  <a:schemeClr val="tx1"/>
                </a:solidFill>
                <a:effectLst/>
              </a:rPr>
              <a:t>در عصر سلطنت اعلی حضرت قدر قدرت، قضا تؤامان، سکندر حشمت، دارا دربان، نواب اشرف، حضرت نایب السلطنة العلیه، عباس میرزا، ارواحنا فداه که خلف ارشد نامدار جمجاه، ظل الله، فتحعلیشاه قاجار است ابقی الله عمره و سلطنة و ادام الله ملکه که مرحمت بی‌نهایت درباره کمترین دعاگو سرکیس ولد استپان خلیفه جلفای من قراء نخجوان داشت، و گویا که حسن خدمت کمترین در پیشگاه حضور والا جلوه‌گر شده بود، بنابر این قریه دره شام را در تاریخ سنه ۱۲۴۶ به این کمترین که دعاگوی دولت ابد مدت شاهی بودم تیول مرحمت فرمودند که صرف اوجاق دانیال (ع) نمایم و دعاگوی عمر و دولت شاه و شاهزاده و امیرزاده‌ها باشم. در تاریخ سنه ۱۲۴۶ قریه دره شام را از عالیجاه محبعلی بیگ نخجوانی به مبلغ سه صد تومان گرفته، وقف اوجاق دانیال (ع) ساختیم، که هر کس در این مقام مبارک بعد از این خلیفه بوده باشد اولاً به دولت شاه ایران واجب است دعا نماید. ثانیاً لعنت خدا و نفرین رسول بر آن کس شود که این قریه را بفروشد و یا به بیع گذارد وصرف اوجاق ننماید. کتبه علی اشرف نخجوانی سده ۱۲۴۷</a:t>
            </a:r>
            <a:r>
              <a:rPr lang="en-US" sz="2400" dirty="0">
                <a:solidFill>
                  <a:schemeClr val="tx1"/>
                </a:solidFill>
                <a:effectLst/>
              </a:rPr>
              <a:t/>
            </a:r>
            <a:br>
              <a:rPr lang="en-US" sz="2400" dirty="0">
                <a:solidFill>
                  <a:schemeClr val="tx1"/>
                </a:solidFill>
                <a:effectLst/>
              </a:rPr>
            </a:b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288417100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معماری\پروژه دانشگاه\کلیسا موزه\New Folder\کلیسای-سنت-استپانوس-جلفا-باکس-فون-سایت-تفریحی-و-سرگرمی-جوک-و-اس-ام-اس-19.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685800"/>
            <a:ext cx="7807620" cy="54149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812695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47800"/>
            <a:ext cx="7498080" cy="4572000"/>
          </a:xfrm>
        </p:spPr>
        <p:txBody>
          <a:bodyPr>
            <a:noAutofit/>
          </a:bodyPr>
          <a:lstStyle/>
          <a:p>
            <a:pPr algn="r" rtl="1"/>
            <a:r>
              <a:rPr lang="fa-IR" sz="2400" dirty="0">
                <a:solidFill>
                  <a:schemeClr val="tx1"/>
                </a:solidFill>
                <a:effectLst/>
              </a:rPr>
              <a:t>فضای داخل کلیسا به صورت صلیب (باسلیکا) می‌باشد که از سه قسمت ایوان نمازخانه و محراب تشکیل شده‌است. ایوان بر روی دو ستون و دو نیم‌ستون قرار گرفته در پشت آن و زیر گنبد اصلی نمازخانه کلیسا واقع شده‌است. گوشه‌های مقرنس پاطاق گنبد دارای تصاویری رنگی است که شیوه نقاش‌های مذهبی قرن ۱۶ و ۱۷ میلادی را به یاد می‌آورد. محراب در جانب شرقی نمازخانه قرار گرفته که ۹۶ سانتیمتر از کف نمازگاه بلندتر است. ازاره محراب از سنگ مرمر است و بالای </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این </a:t>
            </a:r>
            <a:r>
              <a:rPr lang="fa-IR" sz="2400" dirty="0">
                <a:solidFill>
                  <a:schemeClr val="tx1"/>
                </a:solidFill>
                <a:effectLst/>
              </a:rPr>
              <a:t>ازاره‌ها را هفت طاقنمای جناعی دو طبقه زینت می‌دهد. از جمله تزئینات شگرف درون معبد سه نمازگاه سنگی انفرادی با حجاری‌های زیباست یکی از این نمازگاه‌ها را در وسط محراب قرار داده‌اند و دو تای دیگر در طرفین شمالی و جنوبی و نمازخانه بزرگ و در محاذات همدیگر قرار گرفته‌اند. این نمازگاه‌ها از آثار دوره قاجار به حساب </a:t>
            </a:r>
            <a:r>
              <a:rPr lang="fa-IR" sz="2400" dirty="0" smtClean="0">
                <a:solidFill>
                  <a:schemeClr val="tx1"/>
                </a:solidFill>
                <a:effectLst/>
              </a:rPr>
              <a:t>می‌آیند.طول صحن13/90وعرض آن12/80متراست وروبروی محراب درضلع غربی کلیسابالکنی احداث شده که نرده های چوبی دارد که محل نشستن بزرگان ذرهنگام مراسمات بوده است.</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327023226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معماری\پروژه دانشگاه\کلیسا موزه\New Folder\nasrnews.ir kelusa (17).jp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b="5492"/>
          <a:stretch/>
        </p:blipFill>
        <p:spPr bwMode="auto">
          <a:xfrm>
            <a:off x="685800" y="609600"/>
            <a:ext cx="8194675" cy="5395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101428350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200400"/>
            <a:ext cx="7498080" cy="1143000"/>
          </a:xfrm>
        </p:spPr>
        <p:txBody>
          <a:bodyPr>
            <a:noAutofit/>
          </a:bodyPr>
          <a:lstStyle/>
          <a:p>
            <a:pPr algn="r" rtl="1"/>
            <a:r>
              <a:rPr lang="fa-IR" sz="3200" b="1" dirty="0">
                <a:solidFill>
                  <a:schemeClr val="tx1"/>
                </a:solidFill>
                <a:effectLst/>
              </a:rPr>
              <a:t>برج </a:t>
            </a:r>
            <a:r>
              <a:rPr lang="fa-IR" sz="3200" b="1" dirty="0" smtClean="0">
                <a:solidFill>
                  <a:schemeClr val="tx1"/>
                </a:solidFill>
                <a:effectLst/>
              </a:rPr>
              <a:t>ناقوس</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بر </a:t>
            </a:r>
            <a:r>
              <a:rPr lang="fa-IR" sz="2400" dirty="0">
                <a:solidFill>
                  <a:schemeClr val="tx1"/>
                </a:solidFill>
                <a:effectLst/>
              </a:rPr>
              <a:t>روی ایوان دو طبقه‌ای متصل به دیوار جنوبی کلیسا قرار گرفته و دارای گنبدی هرمی شکل هشت ضلعی است که بر روی هشت ستون استوانه‌ای از سنگ سرخ با سرستونهای زیبا استوار گردیده‌است.</a:t>
            </a:r>
            <a:r>
              <a:rPr lang="en-US" sz="2400" dirty="0">
                <a:solidFill>
                  <a:schemeClr val="tx1"/>
                </a:solidFill>
                <a:effectLst/>
              </a:rPr>
              <a:t/>
            </a:r>
            <a:br>
              <a:rPr lang="en-US" sz="2400" dirty="0">
                <a:solidFill>
                  <a:schemeClr val="tx1"/>
                </a:solidFill>
                <a:effectLst/>
              </a:rPr>
            </a:br>
            <a:r>
              <a:rPr lang="fa-IR" sz="2400" dirty="0">
                <a:solidFill>
                  <a:schemeClr val="tx1"/>
                </a:solidFill>
                <a:effectLst/>
              </a:rPr>
              <a:t>این برج در زمان عباس میرزا نایب السلطنه مرمت </a:t>
            </a:r>
            <a:r>
              <a:rPr lang="fa-IR" sz="2400" dirty="0" smtClean="0">
                <a:solidFill>
                  <a:schemeClr val="tx1"/>
                </a:solidFill>
                <a:effectLst/>
              </a:rPr>
              <a:t>شده‌است.</a:t>
            </a:r>
            <a:r>
              <a:rPr lang="en-US" sz="2400" dirty="0">
                <a:solidFill>
                  <a:schemeClr val="tx1"/>
                </a:solidFill>
                <a:effectLst/>
              </a:rPr>
              <a:t/>
            </a:r>
            <a:br>
              <a:rPr lang="en-US" sz="2400" dirty="0">
                <a:solidFill>
                  <a:schemeClr val="tx1"/>
                </a:solidFill>
                <a:effectLst/>
              </a:rPr>
            </a:br>
            <a:r>
              <a:rPr lang="fa-IR" sz="2400" dirty="0">
                <a:solidFill>
                  <a:schemeClr val="tx1"/>
                </a:solidFill>
                <a:effectLst/>
              </a:rPr>
              <a:t>پیشانی طاق‌های بین این ستون‌ها که پا طاق گنبد برج محسوب می‌شوند، با نقوش برجسته فرشته، صلیب، ترنج، ستاره و گل هشت پر زینت یافته ودر سطح ایوان برج، قبوری از بزرگان آیین دین مسیح به چشم می‌خورد ودر دیوار ضلع شمالی این برج که بخشی از دیوار جنوبی کلیسا نیز بشمار می‌آید، تصاویر بر جسته‌ای از مریم مقدس و عیسای مسیح مشاهده می‌شود. در صحن این برج، تعدادی قبر به‌چشم می‌خورد که گفته می‌شود متعلق به افراد سرشناس و بزرگ مسیحی است. همچنین گویا ناقوس برج توسط ایتالیایی‌ها برای مرمت برده شده اما برگشت داده نشده‌است.</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283444268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معماری\پروژه دانشگاه\کلیسا موزه\New Folder\IMG_۲۰۱۴۰۴۰۳_۱۰۵۴۱۷.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905000"/>
            <a:ext cx="3600450" cy="4800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F:\معماری\پروژه دانشگاه\کلیسا موزه\New Folder\IMG_۲۰۱۴۰۴۰۳_۱۱۰۱۵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78322" y="381000"/>
            <a:ext cx="4673600" cy="3505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5592609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266"/>
                                        </p:tgtEl>
                                      </p:cBhvr>
                                    </p:animEffect>
                                    <p:animScale>
                                      <p:cBhvr>
                                        <p:cTn id="12" dur="250" autoRev="1" fill="hold"/>
                                        <p:tgtEl>
                                          <p:spTgt spid="112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معماری\پروژه دانشگاه\کلیسا موزه\New Folder\IMG_۲۰۱۴۰۴۰۳_۱۰۴۷۴۹.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457200"/>
            <a:ext cx="3829050" cy="5105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14339" name="Picture 3" descr="F:\معماری\پروژه دانشگاه\کلیسا موزه\New Folder\IMG_۲۰۱۴۰۴۰۳_۱۰۵۰۵۳.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2133600"/>
            <a:ext cx="4038600" cy="441191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510087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500" fill="hold"/>
                                        <p:tgtEl>
                                          <p:spTgt spid="14339"/>
                                        </p:tgtEl>
                                        <p:attrNameLst>
                                          <p:attrName>ppt_w</p:attrName>
                                        </p:attrNameLst>
                                      </p:cBhvr>
                                      <p:tavLst>
                                        <p:tav tm="0">
                                          <p:val>
                                            <p:fltVal val="0"/>
                                          </p:val>
                                        </p:tav>
                                        <p:tav tm="100000">
                                          <p:val>
                                            <p:strVal val="#ppt_w"/>
                                          </p:val>
                                        </p:tav>
                                      </p:tavLst>
                                    </p:anim>
                                    <p:anim calcmode="lin" valueType="num">
                                      <p:cBhvr>
                                        <p:cTn id="8" dur="500" fill="hold"/>
                                        <p:tgtEl>
                                          <p:spTgt spid="14339"/>
                                        </p:tgtEl>
                                        <p:attrNameLst>
                                          <p:attrName>ppt_h</p:attrName>
                                        </p:attrNameLst>
                                      </p:cBhvr>
                                      <p:tavLst>
                                        <p:tav tm="0">
                                          <p:val>
                                            <p:fltVal val="0"/>
                                          </p:val>
                                        </p:tav>
                                        <p:tav tm="100000">
                                          <p:val>
                                            <p:strVal val="#ppt_h"/>
                                          </p:val>
                                        </p:tav>
                                      </p:tavLst>
                                    </p:anim>
                                    <p:animEffect transition="in" filter="fade">
                                      <p:cBhvr>
                                        <p:cTn id="9" dur="500"/>
                                        <p:tgtEl>
                                          <p:spTgt spid="14339"/>
                                        </p:tgtEl>
                                      </p:cBhvr>
                                    </p:animEffect>
                                    <p:anim calcmode="lin" valueType="num">
                                      <p:cBhvr>
                                        <p:cTn id="10" dur="500" fill="hold"/>
                                        <p:tgtEl>
                                          <p:spTgt spid="14339"/>
                                        </p:tgtEl>
                                        <p:attrNameLst>
                                          <p:attrName>ppt_x</p:attrName>
                                        </p:attrNameLst>
                                      </p:cBhvr>
                                      <p:tavLst>
                                        <p:tav tm="0">
                                          <p:val>
                                            <p:fltVal val="0.5"/>
                                          </p:val>
                                        </p:tav>
                                        <p:tav tm="100000">
                                          <p:val>
                                            <p:strVal val="#ppt_x"/>
                                          </p:val>
                                        </p:tav>
                                      </p:tavLst>
                                    </p:anim>
                                    <p:anim calcmode="lin" valueType="num">
                                      <p:cBhvr>
                                        <p:cTn id="11" dur="500" fill="hold"/>
                                        <p:tgtEl>
                                          <p:spTgt spid="14339"/>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 calcmode="lin" valueType="num">
                                      <p:cBhvr>
                                        <p:cTn id="16" dur="500" fill="hold"/>
                                        <p:tgtEl>
                                          <p:spTgt spid="14338"/>
                                        </p:tgtEl>
                                        <p:attrNameLst>
                                          <p:attrName>ppt_w</p:attrName>
                                        </p:attrNameLst>
                                      </p:cBhvr>
                                      <p:tavLst>
                                        <p:tav tm="0">
                                          <p:val>
                                            <p:fltVal val="0"/>
                                          </p:val>
                                        </p:tav>
                                        <p:tav tm="100000">
                                          <p:val>
                                            <p:strVal val="#ppt_w"/>
                                          </p:val>
                                        </p:tav>
                                      </p:tavLst>
                                    </p:anim>
                                    <p:anim calcmode="lin" valueType="num">
                                      <p:cBhvr>
                                        <p:cTn id="17" dur="500" fill="hold"/>
                                        <p:tgtEl>
                                          <p:spTgt spid="14338"/>
                                        </p:tgtEl>
                                        <p:attrNameLst>
                                          <p:attrName>ppt_h</p:attrName>
                                        </p:attrNameLst>
                                      </p:cBhvr>
                                      <p:tavLst>
                                        <p:tav tm="0">
                                          <p:val>
                                            <p:fltVal val="0"/>
                                          </p:val>
                                        </p:tav>
                                        <p:tav tm="100000">
                                          <p:val>
                                            <p:strVal val="#ppt_h"/>
                                          </p:val>
                                        </p:tav>
                                      </p:tavLst>
                                    </p:anim>
                                    <p:animEffect transition="in" filter="fade">
                                      <p:cBhvr>
                                        <p:cTn id="18" dur="500"/>
                                        <p:tgtEl>
                                          <p:spTgt spid="14338"/>
                                        </p:tgtEl>
                                      </p:cBhvr>
                                    </p:animEffect>
                                    <p:anim calcmode="lin" valueType="num">
                                      <p:cBhvr>
                                        <p:cTn id="19" dur="500" fill="hold"/>
                                        <p:tgtEl>
                                          <p:spTgt spid="14338"/>
                                        </p:tgtEl>
                                        <p:attrNameLst>
                                          <p:attrName>ppt_x</p:attrName>
                                        </p:attrNameLst>
                                      </p:cBhvr>
                                      <p:tavLst>
                                        <p:tav tm="0">
                                          <p:val>
                                            <p:fltVal val="0.5"/>
                                          </p:val>
                                        </p:tav>
                                        <p:tav tm="100000">
                                          <p:val>
                                            <p:strVal val="#ppt_x"/>
                                          </p:val>
                                        </p:tav>
                                      </p:tavLst>
                                    </p:anim>
                                    <p:anim calcmode="lin" valueType="num">
                                      <p:cBhvr>
                                        <p:cTn id="20" dur="500" fill="hold"/>
                                        <p:tgtEl>
                                          <p:spTgt spid="143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معماری\پروژه دانشگاه\کلیسا موزه\New Folder\814-F.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4215452"/>
            <a:ext cx="3635560" cy="24213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3315" name="Picture 3" descr="F:\معماری\پروژه دانشگاه\کلیسا موزه\New Folder\285856_401.gif"/>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9534"/>
          <a:stretch/>
        </p:blipFill>
        <p:spPr bwMode="auto">
          <a:xfrm>
            <a:off x="4114800" y="4215452"/>
            <a:ext cx="4762500" cy="24213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3316" name="Picture 4" descr="F:\معماری\پروژه دانشگاه\کلیسا موزه\New Folder\DSC0194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08100" y="304800"/>
            <a:ext cx="5923246"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033171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1331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path" presetSubtype="0" accel="50000" decel="50000" fill="hold"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0" dur="2000" fill="hold"/>
                                        <p:tgtEl>
                                          <p:spTgt spid="1331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6" presetClass="path" presetSubtype="0" accel="50000" decel="50000" fill="hold" nodeType="clickEffect">
                                  <p:stCondLst>
                                    <p:cond delay="0"/>
                                  </p:stCondLst>
                                  <p:childTnLst>
                                    <p:animMotion origin="layout" path="M 0 -2.35893E-6 C 0 0.03307 0.02708 0.0599 0.06007 0.0599 C 0.09896 0.0599 0.11302 0.03007 0.11892 0.01203 L 0.125 -0.01202 C 0.13108 -0.03006 0.14601 -0.0599 0.18993 -0.0599 C 0.21806 -0.0599 0.25 -0.03307 0.25 -2.35893E-6 C 0.25 0.03307 0.21806 0.0599 0.18993 0.0599 C 0.14601 0.0599 0.13108 0.03007 0.125 0.01203 L 0.11892 -0.01202 C 0.11302 -0.03006 0.09896 -0.0599 0.06007 -0.0599 C 0.02708 -0.0599 0 -0.03307 0 -2.35893E-6 Z " pathEditMode="relative" rAng="0" ptsTypes="ffFffffFfff">
                                      <p:cBhvr>
                                        <p:cTn id="14" dur="2000" spd="-100000" fill="hold"/>
                                        <p:tgtEl>
                                          <p:spTgt spid="133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معماری\پروژه دانشگاه\کلیسا موزه\New Folder\IMG_۲۰۱۴۰۴۰۳_۱۰۵۵۵۵.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505200"/>
            <a:ext cx="3454400" cy="2590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15363" name="Picture 3" descr="F:\معماری\پروژه دانشگاه\کلیسا موزه\New Folder\IMG_۲۰۱۴۰۴۰۳_۱۱۰۳۵۳.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228600"/>
            <a:ext cx="4724400" cy="629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513468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randombar(horizontal)">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754562"/>
          </a:xfrm>
        </p:spPr>
        <p:txBody>
          <a:bodyPr>
            <a:normAutofit/>
          </a:bodyPr>
          <a:lstStyle/>
          <a:p>
            <a:pPr algn="r"/>
            <a:r>
              <a:rPr lang="fa-IR" sz="2400" dirty="0">
                <a:solidFill>
                  <a:schemeClr val="tx1"/>
                </a:solidFill>
                <a:effectLst/>
              </a:rPr>
              <a:t>سنت استپانوس برگرفته شده از نام </a:t>
            </a:r>
            <a:r>
              <a:rPr lang="fa-IR" sz="2400" dirty="0" smtClean="0">
                <a:solidFill>
                  <a:schemeClr val="tx1"/>
                </a:solidFill>
                <a:effectLst/>
              </a:rPr>
              <a:t>استپانوس( </a:t>
            </a:r>
            <a:r>
              <a:rPr lang="fa-IR" sz="2400" dirty="0">
                <a:solidFill>
                  <a:schemeClr val="tx1"/>
                </a:solidFill>
                <a:effectLst/>
              </a:rPr>
              <a:t>یا همان استفان در زبان ارمنی) شهید اول راه </a:t>
            </a:r>
            <a:r>
              <a:rPr lang="fa-IR" sz="2400" dirty="0" smtClean="0">
                <a:solidFill>
                  <a:schemeClr val="tx1"/>
                </a:solidFill>
                <a:effectLst/>
              </a:rPr>
              <a:t>مسیحیت است که </a:t>
            </a:r>
            <a:r>
              <a:rPr lang="fa-IR" sz="2400" dirty="0">
                <a:solidFill>
                  <a:schemeClr val="tx1"/>
                </a:solidFill>
                <a:effectLst/>
              </a:rPr>
              <a:t>در ۲۶ دسامبر سال ۳۶ میلادی </a:t>
            </a:r>
            <a:r>
              <a:rPr lang="fa-IR" sz="2400" dirty="0" smtClean="0">
                <a:solidFill>
                  <a:schemeClr val="tx1"/>
                </a:solidFill>
                <a:effectLst/>
              </a:rPr>
              <a:t>در اورشلیم</a:t>
            </a:r>
            <a:r>
              <a:rPr lang="fa-IR" sz="2400" u="sng" dirty="0" smtClean="0">
                <a:solidFill>
                  <a:schemeClr val="tx1"/>
                </a:solidFill>
                <a:effectLst/>
              </a:rPr>
              <a:t> </a:t>
            </a:r>
            <a:r>
              <a:rPr lang="fa-IR" sz="2400" dirty="0" smtClean="0">
                <a:solidFill>
                  <a:schemeClr val="tx1"/>
                </a:solidFill>
                <a:effectLst/>
              </a:rPr>
              <a:t>توسط دهودیان</a:t>
            </a:r>
            <a:r>
              <a:rPr lang="fa-IR" sz="2400" u="sng" dirty="0" smtClean="0">
                <a:solidFill>
                  <a:schemeClr val="tx1"/>
                </a:solidFill>
                <a:effectLst/>
              </a:rPr>
              <a:t> </a:t>
            </a:r>
            <a:r>
              <a:rPr lang="fa-IR" sz="2400" dirty="0" smtClean="0">
                <a:solidFill>
                  <a:schemeClr val="tx1"/>
                </a:solidFill>
                <a:effectLst/>
              </a:rPr>
              <a:t>سنگسار شد.</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a:solidFill>
                  <a:schemeClr val="tx1"/>
                </a:solidFill>
                <a:effectLst/>
              </a:rPr>
              <a:t/>
            </a:r>
            <a:br>
              <a:rPr lang="fa-IR" sz="2400" dirty="0">
                <a:solidFill>
                  <a:schemeClr val="tx1"/>
                </a:solidFill>
                <a:effectLst/>
              </a:rPr>
            </a:br>
            <a:r>
              <a:rPr lang="fa-IR" sz="2400" dirty="0" smtClean="0">
                <a:solidFill>
                  <a:schemeClr val="tx1"/>
                </a:solidFill>
                <a:effectLst/>
              </a:rPr>
              <a:t>در </a:t>
            </a:r>
            <a:r>
              <a:rPr lang="fa-IR" sz="2400" dirty="0">
                <a:solidFill>
                  <a:schemeClr val="tx1"/>
                </a:solidFill>
                <a:effectLst/>
              </a:rPr>
              <a:t>اغلب کشورهای جهان کلیساهای </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متعددی </a:t>
            </a:r>
            <a:r>
              <a:rPr lang="fa-IR" sz="2400" dirty="0">
                <a:solidFill>
                  <a:schemeClr val="tx1"/>
                </a:solidFill>
                <a:effectLst/>
              </a:rPr>
              <a:t>با همین نام وجود دارد</a:t>
            </a:r>
            <a:r>
              <a:rPr lang="fa-IR" sz="2400" dirty="0" smtClean="0">
                <a:solidFill>
                  <a:schemeClr val="tx1"/>
                </a:solidFill>
                <a:effectLst/>
              </a:rPr>
              <a:t>.</a:t>
            </a:r>
            <a:br>
              <a:rPr lang="fa-IR" sz="2400" dirty="0" smtClean="0">
                <a:solidFill>
                  <a:schemeClr val="tx1"/>
                </a:solidFill>
                <a:effectLst/>
              </a:rPr>
            </a:br>
            <a:r>
              <a:rPr lang="fa-IR" sz="2400" dirty="0">
                <a:solidFill>
                  <a:schemeClr val="tx1"/>
                </a:solidFill>
                <a:effectLst/>
              </a:rPr>
              <a:t>همچنین به دلیل متروکه بودن محل، </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به </a:t>
            </a:r>
            <a:r>
              <a:rPr lang="fa-IR" sz="2400" b="1" dirty="0">
                <a:solidFill>
                  <a:schemeClr val="tx1"/>
                </a:solidFill>
                <a:effectLst/>
              </a:rPr>
              <a:t>خارابا کلیسا</a:t>
            </a:r>
            <a:r>
              <a:rPr lang="fa-IR" sz="2400" dirty="0">
                <a:solidFill>
                  <a:schemeClr val="tx1"/>
                </a:solidFill>
                <a:effectLst/>
              </a:rPr>
              <a:t> نیز شهرت دارد.</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pic>
        <p:nvPicPr>
          <p:cNvPr id="4" name="Content Placeholder 3" descr="http://images.hamshahrionline.ir/images/upload/news/pose/8808/stepanos-0725-mm2.jpg"/>
          <p:cNvPicPr>
            <a:picLocks noGrp="1"/>
          </p:cNvPicPr>
          <p:nvPr>
            <p:ph idx="1"/>
          </p:nvPr>
        </p:nvPicPr>
        <p:blipFill>
          <a:blip r:embed="rId2" cstate="print"/>
          <a:srcRect/>
          <a:stretch>
            <a:fillRect/>
          </a:stretch>
        </p:blipFill>
        <p:spPr bwMode="auto">
          <a:xfrm>
            <a:off x="1600200" y="1828800"/>
            <a:ext cx="3038475"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356630872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90800"/>
            <a:ext cx="7498080" cy="1143000"/>
          </a:xfrm>
        </p:spPr>
        <p:txBody>
          <a:bodyPr>
            <a:noAutofit/>
          </a:bodyPr>
          <a:lstStyle/>
          <a:p>
            <a:pPr algn="r" rtl="1"/>
            <a:r>
              <a:rPr lang="fa-IR" sz="3200" b="1" dirty="0">
                <a:solidFill>
                  <a:schemeClr val="tx1"/>
                </a:solidFill>
                <a:effectLst/>
              </a:rPr>
              <a:t>اجاق </a:t>
            </a:r>
            <a:r>
              <a:rPr lang="fa-IR" sz="3200" b="1" dirty="0" smtClean="0">
                <a:solidFill>
                  <a:schemeClr val="tx1"/>
                </a:solidFill>
                <a:effectLst/>
              </a:rPr>
              <a:t>دانیال</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تالاری </a:t>
            </a:r>
            <a:r>
              <a:rPr lang="fa-IR" sz="2400" dirty="0">
                <a:solidFill>
                  <a:schemeClr val="tx1"/>
                </a:solidFill>
                <a:effectLst/>
              </a:rPr>
              <a:t>است متصل به دیوار شمالی کلیسا که ۶ متر عرض و نزدیک به ۲۰ متر طول دارد و به سه قسمت مساوی تقسیم می‌شود:</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۱- </a:t>
            </a:r>
            <a:r>
              <a:rPr lang="fa-IR" sz="2400" dirty="0">
                <a:solidFill>
                  <a:schemeClr val="tx1"/>
                </a:solidFill>
                <a:effectLst/>
              </a:rPr>
              <a:t>اجاق دانیال که به وسیله دیوار از تالار جدا شده و به نام دانیال از قدیسین قرن پنجم میلادی معروف است.</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۲- </a:t>
            </a:r>
            <a:r>
              <a:rPr lang="fa-IR" sz="2400" dirty="0">
                <a:solidFill>
                  <a:schemeClr val="tx1"/>
                </a:solidFill>
                <a:effectLst/>
              </a:rPr>
              <a:t>تالار اجتماعات در وسط قرار گرفته‌است.</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۳- </a:t>
            </a:r>
            <a:r>
              <a:rPr lang="fa-IR" sz="2400" dirty="0">
                <a:solidFill>
                  <a:schemeClr val="tx1"/>
                </a:solidFill>
                <a:effectLst/>
              </a:rPr>
              <a:t>محل غسل تعمید در انتهای شرقی تالار واقع است که در آن سکوی بلندی به چشم می‌خورد که میز سنگی غسل تعمید در وسط آن نهاده شده‌است.</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6262598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124200"/>
            <a:ext cx="7498080" cy="1143000"/>
          </a:xfrm>
        </p:spPr>
        <p:txBody>
          <a:bodyPr>
            <a:noAutofit/>
          </a:bodyPr>
          <a:lstStyle/>
          <a:p>
            <a:pPr algn="r" rtl="1"/>
            <a:r>
              <a:rPr lang="fa-IR" sz="2400" dirty="0">
                <a:solidFill>
                  <a:schemeClr val="tx1"/>
                </a:solidFill>
                <a:effectLst/>
              </a:rPr>
              <a:t>مدرسه مذهبی یا دیری در کنار کلیسا وجود دارد که قدمت آن را به بیش از ۹۰۰ سال پیش نسبت می‌دهند. که در چهار طرف آن اتاقهایی وجود داشته که طبقه فوقانی آن جهت استراحت مسافرین و زائرین و طبقه زیرین محل اصطبل چهار پایان آنان بوده‌است. این دیر فعلاً در دست تعمیر است.</a:t>
            </a:r>
            <a:r>
              <a:rPr lang="en-US" sz="2400" dirty="0">
                <a:solidFill>
                  <a:schemeClr val="tx1"/>
                </a:solidFill>
                <a:effectLst/>
              </a:rPr>
              <a:t/>
            </a:r>
            <a:br>
              <a:rPr lang="en-US" sz="2400" dirty="0">
                <a:solidFill>
                  <a:schemeClr val="tx1"/>
                </a:solidFill>
                <a:effectLst/>
              </a:rPr>
            </a:br>
            <a:r>
              <a:rPr lang="fa-IR" sz="2400" dirty="0">
                <a:solidFill>
                  <a:schemeClr val="tx1"/>
                </a:solidFill>
                <a:effectLst/>
              </a:rPr>
              <a:t>درباره تاریخ بنای این کلیسا که یکی از شاهکارهای معماری است. مطالب مختلفی نوشته شده‌است. برخی بدون توجه به وقایع تاریخی و تاریخ تطور شیوه‌های معماری بنای آن را تا نخستین سده‌های مسیحیت پیش برده‌اند در حالیکه شیوه بنا و مصالح ساختمانی و تزئینات هنری نشان می‌دهند که بنای این کلیسا همزمان با کلیساهای آختارمار و طاطائوس احداث شده‌است.</a:t>
            </a:r>
            <a:r>
              <a:rPr lang="en-US" sz="2400" dirty="0">
                <a:solidFill>
                  <a:schemeClr val="tx1"/>
                </a:solidFill>
                <a:effectLst/>
              </a:rPr>
              <a:t/>
            </a:r>
            <a:br>
              <a:rPr lang="en-US" sz="2400" dirty="0">
                <a:solidFill>
                  <a:schemeClr val="tx1"/>
                </a:solidFill>
                <a:effectLst/>
              </a:rPr>
            </a:br>
            <a:r>
              <a:rPr lang="fa-IR" sz="2400" dirty="0">
                <a:solidFill>
                  <a:schemeClr val="tx1"/>
                </a:solidFill>
                <a:effectLst/>
              </a:rPr>
              <a:t>صدها سنگ نبشته به </a:t>
            </a:r>
            <a:r>
              <a:rPr lang="fa-IR" sz="2400" dirty="0" smtClean="0">
                <a:solidFill>
                  <a:schemeClr val="tx1"/>
                </a:solidFill>
                <a:effectLst/>
              </a:rPr>
              <a:t>زبان ارمنی در </a:t>
            </a:r>
            <a:r>
              <a:rPr lang="fa-IR" sz="2400" dirty="0">
                <a:solidFill>
                  <a:schemeClr val="tx1"/>
                </a:solidFill>
                <a:effectLst/>
              </a:rPr>
              <a:t>داخل و خارج بنا نصب شده‌است که اگر این سنگ نبشته‌ها به </a:t>
            </a:r>
            <a:r>
              <a:rPr lang="fa-IR" sz="2400" dirty="0" smtClean="0">
                <a:solidFill>
                  <a:schemeClr val="tx1"/>
                </a:solidFill>
                <a:effectLst/>
              </a:rPr>
              <a:t>زبان فارسی ترجمه </a:t>
            </a:r>
            <a:r>
              <a:rPr lang="fa-IR" sz="2400" dirty="0">
                <a:solidFill>
                  <a:schemeClr val="tx1"/>
                </a:solidFill>
                <a:effectLst/>
              </a:rPr>
              <a:t>گردد بانی و معمار و تاریخ بنای کلیسا حتی قسمتهایی از تاریخ اقوامی که در این سرزمین می‌زیسته‌اند. روشن خواهد شد.</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214075246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معماری\پروژه دانشگاه\کلیسا موزه\New Folder\076-F.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962400"/>
            <a:ext cx="3747448" cy="269047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6387" name="Picture 3" descr="F:\معماری\پروژه دانشگاه\کلیسا موزه\New Folder\2594834252_66e1cf1aa0_z.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304799"/>
            <a:ext cx="4343400" cy="34290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16388" name="Picture 4" descr="F:\معماری\پروژه دانشگاه\کلیسا موزه\New Folder\attach2013053983576454566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88784" y="554439"/>
            <a:ext cx="3773458" cy="249356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6390" name="Picture 6" descr="F:\معماری\پروژه دانشگاه\کلیسا موزه\New Folder\IMG_۲۰۱۴۰۴۰۳_۱۰۵۱۵۶.jpg"/>
          <p:cNvPicPr>
            <a:picLocks noGrp="1" noChangeAspect="1" noChangeArrowheads="1"/>
          </p:cNvPicPr>
          <p:nvPr>
            <p:ph idx="1"/>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24400" y="3543300"/>
            <a:ext cx="4216400" cy="31623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4958702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ppt_w</p:attrName>
                                        </p:attrNameLst>
                                      </p:cBhvr>
                                      <p:tavLst>
                                        <p:tav tm="0">
                                          <p:val>
                                            <p:fltVal val="0"/>
                                          </p:val>
                                        </p:tav>
                                        <p:tav tm="100000">
                                          <p:val>
                                            <p:strVal val="#ppt_w"/>
                                          </p:val>
                                        </p:tav>
                                      </p:tavLst>
                                    </p:anim>
                                    <p:anim calcmode="lin" valueType="num">
                                      <p:cBhvr>
                                        <p:cTn id="8" dur="500" fill="hold"/>
                                        <p:tgtEl>
                                          <p:spTgt spid="16387"/>
                                        </p:tgtEl>
                                        <p:attrNameLst>
                                          <p:attrName>ppt_h</p:attrName>
                                        </p:attrNameLst>
                                      </p:cBhvr>
                                      <p:tavLst>
                                        <p:tav tm="0">
                                          <p:val>
                                            <p:fltVal val="0"/>
                                          </p:val>
                                        </p:tav>
                                        <p:tav tm="100000">
                                          <p:val>
                                            <p:strVal val="#ppt_h"/>
                                          </p:val>
                                        </p:tav>
                                      </p:tavLst>
                                    </p:anim>
                                    <p:animEffect transition="in" filter="fade">
                                      <p:cBhvr>
                                        <p:cTn id="9" dur="500"/>
                                        <p:tgtEl>
                                          <p:spTgt spid="1638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390"/>
                                        </p:tgtEl>
                                        <p:attrNameLst>
                                          <p:attrName>style.visibility</p:attrName>
                                        </p:attrNameLst>
                                      </p:cBhvr>
                                      <p:to>
                                        <p:strVal val="visible"/>
                                      </p:to>
                                    </p:set>
                                    <p:anim calcmode="lin" valueType="num">
                                      <p:cBhvr>
                                        <p:cTn id="14" dur="500" fill="hold"/>
                                        <p:tgtEl>
                                          <p:spTgt spid="16390"/>
                                        </p:tgtEl>
                                        <p:attrNameLst>
                                          <p:attrName>ppt_w</p:attrName>
                                        </p:attrNameLst>
                                      </p:cBhvr>
                                      <p:tavLst>
                                        <p:tav tm="0">
                                          <p:val>
                                            <p:fltVal val="0"/>
                                          </p:val>
                                        </p:tav>
                                        <p:tav tm="100000">
                                          <p:val>
                                            <p:strVal val="#ppt_w"/>
                                          </p:val>
                                        </p:tav>
                                      </p:tavLst>
                                    </p:anim>
                                    <p:anim calcmode="lin" valueType="num">
                                      <p:cBhvr>
                                        <p:cTn id="15" dur="500" fill="hold"/>
                                        <p:tgtEl>
                                          <p:spTgt spid="16390"/>
                                        </p:tgtEl>
                                        <p:attrNameLst>
                                          <p:attrName>ppt_h</p:attrName>
                                        </p:attrNameLst>
                                      </p:cBhvr>
                                      <p:tavLst>
                                        <p:tav tm="0">
                                          <p:val>
                                            <p:fltVal val="0"/>
                                          </p:val>
                                        </p:tav>
                                        <p:tav tm="100000">
                                          <p:val>
                                            <p:strVal val="#ppt_h"/>
                                          </p:val>
                                        </p:tav>
                                      </p:tavLst>
                                    </p:anim>
                                    <p:animEffect transition="in" filter="fade">
                                      <p:cBhvr>
                                        <p:cTn id="16" dur="500"/>
                                        <p:tgtEl>
                                          <p:spTgt spid="1639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386"/>
                                        </p:tgtEl>
                                        <p:attrNameLst>
                                          <p:attrName>style.visibility</p:attrName>
                                        </p:attrNameLst>
                                      </p:cBhvr>
                                      <p:to>
                                        <p:strVal val="visible"/>
                                      </p:to>
                                    </p:set>
                                    <p:animEffect transition="in" filter="randombar(horizontal)">
                                      <p:cBhvr>
                                        <p:cTn id="21" dur="500"/>
                                        <p:tgtEl>
                                          <p:spTgt spid="1638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388"/>
                                        </p:tgtEl>
                                        <p:attrNameLst>
                                          <p:attrName>style.visibility</p:attrName>
                                        </p:attrNameLst>
                                      </p:cBhvr>
                                      <p:to>
                                        <p:strVal val="visible"/>
                                      </p:to>
                                    </p:set>
                                    <p:animEffect transition="in" filter="randombar(horizontal)">
                                      <p:cBhvr>
                                        <p:cTn id="26"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F:\معماری\پروژه دانشگاه\کلیسا موزه\New Folder\کلیسای-سنت-استپانوس-جلفا-باکس-فون-سایت-تفریحی-و-سرگرمی-جوک-و-اس-ام-اس-26.jp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15809"/>
          <a:stretch/>
        </p:blipFill>
        <p:spPr bwMode="auto">
          <a:xfrm>
            <a:off x="3352800" y="533400"/>
            <a:ext cx="5469056" cy="4410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7410" name="Picture 2" descr="F:\معماری\پروژه دانشگاه\کلیسا موزه\New Folder\jolfa-santestepanos-church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200400"/>
            <a:ext cx="4286250" cy="32194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575764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411"/>
                                        </p:tgtEl>
                                        <p:attrNameLst>
                                          <p:attrName>r</p:attrName>
                                        </p:attrNameLst>
                                      </p:cBhvr>
                                    </p:animRot>
                                    <p:animRot by="-240000">
                                      <p:cBhvr>
                                        <p:cTn id="7" dur="200" fill="hold">
                                          <p:stCondLst>
                                            <p:cond delay="200"/>
                                          </p:stCondLst>
                                        </p:cTn>
                                        <p:tgtEl>
                                          <p:spTgt spid="17411"/>
                                        </p:tgtEl>
                                        <p:attrNameLst>
                                          <p:attrName>r</p:attrName>
                                        </p:attrNameLst>
                                      </p:cBhvr>
                                    </p:animRot>
                                    <p:animRot by="240000">
                                      <p:cBhvr>
                                        <p:cTn id="8" dur="200" fill="hold">
                                          <p:stCondLst>
                                            <p:cond delay="400"/>
                                          </p:stCondLst>
                                        </p:cTn>
                                        <p:tgtEl>
                                          <p:spTgt spid="17411"/>
                                        </p:tgtEl>
                                        <p:attrNameLst>
                                          <p:attrName>r</p:attrName>
                                        </p:attrNameLst>
                                      </p:cBhvr>
                                    </p:animRot>
                                    <p:animRot by="-240000">
                                      <p:cBhvr>
                                        <p:cTn id="9" dur="200" fill="hold">
                                          <p:stCondLst>
                                            <p:cond delay="600"/>
                                          </p:stCondLst>
                                        </p:cTn>
                                        <p:tgtEl>
                                          <p:spTgt spid="17411"/>
                                        </p:tgtEl>
                                        <p:attrNameLst>
                                          <p:attrName>r</p:attrName>
                                        </p:attrNameLst>
                                      </p:cBhvr>
                                    </p:animRot>
                                    <p:animRot by="120000">
                                      <p:cBhvr>
                                        <p:cTn id="10" dur="200" fill="hold">
                                          <p:stCondLst>
                                            <p:cond delay="800"/>
                                          </p:stCondLst>
                                        </p:cTn>
                                        <p:tgtEl>
                                          <p:spTgt spid="174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7410"/>
                                        </p:tgtEl>
                                        <p:attrNameLst>
                                          <p:attrName>r</p:attrName>
                                        </p:attrNameLst>
                                      </p:cBhvr>
                                    </p:animRot>
                                    <p:animRot by="-240000">
                                      <p:cBhvr>
                                        <p:cTn id="15" dur="200" fill="hold">
                                          <p:stCondLst>
                                            <p:cond delay="200"/>
                                          </p:stCondLst>
                                        </p:cTn>
                                        <p:tgtEl>
                                          <p:spTgt spid="17410"/>
                                        </p:tgtEl>
                                        <p:attrNameLst>
                                          <p:attrName>r</p:attrName>
                                        </p:attrNameLst>
                                      </p:cBhvr>
                                    </p:animRot>
                                    <p:animRot by="240000">
                                      <p:cBhvr>
                                        <p:cTn id="16" dur="200" fill="hold">
                                          <p:stCondLst>
                                            <p:cond delay="400"/>
                                          </p:stCondLst>
                                        </p:cTn>
                                        <p:tgtEl>
                                          <p:spTgt spid="17410"/>
                                        </p:tgtEl>
                                        <p:attrNameLst>
                                          <p:attrName>r</p:attrName>
                                        </p:attrNameLst>
                                      </p:cBhvr>
                                    </p:animRot>
                                    <p:animRot by="-240000">
                                      <p:cBhvr>
                                        <p:cTn id="17" dur="200" fill="hold">
                                          <p:stCondLst>
                                            <p:cond delay="600"/>
                                          </p:stCondLst>
                                        </p:cTn>
                                        <p:tgtEl>
                                          <p:spTgt spid="17410"/>
                                        </p:tgtEl>
                                        <p:attrNameLst>
                                          <p:attrName>r</p:attrName>
                                        </p:attrNameLst>
                                      </p:cBhvr>
                                    </p:animRot>
                                    <p:animRot by="120000">
                                      <p:cBhvr>
                                        <p:cTn id="18" dur="200" fill="hold">
                                          <p:stCondLst>
                                            <p:cond delay="800"/>
                                          </p:stCondLst>
                                        </p:cTn>
                                        <p:tgtEl>
                                          <p:spTgt spid="174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معماری\پروژه دانشگاه\کلیسا موزه\New Folder\کلیسای-سنت-استپانوس-جلفا-باکس-فون-سایت-تفریحی-و-سرگرمی-جوک-و-اس-ام-اس-2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971800"/>
            <a:ext cx="4572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435" name="Picture 3" descr="F:\معماری\پروژه دانشگاه\کلیسا موزه\New Folder\IMG_۲۰۱۴۰۴۰۳_۱۱۱۶۳۵.jpg"/>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l="10541" t="8676" r="9422" b="746"/>
          <a:stretch/>
        </p:blipFill>
        <p:spPr bwMode="auto">
          <a:xfrm>
            <a:off x="4953000" y="304800"/>
            <a:ext cx="3903260" cy="3312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17819504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500" fill="hold"/>
                                        <p:tgtEl>
                                          <p:spTgt spid="18435"/>
                                        </p:tgtEl>
                                        <p:attrNameLst>
                                          <p:attrName>ppt_w</p:attrName>
                                        </p:attrNameLst>
                                      </p:cBhvr>
                                      <p:tavLst>
                                        <p:tav tm="0">
                                          <p:val>
                                            <p:fltVal val="0"/>
                                          </p:val>
                                        </p:tav>
                                        <p:tav tm="100000">
                                          <p:val>
                                            <p:strVal val="#ppt_w"/>
                                          </p:val>
                                        </p:tav>
                                      </p:tavLst>
                                    </p:anim>
                                    <p:anim calcmode="lin" valueType="num">
                                      <p:cBhvr>
                                        <p:cTn id="8" dur="500" fill="hold"/>
                                        <p:tgtEl>
                                          <p:spTgt spid="18435"/>
                                        </p:tgtEl>
                                        <p:attrNameLst>
                                          <p:attrName>ppt_h</p:attrName>
                                        </p:attrNameLst>
                                      </p:cBhvr>
                                      <p:tavLst>
                                        <p:tav tm="0">
                                          <p:val>
                                            <p:fltVal val="0"/>
                                          </p:val>
                                        </p:tav>
                                        <p:tav tm="100000">
                                          <p:val>
                                            <p:strVal val="#ppt_h"/>
                                          </p:val>
                                        </p:tav>
                                      </p:tavLst>
                                    </p:anim>
                                    <p:animEffect transition="in" filter="fade">
                                      <p:cBhvr>
                                        <p:cTn id="9" dur="500"/>
                                        <p:tgtEl>
                                          <p:spTgt spid="1843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 calcmode="lin" valueType="num">
                                      <p:cBhvr>
                                        <p:cTn id="14" dur="500" fill="hold"/>
                                        <p:tgtEl>
                                          <p:spTgt spid="18434"/>
                                        </p:tgtEl>
                                        <p:attrNameLst>
                                          <p:attrName>ppt_w</p:attrName>
                                        </p:attrNameLst>
                                      </p:cBhvr>
                                      <p:tavLst>
                                        <p:tav tm="0">
                                          <p:val>
                                            <p:fltVal val="0"/>
                                          </p:val>
                                        </p:tav>
                                        <p:tav tm="100000">
                                          <p:val>
                                            <p:strVal val="#ppt_w"/>
                                          </p:val>
                                        </p:tav>
                                      </p:tavLst>
                                    </p:anim>
                                    <p:anim calcmode="lin" valueType="num">
                                      <p:cBhvr>
                                        <p:cTn id="15" dur="500" fill="hold"/>
                                        <p:tgtEl>
                                          <p:spTgt spid="18434"/>
                                        </p:tgtEl>
                                        <p:attrNameLst>
                                          <p:attrName>ppt_h</p:attrName>
                                        </p:attrNameLst>
                                      </p:cBhvr>
                                      <p:tavLst>
                                        <p:tav tm="0">
                                          <p:val>
                                            <p:fltVal val="0"/>
                                          </p:val>
                                        </p:tav>
                                        <p:tav tm="100000">
                                          <p:val>
                                            <p:strVal val="#ppt_h"/>
                                          </p:val>
                                        </p:tav>
                                      </p:tavLst>
                                    </p:anim>
                                    <p:animEffect transition="in" filter="fade">
                                      <p:cBhvr>
                                        <p:cTn id="16"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معماری\پروژه دانشگاه\کلیسا موزه\New Folder\IMG_۲۰۱۴۰۴۰۳_۱۰۴۶۲۰.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27400" y="152400"/>
            <a:ext cx="5588000" cy="4191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9459" name="Picture 3" descr="F:\معماری\پروژه دانشگاه\کلیسا موزه\New Folder\IMG_۲۰۱۴۰۴۰۳_۱۱۱۴۴۹.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828800"/>
            <a:ext cx="3600450" cy="4800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733570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66667E-6 3.79278E-6 C 0.06893 3.79278E-6 0.125 0.05596 0.125 0.12511 C 0.125 0.19403 0.06893 0.25 -1.66667E-6 0.25 C -0.06892 0.25 -0.125 0.19403 -0.125 0.12511 C -0.125 0.05596 -0.06892 3.79278E-6 -1.66667E-6 3.79278E-6 Z " pathEditMode="relative" ptsTypes="fffff">
                                      <p:cBhvr>
                                        <p:cTn id="10" dur="2000" fill="hold"/>
                                        <p:tgtEl>
                                          <p:spTgt spid="194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828800"/>
            <a:ext cx="7498080" cy="2590800"/>
          </a:xfrm>
        </p:spPr>
        <p:txBody>
          <a:bodyPr>
            <a:noAutofit/>
          </a:bodyPr>
          <a:lstStyle/>
          <a:p>
            <a:pPr algn="r" rtl="1"/>
            <a:r>
              <a:rPr lang="fa-IR" sz="3200" b="1" dirty="0">
                <a:solidFill>
                  <a:schemeClr val="tx1"/>
                </a:solidFill>
                <a:effectLst/>
              </a:rPr>
              <a:t>ثبت در میراث جهانی </a:t>
            </a:r>
            <a:r>
              <a:rPr lang="fa-IR" sz="3200" b="1" dirty="0" smtClean="0">
                <a:solidFill>
                  <a:schemeClr val="tx1"/>
                </a:solidFill>
                <a:effectLst/>
              </a:rPr>
              <a:t>یونسکو</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این </a:t>
            </a:r>
            <a:r>
              <a:rPr lang="fa-IR" sz="2400" dirty="0">
                <a:solidFill>
                  <a:schemeClr val="tx1"/>
                </a:solidFill>
                <a:effectLst/>
              </a:rPr>
              <a:t>بنای تاریخی به شماره ۴۲۹ در </a:t>
            </a:r>
            <a:r>
              <a:rPr lang="fa-IR" sz="2400" dirty="0" smtClean="0">
                <a:solidFill>
                  <a:schemeClr val="tx1"/>
                </a:solidFill>
                <a:effectLst/>
              </a:rPr>
              <a:t>فهرست آثارملی ایران ثبت </a:t>
            </a:r>
            <a:r>
              <a:rPr lang="fa-IR" sz="2400" dirty="0">
                <a:solidFill>
                  <a:schemeClr val="tx1"/>
                </a:solidFill>
                <a:effectLst/>
              </a:rPr>
              <a:t>گردیده و به خاطر قدمت و سابقه تاریخی و مذهبی و شیوه معماری منحصر به فرد آن در سال ۱۳۸۶ همراه با کلیساهای دیگر در استان آذربایجان، در </a:t>
            </a:r>
            <a:r>
              <a:rPr lang="fa-IR" sz="2400" dirty="0" smtClean="0">
                <a:solidFill>
                  <a:schemeClr val="tx1"/>
                </a:solidFill>
                <a:effectLst/>
              </a:rPr>
              <a:t>میراث جهانی یونسکو </a:t>
            </a:r>
            <a:r>
              <a:rPr lang="fa-IR" sz="2400" dirty="0">
                <a:solidFill>
                  <a:schemeClr val="tx1"/>
                </a:solidFill>
                <a:effectLst/>
              </a:rPr>
              <a:t>به ثبت رسید.</a:t>
            </a:r>
            <a:r>
              <a:rPr lang="en-US" sz="2400" dirty="0">
                <a:solidFill>
                  <a:schemeClr val="tx1"/>
                </a:solidFill>
                <a:effectLst/>
              </a:rPr>
              <a:t/>
            </a:r>
            <a:br>
              <a:rPr lang="en-US" sz="2400" dirty="0">
                <a:solidFill>
                  <a:schemeClr val="tx1"/>
                </a:solidFill>
                <a:effectLst/>
              </a:rPr>
            </a:br>
            <a:r>
              <a:rPr lang="fa-IR" sz="2400" dirty="0">
                <a:solidFill>
                  <a:schemeClr val="tx1"/>
                </a:solidFill>
                <a:effectLst/>
              </a:rPr>
              <a:t>سازمان میراث فرهنگی و گردشگری کشور مجموعه سه کلیسای سنت استپانوس، زور زور و قره کلیسا را به عنوان یک پرونده برای ثبت در فهرست میراث جهانی به یونسکو ارائه داد. </a:t>
            </a:r>
            <a:endParaRPr lang="en-US" sz="2400" dirty="0">
              <a:solidFill>
                <a:schemeClr val="tx1"/>
              </a:solidFill>
            </a:endParaRPr>
          </a:p>
        </p:txBody>
      </p:sp>
    </p:spTree>
    <p:extLst>
      <p:ext uri="{BB962C8B-B14F-4D97-AF65-F5344CB8AC3E}">
        <p14:creationId xmlns:p14="http://schemas.microsoft.com/office/powerpoint/2010/main" xmlns="" val="35517628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971800"/>
            <a:ext cx="7498080" cy="1143000"/>
          </a:xfrm>
        </p:spPr>
        <p:txBody>
          <a:bodyPr>
            <a:noAutofit/>
          </a:bodyPr>
          <a:lstStyle/>
          <a:p>
            <a:pPr algn="r"/>
            <a:r>
              <a:rPr lang="fa-IR" sz="2400" dirty="0">
                <a:solidFill>
                  <a:schemeClr val="tx1"/>
                </a:solidFill>
                <a:effectLst/>
              </a:rPr>
              <a:t>در سال ۲۰۰۶ میلادی سه کلیسا برای ثبت در یونسکو پیشنهاد گردید که این کلیسا یکی از آنهاست. مراحل تشکیل پرونده این بنای تاریخی در حال انجام است و روند بازسازی و مرمـّت کلیسا به این منظور انجام شد. همچنین تعمیرات اساسی و گسترده‌ای با حفظ سبک شیوه معماری گذشته آن، با همّت </a:t>
            </a:r>
            <a:r>
              <a:rPr lang="fa-IR" sz="2400" dirty="0" smtClean="0">
                <a:solidFill>
                  <a:schemeClr val="tx1"/>
                </a:solidFill>
                <a:effectLst/>
              </a:rPr>
              <a:t>سازمان میراث فرهنگی کشورو </a:t>
            </a:r>
            <a:r>
              <a:rPr lang="fa-IR" sz="2400" dirty="0">
                <a:solidFill>
                  <a:schemeClr val="tx1"/>
                </a:solidFill>
                <a:effectLst/>
              </a:rPr>
              <a:t>با همکاری </a:t>
            </a:r>
            <a:r>
              <a:rPr lang="fa-IR" sz="2400" dirty="0" smtClean="0">
                <a:solidFill>
                  <a:schemeClr val="tx1"/>
                </a:solidFill>
                <a:effectLst/>
              </a:rPr>
              <a:t>شورای خلیفه گری ارامنه صورت </a:t>
            </a:r>
            <a:r>
              <a:rPr lang="fa-IR" sz="2400" dirty="0">
                <a:solidFill>
                  <a:schemeClr val="tx1"/>
                </a:solidFill>
                <a:effectLst/>
              </a:rPr>
              <a:t>گرفته‌است.</a:t>
            </a:r>
            <a:r>
              <a:rPr lang="en-US" sz="2400" dirty="0">
                <a:solidFill>
                  <a:schemeClr val="tx1"/>
                </a:solidFill>
                <a:effectLst/>
              </a:rPr>
              <a:t/>
            </a:r>
            <a:br>
              <a:rPr lang="en-US" sz="2400" dirty="0">
                <a:solidFill>
                  <a:schemeClr val="tx1"/>
                </a:solidFill>
                <a:effectLst/>
              </a:rPr>
            </a:br>
            <a:r>
              <a:rPr lang="fa-IR" sz="2400" dirty="0">
                <a:solidFill>
                  <a:schemeClr val="tx1"/>
                </a:solidFill>
                <a:effectLst/>
              </a:rPr>
              <a:t>از جمله اقداماتی که در این راستا انجام گرفته می‌توان به تهیه </a:t>
            </a:r>
            <a:r>
              <a:rPr lang="fa-IR" sz="2400" dirty="0" smtClean="0">
                <a:solidFill>
                  <a:schemeClr val="tx1"/>
                </a:solidFill>
                <a:effectLst/>
              </a:rPr>
              <a:t>نقشه فتوگرامتری </a:t>
            </a:r>
            <a:r>
              <a:rPr lang="fa-IR" sz="2400" dirty="0">
                <a:solidFill>
                  <a:schemeClr val="tx1"/>
                </a:solidFill>
                <a:effectLst/>
              </a:rPr>
              <a:t>با تمام جزئیـّات آن، تعمیر قسمت‌هایی ازحصار، خاک برداری داخل دیر، تعمیر کلّی پشت بام حجره‌ها و اتاق‌ها و ایجاد شیب مناسب در پشت بام آنها، ترمیم بخشی از دیوارهای فروریخته و تعمیر اساسی پشت‌بام کلیسا و نماز خانه، تعمیرطبقهٔ اوّل و دوم برج ناقوس، پنجره‌های چوبی، آتش دان‌های قدیمی و مانند آن‌ها اشاره کرد. اخیراَ افزون بر کارهای مرمتی فوق جهت استحکام بخشی بنا و آماده‌سازی آن برای بازدید </a:t>
            </a:r>
            <a:r>
              <a:rPr lang="fa-IR" sz="2400" dirty="0" smtClean="0">
                <a:solidFill>
                  <a:schemeClr val="tx1"/>
                </a:solidFill>
                <a:effectLst/>
              </a:rPr>
              <a:t>جهانگردان </a:t>
            </a:r>
            <a:r>
              <a:rPr lang="fa-IR" sz="2400" dirty="0">
                <a:solidFill>
                  <a:schemeClr val="tx1"/>
                </a:solidFill>
                <a:effectLst/>
              </a:rPr>
              <a:t>که توسط میراث فرهنگی آذربایجان‌شرقی صورت گرفته‌است، جاده سابق آن نیز به نحو مطلوبی تعریض و آسفالت گردیده‌است.</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193370187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3200"/>
            <a:ext cx="7498080" cy="1143000"/>
          </a:xfrm>
        </p:spPr>
        <p:txBody>
          <a:bodyPr>
            <a:noAutofit/>
          </a:bodyPr>
          <a:lstStyle/>
          <a:p>
            <a:pPr algn="r"/>
            <a:r>
              <a:rPr lang="fa-IR" sz="3200" b="1" dirty="0">
                <a:solidFill>
                  <a:schemeClr val="tx1"/>
                </a:solidFill>
                <a:effectLst/>
              </a:rPr>
              <a:t>اکتشافات </a:t>
            </a:r>
            <a:r>
              <a:rPr lang="fa-IR" sz="3200" b="1" dirty="0" smtClean="0">
                <a:solidFill>
                  <a:schemeClr val="tx1"/>
                </a:solidFill>
                <a:effectLst/>
              </a:rPr>
              <a:t>جدید</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در </a:t>
            </a:r>
            <a:r>
              <a:rPr lang="fa-IR" sz="2400" dirty="0">
                <a:solidFill>
                  <a:schemeClr val="tx1"/>
                </a:solidFill>
                <a:effectLst/>
              </a:rPr>
              <a:t>سال ۱۳۸۴ کارشناسان سازمان میراث فرهنگی طی مرمت بنا، بقایای استخوان حواریون و قدیسین مسیح را کشف کردند که طبق روایات تاریخی در این کلیسا نگهداری می‌شده‌است. آن‌ها بقایای استخوان‌ها را در میان دو طاق کلیسا شناسایی کردند. علاوه بر بقایای استخوانی چند تکه تخته مربوط به جعبه‌های نگهداری این استخوان‌ها، چند تکه پارچه زرد و آجری، تکه‌های موم، گِل اخرا و دانه‌های کُندر نیز در این محوطه شناسایی </a:t>
            </a:r>
            <a:r>
              <a:rPr lang="fa-IR" sz="2400" dirty="0" smtClean="0">
                <a:solidFill>
                  <a:schemeClr val="tx1"/>
                </a:solidFill>
                <a:effectLst/>
              </a:rPr>
              <a:t>شده‌است </a:t>
            </a:r>
            <a:r>
              <a:rPr lang="fa-IR" sz="2400" dirty="0">
                <a:solidFill>
                  <a:schemeClr val="tx1"/>
                </a:solidFill>
                <a:effectLst/>
              </a:rPr>
              <a:t>اسقف اعظم و خلیفه ارامنه تهران و شمال ایران با ارزشمند خواندن بقایای استخوانی یافت شده در این کلیسا از احتمال تعلق این بقایا به جسد حضرت </a:t>
            </a:r>
            <a:r>
              <a:rPr lang="fa-IR" sz="2400" dirty="0" smtClean="0">
                <a:solidFill>
                  <a:schemeClr val="tx1"/>
                </a:solidFill>
                <a:effectLst/>
              </a:rPr>
              <a:t>یحیی خبر </a:t>
            </a:r>
            <a:r>
              <a:rPr lang="fa-IR" sz="2400" dirty="0">
                <a:solidFill>
                  <a:schemeClr val="tx1"/>
                </a:solidFill>
                <a:effectLst/>
              </a:rPr>
              <a:t>داد.</a:t>
            </a:r>
            <a:endParaRPr lang="en-US" sz="2400" dirty="0">
              <a:solidFill>
                <a:schemeClr val="tx1"/>
              </a:solidFill>
            </a:endParaRPr>
          </a:p>
        </p:txBody>
      </p:sp>
    </p:spTree>
    <p:extLst>
      <p:ext uri="{BB962C8B-B14F-4D97-AF65-F5344CB8AC3E}">
        <p14:creationId xmlns:p14="http://schemas.microsoft.com/office/powerpoint/2010/main" xmlns="" val="359495178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381000"/>
            <a:ext cx="3898392" cy="1143000"/>
          </a:xfrm>
        </p:spPr>
        <p:txBody>
          <a:bodyPr>
            <a:normAutofit/>
          </a:bodyPr>
          <a:lstStyle/>
          <a:p>
            <a:r>
              <a:rPr lang="fa-IR" b="1" dirty="0" smtClean="0">
                <a:solidFill>
                  <a:schemeClr val="tx1"/>
                </a:solidFill>
              </a:rPr>
              <a:t>مسیررسیدن به کلیسا</a:t>
            </a:r>
            <a:endParaRPr lang="en-US" b="1" dirty="0">
              <a:solidFill>
                <a:schemeClr val="tx1"/>
              </a:solidFill>
            </a:endParaRPr>
          </a:p>
        </p:txBody>
      </p:sp>
      <p:pic>
        <p:nvPicPr>
          <p:cNvPr id="23555" name="Picture 3" descr="F:\معماری\پروژه دانشگاه\کلیسا موزه\New Folder\IMG_۲۰۱۴۰۴۰۳_۱۰۴۴۵۹.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609725"/>
            <a:ext cx="4648200" cy="348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3554" name="Picture 2" descr="F:\معماری\پروژه دانشگاه\کلیسا موزه\New Folder\231ki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3035490"/>
            <a:ext cx="3810000" cy="3200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xmlns="" val="123436412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500" fill="hold"/>
                                        <p:tgtEl>
                                          <p:spTgt spid="23555"/>
                                        </p:tgtEl>
                                        <p:attrNameLst>
                                          <p:attrName>ppt_w</p:attrName>
                                        </p:attrNameLst>
                                      </p:cBhvr>
                                      <p:tavLst>
                                        <p:tav tm="0">
                                          <p:val>
                                            <p:fltVal val="0"/>
                                          </p:val>
                                        </p:tav>
                                        <p:tav tm="100000">
                                          <p:val>
                                            <p:strVal val="#ppt_w"/>
                                          </p:val>
                                        </p:tav>
                                      </p:tavLst>
                                    </p:anim>
                                    <p:anim calcmode="lin" valueType="num">
                                      <p:cBhvr>
                                        <p:cTn id="8" dur="500" fill="hold"/>
                                        <p:tgtEl>
                                          <p:spTgt spid="23555"/>
                                        </p:tgtEl>
                                        <p:attrNameLst>
                                          <p:attrName>ppt_h</p:attrName>
                                        </p:attrNameLst>
                                      </p:cBhvr>
                                      <p:tavLst>
                                        <p:tav tm="0">
                                          <p:val>
                                            <p:fltVal val="0"/>
                                          </p:val>
                                        </p:tav>
                                        <p:tav tm="100000">
                                          <p:val>
                                            <p:strVal val="#ppt_h"/>
                                          </p:val>
                                        </p:tav>
                                      </p:tavLst>
                                    </p:anim>
                                    <p:animEffect transition="in" filter="fade">
                                      <p:cBhvr>
                                        <p:cTn id="9" dur="500"/>
                                        <p:tgtEl>
                                          <p:spTgt spid="2355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554"/>
                                        </p:tgtEl>
                                        <p:attrNameLst>
                                          <p:attrName>style.visibility</p:attrName>
                                        </p:attrNameLst>
                                      </p:cBhvr>
                                      <p:to>
                                        <p:strVal val="visible"/>
                                      </p:to>
                                    </p:set>
                                    <p:anim calcmode="lin" valueType="num">
                                      <p:cBhvr>
                                        <p:cTn id="14" dur="500" fill="hold"/>
                                        <p:tgtEl>
                                          <p:spTgt spid="23554"/>
                                        </p:tgtEl>
                                        <p:attrNameLst>
                                          <p:attrName>ppt_w</p:attrName>
                                        </p:attrNameLst>
                                      </p:cBhvr>
                                      <p:tavLst>
                                        <p:tav tm="0">
                                          <p:val>
                                            <p:fltVal val="0"/>
                                          </p:val>
                                        </p:tav>
                                        <p:tav tm="100000">
                                          <p:val>
                                            <p:strVal val="#ppt_w"/>
                                          </p:val>
                                        </p:tav>
                                      </p:tavLst>
                                    </p:anim>
                                    <p:anim calcmode="lin" valueType="num">
                                      <p:cBhvr>
                                        <p:cTn id="15" dur="500" fill="hold"/>
                                        <p:tgtEl>
                                          <p:spTgt spid="23554"/>
                                        </p:tgtEl>
                                        <p:attrNameLst>
                                          <p:attrName>ppt_h</p:attrName>
                                        </p:attrNameLst>
                                      </p:cBhvr>
                                      <p:tavLst>
                                        <p:tav tm="0">
                                          <p:val>
                                            <p:fltVal val="0"/>
                                          </p:val>
                                        </p:tav>
                                        <p:tav tm="100000">
                                          <p:val>
                                            <p:strVal val="#ppt_h"/>
                                          </p:val>
                                        </p:tav>
                                      </p:tavLst>
                                    </p:anim>
                                    <p:animEffect transition="in" filter="fade">
                                      <p:cBhvr>
                                        <p:cTn id="1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title"/>
          </p:nvPr>
        </p:nvSpPr>
        <p:spPr>
          <a:xfrm>
            <a:off x="1447800" y="-74517"/>
            <a:ext cx="7498080" cy="6964362"/>
          </a:xfrm>
        </p:spPr>
        <p:txBody>
          <a:bodyPr>
            <a:normAutofit/>
          </a:bodyPr>
          <a:lstStyle/>
          <a:p>
            <a:pPr algn="r"/>
            <a:r>
              <a:rPr lang="fa-IR" sz="3200" b="1" dirty="0" smtClean="0">
                <a:solidFill>
                  <a:schemeClr val="tx1"/>
                </a:solidFill>
                <a:effectLst/>
              </a:rPr>
              <a:t>تاریخچه </a:t>
            </a:r>
            <a:r>
              <a:rPr lang="fa-IR" sz="3200" b="1" dirty="0">
                <a:solidFill>
                  <a:schemeClr val="tx1"/>
                </a:solidFill>
                <a:effectLst/>
              </a:rPr>
              <a:t>و سبک </a:t>
            </a:r>
            <a:r>
              <a:rPr lang="fa-IR" sz="3200" b="1" dirty="0" smtClean="0">
                <a:solidFill>
                  <a:schemeClr val="tx1"/>
                </a:solidFill>
                <a:effectLst/>
              </a:rPr>
              <a:t>معماری</a:t>
            </a: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
            </a:r>
            <a:br>
              <a:rPr lang="fa-IR" sz="2400" dirty="0" smtClean="0">
                <a:solidFill>
                  <a:schemeClr val="tx1"/>
                </a:solidFill>
                <a:effectLst/>
              </a:rPr>
            </a:br>
            <a:r>
              <a:rPr lang="fa-IR" sz="2400" dirty="0" smtClean="0">
                <a:solidFill>
                  <a:schemeClr val="tx1"/>
                </a:solidFill>
                <a:effectLst/>
              </a:rPr>
              <a:t>درباره </a:t>
            </a:r>
            <a:r>
              <a:rPr lang="fa-IR" sz="2400" dirty="0">
                <a:solidFill>
                  <a:schemeClr val="tx1"/>
                </a:solidFill>
                <a:effectLst/>
              </a:rPr>
              <a:t>تاریخ بنای کلیسا، اظهارات گوناگونی ابراز شده‌است. عده‌ای آن را از بناهای اوائل مسیحیت، می‌دانند برخی چون </a:t>
            </a:r>
            <a:r>
              <a:rPr lang="fa-IR" sz="2400" dirty="0" smtClean="0">
                <a:solidFill>
                  <a:schemeClr val="tx1"/>
                </a:solidFill>
                <a:effectLst/>
              </a:rPr>
              <a:t>تاورنیه </a:t>
            </a:r>
            <a:r>
              <a:rPr lang="fa-IR" sz="2400" dirty="0">
                <a:solidFill>
                  <a:schemeClr val="tx1"/>
                </a:solidFill>
                <a:effectLst/>
              </a:rPr>
              <a:t>بنای آن را به </a:t>
            </a:r>
            <a:r>
              <a:rPr lang="fa-IR" sz="2400" dirty="0" smtClean="0">
                <a:solidFill>
                  <a:schemeClr val="tx1"/>
                </a:solidFill>
                <a:effectLst/>
              </a:rPr>
              <a:t>دوره صفویه نسبت </a:t>
            </a:r>
            <a:r>
              <a:rPr lang="fa-IR" sz="2400" dirty="0">
                <a:solidFill>
                  <a:schemeClr val="tx1"/>
                </a:solidFill>
                <a:effectLst/>
              </a:rPr>
              <a:t>می‌دهند. در حالی که شیوه معماری بنا، مصالح ساختمانی و تزئینات مفصل و زیبای آن مؤید این مطلب است که کلیسا همانند و هم زمان با کلیساهائی چون </a:t>
            </a:r>
            <a:r>
              <a:rPr lang="fa-IR" sz="2400" dirty="0" smtClean="0">
                <a:solidFill>
                  <a:schemeClr val="tx1"/>
                </a:solidFill>
                <a:effectLst/>
              </a:rPr>
              <a:t>طاطائوس مقدس در </a:t>
            </a:r>
            <a:r>
              <a:rPr lang="fa-IR" sz="2400" dirty="0">
                <a:solidFill>
                  <a:schemeClr val="tx1"/>
                </a:solidFill>
                <a:effectLst/>
              </a:rPr>
              <a:t>بین قرن چهارم تا ششم هجری (دهم تا دوازدهم میلادی) ساخته شده‌است و سبک معماری آن تلفیقی از شیوه‌های مختلف معماری اورارتو، اشکانی و رومی است که بعد از به وجود آمدن بناهای </a:t>
            </a:r>
            <a:r>
              <a:rPr lang="fa-IR" sz="2400" dirty="0" smtClean="0">
                <a:solidFill>
                  <a:schemeClr val="tx1"/>
                </a:solidFill>
                <a:effectLst/>
              </a:rPr>
              <a:t>شگرف ,طاطائوس </a:t>
            </a:r>
            <a:r>
              <a:rPr lang="fa-IR" sz="2400" dirty="0">
                <a:solidFill>
                  <a:schemeClr val="tx1"/>
                </a:solidFill>
                <a:effectLst/>
              </a:rPr>
              <a:t>و </a:t>
            </a:r>
            <a:r>
              <a:rPr lang="fa-IR" sz="2400" dirty="0" smtClean="0">
                <a:solidFill>
                  <a:schemeClr val="tx1"/>
                </a:solidFill>
                <a:effectLst/>
              </a:rPr>
              <a:t>آختامار </a:t>
            </a:r>
            <a:r>
              <a:rPr lang="fa-IR" sz="2400" dirty="0">
                <a:solidFill>
                  <a:schemeClr val="tx1"/>
                </a:solidFill>
                <a:effectLst/>
              </a:rPr>
              <a:t>و سنت استپانوس به </a:t>
            </a:r>
            <a:r>
              <a:rPr lang="fa-IR" sz="2400" dirty="0" smtClean="0">
                <a:solidFill>
                  <a:schemeClr val="tx1"/>
                </a:solidFill>
                <a:effectLst/>
              </a:rPr>
              <a:t>شیوه معماری ارمنی </a:t>
            </a:r>
            <a:r>
              <a:rPr lang="fa-IR" sz="2400" dirty="0">
                <a:solidFill>
                  <a:schemeClr val="tx1"/>
                </a:solidFill>
                <a:effectLst/>
              </a:rPr>
              <a:t>شهرت یافت.</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207367597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381000"/>
            <a:ext cx="2221992" cy="1143000"/>
          </a:xfrm>
        </p:spPr>
        <p:txBody>
          <a:bodyPr/>
          <a:lstStyle/>
          <a:p>
            <a:r>
              <a:rPr lang="fa-IR" b="1" dirty="0" smtClean="0">
                <a:solidFill>
                  <a:schemeClr val="tx1"/>
                </a:solidFill>
              </a:rPr>
              <a:t>در ورودی</a:t>
            </a:r>
            <a:endParaRPr lang="en-US" b="1" dirty="0">
              <a:solidFill>
                <a:schemeClr val="tx1"/>
              </a:solidFill>
            </a:endParaRPr>
          </a:p>
        </p:txBody>
      </p:sp>
      <p:pic>
        <p:nvPicPr>
          <p:cNvPr id="22530" name="Picture 2" descr="F:\معماری\پروژه دانشگاه\کلیسا موزه\New Folder\IMG_۲۰۱۴۰۴۰۳_۱۰۴۶۳۰.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457200"/>
            <a:ext cx="4514850" cy="6019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682851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304800"/>
            <a:ext cx="2907792" cy="1143000"/>
          </a:xfrm>
        </p:spPr>
        <p:txBody>
          <a:bodyPr/>
          <a:lstStyle/>
          <a:p>
            <a:r>
              <a:rPr lang="fa-IR" b="1" dirty="0" smtClean="0">
                <a:solidFill>
                  <a:schemeClr val="tx1"/>
                </a:solidFill>
              </a:rPr>
              <a:t>اتاق های دیگر</a:t>
            </a:r>
            <a:endParaRPr lang="en-US" b="1" dirty="0">
              <a:solidFill>
                <a:schemeClr val="tx1"/>
              </a:solidFill>
            </a:endParaRPr>
          </a:p>
        </p:txBody>
      </p:sp>
      <p:pic>
        <p:nvPicPr>
          <p:cNvPr id="7" name="Picture 2" descr="F:\معماری\پروژه دانشگاه\کلیسا موزه\New Folder\IMG_۲۰۱۴۰۴۰۳_۱۰۵۸۳۶.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1600200"/>
            <a:ext cx="4362450" cy="4800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3" descr="F:\معماری\پروژه دانشگاه\کلیسا موزه\New Folder\IMG_۲۰۱۴۰۴۰۳_۱۰۵۷۱۰.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600200"/>
            <a:ext cx="3371850" cy="4800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842467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معماری\پروژه دانشگاه\کلیسا موزه\New Folder\IMG_۲۰۱۴۰۴۰۳_۱۱۰۶۲۵.jp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b="5639"/>
          <a:stretch/>
        </p:blipFill>
        <p:spPr bwMode="auto">
          <a:xfrm>
            <a:off x="228600" y="2438400"/>
            <a:ext cx="5562600" cy="3935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F:\معماری\پروژه دانشگاه\کلیسا موزه\New Folder\thه.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34521" y="256961"/>
            <a:ext cx="2897746" cy="385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036814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F:\معماری\پروژه دانشگاه\کلیسا موزه\New Folder\IMG_۲۰۱۴۰۴۰۳_۱۰۵۷۳۸.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599" y="3784598"/>
            <a:ext cx="3657601" cy="2743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13" name="Picture 5" descr="F:\معماری\پروژه دانشگاه\کلیسا موزه\New Folder\IMG_۲۰۱۴۰۴۰۳_۱۱۰۴۴۲.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304800"/>
            <a:ext cx="4667250" cy="6223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4112904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معماری\پروژه دانشگاه\کلیسا موزه\New Folder\IMG_۲۰۱۴۰۴۰۳_۱۰۴۸۳۷.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304800"/>
            <a:ext cx="3858052" cy="51440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5" name="Picture 7" descr="F:\معماری\پروژه دانشگاه\کلیسا موزه\New Folder\IMG_۲۰۱۴۰۴۰۳_۱۰۴۸۲۹.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676400"/>
            <a:ext cx="3752850" cy="5003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312675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معماری\پروژه دانشگاه\کلیسا موزه\New Folder\IMG_۲۰۱۴۰۴۰۳_۱۰۴۸۰۰.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699146"/>
            <a:ext cx="3600450" cy="4800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6629" name="Picture 5" descr="F:\معماری\پروژه دانشگاه\کلیسا موزه\New Folder\136128728018.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989"/>
          <a:stretch/>
        </p:blipFill>
        <p:spPr bwMode="auto">
          <a:xfrm>
            <a:off x="5015552" y="927479"/>
            <a:ext cx="3810000" cy="555179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xmlns="" val="349095819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randombar(horizontal)">
                                      <p:cBhvr>
                                        <p:cTn id="12"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معماری\پروژه دانشگاه\کلیسا موزه\New Folder\IMG_۲۰۱۴۰۴۰۳_۱۰۴۷۲۱.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26940" y="304800"/>
            <a:ext cx="360045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6" descr="F:\معماری\پروژه دانشگاه\کلیسا موزه\New Folder\IMG_۲۰۱۴۰۴۰۳_۱۰۵۲۱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23749" y="1752600"/>
            <a:ext cx="360045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422305306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معماری\پروژه دانشگاه\کلیسا موزه\New Folder\IMG_۲۰۱۴۰۴۰۳_۱۰۵۲۵۶.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243385"/>
            <a:ext cx="3600450"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1" name="Picture 3" descr="F:\معماری\پروژه دانشگاه\کلیسا موزه\New Folder\IMG_۲۰۱۴۰۴۰۳_۱۰۴۹۱۷.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1295400" y="1836761"/>
            <a:ext cx="3600450"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537284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معماری\پروژه دانشگاه\کلیسا موزه\New Folder\IMG_۲۰۱۴۰۴۰۳_۱۰۴۹۵۵.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10205" y="1536699"/>
            <a:ext cx="3295651" cy="4394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 name="Picture 5" descr="F:\معماری\پروژه دانشگاه\کلیسا موزه\New Folder\IMG_۲۰۱۴۰۴۰۳_۱۰۵۰۰۲.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24054" y="-36394"/>
            <a:ext cx="2827646" cy="3770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6" name="Picture 6" descr="F:\معماری\پروژه دانشگاه\کلیسا موزه\New Folder\IMG_۲۰۱۴۰۴۰۳_۱۰۵۰۰۹.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2844393"/>
            <a:ext cx="3010206" cy="4013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549132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chemeClr val="tx1"/>
                </a:solidFill>
              </a:rPr>
              <a:t>برخی قسمت ها ووسایل قدیمی در کلیسا</a:t>
            </a:r>
            <a:endParaRPr lang="en-US" b="1" dirty="0">
              <a:solidFill>
                <a:schemeClr val="tx1"/>
              </a:solidFill>
            </a:endParaRPr>
          </a:p>
        </p:txBody>
      </p:sp>
      <p:pic>
        <p:nvPicPr>
          <p:cNvPr id="2052" name="Picture 4" descr="F:\معماری\پروژه دانشگاه\کلیسا موزه\New Folder\IMG_۲۰۱۴۰۴۰۳_۱۱۱۷۳۴.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82236" y="3433549"/>
            <a:ext cx="4368800" cy="3276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3" name="Picture 5" descr="F:\معماری\پروژه دانشگاه\کلیسا موزه\New Folder\IMG_۲۰۱۴۰۴۰۳_۱۱۱۸۰۴.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4997" y="1302224"/>
            <a:ext cx="4267200" cy="3200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289939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ppt_x"/>
                                          </p:val>
                                        </p:tav>
                                        <p:tav tm="100000">
                                          <p:val>
                                            <p:strVal val="#ppt_x"/>
                                          </p:val>
                                        </p:tav>
                                      </p:tavLst>
                                    </p:anim>
                                    <p:anim calcmode="lin" valueType="num">
                                      <p:cBhvr additive="base">
                                        <p:cTn id="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667000"/>
            <a:ext cx="7498080" cy="1143000"/>
          </a:xfrm>
        </p:spPr>
        <p:txBody>
          <a:bodyPr/>
          <a:lstStyle/>
          <a:p>
            <a:pPr algn="ctr"/>
            <a:r>
              <a:rPr lang="fa-IR" dirty="0" smtClean="0">
                <a:solidFill>
                  <a:schemeClr val="tx1"/>
                </a:solidFill>
              </a:rPr>
              <a:t>پلان ها ومعرفی فضاها</a:t>
            </a:r>
            <a:endParaRPr lang="en-US" dirty="0">
              <a:solidFill>
                <a:schemeClr val="tx1"/>
              </a:solidFill>
            </a:endParaRPr>
          </a:p>
        </p:txBody>
      </p:sp>
    </p:spTree>
    <p:extLst>
      <p:ext uri="{BB962C8B-B14F-4D97-AF65-F5344CB8AC3E}">
        <p14:creationId xmlns:p14="http://schemas.microsoft.com/office/powerpoint/2010/main" xmlns="" val="277957676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معماری\پروژه دانشگاه\کلیسا موزه\New Folder\80_b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1027" y="416825"/>
            <a:ext cx="4097456" cy="546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5" name="Picture 3" descr="F:\معماری\پروژه دانشگاه\کلیسا موزه\New Folder\IMG_۲۰۱۴۰۴۰۳_۱۱۱۷۲۳.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2209800"/>
            <a:ext cx="3267075" cy="4356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0917490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معماری\پروژه دانشگاه\کلیسا موزه\New Folder\کلیسای-سنت-استپانوس-جلفا-باکس-فون-سایت-تفریحی-و-سرگرمی-جوک-و-اس-ام-اس-27.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685800"/>
            <a:ext cx="6532562" cy="551507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921026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990600"/>
            <a:ext cx="7498080" cy="3886200"/>
          </a:xfrm>
        </p:spPr>
        <p:txBody>
          <a:bodyPr>
            <a:noAutofit/>
          </a:bodyPr>
          <a:lstStyle/>
          <a:p>
            <a:pPr lvl="0" algn="r" rtl="1"/>
            <a:r>
              <a:rPr lang="fa-IR" sz="2400" dirty="0" smtClean="0">
                <a:solidFill>
                  <a:schemeClr val="tx1"/>
                </a:solidFill>
                <a:effectLst/>
              </a:rPr>
              <a:t/>
            </a:r>
            <a:br>
              <a:rPr lang="fa-IR" sz="2400" dirty="0" smtClean="0">
                <a:solidFill>
                  <a:schemeClr val="tx1"/>
                </a:solidFill>
                <a:effectLst/>
              </a:rPr>
            </a:br>
            <a:r>
              <a:rPr lang="fa-IR" sz="3200" b="1" dirty="0" smtClean="0">
                <a:solidFill>
                  <a:schemeClr val="tx1"/>
                </a:solidFill>
                <a:effectLst/>
              </a:rPr>
              <a:t>منابع </a:t>
            </a:r>
            <a:br>
              <a:rPr lang="fa-IR" sz="3200" b="1" dirty="0" smtClean="0">
                <a:solidFill>
                  <a:schemeClr val="tx1"/>
                </a:solidFill>
                <a:effectLst/>
              </a:rPr>
            </a:br>
            <a:r>
              <a:rPr lang="fa-IR" sz="3200" b="1" dirty="0" smtClean="0">
                <a:solidFill>
                  <a:schemeClr val="tx1"/>
                </a:solidFill>
                <a:effectLst/>
              </a:rPr>
              <a:t/>
            </a:r>
            <a:br>
              <a:rPr lang="fa-IR" sz="3200" b="1" dirty="0" smtClean="0">
                <a:solidFill>
                  <a:schemeClr val="tx1"/>
                </a:solidFill>
                <a:effectLst/>
              </a:rPr>
            </a:br>
            <a:r>
              <a:rPr lang="fa-IR" sz="2800" dirty="0" smtClean="0">
                <a:solidFill>
                  <a:schemeClr val="tx1"/>
                </a:solidFill>
                <a:effectLst/>
              </a:rPr>
              <a:t>کتاب کلیساهای ایرانی نوشته غلامحسین عرب.</a:t>
            </a:r>
            <a:r>
              <a:rPr lang="en-US" sz="3200" b="1" dirty="0" smtClean="0">
                <a:solidFill>
                  <a:schemeClr val="tx1"/>
                </a:solidFill>
                <a:effectLst/>
              </a:rPr>
              <a:t/>
            </a:r>
            <a:br>
              <a:rPr lang="en-US" sz="3200" b="1" dirty="0" smtClean="0">
                <a:solidFill>
                  <a:schemeClr val="tx1"/>
                </a:solidFill>
                <a:effectLst/>
              </a:rPr>
            </a:br>
            <a:r>
              <a:rPr lang="fa-IR" sz="2400" dirty="0" smtClean="0">
                <a:solidFill>
                  <a:schemeClr val="tx1"/>
                </a:solidFill>
                <a:effectLst/>
              </a:rPr>
              <a:t>خبر گذاری میراث فرهنگی.</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ویکی پدیا.دانشنامه.</a:t>
            </a:r>
            <a:r>
              <a:rPr lang="en-US" sz="2400" dirty="0">
                <a:solidFill>
                  <a:schemeClr val="tx1"/>
                </a:solidFill>
                <a:effectLst/>
              </a:rPr>
              <a:t/>
            </a:r>
            <a:br>
              <a:rPr lang="en-US" sz="2400" dirty="0">
                <a:solidFill>
                  <a:schemeClr val="tx1"/>
                </a:solidFill>
                <a:effectLst/>
              </a:rPr>
            </a:br>
            <a:r>
              <a:rPr lang="fa-IR" sz="2400" dirty="0" smtClean="0">
                <a:solidFill>
                  <a:schemeClr val="tx1"/>
                </a:solidFill>
                <a:effectLst/>
              </a:rPr>
              <a:t>سایت آفتاب.</a:t>
            </a:r>
            <a:r>
              <a:rPr lang="en-US" sz="2400" dirty="0">
                <a:solidFill>
                  <a:schemeClr val="tx1"/>
                </a:solidFill>
                <a:effectLst/>
              </a:rPr>
              <a:t/>
            </a:r>
            <a:br>
              <a:rPr lang="en-US" sz="2400" dirty="0">
                <a:solidFill>
                  <a:schemeClr val="tx1"/>
                </a:solidFill>
                <a:effectLst/>
              </a:rPr>
            </a:br>
            <a:endParaRPr lang="en-US" sz="2400" dirty="0">
              <a:solidFill>
                <a:schemeClr val="tx1"/>
              </a:solidFill>
            </a:endParaRPr>
          </a:p>
        </p:txBody>
      </p:sp>
    </p:spTree>
    <p:extLst>
      <p:ext uri="{BB962C8B-B14F-4D97-AF65-F5344CB8AC3E}">
        <p14:creationId xmlns:p14="http://schemas.microsoft.com/office/powerpoint/2010/main" xmlns="" val="253855815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Donut 2"/>
          <p:cNvSpPr/>
          <p:nvPr/>
        </p:nvSpPr>
        <p:spPr>
          <a:xfrm>
            <a:off x="1371600" y="2438400"/>
            <a:ext cx="1981200" cy="2389496"/>
          </a:xfrm>
          <a:prstGeom prst="donut">
            <a:avLst>
              <a:gd name="adj" fmla="val 332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p:cNvSpPr>
            <a:spLocks noGrp="1"/>
          </p:cNvSpPr>
          <p:nvPr>
            <p:ph type="title"/>
          </p:nvPr>
        </p:nvSpPr>
        <p:spPr>
          <a:xfrm>
            <a:off x="1514856" y="3252148"/>
            <a:ext cx="1694688" cy="762000"/>
          </a:xfrm>
        </p:spPr>
        <p:txBody>
          <a:bodyPr>
            <a:normAutofit/>
          </a:bodyPr>
          <a:lstStyle/>
          <a:p>
            <a:pPr algn="r"/>
            <a:r>
              <a:rPr lang="fa-IR" sz="2400" dirty="0" smtClean="0">
                <a:solidFill>
                  <a:schemeClr val="accent3">
                    <a:lumMod val="75000"/>
                  </a:schemeClr>
                </a:solidFill>
              </a:rPr>
              <a:t>کلیسای اصلی</a:t>
            </a:r>
            <a:endParaRPr lang="en-US" sz="2400" dirty="0">
              <a:solidFill>
                <a:schemeClr val="accent3">
                  <a:lumMod val="75000"/>
                </a:schemeClr>
              </a:solidFill>
            </a:endParaRPr>
          </a:p>
        </p:txBody>
      </p:sp>
      <p:sp>
        <p:nvSpPr>
          <p:cNvPr id="4" name="Frame 3"/>
          <p:cNvSpPr/>
          <p:nvPr/>
        </p:nvSpPr>
        <p:spPr>
          <a:xfrm>
            <a:off x="872196" y="2743200"/>
            <a:ext cx="609600" cy="1981200"/>
          </a:xfrm>
          <a:prstGeom prst="frame">
            <a:avLst>
              <a:gd name="adj1" fmla="val 1026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p:cNvSpPr txBox="1">
            <a:spLocks/>
          </p:cNvSpPr>
          <p:nvPr/>
        </p:nvSpPr>
        <p:spPr>
          <a:xfrm>
            <a:off x="7162800" y="274638"/>
            <a:ext cx="1770888" cy="79216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endParaRPr lang="en-US" sz="2400" dirty="0">
              <a:solidFill>
                <a:schemeClr val="tx1"/>
              </a:solidFill>
            </a:endParaRPr>
          </a:p>
        </p:txBody>
      </p:sp>
      <p:sp>
        <p:nvSpPr>
          <p:cNvPr id="10" name="Title 1"/>
          <p:cNvSpPr txBox="1">
            <a:spLocks/>
          </p:cNvSpPr>
          <p:nvPr/>
        </p:nvSpPr>
        <p:spPr>
          <a:xfrm>
            <a:off x="7315200" y="427038"/>
            <a:ext cx="1770888" cy="79216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endParaRPr lang="en-US" sz="2400" dirty="0">
              <a:solidFill>
                <a:schemeClr val="tx1"/>
              </a:solidFill>
            </a:endParaRPr>
          </a:p>
        </p:txBody>
      </p:sp>
      <p:sp>
        <p:nvSpPr>
          <p:cNvPr id="11" name="Title 1"/>
          <p:cNvSpPr txBox="1">
            <a:spLocks/>
          </p:cNvSpPr>
          <p:nvPr/>
        </p:nvSpPr>
        <p:spPr>
          <a:xfrm rot="16200000">
            <a:off x="491950" y="3337718"/>
            <a:ext cx="1302101" cy="79216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اجاق دانیال</a:t>
            </a:r>
            <a:endParaRPr lang="en-US" sz="2400" dirty="0">
              <a:solidFill>
                <a:schemeClr val="accent3">
                  <a:lumMod val="75000"/>
                </a:schemeClr>
              </a:solidFill>
            </a:endParaRPr>
          </a:p>
        </p:txBody>
      </p:sp>
      <p:sp>
        <p:nvSpPr>
          <p:cNvPr id="5" name="Frame 4"/>
          <p:cNvSpPr/>
          <p:nvPr/>
        </p:nvSpPr>
        <p:spPr>
          <a:xfrm>
            <a:off x="3048000" y="3200400"/>
            <a:ext cx="914400" cy="838200"/>
          </a:xfrm>
          <a:prstGeom prst="frame">
            <a:avLst>
              <a:gd name="adj1" fmla="val 593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itle 1"/>
          <p:cNvSpPr txBox="1">
            <a:spLocks/>
          </p:cNvSpPr>
          <p:nvPr/>
        </p:nvSpPr>
        <p:spPr>
          <a:xfrm>
            <a:off x="2895600" y="3349449"/>
            <a:ext cx="914400" cy="567397"/>
          </a:xfrm>
          <a:prstGeom prst="rect">
            <a:avLst/>
          </a:prstGeom>
        </p:spPr>
        <p:txBody>
          <a:bodyPr anchor="ctr">
            <a:normAutofit fontScale="775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برج ناقوس</a:t>
            </a:r>
            <a:endParaRPr lang="en-US" sz="2400" dirty="0">
              <a:solidFill>
                <a:schemeClr val="accent3">
                  <a:lumMod val="75000"/>
                </a:schemeClr>
              </a:solidFill>
            </a:endParaRPr>
          </a:p>
        </p:txBody>
      </p:sp>
      <p:sp>
        <p:nvSpPr>
          <p:cNvPr id="6" name="Frame 5"/>
          <p:cNvSpPr/>
          <p:nvPr/>
        </p:nvSpPr>
        <p:spPr>
          <a:xfrm>
            <a:off x="1047210" y="1066800"/>
            <a:ext cx="2590800" cy="1219200"/>
          </a:xfrm>
          <a:prstGeom prst="frame">
            <a:avLst>
              <a:gd name="adj1" fmla="val 5646"/>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
          <p:cNvSpPr txBox="1">
            <a:spLocks/>
          </p:cNvSpPr>
          <p:nvPr/>
        </p:nvSpPr>
        <p:spPr>
          <a:xfrm>
            <a:off x="1275810" y="1600200"/>
            <a:ext cx="2133600" cy="457200"/>
          </a:xfrm>
          <a:prstGeom prst="rect">
            <a:avLst/>
          </a:prstGeom>
        </p:spPr>
        <p:txBody>
          <a:bodyPr anchor="ctr">
            <a:normAutofit fontScale="85000" lnSpcReduction="1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حیاط شمالی ومطبخ وانبار</a:t>
            </a:r>
            <a:endParaRPr lang="en-US" sz="2400" dirty="0">
              <a:solidFill>
                <a:schemeClr val="accent3">
                  <a:lumMod val="75000"/>
                </a:schemeClr>
              </a:solidFill>
            </a:endParaRPr>
          </a:p>
        </p:txBody>
      </p:sp>
      <p:sp>
        <p:nvSpPr>
          <p:cNvPr id="8" name="Donut 7"/>
          <p:cNvSpPr/>
          <p:nvPr/>
        </p:nvSpPr>
        <p:spPr>
          <a:xfrm>
            <a:off x="3654083" y="4572000"/>
            <a:ext cx="1524000" cy="1752600"/>
          </a:xfrm>
          <a:prstGeom prst="donut">
            <a:avLst>
              <a:gd name="adj" fmla="val 376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itle 1"/>
          <p:cNvSpPr txBox="1">
            <a:spLocks/>
          </p:cNvSpPr>
          <p:nvPr/>
        </p:nvSpPr>
        <p:spPr>
          <a:xfrm>
            <a:off x="3352800" y="5067300"/>
            <a:ext cx="1694688"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ورودی</a:t>
            </a:r>
            <a:endParaRPr lang="en-US" sz="2400" dirty="0">
              <a:solidFill>
                <a:schemeClr val="accent3">
                  <a:lumMod val="75000"/>
                </a:schemeClr>
              </a:solidFill>
            </a:endParaRPr>
          </a:p>
        </p:txBody>
      </p:sp>
      <p:sp>
        <p:nvSpPr>
          <p:cNvPr id="12" name="Frame 11"/>
          <p:cNvSpPr/>
          <p:nvPr/>
        </p:nvSpPr>
        <p:spPr>
          <a:xfrm>
            <a:off x="3679874" y="2794948"/>
            <a:ext cx="1427007" cy="1676400"/>
          </a:xfrm>
          <a:prstGeom prst="frame">
            <a:avLst>
              <a:gd name="adj1" fmla="val 332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1"/>
          <p:cNvSpPr txBox="1">
            <a:spLocks/>
          </p:cNvSpPr>
          <p:nvPr/>
        </p:nvSpPr>
        <p:spPr>
          <a:xfrm>
            <a:off x="3115056" y="3200400"/>
            <a:ext cx="1694688" cy="762000"/>
          </a:xfrm>
          <a:prstGeom prst="rect">
            <a:avLst/>
          </a:prstGeom>
          <a:noFill/>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انبارها</a:t>
            </a:r>
            <a:endParaRPr lang="en-US" sz="2400" dirty="0">
              <a:solidFill>
                <a:schemeClr val="accent3">
                  <a:lumMod val="75000"/>
                </a:schemeClr>
              </a:solidFill>
            </a:endParaRPr>
          </a:p>
        </p:txBody>
      </p:sp>
      <p:sp>
        <p:nvSpPr>
          <p:cNvPr id="17" name="Donut 16"/>
          <p:cNvSpPr/>
          <p:nvPr/>
        </p:nvSpPr>
        <p:spPr>
          <a:xfrm>
            <a:off x="4687078" y="1106606"/>
            <a:ext cx="1143000" cy="1219200"/>
          </a:xfrm>
          <a:prstGeom prst="donut">
            <a:avLst>
              <a:gd name="adj" fmla="val 4702"/>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itle 1"/>
          <p:cNvSpPr txBox="1">
            <a:spLocks/>
          </p:cNvSpPr>
          <p:nvPr/>
        </p:nvSpPr>
        <p:spPr>
          <a:xfrm>
            <a:off x="4554372" y="1182806"/>
            <a:ext cx="1105018" cy="762000"/>
          </a:xfrm>
          <a:prstGeom prst="rect">
            <a:avLst/>
          </a:prstGeom>
        </p:spPr>
        <p:txBody>
          <a:bodyPr anchor="ctr">
            <a:normAutofit lnSpcReduction="1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سالن غذاخوری</a:t>
            </a:r>
            <a:endParaRPr lang="en-US" sz="2400" dirty="0">
              <a:solidFill>
                <a:schemeClr val="accent3">
                  <a:lumMod val="75000"/>
                </a:schemeClr>
              </a:solidFill>
            </a:endParaRPr>
          </a:p>
        </p:txBody>
      </p:sp>
      <p:sp>
        <p:nvSpPr>
          <p:cNvPr id="26" name="Title 1"/>
          <p:cNvSpPr txBox="1">
            <a:spLocks/>
          </p:cNvSpPr>
          <p:nvPr/>
        </p:nvSpPr>
        <p:spPr>
          <a:xfrm>
            <a:off x="5540091" y="4977452"/>
            <a:ext cx="2282248"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endParaRPr lang="en-US" sz="2400" dirty="0">
              <a:solidFill>
                <a:schemeClr val="tx1"/>
              </a:solidFill>
            </a:endParaRPr>
          </a:p>
        </p:txBody>
      </p:sp>
      <p:sp>
        <p:nvSpPr>
          <p:cNvPr id="28" name="Donut 27"/>
          <p:cNvSpPr/>
          <p:nvPr/>
        </p:nvSpPr>
        <p:spPr>
          <a:xfrm>
            <a:off x="7612146" y="4977452"/>
            <a:ext cx="872196" cy="1015052"/>
          </a:xfrm>
          <a:prstGeom prst="donut">
            <a:avLst>
              <a:gd name="adj" fmla="val 677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p:cNvSpPr txBox="1">
            <a:spLocks/>
          </p:cNvSpPr>
          <p:nvPr/>
        </p:nvSpPr>
        <p:spPr>
          <a:xfrm>
            <a:off x="7743444" y="5165188"/>
            <a:ext cx="609600"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برج</a:t>
            </a:r>
            <a:endParaRPr lang="en-US" sz="2400" dirty="0">
              <a:solidFill>
                <a:schemeClr val="accent3">
                  <a:lumMod val="75000"/>
                </a:schemeClr>
              </a:solidFill>
            </a:endParaRPr>
          </a:p>
        </p:txBody>
      </p:sp>
      <p:sp>
        <p:nvSpPr>
          <p:cNvPr id="32" name="Title 1"/>
          <p:cNvSpPr txBox="1">
            <a:spLocks/>
          </p:cNvSpPr>
          <p:nvPr/>
        </p:nvSpPr>
        <p:spPr>
          <a:xfrm>
            <a:off x="5178083" y="4718997"/>
            <a:ext cx="2282248"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اتاق های راهبان</a:t>
            </a:r>
            <a:endParaRPr lang="en-US" sz="2400" dirty="0">
              <a:solidFill>
                <a:schemeClr val="accent3">
                  <a:lumMod val="75000"/>
                </a:schemeClr>
              </a:solidFill>
            </a:endParaRPr>
          </a:p>
        </p:txBody>
      </p:sp>
      <p:sp>
        <p:nvSpPr>
          <p:cNvPr id="33" name="Frame 32"/>
          <p:cNvSpPr/>
          <p:nvPr/>
        </p:nvSpPr>
        <p:spPr>
          <a:xfrm>
            <a:off x="5178083" y="4724400"/>
            <a:ext cx="2492326" cy="1268104"/>
          </a:xfrm>
          <a:prstGeom prst="frame">
            <a:avLst>
              <a:gd name="adj1" fmla="val 4835"/>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a:off x="662337" y="4850926"/>
            <a:ext cx="872196" cy="1015052"/>
          </a:xfrm>
          <a:prstGeom prst="donut">
            <a:avLst>
              <a:gd name="adj" fmla="val 677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itle 1"/>
          <p:cNvSpPr txBox="1">
            <a:spLocks/>
          </p:cNvSpPr>
          <p:nvPr/>
        </p:nvSpPr>
        <p:spPr>
          <a:xfrm>
            <a:off x="799656" y="4977452"/>
            <a:ext cx="609600"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برج</a:t>
            </a:r>
            <a:endParaRPr lang="en-US" sz="2400" dirty="0">
              <a:solidFill>
                <a:schemeClr val="accent3">
                  <a:lumMod val="75000"/>
                </a:schemeClr>
              </a:solidFill>
            </a:endParaRPr>
          </a:p>
        </p:txBody>
      </p:sp>
      <p:sp>
        <p:nvSpPr>
          <p:cNvPr id="37" name="Frame 36"/>
          <p:cNvSpPr/>
          <p:nvPr/>
        </p:nvSpPr>
        <p:spPr>
          <a:xfrm>
            <a:off x="5092096" y="2362200"/>
            <a:ext cx="2107809" cy="2133600"/>
          </a:xfrm>
          <a:prstGeom prst="frame">
            <a:avLst>
              <a:gd name="adj1" fmla="val 317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itle 1"/>
          <p:cNvSpPr txBox="1">
            <a:spLocks/>
          </p:cNvSpPr>
          <p:nvPr/>
        </p:nvSpPr>
        <p:spPr>
          <a:xfrm>
            <a:off x="5298656" y="3006548"/>
            <a:ext cx="1694688"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accent3">
                    <a:lumMod val="75000"/>
                  </a:schemeClr>
                </a:solidFill>
              </a:rPr>
              <a:t>حیاط جنوبی</a:t>
            </a:r>
            <a:endParaRPr lang="en-US" sz="2400" dirty="0">
              <a:solidFill>
                <a:schemeClr val="accent3">
                  <a:lumMod val="75000"/>
                </a:schemeClr>
              </a:solidFill>
            </a:endParaRPr>
          </a:p>
        </p:txBody>
      </p:sp>
    </p:spTree>
    <p:extLst>
      <p:ext uri="{BB962C8B-B14F-4D97-AF65-F5344CB8AC3E}">
        <p14:creationId xmlns:p14="http://schemas.microsoft.com/office/powerpoint/2010/main" xmlns="" val="311110131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7202" y="9098"/>
            <a:ext cx="9131869" cy="684890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rame 4"/>
          <p:cNvSpPr/>
          <p:nvPr/>
        </p:nvSpPr>
        <p:spPr>
          <a:xfrm>
            <a:off x="3886200" y="609600"/>
            <a:ext cx="1600200" cy="1524000"/>
          </a:xfrm>
          <a:prstGeom prst="frame">
            <a:avLst>
              <a:gd name="adj1" fmla="val 3545"/>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p:cNvSpPr txBox="1">
            <a:spLocks/>
          </p:cNvSpPr>
          <p:nvPr/>
        </p:nvSpPr>
        <p:spPr>
          <a:xfrm>
            <a:off x="4133850" y="990600"/>
            <a:ext cx="1104900"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tx1"/>
                </a:solidFill>
              </a:rPr>
              <a:t>آشپزخانه</a:t>
            </a:r>
            <a:endParaRPr lang="en-US" sz="2400" dirty="0">
              <a:solidFill>
                <a:schemeClr val="tx1"/>
              </a:solidFill>
            </a:endParaRPr>
          </a:p>
        </p:txBody>
      </p:sp>
      <p:sp>
        <p:nvSpPr>
          <p:cNvPr id="8" name="Frame 7"/>
          <p:cNvSpPr/>
          <p:nvPr/>
        </p:nvSpPr>
        <p:spPr>
          <a:xfrm>
            <a:off x="5943600" y="609600"/>
            <a:ext cx="2133600" cy="1066800"/>
          </a:xfrm>
          <a:prstGeom prst="frame">
            <a:avLst>
              <a:gd name="adj1" fmla="val 482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p:cNvSpPr txBox="1">
            <a:spLocks/>
          </p:cNvSpPr>
          <p:nvPr/>
        </p:nvSpPr>
        <p:spPr>
          <a:xfrm>
            <a:off x="5943600" y="692340"/>
            <a:ext cx="1600200"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tx1"/>
                </a:solidFill>
              </a:rPr>
              <a:t>گالری</a:t>
            </a:r>
            <a:endParaRPr lang="en-US" sz="2400" dirty="0">
              <a:solidFill>
                <a:schemeClr val="tx1"/>
              </a:solidFill>
            </a:endParaRPr>
          </a:p>
        </p:txBody>
      </p:sp>
      <p:sp>
        <p:nvSpPr>
          <p:cNvPr id="7" name="Donut 6"/>
          <p:cNvSpPr/>
          <p:nvPr/>
        </p:nvSpPr>
        <p:spPr>
          <a:xfrm>
            <a:off x="5105400" y="838200"/>
            <a:ext cx="1143000" cy="1143000"/>
          </a:xfrm>
          <a:prstGeom prst="donut">
            <a:avLst>
              <a:gd name="adj" fmla="val 337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solidFill>
              </a:rPr>
              <a:t>اسقف(خلیفه گری گل ارامنه</a:t>
            </a:r>
            <a:endParaRPr lang="en-US" dirty="0">
              <a:solidFill>
                <a:schemeClr val="tx1"/>
              </a:solidFill>
            </a:endParaRPr>
          </a:p>
        </p:txBody>
      </p:sp>
      <p:sp>
        <p:nvSpPr>
          <p:cNvPr id="10" name="Frame 9"/>
          <p:cNvSpPr/>
          <p:nvPr/>
        </p:nvSpPr>
        <p:spPr>
          <a:xfrm>
            <a:off x="7543800" y="1981200"/>
            <a:ext cx="1066800" cy="3276600"/>
          </a:xfrm>
          <a:prstGeom prst="frame">
            <a:avLst>
              <a:gd name="adj1" fmla="val 482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le 1"/>
          <p:cNvSpPr txBox="1">
            <a:spLocks/>
          </p:cNvSpPr>
          <p:nvPr/>
        </p:nvSpPr>
        <p:spPr>
          <a:xfrm rot="5400000">
            <a:off x="7574360" y="3238500"/>
            <a:ext cx="1005681" cy="762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fa-IR" sz="2400" dirty="0" smtClean="0">
                <a:solidFill>
                  <a:schemeClr val="tx1"/>
                </a:solidFill>
              </a:rPr>
              <a:t>دفترفنی</a:t>
            </a:r>
            <a:endParaRPr lang="en-US" sz="2400" dirty="0">
              <a:solidFill>
                <a:schemeClr val="tx1"/>
              </a:solidFill>
            </a:endParaRPr>
          </a:p>
        </p:txBody>
      </p:sp>
    </p:spTree>
    <p:extLst>
      <p:ext uri="{BB962C8B-B14F-4D97-AF65-F5344CB8AC3E}">
        <p14:creationId xmlns:p14="http://schemas.microsoft.com/office/powerpoint/2010/main" xmlns="" val="3246021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0"/>
            <a:ext cx="7498080" cy="5715000"/>
          </a:xfrm>
        </p:spPr>
        <p:txBody>
          <a:bodyPr>
            <a:noAutofit/>
          </a:bodyPr>
          <a:lstStyle/>
          <a:p>
            <a:pPr algn="r"/>
            <a:r>
              <a:rPr lang="fa-IR" sz="3600" b="1" dirty="0">
                <a:solidFill>
                  <a:schemeClr val="tx1"/>
                </a:solidFill>
                <a:effectLst/>
              </a:rPr>
              <a:t>مشخصات </a:t>
            </a:r>
            <a:r>
              <a:rPr lang="fa-IR" sz="3600" b="1" dirty="0" smtClean="0">
                <a:solidFill>
                  <a:schemeClr val="tx1"/>
                </a:solidFill>
                <a:effectLst/>
              </a:rPr>
              <a:t>بنا</a:t>
            </a:r>
            <a:r>
              <a:rPr lang="fa-IR" sz="3200" b="1" dirty="0" smtClean="0">
                <a:solidFill>
                  <a:schemeClr val="tx1"/>
                </a:solidFill>
                <a:effectLst/>
              </a:rPr>
              <a:t/>
            </a:r>
            <a:br>
              <a:rPr lang="fa-IR" sz="3200" b="1" dirty="0" smtClean="0">
                <a:solidFill>
                  <a:schemeClr val="tx1"/>
                </a:solidFill>
                <a:effectLst/>
              </a:rPr>
            </a:br>
            <a:r>
              <a:rPr lang="fa-IR" sz="3200" b="1" dirty="0" smtClean="0">
                <a:solidFill>
                  <a:schemeClr val="tx1"/>
                </a:solidFill>
                <a:effectLst/>
              </a:rPr>
              <a:t/>
            </a:r>
            <a:br>
              <a:rPr lang="fa-IR" sz="3200" b="1" dirty="0" smtClean="0">
                <a:solidFill>
                  <a:schemeClr val="tx1"/>
                </a:solidFill>
                <a:effectLst/>
              </a:rPr>
            </a:br>
            <a:r>
              <a:rPr lang="fa-IR" sz="2400" dirty="0" smtClean="0">
                <a:solidFill>
                  <a:schemeClr val="tx1"/>
                </a:solidFill>
                <a:effectLst/>
              </a:rPr>
              <a:t>مساحت وانک استپانوس مقدس2463مترمربع است.این </a:t>
            </a:r>
            <a:r>
              <a:rPr lang="fa-IR" sz="2400" dirty="0">
                <a:solidFill>
                  <a:schemeClr val="tx1"/>
                </a:solidFill>
                <a:effectLst/>
              </a:rPr>
              <a:t>کلیسا در محوطه‌ای محصور از درختان و دره سرسبزی واقع شده و حصار سنگی که بنا را احاطه نموده بارویی است بلند با هفت برج نگهبانی </a:t>
            </a:r>
            <a:r>
              <a:rPr lang="fa-IR" sz="2400" dirty="0" smtClean="0">
                <a:solidFill>
                  <a:schemeClr val="tx1"/>
                </a:solidFill>
                <a:effectLst/>
              </a:rPr>
              <a:t>چهار برج درچهارگوشه ویک برج ور وسط باروی شرقی ودوبرج در اواسط باروی غربی ودردوسوی در ورودی به فاصله 8 مترازهم ساخته شده و </a:t>
            </a:r>
            <a:r>
              <a:rPr lang="fa-IR" sz="2400" dirty="0">
                <a:solidFill>
                  <a:schemeClr val="tx1"/>
                </a:solidFill>
                <a:effectLst/>
              </a:rPr>
              <a:t>پنج پشت استوانه‌ای سنگی مانند دژهای مستحکم دوره </a:t>
            </a:r>
            <a:r>
              <a:rPr lang="fa-IR" sz="2400" dirty="0" smtClean="0">
                <a:solidFill>
                  <a:schemeClr val="tx1"/>
                </a:solidFill>
                <a:effectLst/>
              </a:rPr>
              <a:t>ساسانی و </a:t>
            </a:r>
            <a:r>
              <a:rPr lang="fa-IR" sz="2400" dirty="0">
                <a:solidFill>
                  <a:schemeClr val="tx1"/>
                </a:solidFill>
                <a:effectLst/>
              </a:rPr>
              <a:t>قرون اولیه اسلام. دروازه این بارو در وسط دیوار غربی تعبیه شده و دارای دری چوبی وآهن کوبی شده‌است. در پایه‌های طرفین و طاق جناغی آن سنگ تراش با حجاری‌های ظریف به‌کار رفته و نقش برجسته‌ای از </a:t>
            </a:r>
            <a:r>
              <a:rPr lang="fa-IR" sz="2400" dirty="0" smtClean="0">
                <a:solidFill>
                  <a:schemeClr val="tx1"/>
                </a:solidFill>
                <a:effectLst/>
              </a:rPr>
              <a:t>مریم و </a:t>
            </a:r>
            <a:r>
              <a:rPr lang="fa-IR" sz="2400" dirty="0">
                <a:solidFill>
                  <a:schemeClr val="tx1"/>
                </a:solidFill>
                <a:effectLst/>
              </a:rPr>
              <a:t>کودکی </a:t>
            </a:r>
            <a:r>
              <a:rPr lang="fa-IR" sz="2400" dirty="0" smtClean="0">
                <a:solidFill>
                  <a:schemeClr val="tx1"/>
                </a:solidFill>
                <a:effectLst/>
              </a:rPr>
              <a:t>عیسی در </a:t>
            </a:r>
            <a:r>
              <a:rPr lang="fa-IR" sz="2400" dirty="0">
                <a:solidFill>
                  <a:schemeClr val="tx1"/>
                </a:solidFill>
                <a:effectLst/>
              </a:rPr>
              <a:t>پیشانی طاقنمای آن به‌چشم می‌خورد. بر روی دیوارهای خارجی کلیسا، نقش برجسته‌های زیبایی قرار دارد که از جمله آنها می توان سنگسار شدن استپانوس مقدس در ضلع شرقی، مصلوب شدن </a:t>
            </a:r>
            <a:r>
              <a:rPr lang="en-US" sz="2400" dirty="0" smtClean="0">
                <a:solidFill>
                  <a:schemeClr val="tx1"/>
                </a:solidFill>
                <a:effectLst/>
              </a:rPr>
              <a:t>.</a:t>
            </a:r>
            <a:r>
              <a:rPr lang="fa-IR" sz="2400" dirty="0" smtClean="0">
                <a:solidFill>
                  <a:schemeClr val="tx1"/>
                </a:solidFill>
                <a:effectLst/>
              </a:rPr>
              <a:t>مسیح </a:t>
            </a:r>
            <a:r>
              <a:rPr lang="fa-IR" sz="2400" dirty="0">
                <a:solidFill>
                  <a:schemeClr val="tx1"/>
                </a:solidFill>
                <a:effectLst/>
              </a:rPr>
              <a:t>در ضلع غربی و عروج حضرت مسیح را نام </a:t>
            </a:r>
            <a:r>
              <a:rPr lang="fa-IR" sz="2400" dirty="0" smtClean="0">
                <a:solidFill>
                  <a:schemeClr val="tx1"/>
                </a:solidFill>
                <a:effectLst/>
              </a:rPr>
              <a:t>برد</a:t>
            </a:r>
            <a:endParaRPr lang="en-US" sz="2400" dirty="0">
              <a:solidFill>
                <a:schemeClr val="tx1"/>
              </a:solidFill>
            </a:endParaRPr>
          </a:p>
        </p:txBody>
      </p:sp>
    </p:spTree>
    <p:extLst>
      <p:ext uri="{BB962C8B-B14F-4D97-AF65-F5344CB8AC3E}">
        <p14:creationId xmlns:p14="http://schemas.microsoft.com/office/powerpoint/2010/main" xmlns="" val="164850094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503</TotalTime>
  <Words>670</Words>
  <Application>Microsoft Office PowerPoint</Application>
  <PresentationFormat>On-screen Show (4:3)</PresentationFormat>
  <Paragraphs>45</Paragraphs>
  <Slides>62</Slides>
  <Notes>2</Notes>
  <HiddenSlides>0</HiddenSlides>
  <MMClips>1</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Solstice</vt:lpstr>
      <vt:lpstr>Slide 1</vt:lpstr>
      <vt:lpstr>کلیسای سنت استپانوس در نزدیکی رود ارس در آذربایجان غربی قرار دارد . این کلیسا در 26 کیلومتری غرب جلفا در محلی به نام قره قزل وانگ (صومعه قرمز) در نردیکترین روستای دره شام از دهستان ارس در کلیسای استپانوس در دژی استوار واقع شده. ارمنیان به مجموعه بناهایی که در این گونه دژها بنا می‌کردند وانک می‌گویند. کنار بخش پلدشت شهرستان ماکو واقع شده است.</vt:lpstr>
      <vt:lpstr>Slide 3</vt:lpstr>
      <vt:lpstr>سنت استپانوس برگرفته شده از نام استپانوس( یا همان استفان در زبان ارمنی) شهید اول راه مسیحیت است که در ۲۶ دسامبر سال ۳۶ میلادی در اورشلیم توسط دهودیان سنگسار شد.   در اغلب کشورهای جهان کلیساهای  متعددی با همین نام وجود دارد. همچنین به دلیل متروکه بودن محل،  به خارابا کلیسا نیز شهرت دارد. </vt:lpstr>
      <vt:lpstr>تاریخچه و سبک معماری  درباره تاریخ بنای کلیسا، اظهارات گوناگونی ابراز شده‌است. عده‌ای آن را از بناهای اوائل مسیحیت، می‌دانند برخی چون تاورنیه بنای آن را به دوره صفویه نسبت می‌دهند. در حالی که شیوه معماری بنا، مصالح ساختمانی و تزئینات مفصل و زیبای آن مؤید این مطلب است که کلیسا همانند و هم زمان با کلیساهائی چون طاطائوس مقدس در بین قرن چهارم تا ششم هجری (دهم تا دوازدهم میلادی) ساخته شده‌است و سبک معماری آن تلفیقی از شیوه‌های مختلف معماری اورارتو، اشکانی و رومی است که بعد از به وجود آمدن بناهای شگرف ,طاطائوس و آختامار و سنت استپانوس به شیوه معماری ارمنی شهرت یافت. </vt:lpstr>
      <vt:lpstr>پلان ها ومعرفی فضاها</vt:lpstr>
      <vt:lpstr>کلیسای اصلی</vt:lpstr>
      <vt:lpstr>Slide 8</vt:lpstr>
      <vt:lpstr>مشخصات بنا  مساحت وانک استپانوس مقدس2463مترمربع است.این کلیسا در محوطه‌ای محصور از درختان و دره سرسبزی واقع شده و حصار سنگی که بنا را احاطه نموده بارویی است بلند با هفت برج نگهبانی چهار برج درچهارگوشه ویک برج ور وسط باروی شرقی ودوبرج در اواسط باروی غربی ودردوسوی در ورودی به فاصله 8 مترازهم ساخته شده و پنج پشت استوانه‌ای سنگی مانند دژهای مستحکم دوره ساسانی و قرون اولیه اسلام. دروازه این بارو در وسط دیوار غربی تعبیه شده و دارای دری چوبی وآهن کوبی شده‌است. در پایه‌های طرفین و طاق جناغی آن سنگ تراش با حجاری‌های ظریف به‌کار رفته و نقش برجسته‌ای از مریم و کودکی عیسی در پیشانی طاقنمای آن به‌چشم می‌خورد. بر روی دیوارهای خارجی کلیسا، نقش برجسته‌های زیبایی قرار دارد که از جمله آنها می توان سنگسار شدن استپانوس مقدس در ضلع شرقی، مصلوب شدن .مسیح در ضلع غربی و عروج حضرت مسیح را نام برد</vt:lpstr>
      <vt:lpstr>درورودی به هشتی مستطیل شکل باز میشودکه طول آن 10متروعرض آن5 متراست.5 طاق حلالی درضلع غربی   و3طاق هلالی در ضلع شرقی هشتی زده شده است.بااستفاده ازاین طاق هاسقف هشتی راکه طاق ضربی است ساخته اند.کلیه دیوارهاوقوس ها وطاق ضربی وسقف هشتی باسنگ لاشه وملات گل ساخته شده که در نوع خودبی نظیراست.درایران سقف ضربی که ازسنگ لاشه باشدوجود ندارد. </vt:lpstr>
      <vt:lpstr>Slide 11</vt:lpstr>
      <vt:lpstr>کلیه دیوارهای خارجی، بام، ساق گنبد، گنبد، ستون‌ها و برج‌ناقوس کلیسا و گنبد عظیم 16 ضلعی مرتفع کلیسا را روی 4 ستون سنگی قطور که با سنگ‌های سفید و صورتی تراشیده شده ساخته‌اند  سراسر لبه ساق گنبد لوزی‌هایی ترسیم شده. این لوزی‌ها با طرح‌های اسلیمی و هندسی تزیین گردیده‌اند کلیه بخش‌های داخلی کلیسا، اطراف پنجره‌ها، ساق گنبد، دیوارها و ستون‌ها با گل و بته و پرندگان نقاشی و تزیین شده‌اند سنگ‌های تراشیده ساخته شده است، استوار کرده‌اند در برخی نقاط این تزیینات و نقاشی‌ها محو و خراب شده‌اند و در انتهای هر یک از زوایای شیب‌دار دامنه گنبد کلیسا به جای ناودان مجسمه کله قوچ، گوزن، ابلیس،‌ گاو و بز قرار دارد </vt:lpstr>
      <vt:lpstr>دیوارغربی: تزئینات دیوارغربی کلیسا شامل سه قسمت است.قسمت اول درورودی است که زیرطاق نمایی مقرنس کاری شده که1/40مترعقبترازدیوارغربی کلیساواقع شده است.درمدخل کلیسا سنگی یکپارچه وسیاه به ابعاد1/40درسه مترنصب گردیده  است.سه طرف چهارچوب در ورودی دارای سه ردیف ستون نما است که یکی برجسته ترازدوستون دیگراست.که باستاره های هشت پرطرح های اسلیمی وهندسی بارنگ های قرمز وآبی وسبز تزئین شده است.درورودی کلیسا ازچوب وبه پهنای 1/5متروارتفاع 2/5مترودرمحورجنوبی میگردد.قسمت فوقانی  درورودی طاقی است که با مقرنس کاری که در سنگ کنده شده تزئین شده است.3مترارتفاع و1/40متر پهنادارد.کتیبه ای دربالای سردروجود دارد که درادامه توضیح داده می شود.دردوطرف دیوارغربی کلیساتاقچه هایی قرینه ساخته شده.کلاف زنجیرمانندی که بنای کلیسا رادربرگرفته است نیم  قوس وقوس جناغی لبه خارجی رازینت می دهد. تمامی تزئینات باسنگ قرمزساخته شده است.درمحل اتصال دیوارشرقی به جنوبی کلیسا سه ردیف نیم ستون که ته ستون های آنهابه صورت گلدان است .  </vt:lpstr>
      <vt:lpstr>ضلع شرقی:  ابتدای ضلع شرقی ازجوار باروی شمالی آغاز می شودکه پشت محراب کلیسا واجاق دانیال است این دیوار دیوار پشتی محراب راشکل میدهد.درکف حیاط چهارردیف پله که آخری لبه گردی داردساخته شده است که دیوار شرقی روی این پله ها ساخته شده است روی این دیوارنیزتزئیناتی که روی سنگ حجاری شده وجود دارد.درقسمت فوقانی عقابی بابال گشوده که گوسفندی به چنگال دارددرسنگ یگپارچه ای حجاری شده است. درقسمت پایین آن تصویر سنگسارکردن استپانوس مقدس راکهبامهارت فراوان حجاری شده میبینیم.دروسط دیار شرقی صلیبی بانقش ونگارفراوان برروی سنگ یکپارچه ای به ابعاد1/80در1/5 حجاری شده.</vt:lpstr>
      <vt:lpstr>Slide 15</vt:lpstr>
      <vt:lpstr>Slide 16</vt:lpstr>
      <vt:lpstr>دیوارشمالی:  درجواردیوارشمالی کلیسای بوغوس پدروس که همان اجاق دانیال است واقع شده است.درمیانه ی دیوار قابی سنگی برجسته است که ازصعود حضرت مسیح درحالی که صلیبی دردست داردودومرددردوطرف آن  برزمین افتاده اند.مقداری ازاین قاب دراثرعوامل جوی ازبین رفته است</vt:lpstr>
      <vt:lpstr>Slide 18</vt:lpstr>
      <vt:lpstr>Slide 19</vt:lpstr>
      <vt:lpstr>Slide 20</vt:lpstr>
      <vt:lpstr>Slide 21</vt:lpstr>
      <vt:lpstr>بخش فرهگی مذهبی وانک استپانوس مقدس که در بخش جنوبی وانک واقع است بابخشی که کلیسادر آن جای دارد اختلاف ارتفاع داردوازظلع جنوبی هشتی به وسیله هشت ردیف پلهبه ارتفاع 20 سانتی مترمیتوان به آن راه یافت درقسمت شرقی محوطه وانک که در پشت محراب واقع میشود نانوایی,آشپزخانه وانبارها قراردارند.</vt:lpstr>
      <vt:lpstr>Slide 23</vt:lpstr>
      <vt:lpstr>سه کلیسا در حریم کلیسای استپانوس در منطقه دره شام وجود دارد، روستاهای دره شام تا دوره صفویه فعال بودند و ارمنیان در این روستاها کشاورزی و دامپروری می‌کردندپس از کوچ ارمنیان به داخل فلات ایران به وسیله شاه عباس صفوی روستاهای دره شام خالی از سکنه شد. کلیسای مریم مقدس که در سال 1518 میلادی ساخته شده است  کلیسای گودرک مقدس در پشت ارتفاعات کلیسای استپانوس قرار دارد  کلیسای چوپان که محل عبادت چوپانان روستاهای ارمنی‌نشین دره شام بود و اطراف آن تعداد بسیاری سنگ قبر وجود دارد این کلیسا دارای سه ساختمان اصلی و مشخص و همچنین قسمتهای فرعی مختلفی است. سه قسمت اصلی عبارتند ار: نماز خانه اصلی، اجاق دانیال، برج ناقوس.</vt:lpstr>
      <vt:lpstr>نمازخانه اصلی  نمازخانه در زمینی به ابعاد ۱۶ در ۲۱ متر بنا شده‌است. در ورودی منبت کاری با تزئینات بسیار زیبای آن در وسط ضلع غربی تعبیه شده و از آثار نفیس اوایل دوره قاجاریه و احتمالاَ زمان عباس میرزا السلطنه فرزند فتحعلی شاه به‌شمار می‌آید. حجاری پایه‌ها و طاق‌نماها و نیم‌ستون‌ها و زنجیره‌های جوانب و مقرنس کاری ها و تزئینات طاق سردر به قدری بدیع است که بی شک از شاهکارهای هنر حجاری محسوب می‌شود. </vt:lpstr>
      <vt:lpstr>Slide 26</vt:lpstr>
      <vt:lpstr>Slide 27</vt:lpstr>
      <vt:lpstr>نقش برجسته‌هایی از حواریون و قدیسین و فرشتگان بر پیشانی طاق‌نماهای اضلاع شانزده گانه گریوگنبد که در حقیقت پاطاق گنبد زیبای نمازخانه کلیسا محسوب می‌شود مشاهده می‌گردد، پوشش این گنبد به صورت هرمی با سبک خیاری سی و دو پهلوئی است که بر روی یک پلان ستاره شکل شانزده‌پر قرار دارد. داخل طاق‌نماهای گریوگنبد یک در میان پنجره‌ای تعبیه شده که طاق هلالی تودر توئی دارد و بالاتر از پنجره، تصویر برجسته یکی از حواریون در داخل قابی چهار گوش نمای بیرونی آن را زینت می‌دهد. کتیبه‌ای از سنگ ماسه‌ای سرخ رنگ به‌خط نستعلیق بر بالای در ورودی و زیر طاق مدخل کلیسا به‌چشم می‌خورد که مورخ به سال ۱۲۴۵ هجری قمری مبنی بر خرید قریه دره شام جلفا توسط عباس میرزا ناب السلطنه فرزند فتحعلیشاه از مجبعلی بیگ نخجوانی به مبلغ سیصد تومان و وقف آن به کلیسای سنت استپانوس است. </vt:lpstr>
      <vt:lpstr>Slide 29</vt:lpstr>
      <vt:lpstr>Slide 30</vt:lpstr>
      <vt:lpstr>متن کتیبه:  بسم الله الرّحمن الرّحیم و هو قدیم. در عصر سلطنت اعلی حضرت قدر قدرت، قضا تؤامان، سکندر حشمت، دارا دربان، نواب اشرف، حضرت نایب السلطنة العلیه، عباس میرزا، ارواحنا فداه که خلف ارشد نامدار جمجاه، ظل الله، فتحعلیشاه قاجار است ابقی الله عمره و سلطنة و ادام الله ملکه که مرحمت بی‌نهایت درباره کمترین دعاگو سرکیس ولد استپان خلیفه جلفای من قراء نخجوان داشت، و گویا که حسن خدمت کمترین در پیشگاه حضور والا جلوه‌گر شده بود، بنابر این قریه دره شام را در تاریخ سنه ۱۲۴۶ به این کمترین که دعاگوی دولت ابد مدت شاهی بودم تیول مرحمت فرمودند که صرف اوجاق دانیال (ع) نمایم و دعاگوی عمر و دولت شاه و شاهزاده و امیرزاده‌ها باشم. در تاریخ سنه ۱۲۴۶ قریه دره شام را از عالیجاه محبعلی بیگ نخجوانی به مبلغ سه صد تومان گرفته، وقف اوجاق دانیال (ع) ساختیم، که هر کس در این مقام مبارک بعد از این خلیفه بوده باشد اولاً به دولت شاه ایران واجب است دعا نماید. ثانیاً لعنت خدا و نفرین رسول بر آن کس شود که این قریه را بفروشد و یا به بیع گذارد وصرف اوجاق ننماید. کتبه علی اشرف نخجوانی سده ۱۲۴۷  </vt:lpstr>
      <vt:lpstr>Slide 32</vt:lpstr>
      <vt:lpstr>فضای داخل کلیسا به صورت صلیب (باسلیکا) می‌باشد که از سه قسمت ایوان نمازخانه و محراب تشکیل شده‌است. ایوان بر روی دو ستون و دو نیم‌ستون قرار گرفته در پشت آن و زیر گنبد اصلی نمازخانه کلیسا واقع شده‌است. گوشه‌های مقرنس پاطاق گنبد دارای تصاویری رنگی است که شیوه نقاش‌های مذهبی قرن ۱۶ و ۱۷ میلادی را به یاد می‌آورد. محراب در جانب شرقی نمازخانه قرار گرفته که ۹۶ سانتیمتر از کف نمازگاه بلندتر است. ازاره محراب از سنگ مرمر است و بالای  این ازاره‌ها را هفت طاقنمای جناعی دو طبقه زینت می‌دهد. از جمله تزئینات شگرف درون معبد سه نمازگاه سنگی انفرادی با حجاری‌های زیباست یکی از این نمازگاه‌ها را در وسط محراب قرار داده‌اند و دو تای دیگر در طرفین شمالی و جنوبی و نمازخانه بزرگ و در محاذات همدیگر قرار گرفته‌اند. این نمازگاه‌ها از آثار دوره قاجار به حساب می‌آیند.طول صحن13/90وعرض آن12/80متراست وروبروی محراب درضلع غربی کلیسابالکنی احداث شده که نرده های چوبی دارد که محل نشستن بزرگان ذرهنگام مراسمات بوده است. </vt:lpstr>
      <vt:lpstr>Slide 34</vt:lpstr>
      <vt:lpstr>برج ناقوس  بر روی ایوان دو طبقه‌ای متصل به دیوار جنوبی کلیسا قرار گرفته و دارای گنبدی هرمی شکل هشت ضلعی است که بر روی هشت ستون استوانه‌ای از سنگ سرخ با سرستونهای زیبا استوار گردیده‌است. این برج در زمان عباس میرزا نایب السلطنه مرمت شده‌است. پیشانی طاق‌های بین این ستون‌ها که پا طاق گنبد برج محسوب می‌شوند، با نقوش برجسته فرشته، صلیب، ترنج، ستاره و گل هشت پر زینت یافته ودر سطح ایوان برج، قبوری از بزرگان آیین دین مسیح به چشم می‌خورد ودر دیوار ضلع شمالی این برج که بخشی از دیوار جنوبی کلیسا نیز بشمار می‌آید، تصاویر بر جسته‌ای از مریم مقدس و عیسای مسیح مشاهده می‌شود. در صحن این برج، تعدادی قبر به‌چشم می‌خورد که گفته می‌شود متعلق به افراد سرشناس و بزرگ مسیحی است. همچنین گویا ناقوس برج توسط ایتالیایی‌ها برای مرمت برده شده اما برگشت داده نشده‌است. </vt:lpstr>
      <vt:lpstr>Slide 36</vt:lpstr>
      <vt:lpstr>Slide 37</vt:lpstr>
      <vt:lpstr>Slide 38</vt:lpstr>
      <vt:lpstr>Slide 39</vt:lpstr>
      <vt:lpstr>اجاق دانیال  تالاری است متصل به دیوار شمالی کلیسا که ۶ متر عرض و نزدیک به ۲۰ متر طول دارد و به سه قسمت مساوی تقسیم می‌شود:  ۱- اجاق دانیال که به وسیله دیوار از تالار جدا شده و به نام دانیال از قدیسین قرن پنجم میلادی معروف است.  ۲- تالار اجتماعات در وسط قرار گرفته‌است.  ۳- محل غسل تعمید در انتهای شرقی تالار واقع است که در آن سکوی بلندی به چشم می‌خورد که میز سنگی غسل تعمید در وسط آن نهاده شده‌است. </vt:lpstr>
      <vt:lpstr>مدرسه مذهبی یا دیری در کنار کلیسا وجود دارد که قدمت آن را به بیش از ۹۰۰ سال پیش نسبت می‌دهند. که در چهار طرف آن اتاقهایی وجود داشته که طبقه فوقانی آن جهت استراحت مسافرین و زائرین و طبقه زیرین محل اصطبل چهار پایان آنان بوده‌است. این دیر فعلاً در دست تعمیر است. درباره تاریخ بنای این کلیسا که یکی از شاهکارهای معماری است. مطالب مختلفی نوشته شده‌است. برخی بدون توجه به وقایع تاریخی و تاریخ تطور شیوه‌های معماری بنای آن را تا نخستین سده‌های مسیحیت پیش برده‌اند در حالیکه شیوه بنا و مصالح ساختمانی و تزئینات هنری نشان می‌دهند که بنای این کلیسا همزمان با کلیساهای آختارمار و طاطائوس احداث شده‌است. صدها سنگ نبشته به زبان ارمنی در داخل و خارج بنا نصب شده‌است که اگر این سنگ نبشته‌ها به زبان فارسی ترجمه گردد بانی و معمار و تاریخ بنای کلیسا حتی قسمتهایی از تاریخ اقوامی که در این سرزمین می‌زیسته‌اند. روشن خواهد شد. </vt:lpstr>
      <vt:lpstr>Slide 42</vt:lpstr>
      <vt:lpstr>Slide 43</vt:lpstr>
      <vt:lpstr>Slide 44</vt:lpstr>
      <vt:lpstr>Slide 45</vt:lpstr>
      <vt:lpstr>ثبت در میراث جهانی یونسکو  این بنای تاریخی به شماره ۴۲۹ در فهرست آثارملی ایران ثبت گردیده و به خاطر قدمت و سابقه تاریخی و مذهبی و شیوه معماری منحصر به فرد آن در سال ۱۳۸۶ همراه با کلیساهای دیگر در استان آذربایجان، در میراث جهانی یونسکو به ثبت رسید. سازمان میراث فرهنگی و گردشگری کشور مجموعه سه کلیسای سنت استپانوس، زور زور و قره کلیسا را به عنوان یک پرونده برای ثبت در فهرست میراث جهانی به یونسکو ارائه داد. </vt:lpstr>
      <vt:lpstr>در سال ۲۰۰۶ میلادی سه کلیسا برای ثبت در یونسکو پیشنهاد گردید که این کلیسا یکی از آنهاست. مراحل تشکیل پرونده این بنای تاریخی در حال انجام است و روند بازسازی و مرمـّت کلیسا به این منظور انجام شد. همچنین تعمیرات اساسی و گسترده‌ای با حفظ سبک شیوه معماری گذشته آن، با همّت سازمان میراث فرهنگی کشورو با همکاری شورای خلیفه گری ارامنه صورت گرفته‌است. از جمله اقداماتی که در این راستا انجام گرفته می‌توان به تهیه نقشه فتوگرامتری با تمام جزئیـّات آن، تعمیر قسمت‌هایی ازحصار، خاک برداری داخل دیر، تعمیر کلّی پشت بام حجره‌ها و اتاق‌ها و ایجاد شیب مناسب در پشت بام آنها، ترمیم بخشی از دیوارهای فروریخته و تعمیر اساسی پشت‌بام کلیسا و نماز خانه، تعمیرطبقهٔ اوّل و دوم برج ناقوس، پنجره‌های چوبی، آتش دان‌های قدیمی و مانند آن‌ها اشاره کرد. اخیراَ افزون بر کارهای مرمتی فوق جهت استحکام بخشی بنا و آماده‌سازی آن برای بازدید جهانگردان که توسط میراث فرهنگی آذربایجان‌شرقی صورت گرفته‌است، جاده سابق آن نیز به نحو مطلوبی تعریض و آسفالت گردیده‌است. </vt:lpstr>
      <vt:lpstr>اکتشافات جدید  در سال ۱۳۸۴ کارشناسان سازمان میراث فرهنگی طی مرمت بنا، بقایای استخوان حواریون و قدیسین مسیح را کشف کردند که طبق روایات تاریخی در این کلیسا نگهداری می‌شده‌است. آن‌ها بقایای استخوان‌ها را در میان دو طاق کلیسا شناسایی کردند. علاوه بر بقایای استخوانی چند تکه تخته مربوط به جعبه‌های نگهداری این استخوان‌ها، چند تکه پارچه زرد و آجری، تکه‌های موم، گِل اخرا و دانه‌های کُندر نیز در این محوطه شناسایی شده‌است اسقف اعظم و خلیفه ارامنه تهران و شمال ایران با ارزشمند خواندن بقایای استخوانی یافت شده در این کلیسا از احتمال تعلق این بقایا به جسد حضرت یحیی خبر داد.</vt:lpstr>
      <vt:lpstr>مسیررسیدن به کلیسا</vt:lpstr>
      <vt:lpstr>در ورودی</vt:lpstr>
      <vt:lpstr>اتاق های دیگر</vt:lpstr>
      <vt:lpstr>Slide 52</vt:lpstr>
      <vt:lpstr>Slide 53</vt:lpstr>
      <vt:lpstr>Slide 54</vt:lpstr>
      <vt:lpstr>Slide 55</vt:lpstr>
      <vt:lpstr>Slide 56</vt:lpstr>
      <vt:lpstr>Slide 57</vt:lpstr>
      <vt:lpstr>Slide 58</vt:lpstr>
      <vt:lpstr>برخی قسمت ها ووسایل قدیمی در کلیسا</vt:lpstr>
      <vt:lpstr>Slide 60</vt:lpstr>
      <vt:lpstr>Slide 61</vt:lpstr>
      <vt:lpstr> منابع   کتاب کلیساهای ایرانی نوشته غلامحسین عرب. خبر گذاری میراث فرهنگی. ویکی پدیا.دانشنامه. سایت آفتاب.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tadvingar</dc:creator>
  <cp:lastModifiedBy>User</cp:lastModifiedBy>
  <cp:revision>46</cp:revision>
  <dcterms:created xsi:type="dcterms:W3CDTF">2012-02-24T14:21:00Z</dcterms:created>
  <dcterms:modified xsi:type="dcterms:W3CDTF">2017-11-11T18:41:37Z</dcterms:modified>
</cp:coreProperties>
</file>