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97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4" Type="http://schemas.openxmlformats.org/officeDocument/2006/relationships/image" Target="../media/image10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9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111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35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8657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8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93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10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87315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90505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6396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06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1143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3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9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6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1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5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7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B4A8B-483B-425E-BB5B-F0854B810279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247030-7CEF-4F24-B9E1-468AD0675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6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8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3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90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97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99.wmf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101.wmf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00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06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0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WordArt 4"/>
          <p:cNvSpPr>
            <a:spLocks noChangeArrowheads="1" noChangeShapeType="1" noTextEdit="1"/>
          </p:cNvSpPr>
          <p:nvPr/>
        </p:nvSpPr>
        <p:spPr bwMode="auto">
          <a:xfrm>
            <a:off x="8183564" y="549275"/>
            <a:ext cx="1724025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فصل هفتم 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  <p:sp>
        <p:nvSpPr>
          <p:cNvPr id="285699" name="WordArt 6"/>
          <p:cNvSpPr>
            <a:spLocks noChangeArrowheads="1" noChangeShapeType="1" noTextEdit="1"/>
          </p:cNvSpPr>
          <p:nvPr/>
        </p:nvSpPr>
        <p:spPr bwMode="auto">
          <a:xfrm>
            <a:off x="3071813" y="2636838"/>
            <a:ext cx="6337300" cy="2087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42"/>
              </a:avLst>
            </a:prstTxWarp>
          </a:bodyPr>
          <a:lstStyle/>
          <a:p>
            <a:pPr algn="ctr" rtl="1"/>
            <a:r>
              <a:rPr lang="fa-IR" sz="32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نيروي محركۀ الكتريكي و مدارها </a:t>
            </a:r>
            <a:endParaRPr lang="en-US" sz="32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323823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341438"/>
            <a:ext cx="7993062" cy="1054100"/>
          </a:xfrm>
        </p:spPr>
        <p:txBody>
          <a:bodyPr/>
          <a:lstStyle/>
          <a:p>
            <a:pPr marL="87313" indent="0" algn="just">
              <a:buNone/>
            </a:pPr>
            <a:r>
              <a:rPr lang="fa-IR" altLang="en-US" smtClean="0"/>
              <a:t>نيروي محركۀ الكتريكي همان اختلاف پتانسيل بين دو نقطه از مدار است وقتي كه مدار باز باشد يا وقتي مقاومت داخلي مدار صفر باشد .</a:t>
            </a:r>
          </a:p>
        </p:txBody>
      </p:sp>
      <p:graphicFrame>
        <p:nvGraphicFramePr>
          <p:cNvPr id="10106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927350" y="2365376"/>
          <a:ext cx="33845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104900" imgH="393700" progId="Equation.3">
                  <p:embed/>
                </p:oleObj>
              </mc:Choice>
              <mc:Fallback>
                <p:oleObj name="Equation" r:id="rId3" imgW="1104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2365376"/>
                        <a:ext cx="3384550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0695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927351" y="3919538"/>
          <a:ext cx="118427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380835" imgH="215806" progId="Equation.3">
                  <p:embed/>
                </p:oleObj>
              </mc:Choice>
              <mc:Fallback>
                <p:oleObj name="Equation" r:id="rId5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1" y="3919538"/>
                        <a:ext cx="1184275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0698" name="Object 10"/>
          <p:cNvGraphicFramePr>
            <a:graphicFrameLocks noChangeAspect="1"/>
          </p:cNvGraphicFramePr>
          <p:nvPr/>
        </p:nvGraphicFramePr>
        <p:xfrm>
          <a:off x="4413251" y="5311775"/>
          <a:ext cx="188436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685800" imgH="228600" progId="Equation.3">
                  <p:embed/>
                </p:oleObj>
              </mc:Choice>
              <mc:Fallback>
                <p:oleObj name="Equation" r:id="rId7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1" y="5311775"/>
                        <a:ext cx="1884363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0699" name="Rectangle 11"/>
          <p:cNvSpPr>
            <a:spLocks noChangeArrowheads="1"/>
          </p:cNvSpPr>
          <p:nvPr/>
        </p:nvSpPr>
        <p:spPr bwMode="auto">
          <a:xfrm>
            <a:off x="7175500" y="2708275"/>
            <a:ext cx="26388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مدار قبل داشتيم : </a:t>
            </a:r>
            <a:endParaRPr lang="en-US" altLang="en-US"/>
          </a:p>
        </p:txBody>
      </p:sp>
      <p:graphicFrame>
        <p:nvGraphicFramePr>
          <p:cNvPr id="1010700" name="Object 12"/>
          <p:cNvGraphicFramePr>
            <a:graphicFrameLocks noChangeAspect="1"/>
          </p:cNvGraphicFramePr>
          <p:nvPr/>
        </p:nvGraphicFramePr>
        <p:xfrm>
          <a:off x="4108450" y="3962401"/>
          <a:ext cx="22494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685800" imgH="228600" progId="Equation.3">
                  <p:embed/>
                </p:oleObj>
              </mc:Choice>
              <mc:Fallback>
                <p:oleObj name="Equation" r:id="rId9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3962401"/>
                        <a:ext cx="224948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0701" name="Object 13"/>
          <p:cNvGraphicFramePr>
            <a:graphicFrameLocks noChangeAspect="1"/>
          </p:cNvGraphicFramePr>
          <p:nvPr/>
        </p:nvGraphicFramePr>
        <p:xfrm>
          <a:off x="2947988" y="5303839"/>
          <a:ext cx="153511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558558" imgH="215806" progId="Equation.3">
                  <p:embed/>
                </p:oleObj>
              </mc:Choice>
              <mc:Fallback>
                <p:oleObj name="Equation" r:id="rId11" imgW="55855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5303839"/>
                        <a:ext cx="1535112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064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1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1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1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0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0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0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0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10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10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10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10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10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1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10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1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1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6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6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1" grpId="0" build="p"/>
      <p:bldP spid="10106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1 </a:t>
            </a:r>
            <a:endParaRPr lang="en-US" altLang="en-US" smtClean="0"/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844676"/>
            <a:ext cx="7772400" cy="620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جريان درمدار شكل زير چقدر است ؟ </a:t>
            </a:r>
            <a:endParaRPr lang="en-US" altLang="en-US" smtClean="0"/>
          </a:p>
        </p:txBody>
      </p:sp>
      <p:grpSp>
        <p:nvGrpSpPr>
          <p:cNvPr id="1011755" name="Group 43"/>
          <p:cNvGrpSpPr>
            <a:grpSpLocks/>
          </p:cNvGrpSpPr>
          <p:nvPr/>
        </p:nvGrpSpPr>
        <p:grpSpPr bwMode="auto">
          <a:xfrm>
            <a:off x="3792538" y="2924176"/>
            <a:ext cx="4559300" cy="2371726"/>
            <a:chOff x="1044" y="1933"/>
            <a:chExt cx="2872" cy="1494"/>
          </a:xfrm>
        </p:grpSpPr>
        <p:grpSp>
          <p:nvGrpSpPr>
            <p:cNvPr id="295941" name="Group 7"/>
            <p:cNvGrpSpPr>
              <a:grpSpLocks/>
            </p:cNvGrpSpPr>
            <p:nvPr/>
          </p:nvGrpSpPr>
          <p:grpSpPr bwMode="auto">
            <a:xfrm>
              <a:off x="3089" y="2087"/>
              <a:ext cx="635" cy="408"/>
              <a:chOff x="839" y="2886"/>
              <a:chExt cx="814" cy="771"/>
            </a:xfrm>
          </p:grpSpPr>
          <p:sp>
            <p:nvSpPr>
              <p:cNvPr id="295966" name="Line 8"/>
              <p:cNvSpPr>
                <a:spLocks noChangeShapeType="1"/>
              </p:cNvSpPr>
              <p:nvPr/>
            </p:nvSpPr>
            <p:spPr bwMode="auto">
              <a:xfrm>
                <a:off x="839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967" name="Line 9"/>
              <p:cNvSpPr>
                <a:spLocks noChangeShapeType="1"/>
              </p:cNvSpPr>
              <p:nvPr/>
            </p:nvSpPr>
            <p:spPr bwMode="auto">
              <a:xfrm>
                <a:off x="1202" y="2886"/>
                <a:ext cx="0" cy="771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968" name="Line 10"/>
              <p:cNvSpPr>
                <a:spLocks noChangeShapeType="1"/>
              </p:cNvSpPr>
              <p:nvPr/>
            </p:nvSpPr>
            <p:spPr bwMode="auto">
              <a:xfrm>
                <a:off x="1321" y="3077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969" name="Line 11"/>
              <p:cNvSpPr>
                <a:spLocks noChangeShapeType="1"/>
              </p:cNvSpPr>
              <p:nvPr/>
            </p:nvSpPr>
            <p:spPr bwMode="auto">
              <a:xfrm>
                <a:off x="1336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5942" name="Freeform 12"/>
            <p:cNvSpPr>
              <a:spLocks/>
            </p:cNvSpPr>
            <p:nvPr/>
          </p:nvSpPr>
          <p:spPr bwMode="auto">
            <a:xfrm>
              <a:off x="1221" y="2207"/>
              <a:ext cx="707" cy="181"/>
            </a:xfrm>
            <a:custGeom>
              <a:avLst/>
              <a:gdLst>
                <a:gd name="T0" fmla="*/ 0 w 707"/>
                <a:gd name="T1" fmla="*/ 100 h 181"/>
                <a:gd name="T2" fmla="*/ 318 w 707"/>
                <a:gd name="T3" fmla="*/ 98 h 181"/>
                <a:gd name="T4" fmla="*/ 351 w 707"/>
                <a:gd name="T5" fmla="*/ 0 h 181"/>
                <a:gd name="T6" fmla="*/ 379 w 707"/>
                <a:gd name="T7" fmla="*/ 181 h 181"/>
                <a:gd name="T8" fmla="*/ 437 w 707"/>
                <a:gd name="T9" fmla="*/ 0 h 181"/>
                <a:gd name="T10" fmla="*/ 475 w 707"/>
                <a:gd name="T11" fmla="*/ 181 h 181"/>
                <a:gd name="T12" fmla="*/ 533 w 707"/>
                <a:gd name="T13" fmla="*/ 0 h 181"/>
                <a:gd name="T14" fmla="*/ 571 w 707"/>
                <a:gd name="T15" fmla="*/ 181 h 181"/>
                <a:gd name="T16" fmla="*/ 601 w 707"/>
                <a:gd name="T17" fmla="*/ 98 h 181"/>
                <a:gd name="T18" fmla="*/ 707 w 707"/>
                <a:gd name="T19" fmla="*/ 98 h 1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07" h="181">
                  <a:moveTo>
                    <a:pt x="0" y="100"/>
                  </a:moveTo>
                  <a:lnTo>
                    <a:pt x="318" y="98"/>
                  </a:lnTo>
                  <a:lnTo>
                    <a:pt x="351" y="0"/>
                  </a:lnTo>
                  <a:lnTo>
                    <a:pt x="379" y="181"/>
                  </a:lnTo>
                  <a:lnTo>
                    <a:pt x="437" y="0"/>
                  </a:lnTo>
                  <a:lnTo>
                    <a:pt x="475" y="181"/>
                  </a:lnTo>
                  <a:lnTo>
                    <a:pt x="533" y="0"/>
                  </a:lnTo>
                  <a:lnTo>
                    <a:pt x="571" y="181"/>
                  </a:lnTo>
                  <a:lnTo>
                    <a:pt x="601" y="98"/>
                  </a:lnTo>
                  <a:lnTo>
                    <a:pt x="707" y="98"/>
                  </a:lnTo>
                </a:path>
              </a:pathLst>
            </a:custGeom>
            <a:noFill/>
            <a:ln w="28575" cap="sq" cmpd="sng">
              <a:solidFill>
                <a:srgbClr val="000099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3" name="Freeform 14"/>
            <p:cNvSpPr>
              <a:spLocks/>
            </p:cNvSpPr>
            <p:nvPr/>
          </p:nvSpPr>
          <p:spPr bwMode="auto">
            <a:xfrm>
              <a:off x="2577" y="2205"/>
              <a:ext cx="499" cy="181"/>
            </a:xfrm>
            <a:custGeom>
              <a:avLst/>
              <a:gdLst>
                <a:gd name="T0" fmla="*/ 0 w 1524"/>
                <a:gd name="T1" fmla="*/ 19 h 408"/>
                <a:gd name="T2" fmla="*/ 12 w 1524"/>
                <a:gd name="T3" fmla="*/ 19 h 408"/>
                <a:gd name="T4" fmla="*/ 15 w 1524"/>
                <a:gd name="T5" fmla="*/ 0 h 408"/>
                <a:gd name="T6" fmla="*/ 18 w 1524"/>
                <a:gd name="T7" fmla="*/ 35 h 408"/>
                <a:gd name="T8" fmla="*/ 25 w 1524"/>
                <a:gd name="T9" fmla="*/ 0 h 408"/>
                <a:gd name="T10" fmla="*/ 28 w 1524"/>
                <a:gd name="T11" fmla="*/ 35 h 408"/>
                <a:gd name="T12" fmla="*/ 35 w 1524"/>
                <a:gd name="T13" fmla="*/ 0 h 408"/>
                <a:gd name="T14" fmla="*/ 39 w 1524"/>
                <a:gd name="T15" fmla="*/ 35 h 408"/>
                <a:gd name="T16" fmla="*/ 42 w 1524"/>
                <a:gd name="T17" fmla="*/ 19 h 408"/>
                <a:gd name="T18" fmla="*/ 53 w 1524"/>
                <a:gd name="T19" fmla="*/ 19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24" h="408">
                  <a:moveTo>
                    <a:pt x="0" y="222"/>
                  </a:moveTo>
                  <a:lnTo>
                    <a:pt x="336" y="222"/>
                  </a:lnTo>
                  <a:lnTo>
                    <a:pt x="436" y="0"/>
                  </a:lnTo>
                  <a:lnTo>
                    <a:pt x="523" y="408"/>
                  </a:lnTo>
                  <a:lnTo>
                    <a:pt x="700" y="0"/>
                  </a:lnTo>
                  <a:lnTo>
                    <a:pt x="816" y="408"/>
                  </a:lnTo>
                  <a:lnTo>
                    <a:pt x="992" y="0"/>
                  </a:lnTo>
                  <a:lnTo>
                    <a:pt x="1109" y="408"/>
                  </a:lnTo>
                  <a:lnTo>
                    <a:pt x="1200" y="222"/>
                  </a:lnTo>
                  <a:lnTo>
                    <a:pt x="1524" y="221"/>
                  </a:lnTo>
                </a:path>
              </a:pathLst>
            </a:custGeom>
            <a:noFill/>
            <a:ln w="28575" cap="sq" cmpd="sng">
              <a:solidFill>
                <a:srgbClr val="000099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4" name="Line 17"/>
            <p:cNvSpPr>
              <a:spLocks noChangeShapeType="1"/>
            </p:cNvSpPr>
            <p:nvPr/>
          </p:nvSpPr>
          <p:spPr bwMode="auto">
            <a:xfrm>
              <a:off x="1214" y="2298"/>
              <a:ext cx="0" cy="7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5" name="Line 18"/>
            <p:cNvSpPr>
              <a:spLocks noChangeShapeType="1"/>
            </p:cNvSpPr>
            <p:nvPr/>
          </p:nvSpPr>
          <p:spPr bwMode="auto">
            <a:xfrm>
              <a:off x="3736" y="2295"/>
              <a:ext cx="0" cy="7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6" name="Line 20"/>
            <p:cNvSpPr>
              <a:spLocks noChangeShapeType="1"/>
            </p:cNvSpPr>
            <p:nvPr/>
          </p:nvSpPr>
          <p:spPr bwMode="auto">
            <a:xfrm flipH="1">
              <a:off x="2789" y="3024"/>
              <a:ext cx="956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7" name="Rectangle 21"/>
            <p:cNvSpPr>
              <a:spLocks noChangeArrowheads="1"/>
            </p:cNvSpPr>
            <p:nvPr/>
          </p:nvSpPr>
          <p:spPr bwMode="auto">
            <a:xfrm>
              <a:off x="2093" y="2456"/>
              <a:ext cx="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chemeClr val="accent2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2400" baseline="-25000">
                  <a:solidFill>
                    <a:schemeClr val="accent2"/>
                  </a:solidFill>
                  <a:latin typeface="B Nazanin" pitchFamily="2" charset="-78"/>
                </a:rPr>
                <a:t>1</a:t>
              </a:r>
            </a:p>
          </p:txBody>
        </p:sp>
        <p:sp>
          <p:nvSpPr>
            <p:cNvPr id="295948" name="Rectangle 22"/>
            <p:cNvSpPr>
              <a:spLocks noChangeArrowheads="1"/>
            </p:cNvSpPr>
            <p:nvPr/>
          </p:nvSpPr>
          <p:spPr bwMode="auto">
            <a:xfrm>
              <a:off x="1567" y="1939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6699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6699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6699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5949" name="Rectangle 23"/>
            <p:cNvSpPr>
              <a:spLocks noChangeArrowheads="1"/>
            </p:cNvSpPr>
            <p:nvPr/>
          </p:nvSpPr>
          <p:spPr bwMode="auto">
            <a:xfrm>
              <a:off x="2080" y="3097"/>
              <a:ext cx="72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 = </a:t>
              </a:r>
              <a:r>
                <a:rPr lang="en-US" altLang="en-US">
                  <a:solidFill>
                    <a:schemeClr val="tx2"/>
                  </a:solidFill>
                  <a:latin typeface="B Nazanin" pitchFamily="2" charset="-78"/>
                </a:rPr>
                <a:t>5</a:t>
              </a:r>
              <a:r>
                <a:rPr lang="el-GR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chemeClr val="tx2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5950" name="Rectangle 24"/>
            <p:cNvSpPr>
              <a:spLocks noChangeArrowheads="1"/>
            </p:cNvSpPr>
            <p:nvPr/>
          </p:nvSpPr>
          <p:spPr bwMode="auto">
            <a:xfrm>
              <a:off x="2707" y="1933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6699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6699"/>
                  </a:solidFill>
                  <a:cs typeface="Arial" panose="020B0604020202020204" pitchFamily="34" charset="0"/>
                </a:rPr>
                <a:t>2</a:t>
              </a:r>
              <a:endParaRPr lang="en-US" altLang="en-US" sz="2400" baseline="-25000">
                <a:solidFill>
                  <a:srgbClr val="00669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5951" name="Line 26"/>
            <p:cNvSpPr>
              <a:spLocks noChangeShapeType="1"/>
            </p:cNvSpPr>
            <p:nvPr/>
          </p:nvSpPr>
          <p:spPr bwMode="auto">
            <a:xfrm rot="10800000">
              <a:off x="2299" y="2304"/>
              <a:ext cx="283" cy="0"/>
            </a:xfrm>
            <a:prstGeom prst="line">
              <a:avLst/>
            </a:prstGeom>
            <a:noFill/>
            <a:ln w="28575" cap="sq">
              <a:solidFill>
                <a:srgbClr val="000099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2" name="Line 27"/>
            <p:cNvSpPr>
              <a:spLocks noChangeShapeType="1"/>
            </p:cNvSpPr>
            <p:nvPr/>
          </p:nvSpPr>
          <p:spPr bwMode="auto">
            <a:xfrm rot="10800000">
              <a:off x="2297" y="2115"/>
              <a:ext cx="0" cy="408"/>
            </a:xfrm>
            <a:prstGeom prst="line">
              <a:avLst/>
            </a:prstGeom>
            <a:noFill/>
            <a:ln w="28575" cap="sq">
              <a:solidFill>
                <a:srgbClr val="000099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3" name="Line 28"/>
            <p:cNvSpPr>
              <a:spLocks noChangeShapeType="1"/>
            </p:cNvSpPr>
            <p:nvPr/>
          </p:nvSpPr>
          <p:spPr bwMode="auto">
            <a:xfrm rot="10800000">
              <a:off x="2204" y="2206"/>
              <a:ext cx="0" cy="216"/>
            </a:xfrm>
            <a:prstGeom prst="line">
              <a:avLst/>
            </a:prstGeom>
            <a:noFill/>
            <a:ln w="28575" cap="sq">
              <a:solidFill>
                <a:srgbClr val="000099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4" name="Line 29"/>
            <p:cNvSpPr>
              <a:spLocks noChangeShapeType="1"/>
            </p:cNvSpPr>
            <p:nvPr/>
          </p:nvSpPr>
          <p:spPr bwMode="auto">
            <a:xfrm rot="10800000">
              <a:off x="1944" y="2304"/>
              <a:ext cx="247" cy="0"/>
            </a:xfrm>
            <a:prstGeom prst="line">
              <a:avLst/>
            </a:prstGeom>
            <a:noFill/>
            <a:ln w="28575" cap="sq">
              <a:solidFill>
                <a:srgbClr val="000099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5" name="Line 31"/>
            <p:cNvSpPr>
              <a:spLocks noChangeShapeType="1"/>
            </p:cNvSpPr>
            <p:nvPr/>
          </p:nvSpPr>
          <p:spPr bwMode="auto">
            <a:xfrm flipH="1">
              <a:off x="1206" y="3030"/>
              <a:ext cx="956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6" name="Freeform 32"/>
            <p:cNvSpPr>
              <a:spLocks/>
            </p:cNvSpPr>
            <p:nvPr/>
          </p:nvSpPr>
          <p:spPr bwMode="auto">
            <a:xfrm>
              <a:off x="2154" y="2931"/>
              <a:ext cx="626" cy="181"/>
            </a:xfrm>
            <a:custGeom>
              <a:avLst/>
              <a:gdLst>
                <a:gd name="T0" fmla="*/ 0 w 1830"/>
                <a:gd name="T1" fmla="*/ 19 h 408"/>
                <a:gd name="T2" fmla="*/ 13 w 1830"/>
                <a:gd name="T3" fmla="*/ 19 h 408"/>
                <a:gd name="T4" fmla="*/ 17 w 1830"/>
                <a:gd name="T5" fmla="*/ 0 h 408"/>
                <a:gd name="T6" fmla="*/ 21 w 1830"/>
                <a:gd name="T7" fmla="*/ 35 h 408"/>
                <a:gd name="T8" fmla="*/ 27 w 1830"/>
                <a:gd name="T9" fmla="*/ 0 h 408"/>
                <a:gd name="T10" fmla="*/ 32 w 1830"/>
                <a:gd name="T11" fmla="*/ 35 h 408"/>
                <a:gd name="T12" fmla="*/ 39 w 1830"/>
                <a:gd name="T13" fmla="*/ 0 h 408"/>
                <a:gd name="T14" fmla="*/ 44 w 1830"/>
                <a:gd name="T15" fmla="*/ 35 h 408"/>
                <a:gd name="T16" fmla="*/ 51 w 1830"/>
                <a:gd name="T17" fmla="*/ 0 h 408"/>
                <a:gd name="T18" fmla="*/ 57 w 1830"/>
                <a:gd name="T19" fmla="*/ 35 h 408"/>
                <a:gd name="T20" fmla="*/ 60 w 1830"/>
                <a:gd name="T21" fmla="*/ 19 h 408"/>
                <a:gd name="T22" fmla="*/ 73 w 1830"/>
                <a:gd name="T23" fmla="*/ 19 h 4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30" h="408">
                  <a:moveTo>
                    <a:pt x="0" y="213"/>
                  </a:moveTo>
                  <a:lnTo>
                    <a:pt x="328" y="213"/>
                  </a:lnTo>
                  <a:lnTo>
                    <a:pt x="422" y="0"/>
                  </a:lnTo>
                  <a:lnTo>
                    <a:pt x="509" y="408"/>
                  </a:lnTo>
                  <a:lnTo>
                    <a:pt x="686" y="0"/>
                  </a:lnTo>
                  <a:lnTo>
                    <a:pt x="802" y="408"/>
                  </a:lnTo>
                  <a:lnTo>
                    <a:pt x="978" y="0"/>
                  </a:lnTo>
                  <a:lnTo>
                    <a:pt x="1095" y="408"/>
                  </a:lnTo>
                  <a:lnTo>
                    <a:pt x="1271" y="0"/>
                  </a:lnTo>
                  <a:lnTo>
                    <a:pt x="1417" y="408"/>
                  </a:lnTo>
                  <a:lnTo>
                    <a:pt x="1504" y="213"/>
                  </a:lnTo>
                  <a:lnTo>
                    <a:pt x="1830" y="211"/>
                  </a:lnTo>
                </a:path>
              </a:pathLst>
            </a:custGeom>
            <a:noFill/>
            <a:ln w="28575" cap="sq" cmpd="sng">
              <a:solidFill>
                <a:srgbClr val="000099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7" name="Rectangle 34"/>
            <p:cNvSpPr>
              <a:spLocks noChangeArrowheads="1"/>
            </p:cNvSpPr>
            <p:nvPr/>
          </p:nvSpPr>
          <p:spPr bwMode="auto">
            <a:xfrm>
              <a:off x="3360" y="2432"/>
              <a:ext cx="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chemeClr val="accent2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2400" baseline="-25000">
                  <a:solidFill>
                    <a:schemeClr val="accent2"/>
                  </a:solidFill>
                  <a:latin typeface="B Nazanin" pitchFamily="2" charset="-78"/>
                </a:rPr>
                <a:t>2</a:t>
              </a:r>
            </a:p>
          </p:txBody>
        </p:sp>
        <p:sp>
          <p:nvSpPr>
            <p:cNvPr id="295958" name="Line 35"/>
            <p:cNvSpPr>
              <a:spLocks noChangeShapeType="1"/>
            </p:cNvSpPr>
            <p:nvPr/>
          </p:nvSpPr>
          <p:spPr bwMode="auto">
            <a:xfrm>
              <a:off x="2298" y="2606"/>
              <a:ext cx="181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9" name="Line 36"/>
            <p:cNvSpPr>
              <a:spLocks noChangeShapeType="1"/>
            </p:cNvSpPr>
            <p:nvPr/>
          </p:nvSpPr>
          <p:spPr bwMode="auto">
            <a:xfrm flipH="1">
              <a:off x="3189" y="2582"/>
              <a:ext cx="182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60" name="Oval 37"/>
            <p:cNvSpPr>
              <a:spLocks noChangeArrowheads="1"/>
            </p:cNvSpPr>
            <p:nvPr/>
          </p:nvSpPr>
          <p:spPr bwMode="auto">
            <a:xfrm>
              <a:off x="3710" y="2275"/>
              <a:ext cx="45" cy="46"/>
            </a:xfrm>
            <a:prstGeom prst="ellipse">
              <a:avLst/>
            </a:prstGeom>
            <a:solidFill>
              <a:srgbClr val="000000"/>
            </a:solidFill>
            <a:ln w="28575" cap="sq">
              <a:solidFill>
                <a:srgbClr val="000099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95961" name="Oval 38"/>
            <p:cNvSpPr>
              <a:spLocks noChangeArrowheads="1"/>
            </p:cNvSpPr>
            <p:nvPr/>
          </p:nvSpPr>
          <p:spPr bwMode="auto">
            <a:xfrm>
              <a:off x="1188" y="2288"/>
              <a:ext cx="45" cy="46"/>
            </a:xfrm>
            <a:prstGeom prst="ellipse">
              <a:avLst/>
            </a:prstGeom>
            <a:solidFill>
              <a:srgbClr val="000000"/>
            </a:solidFill>
            <a:ln w="28575" cap="sq">
              <a:solidFill>
                <a:srgbClr val="000099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95962" name="Rectangle 39"/>
            <p:cNvSpPr>
              <a:spLocks noChangeArrowheads="1"/>
            </p:cNvSpPr>
            <p:nvPr/>
          </p:nvSpPr>
          <p:spPr bwMode="auto">
            <a:xfrm>
              <a:off x="1044" y="204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Arial" panose="020B0604020202020204" pitchFamily="34" charset="0"/>
                </a:rPr>
                <a:t>a</a:t>
              </a:r>
              <a:endParaRPr lang="en-US" altLang="en-US" sz="2400" baseline="-250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5963" name="Rectangle 40"/>
            <p:cNvSpPr>
              <a:spLocks noChangeArrowheads="1"/>
            </p:cNvSpPr>
            <p:nvPr/>
          </p:nvSpPr>
          <p:spPr bwMode="auto">
            <a:xfrm>
              <a:off x="1503" y="2357"/>
              <a:ext cx="38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8000"/>
                  </a:solidFill>
                  <a:latin typeface="B Nazanin" pitchFamily="2" charset="-78"/>
                </a:rPr>
                <a:t>1</a:t>
              </a:r>
              <a:r>
                <a:rPr lang="el-GR" altLang="en-US" sz="2400">
                  <a:solidFill>
                    <a:srgbClr val="008000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08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5964" name="Rectangle 41"/>
            <p:cNvSpPr>
              <a:spLocks noChangeArrowheads="1"/>
            </p:cNvSpPr>
            <p:nvPr/>
          </p:nvSpPr>
          <p:spPr bwMode="auto">
            <a:xfrm>
              <a:off x="3704" y="206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Arial" panose="020B0604020202020204" pitchFamily="34" charset="0"/>
                </a:rPr>
                <a:t>b</a:t>
              </a:r>
              <a:endParaRPr lang="en-US" altLang="en-US" sz="2400" baseline="-250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5965" name="Rectangle 42"/>
            <p:cNvSpPr>
              <a:spLocks noChangeArrowheads="1"/>
            </p:cNvSpPr>
            <p:nvPr/>
          </p:nvSpPr>
          <p:spPr bwMode="auto">
            <a:xfrm>
              <a:off x="2653" y="2361"/>
              <a:ext cx="38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rgbClr val="008000"/>
                  </a:solidFill>
                  <a:latin typeface="B Nazanin" pitchFamily="2" charset="-78"/>
                </a:rPr>
                <a:t>2</a:t>
              </a:r>
              <a:r>
                <a:rPr lang="el-GR" altLang="en-US" sz="2400">
                  <a:solidFill>
                    <a:srgbClr val="008000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08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572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1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1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1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11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1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4" grpId="0"/>
      <p:bldP spid="10117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 </a:t>
            </a:r>
            <a:endParaRPr lang="en-US" altLang="en-US" smtClean="0"/>
          </a:p>
        </p:txBody>
      </p:sp>
      <p:graphicFrame>
        <p:nvGraphicFramePr>
          <p:cNvPr id="10127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08213" y="2851150"/>
          <a:ext cx="38163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511300" imgH="228600" progId="Equation.3">
                  <p:embed/>
                </p:oleObj>
              </mc:Choice>
              <mc:Fallback>
                <p:oleObj name="Equation" r:id="rId3" imgW="1511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2851150"/>
                        <a:ext cx="38163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274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179638" y="3867151"/>
          <a:ext cx="33718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231366" imgH="177723" progId="Equation.3">
                  <p:embed/>
                </p:oleObj>
              </mc:Choice>
              <mc:Fallback>
                <p:oleObj name="Equation" r:id="rId5" imgW="1231366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3867151"/>
                        <a:ext cx="33718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2744" name="Object 8"/>
          <p:cNvGraphicFramePr>
            <a:graphicFrameLocks noChangeAspect="1"/>
          </p:cNvGraphicFramePr>
          <p:nvPr/>
        </p:nvGraphicFramePr>
        <p:xfrm>
          <a:off x="5564189" y="3867151"/>
          <a:ext cx="2808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761669" imgH="177723" progId="Equation.3">
                  <p:embed/>
                </p:oleObj>
              </mc:Choice>
              <mc:Fallback>
                <p:oleObj name="Equation" r:id="rId7" imgW="76166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9" y="3867151"/>
                        <a:ext cx="28082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2745" name="Rectangle 9"/>
          <p:cNvSpPr>
            <a:spLocks noChangeArrowheads="1"/>
          </p:cNvSpPr>
          <p:nvPr/>
        </p:nvSpPr>
        <p:spPr bwMode="auto">
          <a:xfrm>
            <a:off x="2135189" y="1484314"/>
            <a:ext cx="79200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با در نظر گرفتن جهت فرضي از نقطۀ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در جهت عقربۀ ساعت و در نظر گرفتن جهت جريان قراردادي بنابه فرض از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به طرف</a:t>
            </a:r>
            <a:r>
              <a:rPr lang="fa-IR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داريم : </a:t>
            </a:r>
          </a:p>
        </p:txBody>
      </p:sp>
      <p:sp>
        <p:nvSpPr>
          <p:cNvPr id="1012746" name="Rectangle 10"/>
          <p:cNvSpPr>
            <a:spLocks noChangeArrowheads="1"/>
          </p:cNvSpPr>
          <p:nvPr/>
        </p:nvSpPr>
        <p:spPr bwMode="auto">
          <a:xfrm>
            <a:off x="2135188" y="4868864"/>
            <a:ext cx="794385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هر گاه جهت جريان را از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به طرف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در نظر مي گرفتيم </a:t>
            </a:r>
            <a:r>
              <a:rPr lang="ar-SA" altLang="en-US" sz="3200">
                <a:solidFill>
                  <a:srgbClr val="000000"/>
                </a:solidFill>
                <a:latin typeface="B Nazanin" pitchFamily="2" charset="-78"/>
              </a:rPr>
              <a:t>۵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 </a:t>
            </a:r>
            <a:r>
              <a:rPr lang="en-US" altLang="en-US">
                <a:solidFill>
                  <a:srgbClr val="000000"/>
                </a:solidFill>
              </a:rPr>
              <a:t>I =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sz="3200">
                <a:solidFill>
                  <a:srgbClr val="000000"/>
                </a:solidFill>
              </a:rPr>
              <a:t>/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/>
              <a:t>به دست مي‌آمد يعني جهت جريان را خلاف جهت جريان اصلي در نظر گرفته‌ايم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482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2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12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127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127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12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1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1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12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1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12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12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12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738" grpId="0"/>
      <p:bldP spid="1012745" grpId="0"/>
      <p:bldP spid="10127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مدارهاي چند حلقه‌اي </a:t>
            </a:r>
            <a:endParaRPr lang="en-US" altLang="en-US" smtClean="0"/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5563" y="4005264"/>
            <a:ext cx="5503862" cy="50323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fa-IR" altLang="en-US" sz="2400" u="sng">
                <a:solidFill>
                  <a:schemeClr val="tx2"/>
                </a:solidFill>
              </a:rPr>
              <a:t>قضيۀ گِرِه</a:t>
            </a:r>
            <a:r>
              <a:rPr lang="fa-IR" altLang="en-US" sz="2400">
                <a:solidFill>
                  <a:schemeClr val="tx2"/>
                </a:solidFill>
              </a:rPr>
              <a:t> :</a:t>
            </a:r>
            <a:r>
              <a:rPr lang="fa-IR" altLang="en-US" sz="2400"/>
              <a:t> جمع جبري جريانها در هر گره  صفر است . </a:t>
            </a:r>
            <a:endParaRPr lang="en-US" altLang="en-US" sz="2400"/>
          </a:p>
        </p:txBody>
      </p:sp>
      <p:sp>
        <p:nvSpPr>
          <p:cNvPr id="1013764" name="Rectangle 4"/>
          <p:cNvSpPr>
            <a:spLocks noChangeArrowheads="1"/>
          </p:cNvSpPr>
          <p:nvPr/>
        </p:nvSpPr>
        <p:spPr bwMode="auto">
          <a:xfrm>
            <a:off x="8356600" y="3300413"/>
            <a:ext cx="1987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قوانين كيرشهف </a:t>
            </a:r>
          </a:p>
        </p:txBody>
      </p:sp>
      <p:sp>
        <p:nvSpPr>
          <p:cNvPr id="1013765" name="Rectangle 5"/>
          <p:cNvSpPr>
            <a:spLocks noChangeArrowheads="1"/>
          </p:cNvSpPr>
          <p:nvPr/>
        </p:nvSpPr>
        <p:spPr bwMode="auto">
          <a:xfrm>
            <a:off x="1876426" y="2738439"/>
            <a:ext cx="6486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 u="sng">
                <a:solidFill>
                  <a:schemeClr val="tx2"/>
                </a:solidFill>
              </a:rPr>
              <a:t>قضيۀ حلقه</a:t>
            </a:r>
            <a:r>
              <a:rPr lang="fa-IR" altLang="en-US" sz="2400">
                <a:solidFill>
                  <a:schemeClr val="tx2"/>
                </a:solidFill>
              </a:rPr>
              <a:t> :</a:t>
            </a:r>
            <a:r>
              <a:rPr lang="fa-IR" altLang="en-US" sz="2400"/>
              <a:t> جمع تغييرات پتانسيل در يك حلقه كامل صفر است </a:t>
            </a:r>
          </a:p>
        </p:txBody>
      </p:sp>
      <p:sp>
        <p:nvSpPr>
          <p:cNvPr id="1013766" name="AutoShape 6"/>
          <p:cNvSpPr>
            <a:spLocks/>
          </p:cNvSpPr>
          <p:nvPr/>
        </p:nvSpPr>
        <p:spPr bwMode="auto">
          <a:xfrm>
            <a:off x="8112125" y="2752726"/>
            <a:ext cx="215900" cy="1655763"/>
          </a:xfrm>
          <a:prstGeom prst="rightBrace">
            <a:avLst>
              <a:gd name="adj1" fmla="val 63909"/>
              <a:gd name="adj2" fmla="val 50000"/>
            </a:avLst>
          </a:prstGeom>
          <a:noFill/>
          <a:ln w="28575" cap="sq">
            <a:solidFill>
              <a:schemeClr val="tx2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382872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3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3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3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3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13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13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13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37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137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13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13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62" grpId="0"/>
      <p:bldP spid="1013763" grpId="0" build="p"/>
      <p:bldP spid="1013764" grpId="0"/>
      <p:bldP spid="10137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2889" y="681039"/>
            <a:ext cx="6580187" cy="11763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روش استفاده از قوانين گره و حلقه در حل مدارهاي چند حلقه‌اي </a:t>
            </a:r>
            <a:endParaRPr lang="en-US" altLang="en-US" smtClean="0"/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347914"/>
            <a:ext cx="7777162" cy="936625"/>
          </a:xfrm>
        </p:spPr>
        <p:txBody>
          <a:bodyPr/>
          <a:lstStyle/>
          <a:p>
            <a:pPr marL="0" indent="0" algn="just">
              <a:lnSpc>
                <a:spcPct val="90000"/>
              </a:lnSpc>
            </a:pPr>
            <a:r>
              <a:rPr lang="fa-IR" altLang="en-US" smtClean="0"/>
              <a:t>  بايستي به تعداد جريانهاي مجهول از قضاياي حلقه و گره معادله بنويسيم .</a:t>
            </a:r>
          </a:p>
        </p:txBody>
      </p:sp>
      <p:sp>
        <p:nvSpPr>
          <p:cNvPr id="1014788" name="Rectangle 4"/>
          <p:cNvSpPr>
            <a:spLocks noChangeArrowheads="1"/>
          </p:cNvSpPr>
          <p:nvPr/>
        </p:nvSpPr>
        <p:spPr bwMode="auto">
          <a:xfrm>
            <a:off x="2208213" y="3716339"/>
            <a:ext cx="7777162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828675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236663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4465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fa-IR" altLang="en-US"/>
              <a:t>  اگر تعداد گره ها </a:t>
            </a:r>
            <a:r>
              <a:rPr lang="en-US" altLang="en-US">
                <a:solidFill>
                  <a:srgbClr val="000000"/>
                </a:solidFill>
              </a:rPr>
              <a:t>n</a:t>
            </a:r>
            <a:r>
              <a:rPr lang="fa-IR" altLang="en-US"/>
              <a:t> باشد به تعداد </a:t>
            </a:r>
            <a:r>
              <a:rPr lang="en-US" altLang="en-US">
                <a:solidFill>
                  <a:srgbClr val="000000"/>
                </a:solidFill>
              </a:rPr>
              <a:t>n-</a:t>
            </a:r>
            <a:r>
              <a:rPr lang="en-US" altLang="en-US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/>
              <a:t> معادله از قضيۀ گره معادله     مي‌نويسيم سپس به تعداد مجهولات باقيمانده از قضيۀ حلقه استفاده كرده و معادله مي‌نويسيم.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703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4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147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14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14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786" grpId="0"/>
      <p:bldP spid="1014787" grpId="0" build="p"/>
      <p:bldP spid="10147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93938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2 </a:t>
            </a:r>
            <a:endParaRPr lang="en-US" altLang="en-US" smtClean="0"/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773238"/>
            <a:ext cx="7772400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معادلات لازم براي تعيين شدت جريانها را در شكل زير بنويسيد. </a:t>
            </a:r>
            <a:endParaRPr lang="en-US" altLang="en-US" smtClean="0"/>
          </a:p>
        </p:txBody>
      </p:sp>
      <p:grpSp>
        <p:nvGrpSpPr>
          <p:cNvPr id="1015847" name="Group 39"/>
          <p:cNvGrpSpPr>
            <a:grpSpLocks/>
          </p:cNvGrpSpPr>
          <p:nvPr/>
        </p:nvGrpSpPr>
        <p:grpSpPr bwMode="auto">
          <a:xfrm>
            <a:off x="3914776" y="3030539"/>
            <a:ext cx="3814763" cy="1550987"/>
            <a:chOff x="1506" y="1909"/>
            <a:chExt cx="2403" cy="977"/>
          </a:xfrm>
        </p:grpSpPr>
        <p:sp>
          <p:nvSpPr>
            <p:cNvPr id="300037" name="Rectangle 16"/>
            <p:cNvSpPr>
              <a:spLocks noChangeArrowheads="1"/>
            </p:cNvSpPr>
            <p:nvPr/>
          </p:nvSpPr>
          <p:spPr bwMode="auto">
            <a:xfrm>
              <a:off x="2077" y="1909"/>
              <a:ext cx="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chemeClr val="accent2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2400" baseline="-25000">
                  <a:solidFill>
                    <a:schemeClr val="accent2"/>
                  </a:solidFill>
                  <a:latin typeface="B Nazanin" pitchFamily="2" charset="-78"/>
                </a:rPr>
                <a:t>1</a:t>
              </a:r>
            </a:p>
          </p:txBody>
        </p:sp>
        <p:sp>
          <p:nvSpPr>
            <p:cNvPr id="300038" name="Rectangle 17"/>
            <p:cNvSpPr>
              <a:spLocks noChangeArrowheads="1"/>
            </p:cNvSpPr>
            <p:nvPr/>
          </p:nvSpPr>
          <p:spPr bwMode="auto">
            <a:xfrm>
              <a:off x="1506" y="2415"/>
              <a:ext cx="2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6699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000" baseline="-25000">
                  <a:solidFill>
                    <a:srgbClr val="006699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000" baseline="-25000">
                <a:solidFill>
                  <a:srgbClr val="006699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0039" name="Rectangle 19"/>
            <p:cNvSpPr>
              <a:spLocks noChangeArrowheads="1"/>
            </p:cNvSpPr>
            <p:nvPr/>
          </p:nvSpPr>
          <p:spPr bwMode="auto">
            <a:xfrm>
              <a:off x="2509" y="2418"/>
              <a:ext cx="2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6699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000" baseline="-25000">
                  <a:solidFill>
                    <a:srgbClr val="006699"/>
                  </a:solidFill>
                  <a:cs typeface="Arial" panose="020B0604020202020204" pitchFamily="34" charset="0"/>
                </a:rPr>
                <a:t>2</a:t>
              </a:r>
              <a:endParaRPr lang="en-US" altLang="en-US" sz="2000" baseline="-25000">
                <a:solidFill>
                  <a:srgbClr val="00669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0040" name="Rectangle 26"/>
            <p:cNvSpPr>
              <a:spLocks noChangeArrowheads="1"/>
            </p:cNvSpPr>
            <p:nvPr/>
          </p:nvSpPr>
          <p:spPr bwMode="auto">
            <a:xfrm>
              <a:off x="3379" y="1928"/>
              <a:ext cx="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chemeClr val="accent2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2400" baseline="-25000">
                  <a:solidFill>
                    <a:schemeClr val="accent2"/>
                  </a:solidFill>
                  <a:latin typeface="B Nazanin" pitchFamily="2" charset="-78"/>
                </a:rPr>
                <a:t>2</a:t>
              </a:r>
            </a:p>
          </p:txBody>
        </p:sp>
        <p:sp>
          <p:nvSpPr>
            <p:cNvPr id="300041" name="Line 27"/>
            <p:cNvSpPr>
              <a:spLocks noChangeShapeType="1"/>
            </p:cNvSpPr>
            <p:nvPr/>
          </p:nvSpPr>
          <p:spPr bwMode="auto">
            <a:xfrm>
              <a:off x="3606" y="2077"/>
              <a:ext cx="181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2" name="Line 28"/>
            <p:cNvSpPr>
              <a:spLocks noChangeShapeType="1"/>
            </p:cNvSpPr>
            <p:nvPr/>
          </p:nvSpPr>
          <p:spPr bwMode="auto">
            <a:xfrm flipH="1">
              <a:off x="1903" y="2077"/>
              <a:ext cx="182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0043" name="Group 37"/>
            <p:cNvGrpSpPr>
              <a:grpSpLocks/>
            </p:cNvGrpSpPr>
            <p:nvPr/>
          </p:nvGrpSpPr>
          <p:grpSpPr bwMode="auto">
            <a:xfrm>
              <a:off x="1791" y="1979"/>
              <a:ext cx="2118" cy="907"/>
              <a:chOff x="2699" y="1863"/>
              <a:chExt cx="1437" cy="843"/>
            </a:xfrm>
          </p:grpSpPr>
          <p:grpSp>
            <p:nvGrpSpPr>
              <p:cNvPr id="300045" name="Group 6"/>
              <p:cNvGrpSpPr>
                <a:grpSpLocks/>
              </p:cNvGrpSpPr>
              <p:nvPr/>
            </p:nvGrpSpPr>
            <p:grpSpPr bwMode="auto">
              <a:xfrm>
                <a:off x="2779" y="1863"/>
                <a:ext cx="635" cy="408"/>
                <a:chOff x="839" y="2886"/>
                <a:chExt cx="814" cy="771"/>
              </a:xfrm>
            </p:grpSpPr>
            <p:sp>
              <p:nvSpPr>
                <p:cNvPr id="300054" name="Line 7"/>
                <p:cNvSpPr>
                  <a:spLocks noChangeShapeType="1"/>
                </p:cNvSpPr>
                <p:nvPr/>
              </p:nvSpPr>
              <p:spPr bwMode="auto">
                <a:xfrm>
                  <a:off x="839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055" name="Line 8"/>
                <p:cNvSpPr>
                  <a:spLocks noChangeShapeType="1"/>
                </p:cNvSpPr>
                <p:nvPr/>
              </p:nvSpPr>
              <p:spPr bwMode="auto">
                <a:xfrm>
                  <a:off x="1202" y="2886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056" name="Line 9"/>
                <p:cNvSpPr>
                  <a:spLocks noChangeShapeType="1"/>
                </p:cNvSpPr>
                <p:nvPr/>
              </p:nvSpPr>
              <p:spPr bwMode="auto">
                <a:xfrm>
                  <a:off x="1321" y="3077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057" name="Line 10"/>
                <p:cNvSpPr>
                  <a:spLocks noChangeShapeType="1"/>
                </p:cNvSpPr>
                <p:nvPr/>
              </p:nvSpPr>
              <p:spPr bwMode="auto">
                <a:xfrm>
                  <a:off x="1336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0046" name="Line 15"/>
              <p:cNvSpPr>
                <a:spLocks noChangeShapeType="1"/>
              </p:cNvSpPr>
              <p:nvPr/>
            </p:nvSpPr>
            <p:spPr bwMode="auto">
              <a:xfrm flipH="1" flipV="1">
                <a:off x="2762" y="2704"/>
                <a:ext cx="1310" cy="2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47" name="Line 20"/>
              <p:cNvSpPr>
                <a:spLocks noChangeShapeType="1"/>
              </p:cNvSpPr>
              <p:nvPr/>
            </p:nvSpPr>
            <p:spPr bwMode="auto">
              <a:xfrm rot="10800000">
                <a:off x="3782" y="2077"/>
                <a:ext cx="283" cy="1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48" name="Line 21"/>
              <p:cNvSpPr>
                <a:spLocks noChangeShapeType="1"/>
              </p:cNvSpPr>
              <p:nvPr/>
            </p:nvSpPr>
            <p:spPr bwMode="auto">
              <a:xfrm rot="10800000">
                <a:off x="3780" y="1888"/>
                <a:ext cx="1" cy="408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49" name="Line 22"/>
              <p:cNvSpPr>
                <a:spLocks noChangeShapeType="1"/>
              </p:cNvSpPr>
              <p:nvPr/>
            </p:nvSpPr>
            <p:spPr bwMode="auto">
              <a:xfrm rot="10800000">
                <a:off x="3687" y="1979"/>
                <a:ext cx="1" cy="216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50" name="Line 23"/>
              <p:cNvSpPr>
                <a:spLocks noChangeShapeType="1"/>
              </p:cNvSpPr>
              <p:nvPr/>
            </p:nvSpPr>
            <p:spPr bwMode="auto">
              <a:xfrm rot="10800000">
                <a:off x="3427" y="2077"/>
                <a:ext cx="247" cy="1"/>
              </a:xfrm>
              <a:prstGeom prst="line">
                <a:avLst/>
              </a:prstGeom>
              <a:noFill/>
              <a:ln w="28575" cap="sq">
                <a:solidFill>
                  <a:srgbClr val="000099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51" name="Freeform 25"/>
              <p:cNvSpPr>
                <a:spLocks/>
              </p:cNvSpPr>
              <p:nvPr/>
            </p:nvSpPr>
            <p:spPr bwMode="auto">
              <a:xfrm rot="5400000">
                <a:off x="3755" y="2322"/>
                <a:ext cx="626" cy="136"/>
              </a:xfrm>
              <a:custGeom>
                <a:avLst/>
                <a:gdLst>
                  <a:gd name="T0" fmla="*/ 0 w 1830"/>
                  <a:gd name="T1" fmla="*/ 8 h 408"/>
                  <a:gd name="T2" fmla="*/ 13 w 1830"/>
                  <a:gd name="T3" fmla="*/ 8 h 408"/>
                  <a:gd name="T4" fmla="*/ 17 w 1830"/>
                  <a:gd name="T5" fmla="*/ 0 h 408"/>
                  <a:gd name="T6" fmla="*/ 21 w 1830"/>
                  <a:gd name="T7" fmla="*/ 15 h 408"/>
                  <a:gd name="T8" fmla="*/ 27 w 1830"/>
                  <a:gd name="T9" fmla="*/ 0 h 408"/>
                  <a:gd name="T10" fmla="*/ 32 w 1830"/>
                  <a:gd name="T11" fmla="*/ 15 h 408"/>
                  <a:gd name="T12" fmla="*/ 39 w 1830"/>
                  <a:gd name="T13" fmla="*/ 0 h 408"/>
                  <a:gd name="T14" fmla="*/ 44 w 1830"/>
                  <a:gd name="T15" fmla="*/ 15 h 408"/>
                  <a:gd name="T16" fmla="*/ 51 w 1830"/>
                  <a:gd name="T17" fmla="*/ 0 h 408"/>
                  <a:gd name="T18" fmla="*/ 57 w 1830"/>
                  <a:gd name="T19" fmla="*/ 15 h 408"/>
                  <a:gd name="T20" fmla="*/ 60 w 1830"/>
                  <a:gd name="T21" fmla="*/ 8 h 408"/>
                  <a:gd name="T22" fmla="*/ 73 w 1830"/>
                  <a:gd name="T23" fmla="*/ 8 h 4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830" h="408">
                    <a:moveTo>
                      <a:pt x="0" y="213"/>
                    </a:moveTo>
                    <a:lnTo>
                      <a:pt x="328" y="213"/>
                    </a:lnTo>
                    <a:lnTo>
                      <a:pt x="422" y="0"/>
                    </a:lnTo>
                    <a:lnTo>
                      <a:pt x="509" y="408"/>
                    </a:lnTo>
                    <a:lnTo>
                      <a:pt x="686" y="0"/>
                    </a:lnTo>
                    <a:lnTo>
                      <a:pt x="802" y="408"/>
                    </a:lnTo>
                    <a:lnTo>
                      <a:pt x="978" y="0"/>
                    </a:lnTo>
                    <a:lnTo>
                      <a:pt x="1095" y="408"/>
                    </a:lnTo>
                    <a:lnTo>
                      <a:pt x="1271" y="0"/>
                    </a:lnTo>
                    <a:lnTo>
                      <a:pt x="1417" y="408"/>
                    </a:lnTo>
                    <a:lnTo>
                      <a:pt x="1504" y="213"/>
                    </a:lnTo>
                    <a:lnTo>
                      <a:pt x="1830" y="211"/>
                    </a:lnTo>
                  </a:path>
                </a:pathLst>
              </a:custGeom>
              <a:noFill/>
              <a:ln w="28575" cap="sq" cmpd="sng">
                <a:solidFill>
                  <a:srgbClr val="000099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52" name="Freeform 35"/>
              <p:cNvSpPr>
                <a:spLocks/>
              </p:cNvSpPr>
              <p:nvPr/>
            </p:nvSpPr>
            <p:spPr bwMode="auto">
              <a:xfrm rot="5400000">
                <a:off x="3108" y="2324"/>
                <a:ext cx="626" cy="136"/>
              </a:xfrm>
              <a:custGeom>
                <a:avLst/>
                <a:gdLst>
                  <a:gd name="T0" fmla="*/ 0 w 1830"/>
                  <a:gd name="T1" fmla="*/ 8 h 408"/>
                  <a:gd name="T2" fmla="*/ 13 w 1830"/>
                  <a:gd name="T3" fmla="*/ 8 h 408"/>
                  <a:gd name="T4" fmla="*/ 17 w 1830"/>
                  <a:gd name="T5" fmla="*/ 0 h 408"/>
                  <a:gd name="T6" fmla="*/ 21 w 1830"/>
                  <a:gd name="T7" fmla="*/ 15 h 408"/>
                  <a:gd name="T8" fmla="*/ 27 w 1830"/>
                  <a:gd name="T9" fmla="*/ 0 h 408"/>
                  <a:gd name="T10" fmla="*/ 32 w 1830"/>
                  <a:gd name="T11" fmla="*/ 15 h 408"/>
                  <a:gd name="T12" fmla="*/ 39 w 1830"/>
                  <a:gd name="T13" fmla="*/ 0 h 408"/>
                  <a:gd name="T14" fmla="*/ 44 w 1830"/>
                  <a:gd name="T15" fmla="*/ 15 h 408"/>
                  <a:gd name="T16" fmla="*/ 51 w 1830"/>
                  <a:gd name="T17" fmla="*/ 0 h 408"/>
                  <a:gd name="T18" fmla="*/ 57 w 1830"/>
                  <a:gd name="T19" fmla="*/ 15 h 408"/>
                  <a:gd name="T20" fmla="*/ 60 w 1830"/>
                  <a:gd name="T21" fmla="*/ 8 h 408"/>
                  <a:gd name="T22" fmla="*/ 73 w 1830"/>
                  <a:gd name="T23" fmla="*/ 8 h 4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830" h="408">
                    <a:moveTo>
                      <a:pt x="0" y="213"/>
                    </a:moveTo>
                    <a:lnTo>
                      <a:pt x="328" y="213"/>
                    </a:lnTo>
                    <a:lnTo>
                      <a:pt x="422" y="0"/>
                    </a:lnTo>
                    <a:lnTo>
                      <a:pt x="509" y="408"/>
                    </a:lnTo>
                    <a:lnTo>
                      <a:pt x="686" y="0"/>
                    </a:lnTo>
                    <a:lnTo>
                      <a:pt x="802" y="408"/>
                    </a:lnTo>
                    <a:lnTo>
                      <a:pt x="978" y="0"/>
                    </a:lnTo>
                    <a:lnTo>
                      <a:pt x="1095" y="408"/>
                    </a:lnTo>
                    <a:lnTo>
                      <a:pt x="1271" y="0"/>
                    </a:lnTo>
                    <a:lnTo>
                      <a:pt x="1417" y="408"/>
                    </a:lnTo>
                    <a:lnTo>
                      <a:pt x="1504" y="213"/>
                    </a:lnTo>
                    <a:lnTo>
                      <a:pt x="1830" y="211"/>
                    </a:lnTo>
                  </a:path>
                </a:pathLst>
              </a:custGeom>
              <a:noFill/>
              <a:ln w="28575" cap="sq" cmpd="sng">
                <a:solidFill>
                  <a:srgbClr val="000099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53" name="Freeform 36"/>
              <p:cNvSpPr>
                <a:spLocks/>
              </p:cNvSpPr>
              <p:nvPr/>
            </p:nvSpPr>
            <p:spPr bwMode="auto">
              <a:xfrm rot="5400000">
                <a:off x="2454" y="2324"/>
                <a:ext cx="626" cy="136"/>
              </a:xfrm>
              <a:custGeom>
                <a:avLst/>
                <a:gdLst>
                  <a:gd name="T0" fmla="*/ 0 w 1830"/>
                  <a:gd name="T1" fmla="*/ 8 h 408"/>
                  <a:gd name="T2" fmla="*/ 13 w 1830"/>
                  <a:gd name="T3" fmla="*/ 8 h 408"/>
                  <a:gd name="T4" fmla="*/ 17 w 1830"/>
                  <a:gd name="T5" fmla="*/ 0 h 408"/>
                  <a:gd name="T6" fmla="*/ 21 w 1830"/>
                  <a:gd name="T7" fmla="*/ 15 h 408"/>
                  <a:gd name="T8" fmla="*/ 27 w 1830"/>
                  <a:gd name="T9" fmla="*/ 0 h 408"/>
                  <a:gd name="T10" fmla="*/ 32 w 1830"/>
                  <a:gd name="T11" fmla="*/ 15 h 408"/>
                  <a:gd name="T12" fmla="*/ 39 w 1830"/>
                  <a:gd name="T13" fmla="*/ 0 h 408"/>
                  <a:gd name="T14" fmla="*/ 44 w 1830"/>
                  <a:gd name="T15" fmla="*/ 15 h 408"/>
                  <a:gd name="T16" fmla="*/ 51 w 1830"/>
                  <a:gd name="T17" fmla="*/ 0 h 408"/>
                  <a:gd name="T18" fmla="*/ 57 w 1830"/>
                  <a:gd name="T19" fmla="*/ 15 h 408"/>
                  <a:gd name="T20" fmla="*/ 60 w 1830"/>
                  <a:gd name="T21" fmla="*/ 8 h 408"/>
                  <a:gd name="T22" fmla="*/ 73 w 1830"/>
                  <a:gd name="T23" fmla="*/ 8 h 4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830" h="408">
                    <a:moveTo>
                      <a:pt x="0" y="213"/>
                    </a:moveTo>
                    <a:lnTo>
                      <a:pt x="328" y="213"/>
                    </a:lnTo>
                    <a:lnTo>
                      <a:pt x="422" y="0"/>
                    </a:lnTo>
                    <a:lnTo>
                      <a:pt x="509" y="408"/>
                    </a:lnTo>
                    <a:lnTo>
                      <a:pt x="686" y="0"/>
                    </a:lnTo>
                    <a:lnTo>
                      <a:pt x="802" y="408"/>
                    </a:lnTo>
                    <a:lnTo>
                      <a:pt x="978" y="0"/>
                    </a:lnTo>
                    <a:lnTo>
                      <a:pt x="1095" y="408"/>
                    </a:lnTo>
                    <a:lnTo>
                      <a:pt x="1271" y="0"/>
                    </a:lnTo>
                    <a:lnTo>
                      <a:pt x="1417" y="408"/>
                    </a:lnTo>
                    <a:lnTo>
                      <a:pt x="1504" y="213"/>
                    </a:lnTo>
                    <a:lnTo>
                      <a:pt x="1830" y="211"/>
                    </a:lnTo>
                  </a:path>
                </a:pathLst>
              </a:custGeom>
              <a:noFill/>
              <a:ln w="28575" cap="sq" cmpd="sng">
                <a:solidFill>
                  <a:srgbClr val="000099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0044" name="Rectangle 38"/>
            <p:cNvSpPr>
              <a:spLocks noChangeArrowheads="1"/>
            </p:cNvSpPr>
            <p:nvPr/>
          </p:nvSpPr>
          <p:spPr bwMode="auto">
            <a:xfrm>
              <a:off x="3464" y="2423"/>
              <a:ext cx="2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99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6699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000" baseline="-25000">
                  <a:solidFill>
                    <a:srgbClr val="006699"/>
                  </a:solidFill>
                  <a:cs typeface="Arial" panose="020B0604020202020204" pitchFamily="34" charset="0"/>
                </a:rPr>
                <a:t>3</a:t>
              </a:r>
              <a:endParaRPr lang="en-US" altLang="en-US" sz="2000" baseline="-25000">
                <a:solidFill>
                  <a:srgbClr val="006699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48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5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1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1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1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96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1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1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15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1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5810" grpId="0"/>
      <p:bldP spid="10158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2</a:t>
            </a:r>
            <a:endParaRPr lang="en-US" altLang="en-US" smtClean="0"/>
          </a:p>
        </p:txBody>
      </p:sp>
      <p:sp>
        <p:nvSpPr>
          <p:cNvPr id="1016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3743325"/>
            <a:ext cx="7773988" cy="1054100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دو معادله لازم ديگر را با توجه به قضيۀ حلقه براي دو حلقۀ نشان داده شده مي‌نويسيم :</a:t>
            </a:r>
            <a:endParaRPr lang="en-US" altLang="en-US" smtClean="0"/>
          </a:p>
        </p:txBody>
      </p:sp>
      <p:graphicFrame>
        <p:nvGraphicFramePr>
          <p:cNvPr id="10168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719514" y="5284788"/>
          <a:ext cx="18002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698500" imgH="228600" progId="Equation.3">
                  <p:embed/>
                </p:oleObj>
              </mc:Choice>
              <mc:Fallback>
                <p:oleObj name="Equation" r:id="rId3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5284788"/>
                        <a:ext cx="1800225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6842" name="Rectangle 10"/>
          <p:cNvSpPr>
            <a:spLocks noChangeArrowheads="1"/>
          </p:cNvSpPr>
          <p:nvPr/>
        </p:nvSpPr>
        <p:spPr bwMode="auto">
          <a:xfrm>
            <a:off x="6677184" y="5357813"/>
            <a:ext cx="15921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در نقطۀ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α</a:t>
            </a:r>
            <a:r>
              <a:rPr lang="fa-IR" altLang="en-US"/>
              <a:t> :</a:t>
            </a:r>
            <a:endParaRPr lang="en-US" altLang="en-US"/>
          </a:p>
        </p:txBody>
      </p:sp>
      <p:grpSp>
        <p:nvGrpSpPr>
          <p:cNvPr id="1016908" name="Group 76"/>
          <p:cNvGrpSpPr>
            <a:grpSpLocks/>
          </p:cNvGrpSpPr>
          <p:nvPr/>
        </p:nvGrpSpPr>
        <p:grpSpPr bwMode="auto">
          <a:xfrm>
            <a:off x="3863976" y="1484314"/>
            <a:ext cx="4260851" cy="1550987"/>
            <a:chOff x="1474" y="935"/>
            <a:chExt cx="2684" cy="977"/>
          </a:xfrm>
        </p:grpSpPr>
        <p:grpSp>
          <p:nvGrpSpPr>
            <p:cNvPr id="301063" name="Group 45"/>
            <p:cNvGrpSpPr>
              <a:grpSpLocks/>
            </p:cNvGrpSpPr>
            <p:nvPr/>
          </p:nvGrpSpPr>
          <p:grpSpPr bwMode="auto">
            <a:xfrm>
              <a:off x="1474" y="935"/>
              <a:ext cx="2403" cy="977"/>
              <a:chOff x="1506" y="1909"/>
              <a:chExt cx="2403" cy="977"/>
            </a:xfrm>
          </p:grpSpPr>
          <p:sp>
            <p:nvSpPr>
              <p:cNvPr id="301072" name="Rectangle 46"/>
              <p:cNvSpPr>
                <a:spLocks noChangeArrowheads="1"/>
              </p:cNvSpPr>
              <p:nvPr/>
            </p:nvSpPr>
            <p:spPr bwMode="auto">
              <a:xfrm>
                <a:off x="2077" y="1909"/>
                <a:ext cx="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99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240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ε</a:t>
                </a:r>
                <a:r>
                  <a:rPr lang="en-US" altLang="en-US" sz="2400" baseline="-25000">
                    <a:solidFill>
                      <a:schemeClr val="accent2"/>
                    </a:solidFill>
                    <a:latin typeface="B Nazanin" pitchFamily="2" charset="-78"/>
                  </a:rPr>
                  <a:t>1</a:t>
                </a:r>
              </a:p>
            </p:txBody>
          </p:sp>
          <p:sp>
            <p:nvSpPr>
              <p:cNvPr id="301073" name="Rectangle 47"/>
              <p:cNvSpPr>
                <a:spLocks noChangeArrowheads="1"/>
              </p:cNvSpPr>
              <p:nvPr/>
            </p:nvSpPr>
            <p:spPr bwMode="auto">
              <a:xfrm>
                <a:off x="1506" y="2415"/>
                <a:ext cx="281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99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6699"/>
                    </a:solidFill>
                    <a:cs typeface="Times New Roman" panose="02020603050405020304" pitchFamily="18" charset="0"/>
                  </a:rPr>
                  <a:t>R</a:t>
                </a:r>
                <a:r>
                  <a:rPr lang="fa-IR" altLang="en-US" sz="2000" baseline="-25000">
                    <a:solidFill>
                      <a:srgbClr val="006699"/>
                    </a:solidFill>
                    <a:cs typeface="Times New Roman" panose="02020603050405020304" pitchFamily="18" charset="0"/>
                  </a:rPr>
                  <a:t>1</a:t>
                </a:r>
                <a:endParaRPr lang="en-US" altLang="en-US" sz="2000" baseline="-25000">
                  <a:solidFill>
                    <a:srgbClr val="006699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01074" name="Rectangle 48"/>
              <p:cNvSpPr>
                <a:spLocks noChangeArrowheads="1"/>
              </p:cNvSpPr>
              <p:nvPr/>
            </p:nvSpPr>
            <p:spPr bwMode="auto">
              <a:xfrm>
                <a:off x="2509" y="2418"/>
                <a:ext cx="281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99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6699"/>
                    </a:solidFill>
                    <a:cs typeface="Times New Roman" panose="02020603050405020304" pitchFamily="18" charset="0"/>
                  </a:rPr>
                  <a:t>R</a:t>
                </a:r>
                <a:r>
                  <a:rPr lang="fa-IR" altLang="en-US" sz="2000" baseline="-25000">
                    <a:solidFill>
                      <a:srgbClr val="006699"/>
                    </a:solidFill>
                    <a:cs typeface="Arial" panose="020B0604020202020204" pitchFamily="34" charset="0"/>
                  </a:rPr>
                  <a:t>3</a:t>
                </a:r>
                <a:endParaRPr lang="en-US" altLang="en-US" sz="2000" baseline="-25000">
                  <a:solidFill>
                    <a:srgbClr val="006699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01075" name="Rectangle 49"/>
              <p:cNvSpPr>
                <a:spLocks noChangeArrowheads="1"/>
              </p:cNvSpPr>
              <p:nvPr/>
            </p:nvSpPr>
            <p:spPr bwMode="auto">
              <a:xfrm>
                <a:off x="3379" y="1928"/>
                <a:ext cx="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99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240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ε</a:t>
                </a:r>
                <a:r>
                  <a:rPr lang="en-US" altLang="en-US" sz="2400" baseline="-25000">
                    <a:solidFill>
                      <a:schemeClr val="accent2"/>
                    </a:solidFill>
                    <a:latin typeface="B Nazanin" pitchFamily="2" charset="-78"/>
                  </a:rPr>
                  <a:t>2</a:t>
                </a:r>
              </a:p>
            </p:txBody>
          </p:sp>
          <p:sp>
            <p:nvSpPr>
              <p:cNvPr id="301076" name="Line 50"/>
              <p:cNvSpPr>
                <a:spLocks noChangeShapeType="1"/>
              </p:cNvSpPr>
              <p:nvPr/>
            </p:nvSpPr>
            <p:spPr bwMode="auto">
              <a:xfrm>
                <a:off x="3606" y="2077"/>
                <a:ext cx="181" cy="0"/>
              </a:xfrm>
              <a:prstGeom prst="line">
                <a:avLst/>
              </a:prstGeom>
              <a:noFill/>
              <a:ln w="28575" cap="sq">
                <a:solidFill>
                  <a:srgbClr val="FF3399"/>
                </a:solidFill>
                <a:round/>
                <a:headEnd type="none" w="lg" len="lg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077" name="Line 51"/>
              <p:cNvSpPr>
                <a:spLocks noChangeShapeType="1"/>
              </p:cNvSpPr>
              <p:nvPr/>
            </p:nvSpPr>
            <p:spPr bwMode="auto">
              <a:xfrm flipH="1">
                <a:off x="1903" y="2077"/>
                <a:ext cx="182" cy="0"/>
              </a:xfrm>
              <a:prstGeom prst="line">
                <a:avLst/>
              </a:prstGeom>
              <a:noFill/>
              <a:ln w="28575" cap="sq">
                <a:solidFill>
                  <a:srgbClr val="FF3399"/>
                </a:solidFill>
                <a:round/>
                <a:headEnd type="none" w="lg" len="lg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1078" name="Group 52"/>
              <p:cNvGrpSpPr>
                <a:grpSpLocks/>
              </p:cNvGrpSpPr>
              <p:nvPr/>
            </p:nvGrpSpPr>
            <p:grpSpPr bwMode="auto">
              <a:xfrm>
                <a:off x="1791" y="1979"/>
                <a:ext cx="2118" cy="907"/>
                <a:chOff x="2699" y="1863"/>
                <a:chExt cx="1437" cy="843"/>
              </a:xfrm>
            </p:grpSpPr>
            <p:grpSp>
              <p:nvGrpSpPr>
                <p:cNvPr id="301080" name="Group 53"/>
                <p:cNvGrpSpPr>
                  <a:grpSpLocks/>
                </p:cNvGrpSpPr>
                <p:nvPr/>
              </p:nvGrpSpPr>
              <p:grpSpPr bwMode="auto">
                <a:xfrm>
                  <a:off x="2779" y="1863"/>
                  <a:ext cx="635" cy="408"/>
                  <a:chOff x="839" y="2886"/>
                  <a:chExt cx="814" cy="771"/>
                </a:xfrm>
              </p:grpSpPr>
              <p:sp>
                <p:nvSpPr>
                  <p:cNvPr id="301089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839" y="3294"/>
                    <a:ext cx="363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000099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1090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202" y="2886"/>
                    <a:ext cx="0" cy="771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000099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1091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321" y="3077"/>
                    <a:ext cx="0" cy="408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000099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1092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1336" y="3294"/>
                    <a:ext cx="317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000099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1081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2762" y="2704"/>
                  <a:ext cx="1310" cy="2"/>
                </a:xfrm>
                <a:prstGeom prst="line">
                  <a:avLst/>
                </a:prstGeom>
                <a:noFill/>
                <a:ln w="28575">
                  <a:solidFill>
                    <a:srgbClr val="000099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2" name="Line 59"/>
                <p:cNvSpPr>
                  <a:spLocks noChangeShapeType="1"/>
                </p:cNvSpPr>
                <p:nvPr/>
              </p:nvSpPr>
              <p:spPr bwMode="auto">
                <a:xfrm rot="10800000">
                  <a:off x="3782" y="2077"/>
                  <a:ext cx="283" cy="1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3" name="Line 60"/>
                <p:cNvSpPr>
                  <a:spLocks noChangeShapeType="1"/>
                </p:cNvSpPr>
                <p:nvPr/>
              </p:nvSpPr>
              <p:spPr bwMode="auto">
                <a:xfrm rot="10800000">
                  <a:off x="3780" y="1888"/>
                  <a:ext cx="1" cy="408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4" name="Line 61"/>
                <p:cNvSpPr>
                  <a:spLocks noChangeShapeType="1"/>
                </p:cNvSpPr>
                <p:nvPr/>
              </p:nvSpPr>
              <p:spPr bwMode="auto">
                <a:xfrm rot="10800000">
                  <a:off x="3687" y="1979"/>
                  <a:ext cx="1" cy="216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5" name="Line 62"/>
                <p:cNvSpPr>
                  <a:spLocks noChangeShapeType="1"/>
                </p:cNvSpPr>
                <p:nvPr/>
              </p:nvSpPr>
              <p:spPr bwMode="auto">
                <a:xfrm rot="10800000">
                  <a:off x="3427" y="2077"/>
                  <a:ext cx="247" cy="1"/>
                </a:xfrm>
                <a:prstGeom prst="line">
                  <a:avLst/>
                </a:prstGeom>
                <a:noFill/>
                <a:ln w="28575" cap="sq">
                  <a:solidFill>
                    <a:srgbClr val="000099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6" name="Freeform 63"/>
                <p:cNvSpPr>
                  <a:spLocks/>
                </p:cNvSpPr>
                <p:nvPr/>
              </p:nvSpPr>
              <p:spPr bwMode="auto">
                <a:xfrm rot="5400000">
                  <a:off x="3755" y="2322"/>
                  <a:ext cx="626" cy="136"/>
                </a:xfrm>
                <a:custGeom>
                  <a:avLst/>
                  <a:gdLst>
                    <a:gd name="T0" fmla="*/ 0 w 1830"/>
                    <a:gd name="T1" fmla="*/ 8 h 408"/>
                    <a:gd name="T2" fmla="*/ 13 w 1830"/>
                    <a:gd name="T3" fmla="*/ 8 h 408"/>
                    <a:gd name="T4" fmla="*/ 17 w 1830"/>
                    <a:gd name="T5" fmla="*/ 0 h 408"/>
                    <a:gd name="T6" fmla="*/ 21 w 1830"/>
                    <a:gd name="T7" fmla="*/ 15 h 408"/>
                    <a:gd name="T8" fmla="*/ 27 w 1830"/>
                    <a:gd name="T9" fmla="*/ 0 h 408"/>
                    <a:gd name="T10" fmla="*/ 32 w 1830"/>
                    <a:gd name="T11" fmla="*/ 15 h 408"/>
                    <a:gd name="T12" fmla="*/ 39 w 1830"/>
                    <a:gd name="T13" fmla="*/ 0 h 408"/>
                    <a:gd name="T14" fmla="*/ 44 w 1830"/>
                    <a:gd name="T15" fmla="*/ 15 h 408"/>
                    <a:gd name="T16" fmla="*/ 51 w 1830"/>
                    <a:gd name="T17" fmla="*/ 0 h 408"/>
                    <a:gd name="T18" fmla="*/ 57 w 1830"/>
                    <a:gd name="T19" fmla="*/ 15 h 408"/>
                    <a:gd name="T20" fmla="*/ 60 w 1830"/>
                    <a:gd name="T21" fmla="*/ 8 h 408"/>
                    <a:gd name="T22" fmla="*/ 73 w 1830"/>
                    <a:gd name="T23" fmla="*/ 8 h 40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830" h="408">
                      <a:moveTo>
                        <a:pt x="0" y="213"/>
                      </a:moveTo>
                      <a:lnTo>
                        <a:pt x="328" y="213"/>
                      </a:lnTo>
                      <a:lnTo>
                        <a:pt x="422" y="0"/>
                      </a:lnTo>
                      <a:lnTo>
                        <a:pt x="509" y="408"/>
                      </a:lnTo>
                      <a:lnTo>
                        <a:pt x="686" y="0"/>
                      </a:lnTo>
                      <a:lnTo>
                        <a:pt x="802" y="408"/>
                      </a:lnTo>
                      <a:lnTo>
                        <a:pt x="978" y="0"/>
                      </a:lnTo>
                      <a:lnTo>
                        <a:pt x="1095" y="408"/>
                      </a:lnTo>
                      <a:lnTo>
                        <a:pt x="1271" y="0"/>
                      </a:lnTo>
                      <a:lnTo>
                        <a:pt x="1417" y="408"/>
                      </a:lnTo>
                      <a:lnTo>
                        <a:pt x="1504" y="213"/>
                      </a:lnTo>
                      <a:lnTo>
                        <a:pt x="1830" y="211"/>
                      </a:lnTo>
                    </a:path>
                  </a:pathLst>
                </a:custGeom>
                <a:noFill/>
                <a:ln w="28575" cap="sq" cmpd="sng">
                  <a:solidFill>
                    <a:srgbClr val="000099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7" name="Freeform 64"/>
                <p:cNvSpPr>
                  <a:spLocks/>
                </p:cNvSpPr>
                <p:nvPr/>
              </p:nvSpPr>
              <p:spPr bwMode="auto">
                <a:xfrm rot="5400000">
                  <a:off x="3108" y="2324"/>
                  <a:ext cx="626" cy="136"/>
                </a:xfrm>
                <a:custGeom>
                  <a:avLst/>
                  <a:gdLst>
                    <a:gd name="T0" fmla="*/ 0 w 1830"/>
                    <a:gd name="T1" fmla="*/ 8 h 408"/>
                    <a:gd name="T2" fmla="*/ 13 w 1830"/>
                    <a:gd name="T3" fmla="*/ 8 h 408"/>
                    <a:gd name="T4" fmla="*/ 17 w 1830"/>
                    <a:gd name="T5" fmla="*/ 0 h 408"/>
                    <a:gd name="T6" fmla="*/ 21 w 1830"/>
                    <a:gd name="T7" fmla="*/ 15 h 408"/>
                    <a:gd name="T8" fmla="*/ 27 w 1830"/>
                    <a:gd name="T9" fmla="*/ 0 h 408"/>
                    <a:gd name="T10" fmla="*/ 32 w 1830"/>
                    <a:gd name="T11" fmla="*/ 15 h 408"/>
                    <a:gd name="T12" fmla="*/ 39 w 1830"/>
                    <a:gd name="T13" fmla="*/ 0 h 408"/>
                    <a:gd name="T14" fmla="*/ 44 w 1830"/>
                    <a:gd name="T15" fmla="*/ 15 h 408"/>
                    <a:gd name="T16" fmla="*/ 51 w 1830"/>
                    <a:gd name="T17" fmla="*/ 0 h 408"/>
                    <a:gd name="T18" fmla="*/ 57 w 1830"/>
                    <a:gd name="T19" fmla="*/ 15 h 408"/>
                    <a:gd name="T20" fmla="*/ 60 w 1830"/>
                    <a:gd name="T21" fmla="*/ 8 h 408"/>
                    <a:gd name="T22" fmla="*/ 73 w 1830"/>
                    <a:gd name="T23" fmla="*/ 8 h 40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830" h="408">
                      <a:moveTo>
                        <a:pt x="0" y="213"/>
                      </a:moveTo>
                      <a:lnTo>
                        <a:pt x="328" y="213"/>
                      </a:lnTo>
                      <a:lnTo>
                        <a:pt x="422" y="0"/>
                      </a:lnTo>
                      <a:lnTo>
                        <a:pt x="509" y="408"/>
                      </a:lnTo>
                      <a:lnTo>
                        <a:pt x="686" y="0"/>
                      </a:lnTo>
                      <a:lnTo>
                        <a:pt x="802" y="408"/>
                      </a:lnTo>
                      <a:lnTo>
                        <a:pt x="978" y="0"/>
                      </a:lnTo>
                      <a:lnTo>
                        <a:pt x="1095" y="408"/>
                      </a:lnTo>
                      <a:lnTo>
                        <a:pt x="1271" y="0"/>
                      </a:lnTo>
                      <a:lnTo>
                        <a:pt x="1417" y="408"/>
                      </a:lnTo>
                      <a:lnTo>
                        <a:pt x="1504" y="213"/>
                      </a:lnTo>
                      <a:lnTo>
                        <a:pt x="1830" y="211"/>
                      </a:lnTo>
                    </a:path>
                  </a:pathLst>
                </a:custGeom>
                <a:noFill/>
                <a:ln w="28575" cap="sq" cmpd="sng">
                  <a:solidFill>
                    <a:srgbClr val="000099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088" name="Freeform 65"/>
                <p:cNvSpPr>
                  <a:spLocks/>
                </p:cNvSpPr>
                <p:nvPr/>
              </p:nvSpPr>
              <p:spPr bwMode="auto">
                <a:xfrm rot="5400000">
                  <a:off x="2454" y="2324"/>
                  <a:ext cx="626" cy="136"/>
                </a:xfrm>
                <a:custGeom>
                  <a:avLst/>
                  <a:gdLst>
                    <a:gd name="T0" fmla="*/ 0 w 1830"/>
                    <a:gd name="T1" fmla="*/ 8 h 408"/>
                    <a:gd name="T2" fmla="*/ 13 w 1830"/>
                    <a:gd name="T3" fmla="*/ 8 h 408"/>
                    <a:gd name="T4" fmla="*/ 17 w 1830"/>
                    <a:gd name="T5" fmla="*/ 0 h 408"/>
                    <a:gd name="T6" fmla="*/ 21 w 1830"/>
                    <a:gd name="T7" fmla="*/ 15 h 408"/>
                    <a:gd name="T8" fmla="*/ 27 w 1830"/>
                    <a:gd name="T9" fmla="*/ 0 h 408"/>
                    <a:gd name="T10" fmla="*/ 32 w 1830"/>
                    <a:gd name="T11" fmla="*/ 15 h 408"/>
                    <a:gd name="T12" fmla="*/ 39 w 1830"/>
                    <a:gd name="T13" fmla="*/ 0 h 408"/>
                    <a:gd name="T14" fmla="*/ 44 w 1830"/>
                    <a:gd name="T15" fmla="*/ 15 h 408"/>
                    <a:gd name="T16" fmla="*/ 51 w 1830"/>
                    <a:gd name="T17" fmla="*/ 0 h 408"/>
                    <a:gd name="T18" fmla="*/ 57 w 1830"/>
                    <a:gd name="T19" fmla="*/ 15 h 408"/>
                    <a:gd name="T20" fmla="*/ 60 w 1830"/>
                    <a:gd name="T21" fmla="*/ 8 h 408"/>
                    <a:gd name="T22" fmla="*/ 73 w 1830"/>
                    <a:gd name="T23" fmla="*/ 8 h 40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830" h="408">
                      <a:moveTo>
                        <a:pt x="0" y="213"/>
                      </a:moveTo>
                      <a:lnTo>
                        <a:pt x="328" y="213"/>
                      </a:lnTo>
                      <a:lnTo>
                        <a:pt x="422" y="0"/>
                      </a:lnTo>
                      <a:lnTo>
                        <a:pt x="509" y="408"/>
                      </a:lnTo>
                      <a:lnTo>
                        <a:pt x="686" y="0"/>
                      </a:lnTo>
                      <a:lnTo>
                        <a:pt x="802" y="408"/>
                      </a:lnTo>
                      <a:lnTo>
                        <a:pt x="978" y="0"/>
                      </a:lnTo>
                      <a:lnTo>
                        <a:pt x="1095" y="408"/>
                      </a:lnTo>
                      <a:lnTo>
                        <a:pt x="1271" y="0"/>
                      </a:lnTo>
                      <a:lnTo>
                        <a:pt x="1417" y="408"/>
                      </a:lnTo>
                      <a:lnTo>
                        <a:pt x="1504" y="213"/>
                      </a:lnTo>
                      <a:lnTo>
                        <a:pt x="1830" y="211"/>
                      </a:lnTo>
                    </a:path>
                  </a:pathLst>
                </a:custGeom>
                <a:noFill/>
                <a:ln w="28575" cap="sq" cmpd="sng">
                  <a:solidFill>
                    <a:srgbClr val="000099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1079" name="Rectangle 66"/>
              <p:cNvSpPr>
                <a:spLocks noChangeArrowheads="1"/>
              </p:cNvSpPr>
              <p:nvPr/>
            </p:nvSpPr>
            <p:spPr bwMode="auto">
              <a:xfrm>
                <a:off x="3464" y="2423"/>
                <a:ext cx="281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99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6699"/>
                    </a:solidFill>
                    <a:cs typeface="Times New Roman" panose="02020603050405020304" pitchFamily="18" charset="0"/>
                  </a:rPr>
                  <a:t>R</a:t>
                </a:r>
                <a:r>
                  <a:rPr lang="fa-IR" altLang="en-US" sz="2000" baseline="-25000">
                    <a:solidFill>
                      <a:srgbClr val="006699"/>
                    </a:solidFill>
                    <a:cs typeface="Arial" panose="020B0604020202020204" pitchFamily="34" charset="0"/>
                  </a:rPr>
                  <a:t>2</a:t>
                </a:r>
                <a:endParaRPr lang="en-US" altLang="en-US" sz="2000" baseline="-25000">
                  <a:solidFill>
                    <a:srgbClr val="006699"/>
                  </a:solidFill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1064" name="Arc 67"/>
            <p:cNvSpPr>
              <a:spLocks/>
            </p:cNvSpPr>
            <p:nvPr/>
          </p:nvSpPr>
          <p:spPr bwMode="auto">
            <a:xfrm flipH="1">
              <a:off x="3105" y="1498"/>
              <a:ext cx="260" cy="272"/>
            </a:xfrm>
            <a:custGeom>
              <a:avLst/>
              <a:gdLst>
                <a:gd name="T0" fmla="*/ 0 w 41339"/>
                <a:gd name="T1" fmla="*/ 0 h 43200"/>
                <a:gd name="T2" fmla="*/ 0 w 41339"/>
                <a:gd name="T3" fmla="*/ 0 h 43200"/>
                <a:gd name="T4" fmla="*/ 0 w 4133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339" h="43200" fill="none" extrusionOk="0">
                  <a:moveTo>
                    <a:pt x="10635" y="2012"/>
                  </a:moveTo>
                  <a:cubicBezTo>
                    <a:pt x="13487" y="686"/>
                    <a:pt x="16594" y="0"/>
                    <a:pt x="19739" y="0"/>
                  </a:cubicBezTo>
                  <a:cubicBezTo>
                    <a:pt x="31668" y="0"/>
                    <a:pt x="41339" y="9670"/>
                    <a:pt x="41339" y="21600"/>
                  </a:cubicBezTo>
                  <a:cubicBezTo>
                    <a:pt x="41339" y="33529"/>
                    <a:pt x="31668" y="43200"/>
                    <a:pt x="19739" y="43200"/>
                  </a:cubicBezTo>
                  <a:cubicBezTo>
                    <a:pt x="11202" y="43199"/>
                    <a:pt x="3466" y="38172"/>
                    <a:pt x="0" y="30371"/>
                  </a:cubicBezTo>
                </a:path>
                <a:path w="41339" h="43200" stroke="0" extrusionOk="0">
                  <a:moveTo>
                    <a:pt x="10635" y="2012"/>
                  </a:moveTo>
                  <a:cubicBezTo>
                    <a:pt x="13487" y="686"/>
                    <a:pt x="16594" y="0"/>
                    <a:pt x="19739" y="0"/>
                  </a:cubicBezTo>
                  <a:cubicBezTo>
                    <a:pt x="31668" y="0"/>
                    <a:pt x="41339" y="9670"/>
                    <a:pt x="41339" y="21600"/>
                  </a:cubicBezTo>
                  <a:cubicBezTo>
                    <a:pt x="41339" y="33529"/>
                    <a:pt x="31668" y="43200"/>
                    <a:pt x="19739" y="43200"/>
                  </a:cubicBezTo>
                  <a:cubicBezTo>
                    <a:pt x="11202" y="43199"/>
                    <a:pt x="3466" y="38172"/>
                    <a:pt x="0" y="30371"/>
                  </a:cubicBezTo>
                  <a:lnTo>
                    <a:pt x="19739" y="21600"/>
                  </a:lnTo>
                  <a:lnTo>
                    <a:pt x="10635" y="2012"/>
                  </a:lnTo>
                  <a:close/>
                </a:path>
              </a:pathLst>
            </a:cu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5" name="Arc 68"/>
            <p:cNvSpPr>
              <a:spLocks/>
            </p:cNvSpPr>
            <p:nvPr/>
          </p:nvSpPr>
          <p:spPr bwMode="auto">
            <a:xfrm flipH="1">
              <a:off x="2151" y="1517"/>
              <a:ext cx="272" cy="272"/>
            </a:xfrm>
            <a:custGeom>
              <a:avLst/>
              <a:gdLst>
                <a:gd name="T0" fmla="*/ 0 w 43200"/>
                <a:gd name="T1" fmla="*/ 0 h 43191"/>
                <a:gd name="T2" fmla="*/ 0 w 43200"/>
                <a:gd name="T3" fmla="*/ 0 h 43191"/>
                <a:gd name="T4" fmla="*/ 0 w 43200"/>
                <a:gd name="T5" fmla="*/ 0 h 431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191" fill="none" extrusionOk="0">
                  <a:moveTo>
                    <a:pt x="312" y="25263"/>
                  </a:moveTo>
                  <a:cubicBezTo>
                    <a:pt x="104" y="24053"/>
                    <a:pt x="0" y="2282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289"/>
                    <a:pt x="33901" y="42857"/>
                    <a:pt x="22217" y="43191"/>
                  </a:cubicBezTo>
                </a:path>
                <a:path w="43200" h="43191" stroke="0" extrusionOk="0">
                  <a:moveTo>
                    <a:pt x="312" y="25263"/>
                  </a:moveTo>
                  <a:cubicBezTo>
                    <a:pt x="104" y="24053"/>
                    <a:pt x="0" y="2282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289"/>
                    <a:pt x="33901" y="42857"/>
                    <a:pt x="22217" y="43191"/>
                  </a:cubicBezTo>
                  <a:lnTo>
                    <a:pt x="21600" y="21600"/>
                  </a:lnTo>
                  <a:lnTo>
                    <a:pt x="312" y="25263"/>
                  </a:lnTo>
                  <a:close/>
                </a:path>
              </a:pathLst>
            </a:custGeom>
            <a:noFill/>
            <a:ln w="28575" cap="sq">
              <a:solidFill>
                <a:srgbClr val="000000"/>
              </a:solidFill>
              <a:round/>
              <a:headEnd type="stealth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6" name="Line 69"/>
            <p:cNvSpPr>
              <a:spLocks noChangeShapeType="1"/>
            </p:cNvSpPr>
            <p:nvPr/>
          </p:nvSpPr>
          <p:spPr bwMode="auto">
            <a:xfrm>
              <a:off x="2002" y="1434"/>
              <a:ext cx="0" cy="27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7" name="Line 70"/>
            <p:cNvSpPr>
              <a:spLocks noChangeShapeType="1"/>
            </p:cNvSpPr>
            <p:nvPr/>
          </p:nvSpPr>
          <p:spPr bwMode="auto">
            <a:xfrm>
              <a:off x="2971" y="1434"/>
              <a:ext cx="0" cy="27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8" name="Line 71"/>
            <p:cNvSpPr>
              <a:spLocks noChangeShapeType="1"/>
            </p:cNvSpPr>
            <p:nvPr/>
          </p:nvSpPr>
          <p:spPr bwMode="auto">
            <a:xfrm rot="10800000">
              <a:off x="3923" y="1397"/>
              <a:ext cx="0" cy="27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9" name="Rectangle 73"/>
            <p:cNvSpPr>
              <a:spLocks noChangeArrowheads="1"/>
            </p:cNvSpPr>
            <p:nvPr/>
          </p:nvSpPr>
          <p:spPr bwMode="auto">
            <a:xfrm>
              <a:off x="1978" y="1352"/>
              <a:ext cx="2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1</a:t>
              </a:r>
            </a:p>
          </p:txBody>
        </p:sp>
        <p:sp>
          <p:nvSpPr>
            <p:cNvPr id="301070" name="Rectangle 74"/>
            <p:cNvSpPr>
              <a:spLocks noChangeArrowheads="1"/>
            </p:cNvSpPr>
            <p:nvPr/>
          </p:nvSpPr>
          <p:spPr bwMode="auto">
            <a:xfrm>
              <a:off x="2949" y="1352"/>
              <a:ext cx="2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3</a:t>
              </a:r>
            </a:p>
          </p:txBody>
        </p:sp>
        <p:sp>
          <p:nvSpPr>
            <p:cNvPr id="301071" name="Rectangle 75"/>
            <p:cNvSpPr>
              <a:spLocks noChangeArrowheads="1"/>
            </p:cNvSpPr>
            <p:nvPr/>
          </p:nvSpPr>
          <p:spPr bwMode="auto">
            <a:xfrm>
              <a:off x="3929" y="1339"/>
              <a:ext cx="2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3788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6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6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16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6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1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1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16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16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16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16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1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1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6834" grpId="0"/>
      <p:bldP spid="1016835" grpId="0" build="p"/>
      <p:bldP spid="10168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1508" name="Object 4"/>
          <p:cNvGraphicFramePr>
            <a:graphicFrameLocks noChangeAspect="1"/>
          </p:cNvGraphicFramePr>
          <p:nvPr/>
        </p:nvGraphicFramePr>
        <p:xfrm>
          <a:off x="2279650" y="3544889"/>
          <a:ext cx="33718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257300" imgH="228600" progId="Equation.3">
                  <p:embed/>
                </p:oleObj>
              </mc:Choice>
              <mc:Fallback>
                <p:oleObj name="Equation" r:id="rId3" imgW="1257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544889"/>
                        <a:ext cx="337185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1509" name="Object 5"/>
          <p:cNvGraphicFramePr>
            <a:graphicFrameLocks noChangeAspect="1"/>
          </p:cNvGraphicFramePr>
          <p:nvPr/>
        </p:nvGraphicFramePr>
        <p:xfrm>
          <a:off x="2279651" y="4481513"/>
          <a:ext cx="345281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308100" imgH="228600" progId="Equation.3">
                  <p:embed/>
                </p:oleObj>
              </mc:Choice>
              <mc:Fallback>
                <p:oleObj name="Equation" r:id="rId5" imgW="1308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4481513"/>
                        <a:ext cx="345281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84" name="Object 6"/>
          <p:cNvGraphicFramePr>
            <a:graphicFrameLocks noChangeAspect="1"/>
          </p:cNvGraphicFramePr>
          <p:nvPr/>
        </p:nvGraphicFramePr>
        <p:xfrm>
          <a:off x="5448300" y="3644901"/>
          <a:ext cx="5524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3644901"/>
                        <a:ext cx="55245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1511" name="Rectangle 7"/>
          <p:cNvSpPr>
            <a:spLocks noChangeArrowheads="1"/>
          </p:cNvSpPr>
          <p:nvPr/>
        </p:nvSpPr>
        <p:spPr bwMode="auto">
          <a:xfrm>
            <a:off x="2208213" y="1978025"/>
            <a:ext cx="7848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a-IR" altLang="en-US"/>
              <a:t>تعداد گره ها </a:t>
            </a:r>
            <a:r>
              <a:rPr lang="en-US" altLang="en-US">
                <a:solidFill>
                  <a:srgbClr val="000000"/>
                </a:solidFill>
              </a:rPr>
              <a:t>n = </a:t>
            </a:r>
            <a:r>
              <a:rPr lang="en-US" altLang="en-US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/>
              <a:t> بنابراين يك معادله </a:t>
            </a:r>
            <a:r>
              <a:rPr lang="en-US" altLang="en-US">
                <a:solidFill>
                  <a:srgbClr val="000000"/>
                </a:solidFill>
              </a:rPr>
              <a:t>(n-</a:t>
            </a:r>
            <a:r>
              <a:rPr lang="en-US" altLang="en-US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en-US" altLang="en-US">
                <a:solidFill>
                  <a:srgbClr val="000000"/>
                </a:solidFill>
              </a:rPr>
              <a:t>)</a:t>
            </a:r>
            <a:r>
              <a:rPr lang="fa-IR" altLang="en-US"/>
              <a:t> با توجه به قضيۀ گره مي‌نويسيم:</a:t>
            </a:r>
            <a:endParaRPr lang="fa-IR" altLang="en-US" sz="2400"/>
          </a:p>
        </p:txBody>
      </p:sp>
      <p:sp>
        <p:nvSpPr>
          <p:cNvPr id="1941512" name="Rectangle 8"/>
          <p:cNvSpPr>
            <a:spLocks noChangeArrowheads="1"/>
          </p:cNvSpPr>
          <p:nvPr/>
        </p:nvSpPr>
        <p:spPr bwMode="auto">
          <a:xfrm>
            <a:off x="6888164" y="3616325"/>
            <a:ext cx="2111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حلقۀ سمت چپ :</a:t>
            </a:r>
            <a:endParaRPr lang="en-US" altLang="en-US"/>
          </a:p>
        </p:txBody>
      </p:sp>
      <p:sp>
        <p:nvSpPr>
          <p:cNvPr id="1941513" name="Rectangle 9"/>
          <p:cNvSpPr>
            <a:spLocks noChangeArrowheads="1"/>
          </p:cNvSpPr>
          <p:nvPr/>
        </p:nvSpPr>
        <p:spPr bwMode="auto">
          <a:xfrm>
            <a:off x="6743701" y="4408488"/>
            <a:ext cx="23599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حلقۀ سمت راست :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24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1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1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1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15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15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15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941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941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941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1511" grpId="0"/>
      <p:bldP spid="1941512" grpId="0"/>
      <p:bldP spid="19415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مقاومت معادل مقاومت هاي سري </a:t>
            </a:r>
            <a:endParaRPr lang="en-US" altLang="en-US" smtClean="0"/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35175" y="5689601"/>
            <a:ext cx="857250" cy="574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>
                <a:solidFill>
                  <a:srgbClr val="000000"/>
                </a:solidFill>
              </a:rPr>
              <a:t>: چون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178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08213" y="4638675"/>
          <a:ext cx="295116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206500" imgH="228600" progId="Equation.3">
                  <p:embed/>
                </p:oleObj>
              </mc:Choice>
              <mc:Fallback>
                <p:oleObj name="Equation" r:id="rId3" imgW="1206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4638675"/>
                        <a:ext cx="2951162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78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998788" y="5732463"/>
          <a:ext cx="31686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193800" imgH="228600" progId="Equation.3">
                  <p:embed/>
                </p:oleObj>
              </mc:Choice>
              <mc:Fallback>
                <p:oleObj name="Equation" r:id="rId5" imgW="119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5732463"/>
                        <a:ext cx="316865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7864" name="Object 8"/>
          <p:cNvGraphicFramePr>
            <a:graphicFrameLocks noChangeAspect="1"/>
          </p:cNvGraphicFramePr>
          <p:nvPr/>
        </p:nvGraphicFramePr>
        <p:xfrm>
          <a:off x="6197601" y="5776914"/>
          <a:ext cx="36290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1447800" imgH="228600" progId="Equation.3">
                  <p:embed/>
                </p:oleObj>
              </mc:Choice>
              <mc:Fallback>
                <p:oleObj name="Equation" r:id="rId7" imgW="1447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1" y="5776914"/>
                        <a:ext cx="36290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7865" name="Object 9"/>
          <p:cNvGraphicFramePr>
            <a:graphicFrameLocks noChangeAspect="1"/>
          </p:cNvGraphicFramePr>
          <p:nvPr/>
        </p:nvGraphicFramePr>
        <p:xfrm>
          <a:off x="5246689" y="4652963"/>
          <a:ext cx="45370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854200" imgH="228600" progId="Equation.3">
                  <p:embed/>
                </p:oleObj>
              </mc:Choice>
              <mc:Fallback>
                <p:oleObj name="Equation" r:id="rId9" imgW="185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9" y="4652963"/>
                        <a:ext cx="45370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7893" name="Group 37"/>
          <p:cNvGrpSpPr>
            <a:grpSpLocks/>
          </p:cNvGrpSpPr>
          <p:nvPr/>
        </p:nvGrpSpPr>
        <p:grpSpPr bwMode="auto">
          <a:xfrm>
            <a:off x="4238626" y="2420938"/>
            <a:ext cx="3681413" cy="1693862"/>
            <a:chOff x="521" y="2659"/>
            <a:chExt cx="2319" cy="1067"/>
          </a:xfrm>
        </p:grpSpPr>
        <p:grpSp>
          <p:nvGrpSpPr>
            <p:cNvPr id="303113" name="Group 32"/>
            <p:cNvGrpSpPr>
              <a:grpSpLocks/>
            </p:cNvGrpSpPr>
            <p:nvPr/>
          </p:nvGrpSpPr>
          <p:grpSpPr bwMode="auto">
            <a:xfrm>
              <a:off x="521" y="2659"/>
              <a:ext cx="2319" cy="1013"/>
              <a:chOff x="930" y="2067"/>
              <a:chExt cx="2319" cy="1013"/>
            </a:xfrm>
          </p:grpSpPr>
          <p:grpSp>
            <p:nvGrpSpPr>
              <p:cNvPr id="303118" name="Group 12"/>
              <p:cNvGrpSpPr>
                <a:grpSpLocks/>
              </p:cNvGrpSpPr>
              <p:nvPr/>
            </p:nvGrpSpPr>
            <p:grpSpPr bwMode="auto">
              <a:xfrm>
                <a:off x="1727" y="2672"/>
                <a:ext cx="635" cy="408"/>
                <a:chOff x="839" y="2886"/>
                <a:chExt cx="814" cy="771"/>
              </a:xfrm>
            </p:grpSpPr>
            <p:sp>
              <p:nvSpPr>
                <p:cNvPr id="303128" name="Line 13"/>
                <p:cNvSpPr>
                  <a:spLocks noChangeShapeType="1"/>
                </p:cNvSpPr>
                <p:nvPr/>
              </p:nvSpPr>
              <p:spPr bwMode="auto">
                <a:xfrm>
                  <a:off x="839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129" name="Line 14"/>
                <p:cNvSpPr>
                  <a:spLocks noChangeShapeType="1"/>
                </p:cNvSpPr>
                <p:nvPr/>
              </p:nvSpPr>
              <p:spPr bwMode="auto">
                <a:xfrm>
                  <a:off x="1202" y="2886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130" name="Line 15"/>
                <p:cNvSpPr>
                  <a:spLocks noChangeShapeType="1"/>
                </p:cNvSpPr>
                <p:nvPr/>
              </p:nvSpPr>
              <p:spPr bwMode="auto">
                <a:xfrm>
                  <a:off x="1321" y="3077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131" name="Line 16"/>
                <p:cNvSpPr>
                  <a:spLocks noChangeShapeType="1"/>
                </p:cNvSpPr>
                <p:nvPr/>
              </p:nvSpPr>
              <p:spPr bwMode="auto">
                <a:xfrm>
                  <a:off x="1336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3119" name="Freeform 23"/>
              <p:cNvSpPr>
                <a:spLocks/>
              </p:cNvSpPr>
              <p:nvPr/>
            </p:nvSpPr>
            <p:spPr bwMode="auto">
              <a:xfrm>
                <a:off x="930" y="2069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0" name="Freeform 24"/>
              <p:cNvSpPr>
                <a:spLocks/>
              </p:cNvSpPr>
              <p:nvPr/>
            </p:nvSpPr>
            <p:spPr bwMode="auto">
              <a:xfrm>
                <a:off x="1428" y="2069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1" name="Freeform 25"/>
              <p:cNvSpPr>
                <a:spLocks/>
              </p:cNvSpPr>
              <p:nvPr/>
            </p:nvSpPr>
            <p:spPr bwMode="auto">
              <a:xfrm>
                <a:off x="1933" y="2067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2" name="Freeform 26"/>
              <p:cNvSpPr>
                <a:spLocks/>
              </p:cNvSpPr>
              <p:nvPr/>
            </p:nvSpPr>
            <p:spPr bwMode="auto">
              <a:xfrm>
                <a:off x="2738" y="2069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3" name="Line 27"/>
              <p:cNvSpPr>
                <a:spLocks noChangeShapeType="1"/>
              </p:cNvSpPr>
              <p:nvPr/>
            </p:nvSpPr>
            <p:spPr bwMode="auto">
              <a:xfrm>
                <a:off x="2450" y="2166"/>
                <a:ext cx="27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4" name="Line 28"/>
              <p:cNvSpPr>
                <a:spLocks noChangeShapeType="1"/>
              </p:cNvSpPr>
              <p:nvPr/>
            </p:nvSpPr>
            <p:spPr bwMode="auto">
              <a:xfrm>
                <a:off x="930" y="2160"/>
                <a:ext cx="0" cy="7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5" name="Line 29"/>
              <p:cNvSpPr>
                <a:spLocks noChangeShapeType="1"/>
              </p:cNvSpPr>
              <p:nvPr/>
            </p:nvSpPr>
            <p:spPr bwMode="auto">
              <a:xfrm>
                <a:off x="3243" y="2160"/>
                <a:ext cx="0" cy="7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6" name="Line 30"/>
              <p:cNvSpPr>
                <a:spLocks noChangeShapeType="1"/>
              </p:cNvSpPr>
              <p:nvPr/>
            </p:nvSpPr>
            <p:spPr bwMode="auto">
              <a:xfrm>
                <a:off x="930" y="2886"/>
                <a:ext cx="77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7" name="Line 31"/>
              <p:cNvSpPr>
                <a:spLocks noChangeShapeType="1"/>
              </p:cNvSpPr>
              <p:nvPr/>
            </p:nvSpPr>
            <p:spPr bwMode="auto">
              <a:xfrm flipH="1">
                <a:off x="2365" y="2886"/>
                <a:ext cx="8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3114" name="Rectangle 33"/>
            <p:cNvSpPr>
              <a:spLocks noChangeArrowheads="1"/>
            </p:cNvSpPr>
            <p:nvPr/>
          </p:nvSpPr>
          <p:spPr bwMode="auto">
            <a:xfrm>
              <a:off x="1679" y="343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303115" name="Rectangle 34"/>
            <p:cNvSpPr>
              <a:spLocks noChangeArrowheads="1"/>
            </p:cNvSpPr>
            <p:nvPr/>
          </p:nvSpPr>
          <p:spPr bwMode="auto">
            <a:xfrm>
              <a:off x="673" y="2787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3116" name="Rectangle 35"/>
            <p:cNvSpPr>
              <a:spLocks noChangeArrowheads="1"/>
            </p:cNvSpPr>
            <p:nvPr/>
          </p:nvSpPr>
          <p:spPr bwMode="auto">
            <a:xfrm>
              <a:off x="1171" y="2787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3117" name="Rectangle 36"/>
            <p:cNvSpPr>
              <a:spLocks noChangeArrowheads="1"/>
            </p:cNvSpPr>
            <p:nvPr/>
          </p:nvSpPr>
          <p:spPr bwMode="auto">
            <a:xfrm>
              <a:off x="1687" y="2787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056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7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1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7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1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17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1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17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7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7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1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1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1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1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17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17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17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1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78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78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7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858" grpId="0"/>
      <p:bldP spid="10178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مقاومت معادل مقاومت هاي موازي  </a:t>
            </a:r>
            <a:endParaRPr lang="en-US" altLang="en-US" smtClean="0"/>
          </a:p>
        </p:txBody>
      </p:sp>
      <p:sp>
        <p:nvSpPr>
          <p:cNvPr id="101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9" y="5445126"/>
            <a:ext cx="860425" cy="620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>
                <a:solidFill>
                  <a:srgbClr val="000000"/>
                </a:solidFill>
              </a:rPr>
              <a:t>: چون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1888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79650" y="4398963"/>
          <a:ext cx="31686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398963"/>
                        <a:ext cx="316865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888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070226" y="5445126"/>
          <a:ext cx="32416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1257300" imgH="228600" progId="Equation.3">
                  <p:embed/>
                </p:oleObj>
              </mc:Choice>
              <mc:Fallback>
                <p:oleObj name="Equation" r:id="rId5" imgW="1257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6" y="5445126"/>
                        <a:ext cx="324167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8888" name="Object 8"/>
          <p:cNvGraphicFramePr>
            <a:graphicFrameLocks noChangeAspect="1"/>
          </p:cNvGraphicFramePr>
          <p:nvPr/>
        </p:nvGraphicFramePr>
        <p:xfrm>
          <a:off x="5376864" y="4241801"/>
          <a:ext cx="3240087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4" y="4241801"/>
                        <a:ext cx="3240087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8889" name="Object 9"/>
          <p:cNvGraphicFramePr>
            <a:graphicFrameLocks noChangeAspect="1"/>
          </p:cNvGraphicFramePr>
          <p:nvPr/>
        </p:nvGraphicFramePr>
        <p:xfrm>
          <a:off x="6311900" y="5286375"/>
          <a:ext cx="3671888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1548728" imgH="431613" progId="Equation.3">
                  <p:embed/>
                </p:oleObj>
              </mc:Choice>
              <mc:Fallback>
                <p:oleObj name="Equation" r:id="rId9" imgW="154872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5286375"/>
                        <a:ext cx="3671888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8914" name="Group 34"/>
          <p:cNvGrpSpPr>
            <a:grpSpLocks/>
          </p:cNvGrpSpPr>
          <p:nvPr/>
        </p:nvGrpSpPr>
        <p:grpSpPr bwMode="auto">
          <a:xfrm>
            <a:off x="3055939" y="836613"/>
            <a:ext cx="1527175" cy="3035300"/>
            <a:chOff x="1429" y="1699"/>
            <a:chExt cx="962" cy="1912"/>
          </a:xfrm>
        </p:grpSpPr>
        <p:sp>
          <p:nvSpPr>
            <p:cNvPr id="304137" name="Rectangle 26"/>
            <p:cNvSpPr>
              <a:spLocks noChangeArrowheads="1"/>
            </p:cNvSpPr>
            <p:nvPr/>
          </p:nvSpPr>
          <p:spPr bwMode="auto">
            <a:xfrm>
              <a:off x="1613" y="3219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304138" name="Rectangle 27"/>
            <p:cNvSpPr>
              <a:spLocks noChangeArrowheads="1"/>
            </p:cNvSpPr>
            <p:nvPr/>
          </p:nvSpPr>
          <p:spPr bwMode="auto">
            <a:xfrm>
              <a:off x="2080" y="1699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4139" name="Rectangle 28"/>
            <p:cNvSpPr>
              <a:spLocks noChangeArrowheads="1"/>
            </p:cNvSpPr>
            <p:nvPr/>
          </p:nvSpPr>
          <p:spPr bwMode="auto">
            <a:xfrm>
              <a:off x="2062" y="2035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4140" name="Rectangle 29"/>
            <p:cNvSpPr>
              <a:spLocks noChangeArrowheads="1"/>
            </p:cNvSpPr>
            <p:nvPr/>
          </p:nvSpPr>
          <p:spPr bwMode="auto">
            <a:xfrm>
              <a:off x="2066" y="2387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04141" name="Group 33"/>
            <p:cNvGrpSpPr>
              <a:grpSpLocks/>
            </p:cNvGrpSpPr>
            <p:nvPr/>
          </p:nvGrpSpPr>
          <p:grpSpPr bwMode="auto">
            <a:xfrm>
              <a:off x="1429" y="1842"/>
              <a:ext cx="907" cy="1769"/>
              <a:chOff x="1383" y="1698"/>
              <a:chExt cx="507" cy="1505"/>
            </a:xfrm>
          </p:grpSpPr>
          <p:grpSp>
            <p:nvGrpSpPr>
              <p:cNvPr id="304142" name="Group 12"/>
              <p:cNvGrpSpPr>
                <a:grpSpLocks/>
              </p:cNvGrpSpPr>
              <p:nvPr/>
            </p:nvGrpSpPr>
            <p:grpSpPr bwMode="auto">
              <a:xfrm>
                <a:off x="1385" y="2935"/>
                <a:ext cx="501" cy="268"/>
                <a:chOff x="839" y="2886"/>
                <a:chExt cx="814" cy="771"/>
              </a:xfrm>
            </p:grpSpPr>
            <p:sp>
              <p:nvSpPr>
                <p:cNvPr id="304151" name="Line 13"/>
                <p:cNvSpPr>
                  <a:spLocks noChangeShapeType="1"/>
                </p:cNvSpPr>
                <p:nvPr/>
              </p:nvSpPr>
              <p:spPr bwMode="auto">
                <a:xfrm>
                  <a:off x="839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152" name="Line 14"/>
                <p:cNvSpPr>
                  <a:spLocks noChangeShapeType="1"/>
                </p:cNvSpPr>
                <p:nvPr/>
              </p:nvSpPr>
              <p:spPr bwMode="auto">
                <a:xfrm>
                  <a:off x="1202" y="2886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153" name="Line 15"/>
                <p:cNvSpPr>
                  <a:spLocks noChangeShapeType="1"/>
                </p:cNvSpPr>
                <p:nvPr/>
              </p:nvSpPr>
              <p:spPr bwMode="auto">
                <a:xfrm>
                  <a:off x="1321" y="3077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154" name="Line 16"/>
                <p:cNvSpPr>
                  <a:spLocks noChangeShapeType="1"/>
                </p:cNvSpPr>
                <p:nvPr/>
              </p:nvSpPr>
              <p:spPr bwMode="auto">
                <a:xfrm>
                  <a:off x="1336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4143" name="Freeform 17"/>
              <p:cNvSpPr>
                <a:spLocks/>
              </p:cNvSpPr>
              <p:nvPr/>
            </p:nvSpPr>
            <p:spPr bwMode="auto">
              <a:xfrm>
                <a:off x="1391" y="1698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4" name="Freeform 18"/>
              <p:cNvSpPr>
                <a:spLocks/>
              </p:cNvSpPr>
              <p:nvPr/>
            </p:nvSpPr>
            <p:spPr bwMode="auto">
              <a:xfrm>
                <a:off x="1387" y="1995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5" name="Freeform 19"/>
              <p:cNvSpPr>
                <a:spLocks/>
              </p:cNvSpPr>
              <p:nvPr/>
            </p:nvSpPr>
            <p:spPr bwMode="auto">
              <a:xfrm>
                <a:off x="1387" y="2289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6" name="Freeform 20"/>
              <p:cNvSpPr>
                <a:spLocks/>
              </p:cNvSpPr>
              <p:nvPr/>
            </p:nvSpPr>
            <p:spPr bwMode="auto">
              <a:xfrm>
                <a:off x="1391" y="2582"/>
                <a:ext cx="499" cy="181"/>
              </a:xfrm>
              <a:custGeom>
                <a:avLst/>
                <a:gdLst>
                  <a:gd name="T0" fmla="*/ 0 w 1524"/>
                  <a:gd name="T1" fmla="*/ 19 h 408"/>
                  <a:gd name="T2" fmla="*/ 12 w 1524"/>
                  <a:gd name="T3" fmla="*/ 19 h 408"/>
                  <a:gd name="T4" fmla="*/ 15 w 1524"/>
                  <a:gd name="T5" fmla="*/ 0 h 408"/>
                  <a:gd name="T6" fmla="*/ 18 w 1524"/>
                  <a:gd name="T7" fmla="*/ 35 h 408"/>
                  <a:gd name="T8" fmla="*/ 25 w 1524"/>
                  <a:gd name="T9" fmla="*/ 0 h 408"/>
                  <a:gd name="T10" fmla="*/ 28 w 1524"/>
                  <a:gd name="T11" fmla="*/ 35 h 408"/>
                  <a:gd name="T12" fmla="*/ 35 w 1524"/>
                  <a:gd name="T13" fmla="*/ 0 h 408"/>
                  <a:gd name="T14" fmla="*/ 39 w 1524"/>
                  <a:gd name="T15" fmla="*/ 35 h 408"/>
                  <a:gd name="T16" fmla="*/ 42 w 1524"/>
                  <a:gd name="T17" fmla="*/ 19 h 408"/>
                  <a:gd name="T18" fmla="*/ 53 w 1524"/>
                  <a:gd name="T19" fmla="*/ 19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7" name="Line 23"/>
              <p:cNvSpPr>
                <a:spLocks noChangeShapeType="1"/>
              </p:cNvSpPr>
              <p:nvPr/>
            </p:nvSpPr>
            <p:spPr bwMode="auto">
              <a:xfrm>
                <a:off x="1383" y="2351"/>
                <a:ext cx="0" cy="73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8" name="Line 30"/>
              <p:cNvSpPr>
                <a:spLocks noChangeShapeType="1"/>
              </p:cNvSpPr>
              <p:nvPr/>
            </p:nvSpPr>
            <p:spPr bwMode="auto">
              <a:xfrm>
                <a:off x="1383" y="1797"/>
                <a:ext cx="0" cy="59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49" name="Line 31"/>
              <p:cNvSpPr>
                <a:spLocks noChangeShapeType="1"/>
              </p:cNvSpPr>
              <p:nvPr/>
            </p:nvSpPr>
            <p:spPr bwMode="auto">
              <a:xfrm>
                <a:off x="1890" y="1796"/>
                <a:ext cx="0" cy="59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50" name="Line 32"/>
              <p:cNvSpPr>
                <a:spLocks noChangeShapeType="1"/>
              </p:cNvSpPr>
              <p:nvPr/>
            </p:nvSpPr>
            <p:spPr bwMode="auto">
              <a:xfrm>
                <a:off x="1890" y="2353"/>
                <a:ext cx="0" cy="73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5945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8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89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18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1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1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1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1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18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18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188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1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8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8882" grpId="0"/>
      <p:bldP spid="10188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989138"/>
            <a:ext cx="7772400" cy="23495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ايجاد جريانهاي دائمي به مدار بسته يا كامل و نيز به منبع نيروي محركۀ الكتريكي مثل باتري ، مولد ، باتري خورشيدي و ترموكوپل نياز داريم كه مي‌توانند يكي از شكلهاي انرژي ( مكانيكي ، شيميايي ، گرمايي و غيره ) را به انرژي الكتريكي تبديل كنند و روي بارهاي الكتريكي كار انجام دهند . 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187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75" y="1125538"/>
            <a:ext cx="7920038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3 </a:t>
            </a:r>
            <a:endParaRPr lang="en-US" altLang="en-US" smtClean="0"/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2349501"/>
            <a:ext cx="7847013" cy="162877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fa-IR" altLang="en-US" smtClean="0"/>
              <a:t>مطلوب است ، مقاومت معادل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سيم مشابه هر يك به مقاومت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؛ </a:t>
            </a:r>
          </a:p>
          <a:p>
            <a:pPr algn="just" eaLnBrk="1" hangingPunct="1">
              <a:buFontTx/>
              <a:buNone/>
            </a:pPr>
            <a:r>
              <a:rPr lang="fa-IR" altLang="en-US" smtClean="0"/>
              <a:t>    الف ) وقتي سري شوند. </a:t>
            </a:r>
          </a:p>
          <a:p>
            <a:pPr algn="just" eaLnBrk="1" hangingPunct="1">
              <a:buFontTx/>
              <a:buNone/>
            </a:pPr>
            <a:r>
              <a:rPr lang="fa-IR" altLang="en-US" smtClean="0"/>
              <a:t>    ب ) وقتي موازي شوند.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0180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9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1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1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1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01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01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01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1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1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1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9906" grpId="0"/>
      <p:bldP spid="10199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5461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3</a:t>
            </a:r>
            <a:endParaRPr lang="en-US" altLang="en-US" smtClean="0"/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88389" y="1773238"/>
            <a:ext cx="860425" cy="6477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fa-IR" altLang="en-US" sz="3200"/>
              <a:t>الف )</a:t>
            </a:r>
          </a:p>
        </p:txBody>
      </p:sp>
      <p:graphicFrame>
        <p:nvGraphicFramePr>
          <p:cNvPr id="10209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38401" y="1673225"/>
          <a:ext cx="33131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219200" imgH="228600" progId="Equation.3">
                  <p:embed/>
                </p:oleObj>
              </mc:Choice>
              <mc:Fallback>
                <p:oleObj name="Equation" r:id="rId3" imgW="1219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1673225"/>
                        <a:ext cx="33131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093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438400" y="2641601"/>
          <a:ext cx="19367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672808" imgH="228501" progId="Equation.3">
                  <p:embed/>
                </p:oleObj>
              </mc:Choice>
              <mc:Fallback>
                <p:oleObj name="Equation" r:id="rId5" imgW="67280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641601"/>
                        <a:ext cx="19367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0936" name="Object 8"/>
          <p:cNvGraphicFramePr>
            <a:graphicFrameLocks noChangeAspect="1"/>
          </p:cNvGraphicFramePr>
          <p:nvPr/>
        </p:nvGraphicFramePr>
        <p:xfrm>
          <a:off x="2495551" y="4081463"/>
          <a:ext cx="3529013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081463"/>
                        <a:ext cx="3529013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0937" name="Object 9"/>
          <p:cNvGraphicFramePr>
            <a:graphicFrameLocks noChangeAspect="1"/>
          </p:cNvGraphicFramePr>
          <p:nvPr/>
        </p:nvGraphicFramePr>
        <p:xfrm>
          <a:off x="2540000" y="5264150"/>
          <a:ext cx="2160588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723586" imgH="393529" progId="Equation.3">
                  <p:embed/>
                </p:oleObj>
              </mc:Choice>
              <mc:Fallback>
                <p:oleObj name="Equation" r:id="rId9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5264150"/>
                        <a:ext cx="2160588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8759826" y="4311651"/>
            <a:ext cx="8418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3200"/>
              <a:t>ب ) </a:t>
            </a:r>
            <a:endParaRPr lang="en-US" altLang="en-US" sz="3200"/>
          </a:p>
        </p:txBody>
      </p:sp>
      <p:sp>
        <p:nvSpPr>
          <p:cNvPr id="1020939" name="AutoShape 11"/>
          <p:cNvSpPr>
            <a:spLocks/>
          </p:cNvSpPr>
          <p:nvPr/>
        </p:nvSpPr>
        <p:spPr bwMode="auto">
          <a:xfrm rot="-5400000">
            <a:off x="4275139" y="341314"/>
            <a:ext cx="287337" cy="2376487"/>
          </a:xfrm>
          <a:prstGeom prst="rightBrace">
            <a:avLst>
              <a:gd name="adj1" fmla="val 6892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20940" name="Rectangle 12"/>
          <p:cNvSpPr>
            <a:spLocks noChangeArrowheads="1"/>
          </p:cNvSpPr>
          <p:nvPr/>
        </p:nvSpPr>
        <p:spPr bwMode="auto">
          <a:xfrm>
            <a:off x="4238625" y="99536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4395788" y="344328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020942" name="AutoShape 14"/>
          <p:cNvSpPr>
            <a:spLocks/>
          </p:cNvSpPr>
          <p:nvPr/>
        </p:nvSpPr>
        <p:spPr bwMode="auto">
          <a:xfrm rot="-5400000">
            <a:off x="4418013" y="2794000"/>
            <a:ext cx="317500" cy="2463800"/>
          </a:xfrm>
          <a:prstGeom prst="rightBrace">
            <a:avLst>
              <a:gd name="adj1" fmla="val 64667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53361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0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0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0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0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0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0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0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0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09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0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0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09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2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0" grpId="0"/>
      <p:bldP spid="1020931" grpId="0" build="p"/>
      <p:bldP spid="1020938" grpId="0"/>
      <p:bldP spid="1020940" grpId="0"/>
      <p:bldP spid="10209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4 </a:t>
            </a:r>
            <a:endParaRPr lang="en-US" altLang="en-US" smtClean="0"/>
          </a:p>
        </p:txBody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5363" y="2060575"/>
            <a:ext cx="7777162" cy="108108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شكل زير چه رابطه‌اي بين مقاومت معادل با مقاومت هر سيم برقرار است ؟ </a:t>
            </a:r>
            <a:endParaRPr lang="en-US" altLang="en-US" smtClean="0"/>
          </a:p>
        </p:txBody>
      </p:sp>
      <p:grpSp>
        <p:nvGrpSpPr>
          <p:cNvPr id="1021988" name="Group 36"/>
          <p:cNvGrpSpPr>
            <a:grpSpLocks/>
          </p:cNvGrpSpPr>
          <p:nvPr/>
        </p:nvGrpSpPr>
        <p:grpSpPr bwMode="auto">
          <a:xfrm>
            <a:off x="3938589" y="3560764"/>
            <a:ext cx="4289425" cy="2173287"/>
            <a:chOff x="1927" y="1570"/>
            <a:chExt cx="2702" cy="1369"/>
          </a:xfrm>
        </p:grpSpPr>
        <p:sp>
          <p:nvSpPr>
            <p:cNvPr id="307205" name="Rectangle 5"/>
            <p:cNvSpPr>
              <a:spLocks noChangeArrowheads="1"/>
            </p:cNvSpPr>
            <p:nvPr/>
          </p:nvSpPr>
          <p:spPr bwMode="auto">
            <a:xfrm>
              <a:off x="2117" y="192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307206" name="Rectangle 6"/>
            <p:cNvSpPr>
              <a:spLocks noChangeArrowheads="1"/>
            </p:cNvSpPr>
            <p:nvPr/>
          </p:nvSpPr>
          <p:spPr bwMode="auto">
            <a:xfrm>
              <a:off x="4161" y="2032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07207" name="Group 33"/>
            <p:cNvGrpSpPr>
              <a:grpSpLocks/>
            </p:cNvGrpSpPr>
            <p:nvPr/>
          </p:nvGrpSpPr>
          <p:grpSpPr bwMode="auto">
            <a:xfrm>
              <a:off x="1927" y="1570"/>
              <a:ext cx="2702" cy="1369"/>
              <a:chOff x="1927" y="1570"/>
              <a:chExt cx="2702" cy="1369"/>
            </a:xfrm>
          </p:grpSpPr>
          <p:grpSp>
            <p:nvGrpSpPr>
              <p:cNvPr id="307210" name="Group 26"/>
              <p:cNvGrpSpPr>
                <a:grpSpLocks/>
              </p:cNvGrpSpPr>
              <p:nvPr/>
            </p:nvGrpSpPr>
            <p:grpSpPr bwMode="auto">
              <a:xfrm>
                <a:off x="1927" y="1570"/>
                <a:ext cx="454" cy="1270"/>
                <a:chOff x="1927" y="1570"/>
                <a:chExt cx="454" cy="1116"/>
              </a:xfrm>
            </p:grpSpPr>
            <p:sp>
              <p:nvSpPr>
                <p:cNvPr id="307222" name="Line 11"/>
                <p:cNvSpPr>
                  <a:spLocks noChangeShapeType="1"/>
                </p:cNvSpPr>
                <p:nvPr/>
              </p:nvSpPr>
              <p:spPr bwMode="auto">
                <a:xfrm rot="5400000">
                  <a:off x="1878" y="1833"/>
                  <a:ext cx="526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23" name="Line 12"/>
                <p:cNvSpPr>
                  <a:spLocks noChangeShapeType="1"/>
                </p:cNvSpPr>
                <p:nvPr/>
              </p:nvSpPr>
              <p:spPr bwMode="auto">
                <a:xfrm rot="5400000">
                  <a:off x="2154" y="1869"/>
                  <a:ext cx="0" cy="454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24" name="Line 13"/>
                <p:cNvSpPr>
                  <a:spLocks noChangeShapeType="1"/>
                </p:cNvSpPr>
                <p:nvPr/>
              </p:nvSpPr>
              <p:spPr bwMode="auto">
                <a:xfrm rot="5400000">
                  <a:off x="2148" y="2084"/>
                  <a:ext cx="0" cy="24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25" name="Line 14"/>
                <p:cNvSpPr>
                  <a:spLocks noChangeShapeType="1"/>
                </p:cNvSpPr>
                <p:nvPr/>
              </p:nvSpPr>
              <p:spPr bwMode="auto">
                <a:xfrm rot="5400000">
                  <a:off x="1911" y="2456"/>
                  <a:ext cx="460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7211" name="Freeform 15"/>
              <p:cNvSpPr>
                <a:spLocks/>
              </p:cNvSpPr>
              <p:nvPr/>
            </p:nvSpPr>
            <p:spPr bwMode="auto">
              <a:xfrm>
                <a:off x="2699" y="2726"/>
                <a:ext cx="893" cy="213"/>
              </a:xfrm>
              <a:custGeom>
                <a:avLst/>
                <a:gdLst>
                  <a:gd name="T0" fmla="*/ 0 w 1524"/>
                  <a:gd name="T1" fmla="*/ 32 h 408"/>
                  <a:gd name="T2" fmla="*/ 67 w 1524"/>
                  <a:gd name="T3" fmla="*/ 32 h 408"/>
                  <a:gd name="T4" fmla="*/ 87 w 1524"/>
                  <a:gd name="T5" fmla="*/ 0 h 408"/>
                  <a:gd name="T6" fmla="*/ 105 w 1524"/>
                  <a:gd name="T7" fmla="*/ 58 h 408"/>
                  <a:gd name="T8" fmla="*/ 141 w 1524"/>
                  <a:gd name="T9" fmla="*/ 0 h 408"/>
                  <a:gd name="T10" fmla="*/ 164 w 1524"/>
                  <a:gd name="T11" fmla="*/ 58 h 408"/>
                  <a:gd name="T12" fmla="*/ 199 w 1524"/>
                  <a:gd name="T13" fmla="*/ 0 h 408"/>
                  <a:gd name="T14" fmla="*/ 223 w 1524"/>
                  <a:gd name="T15" fmla="*/ 58 h 408"/>
                  <a:gd name="T16" fmla="*/ 241 w 1524"/>
                  <a:gd name="T17" fmla="*/ 32 h 408"/>
                  <a:gd name="T18" fmla="*/ 306 w 1524"/>
                  <a:gd name="T19" fmla="*/ 31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7212" name="Group 25"/>
              <p:cNvGrpSpPr>
                <a:grpSpLocks/>
              </p:cNvGrpSpPr>
              <p:nvPr/>
            </p:nvGrpSpPr>
            <p:grpSpPr bwMode="auto">
              <a:xfrm>
                <a:off x="3823" y="1741"/>
                <a:ext cx="806" cy="901"/>
                <a:chOff x="3823" y="1622"/>
                <a:chExt cx="806" cy="901"/>
              </a:xfrm>
            </p:grpSpPr>
            <p:sp>
              <p:nvSpPr>
                <p:cNvPr id="307218" name="Freeform 16"/>
                <p:cNvSpPr>
                  <a:spLocks/>
                </p:cNvSpPr>
                <p:nvPr/>
              </p:nvSpPr>
              <p:spPr bwMode="auto">
                <a:xfrm rot="5400000">
                  <a:off x="3483" y="1965"/>
                  <a:ext cx="893" cy="213"/>
                </a:xfrm>
                <a:custGeom>
                  <a:avLst/>
                  <a:gdLst>
                    <a:gd name="T0" fmla="*/ 0 w 1524"/>
                    <a:gd name="T1" fmla="*/ 32 h 408"/>
                    <a:gd name="T2" fmla="*/ 67 w 1524"/>
                    <a:gd name="T3" fmla="*/ 32 h 408"/>
                    <a:gd name="T4" fmla="*/ 87 w 1524"/>
                    <a:gd name="T5" fmla="*/ 0 h 408"/>
                    <a:gd name="T6" fmla="*/ 105 w 1524"/>
                    <a:gd name="T7" fmla="*/ 58 h 408"/>
                    <a:gd name="T8" fmla="*/ 141 w 1524"/>
                    <a:gd name="T9" fmla="*/ 0 h 408"/>
                    <a:gd name="T10" fmla="*/ 164 w 1524"/>
                    <a:gd name="T11" fmla="*/ 58 h 408"/>
                    <a:gd name="T12" fmla="*/ 199 w 1524"/>
                    <a:gd name="T13" fmla="*/ 0 h 408"/>
                    <a:gd name="T14" fmla="*/ 223 w 1524"/>
                    <a:gd name="T15" fmla="*/ 58 h 408"/>
                    <a:gd name="T16" fmla="*/ 241 w 1524"/>
                    <a:gd name="T17" fmla="*/ 32 h 408"/>
                    <a:gd name="T18" fmla="*/ 306 w 1524"/>
                    <a:gd name="T19" fmla="*/ 31 h 4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24" h="408">
                      <a:moveTo>
                        <a:pt x="0" y="222"/>
                      </a:moveTo>
                      <a:lnTo>
                        <a:pt x="336" y="222"/>
                      </a:lnTo>
                      <a:lnTo>
                        <a:pt x="436" y="0"/>
                      </a:lnTo>
                      <a:lnTo>
                        <a:pt x="523" y="408"/>
                      </a:lnTo>
                      <a:lnTo>
                        <a:pt x="700" y="0"/>
                      </a:lnTo>
                      <a:lnTo>
                        <a:pt x="816" y="408"/>
                      </a:lnTo>
                      <a:lnTo>
                        <a:pt x="992" y="0"/>
                      </a:lnTo>
                      <a:lnTo>
                        <a:pt x="1109" y="408"/>
                      </a:lnTo>
                      <a:lnTo>
                        <a:pt x="1200" y="222"/>
                      </a:lnTo>
                      <a:lnTo>
                        <a:pt x="1524" y="221"/>
                      </a:lnTo>
                    </a:path>
                  </a:pathLst>
                </a:custGeom>
                <a:noFill/>
                <a:ln w="28575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19" name="Freeform 17"/>
                <p:cNvSpPr>
                  <a:spLocks/>
                </p:cNvSpPr>
                <p:nvPr/>
              </p:nvSpPr>
              <p:spPr bwMode="auto">
                <a:xfrm rot="5400000">
                  <a:off x="4076" y="1966"/>
                  <a:ext cx="893" cy="212"/>
                </a:xfrm>
                <a:custGeom>
                  <a:avLst/>
                  <a:gdLst>
                    <a:gd name="T0" fmla="*/ 0 w 1524"/>
                    <a:gd name="T1" fmla="*/ 31 h 408"/>
                    <a:gd name="T2" fmla="*/ 67 w 1524"/>
                    <a:gd name="T3" fmla="*/ 31 h 408"/>
                    <a:gd name="T4" fmla="*/ 87 w 1524"/>
                    <a:gd name="T5" fmla="*/ 0 h 408"/>
                    <a:gd name="T6" fmla="*/ 105 w 1524"/>
                    <a:gd name="T7" fmla="*/ 57 h 408"/>
                    <a:gd name="T8" fmla="*/ 141 w 1524"/>
                    <a:gd name="T9" fmla="*/ 0 h 408"/>
                    <a:gd name="T10" fmla="*/ 164 w 1524"/>
                    <a:gd name="T11" fmla="*/ 57 h 408"/>
                    <a:gd name="T12" fmla="*/ 199 w 1524"/>
                    <a:gd name="T13" fmla="*/ 0 h 408"/>
                    <a:gd name="T14" fmla="*/ 223 w 1524"/>
                    <a:gd name="T15" fmla="*/ 57 h 408"/>
                    <a:gd name="T16" fmla="*/ 241 w 1524"/>
                    <a:gd name="T17" fmla="*/ 31 h 408"/>
                    <a:gd name="T18" fmla="*/ 306 w 1524"/>
                    <a:gd name="T19" fmla="*/ 31 h 4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24" h="408">
                      <a:moveTo>
                        <a:pt x="0" y="222"/>
                      </a:moveTo>
                      <a:lnTo>
                        <a:pt x="336" y="222"/>
                      </a:lnTo>
                      <a:lnTo>
                        <a:pt x="436" y="0"/>
                      </a:lnTo>
                      <a:lnTo>
                        <a:pt x="523" y="408"/>
                      </a:lnTo>
                      <a:lnTo>
                        <a:pt x="700" y="0"/>
                      </a:lnTo>
                      <a:lnTo>
                        <a:pt x="816" y="408"/>
                      </a:lnTo>
                      <a:lnTo>
                        <a:pt x="992" y="0"/>
                      </a:lnTo>
                      <a:lnTo>
                        <a:pt x="1109" y="408"/>
                      </a:lnTo>
                      <a:lnTo>
                        <a:pt x="1200" y="222"/>
                      </a:lnTo>
                      <a:lnTo>
                        <a:pt x="1524" y="221"/>
                      </a:lnTo>
                    </a:path>
                  </a:pathLst>
                </a:custGeom>
                <a:noFill/>
                <a:ln w="28575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20" name="Line 23"/>
                <p:cNvSpPr>
                  <a:spLocks noChangeShapeType="1"/>
                </p:cNvSpPr>
                <p:nvPr/>
              </p:nvSpPr>
              <p:spPr bwMode="auto">
                <a:xfrm>
                  <a:off x="3923" y="2523"/>
                  <a:ext cx="590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221" name="Line 24"/>
                <p:cNvSpPr>
                  <a:spLocks noChangeShapeType="1"/>
                </p:cNvSpPr>
                <p:nvPr/>
              </p:nvSpPr>
              <p:spPr bwMode="auto">
                <a:xfrm>
                  <a:off x="3923" y="1622"/>
                  <a:ext cx="590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7213" name="Line 27"/>
              <p:cNvSpPr>
                <a:spLocks noChangeShapeType="1"/>
              </p:cNvSpPr>
              <p:nvPr/>
            </p:nvSpPr>
            <p:spPr bwMode="auto">
              <a:xfrm>
                <a:off x="2154" y="1570"/>
                <a:ext cx="20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214" name="Line 29"/>
              <p:cNvSpPr>
                <a:spLocks noChangeShapeType="1"/>
              </p:cNvSpPr>
              <p:nvPr/>
            </p:nvSpPr>
            <p:spPr bwMode="auto">
              <a:xfrm>
                <a:off x="2154" y="2840"/>
                <a:ext cx="54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215" name="Line 30"/>
              <p:cNvSpPr>
                <a:spLocks noChangeShapeType="1"/>
              </p:cNvSpPr>
              <p:nvPr/>
            </p:nvSpPr>
            <p:spPr bwMode="auto">
              <a:xfrm>
                <a:off x="3581" y="2840"/>
                <a:ext cx="6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216" name="Line 31"/>
              <p:cNvSpPr>
                <a:spLocks noChangeShapeType="1"/>
              </p:cNvSpPr>
              <p:nvPr/>
            </p:nvSpPr>
            <p:spPr bwMode="auto">
              <a:xfrm>
                <a:off x="4219" y="2659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217" name="Line 32"/>
              <p:cNvSpPr>
                <a:spLocks noChangeShapeType="1"/>
              </p:cNvSpPr>
              <p:nvPr/>
            </p:nvSpPr>
            <p:spPr bwMode="auto">
              <a:xfrm>
                <a:off x="4220" y="1573"/>
                <a:ext cx="0" cy="15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208" name="Rectangle 34"/>
            <p:cNvSpPr>
              <a:spLocks noChangeArrowheads="1"/>
            </p:cNvSpPr>
            <p:nvPr/>
          </p:nvSpPr>
          <p:spPr bwMode="auto">
            <a:xfrm>
              <a:off x="3563" y="2032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7209" name="Rectangle 35"/>
            <p:cNvSpPr>
              <a:spLocks noChangeArrowheads="1"/>
            </p:cNvSpPr>
            <p:nvPr/>
          </p:nvSpPr>
          <p:spPr bwMode="auto">
            <a:xfrm>
              <a:off x="2993" y="2486"/>
              <a:ext cx="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9231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1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2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2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2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2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1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1954" grpId="0"/>
      <p:bldP spid="10219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71700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4 </a:t>
            </a:r>
            <a:endParaRPr lang="en-US" altLang="en-US" smtClean="0"/>
          </a:p>
        </p:txBody>
      </p:sp>
      <p:graphicFrame>
        <p:nvGraphicFramePr>
          <p:cNvPr id="102298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927350" y="2133601"/>
          <a:ext cx="20335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825500" imgH="431800" progId="Equation.3">
                  <p:embed/>
                </p:oleObj>
              </mc:Choice>
              <mc:Fallback>
                <p:oleObj name="Equation" r:id="rId3" imgW="82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2133601"/>
                        <a:ext cx="20335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298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014663" y="4116388"/>
          <a:ext cx="1871662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711200" imgH="228600" progId="Equation.3">
                  <p:embed/>
                </p:oleObj>
              </mc:Choice>
              <mc:Fallback>
                <p:oleObj name="Equation" r:id="rId5" imgW="7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4116388"/>
                        <a:ext cx="1871662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298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187951" y="2168526"/>
          <a:ext cx="18002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736280" imgH="393529" progId="Equation.3">
                  <p:embed/>
                </p:oleObj>
              </mc:Choice>
              <mc:Fallback>
                <p:oleObj name="Equation" r:id="rId7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1" y="2168526"/>
                        <a:ext cx="180022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2986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5187950" y="3925888"/>
          <a:ext cx="1728788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710891" imgH="393529" progId="Equation.3">
                  <p:embed/>
                </p:oleObj>
              </mc:Choice>
              <mc:Fallback>
                <p:oleObj name="Equation" r:id="rId9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3925888"/>
                        <a:ext cx="1728788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0450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2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2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29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2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29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43150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5 </a:t>
            </a:r>
            <a:endParaRPr lang="en-US" altLang="en-US" smtClean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584326"/>
            <a:ext cx="7918450" cy="765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مقاومت معادل و شدت جريان دو شاخه را در شكل زير به دست آوريد : </a:t>
            </a:r>
            <a:endParaRPr lang="en-US" altLang="en-US" smtClean="0"/>
          </a:p>
        </p:txBody>
      </p:sp>
      <p:grpSp>
        <p:nvGrpSpPr>
          <p:cNvPr id="1024028" name="Group 28"/>
          <p:cNvGrpSpPr>
            <a:grpSpLocks/>
          </p:cNvGrpSpPr>
          <p:nvPr/>
        </p:nvGrpSpPr>
        <p:grpSpPr bwMode="auto">
          <a:xfrm>
            <a:off x="3590926" y="3302001"/>
            <a:ext cx="4994275" cy="2003426"/>
            <a:chOff x="1791" y="2160"/>
            <a:chExt cx="3146" cy="1262"/>
          </a:xfrm>
        </p:grpSpPr>
        <p:sp>
          <p:nvSpPr>
            <p:cNvPr id="309253" name="Rectangle 5"/>
            <p:cNvSpPr>
              <a:spLocks noChangeArrowheads="1"/>
            </p:cNvSpPr>
            <p:nvPr/>
          </p:nvSpPr>
          <p:spPr bwMode="auto">
            <a:xfrm>
              <a:off x="1791" y="2341"/>
              <a:ext cx="4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80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309254" name="Rectangle 6"/>
            <p:cNvSpPr>
              <a:spLocks noChangeArrowheads="1"/>
            </p:cNvSpPr>
            <p:nvPr/>
          </p:nvSpPr>
          <p:spPr bwMode="auto">
            <a:xfrm rot="5400000">
              <a:off x="4437" y="2432"/>
              <a:ext cx="7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= </a:t>
              </a:r>
              <a:r>
                <a:rPr lang="ar-SA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۶</a:t>
              </a: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09255" name="Group 27"/>
            <p:cNvGrpSpPr>
              <a:grpSpLocks/>
            </p:cNvGrpSpPr>
            <p:nvPr/>
          </p:nvGrpSpPr>
          <p:grpSpPr bwMode="auto">
            <a:xfrm>
              <a:off x="1973" y="2160"/>
              <a:ext cx="2688" cy="999"/>
              <a:chOff x="1488" y="2649"/>
              <a:chExt cx="2688" cy="999"/>
            </a:xfrm>
          </p:grpSpPr>
          <p:grpSp>
            <p:nvGrpSpPr>
              <p:cNvPr id="309258" name="Group 26"/>
              <p:cNvGrpSpPr>
                <a:grpSpLocks/>
              </p:cNvGrpSpPr>
              <p:nvPr/>
            </p:nvGrpSpPr>
            <p:grpSpPr bwMode="auto">
              <a:xfrm>
                <a:off x="1488" y="2658"/>
                <a:ext cx="454" cy="884"/>
                <a:chOff x="1474" y="2659"/>
                <a:chExt cx="454" cy="907"/>
              </a:xfrm>
            </p:grpSpPr>
            <p:sp>
              <p:nvSpPr>
                <p:cNvPr id="309268" name="Line 9"/>
                <p:cNvSpPr>
                  <a:spLocks noChangeShapeType="1"/>
                </p:cNvSpPr>
                <p:nvPr/>
              </p:nvSpPr>
              <p:spPr bwMode="auto">
                <a:xfrm rot="5400000">
                  <a:off x="1479" y="2868"/>
                  <a:ext cx="41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69" name="Line 10"/>
                <p:cNvSpPr>
                  <a:spLocks noChangeShapeType="1"/>
                </p:cNvSpPr>
                <p:nvPr/>
              </p:nvSpPr>
              <p:spPr bwMode="auto">
                <a:xfrm rot="5400000">
                  <a:off x="1701" y="2850"/>
                  <a:ext cx="0" cy="454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70" name="Line 11"/>
                <p:cNvSpPr>
                  <a:spLocks noChangeShapeType="1"/>
                </p:cNvSpPr>
                <p:nvPr/>
              </p:nvSpPr>
              <p:spPr bwMode="auto">
                <a:xfrm rot="5400000">
                  <a:off x="1695" y="3080"/>
                  <a:ext cx="0" cy="24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71" name="Line 12"/>
                <p:cNvSpPr>
                  <a:spLocks noChangeShapeType="1"/>
                </p:cNvSpPr>
                <p:nvPr/>
              </p:nvSpPr>
              <p:spPr bwMode="auto">
                <a:xfrm rot="5400000">
                  <a:off x="1517" y="3396"/>
                  <a:ext cx="34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9259" name="Freeform 13"/>
              <p:cNvSpPr>
                <a:spLocks/>
              </p:cNvSpPr>
              <p:nvPr/>
            </p:nvSpPr>
            <p:spPr bwMode="auto">
              <a:xfrm>
                <a:off x="2246" y="3435"/>
                <a:ext cx="893" cy="213"/>
              </a:xfrm>
              <a:custGeom>
                <a:avLst/>
                <a:gdLst>
                  <a:gd name="T0" fmla="*/ 0 w 1524"/>
                  <a:gd name="T1" fmla="*/ 32 h 408"/>
                  <a:gd name="T2" fmla="*/ 67 w 1524"/>
                  <a:gd name="T3" fmla="*/ 32 h 408"/>
                  <a:gd name="T4" fmla="*/ 87 w 1524"/>
                  <a:gd name="T5" fmla="*/ 0 h 408"/>
                  <a:gd name="T6" fmla="*/ 105 w 1524"/>
                  <a:gd name="T7" fmla="*/ 58 h 408"/>
                  <a:gd name="T8" fmla="*/ 141 w 1524"/>
                  <a:gd name="T9" fmla="*/ 0 h 408"/>
                  <a:gd name="T10" fmla="*/ 164 w 1524"/>
                  <a:gd name="T11" fmla="*/ 58 h 408"/>
                  <a:gd name="T12" fmla="*/ 199 w 1524"/>
                  <a:gd name="T13" fmla="*/ 0 h 408"/>
                  <a:gd name="T14" fmla="*/ 223 w 1524"/>
                  <a:gd name="T15" fmla="*/ 58 h 408"/>
                  <a:gd name="T16" fmla="*/ 241 w 1524"/>
                  <a:gd name="T17" fmla="*/ 32 h 408"/>
                  <a:gd name="T18" fmla="*/ 306 w 1524"/>
                  <a:gd name="T19" fmla="*/ 31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9260" name="Group 14"/>
              <p:cNvGrpSpPr>
                <a:grpSpLocks/>
              </p:cNvGrpSpPr>
              <p:nvPr/>
            </p:nvGrpSpPr>
            <p:grpSpPr bwMode="auto">
              <a:xfrm>
                <a:off x="3370" y="2649"/>
                <a:ext cx="806" cy="901"/>
                <a:chOff x="3823" y="1622"/>
                <a:chExt cx="806" cy="901"/>
              </a:xfrm>
            </p:grpSpPr>
            <p:sp>
              <p:nvSpPr>
                <p:cNvPr id="309264" name="Freeform 15"/>
                <p:cNvSpPr>
                  <a:spLocks/>
                </p:cNvSpPr>
                <p:nvPr/>
              </p:nvSpPr>
              <p:spPr bwMode="auto">
                <a:xfrm rot="5400000">
                  <a:off x="3483" y="1965"/>
                  <a:ext cx="893" cy="213"/>
                </a:xfrm>
                <a:custGeom>
                  <a:avLst/>
                  <a:gdLst>
                    <a:gd name="T0" fmla="*/ 0 w 1524"/>
                    <a:gd name="T1" fmla="*/ 32 h 408"/>
                    <a:gd name="T2" fmla="*/ 67 w 1524"/>
                    <a:gd name="T3" fmla="*/ 32 h 408"/>
                    <a:gd name="T4" fmla="*/ 87 w 1524"/>
                    <a:gd name="T5" fmla="*/ 0 h 408"/>
                    <a:gd name="T6" fmla="*/ 105 w 1524"/>
                    <a:gd name="T7" fmla="*/ 58 h 408"/>
                    <a:gd name="T8" fmla="*/ 141 w 1524"/>
                    <a:gd name="T9" fmla="*/ 0 h 408"/>
                    <a:gd name="T10" fmla="*/ 164 w 1524"/>
                    <a:gd name="T11" fmla="*/ 58 h 408"/>
                    <a:gd name="T12" fmla="*/ 199 w 1524"/>
                    <a:gd name="T13" fmla="*/ 0 h 408"/>
                    <a:gd name="T14" fmla="*/ 223 w 1524"/>
                    <a:gd name="T15" fmla="*/ 58 h 408"/>
                    <a:gd name="T16" fmla="*/ 241 w 1524"/>
                    <a:gd name="T17" fmla="*/ 32 h 408"/>
                    <a:gd name="T18" fmla="*/ 306 w 1524"/>
                    <a:gd name="T19" fmla="*/ 31 h 4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24" h="408">
                      <a:moveTo>
                        <a:pt x="0" y="222"/>
                      </a:moveTo>
                      <a:lnTo>
                        <a:pt x="336" y="222"/>
                      </a:lnTo>
                      <a:lnTo>
                        <a:pt x="436" y="0"/>
                      </a:lnTo>
                      <a:lnTo>
                        <a:pt x="523" y="408"/>
                      </a:lnTo>
                      <a:lnTo>
                        <a:pt x="700" y="0"/>
                      </a:lnTo>
                      <a:lnTo>
                        <a:pt x="816" y="408"/>
                      </a:lnTo>
                      <a:lnTo>
                        <a:pt x="992" y="0"/>
                      </a:lnTo>
                      <a:lnTo>
                        <a:pt x="1109" y="408"/>
                      </a:lnTo>
                      <a:lnTo>
                        <a:pt x="1200" y="222"/>
                      </a:lnTo>
                      <a:lnTo>
                        <a:pt x="1524" y="221"/>
                      </a:lnTo>
                    </a:path>
                  </a:pathLst>
                </a:custGeom>
                <a:noFill/>
                <a:ln w="28575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65" name="Freeform 16"/>
                <p:cNvSpPr>
                  <a:spLocks/>
                </p:cNvSpPr>
                <p:nvPr/>
              </p:nvSpPr>
              <p:spPr bwMode="auto">
                <a:xfrm rot="5400000">
                  <a:off x="4076" y="1966"/>
                  <a:ext cx="893" cy="212"/>
                </a:xfrm>
                <a:custGeom>
                  <a:avLst/>
                  <a:gdLst>
                    <a:gd name="T0" fmla="*/ 0 w 1524"/>
                    <a:gd name="T1" fmla="*/ 31 h 408"/>
                    <a:gd name="T2" fmla="*/ 67 w 1524"/>
                    <a:gd name="T3" fmla="*/ 31 h 408"/>
                    <a:gd name="T4" fmla="*/ 87 w 1524"/>
                    <a:gd name="T5" fmla="*/ 0 h 408"/>
                    <a:gd name="T6" fmla="*/ 105 w 1524"/>
                    <a:gd name="T7" fmla="*/ 57 h 408"/>
                    <a:gd name="T8" fmla="*/ 141 w 1524"/>
                    <a:gd name="T9" fmla="*/ 0 h 408"/>
                    <a:gd name="T10" fmla="*/ 164 w 1524"/>
                    <a:gd name="T11" fmla="*/ 57 h 408"/>
                    <a:gd name="T12" fmla="*/ 199 w 1524"/>
                    <a:gd name="T13" fmla="*/ 0 h 408"/>
                    <a:gd name="T14" fmla="*/ 223 w 1524"/>
                    <a:gd name="T15" fmla="*/ 57 h 408"/>
                    <a:gd name="T16" fmla="*/ 241 w 1524"/>
                    <a:gd name="T17" fmla="*/ 31 h 408"/>
                    <a:gd name="T18" fmla="*/ 306 w 1524"/>
                    <a:gd name="T19" fmla="*/ 31 h 4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24" h="408">
                      <a:moveTo>
                        <a:pt x="0" y="222"/>
                      </a:moveTo>
                      <a:lnTo>
                        <a:pt x="336" y="222"/>
                      </a:lnTo>
                      <a:lnTo>
                        <a:pt x="436" y="0"/>
                      </a:lnTo>
                      <a:lnTo>
                        <a:pt x="523" y="408"/>
                      </a:lnTo>
                      <a:lnTo>
                        <a:pt x="700" y="0"/>
                      </a:lnTo>
                      <a:lnTo>
                        <a:pt x="816" y="408"/>
                      </a:lnTo>
                      <a:lnTo>
                        <a:pt x="992" y="0"/>
                      </a:lnTo>
                      <a:lnTo>
                        <a:pt x="1109" y="408"/>
                      </a:lnTo>
                      <a:lnTo>
                        <a:pt x="1200" y="222"/>
                      </a:lnTo>
                      <a:lnTo>
                        <a:pt x="1524" y="221"/>
                      </a:lnTo>
                    </a:path>
                  </a:pathLst>
                </a:custGeom>
                <a:noFill/>
                <a:ln w="28575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66" name="Line 17"/>
                <p:cNvSpPr>
                  <a:spLocks noChangeShapeType="1"/>
                </p:cNvSpPr>
                <p:nvPr/>
              </p:nvSpPr>
              <p:spPr bwMode="auto">
                <a:xfrm>
                  <a:off x="3923" y="2523"/>
                  <a:ext cx="590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267" name="Line 18"/>
                <p:cNvSpPr>
                  <a:spLocks noChangeShapeType="1"/>
                </p:cNvSpPr>
                <p:nvPr/>
              </p:nvSpPr>
              <p:spPr bwMode="auto">
                <a:xfrm>
                  <a:off x="3923" y="1622"/>
                  <a:ext cx="590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9261" name="Line 19"/>
              <p:cNvSpPr>
                <a:spLocks noChangeShapeType="1"/>
              </p:cNvSpPr>
              <p:nvPr/>
            </p:nvSpPr>
            <p:spPr bwMode="auto">
              <a:xfrm>
                <a:off x="1701" y="2651"/>
                <a:ext cx="20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62" name="Line 20"/>
              <p:cNvSpPr>
                <a:spLocks noChangeShapeType="1"/>
              </p:cNvSpPr>
              <p:nvPr/>
            </p:nvSpPr>
            <p:spPr bwMode="auto">
              <a:xfrm>
                <a:off x="1701" y="3550"/>
                <a:ext cx="54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63" name="Line 21"/>
              <p:cNvSpPr>
                <a:spLocks noChangeShapeType="1"/>
              </p:cNvSpPr>
              <p:nvPr/>
            </p:nvSpPr>
            <p:spPr bwMode="auto">
              <a:xfrm>
                <a:off x="3128" y="3553"/>
                <a:ext cx="6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256" name="Rectangle 24"/>
            <p:cNvSpPr>
              <a:spLocks noChangeArrowheads="1"/>
            </p:cNvSpPr>
            <p:nvPr/>
          </p:nvSpPr>
          <p:spPr bwMode="auto">
            <a:xfrm rot="5400000">
              <a:off x="3318" y="2466"/>
              <a:ext cx="83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= </a:t>
              </a:r>
              <a:r>
                <a:rPr lang="en-US" altLang="en-US" sz="2400">
                  <a:solidFill>
                    <a:srgbClr val="000000"/>
                  </a:solidFill>
                  <a:latin typeface="B Nazanin" pitchFamily="2" charset="-78"/>
                </a:rPr>
                <a:t>12</a:t>
              </a: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09257" name="Rectangle 25"/>
            <p:cNvSpPr>
              <a:spLocks noChangeArrowheads="1"/>
            </p:cNvSpPr>
            <p:nvPr/>
          </p:nvSpPr>
          <p:spPr bwMode="auto">
            <a:xfrm>
              <a:off x="2867" y="3131"/>
              <a:ext cx="7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= </a:t>
              </a:r>
              <a:r>
                <a:rPr lang="fa-IR" altLang="en-US" sz="2400">
                  <a:solidFill>
                    <a:srgbClr val="000000"/>
                  </a:solidFill>
                </a:rPr>
                <a:t>۴</a:t>
              </a: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4939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2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2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02" grpId="0"/>
      <p:bldP spid="10240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38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5 </a:t>
            </a:r>
            <a:endParaRPr lang="en-US" altLang="en-US" smtClean="0"/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37251" y="5229226"/>
            <a:ext cx="644525" cy="549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>
                <a:solidFill>
                  <a:srgbClr val="000000"/>
                </a:solidFill>
              </a:rPr>
              <a:t>ولت 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250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492876" y="1557338"/>
          <a:ext cx="12874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532937" imgH="215713" progId="Equation.3">
                  <p:embed/>
                </p:oleObj>
              </mc:Choice>
              <mc:Fallback>
                <p:oleObj name="Equation" r:id="rId3" imgW="532937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76" y="1557338"/>
                        <a:ext cx="12874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45" name="Object 21"/>
          <p:cNvGraphicFramePr>
            <a:graphicFrameLocks noChangeAspect="1"/>
          </p:cNvGraphicFramePr>
          <p:nvPr>
            <p:ph sz="quarter" idx="3"/>
          </p:nvPr>
        </p:nvGraphicFramePr>
        <p:xfrm>
          <a:off x="2365375" y="2292350"/>
          <a:ext cx="26876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066337" imgH="393529" progId="Equation.3">
                  <p:embed/>
                </p:oleObj>
              </mc:Choice>
              <mc:Fallback>
                <p:oleObj name="Equation" r:id="rId5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2292350"/>
                        <a:ext cx="268763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47" name="Object 23"/>
          <p:cNvGraphicFramePr>
            <a:graphicFrameLocks noChangeAspect="1"/>
          </p:cNvGraphicFramePr>
          <p:nvPr/>
        </p:nvGraphicFramePr>
        <p:xfrm>
          <a:off x="2352675" y="3817939"/>
          <a:ext cx="38877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193800" imgH="228600" progId="Equation.3">
                  <p:embed/>
                </p:oleObj>
              </mc:Choice>
              <mc:Fallback>
                <p:oleObj name="Equation" r:id="rId7" imgW="119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3817939"/>
                        <a:ext cx="38877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48" name="Object 24"/>
          <p:cNvGraphicFramePr>
            <a:graphicFrameLocks noChangeAspect="1"/>
          </p:cNvGraphicFramePr>
          <p:nvPr/>
        </p:nvGraphicFramePr>
        <p:xfrm>
          <a:off x="2351089" y="5157789"/>
          <a:ext cx="367188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1181100" imgH="228600" progId="Equation.3">
                  <p:embed/>
                </p:oleObj>
              </mc:Choice>
              <mc:Fallback>
                <p:oleObj name="Equation" r:id="rId9" imgW="1181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5157789"/>
                        <a:ext cx="3671887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49" name="Object 25"/>
          <p:cNvGraphicFramePr>
            <a:graphicFrameLocks noChangeAspect="1"/>
          </p:cNvGraphicFramePr>
          <p:nvPr/>
        </p:nvGraphicFramePr>
        <p:xfrm>
          <a:off x="7392988" y="3514726"/>
          <a:ext cx="18716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787058" imgH="393529" progId="Equation.3">
                  <p:embed/>
                </p:oleObj>
              </mc:Choice>
              <mc:Fallback>
                <p:oleObj name="Equation" r:id="rId11" imgW="7870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3514726"/>
                        <a:ext cx="187166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50" name="Object 26"/>
          <p:cNvGraphicFramePr>
            <a:graphicFrameLocks noChangeAspect="1"/>
          </p:cNvGraphicFramePr>
          <p:nvPr/>
        </p:nvGraphicFramePr>
        <p:xfrm>
          <a:off x="7405689" y="4981575"/>
          <a:ext cx="20161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3" imgW="825500" imgH="393700" progId="Equation.3">
                  <p:embed/>
                </p:oleObj>
              </mc:Choice>
              <mc:Fallback>
                <p:oleObj name="Equation" r:id="rId13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9" y="4981575"/>
                        <a:ext cx="201612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51" name="Rectangle 27"/>
          <p:cNvSpPr>
            <a:spLocks noChangeArrowheads="1"/>
          </p:cNvSpPr>
          <p:nvPr/>
        </p:nvSpPr>
        <p:spPr bwMode="auto">
          <a:xfrm>
            <a:off x="7967664" y="1557338"/>
            <a:ext cx="20201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مقاومت معادل :</a:t>
            </a:r>
            <a:endParaRPr lang="en-US" altLang="en-US"/>
          </a:p>
        </p:txBody>
      </p:sp>
      <p:sp>
        <p:nvSpPr>
          <p:cNvPr id="1025052" name="AutoShape 28"/>
          <p:cNvSpPr>
            <a:spLocks/>
          </p:cNvSpPr>
          <p:nvPr/>
        </p:nvSpPr>
        <p:spPr bwMode="auto">
          <a:xfrm flipH="1">
            <a:off x="7104063" y="3795713"/>
            <a:ext cx="144462" cy="1922462"/>
          </a:xfrm>
          <a:prstGeom prst="rightBrace">
            <a:avLst>
              <a:gd name="adj1" fmla="val 110898"/>
              <a:gd name="adj2" fmla="val 52866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25054" name="Line 30"/>
          <p:cNvSpPr>
            <a:spLocks noChangeShapeType="1"/>
          </p:cNvSpPr>
          <p:nvPr/>
        </p:nvSpPr>
        <p:spPr bwMode="auto">
          <a:xfrm>
            <a:off x="6383338" y="4797425"/>
            <a:ext cx="576262" cy="0"/>
          </a:xfrm>
          <a:prstGeom prst="line">
            <a:avLst/>
          </a:prstGeom>
          <a:noFill/>
          <a:ln w="76200" cap="sq" cmpd="tri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83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5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25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25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25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5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5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5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5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5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0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0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2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25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5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5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25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5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26" grpId="0"/>
      <p:bldP spid="1025027" grpId="0" build="p"/>
      <p:bldP spid="1025051" grpId="0"/>
      <p:bldP spid="10250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4762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مدارهاي </a:t>
            </a:r>
            <a:r>
              <a:rPr lang="en-US" altLang="en-US" smtClean="0"/>
              <a:t>RC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5501" y="3584576"/>
            <a:ext cx="8061325" cy="286861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كليد در وضعيت </a:t>
            </a:r>
            <a:r>
              <a:rPr lang="fa-IR" altLang="en-US" smtClean="0">
                <a:solidFill>
                  <a:srgbClr val="000000"/>
                </a:solidFill>
              </a:rPr>
              <a:t>1</a:t>
            </a:r>
            <a:r>
              <a:rPr lang="fa-IR" altLang="en-US" smtClean="0"/>
              <a:t> : </a:t>
            </a:r>
          </a:p>
          <a:p>
            <a:pPr marL="0" indent="0" algn="just">
              <a:buNone/>
            </a:pPr>
            <a:r>
              <a:rPr lang="fa-IR" altLang="en-US" smtClean="0"/>
              <a:t>در لحظۀ </a:t>
            </a:r>
            <a:r>
              <a:rPr lang="en-US" altLang="en-US" smtClean="0">
                <a:solidFill>
                  <a:srgbClr val="000000"/>
                </a:solidFill>
              </a:rPr>
              <a:t>t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 smtClean="0"/>
              <a:t> ، </a:t>
            </a:r>
            <a:r>
              <a:rPr lang="en-US" altLang="en-US" smtClean="0">
                <a:solidFill>
                  <a:srgbClr val="000000"/>
                </a:solidFill>
              </a:rPr>
              <a:t>q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 smtClean="0"/>
              <a:t> و اختلاف پتانسيل دو سر مقاومت همان اختلاف پتانسيل دو سر باتري </a:t>
            </a:r>
            <a:r>
              <a:rPr lang="en-US" altLang="en-US" smtClean="0">
                <a:solidFill>
                  <a:srgbClr val="000000"/>
                </a:solidFill>
              </a:rPr>
              <a:t>(V)</a:t>
            </a:r>
            <a:r>
              <a:rPr lang="fa-IR" altLang="en-US" smtClean="0"/>
              <a:t> بوده و شدت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sz="3200" baseline="-250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smtClean="0">
                <a:solidFill>
                  <a:srgbClr val="000000"/>
                </a:solidFill>
              </a:rPr>
              <a:t> = </a:t>
            </a:r>
            <a:r>
              <a:rPr lang="en-US" altLang="en-US" sz="4000" baseline="30000">
                <a:solidFill>
                  <a:srgbClr val="000000"/>
                </a:solidFill>
              </a:rPr>
              <a:t>V</a:t>
            </a:r>
            <a:r>
              <a:rPr lang="en-US" altLang="en-US" sz="40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4000" baseline="-2500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است. </a:t>
            </a:r>
          </a:p>
          <a:p>
            <a:pPr marL="0" indent="0" algn="just">
              <a:buNone/>
            </a:pPr>
            <a:r>
              <a:rPr lang="fa-IR" altLang="en-US" smtClean="0"/>
              <a:t>وقتي كه خازن كاملاً پر شود ، جريان مدار صفر ، </a:t>
            </a:r>
            <a:r>
              <a:rPr lang="en-US" altLang="en-US" smtClean="0">
                <a:solidFill>
                  <a:srgbClr val="000000"/>
                </a:solidFill>
              </a:rPr>
              <a:t>I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 smtClean="0"/>
              <a:t> و بار صفحات خازن حداكثر است ، </a:t>
            </a:r>
            <a:r>
              <a:rPr lang="en-US" altLang="en-US" smtClean="0">
                <a:solidFill>
                  <a:srgbClr val="000000"/>
                </a:solidFill>
              </a:rPr>
              <a:t>q = Q</a:t>
            </a:r>
            <a:r>
              <a:rPr lang="en-US" altLang="en-US" baseline="-25000" smtClean="0">
                <a:solidFill>
                  <a:srgbClr val="000000"/>
                </a:solidFill>
              </a:rPr>
              <a:t>f</a:t>
            </a:r>
            <a:r>
              <a:rPr lang="en-US" altLang="en-US" smtClean="0">
                <a:solidFill>
                  <a:srgbClr val="000000"/>
                </a:solidFill>
              </a:rPr>
              <a:t> = CV</a:t>
            </a:r>
          </a:p>
        </p:txBody>
      </p:sp>
      <p:grpSp>
        <p:nvGrpSpPr>
          <p:cNvPr id="1026097" name="Group 49"/>
          <p:cNvGrpSpPr>
            <a:grpSpLocks/>
          </p:cNvGrpSpPr>
          <p:nvPr/>
        </p:nvGrpSpPr>
        <p:grpSpPr bwMode="auto">
          <a:xfrm>
            <a:off x="3798888" y="1127126"/>
            <a:ext cx="4572000" cy="1884363"/>
            <a:chOff x="959" y="2491"/>
            <a:chExt cx="2880" cy="1187"/>
          </a:xfrm>
        </p:grpSpPr>
        <p:sp>
          <p:nvSpPr>
            <p:cNvPr id="311301" name="Rectangle 9"/>
            <p:cNvSpPr>
              <a:spLocks noChangeArrowheads="1"/>
            </p:cNvSpPr>
            <p:nvPr/>
          </p:nvSpPr>
          <p:spPr bwMode="auto">
            <a:xfrm>
              <a:off x="959" y="2937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311302" name="Rectangle 27"/>
            <p:cNvSpPr>
              <a:spLocks noChangeArrowheads="1"/>
            </p:cNvSpPr>
            <p:nvPr/>
          </p:nvSpPr>
          <p:spPr bwMode="auto">
            <a:xfrm>
              <a:off x="3595" y="3051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  <a:endParaRPr lang="el-GR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11303" name="Group 44"/>
            <p:cNvGrpSpPr>
              <a:grpSpLocks/>
            </p:cNvGrpSpPr>
            <p:nvPr/>
          </p:nvGrpSpPr>
          <p:grpSpPr bwMode="auto">
            <a:xfrm>
              <a:off x="975" y="2568"/>
              <a:ext cx="2660" cy="1110"/>
              <a:chOff x="1429" y="2178"/>
              <a:chExt cx="2660" cy="1110"/>
            </a:xfrm>
          </p:grpSpPr>
          <p:grpSp>
            <p:nvGrpSpPr>
              <p:cNvPr id="311308" name="Group 12"/>
              <p:cNvGrpSpPr>
                <a:grpSpLocks/>
              </p:cNvGrpSpPr>
              <p:nvPr/>
            </p:nvGrpSpPr>
            <p:grpSpPr bwMode="auto">
              <a:xfrm>
                <a:off x="1429" y="2396"/>
                <a:ext cx="454" cy="884"/>
                <a:chOff x="1474" y="2659"/>
                <a:chExt cx="454" cy="907"/>
              </a:xfrm>
            </p:grpSpPr>
            <p:sp>
              <p:nvSpPr>
                <p:cNvPr id="311327" name="Line 13"/>
                <p:cNvSpPr>
                  <a:spLocks noChangeShapeType="1"/>
                </p:cNvSpPr>
                <p:nvPr/>
              </p:nvSpPr>
              <p:spPr bwMode="auto">
                <a:xfrm rot="5400000">
                  <a:off x="1479" y="2868"/>
                  <a:ext cx="41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28" name="Line 14"/>
                <p:cNvSpPr>
                  <a:spLocks noChangeShapeType="1"/>
                </p:cNvSpPr>
                <p:nvPr/>
              </p:nvSpPr>
              <p:spPr bwMode="auto">
                <a:xfrm rot="5400000">
                  <a:off x="1701" y="2850"/>
                  <a:ext cx="0" cy="454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29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1695" y="3080"/>
                  <a:ext cx="0" cy="24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30" name="Line 16"/>
                <p:cNvSpPr>
                  <a:spLocks noChangeShapeType="1"/>
                </p:cNvSpPr>
                <p:nvPr/>
              </p:nvSpPr>
              <p:spPr bwMode="auto">
                <a:xfrm rot="5400000">
                  <a:off x="1517" y="3396"/>
                  <a:ext cx="34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1309" name="Freeform 20"/>
              <p:cNvSpPr>
                <a:spLocks/>
              </p:cNvSpPr>
              <p:nvPr/>
            </p:nvSpPr>
            <p:spPr bwMode="auto">
              <a:xfrm rot="5400000">
                <a:off x="3536" y="2731"/>
                <a:ext cx="893" cy="212"/>
              </a:xfrm>
              <a:custGeom>
                <a:avLst/>
                <a:gdLst>
                  <a:gd name="T0" fmla="*/ 0 w 1524"/>
                  <a:gd name="T1" fmla="*/ 31 h 408"/>
                  <a:gd name="T2" fmla="*/ 67 w 1524"/>
                  <a:gd name="T3" fmla="*/ 31 h 408"/>
                  <a:gd name="T4" fmla="*/ 87 w 1524"/>
                  <a:gd name="T5" fmla="*/ 0 h 408"/>
                  <a:gd name="T6" fmla="*/ 105 w 1524"/>
                  <a:gd name="T7" fmla="*/ 57 h 408"/>
                  <a:gd name="T8" fmla="*/ 141 w 1524"/>
                  <a:gd name="T9" fmla="*/ 0 h 408"/>
                  <a:gd name="T10" fmla="*/ 164 w 1524"/>
                  <a:gd name="T11" fmla="*/ 57 h 408"/>
                  <a:gd name="T12" fmla="*/ 199 w 1524"/>
                  <a:gd name="T13" fmla="*/ 0 h 408"/>
                  <a:gd name="T14" fmla="*/ 223 w 1524"/>
                  <a:gd name="T15" fmla="*/ 57 h 408"/>
                  <a:gd name="T16" fmla="*/ 241 w 1524"/>
                  <a:gd name="T17" fmla="*/ 31 h 408"/>
                  <a:gd name="T18" fmla="*/ 306 w 1524"/>
                  <a:gd name="T19" fmla="*/ 31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0" name="Line 23"/>
              <p:cNvSpPr>
                <a:spLocks noChangeShapeType="1"/>
              </p:cNvSpPr>
              <p:nvPr/>
            </p:nvSpPr>
            <p:spPr bwMode="auto">
              <a:xfrm>
                <a:off x="1647" y="2389"/>
                <a:ext cx="82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1" name="Line 24"/>
              <p:cNvSpPr>
                <a:spLocks noChangeShapeType="1"/>
              </p:cNvSpPr>
              <p:nvPr/>
            </p:nvSpPr>
            <p:spPr bwMode="auto">
              <a:xfrm>
                <a:off x="1642" y="3288"/>
                <a:ext cx="23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2" name="Line 28"/>
              <p:cNvSpPr>
                <a:spLocks noChangeShapeType="1"/>
              </p:cNvSpPr>
              <p:nvPr/>
            </p:nvSpPr>
            <p:spPr bwMode="auto">
              <a:xfrm flipV="1">
                <a:off x="2707" y="2614"/>
                <a:ext cx="0" cy="6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1313" name="Group 29"/>
              <p:cNvGrpSpPr>
                <a:grpSpLocks/>
              </p:cNvGrpSpPr>
              <p:nvPr/>
            </p:nvGrpSpPr>
            <p:grpSpPr bwMode="auto">
              <a:xfrm>
                <a:off x="2711" y="2178"/>
                <a:ext cx="886" cy="408"/>
                <a:chOff x="3398" y="3083"/>
                <a:chExt cx="886" cy="408"/>
              </a:xfrm>
            </p:grpSpPr>
            <p:sp>
              <p:nvSpPr>
                <p:cNvPr id="311323" name="Line 30"/>
                <p:cNvSpPr>
                  <a:spLocks noChangeShapeType="1"/>
                </p:cNvSpPr>
                <p:nvPr/>
              </p:nvSpPr>
              <p:spPr bwMode="auto">
                <a:xfrm>
                  <a:off x="3398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24" name="Line 31"/>
                <p:cNvSpPr>
                  <a:spLocks noChangeShapeType="1"/>
                </p:cNvSpPr>
                <p:nvPr/>
              </p:nvSpPr>
              <p:spPr bwMode="auto">
                <a:xfrm>
                  <a:off x="3952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25" name="Line 32"/>
                <p:cNvSpPr>
                  <a:spLocks noChangeShapeType="1"/>
                </p:cNvSpPr>
                <p:nvPr/>
              </p:nvSpPr>
              <p:spPr bwMode="auto">
                <a:xfrm>
                  <a:off x="3967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26" name="Line 33"/>
                <p:cNvSpPr>
                  <a:spLocks noChangeShapeType="1"/>
                </p:cNvSpPr>
                <p:nvPr/>
              </p:nvSpPr>
              <p:spPr bwMode="auto">
                <a:xfrm>
                  <a:off x="3769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1314" name="Line 34"/>
              <p:cNvSpPr>
                <a:spLocks noChangeShapeType="1"/>
              </p:cNvSpPr>
              <p:nvPr/>
            </p:nvSpPr>
            <p:spPr bwMode="auto">
              <a:xfrm flipH="1">
                <a:off x="3610" y="2391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5" name="Oval 35"/>
              <p:cNvSpPr>
                <a:spLocks noChangeArrowheads="1"/>
              </p:cNvSpPr>
              <p:nvPr/>
            </p:nvSpPr>
            <p:spPr bwMode="auto">
              <a:xfrm>
                <a:off x="2665" y="2367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1316" name="Oval 36"/>
              <p:cNvSpPr>
                <a:spLocks noChangeArrowheads="1"/>
              </p:cNvSpPr>
              <p:nvPr/>
            </p:nvSpPr>
            <p:spPr bwMode="auto">
              <a:xfrm>
                <a:off x="2686" y="2568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1317" name="Oval 37"/>
              <p:cNvSpPr>
                <a:spLocks noChangeArrowheads="1"/>
              </p:cNvSpPr>
              <p:nvPr/>
            </p:nvSpPr>
            <p:spPr bwMode="auto">
              <a:xfrm>
                <a:off x="2487" y="2361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1318" name="Arc 39"/>
              <p:cNvSpPr>
                <a:spLocks/>
              </p:cNvSpPr>
              <p:nvPr/>
            </p:nvSpPr>
            <p:spPr bwMode="auto">
              <a:xfrm flipH="1" flipV="1">
                <a:off x="2479" y="2398"/>
                <a:ext cx="224" cy="224"/>
              </a:xfrm>
              <a:custGeom>
                <a:avLst/>
                <a:gdLst>
                  <a:gd name="T0" fmla="*/ 0 w 21590"/>
                  <a:gd name="T1" fmla="*/ 0 h 21549"/>
                  <a:gd name="T2" fmla="*/ 0 w 21590"/>
                  <a:gd name="T3" fmla="*/ 0 h 21549"/>
                  <a:gd name="T4" fmla="*/ 0 w 21590"/>
                  <a:gd name="T5" fmla="*/ 0 h 2154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90" h="21549" fill="none" extrusionOk="0">
                    <a:moveTo>
                      <a:pt x="1479" y="-1"/>
                    </a:moveTo>
                    <a:cubicBezTo>
                      <a:pt x="12555" y="759"/>
                      <a:pt x="21251" y="9792"/>
                      <a:pt x="21589" y="20890"/>
                    </a:cubicBezTo>
                  </a:path>
                  <a:path w="21590" h="21549" stroke="0" extrusionOk="0">
                    <a:moveTo>
                      <a:pt x="1479" y="-1"/>
                    </a:moveTo>
                    <a:cubicBezTo>
                      <a:pt x="12555" y="759"/>
                      <a:pt x="21251" y="9792"/>
                      <a:pt x="21589" y="20890"/>
                    </a:cubicBezTo>
                    <a:lnTo>
                      <a:pt x="0" y="21549"/>
                    </a:lnTo>
                    <a:lnTo>
                      <a:pt x="1479" y="-1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9C85"/>
                </a:solidFill>
                <a:prstDash val="sysDot"/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9" name="Line 40"/>
              <p:cNvSpPr>
                <a:spLocks noChangeShapeType="1"/>
              </p:cNvSpPr>
              <p:nvPr/>
            </p:nvSpPr>
            <p:spPr bwMode="auto">
              <a:xfrm flipH="1">
                <a:off x="2562" y="2407"/>
                <a:ext cx="109" cy="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20" name="Oval 41"/>
              <p:cNvSpPr>
                <a:spLocks noChangeArrowheads="1"/>
              </p:cNvSpPr>
              <p:nvPr/>
            </p:nvSpPr>
            <p:spPr bwMode="auto">
              <a:xfrm>
                <a:off x="2517" y="2486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1321" name="Line 42"/>
              <p:cNvSpPr>
                <a:spLocks noChangeShapeType="1"/>
              </p:cNvSpPr>
              <p:nvPr/>
            </p:nvSpPr>
            <p:spPr bwMode="auto">
              <a:xfrm>
                <a:off x="1837" y="2454"/>
                <a:ext cx="227" cy="0"/>
              </a:xfrm>
              <a:prstGeom prst="line">
                <a:avLst/>
              </a:prstGeom>
              <a:noFill/>
              <a:ln w="28575" cap="sq">
                <a:solidFill>
                  <a:srgbClr val="FF0066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22" name="Line 43"/>
              <p:cNvSpPr>
                <a:spLocks noChangeShapeType="1"/>
              </p:cNvSpPr>
              <p:nvPr/>
            </p:nvSpPr>
            <p:spPr bwMode="auto">
              <a:xfrm>
                <a:off x="3787" y="2752"/>
                <a:ext cx="0" cy="227"/>
              </a:xfrm>
              <a:prstGeom prst="line">
                <a:avLst/>
              </a:prstGeom>
              <a:noFill/>
              <a:ln w="28575" cap="sq">
                <a:solidFill>
                  <a:srgbClr val="FF0066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04" name="Rectangle 45"/>
            <p:cNvSpPr>
              <a:spLocks noChangeArrowheads="1"/>
            </p:cNvSpPr>
            <p:nvPr/>
          </p:nvSpPr>
          <p:spPr bwMode="auto">
            <a:xfrm>
              <a:off x="2785" y="2523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11305" name="Rectangle 46"/>
            <p:cNvSpPr>
              <a:spLocks noChangeArrowheads="1"/>
            </p:cNvSpPr>
            <p:nvPr/>
          </p:nvSpPr>
          <p:spPr bwMode="auto">
            <a:xfrm>
              <a:off x="2112" y="2491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11306" name="Rectangle 47"/>
            <p:cNvSpPr>
              <a:spLocks noChangeArrowheads="1"/>
            </p:cNvSpPr>
            <p:nvPr/>
          </p:nvSpPr>
          <p:spPr bwMode="auto">
            <a:xfrm>
              <a:off x="1797" y="2528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11307" name="Rectangle 48"/>
            <p:cNvSpPr>
              <a:spLocks noChangeArrowheads="1"/>
            </p:cNvSpPr>
            <p:nvPr/>
          </p:nvSpPr>
          <p:spPr bwMode="auto">
            <a:xfrm>
              <a:off x="2237" y="2886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073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2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2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2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2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2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2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2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2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2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50" grpId="0"/>
      <p:bldP spid="102605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351088" y="381001"/>
            <a:ext cx="7770812" cy="1031875"/>
          </a:xfrm>
        </p:spPr>
        <p:txBody>
          <a:bodyPr/>
          <a:lstStyle/>
          <a:p>
            <a:pPr algn="ctr" eaLnBrk="1" hangingPunct="1"/>
            <a:r>
              <a:rPr lang="fa-IR" altLang="en-US" sz="2800"/>
              <a:t>تغييرات بار روي صفحات خازن در حالت شارژ ( كليد در وضعيت 1 ) بر حسب زمان</a:t>
            </a:r>
            <a:endParaRPr lang="en-US" altLang="en-US" sz="2800"/>
          </a:p>
        </p:txBody>
      </p:sp>
      <p:graphicFrame>
        <p:nvGraphicFramePr>
          <p:cNvPr id="1027076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135188" y="1912939"/>
          <a:ext cx="1727200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736280" imgH="393529" progId="Equation.3">
                  <p:embed/>
                </p:oleObj>
              </mc:Choice>
              <mc:Fallback>
                <p:oleObj name="Equation" r:id="rId3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912939"/>
                        <a:ext cx="1727200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7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935413" y="1900238"/>
          <a:ext cx="230346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952087" imgH="393529" progId="Equation.3">
                  <p:embed/>
                </p:oleObj>
              </mc:Choice>
              <mc:Fallback>
                <p:oleObj name="Equation" r:id="rId5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1900238"/>
                        <a:ext cx="2303462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8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253164" y="1884363"/>
          <a:ext cx="237648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1016000" imgH="393700" progId="Equation.3">
                  <p:embed/>
                </p:oleObj>
              </mc:Choice>
              <mc:Fallback>
                <p:oleObj name="Equation" r:id="rId7" imgW="1016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4" y="1884363"/>
                        <a:ext cx="2376487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82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2135188" y="3201988"/>
          <a:ext cx="3371850" cy="130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1409088" imgH="545863" progId="Equation.3">
                  <p:embed/>
                </p:oleObj>
              </mc:Choice>
              <mc:Fallback>
                <p:oleObj name="Equation" r:id="rId9" imgW="1409088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3201988"/>
                        <a:ext cx="3371850" cy="130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84" name="Object 12"/>
          <p:cNvGraphicFramePr>
            <a:graphicFrameLocks noChangeAspect="1"/>
          </p:cNvGraphicFramePr>
          <p:nvPr/>
        </p:nvGraphicFramePr>
        <p:xfrm>
          <a:off x="2135188" y="4814889"/>
          <a:ext cx="316865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1" imgW="1345616" imgH="634725" progId="Equation.3">
                  <p:embed/>
                </p:oleObj>
              </mc:Choice>
              <mc:Fallback>
                <p:oleObj name="Equation" r:id="rId11" imgW="1345616" imgH="634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4814889"/>
                        <a:ext cx="3168650" cy="149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7105" name="Group 33"/>
          <p:cNvGrpSpPr>
            <a:grpSpLocks/>
          </p:cNvGrpSpPr>
          <p:nvPr/>
        </p:nvGrpSpPr>
        <p:grpSpPr bwMode="auto">
          <a:xfrm>
            <a:off x="6600826" y="3557589"/>
            <a:ext cx="3298825" cy="2490787"/>
            <a:chOff x="364" y="1888"/>
            <a:chExt cx="2078" cy="1569"/>
          </a:xfrm>
        </p:grpSpPr>
        <p:sp>
          <p:nvSpPr>
            <p:cNvPr id="312329" name="Line 25"/>
            <p:cNvSpPr>
              <a:spLocks noChangeShapeType="1"/>
            </p:cNvSpPr>
            <p:nvPr/>
          </p:nvSpPr>
          <p:spPr bwMode="auto">
            <a:xfrm flipV="1">
              <a:off x="651" y="2006"/>
              <a:ext cx="0" cy="140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30" name="Line 26"/>
            <p:cNvSpPr>
              <a:spLocks noChangeShapeType="1"/>
            </p:cNvSpPr>
            <p:nvPr/>
          </p:nvSpPr>
          <p:spPr bwMode="auto">
            <a:xfrm>
              <a:off x="470" y="3276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31" name="Arc 27"/>
            <p:cNvSpPr>
              <a:spLocks/>
            </p:cNvSpPr>
            <p:nvPr/>
          </p:nvSpPr>
          <p:spPr bwMode="auto">
            <a:xfrm flipH="1" flipV="1">
              <a:off x="661" y="2568"/>
              <a:ext cx="1370" cy="889"/>
            </a:xfrm>
            <a:custGeom>
              <a:avLst/>
              <a:gdLst>
                <a:gd name="T0" fmla="*/ 6 w 21065"/>
                <a:gd name="T1" fmla="*/ 0 h 21600"/>
                <a:gd name="T2" fmla="*/ 0 w 21065"/>
                <a:gd name="T3" fmla="*/ 2 h 21600"/>
                <a:gd name="T4" fmla="*/ 0 w 2106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65" h="21600" fill="none" extrusionOk="0">
                  <a:moveTo>
                    <a:pt x="21065" y="4850"/>
                  </a:moveTo>
                  <a:cubicBezTo>
                    <a:pt x="18806" y="14653"/>
                    <a:pt x="10077" y="21599"/>
                    <a:pt x="17" y="21599"/>
                  </a:cubicBezTo>
                  <a:cubicBezTo>
                    <a:pt x="11" y="21599"/>
                    <a:pt x="5" y="21599"/>
                    <a:pt x="0" y="21599"/>
                  </a:cubicBezTo>
                </a:path>
                <a:path w="21065" h="21600" stroke="0" extrusionOk="0">
                  <a:moveTo>
                    <a:pt x="21065" y="4850"/>
                  </a:moveTo>
                  <a:cubicBezTo>
                    <a:pt x="18806" y="14653"/>
                    <a:pt x="10077" y="21599"/>
                    <a:pt x="17" y="21599"/>
                  </a:cubicBezTo>
                  <a:cubicBezTo>
                    <a:pt x="11" y="21599"/>
                    <a:pt x="5" y="21599"/>
                    <a:pt x="0" y="21599"/>
                  </a:cubicBezTo>
                  <a:lnTo>
                    <a:pt x="17" y="0"/>
                  </a:lnTo>
                  <a:lnTo>
                    <a:pt x="21065" y="4850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32" name="Line 28"/>
            <p:cNvSpPr>
              <a:spLocks noChangeShapeType="1"/>
            </p:cNvSpPr>
            <p:nvPr/>
          </p:nvSpPr>
          <p:spPr bwMode="auto">
            <a:xfrm>
              <a:off x="631" y="2541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33" name="Rectangle 29"/>
            <p:cNvSpPr>
              <a:spLocks noChangeArrowheads="1"/>
            </p:cNvSpPr>
            <p:nvPr/>
          </p:nvSpPr>
          <p:spPr bwMode="auto">
            <a:xfrm>
              <a:off x="445" y="188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2334" name="Rectangle 30"/>
            <p:cNvSpPr>
              <a:spLocks noChangeArrowheads="1"/>
            </p:cNvSpPr>
            <p:nvPr/>
          </p:nvSpPr>
          <p:spPr bwMode="auto">
            <a:xfrm>
              <a:off x="364" y="2392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  <a:r>
                <a: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312335" name="Rectangle 31"/>
            <p:cNvSpPr>
              <a:spLocks noChangeArrowheads="1"/>
            </p:cNvSpPr>
            <p:nvPr/>
          </p:nvSpPr>
          <p:spPr bwMode="auto">
            <a:xfrm>
              <a:off x="2273" y="309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312336" name="Line 32"/>
            <p:cNvSpPr>
              <a:spLocks noChangeShapeType="1"/>
            </p:cNvSpPr>
            <p:nvPr/>
          </p:nvSpPr>
          <p:spPr bwMode="auto">
            <a:xfrm>
              <a:off x="671" y="2541"/>
              <a:ext cx="1406" cy="0"/>
            </a:xfrm>
            <a:prstGeom prst="line">
              <a:avLst/>
            </a:prstGeom>
            <a:noFill/>
            <a:ln w="19050" cap="rnd">
              <a:solidFill>
                <a:srgbClr val="00BCB8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7976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7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7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7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7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7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7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7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2963" y="596900"/>
            <a:ext cx="8001000" cy="11763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شدت جريان بر حسب زمان براي خازن در حال شارژ در مدار </a:t>
            </a:r>
            <a:r>
              <a:rPr lang="en-US" altLang="en-US" smtClean="0"/>
              <a:t>RC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02810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136776" y="2466975"/>
          <a:ext cx="3095625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167893" imgH="634725" progId="Equation.3">
                  <p:embed/>
                </p:oleObj>
              </mc:Choice>
              <mc:Fallback>
                <p:oleObj name="Equation" r:id="rId3" imgW="1167893" imgH="634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2466975"/>
                        <a:ext cx="3095625" cy="168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135189" y="4759325"/>
          <a:ext cx="1296987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457002" imgH="393529" progId="Equation.3">
                  <p:embed/>
                </p:oleObj>
              </mc:Choice>
              <mc:Fallback>
                <p:oleObj name="Equation" r:id="rId5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759325"/>
                        <a:ext cx="1296987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432176" y="4465639"/>
          <a:ext cx="26638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901309" imgH="406224" progId="Equation.3">
                  <p:embed/>
                </p:oleObj>
              </mc:Choice>
              <mc:Fallback>
                <p:oleObj name="Equation" r:id="rId7" imgW="901309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6" y="4465639"/>
                        <a:ext cx="26638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117" name="Group 21"/>
          <p:cNvGrpSpPr>
            <a:grpSpLocks/>
          </p:cNvGrpSpPr>
          <p:nvPr/>
        </p:nvGrpSpPr>
        <p:grpSpPr bwMode="auto">
          <a:xfrm>
            <a:off x="7032626" y="3241675"/>
            <a:ext cx="3171825" cy="2419350"/>
            <a:chOff x="677" y="1861"/>
            <a:chExt cx="1998" cy="1524"/>
          </a:xfrm>
        </p:grpSpPr>
        <p:sp>
          <p:nvSpPr>
            <p:cNvPr id="313351" name="Line 22"/>
            <p:cNvSpPr>
              <a:spLocks noChangeShapeType="1"/>
            </p:cNvSpPr>
            <p:nvPr/>
          </p:nvSpPr>
          <p:spPr bwMode="auto">
            <a:xfrm flipV="1">
              <a:off x="884" y="1979"/>
              <a:ext cx="0" cy="140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52" name="Line 23"/>
            <p:cNvSpPr>
              <a:spLocks noChangeShapeType="1"/>
            </p:cNvSpPr>
            <p:nvPr/>
          </p:nvSpPr>
          <p:spPr bwMode="auto">
            <a:xfrm>
              <a:off x="703" y="3249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53" name="Arc 24"/>
            <p:cNvSpPr>
              <a:spLocks/>
            </p:cNvSpPr>
            <p:nvPr/>
          </p:nvSpPr>
          <p:spPr bwMode="auto">
            <a:xfrm flipH="1" flipV="1">
              <a:off x="892" y="2523"/>
              <a:ext cx="1134" cy="635"/>
            </a:xfrm>
            <a:custGeom>
              <a:avLst/>
              <a:gdLst>
                <a:gd name="T0" fmla="*/ 0 w 22186"/>
                <a:gd name="T1" fmla="*/ 0 h 21600"/>
                <a:gd name="T2" fmla="*/ 3 w 22186"/>
                <a:gd name="T3" fmla="*/ 1 h 21600"/>
                <a:gd name="T4" fmla="*/ 0 w 22186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186" h="21600" fill="none" extrusionOk="0">
                  <a:moveTo>
                    <a:pt x="-1" y="7"/>
                  </a:moveTo>
                  <a:cubicBezTo>
                    <a:pt x="195" y="2"/>
                    <a:pt x="390" y="0"/>
                    <a:pt x="586" y="0"/>
                  </a:cubicBezTo>
                  <a:cubicBezTo>
                    <a:pt x="12515" y="0"/>
                    <a:pt x="22186" y="9670"/>
                    <a:pt x="22186" y="21600"/>
                  </a:cubicBezTo>
                </a:path>
                <a:path w="22186" h="21600" stroke="0" extrusionOk="0">
                  <a:moveTo>
                    <a:pt x="-1" y="7"/>
                  </a:moveTo>
                  <a:cubicBezTo>
                    <a:pt x="195" y="2"/>
                    <a:pt x="390" y="0"/>
                    <a:pt x="586" y="0"/>
                  </a:cubicBezTo>
                  <a:cubicBezTo>
                    <a:pt x="12515" y="0"/>
                    <a:pt x="22186" y="9670"/>
                    <a:pt x="22186" y="21600"/>
                  </a:cubicBezTo>
                  <a:lnTo>
                    <a:pt x="586" y="21600"/>
                  </a:lnTo>
                  <a:lnTo>
                    <a:pt x="-1" y="7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54" name="Line 25"/>
            <p:cNvSpPr>
              <a:spLocks noChangeShapeType="1"/>
            </p:cNvSpPr>
            <p:nvPr/>
          </p:nvSpPr>
          <p:spPr bwMode="auto">
            <a:xfrm>
              <a:off x="864" y="2514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55" name="Rectangle 26"/>
            <p:cNvSpPr>
              <a:spLocks noChangeArrowheads="1"/>
            </p:cNvSpPr>
            <p:nvPr/>
          </p:nvSpPr>
          <p:spPr bwMode="auto">
            <a:xfrm>
              <a:off x="704" y="1861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13356" name="Rectangle 27"/>
            <p:cNvSpPr>
              <a:spLocks noChangeArrowheads="1"/>
            </p:cNvSpPr>
            <p:nvPr/>
          </p:nvSpPr>
          <p:spPr bwMode="auto">
            <a:xfrm>
              <a:off x="677" y="2365"/>
              <a:ext cx="2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13357" name="Rectangle 28"/>
            <p:cNvSpPr>
              <a:spLocks noChangeArrowheads="1"/>
            </p:cNvSpPr>
            <p:nvPr/>
          </p:nvSpPr>
          <p:spPr bwMode="auto">
            <a:xfrm>
              <a:off x="2506" y="306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9027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8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8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028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09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12963" y="547689"/>
            <a:ext cx="8001000" cy="12477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اختلاف پتانسيل دو سر خازن بر حسب زمان براي خازن در حال شارژ در مدار</a:t>
            </a:r>
            <a:r>
              <a:rPr lang="en-US" altLang="en-US" smtClean="0"/>
              <a:t>RC 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02912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51089" y="1989139"/>
          <a:ext cx="18002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520700" imgH="228600" progId="Equation.3">
                  <p:embed/>
                </p:oleObj>
              </mc:Choice>
              <mc:Fallback>
                <p:oleObj name="Equation" r:id="rId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1989139"/>
                        <a:ext cx="180022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12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379664" y="3090863"/>
          <a:ext cx="22320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647419" imgH="253890" progId="Equation.3">
                  <p:embed/>
                </p:oleObj>
              </mc:Choice>
              <mc:Fallback>
                <p:oleObj name="Equation" r:id="rId5" imgW="647419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4" y="3090863"/>
                        <a:ext cx="22320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9153" name="Group 33"/>
          <p:cNvGrpSpPr>
            <a:grpSpLocks/>
          </p:cNvGrpSpPr>
          <p:nvPr/>
        </p:nvGrpSpPr>
        <p:grpSpPr bwMode="auto">
          <a:xfrm>
            <a:off x="6719889" y="3508375"/>
            <a:ext cx="3336925" cy="2490788"/>
            <a:chOff x="599" y="1344"/>
            <a:chExt cx="2102" cy="1569"/>
          </a:xfrm>
        </p:grpSpPr>
        <p:grpSp>
          <p:nvGrpSpPr>
            <p:cNvPr id="314376" name="Group 34"/>
            <p:cNvGrpSpPr>
              <a:grpSpLocks/>
            </p:cNvGrpSpPr>
            <p:nvPr/>
          </p:nvGrpSpPr>
          <p:grpSpPr bwMode="auto">
            <a:xfrm>
              <a:off x="599" y="1344"/>
              <a:ext cx="2102" cy="1569"/>
              <a:chOff x="599" y="1344"/>
              <a:chExt cx="2102" cy="1569"/>
            </a:xfrm>
          </p:grpSpPr>
          <p:sp>
            <p:nvSpPr>
              <p:cNvPr id="314378" name="Line 35"/>
              <p:cNvSpPr>
                <a:spLocks noChangeShapeType="1"/>
              </p:cNvSpPr>
              <p:nvPr/>
            </p:nvSpPr>
            <p:spPr bwMode="auto">
              <a:xfrm flipV="1">
                <a:off x="910" y="1462"/>
                <a:ext cx="0" cy="140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79" name="Line 36"/>
              <p:cNvSpPr>
                <a:spLocks noChangeShapeType="1"/>
              </p:cNvSpPr>
              <p:nvPr/>
            </p:nvSpPr>
            <p:spPr bwMode="auto">
              <a:xfrm>
                <a:off x="729" y="2732"/>
                <a:ext cx="1859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80" name="Arc 37"/>
              <p:cNvSpPr>
                <a:spLocks/>
              </p:cNvSpPr>
              <p:nvPr/>
            </p:nvSpPr>
            <p:spPr bwMode="auto">
              <a:xfrm flipH="1" flipV="1">
                <a:off x="920" y="2024"/>
                <a:ext cx="1370" cy="889"/>
              </a:xfrm>
              <a:custGeom>
                <a:avLst/>
                <a:gdLst>
                  <a:gd name="T0" fmla="*/ 6 w 21065"/>
                  <a:gd name="T1" fmla="*/ 0 h 21600"/>
                  <a:gd name="T2" fmla="*/ 0 w 21065"/>
                  <a:gd name="T3" fmla="*/ 2 h 21600"/>
                  <a:gd name="T4" fmla="*/ 0 w 2106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065" h="21600" fill="none" extrusionOk="0">
                    <a:moveTo>
                      <a:pt x="21065" y="4850"/>
                    </a:moveTo>
                    <a:cubicBezTo>
                      <a:pt x="18806" y="14653"/>
                      <a:pt x="10077" y="21599"/>
                      <a:pt x="17" y="21599"/>
                    </a:cubicBezTo>
                    <a:cubicBezTo>
                      <a:pt x="11" y="21599"/>
                      <a:pt x="5" y="21599"/>
                      <a:pt x="0" y="21599"/>
                    </a:cubicBezTo>
                  </a:path>
                  <a:path w="21065" h="21600" stroke="0" extrusionOk="0">
                    <a:moveTo>
                      <a:pt x="21065" y="4850"/>
                    </a:moveTo>
                    <a:cubicBezTo>
                      <a:pt x="18806" y="14653"/>
                      <a:pt x="10077" y="21599"/>
                      <a:pt x="17" y="21599"/>
                    </a:cubicBezTo>
                    <a:cubicBezTo>
                      <a:pt x="11" y="21599"/>
                      <a:pt x="5" y="21599"/>
                      <a:pt x="0" y="21599"/>
                    </a:cubicBezTo>
                    <a:lnTo>
                      <a:pt x="17" y="0"/>
                    </a:lnTo>
                    <a:lnTo>
                      <a:pt x="21065" y="4850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FF0066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81" name="Line 38"/>
              <p:cNvSpPr>
                <a:spLocks noChangeShapeType="1"/>
              </p:cNvSpPr>
              <p:nvPr/>
            </p:nvSpPr>
            <p:spPr bwMode="auto">
              <a:xfrm>
                <a:off x="890" y="1997"/>
                <a:ext cx="45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82" name="Rectangle 39"/>
              <p:cNvSpPr>
                <a:spLocks noChangeArrowheads="1"/>
              </p:cNvSpPr>
              <p:nvPr/>
            </p:nvSpPr>
            <p:spPr bwMode="auto">
              <a:xfrm>
                <a:off x="599" y="1344"/>
                <a:ext cx="3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V</a:t>
                </a:r>
                <a:r>
                  <a:rPr lang="en-US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14383" name="Rectangle 40"/>
              <p:cNvSpPr>
                <a:spLocks noChangeArrowheads="1"/>
              </p:cNvSpPr>
              <p:nvPr/>
            </p:nvSpPr>
            <p:spPr bwMode="auto">
              <a:xfrm>
                <a:off x="679" y="184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V</a:t>
                </a:r>
                <a:endPara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14384" name="Rectangle 41"/>
              <p:cNvSpPr>
                <a:spLocks noChangeArrowheads="1"/>
              </p:cNvSpPr>
              <p:nvPr/>
            </p:nvSpPr>
            <p:spPr bwMode="auto">
              <a:xfrm>
                <a:off x="2532" y="2550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t</a:t>
                </a:r>
              </a:p>
            </p:txBody>
          </p:sp>
        </p:grpSp>
        <p:sp>
          <p:nvSpPr>
            <p:cNvPr id="314377" name="Line 42"/>
            <p:cNvSpPr>
              <a:spLocks noChangeShapeType="1"/>
            </p:cNvSpPr>
            <p:nvPr/>
          </p:nvSpPr>
          <p:spPr bwMode="auto">
            <a:xfrm>
              <a:off x="930" y="1997"/>
              <a:ext cx="1406" cy="0"/>
            </a:xfrm>
            <a:prstGeom prst="line">
              <a:avLst/>
            </a:prstGeom>
            <a:noFill/>
            <a:ln w="19050" cap="rnd">
              <a:solidFill>
                <a:srgbClr val="00BCB8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29163" name="Object 43"/>
          <p:cNvGraphicFramePr>
            <a:graphicFrameLocks noChangeAspect="1"/>
          </p:cNvGraphicFramePr>
          <p:nvPr/>
        </p:nvGraphicFramePr>
        <p:xfrm>
          <a:off x="2365376" y="3989389"/>
          <a:ext cx="3313113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964781" imgH="304668" progId="Equation.3">
                  <p:embed/>
                </p:oleObj>
              </mc:Choice>
              <mc:Fallback>
                <p:oleObj name="Equation" r:id="rId7" imgW="964781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6" y="3989389"/>
                        <a:ext cx="3313113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165" name="Object 45"/>
          <p:cNvGraphicFramePr>
            <a:graphicFrameLocks noChangeAspect="1"/>
          </p:cNvGraphicFramePr>
          <p:nvPr/>
        </p:nvGraphicFramePr>
        <p:xfrm>
          <a:off x="2351088" y="5230814"/>
          <a:ext cx="38163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1117600" imgH="279400" progId="Equation.3">
                  <p:embed/>
                </p:oleObj>
              </mc:Choice>
              <mc:Fallback>
                <p:oleObj name="Equation" r:id="rId9" imgW="1117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5230814"/>
                        <a:ext cx="381635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6141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9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9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9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9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9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9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9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9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1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1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9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9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9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3588" y="549275"/>
            <a:ext cx="8151812" cy="744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z="2800"/>
              <a:t> منبع نيروي محركه الكتريكي روي حاملهاي بار كار انجام مي‌دهد </a:t>
            </a:r>
            <a:endParaRPr lang="en-US" altLang="en-US" sz="2800"/>
          </a:p>
        </p:txBody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024188"/>
            <a:ext cx="7772400" cy="25654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جهت نيروي محركۀ الكتريكي جهت نيروي وارد بر حاملهاي مثبت و همان جهت جريان قراردادي است اگر در زمان </a:t>
            </a:r>
            <a:r>
              <a:rPr lang="en-US" altLang="en-US" smtClean="0">
                <a:solidFill>
                  <a:srgbClr val="000000"/>
                </a:solidFill>
              </a:rPr>
              <a:t>dt</a:t>
            </a:r>
            <a:r>
              <a:rPr lang="fa-IR" altLang="en-US" smtClean="0"/>
              <a:t> از مقطعي از مدار بار </a:t>
            </a:r>
            <a:r>
              <a:rPr lang="en-US" altLang="en-US" smtClean="0">
                <a:solidFill>
                  <a:srgbClr val="000000"/>
                </a:solidFill>
              </a:rPr>
              <a:t>dq</a:t>
            </a:r>
            <a:r>
              <a:rPr lang="fa-IR" altLang="en-US" smtClean="0"/>
              <a:t> به سر با پتانسيل پايين </a:t>
            </a:r>
            <a:r>
              <a:rPr lang="fa-IR" altLang="en-US" smtClean="0">
                <a:solidFill>
                  <a:srgbClr val="000000"/>
                </a:solidFill>
              </a:rPr>
              <a:t>(- )</a:t>
            </a:r>
            <a:r>
              <a:rPr lang="fa-IR" altLang="en-US" smtClean="0"/>
              <a:t> منبع وارد و از سر با پتانسيل بالاي آن </a:t>
            </a:r>
            <a:r>
              <a:rPr lang="fa-IR" altLang="en-US" smtClean="0">
                <a:solidFill>
                  <a:srgbClr val="000000"/>
                </a:solidFill>
              </a:rPr>
              <a:t>(+)</a:t>
            </a:r>
            <a:r>
              <a:rPr lang="fa-IR" altLang="en-US" smtClean="0"/>
              <a:t> خارج شود منبع روي اين حاملها كار </a:t>
            </a:r>
            <a:r>
              <a:rPr lang="en-US" altLang="en-US" smtClean="0">
                <a:solidFill>
                  <a:srgbClr val="000000"/>
                </a:solidFill>
              </a:rPr>
              <a:t>dW</a:t>
            </a:r>
            <a:r>
              <a:rPr lang="fa-IR" altLang="en-US" smtClean="0"/>
              <a:t> انجام مي‌دهد به طوري كه نيروي محركه عبارت است از : </a:t>
            </a:r>
            <a:endParaRPr lang="en-US" altLang="en-US" smtClean="0"/>
          </a:p>
        </p:txBody>
      </p:sp>
      <p:graphicFrame>
        <p:nvGraphicFramePr>
          <p:cNvPr id="1004548" name="Object 4"/>
          <p:cNvGraphicFramePr>
            <a:graphicFrameLocks noChangeAspect="1"/>
          </p:cNvGraphicFramePr>
          <p:nvPr/>
        </p:nvGraphicFramePr>
        <p:xfrm>
          <a:off x="5337176" y="5257801"/>
          <a:ext cx="1484313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33169" imgH="418918" progId="Equation.3">
                  <p:embed/>
                </p:oleObj>
              </mc:Choice>
              <mc:Fallback>
                <p:oleObj name="Equation" r:id="rId3" imgW="533169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176" y="5257801"/>
                        <a:ext cx="1484313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4572" name="Group 28"/>
          <p:cNvGrpSpPr>
            <a:grpSpLocks/>
          </p:cNvGrpSpPr>
          <p:nvPr/>
        </p:nvGrpSpPr>
        <p:grpSpPr bwMode="auto">
          <a:xfrm>
            <a:off x="4487863" y="1211264"/>
            <a:ext cx="3149600" cy="1658937"/>
            <a:chOff x="332" y="2619"/>
            <a:chExt cx="1984" cy="1045"/>
          </a:xfrm>
        </p:grpSpPr>
        <p:sp>
          <p:nvSpPr>
            <p:cNvPr id="287750" name="Line 6"/>
            <p:cNvSpPr>
              <a:spLocks noChangeShapeType="1"/>
            </p:cNvSpPr>
            <p:nvPr/>
          </p:nvSpPr>
          <p:spPr bwMode="auto">
            <a:xfrm>
              <a:off x="385" y="3205"/>
              <a:ext cx="454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1" name="Line 7"/>
            <p:cNvSpPr>
              <a:spLocks noChangeShapeType="1"/>
            </p:cNvSpPr>
            <p:nvPr/>
          </p:nvSpPr>
          <p:spPr bwMode="auto">
            <a:xfrm>
              <a:off x="476" y="3298"/>
              <a:ext cx="272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2" name="Line 8"/>
            <p:cNvSpPr>
              <a:spLocks noChangeShapeType="1"/>
            </p:cNvSpPr>
            <p:nvPr/>
          </p:nvSpPr>
          <p:spPr bwMode="auto">
            <a:xfrm flipV="1">
              <a:off x="612" y="2840"/>
              <a:ext cx="0" cy="362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3" name="Line 9"/>
            <p:cNvSpPr>
              <a:spLocks noChangeShapeType="1"/>
            </p:cNvSpPr>
            <p:nvPr/>
          </p:nvSpPr>
          <p:spPr bwMode="auto">
            <a:xfrm flipV="1">
              <a:off x="612" y="3301"/>
              <a:ext cx="0" cy="362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4" name="Line 10"/>
            <p:cNvSpPr>
              <a:spLocks noChangeShapeType="1"/>
            </p:cNvSpPr>
            <p:nvPr/>
          </p:nvSpPr>
          <p:spPr bwMode="auto">
            <a:xfrm>
              <a:off x="615" y="2840"/>
              <a:ext cx="140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5" name="Line 11"/>
            <p:cNvSpPr>
              <a:spLocks noChangeShapeType="1"/>
            </p:cNvSpPr>
            <p:nvPr/>
          </p:nvSpPr>
          <p:spPr bwMode="auto">
            <a:xfrm>
              <a:off x="612" y="3664"/>
              <a:ext cx="140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6" name="Rectangle 18"/>
            <p:cNvSpPr>
              <a:spLocks noChangeArrowheads="1"/>
            </p:cNvSpPr>
            <p:nvPr/>
          </p:nvSpPr>
          <p:spPr bwMode="auto">
            <a:xfrm>
              <a:off x="1383" y="2619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3399"/>
                  </a:solidFill>
                </a:rPr>
                <a:t>i</a:t>
              </a:r>
            </a:p>
          </p:txBody>
        </p:sp>
        <p:sp>
          <p:nvSpPr>
            <p:cNvPr id="287757" name="Rectangle 19"/>
            <p:cNvSpPr>
              <a:spLocks noChangeArrowheads="1"/>
            </p:cNvSpPr>
            <p:nvPr/>
          </p:nvSpPr>
          <p:spPr bwMode="auto">
            <a:xfrm>
              <a:off x="599" y="3202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rgbClr val="000000"/>
                  </a:solidFill>
                </a:rPr>
                <a:t>-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87758" name="Rectangle 20"/>
            <p:cNvSpPr>
              <a:spLocks noChangeArrowheads="1"/>
            </p:cNvSpPr>
            <p:nvPr/>
          </p:nvSpPr>
          <p:spPr bwMode="auto">
            <a:xfrm>
              <a:off x="623" y="296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rgbClr val="000000"/>
                  </a:solidFill>
                </a:rPr>
                <a:t>+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87759" name="Freeform 21"/>
            <p:cNvSpPr>
              <a:spLocks/>
            </p:cNvSpPr>
            <p:nvPr/>
          </p:nvSpPr>
          <p:spPr bwMode="auto">
            <a:xfrm>
              <a:off x="1963" y="2841"/>
              <a:ext cx="128" cy="819"/>
            </a:xfrm>
            <a:custGeom>
              <a:avLst/>
              <a:gdLst>
                <a:gd name="T0" fmla="*/ 59 w 128"/>
                <a:gd name="T1" fmla="*/ 0 h 822"/>
                <a:gd name="T2" fmla="*/ 61 w 128"/>
                <a:gd name="T3" fmla="*/ 238 h 822"/>
                <a:gd name="T4" fmla="*/ 128 w 128"/>
                <a:gd name="T5" fmla="*/ 264 h 822"/>
                <a:gd name="T6" fmla="*/ 0 w 128"/>
                <a:gd name="T7" fmla="*/ 287 h 822"/>
                <a:gd name="T8" fmla="*/ 128 w 128"/>
                <a:gd name="T9" fmla="*/ 335 h 822"/>
                <a:gd name="T10" fmla="*/ 0 w 128"/>
                <a:gd name="T11" fmla="*/ 367 h 822"/>
                <a:gd name="T12" fmla="*/ 128 w 128"/>
                <a:gd name="T13" fmla="*/ 412 h 822"/>
                <a:gd name="T14" fmla="*/ 0 w 128"/>
                <a:gd name="T15" fmla="*/ 443 h 822"/>
                <a:gd name="T16" fmla="*/ 128 w 128"/>
                <a:gd name="T17" fmla="*/ 491 h 822"/>
                <a:gd name="T18" fmla="*/ 0 w 128"/>
                <a:gd name="T19" fmla="*/ 531 h 822"/>
                <a:gd name="T20" fmla="*/ 61 w 128"/>
                <a:gd name="T21" fmla="*/ 554 h 822"/>
                <a:gd name="T22" fmla="*/ 56 w 128"/>
                <a:gd name="T23" fmla="*/ 813 h 8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8" h="822">
                  <a:moveTo>
                    <a:pt x="59" y="0"/>
                  </a:moveTo>
                  <a:lnTo>
                    <a:pt x="61" y="241"/>
                  </a:lnTo>
                  <a:lnTo>
                    <a:pt x="128" y="267"/>
                  </a:lnTo>
                  <a:lnTo>
                    <a:pt x="0" y="290"/>
                  </a:lnTo>
                  <a:lnTo>
                    <a:pt x="128" y="338"/>
                  </a:lnTo>
                  <a:lnTo>
                    <a:pt x="0" y="370"/>
                  </a:lnTo>
                  <a:lnTo>
                    <a:pt x="128" y="418"/>
                  </a:lnTo>
                  <a:lnTo>
                    <a:pt x="0" y="449"/>
                  </a:lnTo>
                  <a:lnTo>
                    <a:pt x="128" y="497"/>
                  </a:lnTo>
                  <a:lnTo>
                    <a:pt x="0" y="537"/>
                  </a:lnTo>
                  <a:lnTo>
                    <a:pt x="61" y="560"/>
                  </a:lnTo>
                  <a:lnTo>
                    <a:pt x="56" y="822"/>
                  </a:lnTo>
                </a:path>
              </a:pathLst>
            </a:custGeom>
            <a:noFill/>
            <a:ln w="28575" cap="sq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60" name="Rectangle 22"/>
            <p:cNvSpPr>
              <a:spLocks noChangeArrowheads="1"/>
            </p:cNvSpPr>
            <p:nvPr/>
          </p:nvSpPr>
          <p:spPr bwMode="auto">
            <a:xfrm>
              <a:off x="359" y="299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B</a:t>
              </a:r>
            </a:p>
          </p:txBody>
        </p:sp>
        <p:sp>
          <p:nvSpPr>
            <p:cNvPr id="287761" name="Rectangle 23"/>
            <p:cNvSpPr>
              <a:spLocks noChangeArrowheads="1"/>
            </p:cNvSpPr>
            <p:nvPr/>
          </p:nvSpPr>
          <p:spPr bwMode="auto">
            <a:xfrm>
              <a:off x="2072" y="3115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8000"/>
                  </a:solidFill>
                </a:rPr>
                <a:t>R</a:t>
              </a:r>
            </a:p>
          </p:txBody>
        </p:sp>
        <p:sp>
          <p:nvSpPr>
            <p:cNvPr id="287762" name="Rectangle 24"/>
            <p:cNvSpPr>
              <a:spLocks noChangeArrowheads="1"/>
            </p:cNvSpPr>
            <p:nvPr/>
          </p:nvSpPr>
          <p:spPr bwMode="auto">
            <a:xfrm>
              <a:off x="1714" y="309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3399"/>
                  </a:solidFill>
                </a:rPr>
                <a:t>i</a:t>
              </a:r>
            </a:p>
          </p:txBody>
        </p:sp>
        <p:sp>
          <p:nvSpPr>
            <p:cNvPr id="287763" name="Line 25"/>
            <p:cNvSpPr>
              <a:spLocks noChangeShapeType="1"/>
            </p:cNvSpPr>
            <p:nvPr/>
          </p:nvSpPr>
          <p:spPr bwMode="auto">
            <a:xfrm flipV="1">
              <a:off x="332" y="3081"/>
              <a:ext cx="0" cy="272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64" name="Line 26"/>
            <p:cNvSpPr>
              <a:spLocks noChangeShapeType="1"/>
            </p:cNvSpPr>
            <p:nvPr/>
          </p:nvSpPr>
          <p:spPr bwMode="auto">
            <a:xfrm>
              <a:off x="1133" y="2771"/>
              <a:ext cx="272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65" name="Line 27"/>
            <p:cNvSpPr>
              <a:spLocks noChangeShapeType="1"/>
            </p:cNvSpPr>
            <p:nvPr/>
          </p:nvSpPr>
          <p:spPr bwMode="auto">
            <a:xfrm>
              <a:off x="1882" y="3113"/>
              <a:ext cx="0" cy="272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716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04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4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4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4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0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0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0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84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546" grpId="0"/>
      <p:bldP spid="100454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0100" y="620714"/>
            <a:ext cx="8001000" cy="11763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اختلاف پتانسيل دو سر مقاومت بر حسب زمان در مدار </a:t>
            </a:r>
            <a:r>
              <a:rPr lang="en-US" altLang="en-US" smtClean="0"/>
              <a:t>RC</a:t>
            </a:r>
            <a:r>
              <a:rPr lang="fa-IR" altLang="en-US" smtClean="0"/>
              <a:t> در حالت شارژ </a:t>
            </a:r>
            <a:endParaRPr lang="en-US" altLang="en-US" smtClean="0"/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28951" y="2781300"/>
            <a:ext cx="1076325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>
                <a:solidFill>
                  <a:srgbClr val="000000"/>
                </a:solidFill>
              </a:rPr>
              <a:t>: داريم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301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094164" y="2493964"/>
          <a:ext cx="22320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583693" imgH="266469" progId="Equation.3">
                  <p:embed/>
                </p:oleObj>
              </mc:Choice>
              <mc:Fallback>
                <p:oleObj name="Equation" r:id="rId3" imgW="583693" imgH="2664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164" y="2493964"/>
                        <a:ext cx="223202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15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340475" y="2500314"/>
          <a:ext cx="2592388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850531" imgH="266584" progId="Equation.3">
                  <p:embed/>
                </p:oleObj>
              </mc:Choice>
              <mc:Fallback>
                <p:oleObj name="Equation" r:id="rId5" imgW="85053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0475" y="2500314"/>
                        <a:ext cx="2592388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0162" name="Group 18"/>
          <p:cNvGrpSpPr>
            <a:grpSpLocks/>
          </p:cNvGrpSpPr>
          <p:nvPr/>
        </p:nvGrpSpPr>
        <p:grpSpPr bwMode="auto">
          <a:xfrm>
            <a:off x="4630739" y="3644900"/>
            <a:ext cx="3336925" cy="2419350"/>
            <a:chOff x="340" y="1888"/>
            <a:chExt cx="2102" cy="1524"/>
          </a:xfrm>
        </p:grpSpPr>
        <p:sp>
          <p:nvSpPr>
            <p:cNvPr id="315399" name="Line 19"/>
            <p:cNvSpPr>
              <a:spLocks noChangeShapeType="1"/>
            </p:cNvSpPr>
            <p:nvPr/>
          </p:nvSpPr>
          <p:spPr bwMode="auto">
            <a:xfrm flipV="1">
              <a:off x="651" y="2006"/>
              <a:ext cx="0" cy="140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0" name="Line 20"/>
            <p:cNvSpPr>
              <a:spLocks noChangeShapeType="1"/>
            </p:cNvSpPr>
            <p:nvPr/>
          </p:nvSpPr>
          <p:spPr bwMode="auto">
            <a:xfrm>
              <a:off x="470" y="3276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1" name="Arc 21"/>
            <p:cNvSpPr>
              <a:spLocks/>
            </p:cNvSpPr>
            <p:nvPr/>
          </p:nvSpPr>
          <p:spPr bwMode="auto">
            <a:xfrm flipH="1" flipV="1">
              <a:off x="661" y="2546"/>
              <a:ext cx="1160" cy="681"/>
            </a:xfrm>
            <a:custGeom>
              <a:avLst/>
              <a:gdLst>
                <a:gd name="T0" fmla="*/ 0 w 21657"/>
                <a:gd name="T1" fmla="*/ 0 h 21791"/>
                <a:gd name="T2" fmla="*/ 3 w 21657"/>
                <a:gd name="T3" fmla="*/ 1 h 21791"/>
                <a:gd name="T4" fmla="*/ 0 w 21657"/>
                <a:gd name="T5" fmla="*/ 1 h 217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57" h="21791" fill="none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</a:path>
                <a:path w="21657" h="21791" stroke="0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  <a:lnTo>
                    <a:pt x="5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2" name="Line 22"/>
            <p:cNvSpPr>
              <a:spLocks noChangeShapeType="1"/>
            </p:cNvSpPr>
            <p:nvPr/>
          </p:nvSpPr>
          <p:spPr bwMode="auto">
            <a:xfrm>
              <a:off x="631" y="2541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3" name="Rectangle 23"/>
            <p:cNvSpPr>
              <a:spLocks noChangeArrowheads="1"/>
            </p:cNvSpPr>
            <p:nvPr/>
          </p:nvSpPr>
          <p:spPr bwMode="auto">
            <a:xfrm>
              <a:off x="340" y="1888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15404" name="Rectangle 24"/>
            <p:cNvSpPr>
              <a:spLocks noChangeArrowheads="1"/>
            </p:cNvSpPr>
            <p:nvPr/>
          </p:nvSpPr>
          <p:spPr bwMode="auto">
            <a:xfrm>
              <a:off x="420" y="23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5405" name="Rectangle 25"/>
            <p:cNvSpPr>
              <a:spLocks noChangeArrowheads="1"/>
            </p:cNvSpPr>
            <p:nvPr/>
          </p:nvSpPr>
          <p:spPr bwMode="auto">
            <a:xfrm>
              <a:off x="2273" y="309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8442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0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3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3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3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30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0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0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46" grpId="0"/>
      <p:bldP spid="103014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692150"/>
            <a:ext cx="7848600" cy="187325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مدار </a:t>
            </a:r>
            <a:r>
              <a:rPr lang="en-US" altLang="en-US" smtClean="0">
                <a:solidFill>
                  <a:srgbClr val="000000"/>
                </a:solidFill>
              </a:rPr>
              <a:t>RC</a:t>
            </a:r>
            <a:r>
              <a:rPr lang="fa-IR" altLang="en-US" smtClean="0"/>
              <a:t> ،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τ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 = RC</a:t>
            </a:r>
            <a:r>
              <a:rPr lang="fa-IR" altLang="en-US" smtClean="0"/>
              <a:t> ثابت زماني يا زمان واهلش يا زمان </a:t>
            </a:r>
            <a:r>
              <a:rPr lang="fa-IR" altLang="en-US" smtClean="0">
                <a:solidFill>
                  <a:srgbClr val="FF3333"/>
                </a:solidFill>
              </a:rPr>
              <a:t>بازرامش</a:t>
            </a:r>
            <a:r>
              <a:rPr lang="fa-IR" altLang="en-US" smtClean="0"/>
              <a:t> ناميده مي‌شود زماني است كه در حالت شارژ بار خازن به 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0/63</a:t>
            </a:r>
            <a:r>
              <a:rPr lang="fa-IR" altLang="en-US" smtClean="0"/>
              <a:t> ميزان بار نهايي برسد ، يا زماني است كه در حالت شارژ جريان مدار به 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0/37</a:t>
            </a:r>
            <a:r>
              <a:rPr lang="fa-IR" altLang="en-US" smtClean="0"/>
              <a:t> ميزان جريان نهايي برسد . </a:t>
            </a:r>
            <a:endParaRPr lang="en-US" altLang="en-US" smtClean="0"/>
          </a:p>
        </p:txBody>
      </p:sp>
      <p:graphicFrame>
        <p:nvGraphicFramePr>
          <p:cNvPr id="1031173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1963738" y="2484438"/>
          <a:ext cx="288131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964781" imgH="304668" progId="Equation.3">
                  <p:embed/>
                </p:oleObj>
              </mc:Choice>
              <mc:Fallback>
                <p:oleObj name="Equation" r:id="rId3" imgW="964781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8" y="2484438"/>
                        <a:ext cx="2881312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76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360739" y="3743326"/>
          <a:ext cx="15128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457002" imgH="177723" progId="Equation.3">
                  <p:embed/>
                </p:oleObj>
              </mc:Choice>
              <mc:Fallback>
                <p:oleObj name="Equation" r:id="rId5" imgW="45700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9" y="3743326"/>
                        <a:ext cx="15128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79" name="Object 11"/>
          <p:cNvGraphicFramePr>
            <a:graphicFrameLocks noChangeAspect="1"/>
          </p:cNvGraphicFramePr>
          <p:nvPr/>
        </p:nvGraphicFramePr>
        <p:xfrm>
          <a:off x="5016501" y="4365626"/>
          <a:ext cx="18335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583693" imgH="266469" progId="Equation.3">
                  <p:embed/>
                </p:oleObj>
              </mc:Choice>
              <mc:Fallback>
                <p:oleObj name="Equation" r:id="rId7" imgW="583693" imgH="2664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4365626"/>
                        <a:ext cx="18335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80" name="Object 12"/>
          <p:cNvGraphicFramePr>
            <a:graphicFrameLocks noChangeAspect="1"/>
          </p:cNvGraphicFramePr>
          <p:nvPr/>
        </p:nvGraphicFramePr>
        <p:xfrm>
          <a:off x="5345114" y="5705476"/>
          <a:ext cx="15128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457002" imgH="177723" progId="Equation.3">
                  <p:embed/>
                </p:oleObj>
              </mc:Choice>
              <mc:Fallback>
                <p:oleObj name="Equation" r:id="rId9" imgW="45700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4" y="5705476"/>
                        <a:ext cx="15128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81" name="Object 13"/>
          <p:cNvGraphicFramePr>
            <a:graphicFrameLocks noChangeAspect="1"/>
          </p:cNvGraphicFramePr>
          <p:nvPr/>
        </p:nvGraphicFramePr>
        <p:xfrm>
          <a:off x="5319714" y="3146426"/>
          <a:ext cx="29241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952087" imgH="253890" progId="Equation.3">
                  <p:embed/>
                </p:oleObj>
              </mc:Choice>
              <mc:Fallback>
                <p:oleObj name="Equation" r:id="rId11" imgW="95208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4" y="3146426"/>
                        <a:ext cx="2924175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82" name="Object 14"/>
          <p:cNvGraphicFramePr>
            <a:graphicFrameLocks noChangeAspect="1"/>
          </p:cNvGraphicFramePr>
          <p:nvPr/>
        </p:nvGraphicFramePr>
        <p:xfrm>
          <a:off x="7273926" y="4941888"/>
          <a:ext cx="292576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3" imgW="850531" imgH="215806" progId="Equation.3">
                  <p:embed/>
                </p:oleObj>
              </mc:Choice>
              <mc:Fallback>
                <p:oleObj name="Equation" r:id="rId13" imgW="85053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3926" y="4941888"/>
                        <a:ext cx="2925763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84" name="AutoShape 16"/>
          <p:cNvSpPr>
            <a:spLocks/>
          </p:cNvSpPr>
          <p:nvPr/>
        </p:nvSpPr>
        <p:spPr bwMode="auto">
          <a:xfrm>
            <a:off x="6888164" y="4468814"/>
            <a:ext cx="287337" cy="1728787"/>
          </a:xfrm>
          <a:prstGeom prst="rightBrace">
            <a:avLst>
              <a:gd name="adj1" fmla="val 50138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31187" name="AutoShape 19"/>
          <p:cNvSpPr>
            <a:spLocks/>
          </p:cNvSpPr>
          <p:nvPr/>
        </p:nvSpPr>
        <p:spPr bwMode="auto">
          <a:xfrm>
            <a:off x="4916489" y="2636839"/>
            <a:ext cx="287337" cy="1728787"/>
          </a:xfrm>
          <a:prstGeom prst="rightBrace">
            <a:avLst>
              <a:gd name="adj1" fmla="val 50138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578898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1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1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1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1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1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1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31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1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1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1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1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1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1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3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1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4652963"/>
            <a:ext cx="7988300" cy="15113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لحظۀ </a:t>
            </a:r>
            <a:r>
              <a:rPr lang="en-US" altLang="en-US" smtClean="0">
                <a:solidFill>
                  <a:srgbClr val="000000"/>
                </a:solidFill>
              </a:rPr>
              <a:t>t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 smtClean="0"/>
              <a:t>، بار صفحات خازن حداكثر و </a:t>
            </a:r>
            <a:r>
              <a:rPr lang="en-US" altLang="en-US" smtClean="0">
                <a:solidFill>
                  <a:srgbClr val="000000"/>
                </a:solidFill>
              </a:rPr>
              <a:t>q = Q</a:t>
            </a:r>
            <a:r>
              <a:rPr lang="en-US" altLang="en-US" baseline="-25000" smtClean="0">
                <a:solidFill>
                  <a:srgbClr val="000000"/>
                </a:solidFill>
              </a:rPr>
              <a:t>f</a:t>
            </a:r>
            <a:r>
              <a:rPr lang="fa-IR" altLang="en-US" smtClean="0"/>
              <a:t> و جريان مدار حداكثر و در جهت عكس است با گذشت زمان بار روي صفحات صفر شده و جريان نيز به صفر مي‌رسد .</a:t>
            </a:r>
            <a:endParaRPr lang="en-US" altLang="en-US" smtClean="0"/>
          </a:p>
        </p:txBody>
      </p:sp>
      <p:grpSp>
        <p:nvGrpSpPr>
          <p:cNvPr id="1032238" name="Group 46"/>
          <p:cNvGrpSpPr>
            <a:grpSpLocks/>
          </p:cNvGrpSpPr>
          <p:nvPr/>
        </p:nvGrpSpPr>
        <p:grpSpPr bwMode="auto">
          <a:xfrm>
            <a:off x="3800475" y="2030413"/>
            <a:ext cx="4572000" cy="2000250"/>
            <a:chOff x="1434" y="1279"/>
            <a:chExt cx="2880" cy="1260"/>
          </a:xfrm>
        </p:grpSpPr>
        <p:sp>
          <p:nvSpPr>
            <p:cNvPr id="317445" name="Rectangle 41"/>
            <p:cNvSpPr>
              <a:spLocks noChangeArrowheads="1"/>
            </p:cNvSpPr>
            <p:nvPr/>
          </p:nvSpPr>
          <p:spPr bwMode="auto">
            <a:xfrm>
              <a:off x="3252" y="1279"/>
              <a:ext cx="20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/>
                <a:t>-</a:t>
              </a:r>
              <a:endParaRPr lang="en-US" altLang="en-US" sz="3200"/>
            </a:p>
          </p:txBody>
        </p:sp>
        <p:grpSp>
          <p:nvGrpSpPr>
            <p:cNvPr id="317446" name="Group 44"/>
            <p:cNvGrpSpPr>
              <a:grpSpLocks/>
            </p:cNvGrpSpPr>
            <p:nvPr/>
          </p:nvGrpSpPr>
          <p:grpSpPr bwMode="auto">
            <a:xfrm>
              <a:off x="1434" y="1298"/>
              <a:ext cx="2880" cy="1241"/>
              <a:chOff x="476" y="1834"/>
              <a:chExt cx="2880" cy="1241"/>
            </a:xfrm>
          </p:grpSpPr>
          <p:sp>
            <p:nvSpPr>
              <p:cNvPr id="317447" name="Rectangle 5"/>
              <p:cNvSpPr>
                <a:spLocks noChangeArrowheads="1"/>
              </p:cNvSpPr>
              <p:nvPr/>
            </p:nvSpPr>
            <p:spPr bwMode="auto">
              <a:xfrm>
                <a:off x="476" y="2334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V</a:t>
                </a:r>
              </a:p>
            </p:txBody>
          </p:sp>
          <p:sp>
            <p:nvSpPr>
              <p:cNvPr id="317448" name="Rectangle 6"/>
              <p:cNvSpPr>
                <a:spLocks noChangeArrowheads="1"/>
              </p:cNvSpPr>
              <p:nvPr/>
            </p:nvSpPr>
            <p:spPr bwMode="auto">
              <a:xfrm>
                <a:off x="3112" y="2448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R</a:t>
                </a:r>
                <a:endParaRPr lang="el-G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17449" name="Group 8"/>
              <p:cNvGrpSpPr>
                <a:grpSpLocks/>
              </p:cNvGrpSpPr>
              <p:nvPr/>
            </p:nvGrpSpPr>
            <p:grpSpPr bwMode="auto">
              <a:xfrm>
                <a:off x="492" y="2183"/>
                <a:ext cx="454" cy="884"/>
                <a:chOff x="1474" y="2659"/>
                <a:chExt cx="454" cy="907"/>
              </a:xfrm>
            </p:grpSpPr>
            <p:sp>
              <p:nvSpPr>
                <p:cNvPr id="317479" name="Line 9"/>
                <p:cNvSpPr>
                  <a:spLocks noChangeShapeType="1"/>
                </p:cNvSpPr>
                <p:nvPr/>
              </p:nvSpPr>
              <p:spPr bwMode="auto">
                <a:xfrm rot="5400000">
                  <a:off x="1479" y="2868"/>
                  <a:ext cx="41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80" name="Line 10"/>
                <p:cNvSpPr>
                  <a:spLocks noChangeShapeType="1"/>
                </p:cNvSpPr>
                <p:nvPr/>
              </p:nvSpPr>
              <p:spPr bwMode="auto">
                <a:xfrm rot="5400000">
                  <a:off x="1701" y="2850"/>
                  <a:ext cx="0" cy="454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81" name="Line 11"/>
                <p:cNvSpPr>
                  <a:spLocks noChangeShapeType="1"/>
                </p:cNvSpPr>
                <p:nvPr/>
              </p:nvSpPr>
              <p:spPr bwMode="auto">
                <a:xfrm rot="5400000">
                  <a:off x="1695" y="3080"/>
                  <a:ext cx="0" cy="24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82" name="Line 12"/>
                <p:cNvSpPr>
                  <a:spLocks noChangeShapeType="1"/>
                </p:cNvSpPr>
                <p:nvPr/>
              </p:nvSpPr>
              <p:spPr bwMode="auto">
                <a:xfrm rot="5400000">
                  <a:off x="1517" y="3396"/>
                  <a:ext cx="34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7450" name="Freeform 13"/>
              <p:cNvSpPr>
                <a:spLocks/>
              </p:cNvSpPr>
              <p:nvPr/>
            </p:nvSpPr>
            <p:spPr bwMode="auto">
              <a:xfrm rot="5400000">
                <a:off x="2599" y="2518"/>
                <a:ext cx="893" cy="212"/>
              </a:xfrm>
              <a:custGeom>
                <a:avLst/>
                <a:gdLst>
                  <a:gd name="T0" fmla="*/ 0 w 1524"/>
                  <a:gd name="T1" fmla="*/ 31 h 408"/>
                  <a:gd name="T2" fmla="*/ 67 w 1524"/>
                  <a:gd name="T3" fmla="*/ 31 h 408"/>
                  <a:gd name="T4" fmla="*/ 87 w 1524"/>
                  <a:gd name="T5" fmla="*/ 0 h 408"/>
                  <a:gd name="T6" fmla="*/ 105 w 1524"/>
                  <a:gd name="T7" fmla="*/ 57 h 408"/>
                  <a:gd name="T8" fmla="*/ 141 w 1524"/>
                  <a:gd name="T9" fmla="*/ 0 h 408"/>
                  <a:gd name="T10" fmla="*/ 164 w 1524"/>
                  <a:gd name="T11" fmla="*/ 57 h 408"/>
                  <a:gd name="T12" fmla="*/ 199 w 1524"/>
                  <a:gd name="T13" fmla="*/ 0 h 408"/>
                  <a:gd name="T14" fmla="*/ 223 w 1524"/>
                  <a:gd name="T15" fmla="*/ 57 h 408"/>
                  <a:gd name="T16" fmla="*/ 241 w 1524"/>
                  <a:gd name="T17" fmla="*/ 31 h 408"/>
                  <a:gd name="T18" fmla="*/ 306 w 1524"/>
                  <a:gd name="T19" fmla="*/ 31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51" name="Line 14"/>
              <p:cNvSpPr>
                <a:spLocks noChangeShapeType="1"/>
              </p:cNvSpPr>
              <p:nvPr/>
            </p:nvSpPr>
            <p:spPr bwMode="auto">
              <a:xfrm>
                <a:off x="710" y="2176"/>
                <a:ext cx="82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52" name="Line 15"/>
              <p:cNvSpPr>
                <a:spLocks noChangeShapeType="1"/>
              </p:cNvSpPr>
              <p:nvPr/>
            </p:nvSpPr>
            <p:spPr bwMode="auto">
              <a:xfrm>
                <a:off x="705" y="3075"/>
                <a:ext cx="232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53" name="Line 16"/>
              <p:cNvSpPr>
                <a:spLocks noChangeShapeType="1"/>
              </p:cNvSpPr>
              <p:nvPr/>
            </p:nvSpPr>
            <p:spPr bwMode="auto">
              <a:xfrm flipV="1">
                <a:off x="1770" y="2401"/>
                <a:ext cx="0" cy="6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7454" name="Group 17"/>
              <p:cNvGrpSpPr>
                <a:grpSpLocks/>
              </p:cNvGrpSpPr>
              <p:nvPr/>
            </p:nvGrpSpPr>
            <p:grpSpPr bwMode="auto">
              <a:xfrm>
                <a:off x="1774" y="1965"/>
                <a:ext cx="886" cy="408"/>
                <a:chOff x="3398" y="3083"/>
                <a:chExt cx="886" cy="408"/>
              </a:xfrm>
            </p:grpSpPr>
            <p:sp>
              <p:nvSpPr>
                <p:cNvPr id="317475" name="Line 18"/>
                <p:cNvSpPr>
                  <a:spLocks noChangeShapeType="1"/>
                </p:cNvSpPr>
                <p:nvPr/>
              </p:nvSpPr>
              <p:spPr bwMode="auto">
                <a:xfrm>
                  <a:off x="3398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76" name="Line 19"/>
                <p:cNvSpPr>
                  <a:spLocks noChangeShapeType="1"/>
                </p:cNvSpPr>
                <p:nvPr/>
              </p:nvSpPr>
              <p:spPr bwMode="auto">
                <a:xfrm>
                  <a:off x="3952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77" name="Line 20"/>
                <p:cNvSpPr>
                  <a:spLocks noChangeShapeType="1"/>
                </p:cNvSpPr>
                <p:nvPr/>
              </p:nvSpPr>
              <p:spPr bwMode="auto">
                <a:xfrm>
                  <a:off x="3967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78" name="Line 21"/>
                <p:cNvSpPr>
                  <a:spLocks noChangeShapeType="1"/>
                </p:cNvSpPr>
                <p:nvPr/>
              </p:nvSpPr>
              <p:spPr bwMode="auto">
                <a:xfrm>
                  <a:off x="3769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7455" name="Line 22"/>
              <p:cNvSpPr>
                <a:spLocks noChangeShapeType="1"/>
              </p:cNvSpPr>
              <p:nvPr/>
            </p:nvSpPr>
            <p:spPr bwMode="auto">
              <a:xfrm flipH="1">
                <a:off x="2673" y="2178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56" name="Oval 23"/>
              <p:cNvSpPr>
                <a:spLocks noChangeArrowheads="1"/>
              </p:cNvSpPr>
              <p:nvPr/>
            </p:nvSpPr>
            <p:spPr bwMode="auto">
              <a:xfrm>
                <a:off x="1728" y="2154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7457" name="Oval 24"/>
              <p:cNvSpPr>
                <a:spLocks noChangeArrowheads="1"/>
              </p:cNvSpPr>
              <p:nvPr/>
            </p:nvSpPr>
            <p:spPr bwMode="auto">
              <a:xfrm>
                <a:off x="1749" y="2355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7458" name="Oval 25"/>
              <p:cNvSpPr>
                <a:spLocks noChangeArrowheads="1"/>
              </p:cNvSpPr>
              <p:nvPr/>
            </p:nvSpPr>
            <p:spPr bwMode="auto">
              <a:xfrm>
                <a:off x="1550" y="2148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7459" name="Arc 26"/>
              <p:cNvSpPr>
                <a:spLocks/>
              </p:cNvSpPr>
              <p:nvPr/>
            </p:nvSpPr>
            <p:spPr bwMode="auto">
              <a:xfrm flipH="1" flipV="1">
                <a:off x="1542" y="2185"/>
                <a:ext cx="224" cy="224"/>
              </a:xfrm>
              <a:custGeom>
                <a:avLst/>
                <a:gdLst>
                  <a:gd name="T0" fmla="*/ 0 w 21590"/>
                  <a:gd name="T1" fmla="*/ 0 h 21549"/>
                  <a:gd name="T2" fmla="*/ 0 w 21590"/>
                  <a:gd name="T3" fmla="*/ 0 h 21549"/>
                  <a:gd name="T4" fmla="*/ 0 w 21590"/>
                  <a:gd name="T5" fmla="*/ 0 h 2154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90" h="21549" fill="none" extrusionOk="0">
                    <a:moveTo>
                      <a:pt x="1479" y="-1"/>
                    </a:moveTo>
                    <a:cubicBezTo>
                      <a:pt x="12555" y="759"/>
                      <a:pt x="21251" y="9792"/>
                      <a:pt x="21589" y="20890"/>
                    </a:cubicBezTo>
                  </a:path>
                  <a:path w="21590" h="21549" stroke="0" extrusionOk="0">
                    <a:moveTo>
                      <a:pt x="1479" y="-1"/>
                    </a:moveTo>
                    <a:cubicBezTo>
                      <a:pt x="12555" y="759"/>
                      <a:pt x="21251" y="9792"/>
                      <a:pt x="21589" y="20890"/>
                    </a:cubicBezTo>
                    <a:lnTo>
                      <a:pt x="0" y="21549"/>
                    </a:lnTo>
                    <a:lnTo>
                      <a:pt x="1479" y="-1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FF9C85"/>
                </a:solidFill>
                <a:prstDash val="sysDot"/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60" name="Line 27"/>
              <p:cNvSpPr>
                <a:spLocks noChangeShapeType="1"/>
              </p:cNvSpPr>
              <p:nvPr/>
            </p:nvSpPr>
            <p:spPr bwMode="auto">
              <a:xfrm flipH="1">
                <a:off x="1625" y="2194"/>
                <a:ext cx="109" cy="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61" name="Oval 28"/>
              <p:cNvSpPr>
                <a:spLocks noChangeArrowheads="1"/>
              </p:cNvSpPr>
              <p:nvPr/>
            </p:nvSpPr>
            <p:spPr bwMode="auto">
              <a:xfrm>
                <a:off x="1580" y="2273"/>
                <a:ext cx="46" cy="4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17462" name="Line 29"/>
              <p:cNvSpPr>
                <a:spLocks noChangeShapeType="1"/>
              </p:cNvSpPr>
              <p:nvPr/>
            </p:nvSpPr>
            <p:spPr bwMode="auto">
              <a:xfrm>
                <a:off x="2106" y="2446"/>
                <a:ext cx="227" cy="0"/>
              </a:xfrm>
              <a:prstGeom prst="line">
                <a:avLst/>
              </a:prstGeom>
              <a:noFill/>
              <a:ln w="28575" cap="sq">
                <a:solidFill>
                  <a:srgbClr val="FF0066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63" name="Line 30"/>
              <p:cNvSpPr>
                <a:spLocks noChangeShapeType="1"/>
              </p:cNvSpPr>
              <p:nvPr/>
            </p:nvSpPr>
            <p:spPr bwMode="auto">
              <a:xfrm>
                <a:off x="2850" y="2539"/>
                <a:ext cx="0" cy="227"/>
              </a:xfrm>
              <a:prstGeom prst="line">
                <a:avLst/>
              </a:prstGeom>
              <a:noFill/>
              <a:ln w="28575" cap="sq">
                <a:solidFill>
                  <a:srgbClr val="FF0066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464" name="Rectangle 31"/>
              <p:cNvSpPr>
                <a:spLocks noChangeArrowheads="1"/>
              </p:cNvSpPr>
              <p:nvPr/>
            </p:nvSpPr>
            <p:spPr bwMode="auto">
              <a:xfrm>
                <a:off x="2417" y="1925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17465" name="Rectangle 32"/>
              <p:cNvSpPr>
                <a:spLocks noChangeArrowheads="1"/>
              </p:cNvSpPr>
              <p:nvPr/>
            </p:nvSpPr>
            <p:spPr bwMode="auto">
              <a:xfrm>
                <a:off x="1629" y="188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</a:p>
            </p:txBody>
          </p:sp>
          <p:sp>
            <p:nvSpPr>
              <p:cNvPr id="317466" name="Rectangle 33"/>
              <p:cNvSpPr>
                <a:spLocks noChangeArrowheads="1"/>
              </p:cNvSpPr>
              <p:nvPr/>
            </p:nvSpPr>
            <p:spPr bwMode="auto">
              <a:xfrm>
                <a:off x="1314" y="1925"/>
                <a:ext cx="3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2400">
                    <a:solidFill>
                      <a:srgbClr val="000000"/>
                    </a:solidFill>
                  </a:rPr>
                  <a:t>(1)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467" name="Rectangle 34"/>
              <p:cNvSpPr>
                <a:spLocks noChangeArrowheads="1"/>
              </p:cNvSpPr>
              <p:nvPr/>
            </p:nvSpPr>
            <p:spPr bwMode="auto">
              <a:xfrm>
                <a:off x="1754" y="2283"/>
                <a:ext cx="3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2400">
                    <a:solidFill>
                      <a:srgbClr val="000000"/>
                    </a:solidFill>
                  </a:rPr>
                  <a:t>(2)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468" name="Rectangle 35"/>
              <p:cNvSpPr>
                <a:spLocks noChangeArrowheads="1"/>
              </p:cNvSpPr>
              <p:nvPr/>
            </p:nvSpPr>
            <p:spPr bwMode="auto">
              <a:xfrm>
                <a:off x="2296" y="2058"/>
                <a:ext cx="202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-</a:t>
                </a:r>
                <a:endParaRPr lang="en-US" altLang="en-US" sz="3200"/>
              </a:p>
            </p:txBody>
          </p:sp>
          <p:sp>
            <p:nvSpPr>
              <p:cNvPr id="317469" name="Rectangle 36"/>
              <p:cNvSpPr>
                <a:spLocks noChangeArrowheads="1"/>
              </p:cNvSpPr>
              <p:nvPr/>
            </p:nvSpPr>
            <p:spPr bwMode="auto">
              <a:xfrm>
                <a:off x="1980" y="1928"/>
                <a:ext cx="26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+</a:t>
                </a:r>
                <a:endParaRPr lang="en-US" altLang="en-US" sz="3200"/>
              </a:p>
            </p:txBody>
          </p:sp>
          <p:sp>
            <p:nvSpPr>
              <p:cNvPr id="317470" name="Rectangle 37"/>
              <p:cNvSpPr>
                <a:spLocks noChangeArrowheads="1"/>
              </p:cNvSpPr>
              <p:nvPr/>
            </p:nvSpPr>
            <p:spPr bwMode="auto">
              <a:xfrm>
                <a:off x="1980" y="1834"/>
                <a:ext cx="26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+</a:t>
                </a:r>
                <a:endParaRPr lang="en-US" altLang="en-US" sz="3200"/>
              </a:p>
            </p:txBody>
          </p:sp>
          <p:sp>
            <p:nvSpPr>
              <p:cNvPr id="317471" name="Rectangle 38"/>
              <p:cNvSpPr>
                <a:spLocks noChangeArrowheads="1"/>
              </p:cNvSpPr>
              <p:nvPr/>
            </p:nvSpPr>
            <p:spPr bwMode="auto">
              <a:xfrm>
                <a:off x="1981" y="2055"/>
                <a:ext cx="26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+</a:t>
                </a:r>
                <a:endParaRPr lang="en-US" altLang="en-US" sz="3200"/>
              </a:p>
            </p:txBody>
          </p:sp>
          <p:sp>
            <p:nvSpPr>
              <p:cNvPr id="317472" name="Rectangle 39"/>
              <p:cNvSpPr>
                <a:spLocks noChangeArrowheads="1"/>
              </p:cNvSpPr>
              <p:nvPr/>
            </p:nvSpPr>
            <p:spPr bwMode="auto">
              <a:xfrm>
                <a:off x="1981" y="2152"/>
                <a:ext cx="26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+</a:t>
                </a:r>
                <a:endParaRPr lang="en-US" altLang="en-US" sz="3200"/>
              </a:p>
            </p:txBody>
          </p:sp>
          <p:sp>
            <p:nvSpPr>
              <p:cNvPr id="317473" name="Rectangle 40"/>
              <p:cNvSpPr>
                <a:spLocks noChangeArrowheads="1"/>
              </p:cNvSpPr>
              <p:nvPr/>
            </p:nvSpPr>
            <p:spPr bwMode="auto">
              <a:xfrm>
                <a:off x="2296" y="2148"/>
                <a:ext cx="202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-</a:t>
                </a:r>
                <a:endParaRPr lang="en-US" altLang="en-US" sz="3200"/>
              </a:p>
            </p:txBody>
          </p:sp>
          <p:sp>
            <p:nvSpPr>
              <p:cNvPr id="317474" name="Rectangle 42"/>
              <p:cNvSpPr>
                <a:spLocks noChangeArrowheads="1"/>
              </p:cNvSpPr>
              <p:nvPr/>
            </p:nvSpPr>
            <p:spPr bwMode="auto">
              <a:xfrm>
                <a:off x="2293" y="1909"/>
                <a:ext cx="202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fa-IR" altLang="en-US" sz="3200"/>
                  <a:t>-</a:t>
                </a:r>
                <a:endParaRPr lang="en-US" altLang="en-US" sz="3200"/>
              </a:p>
            </p:txBody>
          </p:sp>
        </p:grpSp>
      </p:grpSp>
      <p:sp>
        <p:nvSpPr>
          <p:cNvPr id="1032237" name="Rectangle 45"/>
          <p:cNvSpPr>
            <a:spLocks noChangeArrowheads="1"/>
          </p:cNvSpPr>
          <p:nvPr/>
        </p:nvSpPr>
        <p:spPr bwMode="auto">
          <a:xfrm>
            <a:off x="2135188" y="893764"/>
            <a:ext cx="80645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در مدارهاي </a:t>
            </a:r>
            <a:r>
              <a:rPr lang="en-US" altLang="en-US">
                <a:solidFill>
                  <a:srgbClr val="000000"/>
                </a:solidFill>
              </a:rPr>
              <a:t>RC</a:t>
            </a:r>
            <a:r>
              <a:rPr lang="fa-IR" altLang="en-US"/>
              <a:t> وقتي خازن شارژ شده و كليد در وضعيت </a:t>
            </a:r>
            <a:r>
              <a:rPr lang="fa-IR" altLang="en-US">
                <a:solidFill>
                  <a:srgbClr val="000000"/>
                </a:solidFill>
              </a:rPr>
              <a:t>2</a:t>
            </a:r>
            <a:r>
              <a:rPr lang="fa-IR" altLang="en-US"/>
              <a:t> قرار گيرد </a:t>
            </a:r>
          </a:p>
        </p:txBody>
      </p:sp>
    </p:spTree>
    <p:extLst>
      <p:ext uri="{BB962C8B-B14F-4D97-AF65-F5344CB8AC3E}">
        <p14:creationId xmlns:p14="http://schemas.microsoft.com/office/powerpoint/2010/main" val="334715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2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2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2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2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2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3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95" grpId="0" build="p"/>
      <p:bldP spid="10322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78050" y="692151"/>
            <a:ext cx="7848600" cy="1008063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mtClean="0">
                <a:solidFill>
                  <a:schemeClr val="tx2"/>
                </a:solidFill>
              </a:rPr>
              <a:t>تغييرات بار روي صفحات خازن در حالت دشارژ ( كليد در وضعيت 2 ) بر حسب زمان 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0332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35188" y="1873251"/>
          <a:ext cx="16573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660113" imgH="393529" progId="Equation.3">
                  <p:embed/>
                </p:oleObj>
              </mc:Choice>
              <mc:Fallback>
                <p:oleObj name="Equation" r:id="rId3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873251"/>
                        <a:ext cx="16573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22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725739" y="2930526"/>
          <a:ext cx="108108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457002" imgH="393529" progId="Equation.3">
                  <p:embed/>
                </p:oleObj>
              </mc:Choice>
              <mc:Fallback>
                <p:oleObj name="Equation" r:id="rId5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9" y="2930526"/>
                        <a:ext cx="1081087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226" name="Object 10"/>
          <p:cNvGraphicFramePr>
            <a:graphicFrameLocks noChangeAspect="1"/>
          </p:cNvGraphicFramePr>
          <p:nvPr/>
        </p:nvGraphicFramePr>
        <p:xfrm>
          <a:off x="4367213" y="2247900"/>
          <a:ext cx="281305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1143000" imgH="596900" progId="Equation.3">
                  <p:embed/>
                </p:oleObj>
              </mc:Choice>
              <mc:Fallback>
                <p:oleObj name="Equation" r:id="rId7" imgW="11430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2247900"/>
                        <a:ext cx="2813050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227" name="Object 11"/>
          <p:cNvGraphicFramePr>
            <a:graphicFrameLocks noChangeAspect="1"/>
          </p:cNvGraphicFramePr>
          <p:nvPr/>
        </p:nvGraphicFramePr>
        <p:xfrm>
          <a:off x="7218364" y="2460626"/>
          <a:ext cx="247808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863225" imgH="304668" progId="Equation.3">
                  <p:embed/>
                </p:oleObj>
              </mc:Choice>
              <mc:Fallback>
                <p:oleObj name="Equation" r:id="rId9" imgW="863225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8364" y="2460626"/>
                        <a:ext cx="2478087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3236" name="Group 20"/>
          <p:cNvGrpSpPr>
            <a:grpSpLocks/>
          </p:cNvGrpSpPr>
          <p:nvPr/>
        </p:nvGrpSpPr>
        <p:grpSpPr bwMode="auto">
          <a:xfrm>
            <a:off x="4756150" y="3876675"/>
            <a:ext cx="3290888" cy="2419350"/>
            <a:chOff x="369" y="1888"/>
            <a:chExt cx="2073" cy="1524"/>
          </a:xfrm>
        </p:grpSpPr>
        <p:sp>
          <p:nvSpPr>
            <p:cNvPr id="318473" name="Line 13"/>
            <p:cNvSpPr>
              <a:spLocks noChangeShapeType="1"/>
            </p:cNvSpPr>
            <p:nvPr/>
          </p:nvSpPr>
          <p:spPr bwMode="auto">
            <a:xfrm flipV="1">
              <a:off x="651" y="2006"/>
              <a:ext cx="0" cy="140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4" name="Line 14"/>
            <p:cNvSpPr>
              <a:spLocks noChangeShapeType="1"/>
            </p:cNvSpPr>
            <p:nvPr/>
          </p:nvSpPr>
          <p:spPr bwMode="auto">
            <a:xfrm>
              <a:off x="470" y="3276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5" name="Arc 15"/>
            <p:cNvSpPr>
              <a:spLocks/>
            </p:cNvSpPr>
            <p:nvPr/>
          </p:nvSpPr>
          <p:spPr bwMode="auto">
            <a:xfrm flipH="1" flipV="1">
              <a:off x="661" y="2546"/>
              <a:ext cx="1160" cy="681"/>
            </a:xfrm>
            <a:custGeom>
              <a:avLst/>
              <a:gdLst>
                <a:gd name="T0" fmla="*/ 0 w 21657"/>
                <a:gd name="T1" fmla="*/ 0 h 21791"/>
                <a:gd name="T2" fmla="*/ 3 w 21657"/>
                <a:gd name="T3" fmla="*/ 1 h 21791"/>
                <a:gd name="T4" fmla="*/ 0 w 21657"/>
                <a:gd name="T5" fmla="*/ 1 h 217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57" h="21791" fill="none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</a:path>
                <a:path w="21657" h="21791" stroke="0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  <a:lnTo>
                    <a:pt x="5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6" name="Line 16"/>
            <p:cNvSpPr>
              <a:spLocks noChangeShapeType="1"/>
            </p:cNvSpPr>
            <p:nvPr/>
          </p:nvSpPr>
          <p:spPr bwMode="auto">
            <a:xfrm>
              <a:off x="631" y="2541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7" name="Rectangle 17"/>
            <p:cNvSpPr>
              <a:spLocks noChangeArrowheads="1"/>
            </p:cNvSpPr>
            <p:nvPr/>
          </p:nvSpPr>
          <p:spPr bwMode="auto">
            <a:xfrm>
              <a:off x="460" y="188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8478" name="Rectangle 18"/>
            <p:cNvSpPr>
              <a:spLocks noChangeArrowheads="1"/>
            </p:cNvSpPr>
            <p:nvPr/>
          </p:nvSpPr>
          <p:spPr bwMode="auto">
            <a:xfrm>
              <a:off x="369" y="2392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  <a:r>
                <a: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318479" name="Rectangle 19"/>
            <p:cNvSpPr>
              <a:spLocks noChangeArrowheads="1"/>
            </p:cNvSpPr>
            <p:nvPr/>
          </p:nvSpPr>
          <p:spPr bwMode="auto">
            <a:xfrm>
              <a:off x="2273" y="309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  <p:sp>
        <p:nvSpPr>
          <p:cNvPr id="1033237" name="AutoShape 21"/>
          <p:cNvSpPr>
            <a:spLocks/>
          </p:cNvSpPr>
          <p:nvPr/>
        </p:nvSpPr>
        <p:spPr bwMode="auto">
          <a:xfrm>
            <a:off x="3935414" y="2146301"/>
            <a:ext cx="288925" cy="1584325"/>
          </a:xfrm>
          <a:prstGeom prst="rightBrace">
            <a:avLst>
              <a:gd name="adj1" fmla="val 4569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35026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3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3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3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3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3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3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3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2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2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3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3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3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3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3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3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836613"/>
            <a:ext cx="8062912" cy="1079500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z="3200">
                <a:solidFill>
                  <a:schemeClr val="tx2"/>
                </a:solidFill>
              </a:rPr>
              <a:t>تغييرات شدت جريان بر حسب زمان براي خازن در حال دشارژ در مدار </a:t>
            </a:r>
            <a:r>
              <a:rPr lang="en-US" altLang="en-US" sz="3200">
                <a:solidFill>
                  <a:schemeClr val="tx2"/>
                </a:solidFill>
              </a:rPr>
              <a:t>RC</a:t>
            </a:r>
            <a:r>
              <a:rPr lang="fa-IR" altLang="en-US" sz="3200">
                <a:solidFill>
                  <a:schemeClr val="tx2"/>
                </a:solidFill>
              </a:rPr>
              <a:t> </a:t>
            </a:r>
            <a:endParaRPr lang="en-US" altLang="en-US" sz="3200">
              <a:solidFill>
                <a:schemeClr val="tx2"/>
              </a:solidFill>
            </a:endParaRPr>
          </a:p>
        </p:txBody>
      </p:sp>
      <p:graphicFrame>
        <p:nvGraphicFramePr>
          <p:cNvPr id="10342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39963" y="3141664"/>
          <a:ext cx="19431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685502" imgH="304668" progId="Equation.3">
                  <p:embed/>
                </p:oleObj>
              </mc:Choice>
              <mc:Fallback>
                <p:oleObj name="Equation" r:id="rId3" imgW="685502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41664"/>
                        <a:ext cx="19431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4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382839" y="4078289"/>
          <a:ext cx="1296987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457002" imgH="393529" progId="Equation.3">
                  <p:embed/>
                </p:oleObj>
              </mc:Choice>
              <mc:Fallback>
                <p:oleObj name="Equation" r:id="rId5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9" y="4078289"/>
                        <a:ext cx="1296987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50" name="Object 10"/>
          <p:cNvGraphicFramePr>
            <a:graphicFrameLocks noChangeAspect="1"/>
          </p:cNvGraphicFramePr>
          <p:nvPr/>
        </p:nvGraphicFramePr>
        <p:xfrm>
          <a:off x="3824288" y="4222750"/>
          <a:ext cx="23431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863225" imgH="266584" progId="Equation.3">
                  <p:embed/>
                </p:oleObj>
              </mc:Choice>
              <mc:Fallback>
                <p:oleObj name="Equation" r:id="rId7" imgW="863225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4222750"/>
                        <a:ext cx="23431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4261" name="Group 21"/>
          <p:cNvGrpSpPr>
            <a:grpSpLocks/>
          </p:cNvGrpSpPr>
          <p:nvPr/>
        </p:nvGrpSpPr>
        <p:grpSpPr bwMode="auto">
          <a:xfrm>
            <a:off x="6807200" y="2852739"/>
            <a:ext cx="3176588" cy="2936875"/>
            <a:chOff x="849" y="2260"/>
            <a:chExt cx="2001" cy="1850"/>
          </a:xfrm>
        </p:grpSpPr>
        <p:sp>
          <p:nvSpPr>
            <p:cNvPr id="319495" name="Line 13"/>
            <p:cNvSpPr>
              <a:spLocks noChangeShapeType="1"/>
            </p:cNvSpPr>
            <p:nvPr/>
          </p:nvSpPr>
          <p:spPr bwMode="auto">
            <a:xfrm flipV="1">
              <a:off x="1059" y="2406"/>
              <a:ext cx="0" cy="16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6" name="Line 14"/>
            <p:cNvSpPr>
              <a:spLocks noChangeShapeType="1"/>
            </p:cNvSpPr>
            <p:nvPr/>
          </p:nvSpPr>
          <p:spPr bwMode="auto">
            <a:xfrm>
              <a:off x="878" y="3185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7" name="Arc 15"/>
            <p:cNvSpPr>
              <a:spLocks/>
            </p:cNvSpPr>
            <p:nvPr/>
          </p:nvSpPr>
          <p:spPr bwMode="auto">
            <a:xfrm flipH="1" flipV="1">
              <a:off x="1069" y="3221"/>
              <a:ext cx="1370" cy="889"/>
            </a:xfrm>
            <a:custGeom>
              <a:avLst/>
              <a:gdLst>
                <a:gd name="T0" fmla="*/ 6 w 21065"/>
                <a:gd name="T1" fmla="*/ 0 h 21600"/>
                <a:gd name="T2" fmla="*/ 0 w 21065"/>
                <a:gd name="T3" fmla="*/ 2 h 21600"/>
                <a:gd name="T4" fmla="*/ 0 w 2106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65" h="21600" fill="none" extrusionOk="0">
                  <a:moveTo>
                    <a:pt x="21065" y="4850"/>
                  </a:moveTo>
                  <a:cubicBezTo>
                    <a:pt x="18806" y="14653"/>
                    <a:pt x="10077" y="21599"/>
                    <a:pt x="17" y="21599"/>
                  </a:cubicBezTo>
                  <a:cubicBezTo>
                    <a:pt x="11" y="21599"/>
                    <a:pt x="5" y="21599"/>
                    <a:pt x="0" y="21599"/>
                  </a:cubicBezTo>
                </a:path>
                <a:path w="21065" h="21600" stroke="0" extrusionOk="0">
                  <a:moveTo>
                    <a:pt x="21065" y="4850"/>
                  </a:moveTo>
                  <a:cubicBezTo>
                    <a:pt x="18806" y="14653"/>
                    <a:pt x="10077" y="21599"/>
                    <a:pt x="17" y="21599"/>
                  </a:cubicBezTo>
                  <a:cubicBezTo>
                    <a:pt x="11" y="21599"/>
                    <a:pt x="5" y="21599"/>
                    <a:pt x="0" y="21599"/>
                  </a:cubicBezTo>
                  <a:lnTo>
                    <a:pt x="17" y="0"/>
                  </a:lnTo>
                  <a:lnTo>
                    <a:pt x="21065" y="4850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8" name="Line 16"/>
            <p:cNvSpPr>
              <a:spLocks noChangeShapeType="1"/>
            </p:cNvSpPr>
            <p:nvPr/>
          </p:nvSpPr>
          <p:spPr bwMode="auto">
            <a:xfrm>
              <a:off x="1039" y="3917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9" name="Rectangle 17"/>
            <p:cNvSpPr>
              <a:spLocks noChangeArrowheads="1"/>
            </p:cNvSpPr>
            <p:nvPr/>
          </p:nvSpPr>
          <p:spPr bwMode="auto">
            <a:xfrm>
              <a:off x="886" y="226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9500" name="Rectangle 18"/>
            <p:cNvSpPr>
              <a:spLocks noChangeArrowheads="1"/>
            </p:cNvSpPr>
            <p:nvPr/>
          </p:nvSpPr>
          <p:spPr bwMode="auto">
            <a:xfrm>
              <a:off x="849" y="3732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0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19501" name="Rectangle 19"/>
            <p:cNvSpPr>
              <a:spLocks noChangeArrowheads="1"/>
            </p:cNvSpPr>
            <p:nvPr/>
          </p:nvSpPr>
          <p:spPr bwMode="auto">
            <a:xfrm>
              <a:off x="2681" y="3003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1020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4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4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034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4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66938" y="836613"/>
            <a:ext cx="7918450" cy="1223962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z="3200">
                <a:solidFill>
                  <a:schemeClr val="tx2"/>
                </a:solidFill>
              </a:rPr>
              <a:t>تغييرات اختلاف پتانسيل دو سر خازن بر حسب زمان براي خازن در حال دشارژ در مدار </a:t>
            </a:r>
            <a:r>
              <a:rPr lang="en-US" altLang="en-US" sz="3200">
                <a:solidFill>
                  <a:schemeClr val="tx2"/>
                </a:solidFill>
              </a:rPr>
              <a:t>RC</a:t>
            </a:r>
            <a:r>
              <a:rPr lang="fa-IR" altLang="en-US" sz="3200">
                <a:solidFill>
                  <a:schemeClr val="tx2"/>
                </a:solidFill>
              </a:rPr>
              <a:t> </a:t>
            </a:r>
            <a:endParaRPr lang="en-US" altLang="en-US" sz="3200">
              <a:solidFill>
                <a:schemeClr val="tx2"/>
              </a:solidFill>
            </a:endParaRPr>
          </a:p>
        </p:txBody>
      </p:sp>
      <p:graphicFrame>
        <p:nvGraphicFramePr>
          <p:cNvPr id="10352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08214" y="2708275"/>
          <a:ext cx="180022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647700" imgH="292100" progId="Equation.3">
                  <p:embed/>
                </p:oleObj>
              </mc:Choice>
              <mc:Fallback>
                <p:oleObj name="Equation" r:id="rId3" imgW="6477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708275"/>
                        <a:ext cx="180022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27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352675" y="3816351"/>
          <a:ext cx="14112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520700" imgH="228600" progId="Equation.3">
                  <p:embed/>
                </p:oleObj>
              </mc:Choice>
              <mc:Fallback>
                <p:oleObj name="Equation" r:id="rId5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3816351"/>
                        <a:ext cx="141128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274" name="Object 10"/>
          <p:cNvGraphicFramePr>
            <a:graphicFrameLocks noChangeAspect="1"/>
          </p:cNvGraphicFramePr>
          <p:nvPr/>
        </p:nvGraphicFramePr>
        <p:xfrm>
          <a:off x="2208214" y="4795838"/>
          <a:ext cx="153987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558558" imgH="241195" progId="Equation.3">
                  <p:embed/>
                </p:oleObj>
              </mc:Choice>
              <mc:Fallback>
                <p:oleObj name="Equation" r:id="rId7" imgW="55855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795838"/>
                        <a:ext cx="1539875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275" name="Object 11"/>
          <p:cNvGraphicFramePr>
            <a:graphicFrameLocks noChangeAspect="1"/>
          </p:cNvGraphicFramePr>
          <p:nvPr/>
        </p:nvGraphicFramePr>
        <p:xfrm>
          <a:off x="4152901" y="4162426"/>
          <a:ext cx="26638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825500" imgH="279400" progId="Equation.3">
                  <p:embed/>
                </p:oleObj>
              </mc:Choice>
              <mc:Fallback>
                <p:oleObj name="Equation" r:id="rId9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1" y="4162426"/>
                        <a:ext cx="26638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5276" name="Group 12"/>
          <p:cNvGrpSpPr>
            <a:grpSpLocks/>
          </p:cNvGrpSpPr>
          <p:nvPr/>
        </p:nvGrpSpPr>
        <p:grpSpPr bwMode="auto">
          <a:xfrm>
            <a:off x="6888164" y="2852738"/>
            <a:ext cx="3336925" cy="2419350"/>
            <a:chOff x="340" y="1888"/>
            <a:chExt cx="2102" cy="1524"/>
          </a:xfrm>
        </p:grpSpPr>
        <p:sp>
          <p:nvSpPr>
            <p:cNvPr id="320521" name="Line 13"/>
            <p:cNvSpPr>
              <a:spLocks noChangeShapeType="1"/>
            </p:cNvSpPr>
            <p:nvPr/>
          </p:nvSpPr>
          <p:spPr bwMode="auto">
            <a:xfrm flipV="1">
              <a:off x="651" y="2006"/>
              <a:ext cx="0" cy="140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Line 14"/>
            <p:cNvSpPr>
              <a:spLocks noChangeShapeType="1"/>
            </p:cNvSpPr>
            <p:nvPr/>
          </p:nvSpPr>
          <p:spPr bwMode="auto">
            <a:xfrm>
              <a:off x="470" y="3276"/>
              <a:ext cx="18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Arc 15"/>
            <p:cNvSpPr>
              <a:spLocks/>
            </p:cNvSpPr>
            <p:nvPr/>
          </p:nvSpPr>
          <p:spPr bwMode="auto">
            <a:xfrm flipH="1" flipV="1">
              <a:off x="661" y="2546"/>
              <a:ext cx="1160" cy="681"/>
            </a:xfrm>
            <a:custGeom>
              <a:avLst/>
              <a:gdLst>
                <a:gd name="T0" fmla="*/ 0 w 21657"/>
                <a:gd name="T1" fmla="*/ 0 h 21791"/>
                <a:gd name="T2" fmla="*/ 3 w 21657"/>
                <a:gd name="T3" fmla="*/ 1 h 21791"/>
                <a:gd name="T4" fmla="*/ 0 w 21657"/>
                <a:gd name="T5" fmla="*/ 1 h 217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57" h="21791" fill="none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</a:path>
                <a:path w="21657" h="21791" stroke="0" extrusionOk="0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11986" y="0"/>
                    <a:pt x="21657" y="9670"/>
                    <a:pt x="21657" y="21600"/>
                  </a:cubicBezTo>
                  <a:cubicBezTo>
                    <a:pt x="21657" y="21663"/>
                    <a:pt x="21656" y="21727"/>
                    <a:pt x="21656" y="21791"/>
                  </a:cubicBezTo>
                  <a:lnTo>
                    <a:pt x="5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Line 16"/>
            <p:cNvSpPr>
              <a:spLocks noChangeShapeType="1"/>
            </p:cNvSpPr>
            <p:nvPr/>
          </p:nvSpPr>
          <p:spPr bwMode="auto">
            <a:xfrm>
              <a:off x="631" y="2541"/>
              <a:ext cx="4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Rectangle 17"/>
            <p:cNvSpPr>
              <a:spLocks noChangeArrowheads="1"/>
            </p:cNvSpPr>
            <p:nvPr/>
          </p:nvSpPr>
          <p:spPr bwMode="auto">
            <a:xfrm>
              <a:off x="340" y="1888"/>
              <a:ext cx="3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20526" name="Rectangle 18"/>
            <p:cNvSpPr>
              <a:spLocks noChangeArrowheads="1"/>
            </p:cNvSpPr>
            <p:nvPr/>
          </p:nvSpPr>
          <p:spPr bwMode="auto">
            <a:xfrm>
              <a:off x="420" y="23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  <a:endPara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20527" name="Rectangle 19"/>
            <p:cNvSpPr>
              <a:spLocks noChangeArrowheads="1"/>
            </p:cNvSpPr>
            <p:nvPr/>
          </p:nvSpPr>
          <p:spPr bwMode="auto">
            <a:xfrm>
              <a:off x="2273" y="309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  <p:sp>
        <p:nvSpPr>
          <p:cNvPr id="1035284" name="AutoShape 20"/>
          <p:cNvSpPr>
            <a:spLocks/>
          </p:cNvSpPr>
          <p:nvPr/>
        </p:nvSpPr>
        <p:spPr bwMode="auto">
          <a:xfrm>
            <a:off x="3865563" y="3859213"/>
            <a:ext cx="215900" cy="1439862"/>
          </a:xfrm>
          <a:prstGeom prst="rightBrace">
            <a:avLst>
              <a:gd name="adj1" fmla="val 5557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001996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5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5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5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5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5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5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5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5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5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3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035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5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2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268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6 </a:t>
            </a:r>
            <a:endParaRPr lang="en-US" altLang="en-US" smtClean="0"/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735263"/>
            <a:ext cx="7772400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يك مدار </a:t>
            </a:r>
            <a:r>
              <a:rPr lang="en-US" altLang="en-US" smtClean="0">
                <a:solidFill>
                  <a:srgbClr val="000000"/>
                </a:solidFill>
              </a:rPr>
              <a:t>RC</a:t>
            </a:r>
            <a:r>
              <a:rPr lang="fa-IR" altLang="en-US" smtClean="0"/>
              <a:t> ، پس از چند ثابت زماني انرژي انباشته شده در خازن به نصف مقدار تعادلش مي‌رسد؟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721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6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6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3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0" grpId="0"/>
      <p:bldP spid="103629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207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6 </a:t>
            </a:r>
            <a:endParaRPr lang="en-US" altLang="en-US" smtClean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956550" y="1728788"/>
            <a:ext cx="1955800" cy="6477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fa-IR" altLang="en-US" sz="3200">
                <a:solidFill>
                  <a:srgbClr val="000000"/>
                </a:solidFill>
              </a:rPr>
              <a:t>انرژي تعادل :</a:t>
            </a:r>
            <a:endParaRPr lang="en-US" altLang="en-US" sz="3200">
              <a:solidFill>
                <a:srgbClr val="000000"/>
              </a:solidFill>
            </a:endParaRPr>
          </a:p>
        </p:txBody>
      </p:sp>
      <p:graphicFrame>
        <p:nvGraphicFramePr>
          <p:cNvPr id="10373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554663" y="1449389"/>
          <a:ext cx="2519362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952087" imgH="393529" progId="Equation.3">
                  <p:embed/>
                </p:oleObj>
              </mc:Choice>
              <mc:Fallback>
                <p:oleObj name="Equation" r:id="rId3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1449389"/>
                        <a:ext cx="2519362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31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000376" y="2716214"/>
          <a:ext cx="15843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622030" imgH="393529" progId="Equation.3">
                  <p:embed/>
                </p:oleObj>
              </mc:Choice>
              <mc:Fallback>
                <p:oleObj name="Equation" r:id="rId5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6" y="2716214"/>
                        <a:ext cx="158432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320" name="Object 8"/>
          <p:cNvGraphicFramePr>
            <a:graphicFrameLocks noChangeAspect="1"/>
          </p:cNvGraphicFramePr>
          <p:nvPr/>
        </p:nvGraphicFramePr>
        <p:xfrm>
          <a:off x="2063750" y="4046538"/>
          <a:ext cx="252095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7" imgW="990170" imgH="266584" progId="Equation.3">
                  <p:embed/>
                </p:oleObj>
              </mc:Choice>
              <mc:Fallback>
                <p:oleObj name="Equation" r:id="rId7" imgW="990170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4046538"/>
                        <a:ext cx="252095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321" name="Object 9"/>
          <p:cNvGraphicFramePr>
            <a:graphicFrameLocks noChangeAspect="1"/>
          </p:cNvGraphicFramePr>
          <p:nvPr/>
        </p:nvGraphicFramePr>
        <p:xfrm>
          <a:off x="4973639" y="3235325"/>
          <a:ext cx="41798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9" imgW="1600200" imgH="393700" progId="Equation.3">
                  <p:embed/>
                </p:oleObj>
              </mc:Choice>
              <mc:Fallback>
                <p:oleObj name="Equation" r:id="rId9" imgW="1600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3639" y="3235325"/>
                        <a:ext cx="4179887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323" name="Object 11"/>
          <p:cNvGraphicFramePr>
            <a:graphicFrameLocks noChangeAspect="1"/>
          </p:cNvGraphicFramePr>
          <p:nvPr/>
        </p:nvGraphicFramePr>
        <p:xfrm>
          <a:off x="2106613" y="5216525"/>
          <a:ext cx="1727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1" imgW="622030" imgH="393529" progId="Equation.3">
                  <p:embed/>
                </p:oleObj>
              </mc:Choice>
              <mc:Fallback>
                <p:oleObj name="Equation" r:id="rId11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5216525"/>
                        <a:ext cx="17272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324" name="Object 12"/>
          <p:cNvGraphicFramePr>
            <a:graphicFrameLocks noChangeAspect="1"/>
          </p:cNvGraphicFramePr>
          <p:nvPr/>
        </p:nvGraphicFramePr>
        <p:xfrm>
          <a:off x="3906839" y="5454650"/>
          <a:ext cx="280828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13" imgW="939392" imgH="215806" progId="Equation.3">
                  <p:embed/>
                </p:oleObj>
              </mc:Choice>
              <mc:Fallback>
                <p:oleObj name="Equation" r:id="rId13" imgW="93939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39" y="5454650"/>
                        <a:ext cx="2808287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325" name="AutoShape 13"/>
          <p:cNvSpPr>
            <a:spLocks/>
          </p:cNvSpPr>
          <p:nvPr/>
        </p:nvSpPr>
        <p:spPr bwMode="auto">
          <a:xfrm>
            <a:off x="4584700" y="2852739"/>
            <a:ext cx="287338" cy="1851025"/>
          </a:xfrm>
          <a:prstGeom prst="rightBrace">
            <a:avLst>
              <a:gd name="adj1" fmla="val 5368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58793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3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3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3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7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7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7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7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37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7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4" grpId="0"/>
      <p:bldP spid="103731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1 </a:t>
            </a:r>
            <a:endParaRPr lang="en-US" altLang="en-US" smtClean="0"/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27201"/>
            <a:ext cx="7772400" cy="11969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مدار شكل زير نشان دهيد وقتي توان داده شده به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به صورت انرژي گرمايي بيشينه است كه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با مقاومت داخلي باتري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برابر باشد . </a:t>
            </a:r>
            <a:endParaRPr lang="en-US" altLang="en-US" smtClean="0"/>
          </a:p>
        </p:txBody>
      </p:sp>
      <p:pic>
        <p:nvPicPr>
          <p:cNvPr id="1038340" name="Picture 4" descr="159"/>
          <p:cNvPicPr>
            <a:picLocks noChangeAspect="1" noChangeArrowheads="1"/>
          </p:cNvPicPr>
          <p:nvPr/>
        </p:nvPicPr>
        <p:blipFill>
          <a:blip r:embed="rId2">
            <a:lum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3333750"/>
            <a:ext cx="36004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423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8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8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8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8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8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38" grpId="0"/>
      <p:bldP spid="103833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79650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1 </a:t>
            </a:r>
            <a:endParaRPr lang="en-US" altLang="en-US" smtClean="0"/>
          </a:p>
        </p:txBody>
      </p:sp>
      <p:graphicFrame>
        <p:nvGraphicFramePr>
          <p:cNvPr id="103936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409825" y="1387475"/>
          <a:ext cx="170973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609336" imgH="393529" progId="Equation.3">
                  <p:embed/>
                </p:oleObj>
              </mc:Choice>
              <mc:Fallback>
                <p:oleObj name="Equation" r:id="rId3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1387475"/>
                        <a:ext cx="170973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6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352676" y="2932113"/>
          <a:ext cx="1439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520474" imgH="266584" progId="Equation.3">
                  <p:embed/>
                </p:oleObj>
              </mc:Choice>
              <mc:Fallback>
                <p:oleObj name="Equation" r:id="rId5" imgW="520474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6" y="2932113"/>
                        <a:ext cx="1439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6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835400" y="2689225"/>
          <a:ext cx="2736850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990600" imgH="508000" progId="Equation.3">
                  <p:embed/>
                </p:oleObj>
              </mc:Choice>
              <mc:Fallback>
                <p:oleObj name="Equation" r:id="rId7" imgW="990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2689225"/>
                        <a:ext cx="2736850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70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3648075" y="4652964"/>
          <a:ext cx="14684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9" imgW="545626" imgH="177646" progId="Equation.3">
                  <p:embed/>
                </p:oleObj>
              </mc:Choice>
              <mc:Fallback>
                <p:oleObj name="Equation" r:id="rId9" imgW="54562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4652964"/>
                        <a:ext cx="1468438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373" name="Object 13"/>
          <p:cNvGraphicFramePr>
            <a:graphicFrameLocks noChangeAspect="1"/>
          </p:cNvGraphicFramePr>
          <p:nvPr/>
        </p:nvGraphicFramePr>
        <p:xfrm>
          <a:off x="2395538" y="4365625"/>
          <a:ext cx="119221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1" imgW="431613" imgH="393529" progId="Equation.3">
                  <p:embed/>
                </p:oleObj>
              </mc:Choice>
              <mc:Fallback>
                <p:oleObj name="Equation" r:id="rId11" imgW="4316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4365625"/>
                        <a:ext cx="1192212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8077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9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9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9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9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39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9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9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39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9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9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4762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جريان در مدارهاي تك حلقه‌اي </a:t>
            </a:r>
            <a:endParaRPr lang="en-US" altLang="en-US" smtClean="0"/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0563" y="3789364"/>
            <a:ext cx="5688012" cy="503237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buFontTx/>
              <a:buNone/>
            </a:pPr>
            <a:r>
              <a:rPr lang="fa-IR" altLang="en-US" sz="2400">
                <a:solidFill>
                  <a:srgbClr val="000000"/>
                </a:solidFill>
              </a:rPr>
              <a:t>كار انجام شده توسط منبع =  انرژي گرمايي مقاومت</a:t>
            </a:r>
            <a:endParaRPr lang="en-US" altLang="en-US" sz="2400">
              <a:solidFill>
                <a:srgbClr val="000000"/>
              </a:solidFill>
            </a:endParaRPr>
          </a:p>
        </p:txBody>
      </p:sp>
      <p:graphicFrame>
        <p:nvGraphicFramePr>
          <p:cNvPr id="10055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503613" y="4522789"/>
          <a:ext cx="31686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977476" imgH="203112" progId="Equation.3">
                  <p:embed/>
                </p:oleObj>
              </mc:Choice>
              <mc:Fallback>
                <p:oleObj name="Equation" r:id="rId3" imgW="97747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4522789"/>
                        <a:ext cx="316865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557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575050" y="5538788"/>
          <a:ext cx="30241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079032" imgH="266584" progId="Equation.3">
                  <p:embed/>
                </p:oleObj>
              </mc:Choice>
              <mc:Fallback>
                <p:oleObj name="Equation" r:id="rId5" imgW="1079032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5538788"/>
                        <a:ext cx="30241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5576" name="Object 8"/>
          <p:cNvGraphicFramePr>
            <a:graphicFrameLocks noChangeAspect="1"/>
          </p:cNvGraphicFramePr>
          <p:nvPr/>
        </p:nvGraphicFramePr>
        <p:xfrm>
          <a:off x="7177088" y="4794251"/>
          <a:ext cx="15113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545863" imgH="393529" progId="Equation.3">
                  <p:embed/>
                </p:oleObj>
              </mc:Choice>
              <mc:Fallback>
                <p:oleObj name="Equation" r:id="rId7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7088" y="4794251"/>
                        <a:ext cx="151130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5577" name="Rectangle 9"/>
          <p:cNvSpPr>
            <a:spLocks noChangeArrowheads="1"/>
          </p:cNvSpPr>
          <p:nvPr/>
        </p:nvSpPr>
        <p:spPr bwMode="auto">
          <a:xfrm>
            <a:off x="7119939" y="1412875"/>
            <a:ext cx="3185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بر مبناي اصل بقاء انرژي</a:t>
            </a:r>
            <a:endParaRPr lang="en-US" altLang="en-US"/>
          </a:p>
        </p:txBody>
      </p:sp>
      <p:sp>
        <p:nvSpPr>
          <p:cNvPr id="1005578" name="AutoShape 10"/>
          <p:cNvSpPr>
            <a:spLocks/>
          </p:cNvSpPr>
          <p:nvPr/>
        </p:nvSpPr>
        <p:spPr bwMode="auto">
          <a:xfrm>
            <a:off x="6816725" y="4594226"/>
            <a:ext cx="215900" cy="1552575"/>
          </a:xfrm>
          <a:prstGeom prst="rightBrace">
            <a:avLst>
              <a:gd name="adj1" fmla="val 5992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pSp>
        <p:nvGrpSpPr>
          <p:cNvPr id="1005581" name="Group 13"/>
          <p:cNvGrpSpPr>
            <a:grpSpLocks/>
          </p:cNvGrpSpPr>
          <p:nvPr/>
        </p:nvGrpSpPr>
        <p:grpSpPr bwMode="auto">
          <a:xfrm>
            <a:off x="2640013" y="1196975"/>
            <a:ext cx="3149600" cy="1658938"/>
            <a:chOff x="332" y="2619"/>
            <a:chExt cx="1984" cy="1045"/>
          </a:xfrm>
        </p:grpSpPr>
        <p:sp>
          <p:nvSpPr>
            <p:cNvPr id="288778" name="Line 14"/>
            <p:cNvSpPr>
              <a:spLocks noChangeShapeType="1"/>
            </p:cNvSpPr>
            <p:nvPr/>
          </p:nvSpPr>
          <p:spPr bwMode="auto">
            <a:xfrm>
              <a:off x="385" y="3205"/>
              <a:ext cx="454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9" name="Line 15"/>
            <p:cNvSpPr>
              <a:spLocks noChangeShapeType="1"/>
            </p:cNvSpPr>
            <p:nvPr/>
          </p:nvSpPr>
          <p:spPr bwMode="auto">
            <a:xfrm>
              <a:off x="476" y="3298"/>
              <a:ext cx="272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0" name="Line 16"/>
            <p:cNvSpPr>
              <a:spLocks noChangeShapeType="1"/>
            </p:cNvSpPr>
            <p:nvPr/>
          </p:nvSpPr>
          <p:spPr bwMode="auto">
            <a:xfrm flipV="1">
              <a:off x="612" y="2840"/>
              <a:ext cx="0" cy="362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1" name="Line 17"/>
            <p:cNvSpPr>
              <a:spLocks noChangeShapeType="1"/>
            </p:cNvSpPr>
            <p:nvPr/>
          </p:nvSpPr>
          <p:spPr bwMode="auto">
            <a:xfrm flipV="1">
              <a:off x="612" y="3301"/>
              <a:ext cx="0" cy="362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2" name="Line 18"/>
            <p:cNvSpPr>
              <a:spLocks noChangeShapeType="1"/>
            </p:cNvSpPr>
            <p:nvPr/>
          </p:nvSpPr>
          <p:spPr bwMode="auto">
            <a:xfrm>
              <a:off x="615" y="2840"/>
              <a:ext cx="140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3" name="Line 19"/>
            <p:cNvSpPr>
              <a:spLocks noChangeShapeType="1"/>
            </p:cNvSpPr>
            <p:nvPr/>
          </p:nvSpPr>
          <p:spPr bwMode="auto">
            <a:xfrm>
              <a:off x="612" y="3664"/>
              <a:ext cx="140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4" name="Rectangle 20"/>
            <p:cNvSpPr>
              <a:spLocks noChangeArrowheads="1"/>
            </p:cNvSpPr>
            <p:nvPr/>
          </p:nvSpPr>
          <p:spPr bwMode="auto">
            <a:xfrm>
              <a:off x="1383" y="2619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3399"/>
                  </a:solidFill>
                </a:rPr>
                <a:t>i</a:t>
              </a:r>
            </a:p>
          </p:txBody>
        </p:sp>
        <p:sp>
          <p:nvSpPr>
            <p:cNvPr id="288785" name="Rectangle 21"/>
            <p:cNvSpPr>
              <a:spLocks noChangeArrowheads="1"/>
            </p:cNvSpPr>
            <p:nvPr/>
          </p:nvSpPr>
          <p:spPr bwMode="auto">
            <a:xfrm>
              <a:off x="599" y="3202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rgbClr val="000000"/>
                  </a:solidFill>
                </a:rPr>
                <a:t>-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88786" name="Rectangle 22"/>
            <p:cNvSpPr>
              <a:spLocks noChangeArrowheads="1"/>
            </p:cNvSpPr>
            <p:nvPr/>
          </p:nvSpPr>
          <p:spPr bwMode="auto">
            <a:xfrm>
              <a:off x="623" y="296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rgbClr val="000000"/>
                  </a:solidFill>
                </a:rPr>
                <a:t>+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88787" name="Freeform 23"/>
            <p:cNvSpPr>
              <a:spLocks/>
            </p:cNvSpPr>
            <p:nvPr/>
          </p:nvSpPr>
          <p:spPr bwMode="auto">
            <a:xfrm>
              <a:off x="1963" y="2841"/>
              <a:ext cx="128" cy="819"/>
            </a:xfrm>
            <a:custGeom>
              <a:avLst/>
              <a:gdLst>
                <a:gd name="T0" fmla="*/ 59 w 128"/>
                <a:gd name="T1" fmla="*/ 0 h 822"/>
                <a:gd name="T2" fmla="*/ 61 w 128"/>
                <a:gd name="T3" fmla="*/ 238 h 822"/>
                <a:gd name="T4" fmla="*/ 128 w 128"/>
                <a:gd name="T5" fmla="*/ 264 h 822"/>
                <a:gd name="T6" fmla="*/ 0 w 128"/>
                <a:gd name="T7" fmla="*/ 287 h 822"/>
                <a:gd name="T8" fmla="*/ 128 w 128"/>
                <a:gd name="T9" fmla="*/ 335 h 822"/>
                <a:gd name="T10" fmla="*/ 0 w 128"/>
                <a:gd name="T11" fmla="*/ 367 h 822"/>
                <a:gd name="T12" fmla="*/ 128 w 128"/>
                <a:gd name="T13" fmla="*/ 412 h 822"/>
                <a:gd name="T14" fmla="*/ 0 w 128"/>
                <a:gd name="T15" fmla="*/ 443 h 822"/>
                <a:gd name="T16" fmla="*/ 128 w 128"/>
                <a:gd name="T17" fmla="*/ 491 h 822"/>
                <a:gd name="T18" fmla="*/ 0 w 128"/>
                <a:gd name="T19" fmla="*/ 531 h 822"/>
                <a:gd name="T20" fmla="*/ 61 w 128"/>
                <a:gd name="T21" fmla="*/ 554 h 822"/>
                <a:gd name="T22" fmla="*/ 56 w 128"/>
                <a:gd name="T23" fmla="*/ 813 h 8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8" h="822">
                  <a:moveTo>
                    <a:pt x="59" y="0"/>
                  </a:moveTo>
                  <a:lnTo>
                    <a:pt x="61" y="241"/>
                  </a:lnTo>
                  <a:lnTo>
                    <a:pt x="128" y="267"/>
                  </a:lnTo>
                  <a:lnTo>
                    <a:pt x="0" y="290"/>
                  </a:lnTo>
                  <a:lnTo>
                    <a:pt x="128" y="338"/>
                  </a:lnTo>
                  <a:lnTo>
                    <a:pt x="0" y="370"/>
                  </a:lnTo>
                  <a:lnTo>
                    <a:pt x="128" y="418"/>
                  </a:lnTo>
                  <a:lnTo>
                    <a:pt x="0" y="449"/>
                  </a:lnTo>
                  <a:lnTo>
                    <a:pt x="128" y="497"/>
                  </a:lnTo>
                  <a:lnTo>
                    <a:pt x="0" y="537"/>
                  </a:lnTo>
                  <a:lnTo>
                    <a:pt x="61" y="560"/>
                  </a:lnTo>
                  <a:lnTo>
                    <a:pt x="56" y="822"/>
                  </a:lnTo>
                </a:path>
              </a:pathLst>
            </a:custGeom>
            <a:noFill/>
            <a:ln w="28575" cap="sq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8" name="Rectangle 24"/>
            <p:cNvSpPr>
              <a:spLocks noChangeArrowheads="1"/>
            </p:cNvSpPr>
            <p:nvPr/>
          </p:nvSpPr>
          <p:spPr bwMode="auto">
            <a:xfrm>
              <a:off x="359" y="2896"/>
              <a:ext cx="2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ε</a:t>
              </a:r>
            </a:p>
          </p:txBody>
        </p:sp>
        <p:sp>
          <p:nvSpPr>
            <p:cNvPr id="288789" name="Rectangle 25"/>
            <p:cNvSpPr>
              <a:spLocks noChangeArrowheads="1"/>
            </p:cNvSpPr>
            <p:nvPr/>
          </p:nvSpPr>
          <p:spPr bwMode="auto">
            <a:xfrm>
              <a:off x="2072" y="3115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8000"/>
                  </a:solidFill>
                </a:rPr>
                <a:t>R</a:t>
              </a:r>
            </a:p>
          </p:txBody>
        </p:sp>
        <p:sp>
          <p:nvSpPr>
            <p:cNvPr id="288790" name="Rectangle 26"/>
            <p:cNvSpPr>
              <a:spLocks noChangeArrowheads="1"/>
            </p:cNvSpPr>
            <p:nvPr/>
          </p:nvSpPr>
          <p:spPr bwMode="auto">
            <a:xfrm>
              <a:off x="1714" y="309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3399"/>
                  </a:solidFill>
                </a:rPr>
                <a:t>i</a:t>
              </a:r>
            </a:p>
          </p:txBody>
        </p:sp>
        <p:sp>
          <p:nvSpPr>
            <p:cNvPr id="288791" name="Line 27"/>
            <p:cNvSpPr>
              <a:spLocks noChangeShapeType="1"/>
            </p:cNvSpPr>
            <p:nvPr/>
          </p:nvSpPr>
          <p:spPr bwMode="auto">
            <a:xfrm flipV="1">
              <a:off x="332" y="3081"/>
              <a:ext cx="0" cy="272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92" name="Line 28"/>
            <p:cNvSpPr>
              <a:spLocks noChangeShapeType="1"/>
            </p:cNvSpPr>
            <p:nvPr/>
          </p:nvSpPr>
          <p:spPr bwMode="auto">
            <a:xfrm>
              <a:off x="1133" y="2771"/>
              <a:ext cx="272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93" name="Line 29"/>
            <p:cNvSpPr>
              <a:spLocks noChangeShapeType="1"/>
            </p:cNvSpPr>
            <p:nvPr/>
          </p:nvSpPr>
          <p:spPr bwMode="auto">
            <a:xfrm>
              <a:off x="1882" y="3113"/>
              <a:ext cx="0" cy="272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1221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05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05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05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05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5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5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5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0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0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05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0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05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05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05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05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05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05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0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005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5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5570" grpId="0"/>
      <p:bldP spid="1005571" grpId="0" build="p"/>
      <p:bldP spid="100557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3414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2 </a:t>
            </a:r>
            <a:endParaRPr lang="en-US" altLang="en-US" smtClean="0"/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8363" y="2978151"/>
            <a:ext cx="7918450" cy="620713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در تمرين </a:t>
            </a:r>
            <a:r>
              <a:rPr lang="fa-IR" altLang="en-US" smtClean="0">
                <a:solidFill>
                  <a:srgbClr val="000000"/>
                </a:solidFill>
              </a:rPr>
              <a:t>1</a:t>
            </a:r>
            <a:r>
              <a:rPr lang="fa-IR" altLang="en-US" smtClean="0"/>
              <a:t> نشان دهيد كه توان حداكثر برابر است با :  </a:t>
            </a:r>
            <a:endParaRPr lang="en-US" altLang="en-US" smtClean="0"/>
          </a:p>
        </p:txBody>
      </p:sp>
      <p:graphicFrame>
        <p:nvGraphicFramePr>
          <p:cNvPr id="1040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116263" y="2690814"/>
          <a:ext cx="1008062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469696" imgH="444307" progId="Equation.3">
                  <p:embed/>
                </p:oleObj>
              </mc:Choice>
              <mc:Fallback>
                <p:oleObj name="Equation" r:id="rId3" imgW="46969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2690814"/>
                        <a:ext cx="1008062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7481889" y="3695700"/>
          <a:ext cx="119062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889" y="3695700"/>
                        <a:ext cx="1190625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948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40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4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4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4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0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0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0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386" grpId="0"/>
      <p:bldP spid="10403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9810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2 </a:t>
            </a:r>
            <a:endParaRPr lang="en-US" altLang="en-US" smtClean="0"/>
          </a:p>
        </p:txBody>
      </p:sp>
      <p:graphicFrame>
        <p:nvGraphicFramePr>
          <p:cNvPr id="104141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279650" y="2349501"/>
          <a:ext cx="2236788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800100" imgH="508000" progId="Equation.3">
                  <p:embed/>
                </p:oleObj>
              </mc:Choice>
              <mc:Fallback>
                <p:oleObj name="Equation" r:id="rId3" imgW="8001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349501"/>
                        <a:ext cx="2236788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41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446463" y="4221163"/>
          <a:ext cx="10080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368140" imgH="165028" progId="Equation.3">
                  <p:embed/>
                </p:oleObj>
              </mc:Choice>
              <mc:Fallback>
                <p:oleObj name="Equation" r:id="rId5" imgW="368140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4221163"/>
                        <a:ext cx="10080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416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986339" y="2997200"/>
          <a:ext cx="216058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800100" imgH="508000" progId="Equation.3">
                  <p:embed/>
                </p:oleObj>
              </mc:Choice>
              <mc:Fallback>
                <p:oleObj name="Equation" r:id="rId7" imgW="8001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6339" y="2997200"/>
                        <a:ext cx="2160587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418" name="AutoShape 10"/>
          <p:cNvSpPr>
            <a:spLocks/>
          </p:cNvSpPr>
          <p:nvPr/>
        </p:nvSpPr>
        <p:spPr bwMode="auto">
          <a:xfrm>
            <a:off x="4584700" y="2638426"/>
            <a:ext cx="287338" cy="2087563"/>
          </a:xfrm>
          <a:prstGeom prst="rightBrace">
            <a:avLst>
              <a:gd name="adj1" fmla="val 6054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041420" name="Object 12"/>
          <p:cNvGraphicFramePr>
            <a:graphicFrameLocks noChangeAspect="1"/>
          </p:cNvGraphicFramePr>
          <p:nvPr/>
        </p:nvGraphicFramePr>
        <p:xfrm>
          <a:off x="7145339" y="2954339"/>
          <a:ext cx="966787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342751" imgH="444307" progId="Equation.3">
                  <p:embed/>
                </p:oleObj>
              </mc:Choice>
              <mc:Fallback>
                <p:oleObj name="Equation" r:id="rId9" imgW="34275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9" y="2954339"/>
                        <a:ext cx="966787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5106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41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1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41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1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1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1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1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4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4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41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41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41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3 </a:t>
            </a:r>
            <a:endParaRPr lang="en-US" altLang="en-US" smtClean="0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064" y="1671638"/>
            <a:ext cx="7989887" cy="1008062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شكل زير بخش </a:t>
            </a:r>
            <a:r>
              <a:rPr lang="en-US" altLang="en-US" smtClean="0">
                <a:solidFill>
                  <a:srgbClr val="000000"/>
                </a:solidFill>
              </a:rPr>
              <a:t>AB</a:t>
            </a:r>
            <a:r>
              <a:rPr lang="fa-IR" altLang="en-US" smtClean="0"/>
              <a:t> توان </a:t>
            </a:r>
            <a:r>
              <a:rPr lang="en-US" altLang="en-US" smtClean="0">
                <a:solidFill>
                  <a:srgbClr val="000000"/>
                </a:solidFill>
              </a:rPr>
              <a:t>P = 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50</a:t>
            </a:r>
            <a:r>
              <a:rPr lang="en-US" altLang="en-US" smtClean="0">
                <a:solidFill>
                  <a:srgbClr val="000000"/>
                </a:solidFill>
              </a:rPr>
              <a:t>w</a:t>
            </a:r>
            <a:r>
              <a:rPr lang="fa-IR" altLang="en-US" smtClean="0"/>
              <a:t> را جذب مي‌كند و جريان </a:t>
            </a:r>
            <a:r>
              <a:rPr lang="en-US" altLang="en-US" smtClean="0">
                <a:solidFill>
                  <a:srgbClr val="000000"/>
                </a:solidFill>
              </a:rPr>
              <a:t>I=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را نشان مي‌دهد.</a:t>
            </a:r>
          </a:p>
        </p:txBody>
      </p:sp>
      <p:grpSp>
        <p:nvGrpSpPr>
          <p:cNvPr id="1042452" name="Group 20"/>
          <p:cNvGrpSpPr>
            <a:grpSpLocks/>
          </p:cNvGrpSpPr>
          <p:nvPr/>
        </p:nvGrpSpPr>
        <p:grpSpPr bwMode="auto">
          <a:xfrm>
            <a:off x="3417888" y="5157788"/>
            <a:ext cx="5327650" cy="1066800"/>
            <a:chOff x="1247" y="3137"/>
            <a:chExt cx="3356" cy="672"/>
          </a:xfrm>
        </p:grpSpPr>
        <p:sp>
          <p:nvSpPr>
            <p:cNvPr id="327688" name="Freeform 4"/>
            <p:cNvSpPr>
              <a:spLocks/>
            </p:cNvSpPr>
            <p:nvPr/>
          </p:nvSpPr>
          <p:spPr bwMode="auto">
            <a:xfrm>
              <a:off x="1488" y="3249"/>
              <a:ext cx="1889" cy="317"/>
            </a:xfrm>
            <a:custGeom>
              <a:avLst/>
              <a:gdLst>
                <a:gd name="T0" fmla="*/ 0 w 1889"/>
                <a:gd name="T1" fmla="*/ 155 h 317"/>
                <a:gd name="T2" fmla="*/ 625 w 1889"/>
                <a:gd name="T3" fmla="*/ 165 h 317"/>
                <a:gd name="T4" fmla="*/ 704 w 1889"/>
                <a:gd name="T5" fmla="*/ 0 h 317"/>
                <a:gd name="T6" fmla="*/ 777 w 1889"/>
                <a:gd name="T7" fmla="*/ 317 h 317"/>
                <a:gd name="T8" fmla="*/ 926 w 1889"/>
                <a:gd name="T9" fmla="*/ 0 h 317"/>
                <a:gd name="T10" fmla="*/ 1024 w 1889"/>
                <a:gd name="T11" fmla="*/ 317 h 317"/>
                <a:gd name="T12" fmla="*/ 1172 w 1889"/>
                <a:gd name="T13" fmla="*/ 0 h 317"/>
                <a:gd name="T14" fmla="*/ 1270 w 1889"/>
                <a:gd name="T15" fmla="*/ 317 h 317"/>
                <a:gd name="T16" fmla="*/ 1419 w 1889"/>
                <a:gd name="T17" fmla="*/ 0 h 317"/>
                <a:gd name="T18" fmla="*/ 1541 w 1889"/>
                <a:gd name="T19" fmla="*/ 317 h 317"/>
                <a:gd name="T20" fmla="*/ 1615 w 1889"/>
                <a:gd name="T21" fmla="*/ 165 h 317"/>
                <a:gd name="T22" fmla="*/ 1889 w 1889"/>
                <a:gd name="T23" fmla="*/ 164 h 3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89" h="317">
                  <a:moveTo>
                    <a:pt x="0" y="155"/>
                  </a:moveTo>
                  <a:lnTo>
                    <a:pt x="625" y="165"/>
                  </a:lnTo>
                  <a:lnTo>
                    <a:pt x="704" y="0"/>
                  </a:lnTo>
                  <a:lnTo>
                    <a:pt x="777" y="317"/>
                  </a:lnTo>
                  <a:lnTo>
                    <a:pt x="926" y="0"/>
                  </a:lnTo>
                  <a:lnTo>
                    <a:pt x="1024" y="317"/>
                  </a:lnTo>
                  <a:lnTo>
                    <a:pt x="1172" y="0"/>
                  </a:lnTo>
                  <a:lnTo>
                    <a:pt x="1270" y="317"/>
                  </a:lnTo>
                  <a:lnTo>
                    <a:pt x="1419" y="0"/>
                  </a:lnTo>
                  <a:lnTo>
                    <a:pt x="1541" y="317"/>
                  </a:lnTo>
                  <a:lnTo>
                    <a:pt x="1615" y="165"/>
                  </a:lnTo>
                  <a:lnTo>
                    <a:pt x="1889" y="164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89" name="Rectangle 5"/>
            <p:cNvSpPr>
              <a:spLocks noChangeArrowheads="1"/>
            </p:cNvSpPr>
            <p:nvPr/>
          </p:nvSpPr>
          <p:spPr bwMode="auto">
            <a:xfrm>
              <a:off x="3379" y="3249"/>
              <a:ext cx="680" cy="318"/>
            </a:xfrm>
            <a:prstGeom prst="rect">
              <a:avLst/>
            </a:prstGeom>
            <a:noFill/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27690" name="Line 6"/>
            <p:cNvSpPr>
              <a:spLocks noChangeShapeType="1"/>
            </p:cNvSpPr>
            <p:nvPr/>
          </p:nvSpPr>
          <p:spPr bwMode="auto">
            <a:xfrm>
              <a:off x="4060" y="3412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1" name="Oval 7"/>
            <p:cNvSpPr>
              <a:spLocks noChangeArrowheads="1"/>
            </p:cNvSpPr>
            <p:nvPr/>
          </p:nvSpPr>
          <p:spPr bwMode="auto">
            <a:xfrm>
              <a:off x="1429" y="3385"/>
              <a:ext cx="45" cy="4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27692" name="Oval 8"/>
            <p:cNvSpPr>
              <a:spLocks noChangeArrowheads="1"/>
            </p:cNvSpPr>
            <p:nvPr/>
          </p:nvSpPr>
          <p:spPr bwMode="auto">
            <a:xfrm>
              <a:off x="4377" y="3385"/>
              <a:ext cx="45" cy="4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27693" name="Line 9"/>
            <p:cNvSpPr>
              <a:spLocks noChangeShapeType="1"/>
            </p:cNvSpPr>
            <p:nvPr/>
          </p:nvSpPr>
          <p:spPr bwMode="auto">
            <a:xfrm rot="10800000" flipH="1" flipV="1">
              <a:off x="1247" y="3209"/>
              <a:ext cx="182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4" name="Line 10"/>
            <p:cNvSpPr>
              <a:spLocks noChangeShapeType="1"/>
            </p:cNvSpPr>
            <p:nvPr/>
          </p:nvSpPr>
          <p:spPr bwMode="auto">
            <a:xfrm rot="5400000" flipH="1" flipV="1">
              <a:off x="1255" y="3411"/>
              <a:ext cx="182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5" name="Line 11"/>
            <p:cNvSpPr>
              <a:spLocks noChangeShapeType="1"/>
            </p:cNvSpPr>
            <p:nvPr/>
          </p:nvSpPr>
          <p:spPr bwMode="auto">
            <a:xfrm rot="10800000" flipH="1" flipV="1">
              <a:off x="4414" y="3409"/>
              <a:ext cx="182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6" name="Line 12"/>
            <p:cNvSpPr>
              <a:spLocks noChangeShapeType="1"/>
            </p:cNvSpPr>
            <p:nvPr/>
          </p:nvSpPr>
          <p:spPr bwMode="auto">
            <a:xfrm rot="5400000" flipH="1" flipV="1">
              <a:off x="4422" y="3203"/>
              <a:ext cx="182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7" name="Line 13"/>
            <p:cNvSpPr>
              <a:spLocks noChangeShapeType="1"/>
            </p:cNvSpPr>
            <p:nvPr/>
          </p:nvSpPr>
          <p:spPr bwMode="auto">
            <a:xfrm>
              <a:off x="1490" y="3406"/>
              <a:ext cx="317" cy="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698" name="Rectangle 14"/>
            <p:cNvSpPr>
              <a:spLocks noChangeArrowheads="1"/>
            </p:cNvSpPr>
            <p:nvPr/>
          </p:nvSpPr>
          <p:spPr bwMode="auto">
            <a:xfrm>
              <a:off x="4254" y="3137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27699" name="Rectangle 15"/>
            <p:cNvSpPr>
              <a:spLocks noChangeArrowheads="1"/>
            </p:cNvSpPr>
            <p:nvPr/>
          </p:nvSpPr>
          <p:spPr bwMode="auto">
            <a:xfrm>
              <a:off x="3589" y="3278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27700" name="Rectangle 16"/>
            <p:cNvSpPr>
              <a:spLocks noChangeArrowheads="1"/>
            </p:cNvSpPr>
            <p:nvPr/>
          </p:nvSpPr>
          <p:spPr bwMode="auto">
            <a:xfrm>
              <a:off x="3515" y="3491"/>
              <a:ext cx="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ε 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, r</a:t>
              </a:r>
            </a:p>
          </p:txBody>
        </p:sp>
        <p:sp>
          <p:nvSpPr>
            <p:cNvPr id="327701" name="Rectangle 17"/>
            <p:cNvSpPr>
              <a:spLocks noChangeArrowheads="1"/>
            </p:cNvSpPr>
            <p:nvPr/>
          </p:nvSpPr>
          <p:spPr bwMode="auto">
            <a:xfrm>
              <a:off x="2329" y="3521"/>
              <a:ext cx="5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R=</a:t>
              </a:r>
              <a:r>
                <a:rPr lang="fa-I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Ω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27702" name="Rectangle 18"/>
            <p:cNvSpPr>
              <a:spLocks noChangeArrowheads="1"/>
            </p:cNvSpPr>
            <p:nvPr/>
          </p:nvSpPr>
          <p:spPr bwMode="auto">
            <a:xfrm>
              <a:off x="1565" y="3142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27703" name="Rectangle 19"/>
            <p:cNvSpPr>
              <a:spLocks noChangeArrowheads="1"/>
            </p:cNvSpPr>
            <p:nvPr/>
          </p:nvSpPr>
          <p:spPr bwMode="auto">
            <a:xfrm>
              <a:off x="1322" y="338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1042453" name="Rectangle 21"/>
          <p:cNvSpPr>
            <a:spLocks noChangeArrowheads="1"/>
          </p:cNvSpPr>
          <p:nvPr/>
        </p:nvSpPr>
        <p:spPr bwMode="auto">
          <a:xfrm>
            <a:off x="5808663" y="2736851"/>
            <a:ext cx="403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الف ) اختلاف پتانسيل بين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</a:t>
            </a:r>
          </a:p>
        </p:txBody>
      </p:sp>
      <p:sp>
        <p:nvSpPr>
          <p:cNvPr id="1042454" name="Rectangle 22"/>
          <p:cNvSpPr>
            <a:spLocks noChangeArrowheads="1"/>
          </p:cNvSpPr>
          <p:nvPr/>
        </p:nvSpPr>
        <p:spPr bwMode="auto">
          <a:xfrm>
            <a:off x="2208214" y="3211513"/>
            <a:ext cx="7661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ب ) اگر عنصر </a:t>
            </a:r>
            <a:r>
              <a:rPr lang="en-US" altLang="en-US">
                <a:solidFill>
                  <a:srgbClr val="000000"/>
                </a:solidFill>
              </a:rPr>
              <a:t>C</a:t>
            </a:r>
            <a:r>
              <a:rPr lang="fa-IR" altLang="en-US"/>
              <a:t> مقاومت داخلي نداشته باشد ، نيروي محركۀ الكتريكي آن چقدر است؟ </a:t>
            </a:r>
          </a:p>
        </p:txBody>
      </p:sp>
      <p:sp>
        <p:nvSpPr>
          <p:cNvPr id="1042455" name="Rectangle 23"/>
          <p:cNvSpPr>
            <a:spLocks noChangeArrowheads="1"/>
          </p:cNvSpPr>
          <p:nvPr/>
        </p:nvSpPr>
        <p:spPr bwMode="auto">
          <a:xfrm>
            <a:off x="6008689" y="4133850"/>
            <a:ext cx="42226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ج ) قطبيت اين عنصر چگونه است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20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42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2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2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28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42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42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2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28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4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4" grpId="0"/>
      <p:bldP spid="1042435" grpId="0" build="p"/>
      <p:bldP spid="1042453" grpId="0"/>
      <p:bldP spid="104245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5032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3 </a:t>
            </a:r>
            <a:endParaRPr lang="en-US" altLang="en-US" smtClean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0" y="5013326"/>
            <a:ext cx="3810000" cy="576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>
                <a:solidFill>
                  <a:srgbClr val="000000"/>
                </a:solidFill>
              </a:rPr>
              <a:t>ج )</a:t>
            </a:r>
            <a:r>
              <a:rPr lang="fa-IR" altLang="en-US" smtClean="0"/>
              <a:t> قطبيت سر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منفي است . </a:t>
            </a:r>
            <a:endParaRPr lang="en-US" altLang="en-US" smtClean="0"/>
          </a:p>
        </p:txBody>
      </p:sp>
      <p:graphicFrame>
        <p:nvGraphicFramePr>
          <p:cNvPr id="10434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071813" y="1450975"/>
          <a:ext cx="12954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444307" imgH="203112" progId="Equation.3">
                  <p:embed/>
                </p:oleObj>
              </mc:Choice>
              <mc:Fallback>
                <p:oleObj name="Equation" r:id="rId3" imgW="44430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450975"/>
                        <a:ext cx="129540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087689" y="2633664"/>
          <a:ext cx="315277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015559" imgH="215806" progId="Equation.3">
                  <p:embed/>
                </p:oleObj>
              </mc:Choice>
              <mc:Fallback>
                <p:oleObj name="Equation" r:id="rId5" imgW="101555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689" y="2633664"/>
                        <a:ext cx="315277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64" name="Object 8"/>
          <p:cNvGraphicFramePr>
            <a:graphicFrameLocks noChangeAspect="1"/>
          </p:cNvGraphicFramePr>
          <p:nvPr/>
        </p:nvGraphicFramePr>
        <p:xfrm>
          <a:off x="3086100" y="3878263"/>
          <a:ext cx="25781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888614" imgH="215806" progId="Equation.3">
                  <p:embed/>
                </p:oleObj>
              </mc:Choice>
              <mc:Fallback>
                <p:oleObj name="Equation" r:id="rId7" imgW="888614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3878263"/>
                        <a:ext cx="257810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465" name="Rectangle 9"/>
          <p:cNvSpPr>
            <a:spLocks noChangeArrowheads="1"/>
          </p:cNvSpPr>
          <p:nvPr/>
        </p:nvSpPr>
        <p:spPr bwMode="auto">
          <a:xfrm>
            <a:off x="2063750" y="1538288"/>
            <a:ext cx="1062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 الف</a:t>
            </a:r>
          </a:p>
        </p:txBody>
      </p:sp>
      <p:sp>
        <p:nvSpPr>
          <p:cNvPr id="1043466" name="Rectangle 10"/>
          <p:cNvSpPr>
            <a:spLocks noChangeArrowheads="1"/>
          </p:cNvSpPr>
          <p:nvPr/>
        </p:nvSpPr>
        <p:spPr bwMode="auto">
          <a:xfrm>
            <a:off x="2455505" y="2762250"/>
            <a:ext cx="6607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 ب</a:t>
            </a:r>
          </a:p>
        </p:txBody>
      </p:sp>
      <p:graphicFrame>
        <p:nvGraphicFramePr>
          <p:cNvPr id="1043468" name="Object 12"/>
          <p:cNvGraphicFramePr>
            <a:graphicFrameLocks noChangeAspect="1"/>
          </p:cNvGraphicFramePr>
          <p:nvPr/>
        </p:nvGraphicFramePr>
        <p:xfrm>
          <a:off x="5549900" y="3867150"/>
          <a:ext cx="249078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9" imgW="837836" imgH="215806" progId="Equation.3">
                  <p:embed/>
                </p:oleObj>
              </mc:Choice>
              <mc:Fallback>
                <p:oleObj name="Equation" r:id="rId9" imgW="83783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3867150"/>
                        <a:ext cx="249078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469" name="Object 13"/>
          <p:cNvGraphicFramePr>
            <a:graphicFrameLocks noChangeAspect="1"/>
          </p:cNvGraphicFramePr>
          <p:nvPr/>
        </p:nvGraphicFramePr>
        <p:xfrm>
          <a:off x="4394201" y="1412875"/>
          <a:ext cx="22066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1" imgW="748975" imgH="215806" progId="Equation.3">
                  <p:embed/>
                </p:oleObj>
              </mc:Choice>
              <mc:Fallback>
                <p:oleObj name="Equation" r:id="rId11" imgW="74897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1" y="1412875"/>
                        <a:ext cx="22066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772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43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3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43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43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04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04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04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58" grpId="0"/>
      <p:bldP spid="1043459" grpId="0" build="p"/>
      <p:bldP spid="1043465" grpId="0"/>
      <p:bldP spid="10434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84388" y="381000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قضيۀ حلقه و تعيين اختلاف پتانسيل با استفاده از آن </a:t>
            </a:r>
            <a:endParaRPr lang="en-US" altLang="en-US" smtClean="0"/>
          </a:p>
        </p:txBody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6025" y="1512888"/>
            <a:ext cx="7772400" cy="6207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جمع جبري اختلاف پتانسيلها در يك حلقۀ بسته صفر است ، </a:t>
            </a:r>
          </a:p>
        </p:txBody>
      </p:sp>
      <p:sp>
        <p:nvSpPr>
          <p:cNvPr id="1006596" name="Rectangle 4"/>
          <p:cNvSpPr>
            <a:spLocks noChangeArrowheads="1"/>
          </p:cNvSpPr>
          <p:nvPr/>
        </p:nvSpPr>
        <p:spPr bwMode="auto">
          <a:xfrm>
            <a:off x="8472489" y="2420938"/>
            <a:ext cx="19527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اين قضيه : </a:t>
            </a:r>
          </a:p>
        </p:txBody>
      </p:sp>
      <p:sp>
        <p:nvSpPr>
          <p:cNvPr id="1006597" name="Rectangle 5"/>
          <p:cNvSpPr>
            <a:spLocks noChangeArrowheads="1"/>
          </p:cNvSpPr>
          <p:nvPr/>
        </p:nvSpPr>
        <p:spPr bwMode="auto">
          <a:xfrm>
            <a:off x="2725738" y="3213100"/>
            <a:ext cx="6697662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1) هر گاه مقاومتي در جهت جريان طي شود ، تغيير پتانسيل منفي و هر گاه مقاومتي در خلاف جهت جريان طي شود ، تغيير پتانسيل آن مثبت است . </a:t>
            </a:r>
          </a:p>
        </p:txBody>
      </p:sp>
      <p:sp>
        <p:nvSpPr>
          <p:cNvPr id="1006598" name="Rectangle 6"/>
          <p:cNvSpPr>
            <a:spLocks noChangeArrowheads="1"/>
          </p:cNvSpPr>
          <p:nvPr/>
        </p:nvSpPr>
        <p:spPr bwMode="auto">
          <a:xfrm>
            <a:off x="2719389" y="4868863"/>
            <a:ext cx="673258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2) هر گاه منبع نيروي محركه در جهت نيروي محركه طي شود ، تغيير پتانسيل آن مثبت و هر گاه در جهت خلاف نيروي محركه طي شود ، تغيير پتانسيل آن منفي است .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89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06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0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0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0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06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06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06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06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006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006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006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6594" grpId="0"/>
      <p:bldP spid="1006595" grpId="0" build="p"/>
      <p:bldP spid="1006596" grpId="0"/>
      <p:bldP spid="1006597" grpId="0"/>
      <p:bldP spid="10065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981075"/>
            <a:ext cx="7847013" cy="10541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fa-IR" altLang="en-US" smtClean="0"/>
              <a:t>ب ) جريان در مدارهاي تك حلقه‌اي با استفاده از قضيۀ حلقه كه روش خاصي براي بيان قانون بقاء انرژي در مدارهاي الكتريكي است . </a:t>
            </a:r>
          </a:p>
        </p:txBody>
      </p:sp>
      <p:graphicFrame>
        <p:nvGraphicFramePr>
          <p:cNvPr id="10076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511676" y="5549901"/>
          <a:ext cx="20161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83693" imgH="177646" progId="Equation.3">
                  <p:embed/>
                </p:oleObj>
              </mc:Choice>
              <mc:Fallback>
                <p:oleObj name="Equation" r:id="rId3" imgW="58369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5549901"/>
                        <a:ext cx="20161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820" name="Rectangle 7"/>
          <p:cNvSpPr>
            <a:spLocks noChangeArrowheads="1"/>
          </p:cNvSpPr>
          <p:nvPr/>
        </p:nvSpPr>
        <p:spPr bwMode="auto">
          <a:xfrm>
            <a:off x="2351088" y="4581525"/>
            <a:ext cx="1526380" cy="523220"/>
          </a:xfrm>
          <a:prstGeom prst="rect">
            <a:avLst/>
          </a:prstGeom>
          <a:noFill/>
          <a:ln w="28575" cap="sq">
            <a:solidFill>
              <a:schemeClr val="hlink"/>
            </a:solidFill>
            <a:miter lim="800000"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نقطه شروع</a:t>
            </a:r>
            <a:endParaRPr lang="en-US" altLang="en-US"/>
          </a:p>
        </p:txBody>
      </p:sp>
      <p:graphicFrame>
        <p:nvGraphicFramePr>
          <p:cNvPr id="1007624" name="Object 8"/>
          <p:cNvGraphicFramePr>
            <a:graphicFrameLocks noChangeAspect="1"/>
          </p:cNvGraphicFramePr>
          <p:nvPr/>
        </p:nvGraphicFramePr>
        <p:xfrm>
          <a:off x="6527800" y="5262564"/>
          <a:ext cx="165735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545863" imgH="393529" progId="Equation.3">
                  <p:embed/>
                </p:oleObj>
              </mc:Choice>
              <mc:Fallback>
                <p:oleObj name="Equation" r:id="rId5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5262564"/>
                        <a:ext cx="1657350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8188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7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76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76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7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8025" y="908050"/>
            <a:ext cx="8135938" cy="1125538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جريان در مدار تك حلقه‌اي وقتي منبع نيروي محركه با مقاومت داخلي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در نظر گرفته شود . </a:t>
            </a:r>
            <a:endParaRPr lang="en-US" altLang="en-US" smtClean="0"/>
          </a:p>
        </p:txBody>
      </p:sp>
      <p:graphicFrame>
        <p:nvGraphicFramePr>
          <p:cNvPr id="10086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138863" y="4581526"/>
          <a:ext cx="26146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914400" imgH="203200" progId="Equation.3">
                  <p:embed/>
                </p:oleObj>
              </mc:Choice>
              <mc:Fallback>
                <p:oleObj name="Equation" r:id="rId3" imgW="914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863" y="4581526"/>
                        <a:ext cx="261461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864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065714" y="5300664"/>
          <a:ext cx="22256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61669" imgH="393529" progId="Equation.3">
                  <p:embed/>
                </p:oleObj>
              </mc:Choice>
              <mc:Fallback>
                <p:oleObj name="Equation" r:id="rId5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4" y="5300664"/>
                        <a:ext cx="222567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8650" name="Object 10"/>
          <p:cNvGraphicFramePr>
            <a:graphicFrameLocks noChangeAspect="1"/>
          </p:cNvGraphicFramePr>
          <p:nvPr/>
        </p:nvGraphicFramePr>
        <p:xfrm>
          <a:off x="3762375" y="4581525"/>
          <a:ext cx="23574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825142" imgH="177723" progId="Equation.3">
                  <p:embed/>
                </p:oleObj>
              </mc:Choice>
              <mc:Fallback>
                <p:oleObj name="Equation" r:id="rId7" imgW="82514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75" y="4581525"/>
                        <a:ext cx="23574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1846" name="Picture 33" descr="Drawing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1844675"/>
            <a:ext cx="4103688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1847" name="Rectangle 34"/>
          <p:cNvSpPr>
            <a:spLocks noChangeArrowheads="1"/>
          </p:cNvSpPr>
          <p:nvPr/>
        </p:nvSpPr>
        <p:spPr bwMode="auto">
          <a:xfrm>
            <a:off x="3792539" y="2997201"/>
            <a:ext cx="333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r>
              <a:rPr lang="el-GR" altLang="en-US">
                <a:solidFill>
                  <a:srgbClr val="000000"/>
                </a:solidFill>
              </a:rPr>
              <a:t>ε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71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8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86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96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076451" y="5041900"/>
          <a:ext cx="20161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761669" imgH="228501" progId="Equation.3">
                  <p:embed/>
                </p:oleObj>
              </mc:Choice>
              <mc:Fallback>
                <p:oleObj name="Equation" r:id="rId3" imgW="76166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1" y="5041900"/>
                        <a:ext cx="20161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967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5245101" y="4451350"/>
          <a:ext cx="15843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558800" imgH="228600" progId="Equation.3">
                  <p:embed/>
                </p:oleObj>
              </mc:Choice>
              <mc:Fallback>
                <p:oleObj name="Equation" r:id="rId5" imgW="558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1" y="4451350"/>
                        <a:ext cx="15843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9677" name="Object 13"/>
          <p:cNvGraphicFramePr>
            <a:graphicFrameLocks noChangeAspect="1"/>
          </p:cNvGraphicFramePr>
          <p:nvPr/>
        </p:nvGraphicFramePr>
        <p:xfrm>
          <a:off x="5216526" y="5343525"/>
          <a:ext cx="158432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571252" imgH="393529" progId="Equation.3">
                  <p:embed/>
                </p:oleObj>
              </mc:Choice>
              <mc:Fallback>
                <p:oleObj name="Equation" r:id="rId7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6526" y="5343525"/>
                        <a:ext cx="1584325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9678" name="Object 14"/>
          <p:cNvGraphicFramePr>
            <a:graphicFrameLocks noChangeAspect="1"/>
          </p:cNvGraphicFramePr>
          <p:nvPr/>
        </p:nvGraphicFramePr>
        <p:xfrm>
          <a:off x="7950201" y="4786313"/>
          <a:ext cx="22637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850531" imgH="393529" progId="Equation.3">
                  <p:embed/>
                </p:oleObj>
              </mc:Choice>
              <mc:Fallback>
                <p:oleObj name="Equation" r:id="rId9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0201" y="4786313"/>
                        <a:ext cx="22637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9684" name="Rectangle 20"/>
          <p:cNvSpPr>
            <a:spLocks noChangeArrowheads="1"/>
          </p:cNvSpPr>
          <p:nvPr/>
        </p:nvSpPr>
        <p:spPr bwMode="auto">
          <a:xfrm>
            <a:off x="2351089" y="549276"/>
            <a:ext cx="78293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 sz="3200">
                <a:solidFill>
                  <a:schemeClr val="tx2"/>
                </a:solidFill>
              </a:rPr>
              <a:t>اختلاف پتانسيل دو نقطه از يك مدار به مسير بستگي ندارد</a:t>
            </a:r>
            <a:endParaRPr lang="en-US" altLang="en-US" sz="3200">
              <a:solidFill>
                <a:schemeClr val="tx2"/>
              </a:solidFill>
            </a:endParaRPr>
          </a:p>
        </p:txBody>
      </p:sp>
      <p:sp>
        <p:nvSpPr>
          <p:cNvPr id="1009685" name="Rectangle 21"/>
          <p:cNvSpPr>
            <a:spLocks noChangeArrowheads="1"/>
          </p:cNvSpPr>
          <p:nvPr/>
        </p:nvSpPr>
        <p:spPr bwMode="auto">
          <a:xfrm>
            <a:off x="2135189" y="3419475"/>
            <a:ext cx="8034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1)</a:t>
            </a:r>
            <a:r>
              <a:rPr lang="fa-IR" altLang="en-US"/>
              <a:t> اختلاف پتانسيل بين دو نقطۀ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در جهت عكس عقربۀ ساعت از نقطۀ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endParaRPr lang="fa-IR" altLang="en-US">
              <a:solidFill>
                <a:srgbClr val="000000"/>
              </a:solidFill>
            </a:endParaRPr>
          </a:p>
        </p:txBody>
      </p:sp>
      <p:sp>
        <p:nvSpPr>
          <p:cNvPr id="1009686" name="AutoShape 22"/>
          <p:cNvSpPr>
            <a:spLocks/>
          </p:cNvSpPr>
          <p:nvPr/>
        </p:nvSpPr>
        <p:spPr bwMode="auto">
          <a:xfrm>
            <a:off x="4957763" y="4522789"/>
            <a:ext cx="144462" cy="1584325"/>
          </a:xfrm>
          <a:prstGeom prst="leftBrace">
            <a:avLst>
              <a:gd name="adj1" fmla="val 91392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09687" name="AutoShape 23"/>
          <p:cNvSpPr>
            <a:spLocks/>
          </p:cNvSpPr>
          <p:nvPr/>
        </p:nvSpPr>
        <p:spPr bwMode="auto">
          <a:xfrm>
            <a:off x="6900863" y="4522789"/>
            <a:ext cx="144462" cy="1582737"/>
          </a:xfrm>
          <a:prstGeom prst="rightBrace">
            <a:avLst>
              <a:gd name="adj1" fmla="val 9130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09688" name="Line 24"/>
          <p:cNvSpPr>
            <a:spLocks noChangeShapeType="1"/>
          </p:cNvSpPr>
          <p:nvPr/>
        </p:nvSpPr>
        <p:spPr bwMode="auto">
          <a:xfrm>
            <a:off x="4310064" y="5314950"/>
            <a:ext cx="503237" cy="0"/>
          </a:xfrm>
          <a:prstGeom prst="line">
            <a:avLst/>
          </a:prstGeom>
          <a:noFill/>
          <a:ln w="76200" cap="sq" cmpd="tri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9689" name="Line 25"/>
          <p:cNvSpPr>
            <a:spLocks noChangeShapeType="1"/>
          </p:cNvSpPr>
          <p:nvPr/>
        </p:nvSpPr>
        <p:spPr bwMode="auto">
          <a:xfrm>
            <a:off x="7262814" y="5314950"/>
            <a:ext cx="503237" cy="0"/>
          </a:xfrm>
          <a:prstGeom prst="line">
            <a:avLst/>
          </a:prstGeom>
          <a:noFill/>
          <a:ln w="76200" cap="sq" cmpd="tri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9720" name="Group 56"/>
          <p:cNvGrpSpPr>
            <a:grpSpLocks/>
          </p:cNvGrpSpPr>
          <p:nvPr/>
        </p:nvGrpSpPr>
        <p:grpSpPr bwMode="auto">
          <a:xfrm>
            <a:off x="4314825" y="1354139"/>
            <a:ext cx="3538538" cy="1824037"/>
            <a:chOff x="1758" y="853"/>
            <a:chExt cx="2229" cy="1149"/>
          </a:xfrm>
        </p:grpSpPr>
        <p:grpSp>
          <p:nvGrpSpPr>
            <p:cNvPr id="292877" name="Group 27"/>
            <p:cNvGrpSpPr>
              <a:grpSpLocks/>
            </p:cNvGrpSpPr>
            <p:nvPr/>
          </p:nvGrpSpPr>
          <p:grpSpPr bwMode="auto">
            <a:xfrm>
              <a:off x="1758" y="881"/>
              <a:ext cx="2229" cy="1045"/>
              <a:chOff x="1184" y="1661"/>
              <a:chExt cx="2229" cy="1045"/>
            </a:xfrm>
          </p:grpSpPr>
          <p:grpSp>
            <p:nvGrpSpPr>
              <p:cNvPr id="292886" name="Group 28"/>
              <p:cNvGrpSpPr>
                <a:grpSpLocks/>
              </p:cNvGrpSpPr>
              <p:nvPr/>
            </p:nvGrpSpPr>
            <p:grpSpPr bwMode="auto">
              <a:xfrm>
                <a:off x="1492" y="2133"/>
                <a:ext cx="487" cy="566"/>
                <a:chOff x="716" y="1244"/>
                <a:chExt cx="487" cy="566"/>
              </a:xfrm>
            </p:grpSpPr>
            <p:sp>
              <p:nvSpPr>
                <p:cNvPr id="292900" name="Line 29"/>
                <p:cNvSpPr>
                  <a:spLocks noChangeShapeType="1"/>
                </p:cNvSpPr>
                <p:nvPr/>
              </p:nvSpPr>
              <p:spPr bwMode="auto">
                <a:xfrm>
                  <a:off x="716" y="1483"/>
                  <a:ext cx="454" cy="0"/>
                </a:xfrm>
                <a:prstGeom prst="line">
                  <a:avLst/>
                </a:prstGeom>
                <a:noFill/>
                <a:ln w="28575" cap="sq">
                  <a:solidFill>
                    <a:srgbClr val="000000"/>
                  </a:solidFill>
                  <a:round/>
                  <a:headEnd type="none" w="lg" len="lg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901" name="Line 30"/>
                <p:cNvSpPr>
                  <a:spLocks noChangeShapeType="1"/>
                </p:cNvSpPr>
                <p:nvPr/>
              </p:nvSpPr>
              <p:spPr bwMode="auto">
                <a:xfrm>
                  <a:off x="807" y="1576"/>
                  <a:ext cx="272" cy="0"/>
                </a:xfrm>
                <a:prstGeom prst="line">
                  <a:avLst/>
                </a:prstGeom>
                <a:noFill/>
                <a:ln w="28575" cap="sq">
                  <a:solidFill>
                    <a:srgbClr val="000000"/>
                  </a:solidFill>
                  <a:round/>
                  <a:headEnd type="none" w="lg" len="lg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902" name="Rectangle 31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192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 cap="sq">
                      <a:solidFill>
                        <a:srgbClr val="000000"/>
                      </a:solidFill>
                      <a:miter lim="800000"/>
                      <a:headEnd type="none" w="lg" len="lg"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fa-IR" altLang="en-US">
                      <a:solidFill>
                        <a:srgbClr val="000000"/>
                      </a:solidFill>
                    </a:rPr>
                    <a:t>-</a:t>
                  </a: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2903" name="Rectangle 32"/>
                <p:cNvSpPr>
                  <a:spLocks noChangeArrowheads="1"/>
                </p:cNvSpPr>
                <p:nvPr/>
              </p:nvSpPr>
              <p:spPr bwMode="auto">
                <a:xfrm>
                  <a:off x="954" y="1244"/>
                  <a:ext cx="249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 cap="sq">
                      <a:solidFill>
                        <a:srgbClr val="000000"/>
                      </a:solidFill>
                      <a:miter lim="800000"/>
                      <a:headEnd type="none" w="lg" len="lg"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fa-IR" altLang="en-US">
                      <a:solidFill>
                        <a:srgbClr val="000000"/>
                      </a:solidFill>
                    </a:rPr>
                    <a:t>+</a:t>
                  </a: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92887" name="Line 33"/>
              <p:cNvSpPr>
                <a:spLocks noChangeShapeType="1"/>
              </p:cNvSpPr>
              <p:nvPr/>
            </p:nvSpPr>
            <p:spPr bwMode="auto">
              <a:xfrm flipV="1">
                <a:off x="1709" y="2478"/>
                <a:ext cx="0" cy="22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88" name="Line 34"/>
              <p:cNvSpPr>
                <a:spLocks noChangeShapeType="1"/>
              </p:cNvSpPr>
              <p:nvPr/>
            </p:nvSpPr>
            <p:spPr bwMode="auto">
              <a:xfrm>
                <a:off x="1712" y="1882"/>
                <a:ext cx="140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89" name="Line 35"/>
              <p:cNvSpPr>
                <a:spLocks noChangeShapeType="1"/>
              </p:cNvSpPr>
              <p:nvPr/>
            </p:nvSpPr>
            <p:spPr bwMode="auto">
              <a:xfrm>
                <a:off x="1709" y="2706"/>
                <a:ext cx="140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0" name="Rectangle 36"/>
              <p:cNvSpPr>
                <a:spLocks noChangeArrowheads="1"/>
              </p:cNvSpPr>
              <p:nvPr/>
            </p:nvSpPr>
            <p:spPr bwMode="auto">
              <a:xfrm>
                <a:off x="2480" y="1661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FF3399"/>
                    </a:solidFill>
                  </a:rPr>
                  <a:t>i</a:t>
                </a:r>
              </a:p>
            </p:txBody>
          </p:sp>
          <p:sp>
            <p:nvSpPr>
              <p:cNvPr id="292891" name="Freeform 37"/>
              <p:cNvSpPr>
                <a:spLocks/>
              </p:cNvSpPr>
              <p:nvPr/>
            </p:nvSpPr>
            <p:spPr bwMode="auto">
              <a:xfrm>
                <a:off x="3060" y="1883"/>
                <a:ext cx="128" cy="819"/>
              </a:xfrm>
              <a:custGeom>
                <a:avLst/>
                <a:gdLst>
                  <a:gd name="T0" fmla="*/ 59 w 128"/>
                  <a:gd name="T1" fmla="*/ 0 h 822"/>
                  <a:gd name="T2" fmla="*/ 61 w 128"/>
                  <a:gd name="T3" fmla="*/ 238 h 822"/>
                  <a:gd name="T4" fmla="*/ 128 w 128"/>
                  <a:gd name="T5" fmla="*/ 264 h 822"/>
                  <a:gd name="T6" fmla="*/ 0 w 128"/>
                  <a:gd name="T7" fmla="*/ 287 h 822"/>
                  <a:gd name="T8" fmla="*/ 128 w 128"/>
                  <a:gd name="T9" fmla="*/ 335 h 822"/>
                  <a:gd name="T10" fmla="*/ 0 w 128"/>
                  <a:gd name="T11" fmla="*/ 367 h 822"/>
                  <a:gd name="T12" fmla="*/ 128 w 128"/>
                  <a:gd name="T13" fmla="*/ 412 h 822"/>
                  <a:gd name="T14" fmla="*/ 0 w 128"/>
                  <a:gd name="T15" fmla="*/ 443 h 822"/>
                  <a:gd name="T16" fmla="*/ 128 w 128"/>
                  <a:gd name="T17" fmla="*/ 491 h 822"/>
                  <a:gd name="T18" fmla="*/ 0 w 128"/>
                  <a:gd name="T19" fmla="*/ 531 h 822"/>
                  <a:gd name="T20" fmla="*/ 61 w 128"/>
                  <a:gd name="T21" fmla="*/ 554 h 822"/>
                  <a:gd name="T22" fmla="*/ 56 w 128"/>
                  <a:gd name="T23" fmla="*/ 813 h 82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8" h="822">
                    <a:moveTo>
                      <a:pt x="59" y="0"/>
                    </a:moveTo>
                    <a:lnTo>
                      <a:pt x="61" y="241"/>
                    </a:lnTo>
                    <a:lnTo>
                      <a:pt x="128" y="267"/>
                    </a:lnTo>
                    <a:lnTo>
                      <a:pt x="0" y="290"/>
                    </a:lnTo>
                    <a:lnTo>
                      <a:pt x="128" y="338"/>
                    </a:lnTo>
                    <a:lnTo>
                      <a:pt x="0" y="370"/>
                    </a:lnTo>
                    <a:lnTo>
                      <a:pt x="128" y="418"/>
                    </a:lnTo>
                    <a:lnTo>
                      <a:pt x="0" y="449"/>
                    </a:lnTo>
                    <a:lnTo>
                      <a:pt x="128" y="497"/>
                    </a:lnTo>
                    <a:lnTo>
                      <a:pt x="0" y="537"/>
                    </a:lnTo>
                    <a:lnTo>
                      <a:pt x="61" y="560"/>
                    </a:lnTo>
                    <a:lnTo>
                      <a:pt x="56" y="822"/>
                    </a:lnTo>
                  </a:path>
                </a:pathLst>
              </a:custGeom>
              <a:noFill/>
              <a:ln w="28575" cap="sq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2" name="Rectangle 38"/>
              <p:cNvSpPr>
                <a:spLocks noChangeArrowheads="1"/>
              </p:cNvSpPr>
              <p:nvPr/>
            </p:nvSpPr>
            <p:spPr bwMode="auto">
              <a:xfrm>
                <a:off x="1184" y="1870"/>
                <a:ext cx="22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320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ε</a:t>
                </a:r>
              </a:p>
            </p:txBody>
          </p:sp>
          <p:sp>
            <p:nvSpPr>
              <p:cNvPr id="292893" name="Rectangle 39"/>
              <p:cNvSpPr>
                <a:spLocks noChangeArrowheads="1"/>
              </p:cNvSpPr>
              <p:nvPr/>
            </p:nvSpPr>
            <p:spPr bwMode="auto">
              <a:xfrm>
                <a:off x="3169" y="2157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8000"/>
                    </a:solidFill>
                  </a:rPr>
                  <a:t>R</a:t>
                </a:r>
              </a:p>
            </p:txBody>
          </p:sp>
          <p:sp>
            <p:nvSpPr>
              <p:cNvPr id="292894" name="Rectangle 40"/>
              <p:cNvSpPr>
                <a:spLocks noChangeArrowheads="1"/>
              </p:cNvSpPr>
              <p:nvPr/>
            </p:nvSpPr>
            <p:spPr bwMode="auto">
              <a:xfrm>
                <a:off x="2811" y="2139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FF3399"/>
                    </a:solidFill>
                  </a:rPr>
                  <a:t>i</a:t>
                </a:r>
              </a:p>
            </p:txBody>
          </p:sp>
          <p:sp>
            <p:nvSpPr>
              <p:cNvPr id="292895" name="Line 41"/>
              <p:cNvSpPr>
                <a:spLocks noChangeShapeType="1"/>
              </p:cNvSpPr>
              <p:nvPr/>
            </p:nvSpPr>
            <p:spPr bwMode="auto">
              <a:xfrm flipV="1">
                <a:off x="1383" y="2132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chemeClr val="tx2"/>
                </a:solidFill>
                <a:round/>
                <a:headEnd type="none" w="lg" len="lg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6" name="Line 42"/>
              <p:cNvSpPr>
                <a:spLocks noChangeShapeType="1"/>
              </p:cNvSpPr>
              <p:nvPr/>
            </p:nvSpPr>
            <p:spPr bwMode="auto">
              <a:xfrm>
                <a:off x="2230" y="1813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rgbClr val="FF3399"/>
                </a:solidFill>
                <a:round/>
                <a:headEnd type="none" w="lg" len="lg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7" name="Line 43"/>
              <p:cNvSpPr>
                <a:spLocks noChangeShapeType="1"/>
              </p:cNvSpPr>
              <p:nvPr/>
            </p:nvSpPr>
            <p:spPr bwMode="auto">
              <a:xfrm>
                <a:off x="2979" y="2155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rgbClr val="FF3399"/>
                </a:solidFill>
                <a:round/>
                <a:headEnd type="none" w="lg" len="lg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8" name="Freeform 44"/>
              <p:cNvSpPr>
                <a:spLocks/>
              </p:cNvSpPr>
              <p:nvPr/>
            </p:nvSpPr>
            <p:spPr bwMode="auto">
              <a:xfrm>
                <a:off x="1645" y="1883"/>
                <a:ext cx="145" cy="477"/>
              </a:xfrm>
              <a:custGeom>
                <a:avLst/>
                <a:gdLst>
                  <a:gd name="T0" fmla="*/ 66 w 145"/>
                  <a:gd name="T1" fmla="*/ 0 h 477"/>
                  <a:gd name="T2" fmla="*/ 66 w 145"/>
                  <a:gd name="T3" fmla="*/ 159 h 477"/>
                  <a:gd name="T4" fmla="*/ 145 w 145"/>
                  <a:gd name="T5" fmla="*/ 186 h 477"/>
                  <a:gd name="T6" fmla="*/ 0 w 145"/>
                  <a:gd name="T7" fmla="*/ 209 h 477"/>
                  <a:gd name="T8" fmla="*/ 145 w 145"/>
                  <a:gd name="T9" fmla="*/ 256 h 477"/>
                  <a:gd name="T10" fmla="*/ 0 w 145"/>
                  <a:gd name="T11" fmla="*/ 287 h 477"/>
                  <a:gd name="T12" fmla="*/ 145 w 145"/>
                  <a:gd name="T13" fmla="*/ 335 h 477"/>
                  <a:gd name="T14" fmla="*/ 0 w 145"/>
                  <a:gd name="T15" fmla="*/ 366 h 477"/>
                  <a:gd name="T16" fmla="*/ 66 w 145"/>
                  <a:gd name="T17" fmla="*/ 390 h 477"/>
                  <a:gd name="T18" fmla="*/ 66 w 145"/>
                  <a:gd name="T19" fmla="*/ 477 h 47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5" h="477">
                    <a:moveTo>
                      <a:pt x="66" y="0"/>
                    </a:moveTo>
                    <a:lnTo>
                      <a:pt x="66" y="159"/>
                    </a:lnTo>
                    <a:lnTo>
                      <a:pt x="145" y="186"/>
                    </a:lnTo>
                    <a:lnTo>
                      <a:pt x="0" y="209"/>
                    </a:lnTo>
                    <a:lnTo>
                      <a:pt x="145" y="256"/>
                    </a:lnTo>
                    <a:lnTo>
                      <a:pt x="0" y="287"/>
                    </a:lnTo>
                    <a:lnTo>
                      <a:pt x="145" y="335"/>
                    </a:lnTo>
                    <a:lnTo>
                      <a:pt x="0" y="366"/>
                    </a:lnTo>
                    <a:lnTo>
                      <a:pt x="66" y="390"/>
                    </a:lnTo>
                    <a:lnTo>
                      <a:pt x="66" y="477"/>
                    </a:lnTo>
                  </a:path>
                </a:pathLst>
              </a:custGeom>
              <a:noFill/>
              <a:ln w="28575" cap="sq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899" name="Rectangle 45"/>
              <p:cNvSpPr>
                <a:spLocks noChangeArrowheads="1"/>
              </p:cNvSpPr>
              <p:nvPr/>
            </p:nvSpPr>
            <p:spPr bwMode="auto">
              <a:xfrm>
                <a:off x="1447" y="1988"/>
                <a:ext cx="544" cy="58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miter lim="800000"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292878" name="Arc 47"/>
            <p:cNvSpPr>
              <a:spLocks/>
            </p:cNvSpPr>
            <p:nvPr/>
          </p:nvSpPr>
          <p:spPr bwMode="auto">
            <a:xfrm flipV="1">
              <a:off x="2898" y="1243"/>
              <a:ext cx="256" cy="318"/>
            </a:xfrm>
            <a:custGeom>
              <a:avLst/>
              <a:gdLst>
                <a:gd name="T0" fmla="*/ 0 w 34765"/>
                <a:gd name="T1" fmla="*/ 0 h 43200"/>
                <a:gd name="T2" fmla="*/ 0 w 34765"/>
                <a:gd name="T3" fmla="*/ 0 h 43200"/>
                <a:gd name="T4" fmla="*/ 0 w 3476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765" h="43200" fill="none" extrusionOk="0">
                  <a:moveTo>
                    <a:pt x="34764" y="38724"/>
                  </a:moveTo>
                  <a:cubicBezTo>
                    <a:pt x="30989" y="41626"/>
                    <a:pt x="26361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285" y="0"/>
                    <a:pt x="28909" y="943"/>
                    <a:pt x="32127" y="2739"/>
                  </a:cubicBezTo>
                </a:path>
                <a:path w="34765" h="43200" stroke="0" extrusionOk="0">
                  <a:moveTo>
                    <a:pt x="34764" y="38724"/>
                  </a:moveTo>
                  <a:cubicBezTo>
                    <a:pt x="30989" y="41626"/>
                    <a:pt x="26361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5285" y="0"/>
                    <a:pt x="28909" y="943"/>
                    <a:pt x="32127" y="2739"/>
                  </a:cubicBezTo>
                  <a:lnTo>
                    <a:pt x="21600" y="21600"/>
                  </a:lnTo>
                  <a:lnTo>
                    <a:pt x="34764" y="38724"/>
                  </a:lnTo>
                  <a:close/>
                </a:path>
              </a:pathLst>
            </a:cu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stealth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79" name="Arc 48"/>
            <p:cNvSpPr>
              <a:spLocks/>
            </p:cNvSpPr>
            <p:nvPr/>
          </p:nvSpPr>
          <p:spPr bwMode="auto">
            <a:xfrm flipV="1">
              <a:off x="3000" y="1434"/>
              <a:ext cx="244" cy="318"/>
            </a:xfrm>
            <a:custGeom>
              <a:avLst/>
              <a:gdLst>
                <a:gd name="T0" fmla="*/ 0 w 33088"/>
                <a:gd name="T1" fmla="*/ 0 h 43200"/>
                <a:gd name="T2" fmla="*/ 0 w 33088"/>
                <a:gd name="T3" fmla="*/ 0 h 43200"/>
                <a:gd name="T4" fmla="*/ 0 w 33088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088" h="43200" fill="none" extrusionOk="0">
                  <a:moveTo>
                    <a:pt x="-1" y="3308"/>
                  </a:moveTo>
                  <a:cubicBezTo>
                    <a:pt x="3441" y="1146"/>
                    <a:pt x="7423" y="0"/>
                    <a:pt x="11488" y="0"/>
                  </a:cubicBezTo>
                  <a:cubicBezTo>
                    <a:pt x="23417" y="0"/>
                    <a:pt x="33088" y="9670"/>
                    <a:pt x="33088" y="21600"/>
                  </a:cubicBezTo>
                  <a:cubicBezTo>
                    <a:pt x="33088" y="33529"/>
                    <a:pt x="23417" y="43200"/>
                    <a:pt x="11488" y="43200"/>
                  </a:cubicBezTo>
                  <a:cubicBezTo>
                    <a:pt x="7829" y="43199"/>
                    <a:pt x="4230" y="42270"/>
                    <a:pt x="1029" y="40499"/>
                  </a:cubicBezTo>
                </a:path>
                <a:path w="33088" h="43200" stroke="0" extrusionOk="0">
                  <a:moveTo>
                    <a:pt x="-1" y="3308"/>
                  </a:moveTo>
                  <a:cubicBezTo>
                    <a:pt x="3441" y="1146"/>
                    <a:pt x="7423" y="0"/>
                    <a:pt x="11488" y="0"/>
                  </a:cubicBezTo>
                  <a:cubicBezTo>
                    <a:pt x="23417" y="0"/>
                    <a:pt x="33088" y="9670"/>
                    <a:pt x="33088" y="21600"/>
                  </a:cubicBezTo>
                  <a:cubicBezTo>
                    <a:pt x="33088" y="33529"/>
                    <a:pt x="23417" y="43200"/>
                    <a:pt x="11488" y="43200"/>
                  </a:cubicBezTo>
                  <a:cubicBezTo>
                    <a:pt x="7829" y="43199"/>
                    <a:pt x="4230" y="42270"/>
                    <a:pt x="1029" y="40499"/>
                  </a:cubicBezTo>
                  <a:lnTo>
                    <a:pt x="11488" y="21600"/>
                  </a:lnTo>
                  <a:lnTo>
                    <a:pt x="-1" y="3308"/>
                  </a:lnTo>
                  <a:close/>
                </a:path>
              </a:pathLst>
            </a:custGeom>
            <a:noFill/>
            <a:ln w="28575" cap="sq">
              <a:solidFill>
                <a:srgbClr val="000000"/>
              </a:solidFill>
              <a:round/>
              <a:headEnd type="stealth" w="lg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0" name="Oval 49"/>
            <p:cNvSpPr>
              <a:spLocks noChangeArrowheads="1"/>
            </p:cNvSpPr>
            <p:nvPr/>
          </p:nvSpPr>
          <p:spPr bwMode="auto">
            <a:xfrm>
              <a:off x="2517" y="1905"/>
              <a:ext cx="45" cy="46"/>
            </a:xfrm>
            <a:prstGeom prst="ellipse">
              <a:avLst/>
            </a:prstGeom>
            <a:solidFill>
              <a:srgbClr val="000000"/>
            </a:solidFill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92881" name="Oval 50"/>
            <p:cNvSpPr>
              <a:spLocks noChangeArrowheads="1"/>
            </p:cNvSpPr>
            <p:nvPr/>
          </p:nvSpPr>
          <p:spPr bwMode="auto">
            <a:xfrm>
              <a:off x="2517" y="1080"/>
              <a:ext cx="45" cy="46"/>
            </a:xfrm>
            <a:prstGeom prst="ellipse">
              <a:avLst/>
            </a:prstGeom>
            <a:solidFill>
              <a:srgbClr val="000000"/>
            </a:solidFill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92882" name="Rectangle 51"/>
            <p:cNvSpPr>
              <a:spLocks noChangeArrowheads="1"/>
            </p:cNvSpPr>
            <p:nvPr/>
          </p:nvSpPr>
          <p:spPr bwMode="auto">
            <a:xfrm>
              <a:off x="2511" y="853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292883" name="Rectangle 52"/>
            <p:cNvSpPr>
              <a:spLocks noChangeArrowheads="1"/>
            </p:cNvSpPr>
            <p:nvPr/>
          </p:nvSpPr>
          <p:spPr bwMode="auto">
            <a:xfrm>
              <a:off x="2543" y="171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292884" name="Rectangle 54"/>
            <p:cNvSpPr>
              <a:spLocks noChangeArrowheads="1"/>
            </p:cNvSpPr>
            <p:nvPr/>
          </p:nvSpPr>
          <p:spPr bwMode="auto">
            <a:xfrm>
              <a:off x="3111" y="1219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292885" name="Rectangle 55"/>
            <p:cNvSpPr>
              <a:spLocks noChangeArrowheads="1"/>
            </p:cNvSpPr>
            <p:nvPr/>
          </p:nvSpPr>
          <p:spPr bwMode="auto">
            <a:xfrm>
              <a:off x="2756" y="1507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87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09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9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09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09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09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09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09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09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9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0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09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0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0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09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0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09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09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09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9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09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09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09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84" grpId="0"/>
      <p:bldP spid="1009685" grpId="0"/>
      <p:bldP spid="1009688" grpId="0" animBg="1"/>
      <p:bldP spid="10096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437" name="Rectangle 5"/>
          <p:cNvSpPr>
            <a:spLocks noChangeArrowheads="1"/>
          </p:cNvSpPr>
          <p:nvPr/>
        </p:nvSpPr>
        <p:spPr bwMode="auto">
          <a:xfrm>
            <a:off x="2351088" y="1835150"/>
            <a:ext cx="7588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2)</a:t>
            </a:r>
            <a:r>
              <a:rPr lang="fa-IR" altLang="en-US"/>
              <a:t> اختلاف پتانسيل بين دو نقطۀ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در جهت عقربۀ ساعت از نقطۀ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</a:t>
            </a:r>
            <a:endParaRPr lang="en-US" altLang="en-US"/>
          </a:p>
        </p:txBody>
      </p:sp>
      <p:graphicFrame>
        <p:nvGraphicFramePr>
          <p:cNvPr id="1938438" name="Object 6"/>
          <p:cNvGraphicFramePr>
            <a:graphicFrameLocks noChangeAspect="1"/>
          </p:cNvGraphicFramePr>
          <p:nvPr/>
        </p:nvGraphicFramePr>
        <p:xfrm>
          <a:off x="1992314" y="3835401"/>
          <a:ext cx="22320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52087" imgH="228501" progId="Equation.3">
                  <p:embed/>
                </p:oleObj>
              </mc:Choice>
              <mc:Fallback>
                <p:oleObj name="Equation" r:id="rId3" imgW="95208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3835401"/>
                        <a:ext cx="22320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8439" name="Object 7"/>
          <p:cNvGraphicFramePr>
            <a:graphicFrameLocks noChangeAspect="1"/>
          </p:cNvGraphicFramePr>
          <p:nvPr/>
        </p:nvGraphicFramePr>
        <p:xfrm>
          <a:off x="5073651" y="3284539"/>
          <a:ext cx="187166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736600" imgH="228600" progId="Equation.3">
                  <p:embed/>
                </p:oleObj>
              </mc:Choice>
              <mc:Fallback>
                <p:oleObj name="Equation" r:id="rId5" imgW="73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1" y="3284539"/>
                        <a:ext cx="1871663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8440" name="Object 8"/>
          <p:cNvGraphicFramePr>
            <a:graphicFrameLocks noChangeAspect="1"/>
          </p:cNvGraphicFramePr>
          <p:nvPr/>
        </p:nvGraphicFramePr>
        <p:xfrm>
          <a:off x="5318126" y="4241800"/>
          <a:ext cx="143986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571252" imgH="393529" progId="Equation.3">
                  <p:embed/>
                </p:oleObj>
              </mc:Choice>
              <mc:Fallback>
                <p:oleObj name="Equation" r:id="rId7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6" y="4241800"/>
                        <a:ext cx="1439863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8441" name="Object 9"/>
          <p:cNvGraphicFramePr>
            <a:graphicFrameLocks noChangeAspect="1"/>
          </p:cNvGraphicFramePr>
          <p:nvPr/>
        </p:nvGraphicFramePr>
        <p:xfrm>
          <a:off x="7248525" y="3656014"/>
          <a:ext cx="302418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282700" imgH="393700" progId="Equation.3">
                  <p:embed/>
                </p:oleObj>
              </mc:Choice>
              <mc:Fallback>
                <p:oleObj name="Equation" r:id="rId9" imgW="1282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8525" y="3656014"/>
                        <a:ext cx="3024188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8442" name="Object 10"/>
          <p:cNvGraphicFramePr>
            <a:graphicFrameLocks noChangeAspect="1"/>
          </p:cNvGraphicFramePr>
          <p:nvPr/>
        </p:nvGraphicFramePr>
        <p:xfrm>
          <a:off x="7723189" y="4975226"/>
          <a:ext cx="244792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1028254" imgH="393529" progId="Equation.3">
                  <p:embed/>
                </p:oleObj>
              </mc:Choice>
              <mc:Fallback>
                <p:oleObj name="Equation" r:id="rId11" imgW="102825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3189" y="4975226"/>
                        <a:ext cx="2447925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8443" name="AutoShape 11"/>
          <p:cNvSpPr>
            <a:spLocks/>
          </p:cNvSpPr>
          <p:nvPr/>
        </p:nvSpPr>
        <p:spPr bwMode="auto">
          <a:xfrm>
            <a:off x="4872038" y="3348038"/>
            <a:ext cx="215900" cy="1511300"/>
          </a:xfrm>
          <a:prstGeom prst="leftBrace">
            <a:avLst>
              <a:gd name="adj1" fmla="val 5833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938444" name="AutoShape 12"/>
          <p:cNvSpPr>
            <a:spLocks/>
          </p:cNvSpPr>
          <p:nvPr/>
        </p:nvSpPr>
        <p:spPr bwMode="auto">
          <a:xfrm>
            <a:off x="6975475" y="3362325"/>
            <a:ext cx="215900" cy="15113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938447" name="Line 15"/>
          <p:cNvSpPr>
            <a:spLocks noChangeShapeType="1"/>
          </p:cNvSpPr>
          <p:nvPr/>
        </p:nvSpPr>
        <p:spPr bwMode="auto">
          <a:xfrm>
            <a:off x="4308475" y="4110038"/>
            <a:ext cx="431800" cy="0"/>
          </a:xfrm>
          <a:prstGeom prst="line">
            <a:avLst/>
          </a:prstGeom>
          <a:noFill/>
          <a:ln w="76200" cap="sq" cmpd="tri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7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3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3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3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3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3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3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3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3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3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3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3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3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3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3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3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3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3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3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38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3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8437" grpId="0"/>
      <p:bldP spid="1938447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1292</Words>
  <Application>Microsoft Office PowerPoint</Application>
  <PresentationFormat>Widescreen</PresentationFormat>
  <Paragraphs>204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 منبع نيروي محركه الكتريكي روي حاملهاي بار كار انجام مي‌دهد </vt:lpstr>
      <vt:lpstr>جريان در مدارهاي تك حلقه‌اي </vt:lpstr>
      <vt:lpstr>قضيۀ حلقه و تعيين اختلاف پتانسيل با استفاده از آن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مثال 1 </vt:lpstr>
      <vt:lpstr>حل مثال 1 </vt:lpstr>
      <vt:lpstr>حل مدارهاي چند حلقه‌اي </vt:lpstr>
      <vt:lpstr>روش استفاده از قوانين گره و حلقه در حل مدارهاي چند حلقه‌اي </vt:lpstr>
      <vt:lpstr> مثال 2 </vt:lpstr>
      <vt:lpstr>حل مثال 2</vt:lpstr>
      <vt:lpstr>PowerPoint Presentation</vt:lpstr>
      <vt:lpstr> مقاومت معادل مقاومت هاي سري </vt:lpstr>
      <vt:lpstr> مقاومت معادل مقاومت هاي موازي  </vt:lpstr>
      <vt:lpstr> مثال 3 </vt:lpstr>
      <vt:lpstr>حل مثال 3</vt:lpstr>
      <vt:lpstr> مثال 4 </vt:lpstr>
      <vt:lpstr>حل مثال 4 </vt:lpstr>
      <vt:lpstr> مثال 5 </vt:lpstr>
      <vt:lpstr>حل مثال 5 </vt:lpstr>
      <vt:lpstr> مدارهاي RC </vt:lpstr>
      <vt:lpstr>تغييرات بار روي صفحات خازن در حالت شارژ ( كليد در وضعيت 1 ) بر حسب زمان</vt:lpstr>
      <vt:lpstr>تغييرات شدت جريان بر حسب زمان براي خازن در حال شارژ در مدار RC </vt:lpstr>
      <vt:lpstr>تغييرات اختلاف پتانسيل دو سر خازن بر حسب زمان براي خازن در حال شارژ در مدارRC  </vt:lpstr>
      <vt:lpstr>تغييرات اختلاف پتانسيل دو سر مقاومت بر حسب زمان در مدار RC در حالت شارژ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مثال 6 </vt:lpstr>
      <vt:lpstr>حل مثال 6 </vt:lpstr>
      <vt:lpstr>تمرين 1 </vt:lpstr>
      <vt:lpstr>حل تمرين 1 </vt:lpstr>
      <vt:lpstr>تمرين 2 </vt:lpstr>
      <vt:lpstr>حل تمرين 2 </vt:lpstr>
      <vt:lpstr>تمرين 3 </vt:lpstr>
      <vt:lpstr>حل تمرين 3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2022-02-05T10:39:28Z</dcterms:created>
  <dcterms:modified xsi:type="dcterms:W3CDTF">2022-02-05T10:39:47Z</dcterms:modified>
</cp:coreProperties>
</file>