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7" r:id="rId13"/>
    <p:sldId id="276" r:id="rId14"/>
    <p:sldId id="277" r:id="rId15"/>
    <p:sldId id="279" r:id="rId16"/>
    <p:sldId id="267" r:id="rId17"/>
    <p:sldId id="289" r:id="rId18"/>
    <p:sldId id="278" r:id="rId19"/>
    <p:sldId id="268" r:id="rId20"/>
    <p:sldId id="269" r:id="rId21"/>
    <p:sldId id="270" r:id="rId22"/>
    <p:sldId id="271" r:id="rId23"/>
    <p:sldId id="272" r:id="rId24"/>
    <p:sldId id="280" r:id="rId25"/>
    <p:sldId id="290"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9" autoAdjust="0"/>
    <p:restoredTop sz="94660"/>
  </p:normalViewPr>
  <p:slideViewPr>
    <p:cSldViewPr snapToGrid="0">
      <p:cViewPr varScale="1">
        <p:scale>
          <a:sx n="58" d="100"/>
          <a:sy n="58" d="100"/>
        </p:scale>
        <p:origin x="834"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9/11/2019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215826" cy="6858000"/>
          </a:xfrm>
          <a:prstGeom prst="rect">
            <a:avLst/>
          </a:prstGeom>
        </p:spPr>
      </p:pic>
      <p:sp>
        <p:nvSpPr>
          <p:cNvPr id="11" name="Title 1"/>
          <p:cNvSpPr txBox="1">
            <a:spLocks/>
          </p:cNvSpPr>
          <p:nvPr/>
        </p:nvSpPr>
        <p:spPr>
          <a:xfrm>
            <a:off x="1499552" y="775005"/>
            <a:ext cx="8689976" cy="2536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fa-IR" dirty="0">
                <a:solidFill>
                  <a:schemeClr val="bg1"/>
                </a:solidFill>
                <a:cs typeface="B Titr" panose="00000700000000000000" pitchFamily="2" charset="-78"/>
              </a:rPr>
              <a:t>به نام خدا</a:t>
            </a:r>
            <a:endParaRPr lang="en-US" dirty="0">
              <a:solidFill>
                <a:schemeClr val="bg1"/>
              </a:solidFill>
              <a:cs typeface="B Titr" panose="00000700000000000000" pitchFamily="2" charset="-78"/>
            </a:endParaRPr>
          </a:p>
        </p:txBody>
      </p:sp>
      <p:sp>
        <p:nvSpPr>
          <p:cNvPr id="12" name="Subtitle 2"/>
          <p:cNvSpPr txBox="1">
            <a:spLocks/>
          </p:cNvSpPr>
          <p:nvPr/>
        </p:nvSpPr>
        <p:spPr>
          <a:xfrm>
            <a:off x="1262797" y="2211040"/>
            <a:ext cx="9163486" cy="502415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a:lnSpc>
                <a:spcPct val="150000"/>
              </a:lnSpc>
            </a:pPr>
            <a:r>
              <a:rPr lang="fa-IR" sz="3600" b="1" dirty="0">
                <a:solidFill>
                  <a:srgbClr val="FFC000"/>
                </a:solidFill>
                <a:cs typeface="B Zar" panose="00000400000000000000" pitchFamily="2" charset="-78"/>
              </a:rPr>
              <a:t>پاورپوینت زیست شناسی پایه یازدهم</a:t>
            </a:r>
          </a:p>
          <a:p>
            <a:pPr>
              <a:lnSpc>
                <a:spcPct val="150000"/>
              </a:lnSpc>
            </a:pPr>
            <a:r>
              <a:rPr lang="fa-IR" sz="3600" b="1" dirty="0">
                <a:solidFill>
                  <a:srgbClr val="FFC000"/>
                </a:solidFill>
                <a:cs typeface="B Zar" panose="00000400000000000000" pitchFamily="2" charset="-78"/>
              </a:rPr>
              <a:t>فصل6 : تقسیم یاخته</a:t>
            </a:r>
          </a:p>
          <a:p>
            <a:pPr>
              <a:lnSpc>
                <a:spcPct val="150000"/>
              </a:lnSpc>
            </a:pPr>
            <a:r>
              <a:rPr lang="fa-IR" sz="3600" b="1">
                <a:solidFill>
                  <a:srgbClr val="FFC000"/>
                </a:solidFill>
                <a:cs typeface="B Zar" panose="00000400000000000000" pitchFamily="2" charset="-78"/>
              </a:rPr>
              <a:t>گفتار های اول تا سوم</a:t>
            </a:r>
            <a:endParaRPr lang="fa-IR" sz="3600" b="1" dirty="0">
              <a:solidFill>
                <a:srgbClr val="FFC000"/>
              </a:solidFill>
              <a:cs typeface="B Zar" panose="00000400000000000000" pitchFamily="2" charset="-78"/>
            </a:endParaRPr>
          </a:p>
        </p:txBody>
      </p:sp>
    </p:spTree>
    <p:extLst>
      <p:ext uri="{BB962C8B-B14F-4D97-AF65-F5344CB8AC3E}">
        <p14:creationId xmlns:p14="http://schemas.microsoft.com/office/powerpoint/2010/main" val="1687367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2"/>
            <a:ext cx="12192001" cy="6845168"/>
          </a:xfrm>
          <a:prstGeom prst="rect">
            <a:avLst/>
          </a:prstGeom>
        </p:spPr>
      </p:pic>
      <p:sp>
        <p:nvSpPr>
          <p:cNvPr id="6" name="Content Placeholder 2"/>
          <p:cNvSpPr>
            <a:spLocks noGrp="1"/>
          </p:cNvSpPr>
          <p:nvPr>
            <p:ph sz="quarter" idx="13"/>
          </p:nvPr>
        </p:nvSpPr>
        <p:spPr>
          <a:xfrm>
            <a:off x="914087" y="1493521"/>
            <a:ext cx="10363826" cy="5173979"/>
          </a:xfrm>
        </p:spPr>
        <p:txBody>
          <a:bodyPr/>
          <a:lstStyle/>
          <a:p>
            <a:pPr marL="0" indent="0" algn="r" rtl="1">
              <a:buNone/>
            </a:pPr>
            <a:r>
              <a:rPr lang="fa-IR" sz="2400" dirty="0">
                <a:solidFill>
                  <a:schemeClr val="bg2">
                    <a:lumMod val="20000"/>
                    <a:lumOff val="80000"/>
                  </a:schemeClr>
                </a:solidFill>
                <a:cs typeface="B Nazanin" panose="00000400000000000000" pitchFamily="2" charset="-78"/>
              </a:rPr>
              <a:t>3) </a:t>
            </a:r>
            <a:r>
              <a:rPr lang="fa-IR" sz="2800" b="1" dirty="0">
                <a:solidFill>
                  <a:schemeClr val="bg2">
                    <a:lumMod val="20000"/>
                    <a:lumOff val="80000"/>
                  </a:schemeClr>
                </a:solidFill>
                <a:cs typeface="B Nazanin" panose="00000400000000000000" pitchFamily="2" charset="-78"/>
              </a:rPr>
              <a:t>آنافاز : </a:t>
            </a:r>
            <a:r>
              <a:rPr lang="fa-IR" sz="2200" b="1" dirty="0">
                <a:solidFill>
                  <a:srgbClr val="FFC000"/>
                </a:solidFill>
                <a:cs typeface="B Nazanin" panose="00000400000000000000" pitchFamily="2" charset="-78"/>
              </a:rPr>
              <a:t>در این مرحله دو کروماتید خواهری هر کروموزوم مضاعف از محل سانترومر ، به وسیله رشته های متصل به سانتریول ها ، از یکدیگر جدا می شوند و در اثر کوتاه شدن رشته ها ، این کروموزوم های تک کروماتیدی به سوی قطب ها کشیده می شوند .</a:t>
            </a:r>
          </a:p>
          <a:p>
            <a:pPr marL="0" indent="0" algn="r" rtl="1">
              <a:buNone/>
            </a:pPr>
            <a:endParaRPr lang="fa-IR" sz="2200" dirty="0">
              <a:cs typeface="B Nazanin" panose="00000400000000000000" pitchFamily="2" charset="-78"/>
            </a:endParaRPr>
          </a:p>
          <a:p>
            <a:pPr marL="0" indent="0" algn="r" rtl="1">
              <a:buNone/>
            </a:pPr>
            <a:r>
              <a:rPr lang="fa-IR" sz="2400" dirty="0">
                <a:solidFill>
                  <a:schemeClr val="bg2">
                    <a:lumMod val="20000"/>
                    <a:lumOff val="80000"/>
                  </a:schemeClr>
                </a:solidFill>
                <a:cs typeface="B Nazanin" panose="00000400000000000000" pitchFamily="2" charset="-78"/>
              </a:rPr>
              <a:t>4) </a:t>
            </a:r>
            <a:r>
              <a:rPr lang="fa-IR" sz="2800" b="1" dirty="0">
                <a:solidFill>
                  <a:schemeClr val="bg2">
                    <a:lumMod val="20000"/>
                    <a:lumOff val="80000"/>
                  </a:schemeClr>
                </a:solidFill>
                <a:cs typeface="B Nazanin" panose="00000400000000000000" pitchFamily="2" charset="-78"/>
              </a:rPr>
              <a:t>تِلوفاز </a:t>
            </a:r>
            <a:r>
              <a:rPr lang="en-US" sz="2400" b="1" dirty="0">
                <a:solidFill>
                  <a:schemeClr val="bg1"/>
                </a:solidFill>
                <a:cs typeface="B Nazanin" panose="00000400000000000000" pitchFamily="2" charset="-78"/>
              </a:rPr>
              <a:t>:</a:t>
            </a:r>
            <a:r>
              <a:rPr lang="fa-IR" sz="2200" b="1" dirty="0">
                <a:solidFill>
                  <a:srgbClr val="FFC000"/>
                </a:solidFill>
                <a:cs typeface="B Nazanin" panose="00000400000000000000" pitchFamily="2" charset="-78"/>
              </a:rPr>
              <a:t> در این مرحله ، به دور کروموزوم های هر هر طرف سلّول ، یک پوسته هسته جدید تشکیل می شود . تابیدگی کروموزوم ها باز شده و دوباره به شکل باریک و بلند درآمده و رشته های کروماتینی را تشکیل می دهند .تلوفاز ، مرحله پایانی میتوز است که در این مرحله ، دوک میتوزی نیز از بین می رود .</a:t>
            </a:r>
            <a:endParaRPr lang="en-US" b="1" dirty="0">
              <a:solidFill>
                <a:srgbClr val="FFC000"/>
              </a:solidFill>
            </a:endParaRPr>
          </a:p>
        </p:txBody>
      </p:sp>
    </p:spTree>
    <p:extLst>
      <p:ext uri="{BB962C8B-B14F-4D97-AF65-F5344CB8AC3E}">
        <p14:creationId xmlns:p14="http://schemas.microsoft.com/office/powerpoint/2010/main" val="34874787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2920" y="1463040"/>
            <a:ext cx="11361420" cy="4304425"/>
          </a:xfrm>
        </p:spPr>
      </p:pic>
    </p:spTree>
    <p:extLst>
      <p:ext uri="{BB962C8B-B14F-4D97-AF65-F5344CB8AC3E}">
        <p14:creationId xmlns:p14="http://schemas.microsoft.com/office/powerpoint/2010/main" val="41251584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2"/>
            <a:ext cx="12192001" cy="6858002"/>
          </a:xfrm>
          <a:prstGeom prst="rect">
            <a:avLst/>
          </a:prstGeom>
        </p:spPr>
      </p:pic>
      <p:sp>
        <p:nvSpPr>
          <p:cNvPr id="6" name="Content Placeholder 2"/>
          <p:cNvSpPr>
            <a:spLocks noGrp="1"/>
          </p:cNvSpPr>
          <p:nvPr>
            <p:ph sz="quarter" idx="13"/>
          </p:nvPr>
        </p:nvSpPr>
        <p:spPr>
          <a:xfrm>
            <a:off x="970924" y="1338392"/>
            <a:ext cx="10363826" cy="3424107"/>
          </a:xfrm>
        </p:spPr>
        <p:txBody>
          <a:bodyPr>
            <a:normAutofit/>
          </a:bodyPr>
          <a:lstStyle/>
          <a:p>
            <a:pPr algn="r" rtl="1"/>
            <a:r>
              <a:rPr lang="fa-IR" sz="2400" b="1" dirty="0">
                <a:solidFill>
                  <a:srgbClr val="FFC000"/>
                </a:solidFill>
                <a:cs typeface="B Nazanin" panose="00000400000000000000" pitchFamily="2" charset="-78"/>
              </a:rPr>
              <a:t>با انجام مرحله سیتوکینز و تقسیم شدن سیتوپلاسم به دو نیم ، غشا سلول نیز اندک اندک فرورفتگی پیدا می کند و نهایتاً یک سلول به دو سلول تبدیل می شود .</a:t>
            </a:r>
          </a:p>
          <a:p>
            <a:pPr algn="r" rtl="1"/>
            <a:r>
              <a:rPr lang="fa-IR" sz="2400" b="1" dirty="0">
                <a:solidFill>
                  <a:srgbClr val="FFC000"/>
                </a:solidFill>
                <a:cs typeface="B Nazanin" panose="00000400000000000000" pitchFamily="2" charset="-78"/>
              </a:rPr>
              <a:t>در تقسیم میتوز از یک سلول دیپلوئید ، دو سلول دیپلوئید کاملاً مشابه یکدیگر و همچنین مشابه با سلّول مادر پدید می آید .</a:t>
            </a:r>
          </a:p>
          <a:p>
            <a:pPr algn="ctr" rtl="1"/>
            <a:endParaRPr lang="fa-IR" sz="2800" b="1" dirty="0">
              <a:solidFill>
                <a:srgbClr val="0070C0"/>
              </a:solidFill>
              <a:cs typeface="B Nazanin" panose="00000400000000000000" pitchFamily="2" charset="-78"/>
            </a:endParaRPr>
          </a:p>
          <a:p>
            <a:pPr marL="0" indent="0" algn="ctr" rtl="1">
              <a:buNone/>
            </a:pPr>
            <a:r>
              <a:rPr lang="fa-IR" sz="3200" b="1" dirty="0">
                <a:solidFill>
                  <a:srgbClr val="FFFF00"/>
                </a:solidFill>
                <a:cs typeface="B Titr" panose="00000700000000000000" pitchFamily="2" charset="-78"/>
              </a:rPr>
              <a:t>نقش اصلی تقسیم میتوز فقط افزایش تعداد سلول هاست </a:t>
            </a:r>
            <a:r>
              <a:rPr lang="fa-IR" sz="2800" b="1" dirty="0">
                <a:solidFill>
                  <a:srgbClr val="0070C0"/>
                </a:solidFill>
                <a:cs typeface="B Nazanin" panose="00000400000000000000" pitchFamily="2" charset="-78"/>
              </a:rPr>
              <a:t>.</a:t>
            </a:r>
            <a:endParaRPr lang="en-US" sz="28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196904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6"/>
            <a:ext cx="12192001" cy="6845169"/>
          </a:xfrm>
          <a:prstGeom prst="rect">
            <a:avLst/>
          </a:prstGeom>
        </p:spPr>
      </p:pic>
      <p:sp>
        <p:nvSpPr>
          <p:cNvPr id="7" name="Title 1"/>
          <p:cNvSpPr>
            <a:spLocks noGrp="1"/>
          </p:cNvSpPr>
          <p:nvPr>
            <p:ph type="title"/>
          </p:nvPr>
        </p:nvSpPr>
        <p:spPr>
          <a:xfrm>
            <a:off x="913775" y="618517"/>
            <a:ext cx="10364451" cy="1596177"/>
          </a:xfrm>
        </p:spPr>
        <p:txBody>
          <a:bodyPr>
            <a:normAutofit/>
          </a:bodyPr>
          <a:lstStyle/>
          <a:p>
            <a:r>
              <a:rPr lang="fa-IR" sz="4000" dirty="0">
                <a:solidFill>
                  <a:schemeClr val="bg1"/>
                </a:solidFill>
                <a:cs typeface="B Titr" panose="00000700000000000000" pitchFamily="2" charset="-78"/>
              </a:rPr>
              <a:t>میوز</a:t>
            </a:r>
            <a:endParaRPr lang="en-US" sz="4000" dirty="0">
              <a:solidFill>
                <a:schemeClr val="bg1"/>
              </a:solidFill>
              <a:cs typeface="B Titr" panose="00000700000000000000" pitchFamily="2" charset="-78"/>
            </a:endParaRPr>
          </a:p>
        </p:txBody>
      </p:sp>
      <p:sp>
        <p:nvSpPr>
          <p:cNvPr id="8" name="Content Placeholder 2"/>
          <p:cNvSpPr>
            <a:spLocks noGrp="1"/>
          </p:cNvSpPr>
          <p:nvPr>
            <p:ph sz="quarter" idx="13"/>
          </p:nvPr>
        </p:nvSpPr>
        <p:spPr>
          <a:xfrm>
            <a:off x="914400" y="2106742"/>
            <a:ext cx="10363826" cy="3424107"/>
          </a:xfrm>
        </p:spPr>
        <p:txBody>
          <a:bodyPr>
            <a:noAutofit/>
          </a:bodyPr>
          <a:lstStyle/>
          <a:p>
            <a:pPr algn="r" rtl="1"/>
            <a:r>
              <a:rPr lang="fa-IR" sz="2200" b="1" dirty="0">
                <a:solidFill>
                  <a:srgbClr val="FFC000"/>
                </a:solidFill>
                <a:cs typeface="B Nazanin" panose="00000400000000000000" pitchFamily="2" charset="-78"/>
              </a:rPr>
              <a:t>میوز یا کاستمان نوعی تقسیم هسته یاخته است که در آن شمار کروموزومهای یاخته به نیم کاهش می‌یابند و شاید از این رو می‌باشد که فرهنگستان زبان فارسی واژه کاستمان را نامی شایسته برای این گونه تقسیم یاخته دانسته است. </a:t>
            </a:r>
          </a:p>
          <a:p>
            <a:pPr algn="r" rtl="1"/>
            <a:r>
              <a:rPr lang="fa-IR" sz="2200" b="1" dirty="0">
                <a:solidFill>
                  <a:srgbClr val="FFC000"/>
                </a:solidFill>
                <a:cs typeface="B Nazanin" panose="00000400000000000000" pitchFamily="2" charset="-78"/>
              </a:rPr>
              <a:t>تقسیم میتوز باعث تولید یاخته</a:t>
            </a:r>
            <a:r>
              <a:rPr lang="en-US" sz="2200" b="1" dirty="0">
                <a:solidFill>
                  <a:srgbClr val="FFC000"/>
                </a:solidFill>
                <a:cs typeface="B Nazanin" panose="00000400000000000000" pitchFamily="2" charset="-78"/>
              </a:rPr>
              <a:t> </a:t>
            </a:r>
            <a:r>
              <a:rPr lang="fa-IR" sz="2200" b="1" dirty="0">
                <a:solidFill>
                  <a:srgbClr val="FFC000"/>
                </a:solidFill>
                <a:cs typeface="B Nazanin" panose="00000400000000000000" pitchFamily="2" charset="-78"/>
              </a:rPr>
              <a:t>هایی می‌شود که کاملاً همانند یاخته مادر می‌باشند. در نتیجه این تقسیم نمی‌تواند به تنهایی پاسخگوی گوناگونی موجود در دنیای زنده باشد. ایجاد گوناگونی در دنیای زنده، مدیون این گونه تقسیم یاخته‌ای است که میوز نام دارد. </a:t>
            </a:r>
          </a:p>
          <a:p>
            <a:pPr algn="r" rtl="1"/>
            <a:r>
              <a:rPr lang="fa-IR" sz="2200" b="1" dirty="0">
                <a:solidFill>
                  <a:srgbClr val="FFC000"/>
                </a:solidFill>
                <a:cs typeface="B Nazanin" panose="00000400000000000000" pitchFamily="2" charset="-78"/>
              </a:rPr>
              <a:t>بسیاری از جانداران به منظور تولید مثل ، گامت تولید می‌کنند و امکان ترکیب آن‌ها را با یکدیگر فراهم می‌سازند. گامت‌ها تک‌دسته (یا هاپلوئید) هستند. اگر گامت‌ها تک‌دسته نبودند، شمار کروموزوم‌ها در هر نسل دو برابر نسل قبل می‌شد. طی میوز از یک یاخته دودسته (یا دیپلوئید)، چهار یاخته تک‌دسته پدید می‌آید. </a:t>
            </a:r>
          </a:p>
          <a:p>
            <a:pPr algn="r" rtl="1"/>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2795697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22865" y="0"/>
            <a:ext cx="12214865" cy="6858006"/>
          </a:xfrm>
          <a:prstGeom prst="rect">
            <a:avLst/>
          </a:prstGeom>
        </p:spPr>
      </p:pic>
      <p:sp>
        <p:nvSpPr>
          <p:cNvPr id="6" name="Content Placeholder 2"/>
          <p:cNvSpPr>
            <a:spLocks noGrp="1"/>
          </p:cNvSpPr>
          <p:nvPr>
            <p:ph sz="quarter" idx="13"/>
          </p:nvPr>
        </p:nvSpPr>
        <p:spPr>
          <a:xfrm>
            <a:off x="902654" y="860484"/>
            <a:ext cx="10363826" cy="3424107"/>
          </a:xfrm>
        </p:spPr>
        <p:txBody>
          <a:bodyPr>
            <a:normAutofit/>
          </a:bodyPr>
          <a:lstStyle/>
          <a:p>
            <a:pPr algn="just" rtl="1"/>
            <a:r>
              <a:rPr lang="fa-IR" sz="2400" b="1" dirty="0">
                <a:solidFill>
                  <a:srgbClr val="FFC000"/>
                </a:solidFill>
                <a:cs typeface="B Nazanin" panose="00000400000000000000" pitchFamily="2" charset="-78"/>
              </a:rPr>
              <a:t>میوز نوعی تقسیم هسته یاخته‌ای می‌باشد که در آن کروموزوم ها نصف می‌شود و یاخته‌های تخصص‌یافته‌ای که مسوول تولید مثل هستند (گامت در جانوران یا هاگ در دیگر جانداران) تولید می‌شود. تقسیم میوز برای تولید مثل جنسی ضروری است و در همه یوکاریوتها (همچنین تک‌یاختگان یوکاریوت) که تولید مثل جنسی انجام می‌دهند، رخ می‌دهد.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284" y="3233421"/>
            <a:ext cx="9088686" cy="2963702"/>
          </a:xfrm>
          <a:prstGeom prst="rect">
            <a:avLst/>
          </a:prstGeom>
        </p:spPr>
      </p:pic>
    </p:spTree>
    <p:extLst>
      <p:ext uri="{BB962C8B-B14F-4D97-AF65-F5344CB8AC3E}">
        <p14:creationId xmlns:p14="http://schemas.microsoft.com/office/powerpoint/2010/main" val="2613324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6836" y="571500"/>
            <a:ext cx="11512062" cy="5766550"/>
          </a:xfrm>
        </p:spPr>
      </p:pic>
    </p:spTree>
    <p:extLst>
      <p:ext uri="{BB962C8B-B14F-4D97-AF65-F5344CB8AC3E}">
        <p14:creationId xmlns:p14="http://schemas.microsoft.com/office/powerpoint/2010/main" val="3905112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51342"/>
            <a:ext cx="12192000" cy="6909342"/>
          </a:xfrm>
          <a:prstGeom prst="rect">
            <a:avLst/>
          </a:prstGeom>
        </p:spPr>
      </p:pic>
      <p:sp>
        <p:nvSpPr>
          <p:cNvPr id="7" name="Title 1"/>
          <p:cNvSpPr>
            <a:spLocks noGrp="1"/>
          </p:cNvSpPr>
          <p:nvPr>
            <p:ph type="title"/>
          </p:nvPr>
        </p:nvSpPr>
        <p:spPr>
          <a:xfrm>
            <a:off x="913775" y="618517"/>
            <a:ext cx="10364451" cy="1596177"/>
          </a:xfrm>
        </p:spPr>
        <p:txBody>
          <a:bodyPr/>
          <a:lstStyle/>
          <a:p>
            <a:r>
              <a:rPr lang="fa-IR" dirty="0">
                <a:solidFill>
                  <a:schemeClr val="bg1"/>
                </a:solidFill>
                <a:cs typeface="B Titr" panose="00000700000000000000" pitchFamily="2" charset="-78"/>
              </a:rPr>
              <a:t>چرخه سلّولی</a:t>
            </a:r>
            <a:endParaRPr lang="en-US" dirty="0">
              <a:solidFill>
                <a:schemeClr val="bg1"/>
              </a:solidFill>
              <a:cs typeface="B Titr" panose="00000700000000000000" pitchFamily="2" charset="-78"/>
            </a:endParaRPr>
          </a:p>
        </p:txBody>
      </p:sp>
      <p:sp>
        <p:nvSpPr>
          <p:cNvPr id="8" name="Content Placeholder 2"/>
          <p:cNvSpPr>
            <a:spLocks noGrp="1"/>
          </p:cNvSpPr>
          <p:nvPr>
            <p:ph sz="quarter" idx="13"/>
          </p:nvPr>
        </p:nvSpPr>
        <p:spPr>
          <a:xfrm>
            <a:off x="922646" y="2435672"/>
            <a:ext cx="10363826" cy="3424107"/>
          </a:xfrm>
        </p:spPr>
        <p:txBody>
          <a:bodyPr>
            <a:normAutofit/>
          </a:bodyPr>
          <a:lstStyle/>
          <a:p>
            <a:pPr algn="r" rtl="1"/>
            <a:r>
              <a:rPr lang="fa-IR" sz="2200" b="1" dirty="0">
                <a:solidFill>
                  <a:srgbClr val="FFC000"/>
                </a:solidFill>
                <a:cs typeface="B Nazanin" panose="00000400000000000000" pitchFamily="2" charset="-78"/>
              </a:rPr>
              <a:t>به مراحل زندگی یک سلول بدن انسان ، </a:t>
            </a:r>
            <a:r>
              <a:rPr lang="fa-IR" sz="2200" b="1" u="sng" dirty="0">
                <a:solidFill>
                  <a:srgbClr val="FFC000"/>
                </a:solidFill>
                <a:cs typeface="B Nazanin" panose="00000400000000000000" pitchFamily="2" charset="-78"/>
              </a:rPr>
              <a:t>چرخه سلّولی </a:t>
            </a:r>
            <a:r>
              <a:rPr lang="fa-IR" sz="2200" b="1" dirty="0">
                <a:solidFill>
                  <a:srgbClr val="FFC000"/>
                </a:solidFill>
                <a:cs typeface="B Nazanin" panose="00000400000000000000" pitchFamily="2" charset="-78"/>
              </a:rPr>
              <a:t>می گویند .</a:t>
            </a:r>
          </a:p>
          <a:p>
            <a:pPr marL="0" indent="0" algn="r" rtl="1">
              <a:buNone/>
            </a:pPr>
            <a:r>
              <a:rPr lang="fa-IR" sz="2200" b="1" dirty="0">
                <a:solidFill>
                  <a:srgbClr val="FFC000"/>
                </a:solidFill>
                <a:cs typeface="B Nazanin" panose="00000400000000000000" pitchFamily="2" charset="-78"/>
              </a:rPr>
              <a:t>چرخه سلّولی از پایان یک تقسیم ، شروع می شود و تا پایان تقسیم سلولی بعد ادامه می یابد .</a:t>
            </a:r>
          </a:p>
          <a:p>
            <a:pPr marL="0" indent="0" algn="r" rtl="1">
              <a:buNone/>
            </a:pPr>
            <a:r>
              <a:rPr lang="fa-IR" sz="2200" b="1" dirty="0">
                <a:solidFill>
                  <a:srgbClr val="FFC000"/>
                </a:solidFill>
                <a:cs typeface="B Nazanin" panose="00000400000000000000" pitchFamily="2" charset="-78"/>
              </a:rPr>
              <a:t>چرخه سلّولی شامل سه مرحله زیر است :</a:t>
            </a:r>
          </a:p>
          <a:p>
            <a:pPr marL="0" indent="0" algn="r" rtl="1">
              <a:buNone/>
            </a:pPr>
            <a:r>
              <a:rPr lang="fa-IR" sz="2200" b="1" dirty="0">
                <a:solidFill>
                  <a:srgbClr val="FFC000"/>
                </a:solidFill>
                <a:cs typeface="B Nazanin" panose="00000400000000000000" pitchFamily="2" charset="-78"/>
              </a:rPr>
              <a:t>1- اینترفاز        2- میتوز             3- سیتوکینز</a:t>
            </a:r>
          </a:p>
          <a:p>
            <a:pPr marL="0" indent="0" algn="r" rtl="1">
              <a:buNone/>
            </a:pPr>
            <a:r>
              <a:rPr lang="fa-IR" sz="2200" b="1" dirty="0">
                <a:solidFill>
                  <a:srgbClr val="FFC000"/>
                </a:solidFill>
                <a:cs typeface="B Nazanin" panose="00000400000000000000" pitchFamily="2" charset="-78"/>
              </a:rPr>
              <a:t>بیشتر عمر سلول در مرحله اینترفاز سپری می شود و وقتی سلول بخواهد تقسیم شود ، وارد مرحله میتوز می شود.</a:t>
            </a: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36925832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834390"/>
            <a:ext cx="6217920" cy="518922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834390"/>
            <a:ext cx="5974080" cy="5189220"/>
          </a:xfrm>
          <a:prstGeom prst="rect">
            <a:avLst/>
          </a:prstGeom>
        </p:spPr>
      </p:pic>
    </p:spTree>
    <p:extLst>
      <p:ext uri="{BB962C8B-B14F-4D97-AF65-F5344CB8AC3E}">
        <p14:creationId xmlns:p14="http://schemas.microsoft.com/office/powerpoint/2010/main" val="32620688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20173"/>
            <a:ext cx="12192000" cy="6878173"/>
          </a:xfrm>
        </p:spPr>
      </p:pic>
    </p:spTree>
    <p:extLst>
      <p:ext uri="{BB962C8B-B14F-4D97-AF65-F5344CB8AC3E}">
        <p14:creationId xmlns:p14="http://schemas.microsoft.com/office/powerpoint/2010/main" val="3001052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51342"/>
            <a:ext cx="12192000" cy="6909342"/>
          </a:xfrm>
          <a:prstGeom prst="rect">
            <a:avLst/>
          </a:prstGeom>
        </p:spPr>
      </p:pic>
      <p:sp>
        <p:nvSpPr>
          <p:cNvPr id="7" name="Title 1"/>
          <p:cNvSpPr>
            <a:spLocks noGrp="1"/>
          </p:cNvSpPr>
          <p:nvPr>
            <p:ph type="title"/>
          </p:nvPr>
        </p:nvSpPr>
        <p:spPr>
          <a:xfrm>
            <a:off x="913775" y="618517"/>
            <a:ext cx="10364451" cy="1596177"/>
          </a:xfrm>
        </p:spPr>
        <p:txBody>
          <a:bodyPr>
            <a:normAutofit/>
          </a:bodyPr>
          <a:lstStyle/>
          <a:p>
            <a:r>
              <a:rPr lang="fa-IR" sz="4000" dirty="0">
                <a:solidFill>
                  <a:schemeClr val="bg1"/>
                </a:solidFill>
                <a:cs typeface="B Titr" panose="00000700000000000000" pitchFamily="2" charset="-78"/>
              </a:rPr>
              <a:t>جهش</a:t>
            </a:r>
            <a:endParaRPr lang="en-US" sz="4000" dirty="0">
              <a:solidFill>
                <a:schemeClr val="bg1"/>
              </a:solidFill>
              <a:cs typeface="B Titr" panose="00000700000000000000" pitchFamily="2" charset="-78"/>
            </a:endParaRPr>
          </a:p>
        </p:txBody>
      </p:sp>
      <p:sp>
        <p:nvSpPr>
          <p:cNvPr id="8" name="Content Placeholder 2"/>
          <p:cNvSpPr>
            <a:spLocks noGrp="1"/>
          </p:cNvSpPr>
          <p:nvPr>
            <p:ph sz="quarter" idx="13"/>
          </p:nvPr>
        </p:nvSpPr>
        <p:spPr>
          <a:xfrm>
            <a:off x="731520" y="2367092"/>
            <a:ext cx="10717530" cy="3424107"/>
          </a:xfrm>
        </p:spPr>
        <p:txBody>
          <a:bodyPr>
            <a:normAutofit/>
          </a:bodyPr>
          <a:lstStyle/>
          <a:p>
            <a:pPr algn="r" rtl="1"/>
            <a:r>
              <a:rPr lang="fa-IR" sz="2200" b="1" dirty="0">
                <a:solidFill>
                  <a:srgbClr val="FFC000"/>
                </a:solidFill>
                <a:cs typeface="B Nazanin" panose="00000400000000000000" pitchFamily="2" charset="-78"/>
              </a:rPr>
              <a:t>گاهی اوقات تغییراتی در ساختمان کروموزوم ها رخ می دهد که به این تغییرات ، </a:t>
            </a:r>
            <a:r>
              <a:rPr lang="fa-IR" sz="2200" b="1" u="sng" dirty="0">
                <a:solidFill>
                  <a:schemeClr val="tx2">
                    <a:lumMod val="40000"/>
                    <a:lumOff val="60000"/>
                  </a:schemeClr>
                </a:solidFill>
                <a:cs typeface="B Nazanin" panose="00000400000000000000" pitchFamily="2" charset="-78"/>
              </a:rPr>
              <a:t>جهش</a:t>
            </a:r>
            <a:r>
              <a:rPr lang="fa-IR" sz="2200" b="1" dirty="0">
                <a:solidFill>
                  <a:srgbClr val="FFC000"/>
                </a:solidFill>
                <a:cs typeface="B Nazanin" panose="00000400000000000000" pitchFamily="2" charset="-78"/>
              </a:rPr>
              <a:t> می گویند .</a:t>
            </a:r>
          </a:p>
          <a:p>
            <a:pPr marL="0" indent="0" algn="r" rtl="1">
              <a:buNone/>
            </a:pPr>
            <a:endParaRPr lang="fa-IR" sz="2200" b="1" dirty="0">
              <a:solidFill>
                <a:srgbClr val="FFC000"/>
              </a:solidFill>
              <a:cs typeface="B Nazanin" panose="00000400000000000000" pitchFamily="2" charset="-78"/>
            </a:endParaRPr>
          </a:p>
          <a:p>
            <a:pPr algn="r" rtl="1"/>
            <a:r>
              <a:rPr lang="fa-IR" sz="2200" b="1" dirty="0">
                <a:solidFill>
                  <a:srgbClr val="FFC000"/>
                </a:solidFill>
                <a:cs typeface="B Nazanin" panose="00000400000000000000" pitchFamily="2" charset="-78"/>
              </a:rPr>
              <a:t>هر نوع تغییر در انتقال اطلاعات ژنتیکی در هنگام تقسیم سلّول را </a:t>
            </a:r>
            <a:r>
              <a:rPr lang="fa-IR" sz="2200" b="1" u="sng" dirty="0">
                <a:solidFill>
                  <a:schemeClr val="tx2">
                    <a:lumMod val="40000"/>
                    <a:lumOff val="60000"/>
                  </a:schemeClr>
                </a:solidFill>
                <a:cs typeface="B Nazanin" panose="00000400000000000000" pitchFamily="2" charset="-78"/>
              </a:rPr>
              <a:t>جهش</a:t>
            </a:r>
            <a:r>
              <a:rPr lang="fa-IR" sz="2200" b="1" dirty="0">
                <a:solidFill>
                  <a:srgbClr val="FFC000"/>
                </a:solidFill>
                <a:cs typeface="B Nazanin" panose="00000400000000000000" pitchFamily="2" charset="-78"/>
              </a:rPr>
              <a:t> می گویند . گاهی به هنگام تقسیم سلّولی و جدا شدن کروموزوم ها ، اشتباهی رخ می دهد و سلّول هایی با تعداد کروموزوم غیر طبیعی حاصل می شوند . این نوع جهش ها را « جهش های کروموزومی » می نامند . به عنوان مثال فرد دارای یک کروموزوم اضافی که به بیماری منگولیسم مبتلاست دارای قدّی کوتاه است و ناهنجاری های شدید قلبی و عقب ماندگی ذهنی دارد .</a:t>
            </a: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25723161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860" y="-1"/>
            <a:ext cx="12214860" cy="6870859"/>
          </a:xfrm>
          <a:prstGeom prst="rect">
            <a:avLst/>
          </a:prstGeom>
        </p:spPr>
      </p:pic>
      <p:sp>
        <p:nvSpPr>
          <p:cNvPr id="12" name="Title 1"/>
          <p:cNvSpPr>
            <a:spLocks noGrp="1"/>
          </p:cNvSpPr>
          <p:nvPr>
            <p:ph type="title"/>
          </p:nvPr>
        </p:nvSpPr>
        <p:spPr>
          <a:xfrm>
            <a:off x="913149" y="104167"/>
            <a:ext cx="10364451" cy="1596177"/>
          </a:xfrm>
        </p:spPr>
        <p:txBody>
          <a:bodyPr/>
          <a:lstStyle/>
          <a:p>
            <a:r>
              <a:rPr lang="fa-IR" b="1" dirty="0">
                <a:solidFill>
                  <a:schemeClr val="bg1"/>
                </a:solidFill>
                <a:cs typeface="B Titr" panose="00000700000000000000" pitchFamily="2" charset="-78"/>
              </a:rPr>
              <a:t>تقسیم سلولی</a:t>
            </a:r>
            <a:endParaRPr lang="en-US" b="1" dirty="0">
              <a:solidFill>
                <a:schemeClr val="bg1"/>
              </a:solidFill>
              <a:cs typeface="B Titr" panose="00000700000000000000" pitchFamily="2" charset="-78"/>
            </a:endParaRPr>
          </a:p>
        </p:txBody>
      </p:sp>
      <p:sp>
        <p:nvSpPr>
          <p:cNvPr id="13" name="Content Placeholder 2"/>
          <p:cNvSpPr>
            <a:spLocks noGrp="1"/>
          </p:cNvSpPr>
          <p:nvPr>
            <p:ph sz="quarter" idx="13"/>
          </p:nvPr>
        </p:nvSpPr>
        <p:spPr>
          <a:xfrm>
            <a:off x="668029" y="1906084"/>
            <a:ext cx="10786110" cy="4563296"/>
          </a:xfrm>
        </p:spPr>
        <p:txBody>
          <a:bodyPr>
            <a:noAutofit/>
          </a:bodyPr>
          <a:lstStyle/>
          <a:p>
            <a:pPr algn="just" rtl="1"/>
            <a:r>
              <a:rPr lang="fa-IR" sz="2200" b="1" dirty="0">
                <a:solidFill>
                  <a:srgbClr val="FFC000"/>
                </a:solidFill>
                <a:cs typeface="B Nazanin" panose="00000400000000000000" pitchFamily="2" charset="-78"/>
              </a:rPr>
              <a:t>بزرگ شدن و بلوغ جانداران به دلیل زیاد شدن سلول های آنها و تقسیم سلولی است برخی از سلول ها مانند سلول های عصبی و عضلات اسکلتی به اندازه موجود زنده عمر می‌کند و برخی دیگر مانند سلول های پوست و گلبول های قرمز پس از مدت کوتاهی می میرند و نیاز به جایگزین دارند . تقسیم سلولی چند نقش مهم در جانداران را بر عهده دارد : </a:t>
            </a:r>
          </a:p>
          <a:p>
            <a:pPr algn="just" rtl="1"/>
            <a:r>
              <a:rPr lang="fa-IR" sz="2400" b="1" dirty="0">
                <a:solidFill>
                  <a:srgbClr val="92D050"/>
                </a:solidFill>
                <a:cs typeface="B Nazanin" panose="00000400000000000000" pitchFamily="2" charset="-78"/>
              </a:rPr>
              <a:t>1) رشد و نمو :</a:t>
            </a:r>
            <a:endParaRPr lang="en-US" sz="2400" b="1" dirty="0">
              <a:solidFill>
                <a:srgbClr val="92D050"/>
              </a:solidFill>
              <a:cs typeface="B Nazanin" panose="00000400000000000000" pitchFamily="2" charset="-78"/>
            </a:endParaRPr>
          </a:p>
          <a:p>
            <a:pPr marL="0" indent="0" algn="just" rtl="1">
              <a:buNone/>
            </a:pPr>
            <a:r>
              <a:rPr lang="fa-IR" sz="2200" b="1" dirty="0">
                <a:solidFill>
                  <a:srgbClr val="FFC000"/>
                </a:solidFill>
                <a:cs typeface="B Nazanin" panose="00000400000000000000" pitchFamily="2" charset="-78"/>
              </a:rPr>
              <a:t>انسان و بیشتر موجودات زنده ، از تقسیم و تکثیر سلول تخم ( زیگوت ) به وجود می آیند . در فرایند تقسیم شدن سلول ها تمایز می یابند و بافت ها ، اندام ها و دستگاه های مختلف را به وجود می آورند . </a:t>
            </a:r>
          </a:p>
          <a:p>
            <a:pPr algn="just" rtl="1"/>
            <a:r>
              <a:rPr lang="fa-IR" sz="2400" b="1" dirty="0">
                <a:solidFill>
                  <a:srgbClr val="92D050"/>
                </a:solidFill>
                <a:cs typeface="B Nazanin" panose="00000400000000000000" pitchFamily="2" charset="-78"/>
              </a:rPr>
              <a:t>2) جبران سلّول های مرده :</a:t>
            </a:r>
          </a:p>
          <a:p>
            <a:pPr marL="0" indent="0" algn="just" rtl="1">
              <a:buNone/>
            </a:pPr>
            <a:r>
              <a:rPr lang="fa-IR" sz="2200" b="1" dirty="0">
                <a:solidFill>
                  <a:srgbClr val="FFC000"/>
                </a:solidFill>
                <a:cs typeface="B Nazanin" panose="00000400000000000000" pitchFamily="2" charset="-78"/>
              </a:rPr>
              <a:t>تقسیم سلّولی ، باعث ایجاد سلول های تازه و جوان می شود که جایگزین سلول های پیر و مرده می شوند .</a:t>
            </a: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972887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51343"/>
            <a:ext cx="12192000" cy="6909341"/>
          </a:xfrm>
          <a:prstGeom prst="rect">
            <a:avLst/>
          </a:prstGeom>
        </p:spPr>
      </p:pic>
      <p:sp>
        <p:nvSpPr>
          <p:cNvPr id="7" name="Title 1"/>
          <p:cNvSpPr>
            <a:spLocks noGrp="1"/>
          </p:cNvSpPr>
          <p:nvPr>
            <p:ph type="title"/>
          </p:nvPr>
        </p:nvSpPr>
        <p:spPr>
          <a:xfrm>
            <a:off x="913775" y="618517"/>
            <a:ext cx="10364451" cy="1596177"/>
          </a:xfrm>
        </p:spPr>
        <p:txBody>
          <a:bodyPr/>
          <a:lstStyle/>
          <a:p>
            <a:r>
              <a:rPr lang="fa-IR" dirty="0">
                <a:solidFill>
                  <a:schemeClr val="bg1"/>
                </a:solidFill>
                <a:cs typeface="B Titr" panose="00000700000000000000" pitchFamily="2" charset="-78"/>
              </a:rPr>
              <a:t>سرطان</a:t>
            </a:r>
            <a:endParaRPr lang="en-US" dirty="0">
              <a:solidFill>
                <a:schemeClr val="bg1"/>
              </a:solidFill>
              <a:cs typeface="B Titr" panose="00000700000000000000" pitchFamily="2" charset="-78"/>
            </a:endParaRPr>
          </a:p>
        </p:txBody>
      </p:sp>
      <p:sp>
        <p:nvSpPr>
          <p:cNvPr id="8" name="Content Placeholder 2"/>
          <p:cNvSpPr>
            <a:spLocks noGrp="1"/>
          </p:cNvSpPr>
          <p:nvPr>
            <p:ph sz="quarter" idx="13"/>
          </p:nvPr>
        </p:nvSpPr>
        <p:spPr>
          <a:xfrm>
            <a:off x="913775" y="2355941"/>
            <a:ext cx="10363825" cy="3907978"/>
          </a:xfrm>
        </p:spPr>
        <p:txBody>
          <a:bodyPr>
            <a:normAutofit lnSpcReduction="10000"/>
          </a:bodyPr>
          <a:lstStyle/>
          <a:p>
            <a:pPr algn="r" rtl="1"/>
            <a:r>
              <a:rPr lang="fa-IR" sz="2200" b="1" dirty="0">
                <a:solidFill>
                  <a:srgbClr val="FFC000"/>
                </a:solidFill>
                <a:cs typeface="B Nazanin" panose="00000400000000000000" pitchFamily="2" charset="-78"/>
              </a:rPr>
              <a:t>در قسمت های مختلف چرخه سلولی سه چراغ قرمز ( مراکز کنترلی ) خاص وجود دارد که </a:t>
            </a:r>
            <a:r>
              <a:rPr lang="fa-IR" sz="2200" b="1" dirty="0">
                <a:solidFill>
                  <a:schemeClr val="tx2">
                    <a:lumMod val="40000"/>
                    <a:lumOff val="60000"/>
                  </a:schemeClr>
                </a:solidFill>
                <a:cs typeface="B Nazanin" panose="00000400000000000000" pitchFamily="2" charset="-78"/>
              </a:rPr>
              <a:t>نقاط</a:t>
            </a:r>
            <a:r>
              <a:rPr lang="fa-IR" sz="2200" b="1" dirty="0">
                <a:solidFill>
                  <a:srgbClr val="FFC000"/>
                </a:solidFill>
                <a:cs typeface="B Nazanin" panose="00000400000000000000" pitchFamily="2" charset="-78"/>
              </a:rPr>
              <a:t> </a:t>
            </a:r>
            <a:r>
              <a:rPr lang="fa-IR" sz="2200" b="1" dirty="0">
                <a:solidFill>
                  <a:schemeClr val="tx2">
                    <a:lumMod val="40000"/>
                    <a:lumOff val="60000"/>
                  </a:schemeClr>
                </a:solidFill>
                <a:cs typeface="B Nazanin" panose="00000400000000000000" pitchFamily="2" charset="-78"/>
              </a:rPr>
              <a:t>وارسی</a:t>
            </a:r>
            <a:r>
              <a:rPr lang="fa-IR" sz="2200" b="1" dirty="0">
                <a:solidFill>
                  <a:srgbClr val="FFC000"/>
                </a:solidFill>
                <a:cs typeface="B Nazanin" panose="00000400000000000000" pitchFamily="2" charset="-78"/>
              </a:rPr>
              <a:t> نام دارند . نقاط وارسی ، شرایط سلول را بررسی می کنند و اجازه عبور سلول از یک مرحله به مرحله دیگر را می دهند . یکی از این نقاط وارسی در چرخه سلّولی ، بین اینترفاز و میتوز قرار گرفته است . در صورتی که یک سلّول در حین مضاعف شدن کروموزوم ها دچار اشتباه شده باشد ، نقاط وارسی اجازه تقسیم را به سلول نمی دهند . </a:t>
            </a:r>
          </a:p>
          <a:p>
            <a:pPr algn="r" rtl="1"/>
            <a:r>
              <a:rPr lang="fa-IR" sz="2200" b="1" dirty="0">
                <a:solidFill>
                  <a:srgbClr val="FFC000"/>
                </a:solidFill>
                <a:cs typeface="B Nazanin" panose="00000400000000000000" pitchFamily="2" charset="-78"/>
              </a:rPr>
              <a:t>بعضی اوقات این نقاط وارسی به علّت های مختلف خراب می شوند و از کار می افتند و یا باعث تقسیم بی وقفه و غیر طبیعی سلول می شوند .</a:t>
            </a:r>
          </a:p>
          <a:p>
            <a:pPr algn="r" rtl="1"/>
            <a:r>
              <a:rPr lang="fa-IR" sz="2200" b="1" dirty="0">
                <a:solidFill>
                  <a:srgbClr val="FFC000"/>
                </a:solidFill>
                <a:cs typeface="B Nazanin" panose="00000400000000000000" pitchFamily="2" charset="-78"/>
              </a:rPr>
              <a:t>تقسیم سلول ها به صورت کنترل شده انجام می شود . اما تقسیم سریع و غیر طبیعی و کنترل نشده سلول ها </a:t>
            </a:r>
            <a:r>
              <a:rPr lang="fa-IR" sz="2200" b="1" u="sng" dirty="0">
                <a:solidFill>
                  <a:schemeClr val="tx2">
                    <a:lumMod val="40000"/>
                    <a:lumOff val="60000"/>
                  </a:schemeClr>
                </a:solidFill>
                <a:cs typeface="B Nazanin" panose="00000400000000000000" pitchFamily="2" charset="-78"/>
              </a:rPr>
              <a:t>سرطان</a:t>
            </a:r>
            <a:r>
              <a:rPr lang="fa-IR" sz="2200" b="1" dirty="0">
                <a:solidFill>
                  <a:srgbClr val="FFC000"/>
                </a:solidFill>
                <a:cs typeface="B Nazanin" panose="00000400000000000000" pitchFamily="2" charset="-78"/>
              </a:rPr>
              <a:t> نام دارد که توسط عوامل محیطی و تغییرات  ناگهانی ژنی ( جهش ) رخ می دهد . </a:t>
            </a: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29533675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22563672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5" y="-51345"/>
            <a:ext cx="12192005" cy="6909344"/>
          </a:xfrm>
          <a:prstGeom prst="rect">
            <a:avLst/>
          </a:prstGeom>
        </p:spPr>
      </p:pic>
      <p:sp>
        <p:nvSpPr>
          <p:cNvPr id="5" name="Content Placeholder 2"/>
          <p:cNvSpPr txBox="1">
            <a:spLocks/>
          </p:cNvSpPr>
          <p:nvPr/>
        </p:nvSpPr>
        <p:spPr>
          <a:xfrm>
            <a:off x="838200" y="988060"/>
            <a:ext cx="10742930" cy="533399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r" rtl="1"/>
            <a:r>
              <a:rPr lang="fa-IR" sz="2400" b="1" dirty="0">
                <a:solidFill>
                  <a:srgbClr val="FFC000"/>
                </a:solidFill>
                <a:cs typeface="B Nazanin" panose="00000400000000000000" pitchFamily="2" charset="-78"/>
              </a:rPr>
              <a:t>عوامل محیطی در بروز سرطان ها بسیار مهم اند . به همین دلیل ابتلا به سرطان به میزان زیادی به شیوه زندگی افراد وابسته است . </a:t>
            </a:r>
          </a:p>
          <a:p>
            <a:pPr algn="r" rtl="1"/>
            <a:r>
              <a:rPr lang="fa-IR" sz="2400" b="1" dirty="0">
                <a:solidFill>
                  <a:srgbClr val="FFC000"/>
                </a:solidFill>
                <a:cs typeface="B Nazanin" panose="00000400000000000000" pitchFamily="2" charset="-78"/>
              </a:rPr>
              <a:t>آلاینده های محیطی مثل سرب ، قرار گرفتن در معرض تابش پرتو فرا بنفش و پرتو های رادیو اکتیو ، استفاده از کود های شیمیایی برای رشد محصولات کشاورزی و مصرف مواد مخدر ، خطر ابتلا به سرطان را افزایش می دهد . </a:t>
            </a:r>
          </a:p>
          <a:p>
            <a:pPr algn="r" rtl="1"/>
            <a:r>
              <a:rPr lang="fa-IR" sz="2400" b="1" dirty="0">
                <a:solidFill>
                  <a:srgbClr val="FFC000"/>
                </a:solidFill>
                <a:cs typeface="B Nazanin" panose="00000400000000000000" pitchFamily="2" charset="-78"/>
              </a:rPr>
              <a:t>هنگامی که یک سلول سرطانی می شود  ( یعنی چرخه سلولی آن از کنترل خارج می شود ) آن سلول شروع به تقسیمات بسیار زیاد می کند و بعد از مدتی ، توده ای از سلول های سرطانی را تشکیل می دهد که به آن </a:t>
            </a:r>
            <a:r>
              <a:rPr lang="fa-IR" sz="2400" b="1" dirty="0">
                <a:solidFill>
                  <a:schemeClr val="tx2">
                    <a:lumMod val="40000"/>
                    <a:lumOff val="60000"/>
                  </a:schemeClr>
                </a:solidFill>
                <a:cs typeface="B Nazanin" panose="00000400000000000000" pitchFamily="2" charset="-78"/>
              </a:rPr>
              <a:t>تومور</a:t>
            </a:r>
            <a:r>
              <a:rPr lang="fa-IR" sz="2400" b="1" dirty="0">
                <a:solidFill>
                  <a:srgbClr val="FFC000"/>
                </a:solidFill>
                <a:cs typeface="B Nazanin" panose="00000400000000000000" pitchFamily="2" charset="-78"/>
              </a:rPr>
              <a:t> می گویند . اگر این توده بتواند راهی به خارج از بافتی که در آن تشکیل شده پیدا کند و وارد خون شود ، این سلول ها می توانند از طریق جریان خون به نقاط دیگر بدن بروند و تومور دیگری را در آن جا تشکیل دهند به این عمل سلول های سرطانی </a:t>
            </a:r>
            <a:r>
              <a:rPr lang="fa-IR" sz="2800" b="1" dirty="0">
                <a:solidFill>
                  <a:schemeClr val="tx2">
                    <a:lumMod val="40000"/>
                    <a:lumOff val="60000"/>
                  </a:schemeClr>
                </a:solidFill>
                <a:cs typeface="B Nazanin" panose="00000400000000000000" pitchFamily="2" charset="-78"/>
              </a:rPr>
              <a:t>متاستاز</a:t>
            </a:r>
            <a:r>
              <a:rPr lang="fa-IR" sz="2400" b="1" dirty="0">
                <a:solidFill>
                  <a:srgbClr val="FFC000"/>
                </a:solidFill>
                <a:cs typeface="B Nazanin" panose="00000400000000000000" pitchFamily="2" charset="-78"/>
              </a:rPr>
              <a:t> می گویند</a:t>
            </a:r>
          </a:p>
        </p:txBody>
      </p:sp>
    </p:spTree>
    <p:extLst>
      <p:ext uri="{BB962C8B-B14F-4D97-AF65-F5344CB8AC3E}">
        <p14:creationId xmlns:p14="http://schemas.microsoft.com/office/powerpoint/2010/main" val="168889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51346"/>
            <a:ext cx="12192000" cy="6909341"/>
          </a:xfrm>
          <a:prstGeom prst="rect">
            <a:avLst/>
          </a:prstGeom>
        </p:spPr>
      </p:pic>
      <p:sp>
        <p:nvSpPr>
          <p:cNvPr id="7" name="Content Placeholder 2"/>
          <p:cNvSpPr>
            <a:spLocks noGrp="1"/>
          </p:cNvSpPr>
          <p:nvPr>
            <p:ph sz="quarter" idx="13"/>
          </p:nvPr>
        </p:nvSpPr>
        <p:spPr>
          <a:xfrm>
            <a:off x="1005214" y="1292672"/>
            <a:ext cx="10363826" cy="4365178"/>
          </a:xfrm>
        </p:spPr>
        <p:txBody>
          <a:bodyPr>
            <a:normAutofit lnSpcReduction="10000"/>
          </a:bodyPr>
          <a:lstStyle/>
          <a:p>
            <a:pPr algn="r" rtl="1"/>
            <a:r>
              <a:rPr lang="fa-IR" sz="2200" b="1" dirty="0">
                <a:solidFill>
                  <a:srgbClr val="FFC000"/>
                </a:solidFill>
                <a:cs typeface="B Nazanin" panose="00000400000000000000" pitchFamily="2" charset="-78"/>
              </a:rPr>
              <a:t>اگر توموری متاستاز انجام دهد و در نقاط مختلف بدن  ، تومور های دیگری تشکیل دهد این نوع سرطان را بدخیم می گوییم ، اما در صورتی که تومور درجای مشخصی از بدن مستقر باشد و متاستاز نکرده باشد ، به آن سرطان خوش خیم می گوییم . </a:t>
            </a:r>
          </a:p>
          <a:p>
            <a:pPr algn="r" rtl="1"/>
            <a:r>
              <a:rPr lang="fa-IR" sz="2200" b="1" dirty="0">
                <a:solidFill>
                  <a:srgbClr val="FFC000"/>
                </a:solidFill>
                <a:cs typeface="B Nazanin" panose="00000400000000000000" pitchFamily="2" charset="-78"/>
              </a:rPr>
              <a:t>سرطان های خوش خیم می توانند با عمل جراحی و در صورت تشخیص به موقع  ، با برداشتن تومور درمان شوند . ولی مشکلی که جامعه بشری امروز درگیر آن است ، سرطان بدخیم است که هنوز هیچ درمان قطعی برای آن کشف نشده است . علل عدم موفقیّت در درمان بیشتر سرطان های بدخیم عبارت اند از :</a:t>
            </a:r>
          </a:p>
          <a:p>
            <a:pPr algn="r" rtl="1"/>
            <a:r>
              <a:rPr lang="fa-IR" sz="2200" b="1" dirty="0">
                <a:solidFill>
                  <a:srgbClr val="FF0000"/>
                </a:solidFill>
                <a:cs typeface="B Nazanin" panose="00000400000000000000" pitchFamily="2" charset="-78"/>
              </a:rPr>
              <a:t>1) </a:t>
            </a:r>
            <a:r>
              <a:rPr lang="fa-IR" sz="2200" b="1" dirty="0">
                <a:solidFill>
                  <a:srgbClr val="FFC000"/>
                </a:solidFill>
                <a:cs typeface="B Nazanin" panose="00000400000000000000" pitchFamily="2" charset="-78"/>
              </a:rPr>
              <a:t>نمی توان تمام تومور هایی را که در اثر متاستاز تشکیل شده اند در بدن ، شناسایی کرد .</a:t>
            </a:r>
          </a:p>
          <a:p>
            <a:pPr algn="r" rtl="1"/>
            <a:r>
              <a:rPr lang="fa-IR" sz="2200" b="1" dirty="0">
                <a:solidFill>
                  <a:srgbClr val="FF0000"/>
                </a:solidFill>
                <a:cs typeface="B Nazanin" panose="00000400000000000000" pitchFamily="2" charset="-78"/>
              </a:rPr>
              <a:t>2) </a:t>
            </a:r>
            <a:r>
              <a:rPr lang="fa-IR" sz="2200" b="1" dirty="0">
                <a:solidFill>
                  <a:srgbClr val="FFC000"/>
                </a:solidFill>
                <a:cs typeface="B Nazanin" panose="00000400000000000000" pitchFamily="2" charset="-78"/>
              </a:rPr>
              <a:t>بعضی از نقاط بدن به سادگی قابل جراحی نیست و نمی توان تومور را به سادگی برداشت .</a:t>
            </a:r>
          </a:p>
          <a:p>
            <a:pPr algn="r" rtl="1"/>
            <a:r>
              <a:rPr lang="fa-IR" sz="2200" b="1" dirty="0">
                <a:solidFill>
                  <a:srgbClr val="FF0000"/>
                </a:solidFill>
                <a:cs typeface="B Nazanin" panose="00000400000000000000" pitchFamily="2" charset="-78"/>
              </a:rPr>
              <a:t>3) </a:t>
            </a:r>
            <a:r>
              <a:rPr lang="fa-IR" sz="2200" b="1" dirty="0">
                <a:solidFill>
                  <a:srgbClr val="FFC000"/>
                </a:solidFill>
                <a:cs typeface="B Nazanin" panose="00000400000000000000" pitchFamily="2" charset="-78"/>
              </a:rPr>
              <a:t>روش های درمانی سرطان های بدخیم ، بسیار گران قیمت است و بعضی از مردم ، توانایی مالی برای پرداخت این هزینه های سنگین را ندارند .</a:t>
            </a:r>
            <a:endParaRPr lang="en-US" sz="2200" b="1" dirty="0">
              <a:solidFill>
                <a:srgbClr val="FFC000"/>
              </a:solidFill>
              <a:cs typeface="B Nazanin" panose="00000400000000000000" pitchFamily="2" charset="-78"/>
            </a:endParaRPr>
          </a:p>
          <a:p>
            <a:pPr algn="r" rtl="1"/>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15145557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909341"/>
          </a:xfrm>
          <a:prstGeom prst="rect">
            <a:avLst/>
          </a:prstGeom>
        </p:spPr>
      </p:pic>
      <p:sp>
        <p:nvSpPr>
          <p:cNvPr id="10" name="Title 1"/>
          <p:cNvSpPr>
            <a:spLocks noGrp="1"/>
          </p:cNvSpPr>
          <p:nvPr/>
        </p:nvSpPr>
        <p:spPr>
          <a:xfrm>
            <a:off x="892096" y="-254896"/>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a-IR" dirty="0">
                <a:solidFill>
                  <a:schemeClr val="bg1"/>
                </a:solidFill>
                <a:cs typeface="B Titr" panose="00000700000000000000" pitchFamily="2" charset="-78"/>
              </a:rPr>
              <a:t>دو نوع تومور ( خوش خیم و بدخیم )</a:t>
            </a:r>
            <a:endParaRPr lang="en-US" dirty="0">
              <a:solidFill>
                <a:schemeClr val="bg1"/>
              </a:solidFill>
              <a:cs typeface="B Titr" panose="00000700000000000000" pitchFamily="2" charset="-78"/>
            </a:endParaRPr>
          </a:p>
        </p:txBody>
      </p:sp>
      <p:sp>
        <p:nvSpPr>
          <p:cNvPr id="11" name="Content Placeholder 2"/>
          <p:cNvSpPr>
            <a:spLocks noGrp="1"/>
          </p:cNvSpPr>
          <p:nvPr/>
        </p:nvSpPr>
        <p:spPr>
          <a:xfrm>
            <a:off x="707090" y="4715958"/>
            <a:ext cx="5029199" cy="33136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rtl="1"/>
            <a:r>
              <a:rPr lang="fa-IR" sz="2200" b="1" dirty="0">
                <a:solidFill>
                  <a:srgbClr val="FFC000"/>
                </a:solidFill>
                <a:cs typeface="B Nazanin" panose="00000400000000000000" pitchFamily="2" charset="-78"/>
              </a:rPr>
              <a:t>ملانوما</a:t>
            </a:r>
            <a:r>
              <a:rPr lang="en-US" sz="2200" b="1" dirty="0">
                <a:solidFill>
                  <a:srgbClr val="FFC000"/>
                </a:solidFill>
                <a:cs typeface="B Nazanin" panose="00000400000000000000" pitchFamily="2" charset="-78"/>
              </a:rPr>
              <a:t> </a:t>
            </a:r>
            <a:r>
              <a:rPr lang="fa-IR" sz="2200" b="1" dirty="0">
                <a:solidFill>
                  <a:srgbClr val="FFC000"/>
                </a:solidFill>
                <a:cs typeface="B Nazanin" panose="00000400000000000000" pitchFamily="2" charset="-78"/>
              </a:rPr>
              <a:t>به تومور با منشا سلول‌های ملانین‌دار گویند. این تومور بدخیم اصولاً یک تومور پوستی است. این نوع سرطان به سرعت می‌تواند در بدن گسترش پیدا کند.</a:t>
            </a:r>
            <a:endParaRPr lang="en-US" sz="2200" b="1" dirty="0">
              <a:solidFill>
                <a:srgbClr val="FFC000"/>
              </a:solidFill>
              <a:cs typeface="B Nazanin" panose="00000400000000000000"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94" y="1341281"/>
            <a:ext cx="5178195" cy="3279587"/>
          </a:xfrm>
          <a:prstGeom prst="rect">
            <a:avLst/>
          </a:prstGeom>
        </p:spPr>
      </p:pic>
      <p:sp>
        <p:nvSpPr>
          <p:cNvPr id="13" name="TextBox 4"/>
          <p:cNvSpPr txBox="1"/>
          <p:nvPr/>
        </p:nvSpPr>
        <p:spPr>
          <a:xfrm>
            <a:off x="6670537" y="4865757"/>
            <a:ext cx="4759463"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200" b="1" dirty="0">
                <a:solidFill>
                  <a:srgbClr val="FFC000"/>
                </a:solidFill>
                <a:cs typeface="B Nazanin" panose="00000400000000000000" pitchFamily="2" charset="-78"/>
              </a:rPr>
              <a:t>لیپوم یا لیپوما</a:t>
            </a:r>
            <a:r>
              <a:rPr lang="en-US" sz="2200" b="1" dirty="0">
                <a:solidFill>
                  <a:srgbClr val="FFC000"/>
                </a:solidFill>
                <a:cs typeface="B Nazanin" panose="00000400000000000000" pitchFamily="2" charset="-78"/>
              </a:rPr>
              <a:t> </a:t>
            </a:r>
            <a:r>
              <a:rPr lang="fa-IR" sz="2200" b="1" dirty="0">
                <a:solidFill>
                  <a:srgbClr val="FFC000"/>
                </a:solidFill>
                <a:cs typeface="B Nazanin" panose="00000400000000000000" pitchFamily="2" charset="-78"/>
              </a:rPr>
              <a:t>به تومور خوش‌خیم با منشأ بافت چربی متراکم گفته می‌شود. این غده نسبتاً شایع در مناطق مختلف بدن تشکیل می‌شود. علائم آن اغلب ناشی از فشار بر بافتهای مجاور می‌باشد. </a:t>
            </a:r>
            <a:endParaRPr lang="en-US" sz="2200" b="1" dirty="0">
              <a:solidFill>
                <a:srgbClr val="FFC000"/>
              </a:solidFill>
              <a:cs typeface="B Nazanin" panose="00000400000000000000"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2354" y="1341280"/>
            <a:ext cx="5266852" cy="3279587"/>
          </a:xfrm>
          <a:prstGeom prst="rect">
            <a:avLst/>
          </a:prstGeom>
        </p:spPr>
      </p:pic>
    </p:spTree>
    <p:extLst>
      <p:ext uri="{BB962C8B-B14F-4D97-AF65-F5344CB8AC3E}">
        <p14:creationId xmlns:p14="http://schemas.microsoft.com/office/powerpoint/2010/main" val="28730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
            <a:ext cx="12192000" cy="6858961"/>
          </a:xfrm>
          <a:prstGeom prst="rect">
            <a:avLst/>
          </a:prstGeom>
        </p:spPr>
      </p:pic>
      <p:sp>
        <p:nvSpPr>
          <p:cNvPr id="8" name="Title 1"/>
          <p:cNvSpPr>
            <a:spLocks noGrp="1"/>
          </p:cNvSpPr>
          <p:nvPr>
            <p:ph type="title"/>
          </p:nvPr>
        </p:nvSpPr>
        <p:spPr>
          <a:xfrm>
            <a:off x="1176039" y="-135149"/>
            <a:ext cx="10364451" cy="1596177"/>
          </a:xfrm>
        </p:spPr>
        <p:txBody>
          <a:bodyPr>
            <a:normAutofit/>
          </a:bodyPr>
          <a:lstStyle/>
          <a:p>
            <a:r>
              <a:rPr lang="fa-IR" sz="4400" dirty="0">
                <a:solidFill>
                  <a:srgbClr val="FF0000"/>
                </a:solidFill>
                <a:cs typeface="B Titr" panose="00000700000000000000" pitchFamily="2" charset="-78"/>
              </a:rPr>
              <a:t>معرفی کتاب</a:t>
            </a:r>
            <a:endParaRPr lang="en-US" sz="4400" dirty="0">
              <a:solidFill>
                <a:srgbClr val="FF0000"/>
              </a:solidFill>
              <a:cs typeface="B Titr" panose="00000700000000000000" pitchFamily="2" charset="-78"/>
            </a:endParaRPr>
          </a:p>
        </p:txBody>
      </p:sp>
      <p:pic>
        <p:nvPicPr>
          <p:cNvPr id="9"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28601" y="662939"/>
            <a:ext cx="4761180" cy="5976901"/>
          </a:xfrm>
        </p:spPr>
      </p:pic>
      <p:sp>
        <p:nvSpPr>
          <p:cNvPr id="10" name="TextBox 9"/>
          <p:cNvSpPr txBox="1"/>
          <p:nvPr/>
        </p:nvSpPr>
        <p:spPr>
          <a:xfrm>
            <a:off x="5596230" y="1046831"/>
            <a:ext cx="5246370" cy="5649624"/>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just" rtl="1">
              <a:lnSpc>
                <a:spcPct val="150000"/>
              </a:lnSpc>
            </a:pPr>
            <a:r>
              <a:rPr lang="fa-IR" sz="2700" b="1" dirty="0">
                <a:solidFill>
                  <a:schemeClr val="tx2">
                    <a:lumMod val="20000"/>
                    <a:lumOff val="80000"/>
                  </a:schemeClr>
                </a:solidFill>
                <a:cs typeface="B Zar" panose="00000400000000000000" pitchFamily="2" charset="-78"/>
              </a:rPr>
              <a:t>کتاب زیست شناسی کمپبل یکی از برترین کتاب های زیست شناسی است که در هفت جلد توسط پروفسور نیل کمپبل ، زیست شناس معروف آمریکایی و همکارانش تهیه شده است . جلد سوم آن به بررسی علم ژنتیک می پردازد و نظریات دانشمندان و مباحث مهم این علم را بررسی می کند شما می توانید این کتاب را تهیه و از مطالعه آن لذت ببرید.</a:t>
            </a:r>
            <a:endParaRPr lang="en-US" sz="2700" b="1" dirty="0">
              <a:solidFill>
                <a:schemeClr val="tx2">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17578545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0800000" flipV="1">
            <a:off x="0" y="-2"/>
            <a:ext cx="12192000" cy="6858002"/>
          </a:xfrm>
          <a:prstGeom prst="rect">
            <a:avLst/>
          </a:prstGeom>
        </p:spPr>
      </p:pic>
      <p:sp>
        <p:nvSpPr>
          <p:cNvPr id="8" name="Title 1"/>
          <p:cNvSpPr>
            <a:spLocks noGrp="1"/>
          </p:cNvSpPr>
          <p:nvPr>
            <p:ph type="title"/>
          </p:nvPr>
        </p:nvSpPr>
        <p:spPr>
          <a:xfrm>
            <a:off x="1002985" y="2503073"/>
            <a:ext cx="10364451" cy="1596177"/>
          </a:xfrm>
        </p:spPr>
        <p:txBody>
          <a:bodyPr>
            <a:normAutofit/>
          </a:bodyPr>
          <a:lstStyle/>
          <a:p>
            <a:r>
              <a:rPr lang="fa-IR" sz="7200" b="1" dirty="0">
                <a:solidFill>
                  <a:schemeClr val="bg2">
                    <a:lumMod val="60000"/>
                    <a:lumOff val="40000"/>
                  </a:schemeClr>
                </a:solidFill>
                <a:cs typeface="B Titr" panose="00000700000000000000" pitchFamily="2" charset="-78"/>
              </a:rPr>
              <a:t>با تشکر از توجه شما</a:t>
            </a:r>
            <a:endParaRPr lang="en-US" sz="7200" b="1" dirty="0">
              <a:solidFill>
                <a:schemeClr val="bg2">
                  <a:lumMod val="60000"/>
                  <a:lumOff val="40000"/>
                </a:schemeClr>
              </a:solidFill>
              <a:cs typeface="B Titr" panose="00000700000000000000" pitchFamily="2" charset="-78"/>
            </a:endParaRPr>
          </a:p>
        </p:txBody>
      </p:sp>
    </p:spTree>
    <p:extLst>
      <p:ext uri="{BB962C8B-B14F-4D97-AF65-F5344CB8AC3E}">
        <p14:creationId xmlns:p14="http://schemas.microsoft.com/office/powerpoint/2010/main" val="169558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860" y="-1"/>
            <a:ext cx="12214860" cy="6870859"/>
          </a:xfrm>
          <a:prstGeom prst="rect">
            <a:avLst/>
          </a:prstGeom>
        </p:spPr>
      </p:pic>
      <p:sp>
        <p:nvSpPr>
          <p:cNvPr id="7" name="Content Placeholder 2"/>
          <p:cNvSpPr txBox="1">
            <a:spLocks/>
          </p:cNvSpPr>
          <p:nvPr/>
        </p:nvSpPr>
        <p:spPr>
          <a:xfrm>
            <a:off x="902657" y="742950"/>
            <a:ext cx="10363826" cy="56311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rtl="1"/>
            <a:r>
              <a:rPr lang="fa-IR" sz="2700" b="1" dirty="0">
                <a:solidFill>
                  <a:srgbClr val="92D050"/>
                </a:solidFill>
                <a:cs typeface="B Nazanin" panose="00000400000000000000" pitchFamily="2" charset="-78"/>
              </a:rPr>
              <a:t>3) ترمیم بافت های تخریب شده :</a:t>
            </a:r>
          </a:p>
          <a:p>
            <a:pPr marL="0" indent="0" algn="just" rtl="1">
              <a:buFont typeface="Arial" panose="020B0604020202020204" pitchFamily="34" charset="0"/>
              <a:buNone/>
            </a:pPr>
            <a:r>
              <a:rPr lang="fa-IR" b="1" dirty="0">
                <a:solidFill>
                  <a:srgbClr val="FFC000"/>
                </a:solidFill>
                <a:cs typeface="B Nazanin" panose="00000400000000000000" pitchFamily="2" charset="-78"/>
              </a:rPr>
              <a:t>سلول های سالم موجود در محل زخم یا محل تخریب بافت تقسیم می شوند و با ایجاد سلول های جدید آن محل را ترمیم می کنند .</a:t>
            </a:r>
          </a:p>
          <a:p>
            <a:pPr marL="0" indent="0" algn="just" rtl="1">
              <a:buFont typeface="Arial" panose="020B0604020202020204" pitchFamily="34" charset="0"/>
              <a:buNone/>
            </a:pPr>
            <a:r>
              <a:rPr lang="fa-IR" b="1" dirty="0">
                <a:solidFill>
                  <a:srgbClr val="FFC000"/>
                </a:solidFill>
                <a:cs typeface="B Nazanin" panose="00000400000000000000" pitchFamily="2" charset="-78"/>
              </a:rPr>
              <a:t>نکته : ترمیم بافت ها در هنگام شکستگی استخوان ها از اهمیت بسیار بالایی برخوردار است و باعث جوش خوردن استخوان های شکسته می شود .</a:t>
            </a:r>
          </a:p>
          <a:p>
            <a:pPr algn="just" rtl="1"/>
            <a:r>
              <a:rPr lang="fa-IR" sz="2700" b="1" dirty="0">
                <a:solidFill>
                  <a:srgbClr val="92D050"/>
                </a:solidFill>
                <a:cs typeface="B Nazanin" panose="00000400000000000000" pitchFamily="2" charset="-78"/>
              </a:rPr>
              <a:t>4) تولید سلول های جنسی :</a:t>
            </a:r>
          </a:p>
          <a:p>
            <a:pPr marL="0" indent="0" algn="just" rtl="1">
              <a:buFont typeface="Arial" panose="020B0604020202020204" pitchFamily="34" charset="0"/>
              <a:buNone/>
            </a:pPr>
            <a:r>
              <a:rPr lang="fa-IR" b="1" dirty="0">
                <a:solidFill>
                  <a:srgbClr val="FFC000"/>
                </a:solidFill>
                <a:cs typeface="B Nazanin" panose="00000400000000000000" pitchFamily="2" charset="-78"/>
              </a:rPr>
              <a:t>نتیجه تقسیم میوز در اندام های جنسی بدن ، تولید سلول های جنسی شامل گامت نر ( اسپرم ) و گامت ماده ( تخمک ) است .</a:t>
            </a:r>
          </a:p>
          <a:p>
            <a:pPr marL="0" indent="0" algn="just" rtl="1">
              <a:buFont typeface="Arial" panose="020B0604020202020204" pitchFamily="34" charset="0"/>
              <a:buNone/>
            </a:pPr>
            <a:r>
              <a:rPr lang="fa-IR" b="1" dirty="0">
                <a:solidFill>
                  <a:srgbClr val="FFC000"/>
                </a:solidFill>
                <a:cs typeface="B Nazanin" panose="00000400000000000000" pitchFamily="2" charset="-78"/>
              </a:rPr>
              <a:t>در بدن هر جاندار دارای سلول های یوکاریوتی ، دو نوع تقسیم سلولی وجود دارد که عبارتند از :</a:t>
            </a:r>
          </a:p>
          <a:p>
            <a:pPr marL="0" indent="0" algn="just" rtl="1">
              <a:buFont typeface="Arial" panose="020B0604020202020204" pitchFamily="34" charset="0"/>
              <a:buNone/>
            </a:pPr>
            <a:r>
              <a:rPr lang="fa-IR" b="1" dirty="0">
                <a:solidFill>
                  <a:srgbClr val="FFC000"/>
                </a:solidFill>
                <a:cs typeface="B Nazanin" panose="00000400000000000000" pitchFamily="2" charset="-78"/>
              </a:rPr>
              <a:t>1) تقسیم سلولی میتوز </a:t>
            </a:r>
          </a:p>
          <a:p>
            <a:pPr marL="0" indent="0" algn="just" rtl="1">
              <a:buFont typeface="Arial" panose="020B0604020202020204" pitchFamily="34" charset="0"/>
              <a:buNone/>
            </a:pPr>
            <a:r>
              <a:rPr lang="fa-IR" b="1" dirty="0">
                <a:solidFill>
                  <a:srgbClr val="FFC000"/>
                </a:solidFill>
                <a:cs typeface="B Nazanin" panose="00000400000000000000" pitchFamily="2" charset="-78"/>
              </a:rPr>
              <a:t>2) تقسیم سلولی میوز </a:t>
            </a:r>
          </a:p>
          <a:p>
            <a:pPr marL="0" indent="0" algn="just" rtl="1">
              <a:buFont typeface="Arial" panose="020B0604020202020204" pitchFamily="34" charset="0"/>
              <a:buNone/>
            </a:pPr>
            <a:r>
              <a:rPr lang="fa-IR" b="1" dirty="0">
                <a:solidFill>
                  <a:srgbClr val="FFC000"/>
                </a:solidFill>
                <a:cs typeface="B Nazanin" panose="00000400000000000000" pitchFamily="2" charset="-78"/>
              </a:rPr>
              <a:t>این دو نوع تقسیم سلولی که مربوط به سلول های یوکاریوتی هستند بسیار پیچیده تر از تقسیم سلول های پروکاریوتی هستند .</a:t>
            </a:r>
          </a:p>
          <a:p>
            <a:pPr marL="0" indent="0" algn="just" rtl="1">
              <a:buFont typeface="Arial" panose="020B0604020202020204" pitchFamily="34" charset="0"/>
              <a:buNone/>
            </a:pPr>
            <a:endParaRPr lang="en-US" dirty="0">
              <a:cs typeface="B Nazanin" panose="00000400000000000000" pitchFamily="2" charset="-78"/>
            </a:endParaRPr>
          </a:p>
        </p:txBody>
      </p:sp>
    </p:spTree>
    <p:extLst>
      <p:ext uri="{BB962C8B-B14F-4D97-AF65-F5344CB8AC3E}">
        <p14:creationId xmlns:p14="http://schemas.microsoft.com/office/powerpoint/2010/main" val="618893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4291"/>
            <a:ext cx="12214860" cy="6892291"/>
          </a:xfrm>
          <a:prstGeom prst="rect">
            <a:avLst/>
          </a:prstGeom>
        </p:spPr>
      </p:pic>
      <p:sp>
        <p:nvSpPr>
          <p:cNvPr id="9" name="Content Placeholder 2"/>
          <p:cNvSpPr>
            <a:spLocks noGrp="1"/>
          </p:cNvSpPr>
          <p:nvPr>
            <p:ph sz="quarter" idx="13"/>
          </p:nvPr>
        </p:nvSpPr>
        <p:spPr>
          <a:xfrm>
            <a:off x="9555480" y="-874396"/>
            <a:ext cx="2297430" cy="3771901"/>
          </a:xfrm>
        </p:spPr>
        <p:txBody>
          <a:bodyPr>
            <a:noAutofit/>
          </a:bodyPr>
          <a:lstStyle/>
          <a:p>
            <a:pPr algn="r"/>
            <a:endParaRPr lang="fa-IR" sz="2800" b="1" dirty="0">
              <a:solidFill>
                <a:schemeClr val="bg1"/>
              </a:solidFill>
              <a:cs typeface="B Titr" panose="00000700000000000000" pitchFamily="2" charset="-78"/>
            </a:endParaRPr>
          </a:p>
          <a:p>
            <a:pPr algn="r"/>
            <a:endParaRPr lang="fa-IR" sz="2800" b="1" dirty="0">
              <a:solidFill>
                <a:schemeClr val="bg1"/>
              </a:solidFill>
              <a:cs typeface="B Titr" panose="00000700000000000000" pitchFamily="2" charset="-78"/>
            </a:endParaRPr>
          </a:p>
          <a:p>
            <a:pPr algn="r"/>
            <a:endParaRPr lang="fa-IR" sz="2800" b="1" dirty="0">
              <a:solidFill>
                <a:schemeClr val="bg1"/>
              </a:solidFill>
              <a:cs typeface="B Titr" panose="00000700000000000000" pitchFamily="2" charset="-78"/>
            </a:endParaRPr>
          </a:p>
          <a:p>
            <a:pPr algn="r"/>
            <a:endParaRPr lang="fa-IR" sz="2800" b="1" dirty="0">
              <a:solidFill>
                <a:schemeClr val="bg1"/>
              </a:solidFill>
              <a:cs typeface="B Titr" panose="00000700000000000000" pitchFamily="2" charset="-78"/>
            </a:endParaRPr>
          </a:p>
          <a:p>
            <a:pPr algn="r"/>
            <a:endParaRPr lang="fa-IR" sz="2800" b="1" dirty="0">
              <a:solidFill>
                <a:schemeClr val="bg1"/>
              </a:solidFill>
              <a:cs typeface="B Titr" panose="00000700000000000000" pitchFamily="2" charset="-78"/>
            </a:endParaRPr>
          </a:p>
          <a:p>
            <a:pPr algn="r">
              <a:lnSpc>
                <a:spcPct val="100000"/>
              </a:lnSpc>
            </a:pPr>
            <a:endParaRPr lang="fa-IR" sz="2800" b="1" dirty="0">
              <a:solidFill>
                <a:schemeClr val="bg1"/>
              </a:solidFill>
              <a:cs typeface="B Titr" panose="00000700000000000000" pitchFamily="2" charset="-78"/>
            </a:endParaRPr>
          </a:p>
          <a:p>
            <a:pPr marL="0" indent="0" algn="r" rtl="1">
              <a:lnSpc>
                <a:spcPct val="100000"/>
              </a:lnSpc>
              <a:buNone/>
            </a:pPr>
            <a:r>
              <a:rPr lang="fa-IR" sz="2800" b="1" dirty="0">
                <a:solidFill>
                  <a:schemeClr val="bg1"/>
                </a:solidFill>
                <a:cs typeface="B Titr" panose="00000700000000000000" pitchFamily="2" charset="-78"/>
              </a:rPr>
              <a:t>   تقسیم سلّولی</a:t>
            </a:r>
          </a:p>
          <a:p>
            <a:pPr marL="0" indent="0" algn="r" rtl="1">
              <a:lnSpc>
                <a:spcPct val="100000"/>
              </a:lnSpc>
              <a:buNone/>
            </a:pPr>
            <a:r>
              <a:rPr lang="fa-IR" sz="2800" b="1" dirty="0">
                <a:solidFill>
                  <a:schemeClr val="bg1"/>
                </a:solidFill>
                <a:cs typeface="B Titr" panose="00000700000000000000" pitchFamily="2" charset="-78"/>
              </a:rPr>
              <a:t>( یوکاریوت ها )  </a:t>
            </a:r>
            <a:endParaRPr lang="en-US" sz="2800" b="1" dirty="0">
              <a:solidFill>
                <a:schemeClr val="bg1"/>
              </a:solidFill>
              <a:cs typeface="B Titr" panose="00000700000000000000" pitchFamily="2" charset="-78"/>
            </a:endParaRPr>
          </a:p>
        </p:txBody>
      </p:sp>
      <p:cxnSp>
        <p:nvCxnSpPr>
          <p:cNvPr id="12" name="Straight Arrow Connector 11"/>
          <p:cNvCxnSpPr/>
          <p:nvPr/>
        </p:nvCxnSpPr>
        <p:spPr>
          <a:xfrm flipH="1" flipV="1">
            <a:off x="7372350" y="2023110"/>
            <a:ext cx="2183130" cy="13716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H="1">
            <a:off x="7543800" y="3394710"/>
            <a:ext cx="2011680" cy="1314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902344" y="1611629"/>
            <a:ext cx="6172826" cy="1938992"/>
          </a:xfrm>
          <a:prstGeom prst="rect">
            <a:avLst/>
          </a:prstGeom>
          <a:noFill/>
        </p:spPr>
        <p:txBody>
          <a:bodyPr wrap="square" rtlCol="0">
            <a:spAutoFit/>
          </a:bodyPr>
          <a:lstStyle/>
          <a:p>
            <a:pPr algn="just" rtl="1"/>
            <a:r>
              <a:rPr lang="fa-IR" sz="3200" dirty="0">
                <a:solidFill>
                  <a:srgbClr val="92D050"/>
                </a:solidFill>
                <a:cs typeface="B Nazanin" panose="00000400000000000000" pitchFamily="2" charset="-78"/>
              </a:rPr>
              <a:t>میتوز : </a:t>
            </a:r>
            <a:r>
              <a:rPr lang="fa-IR" sz="2200" b="1" dirty="0">
                <a:solidFill>
                  <a:srgbClr val="FFC000"/>
                </a:solidFill>
                <a:cs typeface="B Nazanin" panose="00000400000000000000" pitchFamily="2" charset="-78"/>
              </a:rPr>
              <a:t>نوعی تقسیم سلولی که برای رشد و نمو ، جبران سلول های مرده ، ترمیم و تولید مثل غیر جنسی جانداران یوکاریوتی انجام می شود . </a:t>
            </a:r>
          </a:p>
          <a:p>
            <a:pPr algn="just" rtl="1"/>
            <a:r>
              <a:rPr lang="fa-IR" sz="2200" b="1" dirty="0">
                <a:solidFill>
                  <a:srgbClr val="FFC000"/>
                </a:solidFill>
                <a:cs typeface="B Nazanin" panose="00000400000000000000" pitchFamily="2" charset="-78"/>
              </a:rPr>
              <a:t>در تقسیم میتوز از یک سلول دو سلول به وجود می آید و تعداد کروموزوم ها تغییری نمی کند .</a:t>
            </a:r>
            <a:endParaRPr lang="en-US" sz="2200" b="1" dirty="0">
              <a:solidFill>
                <a:srgbClr val="FFC000"/>
              </a:solidFill>
              <a:cs typeface="B Nazanin" panose="00000400000000000000" pitchFamily="2" charset="-78"/>
            </a:endParaRPr>
          </a:p>
        </p:txBody>
      </p:sp>
      <p:sp>
        <p:nvSpPr>
          <p:cNvPr id="15" name="TextBox 14"/>
          <p:cNvSpPr txBox="1"/>
          <p:nvPr/>
        </p:nvSpPr>
        <p:spPr>
          <a:xfrm>
            <a:off x="720090" y="4232106"/>
            <a:ext cx="6503670" cy="1015663"/>
          </a:xfrm>
          <a:prstGeom prst="rect">
            <a:avLst/>
          </a:prstGeom>
          <a:noFill/>
        </p:spPr>
        <p:txBody>
          <a:bodyPr wrap="square" rtlCol="0">
            <a:spAutoFit/>
          </a:bodyPr>
          <a:lstStyle/>
          <a:p>
            <a:pPr algn="r" rtl="1"/>
            <a:r>
              <a:rPr lang="fa-IR" sz="3200" dirty="0">
                <a:solidFill>
                  <a:srgbClr val="92D050"/>
                </a:solidFill>
                <a:cs typeface="B Nazanin" panose="00000400000000000000" pitchFamily="2" charset="-78"/>
              </a:rPr>
              <a:t>میوز : </a:t>
            </a:r>
            <a:r>
              <a:rPr lang="fa-IR" sz="2200" b="1" dirty="0">
                <a:solidFill>
                  <a:srgbClr val="FFC000"/>
                </a:solidFill>
                <a:cs typeface="B Nazanin" panose="00000400000000000000" pitchFamily="2" charset="-78"/>
              </a:rPr>
              <a:t>نوعی تقسیم سلّولی که برای تولید گامت ( سلول جنسی ) جانداران یوکاریوتی انجام می شود</a:t>
            </a:r>
            <a:r>
              <a:rPr lang="fa-IR" sz="2800" b="1" dirty="0">
                <a:solidFill>
                  <a:srgbClr val="FFC000"/>
                </a:solidFill>
                <a:cs typeface="B Nazanin" panose="00000400000000000000" pitchFamily="2" charset="-78"/>
              </a:rPr>
              <a:t> </a:t>
            </a:r>
            <a:endParaRPr lang="en-US" sz="28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1331781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barn(inVertical)">
                                      <p:cBhvr>
                                        <p:cTn id="7" dur="500"/>
                                        <p:tgtEl>
                                          <p:spTgt spid="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barn(inVertical)">
                                      <p:cBhvr>
                                        <p:cTn id="12" dur="500"/>
                                        <p:tgtEl>
                                          <p:spTgt spid="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p:cNvSpPr>
            <a:spLocks noGrp="1"/>
          </p:cNvSpPr>
          <p:nvPr>
            <p:ph sz="quarter" idx="13"/>
          </p:nvPr>
        </p:nvSpPr>
        <p:spPr>
          <a:xfrm>
            <a:off x="776614" y="1051560"/>
            <a:ext cx="10363826" cy="5505449"/>
          </a:xfrm>
        </p:spPr>
        <p:txBody>
          <a:bodyPr/>
          <a:lstStyle/>
          <a:p>
            <a:pPr algn="r" rtl="1"/>
            <a:r>
              <a:rPr lang="fa-IR" sz="3200" dirty="0">
                <a:solidFill>
                  <a:schemeClr val="bg1"/>
                </a:solidFill>
                <a:cs typeface="B Titr" panose="00000700000000000000" pitchFamily="2" charset="-78"/>
              </a:rPr>
              <a:t>چند نکته مهم :</a:t>
            </a:r>
          </a:p>
          <a:p>
            <a:pPr algn="r" rtl="1"/>
            <a:r>
              <a:rPr lang="fa-IR" sz="2800" dirty="0">
                <a:solidFill>
                  <a:schemeClr val="bg1"/>
                </a:solidFill>
                <a:cs typeface="B Nazanin" panose="00000400000000000000" pitchFamily="2" charset="-78"/>
              </a:rPr>
              <a:t>1) </a:t>
            </a:r>
            <a:r>
              <a:rPr lang="fa-IR" sz="2800" b="1" dirty="0">
                <a:solidFill>
                  <a:srgbClr val="FFC000"/>
                </a:solidFill>
                <a:cs typeface="B Nazanin" panose="00000400000000000000" pitchFamily="2" charset="-78"/>
              </a:rPr>
              <a:t>در تقسیم میوز یک سلول به چهار سلول جدید تبدیل می شود . ولی تعداد کروموزوم های هر سلول جدید نصف تعداد کروموزوم های اولیه است . </a:t>
            </a:r>
          </a:p>
          <a:p>
            <a:pPr algn="r" rtl="1"/>
            <a:r>
              <a:rPr lang="fa-IR" sz="2800" dirty="0">
                <a:solidFill>
                  <a:schemeClr val="bg1"/>
                </a:solidFill>
                <a:cs typeface="B Nazanin" panose="00000400000000000000" pitchFamily="2" charset="-78"/>
              </a:rPr>
              <a:t>2)</a:t>
            </a:r>
            <a:r>
              <a:rPr lang="fa-IR" sz="2800" b="1" dirty="0">
                <a:solidFill>
                  <a:srgbClr val="FFC000"/>
                </a:solidFill>
                <a:cs typeface="B Nazanin" panose="00000400000000000000" pitchFamily="2" charset="-78"/>
              </a:rPr>
              <a:t> میتو در لغت به معنی نخ است و اشاره به ساختار نخ مانند کروموزوم ها دارد .</a:t>
            </a:r>
          </a:p>
          <a:p>
            <a:pPr algn="r" rtl="1"/>
            <a:r>
              <a:rPr lang="fa-IR" sz="2800" dirty="0">
                <a:solidFill>
                  <a:srgbClr val="FF0000"/>
                </a:solidFill>
                <a:cs typeface="B Nazanin" panose="00000400000000000000" pitchFamily="2" charset="-78"/>
              </a:rPr>
              <a:t> </a:t>
            </a:r>
            <a:r>
              <a:rPr lang="fa-IR" sz="2800" dirty="0">
                <a:solidFill>
                  <a:schemeClr val="bg1"/>
                </a:solidFill>
                <a:cs typeface="B Nazanin" panose="00000400000000000000" pitchFamily="2" charset="-78"/>
              </a:rPr>
              <a:t>3)</a:t>
            </a:r>
            <a:r>
              <a:rPr lang="fa-IR" sz="2800" dirty="0">
                <a:solidFill>
                  <a:srgbClr val="FF0000"/>
                </a:solidFill>
                <a:cs typeface="B Nazanin" panose="00000400000000000000" pitchFamily="2" charset="-78"/>
              </a:rPr>
              <a:t> </a:t>
            </a:r>
            <a:r>
              <a:rPr lang="fa-IR" sz="2800" b="1" dirty="0">
                <a:solidFill>
                  <a:srgbClr val="FFC000"/>
                </a:solidFill>
                <a:cs typeface="B Nazanin" panose="00000400000000000000" pitchFamily="2" charset="-78"/>
              </a:rPr>
              <a:t>میو در لغت به معنی کاهش است و اشاره به کاهش ماده ژنتیکی دارد . </a:t>
            </a:r>
            <a:endParaRPr lang="en-US" sz="2800" b="1" dirty="0">
              <a:solidFill>
                <a:srgbClr val="FFC000"/>
              </a:solidFill>
              <a:cs typeface="B Nazanin" panose="00000400000000000000" pitchFamily="2" charset="-78"/>
            </a:endParaRPr>
          </a:p>
          <a:p>
            <a:pPr algn="r" rtl="1"/>
            <a:r>
              <a:rPr lang="fa-IR" sz="2800" dirty="0">
                <a:solidFill>
                  <a:schemeClr val="bg1"/>
                </a:solidFill>
                <a:cs typeface="B Nazanin" panose="00000400000000000000" pitchFamily="2" charset="-78"/>
              </a:rPr>
              <a:t>4) </a:t>
            </a:r>
            <a:r>
              <a:rPr lang="fa-IR" sz="2800" b="1" dirty="0">
                <a:solidFill>
                  <a:srgbClr val="FFC000"/>
                </a:solidFill>
                <a:cs typeface="B Nazanin" panose="00000400000000000000" pitchFamily="2" charset="-78"/>
              </a:rPr>
              <a:t>نام دیگر تقسیم میتوز رشتمان می باشد .</a:t>
            </a:r>
          </a:p>
          <a:p>
            <a:pPr algn="r" rtl="1"/>
            <a:r>
              <a:rPr lang="fa-IR" sz="2800" dirty="0">
                <a:solidFill>
                  <a:schemeClr val="bg1"/>
                </a:solidFill>
                <a:cs typeface="B Nazanin" panose="00000400000000000000" pitchFamily="2" charset="-78"/>
              </a:rPr>
              <a:t>5) </a:t>
            </a:r>
            <a:r>
              <a:rPr lang="fa-IR" sz="2800" b="1" dirty="0">
                <a:solidFill>
                  <a:srgbClr val="FFC000"/>
                </a:solidFill>
                <a:cs typeface="B Nazanin" panose="00000400000000000000" pitchFamily="2" charset="-78"/>
              </a:rPr>
              <a:t>نام دیگر تقسیم میوز کاستمان می باشد .</a:t>
            </a:r>
            <a:br>
              <a:rPr lang="fa-IR" dirty="0"/>
            </a:br>
            <a:endParaRPr lang="en-US" dirty="0"/>
          </a:p>
        </p:txBody>
      </p:sp>
    </p:spTree>
    <p:extLst>
      <p:ext uri="{BB962C8B-B14F-4D97-AF65-F5344CB8AC3E}">
        <p14:creationId xmlns:p14="http://schemas.microsoft.com/office/powerpoint/2010/main" val="103507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430" y="0"/>
            <a:ext cx="12192000" cy="6879454"/>
          </a:xfrm>
          <a:prstGeom prst="rect">
            <a:avLst/>
          </a:prstGeom>
        </p:spPr>
      </p:pic>
      <p:sp>
        <p:nvSpPr>
          <p:cNvPr id="7" name="Title 1"/>
          <p:cNvSpPr>
            <a:spLocks noGrp="1"/>
          </p:cNvSpPr>
          <p:nvPr>
            <p:ph type="title"/>
          </p:nvPr>
        </p:nvSpPr>
        <p:spPr>
          <a:xfrm>
            <a:off x="913149" y="264187"/>
            <a:ext cx="10364451" cy="1596177"/>
          </a:xfrm>
        </p:spPr>
        <p:txBody>
          <a:bodyPr>
            <a:normAutofit/>
          </a:bodyPr>
          <a:lstStyle/>
          <a:p>
            <a:r>
              <a:rPr lang="fa-IR" sz="4000" dirty="0">
                <a:solidFill>
                  <a:schemeClr val="bg1"/>
                </a:solidFill>
                <a:cs typeface="B Titr" panose="00000700000000000000" pitchFamily="2" charset="-78"/>
              </a:rPr>
              <a:t>میتوز</a:t>
            </a:r>
            <a:endParaRPr lang="en-US" sz="4000" dirty="0">
              <a:solidFill>
                <a:schemeClr val="bg1"/>
              </a:solidFill>
              <a:cs typeface="B Titr" panose="00000700000000000000" pitchFamily="2" charset="-78"/>
            </a:endParaRPr>
          </a:p>
        </p:txBody>
      </p:sp>
      <p:sp>
        <p:nvSpPr>
          <p:cNvPr id="8" name="Content Placeholder 2"/>
          <p:cNvSpPr>
            <a:spLocks noGrp="1"/>
          </p:cNvSpPr>
          <p:nvPr>
            <p:ph sz="quarter" idx="13"/>
          </p:nvPr>
        </p:nvSpPr>
        <p:spPr>
          <a:xfrm>
            <a:off x="913149" y="1974664"/>
            <a:ext cx="10226040" cy="3424107"/>
          </a:xfrm>
        </p:spPr>
        <p:txBody>
          <a:bodyPr>
            <a:noAutofit/>
          </a:bodyPr>
          <a:lstStyle/>
          <a:p>
            <a:pPr algn="r" rtl="1">
              <a:lnSpc>
                <a:spcPct val="150000"/>
              </a:lnSpc>
            </a:pPr>
            <a:r>
              <a:rPr lang="fa-IR" sz="2200" b="1" dirty="0">
                <a:solidFill>
                  <a:srgbClr val="FFC000"/>
                </a:solidFill>
                <a:cs typeface="B Nazanin" panose="00000400000000000000" pitchFamily="2" charset="-78"/>
              </a:rPr>
              <a:t>در تقسیم سلولی میتوز ، که با میکروسکوپ نوری نیز قابل مشاهده است ، یک سلول مادر به دو سلول با ویژگی های مشابه تقسیم می شود و مقدار ماده وراثتی سلول های جدید با سلول اولیه یکسان است به بیان دیگر به تقسیم شدن هسته سلول به دو هسته همانند تقسیم میتوز می گویند . در این نوع تقسیم پس از تقسیم هسته ، سیتوپلاسم نیز تقسیم می شود ( سیتوکینز ) . در بسیاری از موارد در مرحله آخر میتوز ، سیتوکینز آغاز می شود . در سیتوکینز سیتوپلاسم سلول به دو نیم تقسیم می شود به عنوان مثال همه سلول های ماهیچه ای میتوز دارند اما می توانند سیتوکینز نداشته باشند .</a:t>
            </a:r>
          </a:p>
          <a:p>
            <a:pPr algn="r" rtl="1">
              <a:lnSpc>
                <a:spcPct val="150000"/>
              </a:lnSpc>
            </a:pPr>
            <a:r>
              <a:rPr lang="fa-IR" sz="2400" b="1" dirty="0">
                <a:solidFill>
                  <a:srgbClr val="FFC000"/>
                </a:solidFill>
                <a:cs typeface="B Nazanin" panose="00000400000000000000" pitchFamily="2" charset="-78"/>
              </a:rPr>
              <a:t>تقسیم سلولی یعنی { تقسیم هسته ( میتوز ) + تقسیم سیتوپلاسم ( سیتوکینز ) }</a:t>
            </a:r>
            <a:br>
              <a:rPr lang="fa-IR" sz="2200" b="1" dirty="0">
                <a:solidFill>
                  <a:srgbClr val="FFC000"/>
                </a:solidFill>
                <a:cs typeface="B Nazanin" panose="00000400000000000000" pitchFamily="2" charset="-78"/>
              </a:rPr>
            </a:b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32408564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heel(1)">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469927"/>
            <a:ext cx="10364451" cy="1596177"/>
          </a:xfrm>
        </p:spPr>
        <p:txBody>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426234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13" y="0"/>
            <a:ext cx="12192000" cy="6858000"/>
          </a:xfrm>
          <a:prstGeom prst="rect">
            <a:avLst/>
          </a:prstGeom>
        </p:spPr>
      </p:pic>
      <p:sp>
        <p:nvSpPr>
          <p:cNvPr id="13" name="Title 1"/>
          <p:cNvSpPr>
            <a:spLocks noGrp="1"/>
          </p:cNvSpPr>
          <p:nvPr>
            <p:ph type="title"/>
          </p:nvPr>
        </p:nvSpPr>
        <p:spPr>
          <a:xfrm>
            <a:off x="913774" y="-215873"/>
            <a:ext cx="10364451" cy="1596177"/>
          </a:xfrm>
        </p:spPr>
        <p:txBody>
          <a:bodyPr>
            <a:normAutofit/>
          </a:bodyPr>
          <a:lstStyle/>
          <a:p>
            <a:r>
              <a:rPr lang="fa-IR" sz="4000" dirty="0">
                <a:solidFill>
                  <a:schemeClr val="bg1"/>
                </a:solidFill>
                <a:cs typeface="B Titr" panose="00000700000000000000" pitchFamily="2" charset="-78"/>
              </a:rPr>
              <a:t>چند نکته مهم</a:t>
            </a:r>
            <a:endParaRPr lang="en-US" sz="4000" dirty="0">
              <a:solidFill>
                <a:schemeClr val="bg1"/>
              </a:solidFill>
              <a:cs typeface="B Titr" panose="00000700000000000000" pitchFamily="2" charset="-78"/>
            </a:endParaRPr>
          </a:p>
        </p:txBody>
      </p:sp>
      <p:sp>
        <p:nvSpPr>
          <p:cNvPr id="14" name="Content Placeholder 2"/>
          <p:cNvSpPr>
            <a:spLocks noGrp="1"/>
          </p:cNvSpPr>
          <p:nvPr>
            <p:ph sz="quarter" idx="13"/>
          </p:nvPr>
        </p:nvSpPr>
        <p:spPr>
          <a:xfrm>
            <a:off x="913774" y="1181230"/>
            <a:ext cx="10363826" cy="3424107"/>
          </a:xfrm>
        </p:spPr>
        <p:txBody>
          <a:bodyPr>
            <a:normAutofit lnSpcReduction="10000"/>
          </a:bodyPr>
          <a:lstStyle/>
          <a:p>
            <a:pPr marL="0" indent="0" algn="r" rtl="1">
              <a:lnSpc>
                <a:spcPct val="150000"/>
              </a:lnSpc>
              <a:buNone/>
            </a:pPr>
            <a:r>
              <a:rPr lang="fa-IR" sz="2200" b="1" dirty="0">
                <a:solidFill>
                  <a:srgbClr val="FFC000"/>
                </a:solidFill>
                <a:cs typeface="B Nazanin" panose="00000400000000000000" pitchFamily="2" charset="-78"/>
              </a:rPr>
              <a:t>1) سلول های ماهیچه اسکلتی فقط در دوران جنینی تقسیم می شوند . بعد از تولد در سلول های ماهیچه ای فقط میتوز تقسیم هسته انجام می شود و تقسیم سیتوپلاسم ( سیتوکینز ) رخ نمی دهد و به همین دلیل در آن ها سلول های چند هسته ای دیده می شود.</a:t>
            </a:r>
            <a:br>
              <a:rPr lang="fa-IR" sz="2200" b="1" dirty="0">
                <a:solidFill>
                  <a:srgbClr val="FFC000"/>
                </a:solidFill>
                <a:cs typeface="B Nazanin" panose="00000400000000000000" pitchFamily="2" charset="-78"/>
              </a:rPr>
            </a:br>
            <a:r>
              <a:rPr lang="fa-IR" sz="2200" b="1" dirty="0">
                <a:solidFill>
                  <a:srgbClr val="FFC000"/>
                </a:solidFill>
                <a:cs typeface="B Nazanin" panose="00000400000000000000" pitchFamily="2" charset="-78"/>
              </a:rPr>
              <a:t>2) عضله قلبی بعد از دوران اولیه کودکی دیگر توانایی ترمیم ندارد</a:t>
            </a:r>
            <a:br>
              <a:rPr lang="fa-IR" sz="2200" b="1" dirty="0">
                <a:solidFill>
                  <a:srgbClr val="FFC000"/>
                </a:solidFill>
                <a:cs typeface="B Nazanin" panose="00000400000000000000" pitchFamily="2" charset="-78"/>
              </a:rPr>
            </a:br>
            <a:r>
              <a:rPr lang="fa-IR" sz="2200" b="1" dirty="0">
                <a:solidFill>
                  <a:srgbClr val="FFC000"/>
                </a:solidFill>
                <a:cs typeface="B Nazanin" panose="00000400000000000000" pitchFamily="2" charset="-78"/>
              </a:rPr>
              <a:t>3) عضله صاف بعد از آسیب دیدن می تواند از طریق میتوز سلول های جدیدی برای جایگزینی در بافت ایجاد کند . مانند : دیواره رحم که در هنگام بارداری با افزایش حجم و تعداد سلول ها رشد کرده و بزرگ می شود .</a:t>
            </a:r>
            <a:br>
              <a:rPr lang="fa-IR" sz="2200" b="1" dirty="0">
                <a:solidFill>
                  <a:srgbClr val="FFC000"/>
                </a:solidFill>
                <a:cs typeface="B Nazanin" panose="00000400000000000000" pitchFamily="2" charset="-78"/>
              </a:rPr>
            </a:br>
            <a:endParaRPr lang="en-US" sz="2200" b="1" dirty="0">
              <a:solidFill>
                <a:srgbClr val="FFC000"/>
              </a:solidFill>
              <a:cs typeface="B Nazanin" panose="00000400000000000000" pitchFamily="2" charset="-7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053" y="4422456"/>
            <a:ext cx="5899847" cy="1989773"/>
          </a:xfrm>
          <a:prstGeom prst="rect">
            <a:avLst/>
          </a:prstGeom>
        </p:spPr>
      </p:pic>
    </p:spTree>
    <p:extLst>
      <p:ext uri="{BB962C8B-B14F-4D97-AF65-F5344CB8AC3E}">
        <p14:creationId xmlns:p14="http://schemas.microsoft.com/office/powerpoint/2010/main" val="123005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1000"/>
                                        <p:tgtEl>
                                          <p:spTgt spid="14">
                                            <p:txEl>
                                              <p:pRg st="0" end="0"/>
                                            </p:txEl>
                                          </p:spTgt>
                                        </p:tgtEl>
                                      </p:cBhvr>
                                    </p:animEffect>
                                    <p:anim calcmode="lin" valueType="num">
                                      <p:cBhvr>
                                        <p:cTn id="1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V="1">
            <a:off x="0" y="-3"/>
            <a:ext cx="12192001" cy="6858002"/>
          </a:xfrm>
          <a:prstGeom prst="rect">
            <a:avLst/>
          </a:prstGeom>
        </p:spPr>
      </p:pic>
      <p:sp>
        <p:nvSpPr>
          <p:cNvPr id="6" name="Title 1"/>
          <p:cNvSpPr>
            <a:spLocks noGrp="1"/>
          </p:cNvSpPr>
          <p:nvPr>
            <p:ph type="title"/>
          </p:nvPr>
        </p:nvSpPr>
        <p:spPr>
          <a:xfrm>
            <a:off x="913774" y="332767"/>
            <a:ext cx="10364451" cy="1596177"/>
          </a:xfrm>
        </p:spPr>
        <p:txBody>
          <a:bodyPr>
            <a:normAutofit/>
          </a:bodyPr>
          <a:lstStyle/>
          <a:p>
            <a:r>
              <a:rPr lang="fa-IR" sz="4000" dirty="0">
                <a:solidFill>
                  <a:schemeClr val="bg1"/>
                </a:solidFill>
                <a:cs typeface="B Titr" panose="00000700000000000000" pitchFamily="2" charset="-78"/>
              </a:rPr>
              <a:t>مراحل میتوز</a:t>
            </a:r>
            <a:endParaRPr lang="en-US" sz="4000" dirty="0">
              <a:solidFill>
                <a:schemeClr val="bg1"/>
              </a:solidFill>
              <a:cs typeface="B Titr" panose="00000700000000000000" pitchFamily="2" charset="-78"/>
            </a:endParaRPr>
          </a:p>
        </p:txBody>
      </p:sp>
      <p:sp>
        <p:nvSpPr>
          <p:cNvPr id="7" name="Content Placeholder 2"/>
          <p:cNvSpPr txBox="1">
            <a:spLocks/>
          </p:cNvSpPr>
          <p:nvPr/>
        </p:nvSpPr>
        <p:spPr>
          <a:xfrm>
            <a:off x="685800" y="1914788"/>
            <a:ext cx="10454640" cy="46547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r" rtl="1"/>
            <a:r>
              <a:rPr lang="fa-IR" sz="2200" b="1" dirty="0">
                <a:solidFill>
                  <a:srgbClr val="FFC000"/>
                </a:solidFill>
                <a:cs typeface="B Nazanin" panose="00000400000000000000" pitchFamily="2" charset="-78"/>
              </a:rPr>
              <a:t>تقسیم میتوز که فرایندی پیوسته است به چهار مرحله تقسیم می شود :</a:t>
            </a:r>
          </a:p>
          <a:p>
            <a:pPr marL="0" indent="0" algn="r" rtl="1">
              <a:buFont typeface="Arial" panose="020B0604020202020204" pitchFamily="34" charset="0"/>
              <a:buNone/>
            </a:pPr>
            <a:r>
              <a:rPr lang="fa-IR" sz="2200" b="1" dirty="0">
                <a:solidFill>
                  <a:schemeClr val="bg2">
                    <a:lumMod val="20000"/>
                    <a:lumOff val="80000"/>
                  </a:schemeClr>
                </a:solidFill>
                <a:cs typeface="B Nazanin" panose="00000400000000000000" pitchFamily="2" charset="-78"/>
              </a:rPr>
              <a:t>1) </a:t>
            </a:r>
            <a:r>
              <a:rPr lang="fa-IR" sz="2400" b="1" dirty="0">
                <a:solidFill>
                  <a:schemeClr val="bg2">
                    <a:lumMod val="20000"/>
                    <a:lumOff val="80000"/>
                  </a:schemeClr>
                </a:solidFill>
                <a:cs typeface="B Nazanin" panose="00000400000000000000" pitchFamily="2" charset="-78"/>
              </a:rPr>
              <a:t>پروفاز : </a:t>
            </a:r>
            <a:r>
              <a:rPr lang="fa-IR" sz="2200" b="1" dirty="0">
                <a:solidFill>
                  <a:srgbClr val="FFC000"/>
                </a:solidFill>
                <a:cs typeface="B Nazanin" panose="00000400000000000000" pitchFamily="2" charset="-78"/>
              </a:rPr>
              <a:t>در این مرحله که طولانی ترین مرحله تقسیم میتوزی است ، رشته های بلند و باریک کروماتینی به تدریج کوتاه و ضخیم می شوند و کروموزوم های مضاعف شده را به وجود می آورند . همزمان سانتریول ها به طرف قطب های سلول حرکت می کنند و دوک تقسیم را پدید می آورند که در این مدت هستک وغشای هسته ناپدید می شوند .</a:t>
            </a:r>
          </a:p>
          <a:p>
            <a:pPr marL="0" indent="0" algn="r" rtl="1">
              <a:buFont typeface="Arial" panose="020B0604020202020204" pitchFamily="34" charset="0"/>
              <a:buNone/>
            </a:pPr>
            <a:endParaRPr lang="fa-IR" sz="2200" b="1" dirty="0">
              <a:solidFill>
                <a:srgbClr val="FFC000"/>
              </a:solidFill>
              <a:cs typeface="B Nazanin" panose="00000400000000000000" pitchFamily="2" charset="-78"/>
            </a:endParaRPr>
          </a:p>
          <a:p>
            <a:pPr marL="0" indent="0" algn="r" rtl="1">
              <a:buFont typeface="Arial" panose="020B0604020202020204" pitchFamily="34" charset="0"/>
              <a:buNone/>
            </a:pPr>
            <a:r>
              <a:rPr lang="fa-IR" sz="2200" b="1" dirty="0">
                <a:solidFill>
                  <a:schemeClr val="bg2">
                    <a:lumMod val="20000"/>
                    <a:lumOff val="80000"/>
                  </a:schemeClr>
                </a:solidFill>
                <a:cs typeface="B Nazanin" panose="00000400000000000000" pitchFamily="2" charset="-78"/>
              </a:rPr>
              <a:t>2) </a:t>
            </a:r>
            <a:r>
              <a:rPr lang="fa-IR" sz="2400" b="1" dirty="0">
                <a:solidFill>
                  <a:schemeClr val="bg2">
                    <a:lumMod val="20000"/>
                    <a:lumOff val="80000"/>
                  </a:schemeClr>
                </a:solidFill>
                <a:cs typeface="B Nazanin" panose="00000400000000000000" pitchFamily="2" charset="-78"/>
              </a:rPr>
              <a:t>متافاز : </a:t>
            </a:r>
            <a:r>
              <a:rPr lang="fa-IR" sz="2200" b="1" dirty="0">
                <a:solidFill>
                  <a:srgbClr val="FFC000"/>
                </a:solidFill>
                <a:cs typeface="B Nazanin" panose="00000400000000000000" pitchFamily="2" charset="-78"/>
              </a:rPr>
              <a:t>در این مرحله کروموزوم های مضاعف شده در یک صف و در مرکز سلول قرار می گیرند . در این حالت سانترومر کروموزوم ها به رشته هایی که به کمک سانتریول ها سازماندهی شده اند و دوک میتوزی نامیده می شوند ، متصل می گردند .</a:t>
            </a:r>
          </a:p>
          <a:p>
            <a:pPr marL="0" indent="0" algn="r" rtl="1">
              <a:buFont typeface="Arial" panose="020B0604020202020204" pitchFamily="34" charset="0"/>
              <a:buNone/>
            </a:pPr>
            <a:endParaRPr lang="en-US" sz="2200" b="1" dirty="0">
              <a:solidFill>
                <a:srgbClr val="FFC000"/>
              </a:solidFill>
              <a:cs typeface="B Nazanin" panose="00000400000000000000" pitchFamily="2" charset="-78"/>
            </a:endParaRPr>
          </a:p>
        </p:txBody>
      </p:sp>
    </p:spTree>
    <p:extLst>
      <p:ext uri="{BB962C8B-B14F-4D97-AF65-F5344CB8AC3E}">
        <p14:creationId xmlns:p14="http://schemas.microsoft.com/office/powerpoint/2010/main" val="45926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down)">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830</TotalTime>
  <Words>2022</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Tw Cen MT</vt:lpstr>
      <vt:lpstr>Droplet</vt:lpstr>
      <vt:lpstr>PowerPoint Presentation</vt:lpstr>
      <vt:lpstr>تقسیم سلولی</vt:lpstr>
      <vt:lpstr>PowerPoint Presentation</vt:lpstr>
      <vt:lpstr>PowerPoint Presentation</vt:lpstr>
      <vt:lpstr>PowerPoint Presentation</vt:lpstr>
      <vt:lpstr>میتوز</vt:lpstr>
      <vt:lpstr>PowerPoint Presentation</vt:lpstr>
      <vt:lpstr>چند نکته مهم</vt:lpstr>
      <vt:lpstr>مراحل میتوز</vt:lpstr>
      <vt:lpstr>PowerPoint Presentation</vt:lpstr>
      <vt:lpstr>PowerPoint Presentation</vt:lpstr>
      <vt:lpstr>PowerPoint Presentation</vt:lpstr>
      <vt:lpstr>میوز</vt:lpstr>
      <vt:lpstr>PowerPoint Presentation</vt:lpstr>
      <vt:lpstr>PowerPoint Presentation</vt:lpstr>
      <vt:lpstr>چرخه سلّولی</vt:lpstr>
      <vt:lpstr>PowerPoint Presentation</vt:lpstr>
      <vt:lpstr>PowerPoint Presentation</vt:lpstr>
      <vt:lpstr>جهش</vt:lpstr>
      <vt:lpstr>سرطان</vt:lpstr>
      <vt:lpstr>PowerPoint Presentation</vt:lpstr>
      <vt:lpstr>PowerPoint Presentation</vt:lpstr>
      <vt:lpstr>PowerPoint Presentation</vt:lpstr>
      <vt:lpstr>PowerPoint Presentation</vt:lpstr>
      <vt:lpstr>معرفی کتاب</vt:lpstr>
      <vt:lpstr>با 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mohseni</dc:creator>
  <cp:lastModifiedBy>Modern</cp:lastModifiedBy>
  <cp:revision>66</cp:revision>
  <dcterms:created xsi:type="dcterms:W3CDTF">2019-02-05T19:15:27Z</dcterms:created>
  <dcterms:modified xsi:type="dcterms:W3CDTF">2019-09-11T12:40:02Z</dcterms:modified>
</cp:coreProperties>
</file>