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7" r:id="rId4"/>
    <p:sldId id="257" r:id="rId5"/>
    <p:sldId id="258" r:id="rId6"/>
    <p:sldId id="259" r:id="rId7"/>
    <p:sldId id="260" r:id="rId8"/>
    <p:sldId id="261" r:id="rId9"/>
    <p:sldId id="262" r:id="rId10"/>
    <p:sldId id="263" r:id="rId11"/>
    <p:sldId id="264" r:id="rId12"/>
    <p:sldId id="265" r:id="rId13"/>
    <p:sldId id="266" r:id="rId14"/>
    <p:sldId id="269" r:id="rId15"/>
    <p:sldId id="270" r:id="rId16"/>
    <p:sldId id="272" r:id="rId17"/>
    <p:sldId id="271" r:id="rId18"/>
    <p:sldId id="305"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 id="302"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74D9ECF-AC15-462F-A9B7-14DABAD9B6FE}" type="datetimeFigureOut">
              <a:rPr lang="en-US" smtClean="0"/>
              <a:pPr/>
              <a:t>12/29/2012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6EB5DE0-BC28-436C-B5FE-B447DEAF5996}"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B5DE0-BC28-436C-B5FE-B447DEAF59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B5DE0-BC28-436C-B5FE-B447DEAF5996}"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B5DE0-BC28-436C-B5FE-B447DEAF5996}"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74D9ECF-AC15-462F-A9B7-14DABAD9B6FE}" type="datetimeFigureOut">
              <a:rPr lang="en-US" smtClean="0"/>
              <a:pPr/>
              <a:t>12/29/2012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6EB5DE0-BC28-436C-B5FE-B447DEAF5996}"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B5DE0-BC28-436C-B5FE-B447DEAF5996}"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B5DE0-BC28-436C-B5FE-B447DEAF5996}"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B5DE0-BC28-436C-B5FE-B447DEAF5996}"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B5DE0-BC28-436C-B5FE-B447DEAF5996}"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B5DE0-BC28-436C-B5FE-B447DEAF5996}"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4D9ECF-AC15-462F-A9B7-14DABAD9B6FE}" type="datetimeFigureOut">
              <a:rPr lang="en-US" smtClean="0"/>
              <a:pPr/>
              <a:t>12/29/2012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B5DE0-BC28-436C-B5FE-B447DEAF5996}"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74D9ECF-AC15-462F-A9B7-14DABAD9B6FE}" type="datetimeFigureOut">
              <a:rPr lang="en-US" smtClean="0"/>
              <a:pPr/>
              <a:t>12/29/2012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6EB5DE0-BC28-436C-B5FE-B447DEAF5996}"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حرارتی</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dirty="0"/>
          </a:p>
        </p:txBody>
      </p:sp>
      <p:pic>
        <p:nvPicPr>
          <p:cNvPr id="24582" name="Picture 6" descr="http://aryanapars.takrah.com/Image%20Gallary/Larg/80789aryanapars.jpg"/>
          <p:cNvPicPr>
            <a:picLocks noChangeAspect="1" noChangeArrowheads="1"/>
          </p:cNvPicPr>
          <p:nvPr/>
        </p:nvPicPr>
        <p:blipFill>
          <a:blip r:embed="rId2" cstate="print"/>
          <a:srcRect/>
          <a:stretch>
            <a:fillRect/>
          </a:stretch>
        </p:blipFill>
        <p:spPr bwMode="auto">
          <a:xfrm>
            <a:off x="914400" y="762000"/>
            <a:ext cx="3733800" cy="2800350"/>
          </a:xfrm>
          <a:prstGeom prst="rect">
            <a:avLst/>
          </a:prstGeom>
          <a:noFill/>
        </p:spPr>
      </p:pic>
      <p:pic>
        <p:nvPicPr>
          <p:cNvPr id="24584" name="Picture 8" descr="http://www.30vil.net/wp-content/uploads/2010/07/1454a_ISOWOOL5.jpg"/>
          <p:cNvPicPr>
            <a:picLocks noChangeAspect="1" noChangeArrowheads="1"/>
          </p:cNvPicPr>
          <p:nvPr/>
        </p:nvPicPr>
        <p:blipFill>
          <a:blip r:embed="rId3" cstate="print"/>
          <a:srcRect/>
          <a:stretch>
            <a:fillRect/>
          </a:stretch>
        </p:blipFill>
        <p:spPr bwMode="auto">
          <a:xfrm>
            <a:off x="5105400" y="838200"/>
            <a:ext cx="3048000" cy="268224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219200"/>
            <a:ext cx="8001000" cy="4937760"/>
          </a:xfrm>
        </p:spPr>
        <p:txBody>
          <a:bodyPr>
            <a:normAutofit/>
          </a:bodyPr>
          <a:lstStyle/>
          <a:p>
            <a:pPr algn="r" rtl="1"/>
            <a:r>
              <a:rPr lang="fa-IR" sz="1900" b="1" dirty="0" smtClean="0">
                <a:solidFill>
                  <a:schemeClr val="accent6"/>
                </a:solidFill>
                <a:cs typeface="B Nazanin" pitchFamily="2" charset="-78"/>
              </a:rPr>
              <a:t>كاربرد:</a:t>
            </a:r>
          </a:p>
          <a:p>
            <a:pPr algn="r" rtl="1"/>
            <a:r>
              <a:rPr lang="fa-IR" sz="1900" b="1" dirty="0" smtClean="0">
                <a:cs typeface="B Nazanin" pitchFamily="2" charset="-78"/>
              </a:rPr>
              <a:t>صنايع پتروشيمي ، پالايشگاه ، بيمارستان ها، نيروگاه ها، صنايع سنگين، استوديوهاي صدا برداري ، تونل هاي مترو،كارخانه هاي سيمان و فولاد از مصرف كنندگان اين نوع عايق به شمار مي روند.</a:t>
            </a:r>
          </a:p>
          <a:p>
            <a:pPr algn="just" rtl="1"/>
            <a:r>
              <a:rPr lang="fa-IR" sz="1900" b="1" dirty="0" smtClean="0">
                <a:cs typeface="B Nazanin" pitchFamily="2" charset="-78"/>
              </a:rPr>
              <a:t>پشم سنگ فله، به عنوان عايق حرارتي صوتي بين دو جدار ديوار هاي ساختماني ،جدار دودكش ها ، منبع اگزوز اتومبيل ها و دستگاه هاي صنعتي و پركردن فضاهاي فاقد شكل هندسي منظم به كار مي رود.</a:t>
            </a:r>
          </a:p>
          <a:p>
            <a:pPr algn="just" rtl="1"/>
            <a:r>
              <a:rPr lang="fa-IR" sz="1900" b="1" dirty="0" smtClean="0">
                <a:cs typeface="B Nazanin" pitchFamily="2" charset="-78"/>
              </a:rPr>
              <a:t>پشم سنگ تخته اي براي عايق كاري و پوشش سقف سوله، كانال هاي گردش هوا و سيستم هاي تهويه مطبوع وآب سردكن مورد استفاده قرار مي گيرد</a:t>
            </a:r>
          </a:p>
          <a:p>
            <a:pPr algn="just" rtl="1"/>
            <a:r>
              <a:rPr lang="fa-IR" sz="1900" b="1" dirty="0" smtClean="0">
                <a:cs typeface="B Nazanin" pitchFamily="2" charset="-78"/>
              </a:rPr>
              <a:t>پشم سنگ پانلي، به دليل استحكام به عنوان عايق بين جداره ها، در استوديو صدابرداري وتونل هاي مترو براي جذب هوا مورد استفاده قرار مي گيرند. </a:t>
            </a:r>
          </a:p>
          <a:p>
            <a:pPr algn="just" rtl="1"/>
            <a:r>
              <a:rPr lang="fa-IR" sz="1900" b="1" dirty="0" smtClean="0">
                <a:cs typeface="B Nazanin" pitchFamily="2" charset="-78"/>
              </a:rPr>
              <a:t>عايق لوله اي پشم سنگ ، در تاسيسات سيستم هاي تهويه مطبوع براي عايق كاري لوله هاي عبور سيالات سرد وگرم ، در صنايع جهت عبور سيالات داغ وبخار مورد استفاده قرار مي گيرد.</a:t>
            </a:r>
          </a:p>
          <a:p>
            <a:endParaRPr lang="en-US" dirty="0"/>
          </a:p>
        </p:txBody>
      </p:sp>
      <p:sp>
        <p:nvSpPr>
          <p:cNvPr id="4"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Nazanin" pitchFamily="2" charset="-78"/>
              </a:rPr>
              <a:t>پشم شيشه </a:t>
            </a:r>
            <a:r>
              <a:rPr lang="en-US" b="1" dirty="0" smtClean="0">
                <a:cs typeface="B Nazanin" pitchFamily="2" charset="-78"/>
              </a:rPr>
              <a:t>(GLASS WOOL)</a:t>
            </a:r>
          </a:p>
          <a:p>
            <a:pPr algn="just" rtl="1"/>
            <a:r>
              <a:rPr lang="fa-IR" sz="1800" b="1" dirty="0" smtClean="0">
                <a:cs typeface="B Nazanin" pitchFamily="2" charset="-78"/>
              </a:rPr>
              <a:t>پشم معدني كه از مذاب شيشه ساخته مي شود.</a:t>
            </a:r>
          </a:p>
          <a:p>
            <a:endParaRPr lang="en-US" dirty="0"/>
          </a:p>
        </p:txBody>
      </p:sp>
      <p:sp>
        <p:nvSpPr>
          <p:cNvPr id="5"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pic>
        <p:nvPicPr>
          <p:cNvPr id="6" name="Picture 5" descr="glasswool_production.png"/>
          <p:cNvPicPr>
            <a:picLocks noChangeAspect="1"/>
          </p:cNvPicPr>
          <p:nvPr/>
        </p:nvPicPr>
        <p:blipFill>
          <a:blip r:embed="rId2" cstate="print"/>
          <a:stretch>
            <a:fillRect/>
          </a:stretch>
        </p:blipFill>
        <p:spPr>
          <a:xfrm>
            <a:off x="914400" y="2133600"/>
            <a:ext cx="4572000" cy="40195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sz="1800" b="1" dirty="0" smtClean="0">
                <a:cs typeface="B Nazanin" pitchFamily="2" charset="-78"/>
              </a:rPr>
              <a:t>از معروف ترين و قديمي ترين انواع عايق هاست.</a:t>
            </a:r>
          </a:p>
          <a:p>
            <a:pPr algn="just" rtl="1"/>
            <a:r>
              <a:rPr lang="fa-IR" sz="1800" b="1" dirty="0" smtClean="0">
                <a:cs typeface="B Nazanin" pitchFamily="2" charset="-78"/>
              </a:rPr>
              <a:t> پشم شيشه شامل فيبرهاي انعطاف پذير شيشه است كه از ذوب مواد اوليه شيشه به دست مي آید.</a:t>
            </a:r>
          </a:p>
          <a:p>
            <a:pPr algn="just" rtl="1"/>
            <a:r>
              <a:rPr lang="fa-IR" sz="1800" b="1" dirty="0" smtClean="0">
                <a:cs typeface="B Nazanin" pitchFamily="2" charset="-78"/>
              </a:rPr>
              <a:t>مي تواند رطوبت محيط را جذب نمائيد.</a:t>
            </a:r>
          </a:p>
          <a:p>
            <a:pPr algn="just" rtl="1"/>
            <a:r>
              <a:rPr lang="fa-IR" sz="1800" b="1" dirty="0" smtClean="0">
                <a:cs typeface="B Nazanin" pitchFamily="2" charset="-78"/>
              </a:rPr>
              <a:t>در مجاورت با بخار آب (خصوصا در سطوح گرم )توليد اسيد سيليسيك مي نمايد.</a:t>
            </a:r>
          </a:p>
          <a:p>
            <a:pPr algn="just" rtl="1"/>
            <a:r>
              <a:rPr lang="fa-IR" sz="1800" b="1" dirty="0" smtClean="0">
                <a:cs typeface="B Nazanin" pitchFamily="2" charset="-78"/>
              </a:rPr>
              <a:t> اگر محافظت آن به نحو مطلوب انجام نشود باكتري ها و قارچ ها در لايه هاي الياف آن تكثير پيدا مي كنند.</a:t>
            </a:r>
          </a:p>
          <a:p>
            <a:pPr algn="just" rtl="1"/>
            <a:r>
              <a:rPr lang="fa-IR" sz="1800" b="1" dirty="0" smtClean="0">
                <a:cs typeface="B Nazanin" pitchFamily="2" charset="-78"/>
              </a:rPr>
              <a:t>در گسترش حريق بي اثر بوده و در مجاورت حريق گازهاي سمي توليد نمي كند.</a:t>
            </a:r>
          </a:p>
          <a:p>
            <a:pPr algn="just" rtl="1"/>
            <a:r>
              <a:rPr lang="fa-IR" sz="1800" b="1" dirty="0" smtClean="0">
                <a:cs typeface="B Nazanin" pitchFamily="2" charset="-78"/>
              </a:rPr>
              <a:t>الياف آن با سر سوزني شكل بوده و اگر وارد نسوج ريه شود خارج نمي گردد و تماس آن با پوست باعث خراشيدگي مي شود.</a:t>
            </a:r>
          </a:p>
          <a:p>
            <a:pPr algn="just" rtl="1"/>
            <a:r>
              <a:rPr lang="fa-IR" sz="1800" b="1" dirty="0" smtClean="0">
                <a:cs typeface="B Nazanin" pitchFamily="2" charset="-78"/>
              </a:rPr>
              <a:t>حداكثر تحمل حرارتي آن 550 درجه سانتیگراد</a:t>
            </a:r>
            <a:r>
              <a:rPr lang="en-US" sz="1800" b="1" dirty="0" smtClean="0">
                <a:cs typeface="B Nazanin" pitchFamily="2" charset="-78"/>
              </a:rPr>
              <a:t> </a:t>
            </a:r>
            <a:r>
              <a:rPr lang="fa-IR" sz="1800" b="1" dirty="0" smtClean="0">
                <a:cs typeface="B Nazanin" pitchFamily="2" charset="-78"/>
              </a:rPr>
              <a:t>است.</a:t>
            </a:r>
          </a:p>
          <a:p>
            <a:pPr algn="just" rtl="1">
              <a:buNone/>
            </a:pPr>
            <a:r>
              <a:rPr lang="fa-IR" sz="2200" b="1" dirty="0" smtClean="0">
                <a:cs typeface="B Nazanin" pitchFamily="2" charset="-78"/>
              </a:rPr>
              <a:t> </a:t>
            </a:r>
            <a:br>
              <a:rPr lang="fa-IR" sz="2200" b="1" dirty="0" smtClean="0">
                <a:cs typeface="B Nazanin" pitchFamily="2" charset="-78"/>
              </a:rPr>
            </a:br>
            <a:endParaRPr lang="en-US" dirty="0"/>
          </a:p>
        </p:txBody>
      </p:sp>
      <p:sp>
        <p:nvSpPr>
          <p:cNvPr id="4" name="Title 1"/>
          <p:cNvSpPr txBox="1">
            <a:spLocks/>
          </p:cNvSpPr>
          <p:nvPr/>
        </p:nvSpPr>
        <p:spPr>
          <a:xfrm>
            <a:off x="457200" y="152400"/>
            <a:ext cx="8229600" cy="990600"/>
          </a:xfrm>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پشم معدنی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rtl="1"/>
            <a:r>
              <a:rPr lang="fa-IR" sz="1800" b="1" dirty="0" smtClean="0">
                <a:cs typeface="B Nazanin" pitchFamily="2" charset="-78"/>
              </a:rPr>
              <a:t>اين نوع عايق ها از مواد معدني و الياف سراميكي همراه با ذرات سيليكا و اكسيد فلزات گروه قليايي مانند كلسيم , منيزيوم ويا آلومينيوم كه در دماي بالا به هم دوخته مي شوند ساخته مي شود. </a:t>
            </a:r>
          </a:p>
          <a:p>
            <a:pPr algn="just" rtl="1"/>
            <a:r>
              <a:rPr lang="fa-IR" sz="1800" b="1" dirty="0" smtClean="0">
                <a:cs typeface="B Nazanin" pitchFamily="2" charset="-78"/>
              </a:rPr>
              <a:t>اين نوع عايق ها به شكل پتوئي و يا به شكل آجري يكپارچه ساخته مي شود. </a:t>
            </a:r>
          </a:p>
          <a:p>
            <a:pPr algn="just" rtl="1"/>
            <a:r>
              <a:rPr lang="fa-IR" sz="1800" b="1" dirty="0" smtClean="0">
                <a:cs typeface="B Nazanin" pitchFamily="2" charset="-78"/>
              </a:rPr>
              <a:t>در مقابل شوك هاي حرارتي مقاوم بوده و تحمل دماهاي بسيار بالا را دارد و غير قابل اشتعال است. </a:t>
            </a:r>
          </a:p>
          <a:p>
            <a:pPr algn="just" rtl="1"/>
            <a:r>
              <a:rPr lang="fa-IR" sz="1800" b="1" dirty="0" smtClean="0">
                <a:cs typeface="B Nazanin" pitchFamily="2" charset="-78"/>
              </a:rPr>
              <a:t>در صورت مجاورت با رطوبت جاذب آن است.</a:t>
            </a:r>
            <a:endParaRPr lang="en-US" sz="1800" b="1" dirty="0">
              <a:cs typeface="B Nazanin" pitchFamily="2" charset="-78"/>
            </a:endParaRPr>
          </a:p>
        </p:txBody>
      </p:sp>
      <p:sp>
        <p:nvSpPr>
          <p:cNvPr id="4" name="Title 1"/>
          <p:cNvSpPr txBox="1">
            <a:spLocks/>
          </p:cNvSpPr>
          <p:nvPr/>
        </p:nvSpPr>
        <p:spPr>
          <a:xfrm>
            <a:off x="457200" y="152400"/>
            <a:ext cx="8229600" cy="990600"/>
          </a:xfrm>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سیلیکات</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calcium-silicate.jpg"/>
          <p:cNvPicPr>
            <a:picLocks noChangeAspect="1"/>
          </p:cNvPicPr>
          <p:nvPr/>
        </p:nvPicPr>
        <p:blipFill>
          <a:blip r:embed="rId2" cstate="print"/>
          <a:stretch>
            <a:fillRect/>
          </a:stretch>
        </p:blipFill>
        <p:spPr>
          <a:xfrm>
            <a:off x="685800" y="3048000"/>
            <a:ext cx="3333750" cy="287655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229600" cy="4937760"/>
          </a:xfrm>
        </p:spPr>
        <p:txBody>
          <a:bodyPr>
            <a:normAutofit/>
          </a:bodyPr>
          <a:lstStyle/>
          <a:p>
            <a:pPr algn="r" rtl="1"/>
            <a:r>
              <a:rPr lang="fa-IR" b="1" dirty="0" smtClean="0">
                <a:cs typeface="B Nazanin" pitchFamily="2" charset="-78"/>
              </a:rPr>
              <a:t>سيليكات كلسيم </a:t>
            </a:r>
            <a:r>
              <a:rPr lang="en-US" b="1" dirty="0" smtClean="0">
                <a:cs typeface="B Nazanin" pitchFamily="2" charset="-78"/>
              </a:rPr>
              <a:t>(Calcium silicate )</a:t>
            </a:r>
            <a:endParaRPr lang="fa-IR" b="1" dirty="0" smtClean="0">
              <a:cs typeface="B Nazanin" pitchFamily="2" charset="-78"/>
            </a:endParaRPr>
          </a:p>
          <a:p>
            <a:pPr algn="just" rtl="1"/>
            <a:r>
              <a:rPr lang="fa-IR" sz="1800" b="1" dirty="0" smtClean="0">
                <a:cs typeface="B Nazanin" pitchFamily="2" charset="-78"/>
              </a:rPr>
              <a:t>ماده عايق شامل سيليكات هيدراته است كه معمولا" بوسيله الياف یکپارچه مسلح مي شود.</a:t>
            </a:r>
          </a:p>
          <a:p>
            <a:pPr algn="just" rtl="1"/>
            <a:r>
              <a:rPr lang="fa-IR" sz="1800" b="1" dirty="0" smtClean="0">
                <a:cs typeface="B Nazanin" pitchFamily="2" charset="-78"/>
              </a:rPr>
              <a:t>يك نوع عايق دانه اي ساخته شده از آهك و تقويت شده توسط ذرات سيليكات با ساختار يكپارچه و صلب به همراه مواد معدني آلي مي باشد.</a:t>
            </a:r>
          </a:p>
          <a:p>
            <a:pPr algn="just" rtl="1"/>
            <a:r>
              <a:rPr lang="fa-IR" sz="1800" b="1" dirty="0" smtClean="0">
                <a:cs typeface="B Nazanin" pitchFamily="2" charset="-78"/>
              </a:rPr>
              <a:t>مقاومت مناسب در مقابل تغيير شكل داشته و جاذب آب است.</a:t>
            </a:r>
          </a:p>
          <a:p>
            <a:pPr algn="just" rtl="1"/>
            <a:r>
              <a:rPr lang="fa-IR" sz="1800" b="1" dirty="0" smtClean="0">
                <a:cs typeface="B Nazanin" pitchFamily="2" charset="-78"/>
              </a:rPr>
              <a:t>فاسد نشده و مكان مناسبي براي رشد قارچ ها و ميكروب ها نمي باشد . </a:t>
            </a:r>
          </a:p>
          <a:p>
            <a:pPr algn="just" rtl="1"/>
            <a:r>
              <a:rPr lang="fa-IR" sz="1800" b="1" dirty="0" smtClean="0">
                <a:cs typeface="B Nazanin" pitchFamily="2" charset="-78"/>
              </a:rPr>
              <a:t>قابل اشتعال نبوده و عموما براي لوله هاي عبور سيالات داغ مورد استفاده قرار مي گيرد.</a:t>
            </a:r>
          </a:p>
          <a:p>
            <a:pPr algn="just" rtl="1"/>
            <a:r>
              <a:rPr lang="fa-IR" sz="1800" b="1" dirty="0" smtClean="0">
                <a:cs typeface="B Nazanin" pitchFamily="2" charset="-78"/>
              </a:rPr>
              <a:t> دانه هاي المنت سماور و يا برخي اتصالات نسوز از اين جنس است و حداكثر تحمل دماي آن 982درجه سانتیگراد</a:t>
            </a:r>
            <a:r>
              <a:rPr lang="en-US" sz="1800" b="1" dirty="0" smtClean="0">
                <a:cs typeface="B Nazanin" pitchFamily="2" charset="-78"/>
              </a:rPr>
              <a:t> </a:t>
            </a:r>
            <a:r>
              <a:rPr lang="fa-IR" sz="1800" b="1" dirty="0" smtClean="0">
                <a:cs typeface="B Nazanin" pitchFamily="2" charset="-78"/>
              </a:rPr>
              <a:t>مي باشد.</a:t>
            </a:r>
          </a:p>
          <a:p>
            <a:pPr algn="just" rtl="1">
              <a:buNone/>
            </a:pPr>
            <a:r>
              <a:rPr lang="fa-IR" sz="1800" b="1" dirty="0" smtClean="0">
                <a:cs typeface="B Nazanin" pitchFamily="2" charset="-78"/>
              </a:rPr>
              <a:t/>
            </a:r>
            <a:br>
              <a:rPr lang="fa-IR" sz="1800" b="1" dirty="0" smtClean="0">
                <a:cs typeface="B Nazanin" pitchFamily="2" charset="-78"/>
              </a:rPr>
            </a:br>
            <a:endParaRPr lang="fa-IR" sz="1800" b="1" dirty="0">
              <a:cs typeface="B Nazanin" pitchFamily="2" charset="-78"/>
            </a:endParaRPr>
          </a:p>
        </p:txBody>
      </p:sp>
      <p:sp>
        <p:nvSpPr>
          <p:cNvPr id="4" name="Title 1"/>
          <p:cNvSpPr txBox="1">
            <a:spLocks/>
          </p:cNvSpPr>
          <p:nvPr/>
        </p:nvSpPr>
        <p:spPr>
          <a:xfrm>
            <a:off x="457200" y="152400"/>
            <a:ext cx="8229600" cy="990600"/>
          </a:xfrm>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سیلیکات</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rtl="1"/>
            <a:r>
              <a:rPr lang="fa-IR" b="1" dirty="0" smtClean="0">
                <a:cs typeface="B Nazanin" pitchFamily="2" charset="-78"/>
              </a:rPr>
              <a:t>سيليكات آلومينيوم </a:t>
            </a:r>
            <a:r>
              <a:rPr lang="en-US" b="1" dirty="0" smtClean="0">
                <a:cs typeface="B Nazanin" pitchFamily="2" charset="-78"/>
              </a:rPr>
              <a:t>(Aluminum Silicate )</a:t>
            </a:r>
            <a:endParaRPr lang="fa-IR" b="1" dirty="0" smtClean="0">
              <a:cs typeface="B Nazanin" pitchFamily="2" charset="-78"/>
            </a:endParaRPr>
          </a:p>
          <a:p>
            <a:pPr algn="just" rtl="1"/>
            <a:r>
              <a:rPr lang="fa-IR" sz="1800" b="1" dirty="0" smtClean="0">
                <a:cs typeface="B Nazanin" pitchFamily="2" charset="-78"/>
              </a:rPr>
              <a:t>اين نوع عايق از مواد معدني اكسيد آلو مينيوم و الياف سراميكي تشكيل شده است.</a:t>
            </a:r>
          </a:p>
          <a:p>
            <a:pPr algn="just" rtl="1"/>
            <a:r>
              <a:rPr lang="fa-IR" sz="1800" b="1" dirty="0" smtClean="0">
                <a:cs typeface="B Nazanin" pitchFamily="2" charset="-78"/>
              </a:rPr>
              <a:t>در دو شكل پتويي و يا آجري يكپارچه ساخته شده و تحمل دماهاي بسيار بالا را دارد.</a:t>
            </a:r>
          </a:p>
          <a:p>
            <a:pPr algn="just" rtl="1"/>
            <a:r>
              <a:rPr lang="fa-IR" sz="1800" b="1" dirty="0" smtClean="0">
                <a:cs typeface="B Nazanin" pitchFamily="2" charset="-78"/>
              </a:rPr>
              <a:t>در مقابل شوك هاي حرارتي نيز مقاوم بوده و كاملا غير قابل اشتعال است .</a:t>
            </a:r>
          </a:p>
          <a:p>
            <a:pPr algn="just" rtl="1"/>
            <a:r>
              <a:rPr lang="fa-IR" sz="1800" b="1" dirty="0" smtClean="0">
                <a:cs typeface="B Nazanin" pitchFamily="2" charset="-78"/>
              </a:rPr>
              <a:t>عايق كوره هاي القائي ذوب فلز از اين جنس مي باشد و دماهاي تا حدود 1800 درجه سانتیگراد</a:t>
            </a:r>
            <a:r>
              <a:rPr lang="en-US" sz="1800" b="1" dirty="0" smtClean="0">
                <a:cs typeface="B Nazanin" pitchFamily="2" charset="-78"/>
              </a:rPr>
              <a:t> </a:t>
            </a:r>
            <a:r>
              <a:rPr lang="fa-IR" sz="1800" b="1" dirty="0" smtClean="0">
                <a:cs typeface="B Nazanin" pitchFamily="2" charset="-78"/>
              </a:rPr>
              <a:t>را به راحتي تحمل مي كند .</a:t>
            </a:r>
          </a:p>
          <a:p>
            <a:pPr rtl="1"/>
            <a:r>
              <a:rPr lang="fa-IR" dirty="0" smtClean="0"/>
              <a:t/>
            </a:r>
            <a:br>
              <a:rPr lang="fa-IR" dirty="0" smtClean="0"/>
            </a:br>
            <a:endParaRPr lang="fa-IR" dirty="0"/>
          </a:p>
        </p:txBody>
      </p:sp>
      <p:sp>
        <p:nvSpPr>
          <p:cNvPr id="4" name="Title 1"/>
          <p:cNvSpPr txBox="1">
            <a:spLocks/>
          </p:cNvSpPr>
          <p:nvPr/>
        </p:nvSpPr>
        <p:spPr>
          <a:xfrm>
            <a:off x="457200" y="152400"/>
            <a:ext cx="8229600" cy="990600"/>
          </a:xfrm>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سیلیکات</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aluminium%20silicate.jpg"/>
          <p:cNvPicPr>
            <a:picLocks noChangeAspect="1"/>
          </p:cNvPicPr>
          <p:nvPr/>
        </p:nvPicPr>
        <p:blipFill>
          <a:blip r:embed="rId2" cstate="print"/>
          <a:stretch>
            <a:fillRect/>
          </a:stretch>
        </p:blipFill>
        <p:spPr>
          <a:xfrm>
            <a:off x="609600" y="3276600"/>
            <a:ext cx="3019425" cy="225742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cir_carbon_fibre.jpg"/>
          <p:cNvPicPr>
            <a:picLocks noGrp="1" noChangeAspect="1"/>
          </p:cNvPicPr>
          <p:nvPr>
            <p:ph sz="quarter" idx="1"/>
          </p:nvPr>
        </p:nvPicPr>
        <p:blipFill>
          <a:blip r:embed="rId2" cstate="print"/>
          <a:stretch>
            <a:fillRect/>
          </a:stretch>
        </p:blipFill>
        <p:spPr>
          <a:xfrm>
            <a:off x="2438400" y="2438400"/>
            <a:ext cx="4114800" cy="3840481"/>
          </a:xfrm>
        </p:spPr>
      </p:pic>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الیاف کربنی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
        <p:nvSpPr>
          <p:cNvPr id="6" name="Rectangle 5"/>
          <p:cNvSpPr/>
          <p:nvPr/>
        </p:nvSpPr>
        <p:spPr>
          <a:xfrm>
            <a:off x="1219200" y="1676400"/>
            <a:ext cx="6781800" cy="369332"/>
          </a:xfrm>
          <a:prstGeom prst="rect">
            <a:avLst/>
          </a:prstGeom>
        </p:spPr>
        <p:txBody>
          <a:bodyPr wrap="square">
            <a:spAutoFit/>
          </a:bodyPr>
          <a:lstStyle/>
          <a:p>
            <a:pPr marL="274320" indent="-274320" algn="ctr" rtl="1">
              <a:spcBef>
                <a:spcPts val="600"/>
              </a:spcBef>
              <a:buClr>
                <a:schemeClr val="accent1"/>
              </a:buClr>
              <a:buSzPct val="76000"/>
            </a:pPr>
            <a:r>
              <a:rPr lang="fa-IR" b="1" dirty="0" smtClean="0">
                <a:cs typeface="B Nazanin" pitchFamily="2" charset="-78"/>
              </a:rPr>
              <a:t>الياف کربن به اليافي گفته مي شود که دست کم داراي 90 درصد کربن هستند </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rtl="1"/>
            <a:r>
              <a:rPr lang="fa-IR" sz="1800" b="1" dirty="0" smtClean="0">
                <a:cs typeface="B Nazanin" pitchFamily="2" charset="-78"/>
              </a:rPr>
              <a:t>کاربردهاي الياف کربن</a:t>
            </a:r>
          </a:p>
          <a:p>
            <a:pPr algn="just" rtl="1"/>
            <a:r>
              <a:rPr lang="fa-IR" sz="1800" b="1" dirty="0" smtClean="0">
                <a:cs typeface="B Nazanin" pitchFamily="2" charset="-78"/>
              </a:rPr>
              <a:t>صنعت حمل و نقل: مخازن گاز مايع خودروها ، قطعات موتور ، کمک فنر ، شفت هاي انتقال نيرو ، ملحقات چرخ و جعبه فرمان ، لنت هاي ترمز ، بدنه ماشين هاي مسابقه ، بدنه کشتي ها و فنرهاي لول . </a:t>
            </a:r>
            <a:br>
              <a:rPr lang="fa-IR" sz="1800" b="1" dirty="0" smtClean="0">
                <a:cs typeface="B Nazanin" pitchFamily="2" charset="-78"/>
              </a:rPr>
            </a:br>
            <a:r>
              <a:rPr lang="fa-IR" sz="1800" b="1" dirty="0" smtClean="0">
                <a:cs typeface="B Nazanin" pitchFamily="2" charset="-78"/>
              </a:rPr>
              <a:t/>
            </a:r>
            <a:br>
              <a:rPr lang="fa-IR" sz="1800" b="1" dirty="0" smtClean="0">
                <a:cs typeface="B Nazanin" pitchFamily="2" charset="-78"/>
              </a:rPr>
            </a:br>
            <a:r>
              <a:rPr lang="fa-IR" sz="1800" b="1" dirty="0" smtClean="0">
                <a:cs typeface="B Nazanin" pitchFamily="2" charset="-78"/>
              </a:rPr>
              <a:t>صنايع ساختماني و معماري: مواد ساختاري پل ها ، ساز و کار پل هاي جمع شونده ، تقويت کننده بتن هاي پرمقاومت ، سازه هاي باربر ، ديوارهاي جداکننده ، سازه هاي پيش تنيده براي کمک به سازه هاي بتني حمل بار ، استفاده در تعمير ساختمان هاي در حال تخريب ، استفاده در جداره داخلي تونل ها براي جلوگيري از ريزش تونل و استفاده در رمپ ها براي جلوگيري از ريزش خاک </a:t>
            </a:r>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الیاف کربنی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rtl="1"/>
            <a:r>
              <a:rPr lang="fa-IR" sz="1800" b="1" dirty="0" smtClean="0">
                <a:cs typeface="B Nazanin" pitchFamily="2" charset="-78"/>
              </a:rPr>
              <a:t>کاربردهاي الياف کربن</a:t>
            </a:r>
          </a:p>
          <a:p>
            <a:pPr algn="just" rtl="1"/>
            <a:r>
              <a:rPr lang="fa-IR" sz="1800" b="1" dirty="0" smtClean="0">
                <a:cs typeface="B Nazanin" pitchFamily="2" charset="-78"/>
              </a:rPr>
              <a:t>صنايع هواپيما سازي و هوافضا: سازه هاي داخلي کابين مسافرين اعم از پانل هاي جداره صندلي ها و ميزها ، پوشش ها ، اجزاي سازه اي ماهواره ها ، لبه بال هواپيماهاي جنگنده ، نوک هواپيماهاي مافوق صوت ، نازل موشک هاي دوربرد و قطعات حساس موتور هواپيماها </a:t>
            </a:r>
          </a:p>
          <a:p>
            <a:pPr algn="just" rtl="1"/>
            <a:r>
              <a:rPr lang="fa-IR" sz="1800" b="1" dirty="0" smtClean="0">
                <a:cs typeface="B Nazanin" pitchFamily="2" charset="-78"/>
              </a:rPr>
              <a:t>صنايع پزشکي: ساخت استخوان مصنوعي ، اجزاي تجهيزات پرتوي ايکس ، صندلي هاي چرخدار ، انواع اجزاي مصنوعي بدن براي معلولين و دريچه قلب </a:t>
            </a:r>
          </a:p>
          <a:p>
            <a:pPr algn="just" rtl="1"/>
            <a:r>
              <a:rPr lang="fa-IR" sz="1800" b="1" dirty="0" smtClean="0">
                <a:cs typeface="B Nazanin" pitchFamily="2" charset="-78"/>
              </a:rPr>
              <a:t>بخش انرژي: باتري هاي سوختي ، پره هاي توربين و پره هاي آسياب هاي بادي براي توليد برق از انرژي باد </a:t>
            </a:r>
          </a:p>
          <a:p>
            <a:pPr algn="just" rtl="1"/>
            <a:r>
              <a:rPr lang="fa-IR" sz="1800" b="1" dirty="0" smtClean="0">
                <a:cs typeface="B Nazanin" pitchFamily="2" charset="-78"/>
              </a:rPr>
              <a:t>صنايع الکترونيک ، تجهيزات الکتريکي و ماشين سازي: قاب رايانه هاي همراه ، اجزاي رايانه ها ، بازوي ربات هاي صنعتي ، چرخ دنده ها ، غلتک ها ، چرخدنده هاي پرسرعت ، قطعات خود روغنکاري شونده ، آنتن ها ، مواد عايق الکتريکي ، مخازن تحت فشار ، غلتک چاپ گرها و قاب تلفن هاي همراه</a:t>
            </a:r>
            <a:endParaRPr lang="en-US" sz="1800" b="1" dirty="0">
              <a:cs typeface="B Nazanin" pitchFamily="2" charset="-78"/>
            </a:endParaRPr>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الیاف کربنی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rtl="1"/>
            <a:r>
              <a:rPr lang="fa-IR" b="1" dirty="0" smtClean="0">
                <a:cs typeface="B Nazanin" pitchFamily="2" charset="-78"/>
              </a:rPr>
              <a:t>الياف شيشه </a:t>
            </a:r>
            <a:r>
              <a:rPr lang="en-US" b="1" dirty="0" smtClean="0">
                <a:cs typeface="B Nazanin" pitchFamily="2" charset="-78"/>
              </a:rPr>
              <a:t>(Fiber Glass)</a:t>
            </a:r>
          </a:p>
          <a:p>
            <a:pPr algn="just" rtl="1"/>
            <a:r>
              <a:rPr lang="fa-IR" sz="1800" b="1" dirty="0" smtClean="0">
                <a:cs typeface="B Nazanin" pitchFamily="2" charset="-78"/>
              </a:rPr>
              <a:t>الياف توليد شده از مذاب شيشه به صورت رشته هاي پيوسته است</a:t>
            </a:r>
          </a:p>
          <a:p>
            <a:pPr algn="just" rtl="1"/>
            <a:r>
              <a:rPr lang="fa-IR" sz="1800" b="1" dirty="0" smtClean="0">
                <a:cs typeface="B Nazanin" pitchFamily="2" charset="-78"/>
              </a:rPr>
              <a:t>الياف شيشه يكي از مهم</a:t>
            </a:r>
            <a:r>
              <a:rPr lang="en-US" sz="1800" b="1" dirty="0" smtClean="0">
                <a:cs typeface="B Nazanin" pitchFamily="2" charset="-78"/>
              </a:rPr>
              <a:t> </a:t>
            </a:r>
            <a:r>
              <a:rPr lang="fa-IR" sz="1800" b="1" dirty="0" smtClean="0">
                <a:cs typeface="B Nazanin" pitchFamily="2" charset="-78"/>
              </a:rPr>
              <a:t>ترين و پرمصرف ترين تقويت كنندها در مواد اوليه كامپوزيت</a:t>
            </a:r>
            <a:r>
              <a:rPr lang="en-US" sz="1800" b="1" dirty="0" smtClean="0">
                <a:cs typeface="B Nazanin" pitchFamily="2" charset="-78"/>
              </a:rPr>
              <a:t> </a:t>
            </a:r>
            <a:r>
              <a:rPr lang="fa-IR" sz="1800" b="1" dirty="0" smtClean="0">
                <a:cs typeface="B Nazanin" pitchFamily="2" charset="-78"/>
              </a:rPr>
              <a:t>ها در سراسر جهان است و اكثر كامپوزيت</a:t>
            </a:r>
            <a:r>
              <a:rPr lang="en-US" sz="1800" b="1" dirty="0" smtClean="0">
                <a:cs typeface="B Nazanin" pitchFamily="2" charset="-78"/>
              </a:rPr>
              <a:t> </a:t>
            </a:r>
            <a:r>
              <a:rPr lang="fa-IR" sz="1800" b="1" dirty="0" smtClean="0">
                <a:cs typeface="B Nazanin" pitchFamily="2" charset="-78"/>
              </a:rPr>
              <a:t>هاي پليمري از تركيب رزين هاي گرما سخت به الياف شيشه تهيه مي شوند . كاربرد عمده الياف شيشه در صنعت كامپوزيت و توليد محصولات فايبر گلاس مي باشد.</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الیاف شیشه</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GlassFiberFilter.jpg"/>
          <p:cNvPicPr>
            <a:picLocks noChangeAspect="1"/>
          </p:cNvPicPr>
          <p:nvPr/>
        </p:nvPicPr>
        <p:blipFill>
          <a:blip r:embed="rId2" cstate="print"/>
          <a:stretch>
            <a:fillRect/>
          </a:stretch>
        </p:blipFill>
        <p:spPr>
          <a:xfrm>
            <a:off x="685800" y="3810000"/>
            <a:ext cx="3175000" cy="2184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jpg"/>
          <p:cNvPicPr>
            <a:picLocks noChangeAspect="1"/>
          </p:cNvPicPr>
          <p:nvPr/>
        </p:nvPicPr>
        <p:blipFill>
          <a:blip r:embed="rId2" cstate="print"/>
          <a:stretch>
            <a:fillRect/>
          </a:stretch>
        </p:blipFill>
        <p:spPr>
          <a:xfrm>
            <a:off x="228600" y="1219200"/>
            <a:ext cx="8686800" cy="471772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rtl="1"/>
            <a:r>
              <a:rPr lang="fa-IR" b="1" dirty="0" smtClean="0">
                <a:cs typeface="B Nazanin" pitchFamily="2" charset="-78"/>
              </a:rPr>
              <a:t>شيشه سلولي </a:t>
            </a:r>
            <a:r>
              <a:rPr lang="en-US" b="1" dirty="0" smtClean="0">
                <a:cs typeface="B Nazanin" pitchFamily="2" charset="-78"/>
              </a:rPr>
              <a:t>(Cellular Glass)</a:t>
            </a:r>
          </a:p>
          <a:p>
            <a:pPr algn="just" rtl="1"/>
            <a:r>
              <a:rPr lang="fa-IR" sz="1800" b="1" dirty="0" smtClean="0">
                <a:cs typeface="B Nazanin" pitchFamily="2" charset="-78"/>
              </a:rPr>
              <a:t>ماده عايقكاري حرارتي صلبي است كه از شيشه منبسط ساخته مي شود. </a:t>
            </a:r>
          </a:p>
          <a:p>
            <a:pPr algn="just" rtl="1"/>
            <a:r>
              <a:rPr lang="fa-IR" sz="1800" b="1" dirty="0" smtClean="0">
                <a:cs typeface="B Nazanin" pitchFamily="2" charset="-78"/>
              </a:rPr>
              <a:t>اين نوع عايق به شكل تخته اي ولوله اي و ديگر شكل ها ساخته مي شود.</a:t>
            </a:r>
          </a:p>
          <a:p>
            <a:pPr algn="just" rtl="1"/>
            <a:r>
              <a:rPr lang="fa-IR" sz="1800" b="1" dirty="0" smtClean="0">
                <a:cs typeface="B Nazanin" pitchFamily="2" charset="-78"/>
              </a:rPr>
              <a:t> محدوده دمائي آن بين 40- در جه سانتي گراد تا 482 در جه سانتيگراد مي باشد. در دماهاي پائين هدايت حرارتي كمي داشته و مقاومت سايش آن كم و در مقابل خوردگي نيز مقاوم است و داراي قابليت جذب صوت خوبي ميباشد.</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الیاف شیشه</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6" name="Picture 5" descr="ticir_Cellular_Glass.jpg"/>
          <p:cNvPicPr>
            <a:picLocks noChangeAspect="1"/>
          </p:cNvPicPr>
          <p:nvPr/>
        </p:nvPicPr>
        <p:blipFill>
          <a:blip r:embed="rId2" cstate="print"/>
          <a:stretch>
            <a:fillRect/>
          </a:stretch>
        </p:blipFill>
        <p:spPr>
          <a:xfrm>
            <a:off x="609600" y="3429000"/>
            <a:ext cx="2819400" cy="271300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پایۀ شیمیایی</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rtl="1"/>
            <a:r>
              <a:rPr lang="fa-IR" b="1" dirty="0" smtClean="0">
                <a:cs typeface="B Nazanin" pitchFamily="2" charset="-78"/>
              </a:rPr>
              <a:t>عایق های </a:t>
            </a:r>
            <a:r>
              <a:rPr lang="en-US" b="1" dirty="0" smtClean="0">
                <a:cs typeface="B Nazanin" pitchFamily="2" charset="-78"/>
              </a:rPr>
              <a:t>(EPDM)</a:t>
            </a:r>
          </a:p>
          <a:p>
            <a:pPr algn="just" rtl="1"/>
            <a:r>
              <a:rPr lang="fa-IR" sz="1900" b="1" dirty="0" smtClean="0">
                <a:cs typeface="B Nazanin" pitchFamily="2" charset="-78"/>
              </a:rPr>
              <a:t>اتيلن – پروپيلن- داين-منومر</a:t>
            </a:r>
          </a:p>
          <a:p>
            <a:pPr algn="just" rtl="1"/>
            <a:r>
              <a:rPr lang="fa-IR" sz="1900" b="1" dirty="0" smtClean="0">
                <a:cs typeface="B Nazanin" pitchFamily="2" charset="-78"/>
              </a:rPr>
              <a:t>پلي‌اتيلن و پلي‌پروپيلن، پليمرهايي هستند با دماي انتقال شيشه‌اي بسيار پايين و داراي ماهيت بلورينگي كه به دليل همين ماهيت، فاقد خواص لاستيك بوده و به عنوان پلاستيك مورد مصرف قرار مي‌گيرند. </a:t>
            </a:r>
          </a:p>
          <a:p>
            <a:pPr algn="just" rtl="1"/>
            <a:r>
              <a:rPr lang="en-US" sz="1900" b="1" dirty="0" smtClean="0">
                <a:cs typeface="B Nazanin" pitchFamily="2" charset="-78"/>
              </a:rPr>
              <a:t>EPDM </a:t>
            </a:r>
            <a:r>
              <a:rPr lang="fa-IR" sz="1900" b="1" dirty="0" smtClean="0">
                <a:cs typeface="B Nazanin" pitchFamily="2" charset="-78"/>
              </a:rPr>
              <a:t>مصالح ساختماني مناسب براي مناطق سردسير است و حتي دردماهاي زير 30 درجه سانتي گراد خصوصيات عالي از خود نشان مي دهد.</a:t>
            </a:r>
          </a:p>
          <a:p>
            <a:pPr algn="just" rtl="1"/>
            <a:r>
              <a:rPr lang="fa-IR" sz="1900" b="1" dirty="0" smtClean="0">
                <a:cs typeface="B Nazanin" pitchFamily="2" charset="-78"/>
              </a:rPr>
              <a:t>محدوده دمايي آن -50˚</a:t>
            </a:r>
            <a:r>
              <a:rPr lang="en-US" sz="1900" b="1" dirty="0" smtClean="0">
                <a:cs typeface="B Nazanin" pitchFamily="2" charset="-78"/>
              </a:rPr>
              <a:t>C</a:t>
            </a:r>
            <a:r>
              <a:rPr lang="fa-IR" sz="1900" b="1" dirty="0" smtClean="0">
                <a:cs typeface="B Nazanin" pitchFamily="2" charset="-78"/>
              </a:rPr>
              <a:t>تا 130˚</a:t>
            </a:r>
            <a:r>
              <a:rPr lang="en-US" sz="1900" b="1" dirty="0" smtClean="0">
                <a:cs typeface="B Nazanin" pitchFamily="2" charset="-78"/>
              </a:rPr>
              <a:t>C </a:t>
            </a:r>
            <a:r>
              <a:rPr lang="fa-IR" sz="1900" b="1" dirty="0" smtClean="0">
                <a:cs typeface="B Nazanin" pitchFamily="2" charset="-78"/>
              </a:rPr>
              <a:t>سلسيوس است. </a:t>
            </a:r>
          </a:p>
          <a:p>
            <a:pPr algn="just" rtl="1"/>
            <a:r>
              <a:rPr lang="fa-IR" sz="1900" b="1" dirty="0" smtClean="0">
                <a:cs typeface="B Nazanin" pitchFamily="2" charset="-78"/>
              </a:rPr>
              <a:t>مقاومت زيادي در برابر ازن دارد .</a:t>
            </a:r>
          </a:p>
          <a:p>
            <a:pPr algn="just" rtl="1"/>
            <a:r>
              <a:rPr lang="fa-IR" sz="1900" b="1" dirty="0" smtClean="0">
                <a:cs typeface="B Nazanin" pitchFamily="2" charset="-78"/>
              </a:rPr>
              <a:t>در برابر مواد شيمايي آلي و غيرآلي مقاوم است. </a:t>
            </a:r>
          </a:p>
          <a:p>
            <a:pPr algn="just" rtl="1"/>
            <a:r>
              <a:rPr lang="fa-IR" sz="1900" b="1" dirty="0" smtClean="0">
                <a:cs typeface="B Nazanin" pitchFamily="2" charset="-78"/>
              </a:rPr>
              <a:t>ضعف آن مقاومت كم در برابر مايعات بر پايه نفت است.</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a:t>
            </a:r>
            <a:r>
              <a:rPr kumimoji="0" lang="en-US" sz="4000" b="1" i="0" u="none" strike="noStrike" kern="1200" cap="none" spc="0" normalizeH="0" baseline="0" noProof="0" dirty="0" smtClean="0">
                <a:ln>
                  <a:noFill/>
                </a:ln>
                <a:solidFill>
                  <a:schemeClr val="tx2"/>
                </a:solidFill>
                <a:effectLst/>
                <a:uLnTx/>
                <a:uFillTx/>
                <a:latin typeface="+mj-lt"/>
                <a:ea typeface="+mj-ea"/>
                <a:cs typeface="B Nazanin" pitchFamily="2" charset="-78"/>
              </a:rPr>
              <a:t>EDM</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epdm_foam.jpg"/>
          <p:cNvPicPr>
            <a:picLocks noChangeAspect="1"/>
          </p:cNvPicPr>
          <p:nvPr/>
        </p:nvPicPr>
        <p:blipFill>
          <a:blip r:embed="rId2" cstate="print"/>
          <a:stretch>
            <a:fillRect/>
          </a:stretch>
        </p:blipFill>
        <p:spPr>
          <a:xfrm>
            <a:off x="533400" y="3381376"/>
            <a:ext cx="2667000" cy="26670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95600" y="1219200"/>
            <a:ext cx="5791200" cy="4937760"/>
          </a:xfrm>
        </p:spPr>
        <p:txBody>
          <a:bodyPr>
            <a:normAutofit/>
          </a:bodyPr>
          <a:lstStyle/>
          <a:p>
            <a:pPr algn="just" rtl="1"/>
            <a:r>
              <a:rPr lang="fa-IR" sz="2800" b="1" dirty="0" smtClean="0">
                <a:cs typeface="B Nazanin" pitchFamily="2" charset="-78"/>
              </a:rPr>
              <a:t>نيتريل فوم -</a:t>
            </a:r>
            <a:r>
              <a:rPr lang="en-US" sz="2800" b="1" dirty="0" smtClean="0">
                <a:cs typeface="B Nazanin" pitchFamily="2" charset="-78"/>
              </a:rPr>
              <a:t>NBR/PVC- NBR</a:t>
            </a:r>
          </a:p>
          <a:p>
            <a:pPr algn="just" rtl="1"/>
            <a:r>
              <a:rPr lang="fa-IR" sz="1800" b="1" dirty="0" smtClean="0">
                <a:cs typeface="B Nazanin" pitchFamily="2" charset="-78"/>
              </a:rPr>
              <a:t>دماي كار آن -25تا +100 درجه سلسيوس است.</a:t>
            </a:r>
          </a:p>
          <a:p>
            <a:pPr algn="just" rtl="1"/>
            <a:r>
              <a:rPr lang="fa-IR" sz="1800" b="1" dirty="0" smtClean="0">
                <a:cs typeface="B Nazanin" pitchFamily="2" charset="-78"/>
              </a:rPr>
              <a:t>مقاومت عالي در برابر مايعات و روغن دارد. </a:t>
            </a:r>
          </a:p>
          <a:p>
            <a:pPr algn="just" rtl="1">
              <a:tabLst>
                <a:tab pos="6864350" algn="l"/>
                <a:tab pos="7083425" algn="l"/>
              </a:tabLst>
            </a:pPr>
            <a:r>
              <a:rPr lang="fa-IR" sz="1800" b="1" dirty="0" smtClean="0">
                <a:cs typeface="B Nazanin" pitchFamily="2" charset="-78"/>
              </a:rPr>
              <a:t>ضعف آن مقاومت كم در برابر ازن و عملكرد بد در دماهاي پائين است. </a:t>
            </a:r>
          </a:p>
          <a:p>
            <a:pPr algn="just" rtl="1">
              <a:tabLst>
                <a:tab pos="6864350" algn="l"/>
                <a:tab pos="7083425" algn="l"/>
              </a:tabLst>
            </a:pPr>
            <a:r>
              <a:rPr lang="fa-IR" sz="1800" b="1" dirty="0" smtClean="0">
                <a:cs typeface="B Nazanin" pitchFamily="2" charset="-78"/>
              </a:rPr>
              <a:t>مقاومت سايشي به طور متوسط زياداست. اما در كابردهايي كه در معرض شرايط جوي سختي قرار مي گيرد, توصيه نمي شود.</a:t>
            </a:r>
          </a:p>
          <a:p>
            <a:pPr algn="just" rtl="1">
              <a:tabLst>
                <a:tab pos="6864350" algn="l"/>
                <a:tab pos="7083425" algn="l"/>
              </a:tabLst>
            </a:pPr>
            <a:r>
              <a:rPr lang="fa-IR" sz="1800" b="1" dirty="0" smtClean="0">
                <a:cs typeface="B Nazanin" pitchFamily="2" charset="-78"/>
              </a:rPr>
              <a:t> اين ماده عاري از آزبست وكلر است و باعث حساسيت پوستي نمي شود.</a:t>
            </a:r>
          </a:p>
          <a:p>
            <a:pPr algn="just" rtl="1">
              <a:tabLst>
                <a:tab pos="6864350" algn="l"/>
                <a:tab pos="7083425" algn="l"/>
              </a:tabLst>
            </a:pPr>
            <a:r>
              <a:rPr lang="fa-IR" sz="1800" b="1" dirty="0" smtClean="0">
                <a:cs typeface="B Nazanin" pitchFamily="2" charset="-78"/>
              </a:rPr>
              <a:t>باعث رشد باكتري و قارچ نمي شود . </a:t>
            </a:r>
          </a:p>
          <a:p>
            <a:pPr algn="just" rtl="1">
              <a:tabLst>
                <a:tab pos="6864350" algn="l"/>
                <a:tab pos="7083425" algn="l"/>
              </a:tabLst>
            </a:pPr>
            <a:r>
              <a:rPr lang="fa-IR" sz="1800" b="1" dirty="0" smtClean="0">
                <a:cs typeface="B Nazanin" pitchFamily="2" charset="-78"/>
              </a:rPr>
              <a:t>اين محصول براي عايقكاري حرارتي و صوتي طراحي شده است.علاوه براين زيباست و عمر درازي دارد.</a:t>
            </a:r>
          </a:p>
          <a:p>
            <a:pPr algn="just" rtl="1">
              <a:tabLst>
                <a:tab pos="6864350" algn="l"/>
                <a:tab pos="7083425" algn="l"/>
              </a:tabLst>
            </a:pPr>
            <a:r>
              <a:rPr lang="fa-IR" sz="1800" b="1" dirty="0" smtClean="0">
                <a:cs typeface="B Nazanin" pitchFamily="2" charset="-78"/>
              </a:rPr>
              <a:t>قابليت صدابندي بيشتر و صرفه اقتصادي بالاتر نسبت به انواع معمول مصالح عايقكاري صوتي سلول بسته يا سلول باز دارد. </a:t>
            </a:r>
            <a:endParaRPr lang="en-US" sz="1800"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a:t>
            </a:r>
            <a:r>
              <a:rPr kumimoji="0" lang="en-US" sz="4000" b="1" i="0" u="none" strike="noStrike" kern="1200" cap="none" spc="0" normalizeH="0" baseline="0" noProof="0" dirty="0" smtClean="0">
                <a:ln>
                  <a:noFill/>
                </a:ln>
                <a:solidFill>
                  <a:schemeClr val="tx2"/>
                </a:solidFill>
                <a:effectLst/>
                <a:uLnTx/>
                <a:uFillTx/>
                <a:latin typeface="+mj-lt"/>
                <a:ea typeface="+mj-ea"/>
                <a:cs typeface="B Nazanin" pitchFamily="2" charset="-78"/>
              </a:rPr>
              <a:t>NBR/PVC</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6" name="Picture 5" descr="ticir_nbr1.jpg"/>
          <p:cNvPicPr>
            <a:picLocks noChangeAspect="1"/>
          </p:cNvPicPr>
          <p:nvPr/>
        </p:nvPicPr>
        <p:blipFill>
          <a:blip r:embed="rId2" cstate="print"/>
          <a:stretch>
            <a:fillRect/>
          </a:stretch>
        </p:blipFill>
        <p:spPr>
          <a:xfrm>
            <a:off x="457200" y="4038600"/>
            <a:ext cx="2390775" cy="211455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362200" y="1219200"/>
            <a:ext cx="6324600" cy="4937760"/>
          </a:xfrm>
        </p:spPr>
        <p:txBody>
          <a:bodyPr>
            <a:normAutofit fontScale="47500" lnSpcReduction="20000"/>
          </a:bodyPr>
          <a:lstStyle/>
          <a:p>
            <a:pPr lvl="1" algn="just" rtl="1"/>
            <a:r>
              <a:rPr lang="fa-IR" sz="6500" b="1" dirty="0" smtClean="0">
                <a:solidFill>
                  <a:schemeClr val="tx1"/>
                </a:solidFill>
                <a:cs typeface="B Nazanin" pitchFamily="2" charset="-78"/>
              </a:rPr>
              <a:t>اسفنج پلي </a:t>
            </a:r>
            <a:r>
              <a:rPr lang="fa-IR" sz="6500" b="1" dirty="0" smtClean="0">
                <a:cs typeface="B Nazanin" pitchFamily="2" charset="-78"/>
              </a:rPr>
              <a:t>يورتان</a:t>
            </a:r>
            <a:endParaRPr lang="en-US" sz="6500" b="1" dirty="0" smtClean="0">
              <a:cs typeface="B Nazanin" pitchFamily="2" charset="-78"/>
            </a:endParaRPr>
          </a:p>
          <a:p>
            <a:pPr algn="just" rtl="1"/>
            <a:r>
              <a:rPr lang="fa-IR" sz="4500" b="1" dirty="0" smtClean="0">
                <a:cs typeface="B Nazanin" pitchFamily="2" charset="-78"/>
              </a:rPr>
              <a:t>ماده عايق كاري پلاستيك سلولي نيمه صلب يا صلبي است .</a:t>
            </a:r>
          </a:p>
          <a:p>
            <a:pPr algn="just" rtl="1"/>
            <a:r>
              <a:rPr lang="fa-IR" sz="4500" b="1" dirty="0" smtClean="0">
                <a:cs typeface="B Nazanin" pitchFamily="2" charset="-78"/>
              </a:rPr>
              <a:t>استحكام و مقاومت قطعات توليدي از پلي يورتان بسیار بهتر از لاستيك است . </a:t>
            </a:r>
          </a:p>
          <a:p>
            <a:pPr algn="just" rtl="1"/>
            <a:r>
              <a:rPr lang="fa-IR" sz="4500" b="1" dirty="0" smtClean="0">
                <a:cs typeface="B Nazanin" pitchFamily="2" charset="-78"/>
              </a:rPr>
              <a:t>هدايت حرارتي كم </a:t>
            </a:r>
          </a:p>
          <a:p>
            <a:pPr algn="just" rtl="1"/>
            <a:r>
              <a:rPr lang="fa-IR" sz="4500" b="1" dirty="0" smtClean="0">
                <a:cs typeface="B Nazanin" pitchFamily="2" charset="-78"/>
              </a:rPr>
              <a:t>وزن سبك</a:t>
            </a:r>
          </a:p>
          <a:p>
            <a:pPr algn="just" rtl="1"/>
            <a:r>
              <a:rPr lang="fa-IR" sz="4500" b="1" dirty="0" smtClean="0">
                <a:cs typeface="B Nazanin" pitchFamily="2" charset="-78"/>
              </a:rPr>
              <a:t> استحكام بالا</a:t>
            </a:r>
          </a:p>
          <a:p>
            <a:pPr algn="just" rtl="1"/>
            <a:r>
              <a:rPr lang="fa-IR" sz="4500" b="1" dirty="0" smtClean="0">
                <a:cs typeface="B Nazanin" pitchFamily="2" charset="-78"/>
              </a:rPr>
              <a:t> قابليت بسيار زياد در پذيرش تغيير در فومولاسيون جهت برآورده كردن انتظارات كاربردي</a:t>
            </a:r>
          </a:p>
          <a:p>
            <a:pPr algn="just" rtl="1"/>
            <a:r>
              <a:rPr lang="fa-IR" sz="4500" b="1" dirty="0" smtClean="0">
                <a:cs typeface="B Nazanin" pitchFamily="2" charset="-78"/>
              </a:rPr>
              <a:t>چسبندگي قوي به بسياري از مواد</a:t>
            </a:r>
          </a:p>
          <a:p>
            <a:pPr algn="just" rtl="1"/>
            <a:r>
              <a:rPr lang="fa-IR" sz="4500" b="1" dirty="0" smtClean="0">
                <a:cs typeface="B Nazanin" pitchFamily="2" charset="-78"/>
              </a:rPr>
              <a:t>نفوذپذيري كم در برابر بخار آب</a:t>
            </a:r>
          </a:p>
          <a:p>
            <a:pPr algn="just" rtl="1"/>
            <a:r>
              <a:rPr lang="fa-IR" sz="4500" b="1" dirty="0" smtClean="0">
                <a:cs typeface="B Nazanin" pitchFamily="2" charset="-78"/>
              </a:rPr>
              <a:t>مقاومت حرارتي در دماي بيش از 100 در جه سلسيوس</a:t>
            </a:r>
          </a:p>
          <a:p>
            <a:pPr algn="just" rtl="1"/>
            <a:r>
              <a:rPr lang="fa-IR" sz="4500" b="1" dirty="0" smtClean="0">
                <a:cs typeface="B Nazanin" pitchFamily="2" charset="-78"/>
              </a:rPr>
              <a:t>قابليت فوم شوندگي در محل براي پر كردن شكل هاي پيچيده</a:t>
            </a:r>
            <a:endParaRPr lang="en-US" sz="4500" b="1"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اسفنج </a:t>
            </a:r>
            <a:r>
              <a:rPr lang="fa-IR" sz="4000" b="1" dirty="0" smtClean="0">
                <a:cs typeface="B Nazanin" pitchFamily="2" charset="-78"/>
              </a:rPr>
              <a:t>پلی یورتان</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POLYURETHANE_FOAM.jpg"/>
          <p:cNvPicPr>
            <a:picLocks noChangeAspect="1"/>
          </p:cNvPicPr>
          <p:nvPr/>
        </p:nvPicPr>
        <p:blipFill>
          <a:blip r:embed="rId2" cstate="print"/>
          <a:stretch>
            <a:fillRect/>
          </a:stretch>
        </p:blipFill>
        <p:spPr>
          <a:xfrm>
            <a:off x="533400" y="4038600"/>
            <a:ext cx="1866682" cy="2014538"/>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algn="just" rtl="1"/>
            <a:r>
              <a:rPr lang="fa-IR" sz="2700" b="1" dirty="0" smtClean="0">
                <a:cs typeface="B Nazanin" pitchFamily="2" charset="-78"/>
              </a:rPr>
              <a:t>مواد عايق بندي از جنس فوم پلي استايرن سخت، مواد پلاستيكي سلولي سختي هستند.</a:t>
            </a:r>
          </a:p>
          <a:p>
            <a:pPr algn="just" rtl="1"/>
            <a:r>
              <a:rPr lang="fa-IR" sz="2700" b="1" dirty="0" smtClean="0">
                <a:cs typeface="B Nazanin" pitchFamily="2" charset="-78"/>
              </a:rPr>
              <a:t> پلي استايرن پليمري است كه از منومر استايرن درست مي شود.</a:t>
            </a:r>
          </a:p>
          <a:p>
            <a:pPr algn="just" rtl="1"/>
            <a:r>
              <a:rPr lang="fa-IR" sz="2700" b="1" dirty="0" smtClean="0">
                <a:cs typeface="B Nazanin" pitchFamily="2" charset="-78"/>
              </a:rPr>
              <a:t>در دماي اتاق پلي استايرن به طور معمول جامد مي باشد كه توسط حرارت قابليت ارتجاع يا نرمش پذيري دارد اما در دماهاي بالا مي توان آن ها را ذوب و دوباره قالب ريزي كرد. </a:t>
            </a:r>
          </a:p>
          <a:p>
            <a:pPr algn="just" rtl="1"/>
            <a:r>
              <a:rPr lang="fa-IR" sz="2700" b="1" dirty="0" smtClean="0">
                <a:cs typeface="B Nazanin" pitchFamily="2" charset="-78"/>
              </a:rPr>
              <a:t>استايرن يك مونومر معطر است. </a:t>
            </a:r>
          </a:p>
          <a:p>
            <a:pPr algn="just" rtl="1"/>
            <a:r>
              <a:rPr lang="fa-IR" sz="2700" b="1" dirty="0" smtClean="0">
                <a:cs typeface="B Nazanin" pitchFamily="2" charset="-78"/>
              </a:rPr>
              <a:t>نام تجاري پلي استايرن، استايرو فوم است. استايروفوم ماده سبك وزني است كه انتقال حرارت پائين دارد. </a:t>
            </a:r>
          </a:p>
          <a:p>
            <a:pPr algn="just" rtl="1"/>
            <a:r>
              <a:rPr lang="fa-IR" sz="2700" b="1" dirty="0" smtClean="0">
                <a:cs typeface="B Nazanin" pitchFamily="2" charset="-78"/>
              </a:rPr>
              <a:t>اين ماده در سيستم هاي پانل عايق حرارت ساختمان مورد استفاده قرار مي گيرد.</a:t>
            </a:r>
          </a:p>
          <a:p>
            <a:pPr algn="just" rtl="1"/>
            <a:r>
              <a:rPr lang="fa-IR" sz="2700" b="1" dirty="0" smtClean="0">
                <a:cs typeface="B Nazanin" pitchFamily="2" charset="-78"/>
              </a:rPr>
              <a:t>تخته يا ورق اكسترود شده، پلي استايرن منبسط شده فله اي، پلي استايرن منبسط شده قالبي</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 اسفنج </a:t>
            </a:r>
            <a:r>
              <a:rPr lang="fa-IR" sz="4000" b="1" dirty="0" smtClean="0">
                <a:cs typeface="B Nazanin" pitchFamily="2" charset="-78"/>
              </a:rPr>
              <a:t>پلی استایرن</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0" y="1219200"/>
            <a:ext cx="5638800" cy="4937760"/>
          </a:xfrm>
        </p:spPr>
        <p:txBody>
          <a:bodyPr>
            <a:normAutofit fontScale="92500" lnSpcReduction="20000"/>
          </a:bodyPr>
          <a:lstStyle/>
          <a:p>
            <a:pPr algn="r" rtl="1"/>
            <a:r>
              <a:rPr lang="fa-IR" sz="3100" b="1" dirty="0" smtClean="0">
                <a:cs typeface="B Nazanin" pitchFamily="2" charset="-78"/>
              </a:rPr>
              <a:t>فوم </a:t>
            </a:r>
            <a:r>
              <a:rPr lang="en-US" sz="3100" b="1" dirty="0" err="1" smtClean="0">
                <a:cs typeface="B Nazanin" pitchFamily="2" charset="-78"/>
              </a:rPr>
              <a:t>pvc</a:t>
            </a:r>
            <a:r>
              <a:rPr lang="en-US" sz="3100" b="1" dirty="0" smtClean="0">
                <a:cs typeface="B Nazanin" pitchFamily="2" charset="-78"/>
              </a:rPr>
              <a:t> </a:t>
            </a:r>
            <a:r>
              <a:rPr lang="fa-IR" sz="3100" b="1" dirty="0" smtClean="0">
                <a:cs typeface="B Nazanin" pitchFamily="2" charset="-78"/>
              </a:rPr>
              <a:t>يا فوم پلي وينيل كلرايد</a:t>
            </a:r>
          </a:p>
          <a:p>
            <a:pPr algn="just" rtl="1"/>
            <a:r>
              <a:rPr lang="fa-IR" sz="3100" b="1" dirty="0" smtClean="0">
                <a:cs typeface="B Nazanin" pitchFamily="2" charset="-78"/>
              </a:rPr>
              <a:t> </a:t>
            </a:r>
            <a:r>
              <a:rPr lang="en-US" sz="3100" b="1" dirty="0" smtClean="0">
                <a:cs typeface="B Nazanin" pitchFamily="2" charset="-78"/>
              </a:rPr>
              <a:t>Expanded polyvinyl chloride</a:t>
            </a:r>
          </a:p>
          <a:p>
            <a:pPr algn="just" rtl="1"/>
            <a:r>
              <a:rPr lang="fa-IR" sz="2300" b="1" dirty="0" smtClean="0">
                <a:cs typeface="B Nazanin" pitchFamily="2" charset="-78"/>
              </a:rPr>
              <a:t>ماده عايقكاري حرارتي پلاستيك سلولي است كه بر پايه پليمرهاي وينيل كلرايد منبسط شده است.</a:t>
            </a:r>
          </a:p>
          <a:p>
            <a:pPr algn="just" rtl="1"/>
            <a:r>
              <a:rPr lang="fa-IR" sz="2300" b="1" dirty="0" smtClean="0">
                <a:cs typeface="B Nazanin" pitchFamily="2" charset="-78"/>
              </a:rPr>
              <a:t>عايق رطوبت و بخار </a:t>
            </a:r>
          </a:p>
          <a:p>
            <a:pPr algn="just" rtl="1"/>
            <a:r>
              <a:rPr lang="fa-IR" sz="2300" b="1" dirty="0" smtClean="0">
                <a:cs typeface="B Nazanin" pitchFamily="2" charset="-78"/>
              </a:rPr>
              <a:t>از نظر عايق حرارتي فوم </a:t>
            </a:r>
            <a:r>
              <a:rPr lang="en-US" sz="2300" b="1" dirty="0" smtClean="0">
                <a:cs typeface="B Nazanin" pitchFamily="2" charset="-78"/>
              </a:rPr>
              <a:t>PVC </a:t>
            </a:r>
            <a:r>
              <a:rPr lang="fa-IR" sz="2300" b="1" dirty="0" smtClean="0">
                <a:cs typeface="B Nazanin" pitchFamily="2" charset="-78"/>
              </a:rPr>
              <a:t>سخت دو برابر گران تر از فوم هاي پلي استايرن و پلي يورتان است. </a:t>
            </a:r>
          </a:p>
          <a:p>
            <a:pPr algn="just" rtl="1"/>
            <a:r>
              <a:rPr lang="fa-IR" sz="2300" b="1" dirty="0" smtClean="0">
                <a:cs typeface="B Nazanin" pitchFamily="2" charset="-78"/>
              </a:rPr>
              <a:t>مقاومت بالايي داشته و بسيارسخت است.</a:t>
            </a:r>
          </a:p>
          <a:p>
            <a:pPr algn="just" rtl="1"/>
            <a:r>
              <a:rPr lang="fa-IR" sz="2300" b="1" dirty="0" smtClean="0">
                <a:cs typeface="B Nazanin" pitchFamily="2" charset="-78"/>
              </a:rPr>
              <a:t>فوم </a:t>
            </a:r>
            <a:r>
              <a:rPr lang="en-US" sz="2300" b="1" dirty="0" smtClean="0">
                <a:cs typeface="B Nazanin" pitchFamily="2" charset="-78"/>
              </a:rPr>
              <a:t>PVC </a:t>
            </a:r>
            <a:r>
              <a:rPr lang="fa-IR" sz="2300" b="1" dirty="0" smtClean="0">
                <a:cs typeface="B Nazanin" pitchFamily="2" charset="-78"/>
              </a:rPr>
              <a:t>سخت عايق حرارتي و صوتي بسيار خوبي بوده و نفوذ بخار و رطوبت در آن بسياركم است. </a:t>
            </a:r>
          </a:p>
          <a:p>
            <a:pPr algn="just" rtl="1"/>
            <a:r>
              <a:rPr lang="fa-IR" sz="2300" b="1" dirty="0" smtClean="0">
                <a:cs typeface="B Nazanin" pitchFamily="2" charset="-78"/>
              </a:rPr>
              <a:t>از آنجا كه مقاومت برشي فوم </a:t>
            </a:r>
            <a:r>
              <a:rPr lang="en-US" sz="2300" b="1" dirty="0" smtClean="0">
                <a:cs typeface="B Nazanin" pitchFamily="2" charset="-78"/>
              </a:rPr>
              <a:t>PVC </a:t>
            </a:r>
            <a:r>
              <a:rPr lang="fa-IR" sz="2300" b="1" dirty="0" smtClean="0">
                <a:cs typeface="B Nazanin" pitchFamily="2" charset="-78"/>
              </a:rPr>
              <a:t>بالاست سطح آن براي اعمال سيمان و گچ بسيار مناسب است . </a:t>
            </a:r>
          </a:p>
          <a:p>
            <a:pPr algn="just" rtl="1"/>
            <a:r>
              <a:rPr lang="fa-IR" sz="2300" b="1" dirty="0" smtClean="0">
                <a:cs typeface="B Nazanin" pitchFamily="2" charset="-78"/>
              </a:rPr>
              <a:t>مزيت عمده فوم هاي </a:t>
            </a:r>
            <a:r>
              <a:rPr lang="en-US" sz="2300" b="1" dirty="0" smtClean="0">
                <a:cs typeface="B Nazanin" pitchFamily="2" charset="-78"/>
              </a:rPr>
              <a:t>PVC </a:t>
            </a:r>
            <a:r>
              <a:rPr lang="fa-IR" sz="2300" b="1" dirty="0" smtClean="0">
                <a:cs typeface="B Nazanin" pitchFamily="2" charset="-78"/>
              </a:rPr>
              <a:t>عملكرد بهتر آنها در برابر آتش نسبت به ساير فوم هاي پليمري است.</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فوم </a:t>
            </a:r>
            <a:r>
              <a:rPr kumimoji="0" lang="en-US" sz="4000" b="1" i="0" u="none" strike="noStrike" kern="1200" cap="none" spc="0" normalizeH="0" baseline="0" noProof="0" dirty="0" smtClean="0">
                <a:ln>
                  <a:noFill/>
                </a:ln>
                <a:solidFill>
                  <a:schemeClr val="tx2"/>
                </a:solidFill>
                <a:effectLst/>
                <a:uLnTx/>
                <a:uFillTx/>
                <a:latin typeface="+mj-lt"/>
                <a:ea typeface="+mj-ea"/>
                <a:cs typeface="B Nazanin" pitchFamily="2" charset="-78"/>
              </a:rPr>
              <a:t>PVC</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Expanded_polyviny_chloride.jpg"/>
          <p:cNvPicPr>
            <a:picLocks noChangeAspect="1"/>
          </p:cNvPicPr>
          <p:nvPr/>
        </p:nvPicPr>
        <p:blipFill>
          <a:blip r:embed="rId2" cstate="print"/>
          <a:stretch>
            <a:fillRect/>
          </a:stretch>
        </p:blipFill>
        <p:spPr>
          <a:xfrm>
            <a:off x="457200" y="4114801"/>
            <a:ext cx="2535172" cy="19050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25000" lnSpcReduction="20000"/>
          </a:bodyPr>
          <a:lstStyle/>
          <a:p>
            <a:pPr algn="r" rtl="1"/>
            <a:r>
              <a:rPr lang="fa-IR" sz="10400" b="1" dirty="0" smtClean="0">
                <a:cs typeface="B Nazanin" pitchFamily="2" charset="-78"/>
              </a:rPr>
              <a:t>اسفنج پلي اتلين(پلي فوم) </a:t>
            </a:r>
            <a:r>
              <a:rPr lang="en-US" sz="10400" b="1" dirty="0" smtClean="0">
                <a:cs typeface="B Nazanin" pitchFamily="2" charset="-78"/>
              </a:rPr>
              <a:t>Polyethylene foam</a:t>
            </a:r>
          </a:p>
          <a:p>
            <a:pPr algn="just" rtl="1"/>
            <a:r>
              <a:rPr lang="fa-IR" sz="7200" b="1" dirty="0" smtClean="0">
                <a:cs typeface="B Nazanin" pitchFamily="2" charset="-78"/>
              </a:rPr>
              <a:t>در مقایسه با سایر اسفنج ها مقاومت اسفنج پلی اتیلن در مقابل نیرو های برشی و کششی بسیار زیاد است. </a:t>
            </a:r>
          </a:p>
          <a:p>
            <a:pPr algn="just" rtl="1"/>
            <a:r>
              <a:rPr lang="fa-IR" sz="7200" b="1" dirty="0" smtClean="0">
                <a:cs typeface="B Nazanin" pitchFamily="2" charset="-78"/>
              </a:rPr>
              <a:t>یکی از کاربرد های مهم اسفنج پلی اتیلن در زمینه صنایع بسته بندی می باشد و این به خاطر توانایی بالای آن در جذب انرژی و ضربه می باشد </a:t>
            </a:r>
          </a:p>
          <a:p>
            <a:pPr algn="just" rtl="1"/>
            <a:r>
              <a:rPr lang="fa-IR" sz="7200" b="1" dirty="0" smtClean="0">
                <a:cs typeface="B Nazanin" pitchFamily="2" charset="-78"/>
              </a:rPr>
              <a:t>اسفنج پلی اتیلن از لحاظ شیمیایی بی اثر می باشد و در مقابل اکثر مواد شیمیایی و حلال ها در دمای اتاق مقاوم است. </a:t>
            </a:r>
          </a:p>
          <a:p>
            <a:pPr algn="just" rtl="1"/>
            <a:r>
              <a:rPr lang="fa-IR" sz="7200" b="1" dirty="0" smtClean="0">
                <a:cs typeface="B Nazanin" pitchFamily="2" charset="-78"/>
              </a:rPr>
              <a:t>پلي اتلين داراي خواص مهمي از جمله عايق الكتريكي, خاصيت فيلم و ورقه شدن و مقاومت شيميايي در برابر رسوبات را داراست . </a:t>
            </a:r>
          </a:p>
          <a:p>
            <a:pPr algn="just" rtl="1"/>
            <a:r>
              <a:rPr lang="fa-IR" sz="7200" b="1" dirty="0" smtClean="0">
                <a:cs typeface="B Nazanin" pitchFamily="2" charset="-78"/>
              </a:rPr>
              <a:t>از جمله معايب پلي اتلين اين است اكسيژن مي تواند در آن خرابي بوجود آورد . </a:t>
            </a:r>
          </a:p>
          <a:p>
            <a:pPr algn="just" rtl="1"/>
            <a:r>
              <a:rPr lang="fa-IR" sz="7200" b="1" dirty="0" smtClean="0">
                <a:cs typeface="B Nazanin" pitchFamily="2" charset="-78"/>
              </a:rPr>
              <a:t>اين عايق قابل اشتعال است و برابر شعله مستقيم باعث افزايش دامنه حريق مي گردد و نبايد از آن در معرض تابش مستقيم نور خورشيد استفاده شود.</a:t>
            </a:r>
          </a:p>
          <a:p>
            <a:pPr algn="just" rtl="1"/>
            <a:r>
              <a:rPr lang="fa-IR" sz="7200" b="1" dirty="0" smtClean="0">
                <a:cs typeface="B Nazanin" pitchFamily="2" charset="-78"/>
              </a:rPr>
              <a:t>از اسفنج پلی اتیلن در عایق کردن سیستم های گرمایش مرکزی استفاده می شود و نیز از آنجا که این اسفنج عایق صدا نیز می باشد از آن در زیر سرامیک یا پارکت نیز استفاده می کنند </a:t>
            </a:r>
          </a:p>
          <a:p>
            <a:pPr algn="just" rtl="1"/>
            <a:r>
              <a:rPr lang="fa-IR" sz="7200" b="1" dirty="0" smtClean="0">
                <a:cs typeface="B Nazanin" pitchFamily="2" charset="-78"/>
              </a:rPr>
              <a:t>همچنین به عنوان یک عایق حرارتی در سقف ساختمان نیز قابلیت کاربرد دارد.</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اسفنج پلی اتیلن</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icir_Polyethylene_foam2.jpg"/>
          <p:cNvPicPr>
            <a:picLocks noGrp="1" noChangeAspect="1"/>
          </p:cNvPicPr>
          <p:nvPr>
            <p:ph sz="quarter" idx="1"/>
          </p:nvPr>
        </p:nvPicPr>
        <p:blipFill>
          <a:blip r:embed="rId2" cstate="print"/>
          <a:stretch>
            <a:fillRect/>
          </a:stretch>
        </p:blipFill>
        <p:spPr>
          <a:xfrm>
            <a:off x="2438400" y="1676400"/>
            <a:ext cx="3486150" cy="4102037"/>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r" rtl="1"/>
            <a:r>
              <a:rPr lang="fa-IR" b="1" dirty="0" smtClean="0">
                <a:cs typeface="B Nazanin" pitchFamily="2" charset="-78"/>
              </a:rPr>
              <a:t>اسفنج فنوليك </a:t>
            </a:r>
            <a:r>
              <a:rPr lang="en-US" b="1" dirty="0" err="1" smtClean="0">
                <a:cs typeface="B Nazanin" pitchFamily="2" charset="-78"/>
              </a:rPr>
              <a:t>Phenolik</a:t>
            </a:r>
            <a:r>
              <a:rPr lang="en-US" b="1" dirty="0" smtClean="0">
                <a:cs typeface="B Nazanin" pitchFamily="2" charset="-78"/>
              </a:rPr>
              <a:t> foam</a:t>
            </a:r>
          </a:p>
          <a:p>
            <a:pPr algn="just" rtl="1"/>
            <a:r>
              <a:rPr lang="fa-IR" sz="1800" b="1" dirty="0" smtClean="0">
                <a:cs typeface="B Nazanin" pitchFamily="2" charset="-78"/>
              </a:rPr>
              <a:t>يكي از مصالح عايقكاري حرارتي فوم فنوليك صلب بوده كه از انواع پلاستيك سلولي است. </a:t>
            </a:r>
          </a:p>
          <a:p>
            <a:pPr algn="just" rtl="1"/>
            <a:r>
              <a:rPr lang="fa-IR" sz="1800" b="1" dirty="0" smtClean="0">
                <a:cs typeface="B Nazanin" pitchFamily="2" charset="-78"/>
              </a:rPr>
              <a:t>قيمت آن گران تر است.</a:t>
            </a:r>
          </a:p>
          <a:p>
            <a:pPr algn="just" rtl="1"/>
            <a:r>
              <a:rPr lang="fa-IR" sz="1800" b="1" dirty="0" smtClean="0">
                <a:cs typeface="B Nazanin" pitchFamily="2" charset="-78"/>
              </a:rPr>
              <a:t>پس از زمان عمل آوري تا 2 درصد جمع مي شود.</a:t>
            </a:r>
          </a:p>
          <a:p>
            <a:pPr algn="just" rtl="1"/>
            <a:r>
              <a:rPr lang="fa-IR" sz="1800" b="1" dirty="0" smtClean="0">
                <a:cs typeface="B Nazanin" pitchFamily="2" charset="-78"/>
              </a:rPr>
              <a:t>هدايت حرارتي آن از 2 نوع ديگر بالاتر است.</a:t>
            </a:r>
          </a:p>
          <a:p>
            <a:pPr algn="just" rtl="1"/>
            <a:r>
              <a:rPr lang="fa-IR" sz="1800" b="1" dirty="0" smtClean="0">
                <a:cs typeface="B Nazanin" pitchFamily="2" charset="-78"/>
              </a:rPr>
              <a:t>تحمل دمايي آن بالاست و حداكثر تا 149درجه سانتیگراد</a:t>
            </a:r>
            <a:r>
              <a:rPr lang="en-US" sz="1800" b="1" dirty="0" smtClean="0">
                <a:cs typeface="B Nazanin" pitchFamily="2" charset="-78"/>
              </a:rPr>
              <a:t> </a:t>
            </a:r>
            <a:r>
              <a:rPr lang="fa-IR" sz="1800" b="1" dirty="0" smtClean="0">
                <a:cs typeface="B Nazanin" pitchFamily="2" charset="-78"/>
              </a:rPr>
              <a:t>به صورت پيوسته مي باشد. در حالي كه فوم پلي استايرن و پلي اتيلن را نمي توان در دمايي بالاتر از 71-79 درجه سانتيگراد بكار برد.</a:t>
            </a:r>
          </a:p>
          <a:p>
            <a:pPr algn="just" rtl="1"/>
            <a:r>
              <a:rPr lang="fa-IR" sz="1800" b="1" dirty="0" smtClean="0">
                <a:cs typeface="B Nazanin" pitchFamily="2" charset="-78"/>
              </a:rPr>
              <a:t>اين فوم خود خاموشگر بوده و در هنگام سوختن چكه نمي كند و ذغال سختي از آن توليد مي شود كه از توسعه شعله جلوگيري مي كند.</a:t>
            </a:r>
          </a:p>
          <a:p>
            <a:pPr algn="just" rtl="1"/>
            <a:r>
              <a:rPr lang="fa-IR" sz="1800" b="1" dirty="0" smtClean="0">
                <a:cs typeface="B Nazanin" pitchFamily="2" charset="-78"/>
              </a:rPr>
              <a:t>گازهاي حاصل از سوختن آن داراي سموم کمتری است</a:t>
            </a:r>
            <a:r>
              <a:rPr lang="fa-IR" sz="2900" b="1" dirty="0" smtClean="0">
                <a:cs typeface="B Nazanin" pitchFamily="2" charset="-78"/>
              </a:rPr>
              <a:t>.</a:t>
            </a:r>
          </a:p>
          <a:p>
            <a:pPr algn="just" rtl="1"/>
            <a:r>
              <a:rPr lang="fa-IR" sz="1800" b="1" dirty="0" smtClean="0">
                <a:cs typeface="B Nazanin" pitchFamily="2" charset="-78"/>
              </a:rPr>
              <a:t>داراي استحکام مكانيكي بالاست.</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اسفنج فنولیک</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پایۀ معدنی</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icir_phenolic%20foam.jpg"/>
          <p:cNvPicPr>
            <a:picLocks noGrp="1" noChangeAspect="1"/>
          </p:cNvPicPr>
          <p:nvPr>
            <p:ph sz="quarter" idx="1"/>
          </p:nvPr>
        </p:nvPicPr>
        <p:blipFill>
          <a:blip r:embed="rId2" cstate="print"/>
          <a:stretch>
            <a:fillRect/>
          </a:stretch>
        </p:blipFill>
        <p:spPr>
          <a:xfrm>
            <a:off x="2286000" y="1905000"/>
            <a:ext cx="4125384" cy="3094038"/>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219200"/>
            <a:ext cx="8305800" cy="4937760"/>
          </a:xfrm>
        </p:spPr>
        <p:txBody>
          <a:bodyPr>
            <a:noAutofit/>
          </a:bodyPr>
          <a:lstStyle/>
          <a:p>
            <a:pPr algn="r" rtl="1"/>
            <a:r>
              <a:rPr lang="fa-IR" b="1" dirty="0" smtClean="0">
                <a:cs typeface="B Nazanin" pitchFamily="2" charset="-78"/>
              </a:rPr>
              <a:t>اسفنج اوره فرم آلدئيد </a:t>
            </a:r>
            <a:r>
              <a:rPr lang="en-US" b="1" dirty="0" smtClean="0">
                <a:cs typeface="B Nazanin" pitchFamily="2" charset="-78"/>
              </a:rPr>
              <a:t>Urea formaldehyde foam</a:t>
            </a:r>
          </a:p>
          <a:p>
            <a:pPr algn="just" rtl="1"/>
            <a:r>
              <a:rPr lang="fa-IR" sz="1800" b="1" dirty="0" smtClean="0">
                <a:cs typeface="B Nazanin" pitchFamily="2" charset="-78"/>
              </a:rPr>
              <a:t>عایق کاری با فوم اوره فرمالدئید ابتدا در سال 1950 در اروپا به منظور عایق سازی حفرات داخل دیواره های ساختمان های مسکونی مطرح شد. </a:t>
            </a:r>
          </a:p>
          <a:p>
            <a:pPr algn="just" rtl="1"/>
            <a:r>
              <a:rPr lang="fa-IR" sz="1800" b="1" dirty="0" smtClean="0">
                <a:cs typeface="B Nazanin" pitchFamily="2" charset="-78"/>
              </a:rPr>
              <a:t>استفاده از این فوم در سال 1980 در بعضی از کشور ها مانند کانادا ممنوع شد.</a:t>
            </a:r>
          </a:p>
          <a:p>
            <a:pPr algn="just" rtl="1"/>
            <a:r>
              <a:rPr lang="fa-IR" sz="1800" b="1" dirty="0" smtClean="0">
                <a:cs typeface="B Nazanin" pitchFamily="2" charset="-78"/>
              </a:rPr>
              <a:t>تحقیقات اخیر در مورد این فوم ثابت کرده که این فوم سرطان زا بوده و استفاده از آن ریسک بالایی به دنبال دارد. </a:t>
            </a:r>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اسفنج فرم آلدئید اوره</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Content Placeholder 3" descr="ticir_UFFI-formaldehyde.jpg"/>
          <p:cNvPicPr>
            <a:picLocks noChangeAspect="1"/>
          </p:cNvPicPr>
          <p:nvPr/>
        </p:nvPicPr>
        <p:blipFill>
          <a:blip r:embed="rId2" cstate="print"/>
          <a:stretch>
            <a:fillRect/>
          </a:stretch>
        </p:blipFill>
        <p:spPr>
          <a:xfrm>
            <a:off x="457200" y="3048000"/>
            <a:ext cx="2341260" cy="350520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پایۀ گیاهی</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sz="2800" b="1" dirty="0" smtClean="0">
                <a:cs typeface="B Nazanin" pitchFamily="2" charset="-78"/>
              </a:rPr>
              <a:t>عايق دياتومه اي </a:t>
            </a:r>
            <a:r>
              <a:rPr lang="en-US" sz="2800" b="1" dirty="0" smtClean="0">
                <a:cs typeface="B Nazanin" pitchFamily="2" charset="-78"/>
              </a:rPr>
              <a:t>(Diatomaceous insulation )</a:t>
            </a:r>
            <a:endParaRPr lang="fa-IR" sz="2800" b="1" dirty="0" smtClean="0">
              <a:cs typeface="B Nazanin" pitchFamily="2" charset="-78"/>
            </a:endParaRPr>
          </a:p>
          <a:p>
            <a:pPr algn="just" rtl="1"/>
            <a:r>
              <a:rPr lang="fa-IR" sz="1900" b="1" dirty="0" smtClean="0">
                <a:cs typeface="B Nazanin" pitchFamily="2" charset="-78"/>
              </a:rPr>
              <a:t>ماده عايق كه عمدتا" از بقاياي دياتومه ها ( ذرات سيليسي سلولي با اندازه ميكروسكپي) تشكيل شده است و به شكل ماده پودري، متصل يا دانه اي در دسترس است.</a:t>
            </a:r>
          </a:p>
          <a:p>
            <a:pPr algn="just" rtl="1"/>
            <a:r>
              <a:rPr lang="fa-IR" sz="1900" b="1" dirty="0" smtClean="0">
                <a:cs typeface="B Nazanin" pitchFamily="2" charset="-78"/>
              </a:rPr>
              <a:t>آجر دياتومه اي : آجر عايق پخته شده اي است كه عمدتا" از اسكلت ( بقاياي) دياتومه ها تشكيل مي شود. </a:t>
            </a:r>
          </a:p>
          <a:p>
            <a:pPr algn="just" rtl="1"/>
            <a:r>
              <a:rPr lang="fa-IR" sz="1900" b="1" dirty="0" smtClean="0">
                <a:cs typeface="B Nazanin" pitchFamily="2" charset="-78"/>
              </a:rPr>
              <a:t>دياتومه ها به صورت سلول هاي منفرد و هم بصورت دسته جمعي وجود دارند.</a:t>
            </a:r>
          </a:p>
          <a:p>
            <a:pPr algn="just" rtl="1"/>
            <a:r>
              <a:rPr lang="fa-IR" sz="1900" b="1" dirty="0" smtClean="0">
                <a:cs typeface="B Nazanin" pitchFamily="2" charset="-78"/>
              </a:rPr>
              <a:t>رنگ آنها معمولا مايل به زردي يا خرمايي است و در آب هاي شيرين يا شور يا در خاک هاي مرطوب يا بر سطح مرطوب رستني هاي ديگر زيست مي کنند.</a:t>
            </a:r>
          </a:p>
          <a:p>
            <a:pPr algn="just" rtl="1"/>
            <a:r>
              <a:rPr lang="fa-IR" sz="1900" b="1" dirty="0" smtClean="0">
                <a:cs typeface="B Nazanin" pitchFamily="2" charset="-78"/>
              </a:rPr>
              <a:t>از آن در صنعت براي عايق سازي نسبت به حرارت و صوت و در ساختن ديناميت و ساير مواد منفجره ، در ساختن صافي ها وغيره بکار مي برند و از منابع غذايي عمده ماهي ها و ساير حيوانات آبي مي باشند و بيشتر سنگ هاي آهکي زمين از دياتومه ها ساخته شده است و دياتومه ها منشاء قسمت عمده ذخاير نفتي است .</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دیاتومه ای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icir_Diatomaceous.jpg"/>
          <p:cNvPicPr>
            <a:picLocks noGrp="1" noChangeAspect="1"/>
          </p:cNvPicPr>
          <p:nvPr>
            <p:ph sz="quarter" idx="1"/>
          </p:nvPr>
        </p:nvPicPr>
        <p:blipFill>
          <a:blip r:embed="rId2" cstate="print"/>
          <a:stretch>
            <a:fillRect/>
          </a:stretch>
        </p:blipFill>
        <p:spPr>
          <a:xfrm>
            <a:off x="533400" y="1447800"/>
            <a:ext cx="3810000" cy="2857500"/>
          </a:xfrm>
        </p:spPr>
      </p:pic>
      <p:pic>
        <p:nvPicPr>
          <p:cNvPr id="5" name="Picture 4" descr="ticir_Diatomaceous_Brick.jpg"/>
          <p:cNvPicPr>
            <a:picLocks noChangeAspect="1"/>
          </p:cNvPicPr>
          <p:nvPr/>
        </p:nvPicPr>
        <p:blipFill>
          <a:blip r:embed="rId3" cstate="print"/>
          <a:stretch>
            <a:fillRect/>
          </a:stretch>
        </p:blipFill>
        <p:spPr>
          <a:xfrm>
            <a:off x="5486400" y="3276600"/>
            <a:ext cx="2705100" cy="261937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b="1" dirty="0" smtClean="0">
                <a:cs typeface="B Nazanin" pitchFamily="2" charset="-78"/>
              </a:rPr>
              <a:t>چوب پنبه </a:t>
            </a:r>
            <a:r>
              <a:rPr lang="en-US" b="1" dirty="0" smtClean="0">
                <a:cs typeface="B Nazanin" pitchFamily="2" charset="-78"/>
              </a:rPr>
              <a:t>(cork)</a:t>
            </a:r>
          </a:p>
          <a:p>
            <a:pPr algn="just" rtl="1"/>
            <a:r>
              <a:rPr lang="fa-IR" sz="1800" b="1" dirty="0" smtClean="0">
                <a:cs typeface="B Nazanin" pitchFamily="2" charset="-78"/>
              </a:rPr>
              <a:t>ماده اي كه به طور دوره اي از ساقه درخت چوب پنبه كه لايه محافظ آن را تشكيل مي دهد، گرفته مي شود. </a:t>
            </a:r>
          </a:p>
          <a:p>
            <a:pPr algn="just" rtl="1"/>
            <a:r>
              <a:rPr lang="fa-IR" sz="1800" b="1" dirty="0" smtClean="0">
                <a:cs typeface="B Nazanin" pitchFamily="2" charset="-78"/>
              </a:rPr>
              <a:t>تخته چوب پنبه : فرآورده پيش ساخته اي است كه از چوب پنبه دانه اي منبسط و متصل شده در اثر حرارت تحت فشار , بدون افزودن چسب ساخته ميشود. </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چوب پنبه</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Cork.jpg"/>
          <p:cNvPicPr>
            <a:picLocks noChangeAspect="1"/>
          </p:cNvPicPr>
          <p:nvPr/>
        </p:nvPicPr>
        <p:blipFill>
          <a:blip r:embed="rId2" cstate="print"/>
          <a:stretch>
            <a:fillRect/>
          </a:stretch>
        </p:blipFill>
        <p:spPr>
          <a:xfrm>
            <a:off x="838200" y="3048000"/>
            <a:ext cx="3352800" cy="3352800"/>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b="1" dirty="0" smtClean="0">
                <a:cs typeface="B Nazanin" pitchFamily="2" charset="-78"/>
              </a:rPr>
              <a:t>عايق سلولزي </a:t>
            </a:r>
            <a:r>
              <a:rPr lang="en-US" b="1" dirty="0" smtClean="0">
                <a:cs typeface="B Nazanin" pitchFamily="2" charset="-78"/>
              </a:rPr>
              <a:t>(cellulose insulation)</a:t>
            </a:r>
          </a:p>
          <a:p>
            <a:pPr algn="just" rtl="1"/>
            <a:r>
              <a:rPr lang="fa-IR" sz="1800" b="1" dirty="0" smtClean="0">
                <a:cs typeface="B Nazanin" pitchFamily="2" charset="-78"/>
              </a:rPr>
              <a:t>عايق اليافي كه از كاغذ، مواد خام تخته كاغذي يا چوب با چسباننده ها، كندسوز كننده ها و ساير افزودني ها يا بدون آنها مشتق مي شود.</a:t>
            </a:r>
          </a:p>
          <a:p>
            <a:pPr>
              <a:buNone/>
            </a:pPr>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سلولزی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5" name="Picture 4" descr="ticir_cellulose_insulation.jpg"/>
          <p:cNvPicPr>
            <a:picLocks noChangeAspect="1"/>
          </p:cNvPicPr>
          <p:nvPr/>
        </p:nvPicPr>
        <p:blipFill>
          <a:blip r:embed="rId2" cstate="print"/>
          <a:stretch>
            <a:fillRect/>
          </a:stretch>
        </p:blipFill>
        <p:spPr>
          <a:xfrm>
            <a:off x="1752600" y="2590800"/>
            <a:ext cx="5410200" cy="3235766"/>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sz="1900" b="1" dirty="0" smtClean="0">
                <a:cs typeface="B Nazanin" pitchFamily="2" charset="-78"/>
              </a:rPr>
              <a:t>كارآئي گرمايي: كارآئي حرارتي عايق سلولزي تقريبا برابر يا كمي بهتر از پشم سنگ و پشم شيشه است.</a:t>
            </a:r>
          </a:p>
          <a:p>
            <a:pPr algn="just" rtl="1"/>
            <a:r>
              <a:rPr lang="fa-IR" sz="1900" b="1" dirty="0" smtClean="0">
                <a:cs typeface="B Nazanin" pitchFamily="2" charset="-78"/>
              </a:rPr>
              <a:t>عايقكاري سلولزي باعث كاهش مصرف انرژي مي شود.</a:t>
            </a:r>
          </a:p>
          <a:p>
            <a:pPr algn="just" rtl="1"/>
            <a:r>
              <a:rPr lang="fa-IR" sz="1900" b="1" dirty="0" smtClean="0">
                <a:cs typeface="B Nazanin" pitchFamily="2" charset="-78"/>
              </a:rPr>
              <a:t>عايقكاري سلولزي تقريبا سه برابر چگالي تر از پشم شيشه است. اين چگالي بالا به باعث كاهش عبور صدا از ديوارها و نیز انتقال صدا بين طبقات مي شود.</a:t>
            </a:r>
          </a:p>
          <a:p>
            <a:pPr algn="just" rtl="1"/>
            <a:r>
              <a:rPr lang="fa-IR" sz="1900" b="1" dirty="0" smtClean="0">
                <a:cs typeface="B Nazanin" pitchFamily="2" charset="-78"/>
              </a:rPr>
              <a:t>عايقكاري سلولزي باعث كنترل شديد قارچ ،حشره ،آفت و جانورها ي جونده مي شود.</a:t>
            </a:r>
          </a:p>
          <a:p>
            <a:pPr algn="just" rtl="1"/>
            <a:r>
              <a:rPr lang="fa-IR" sz="1900" b="1" dirty="0" smtClean="0">
                <a:cs typeface="B Nazanin" pitchFamily="2" charset="-78"/>
              </a:rPr>
              <a:t>اين عايق از نظر ايمني در برابر آتش در سطح بالايي قرار دارد.</a:t>
            </a:r>
          </a:p>
          <a:p>
            <a:pPr algn="just" rtl="1"/>
            <a:r>
              <a:rPr lang="fa-IR" sz="1900" b="1" dirty="0" smtClean="0">
                <a:cs typeface="B Nazanin" pitchFamily="2" charset="-78"/>
              </a:rPr>
              <a:t>اين عايقكاري با پركردن كامل حفره هاي ديوار به جلوگيري از رطوبت كمك مي كند.</a:t>
            </a:r>
            <a:endParaRPr lang="en-US" sz="1900" b="1" dirty="0">
              <a:cs typeface="B Nazanin" pitchFamily="2" charset="-78"/>
            </a:endParaRPr>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سلولزی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rtl="1"/>
            <a:r>
              <a:rPr lang="fa-IR" sz="1800" b="1" dirty="0" smtClean="0">
                <a:cs typeface="B Nazanin" pitchFamily="2" charset="-78"/>
              </a:rPr>
              <a:t>نياز به نيروي متخصصي براي نصب دارد.</a:t>
            </a:r>
          </a:p>
          <a:p>
            <a:pPr algn="just" rtl="1"/>
            <a:r>
              <a:rPr lang="fa-IR" sz="1800" b="1" dirty="0" smtClean="0">
                <a:cs typeface="B Nazanin" pitchFamily="2" charset="-78"/>
              </a:rPr>
              <a:t>اسپری تر سلولز نياز به زمان زيادي براي خشك كردن دارد كه اين زمان معمولا با استفاده از گرمكن ها كاهش مي يابد و باتوجه به شرايط رطوبتي محيط نياز به چند روز تا چند هفته زمان دارد.</a:t>
            </a:r>
          </a:p>
          <a:p>
            <a:pPr algn="just" rtl="1"/>
            <a:r>
              <a:rPr lang="fa-IR" sz="1800" b="1" dirty="0" smtClean="0">
                <a:cs typeface="B Nazanin" pitchFamily="2" charset="-78"/>
              </a:rPr>
              <a:t>عايق سلولزي 75%-85% از بازيافت الياف كاغذ دست دوم روزنامه ها ، تشكيل شده است كه اين بالاترين درصد در بين بقيه عايق هاي موجود است براي مثال الياف پشم شيشه حداكثر 30% از مواد بازيافتي تشكيل مي شوند.</a:t>
            </a:r>
          </a:p>
          <a:p>
            <a:pPr algn="just" rtl="1"/>
            <a:r>
              <a:rPr lang="fa-IR" sz="1800" b="1" dirty="0" smtClean="0">
                <a:cs typeface="B Nazanin" pitchFamily="2" charset="-78"/>
              </a:rPr>
              <a:t>ساير مواد خام تشكيل دهنده اين عايق نيز در مقايسه با ساير عايق ها دارای سازگاری بیشتری با محیط زیست مي باشند.</a:t>
            </a:r>
          </a:p>
          <a:p>
            <a:pPr algn="just" rtl="1"/>
            <a:r>
              <a:rPr lang="fa-IR" sz="1800" b="1" dirty="0" smtClean="0">
                <a:cs typeface="B Nazanin" pitchFamily="2" charset="-78"/>
              </a:rPr>
              <a:t>انرژي مورد نياز براي توليد اين عايق بسيار كمتراست براي توليد اين عايق از ماشين هاي الكتريكي استفاده مي شود در حالي كه كه عايق هاي معدني بايد در كوره ساخته شوند و براي توليد به انرژي 20تا 40 برابر عايق هاي سلولزي نياز است.</a:t>
            </a:r>
            <a:endParaRPr lang="en-US" sz="1800" b="1" dirty="0">
              <a:cs typeface="B Nazanin" pitchFamily="2" charset="-78"/>
            </a:endParaRPr>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uLnTx/>
                <a:uFillTx/>
                <a:latin typeface="+mj-lt"/>
                <a:ea typeface="+mj-ea"/>
                <a:cs typeface="B Nazanin" pitchFamily="2" charset="-78"/>
              </a:rPr>
              <a:t>عایق های</a:t>
            </a:r>
            <a:r>
              <a:rPr lang="fa-IR" sz="4000" b="1" dirty="0" smtClean="0">
                <a:cs typeface="B Nazanin" pitchFamily="2" charset="-78"/>
              </a:rPr>
              <a:t> سلولزی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b="1" dirty="0" smtClean="0">
                <a:cs typeface="B Nazanin" pitchFamily="2" charset="-78"/>
              </a:rPr>
              <a:t>پشم چوب </a:t>
            </a:r>
            <a:r>
              <a:rPr lang="en-US" b="1" dirty="0" smtClean="0">
                <a:cs typeface="B Nazanin" pitchFamily="2" charset="-78"/>
              </a:rPr>
              <a:t>(wood wool)</a:t>
            </a:r>
          </a:p>
          <a:p>
            <a:pPr algn="just" rtl="1"/>
            <a:r>
              <a:rPr lang="fa-IR" sz="1800" b="1" dirty="0" smtClean="0">
                <a:cs typeface="B Nazanin" pitchFamily="2" charset="-78"/>
              </a:rPr>
              <a:t>تراشه هاي بلند چوب است. </a:t>
            </a:r>
          </a:p>
          <a:p>
            <a:pPr algn="just" rtl="1"/>
            <a:r>
              <a:rPr lang="fa-IR" sz="1800" b="1" dirty="0" smtClean="0">
                <a:cs typeface="B Nazanin" pitchFamily="2" charset="-78"/>
              </a:rPr>
              <a:t>دال پشم چوب فرآورده عايق صلبي است كه از پشم چوب فله اي كه با يك چسباننده معدني به هم متصل شده و تا ضخامت نهايي فشرده مي گردد ساخته مي شود. </a:t>
            </a:r>
          </a:p>
          <a:p>
            <a:pPr algn="just" rtl="1"/>
            <a:r>
              <a:rPr lang="fa-IR" sz="1800" b="1" dirty="0" smtClean="0">
                <a:cs typeface="B Nazanin" pitchFamily="2" charset="-78"/>
              </a:rPr>
              <a:t>تخته نرم الياف چوب: فرا ورده عايقكاري كه از الياف چوب , با افزودن يك ماده چسباننده يا بدون آن ساخته مي شود تا به شكل نهايي آن با بكار بردن حرارت يا بدون آن متراكم گردد. </a:t>
            </a:r>
          </a:p>
          <a:p>
            <a:endParaRPr lang="en-US" dirty="0"/>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پشم چوب</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pic>
        <p:nvPicPr>
          <p:cNvPr id="6" name="Picture 5" descr="ticir_WOOD_WOOL.jpg"/>
          <p:cNvPicPr>
            <a:picLocks noChangeAspect="1"/>
          </p:cNvPicPr>
          <p:nvPr/>
        </p:nvPicPr>
        <p:blipFill>
          <a:blip r:embed="rId2" cstate="print"/>
          <a:stretch>
            <a:fillRect/>
          </a:stretch>
        </p:blipFill>
        <p:spPr>
          <a:xfrm>
            <a:off x="457200" y="3505200"/>
            <a:ext cx="2857500" cy="28575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
        <p:nvSpPr>
          <p:cNvPr id="3" name="Content Placeholder 2"/>
          <p:cNvSpPr>
            <a:spLocks noGrp="1"/>
          </p:cNvSpPr>
          <p:nvPr>
            <p:ph sz="quarter" idx="1"/>
          </p:nvPr>
        </p:nvSpPr>
        <p:spPr/>
        <p:txBody>
          <a:bodyPr>
            <a:normAutofit/>
          </a:bodyPr>
          <a:lstStyle/>
          <a:p>
            <a:pPr algn="r" rtl="1"/>
            <a:r>
              <a:rPr lang="fa-IR" b="1" dirty="0" smtClean="0">
                <a:cs typeface="B Nazanin" pitchFamily="2" charset="-78"/>
              </a:rPr>
              <a:t>پشم سرباره (</a:t>
            </a:r>
            <a:r>
              <a:rPr lang="en-US" b="1" dirty="0" smtClean="0">
                <a:cs typeface="B Nazanin" pitchFamily="2" charset="-78"/>
              </a:rPr>
              <a:t>(SLAG WOOL)</a:t>
            </a:r>
          </a:p>
          <a:p>
            <a:pPr algn="r" rtl="1"/>
            <a:r>
              <a:rPr lang="fa-IR" sz="1900" b="1" dirty="0" smtClean="0">
                <a:cs typeface="B Nazanin" pitchFamily="2" charset="-78"/>
              </a:rPr>
              <a:t>پشم معدني كه از مذاب سرباره كوره ساخته مي شود. </a:t>
            </a:r>
          </a:p>
          <a:p>
            <a:pPr algn="r" rtl="1"/>
            <a:r>
              <a:rPr lang="fa-IR" sz="1900" b="1" dirty="0" smtClean="0">
                <a:cs typeface="B Nazanin" pitchFamily="2" charset="-78"/>
              </a:rPr>
              <a:t>اكسيد سيليس </a:t>
            </a:r>
            <a:r>
              <a:rPr lang="en-US" sz="1900" b="1" dirty="0" smtClean="0">
                <a:cs typeface="B Nazanin" pitchFamily="2" charset="-78"/>
              </a:rPr>
              <a:t>sio2 </a:t>
            </a:r>
            <a:r>
              <a:rPr lang="fa-IR" sz="1900" b="1" dirty="0" smtClean="0">
                <a:cs typeface="B Nazanin" pitchFamily="2" charset="-78"/>
              </a:rPr>
              <a:t> جزاصلي تمامي عايق هاي معدني يكي از عمده ترين مواد تشكيل دهنده پشم سرباره مي باشد. مواد تشكيل دهنده آن عبارتند از:</a:t>
            </a:r>
            <a:br>
              <a:rPr lang="fa-IR" sz="1900" b="1" dirty="0" smtClean="0">
                <a:cs typeface="B Nazanin" pitchFamily="2" charset="-78"/>
              </a:rPr>
            </a:br>
            <a:r>
              <a:rPr lang="fa-IR" sz="1900" b="1" dirty="0" smtClean="0">
                <a:cs typeface="B Nazanin" pitchFamily="2" charset="-78"/>
              </a:rPr>
              <a:t>اكسيد سيليس 36%</a:t>
            </a:r>
            <a:br>
              <a:rPr lang="fa-IR" sz="1900" b="1" dirty="0" smtClean="0">
                <a:cs typeface="B Nazanin" pitchFamily="2" charset="-78"/>
              </a:rPr>
            </a:br>
            <a:r>
              <a:rPr lang="fa-IR" sz="1900" b="1" dirty="0" smtClean="0">
                <a:cs typeface="B Nazanin" pitchFamily="2" charset="-78"/>
              </a:rPr>
              <a:t>اكسيد منيزيم 0.97 %</a:t>
            </a:r>
            <a:br>
              <a:rPr lang="fa-IR" sz="1900" b="1" dirty="0" smtClean="0">
                <a:cs typeface="B Nazanin" pitchFamily="2" charset="-78"/>
              </a:rPr>
            </a:br>
            <a:r>
              <a:rPr lang="fa-IR" sz="1900" b="1" dirty="0" smtClean="0">
                <a:cs typeface="B Nazanin" pitchFamily="2" charset="-78"/>
              </a:rPr>
              <a:t>اكسيد اهن 0.76%</a:t>
            </a:r>
            <a:br>
              <a:rPr lang="fa-IR" sz="1900" b="1" dirty="0" smtClean="0">
                <a:cs typeface="B Nazanin" pitchFamily="2" charset="-78"/>
              </a:rPr>
            </a:br>
            <a:r>
              <a:rPr lang="fa-IR" sz="1900" b="1" dirty="0" smtClean="0">
                <a:cs typeface="B Nazanin" pitchFamily="2" charset="-78"/>
              </a:rPr>
              <a:t>اكسيد الومينيوم 10.45% </a:t>
            </a:r>
            <a:br>
              <a:rPr lang="fa-IR" sz="1900" b="1" dirty="0" smtClean="0">
                <a:cs typeface="B Nazanin" pitchFamily="2" charset="-78"/>
              </a:rPr>
            </a:br>
            <a:r>
              <a:rPr lang="fa-IR" sz="1900" b="1" dirty="0" smtClean="0">
                <a:cs typeface="B Nazanin" pitchFamily="2" charset="-78"/>
              </a:rPr>
              <a:t>اكسيد منيزيم 10.9% </a:t>
            </a:r>
            <a:br>
              <a:rPr lang="fa-IR" sz="1900" b="1" dirty="0" smtClean="0">
                <a:cs typeface="B Nazanin" pitchFamily="2" charset="-78"/>
              </a:rPr>
            </a:br>
            <a:r>
              <a:rPr lang="fa-IR" sz="1900" b="1" dirty="0" smtClean="0">
                <a:cs typeface="B Nazanin" pitchFamily="2" charset="-78"/>
              </a:rPr>
              <a:t>اكسيد كلسيم 36.56%</a:t>
            </a:r>
            <a:br>
              <a:rPr lang="fa-IR" sz="1900" b="1" dirty="0" smtClean="0">
                <a:cs typeface="B Nazanin" pitchFamily="2" charset="-78"/>
              </a:rPr>
            </a:br>
            <a:r>
              <a:rPr lang="fa-IR" sz="1900" b="1" dirty="0" smtClean="0">
                <a:cs typeface="B Nazanin" pitchFamily="2" charset="-78"/>
              </a:rPr>
              <a:t>اكسيد تيتانيم2.83%</a:t>
            </a:r>
            <a:br>
              <a:rPr lang="fa-IR" sz="1900" b="1" dirty="0" smtClean="0">
                <a:cs typeface="B Nazanin" pitchFamily="2" charset="-78"/>
              </a:rPr>
            </a:br>
            <a:r>
              <a:rPr lang="fa-IR" sz="1900" b="1" dirty="0" smtClean="0">
                <a:cs typeface="B Nazanin" pitchFamily="2" charset="-78"/>
              </a:rPr>
              <a:t>ساير مواد 1.58% </a:t>
            </a:r>
            <a:r>
              <a:rPr lang="fa-IR" dirty="0" smtClean="0"/>
              <a:t/>
            </a:r>
            <a:br>
              <a:rPr lang="fa-IR" dirty="0" smtClean="0"/>
            </a:br>
            <a:endParaRPr lang="fa-IR" dirty="0" smtClean="0"/>
          </a:p>
          <a:p>
            <a:pPr algn="r" rtl="1"/>
            <a:endParaRPr lang="en-US" dirty="0"/>
          </a:p>
        </p:txBody>
      </p:sp>
      <p:pic>
        <p:nvPicPr>
          <p:cNvPr id="1026" name="Picture 2" descr="پشم سرباره"/>
          <p:cNvPicPr>
            <a:picLocks noChangeAspect="1" noChangeArrowheads="1"/>
          </p:cNvPicPr>
          <p:nvPr/>
        </p:nvPicPr>
        <p:blipFill>
          <a:blip r:embed="rId2" cstate="print"/>
          <a:srcRect/>
          <a:stretch>
            <a:fillRect/>
          </a:stretch>
        </p:blipFill>
        <p:spPr bwMode="auto">
          <a:xfrm>
            <a:off x="762000" y="3276600"/>
            <a:ext cx="2362200" cy="2415888"/>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مرکب</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sz="1800" b="1" dirty="0" smtClean="0">
                <a:cs typeface="B Nazanin" pitchFamily="2" charset="-78"/>
              </a:rPr>
              <a:t>عايق مركب:تركيبي از لايه ها كه حد اقل از دو ماده عايق مختلف است . خاصيت عايق مركب از خواص عايق كاري مواد منفرد مي شود.</a:t>
            </a:r>
          </a:p>
          <a:p>
            <a:pPr algn="just" rtl="1"/>
            <a:r>
              <a:rPr lang="fa-IR" sz="1800" b="1" dirty="0" smtClean="0">
                <a:cs typeface="B Nazanin" pitchFamily="2" charset="-78"/>
              </a:rPr>
              <a:t>گاهي استفاده از ساختار مركب و چند لايه در عايق ها بسيار موثرتر از استفاده از يك لايه عايق با همان ضخامت ميباشد. </a:t>
            </a:r>
          </a:p>
          <a:p>
            <a:pPr algn="just" rtl="1"/>
            <a:r>
              <a:rPr lang="fa-IR" sz="1800" b="1" dirty="0" smtClean="0">
                <a:cs typeface="B Nazanin" pitchFamily="2" charset="-78"/>
              </a:rPr>
              <a:t>بكار گيري اين روش امكان مناسبي نيز براي جبران انقباض و انبساط طولي لوله ها در نقاط با درجه حرارت و شوك حرارتي بالا را ايجاد مي نمايد. </a:t>
            </a:r>
          </a:p>
          <a:p>
            <a:pPr algn="just" rtl="1"/>
            <a:r>
              <a:rPr lang="fa-IR" sz="1800" b="1" dirty="0" smtClean="0">
                <a:cs typeface="B Nazanin" pitchFamily="2" charset="-78"/>
              </a:rPr>
              <a:t>بكار گيري عايق هاي مركب و چند لايه روي اتصالات و پل هاي حرارتي باعث كاهش تلفات حرارت ودر نتيجه ايجاد وضعيت بهتر و كارا تر و افزايش راندمان عايقي مي گردد. </a:t>
            </a:r>
          </a:p>
          <a:p>
            <a:pPr algn="just" rtl="1"/>
            <a:r>
              <a:rPr lang="fa-IR" sz="1800" b="1" dirty="0" smtClean="0">
                <a:cs typeface="B Nazanin" pitchFamily="2" charset="-78"/>
              </a:rPr>
              <a:t>یكي از كاربردهاي مناسب اين روش در محل هايي است كه نياز به كاهش ضخامت عايق كاري باشد. </a:t>
            </a:r>
            <a:endParaRPr lang="en-US" sz="1800" b="1" dirty="0">
              <a:cs typeface="B Nazanin" pitchFamily="2" charset="-78"/>
            </a:endParaRPr>
          </a:p>
        </p:txBody>
      </p:sp>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عایق چندلایه</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icir_composite.gif"/>
          <p:cNvPicPr>
            <a:picLocks noGrp="1" noChangeAspect="1"/>
          </p:cNvPicPr>
          <p:nvPr>
            <p:ph sz="quarter" idx="1"/>
          </p:nvPr>
        </p:nvPicPr>
        <p:blipFill>
          <a:blip r:embed="rId2" cstate="print"/>
          <a:stretch>
            <a:fillRect/>
          </a:stretch>
        </p:blipFill>
        <p:spPr>
          <a:xfrm>
            <a:off x="2490787" y="2282825"/>
            <a:ext cx="4162425" cy="2809875"/>
          </a:xfr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0"/>
            <a:ext cx="6858000" cy="990600"/>
          </a:xfrm>
        </p:spPr>
        <p:txBody>
          <a:bodyPr>
            <a:normAutofit/>
          </a:bodyPr>
          <a:lstStyle/>
          <a:p>
            <a:pPr algn="ctr"/>
            <a:r>
              <a:rPr lang="fa-IR" sz="4000" b="1" dirty="0" smtClean="0">
                <a:cs typeface="B Nazanin" pitchFamily="2" charset="-78"/>
              </a:rPr>
              <a:t>عایق های مدرن</a:t>
            </a:r>
            <a:endParaRPr lang="en-US" sz="4000" b="1" dirty="0">
              <a:cs typeface="B Nazanin" pitchFamily="2" charset="-78"/>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نانو عایق</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
        <p:nvSpPr>
          <p:cNvPr id="6" name="Content Placeholder 5"/>
          <p:cNvSpPr>
            <a:spLocks noGrp="1"/>
          </p:cNvSpPr>
          <p:nvPr>
            <p:ph sz="quarter" idx="1"/>
          </p:nvPr>
        </p:nvSpPr>
        <p:spPr/>
        <p:txBody>
          <a:bodyPr>
            <a:normAutofit/>
          </a:bodyPr>
          <a:lstStyle/>
          <a:p>
            <a:pPr algn="r" rtl="1"/>
            <a:r>
              <a:rPr lang="fa-IR" sz="1900" b="1" dirty="0" smtClean="0">
                <a:cs typeface="B Nazanin" pitchFamily="2" charset="-78"/>
              </a:rPr>
              <a:t>جلوگيري از خوردگي و عايق بودن</a:t>
            </a:r>
          </a:p>
          <a:p>
            <a:pPr algn="r" rtl="1"/>
            <a:r>
              <a:rPr lang="fa-IR" sz="1900" b="1" dirty="0" smtClean="0">
                <a:cs typeface="B Nazanin" pitchFamily="2" charset="-78"/>
              </a:rPr>
              <a:t>استفاده آسان بوسيله قلم مو ، غلطك و اسپري</a:t>
            </a:r>
          </a:p>
          <a:p>
            <a:pPr algn="r" rtl="1"/>
            <a:r>
              <a:rPr lang="fa-IR" sz="1900" b="1" dirty="0" smtClean="0">
                <a:cs typeface="B Nazanin" pitchFamily="2" charset="-78"/>
              </a:rPr>
              <a:t>غير سمي بر پايه آب</a:t>
            </a:r>
          </a:p>
          <a:p>
            <a:pPr algn="r" rtl="1"/>
            <a:r>
              <a:rPr lang="fa-IR" sz="1900" b="1" dirty="0" smtClean="0">
                <a:cs typeface="B Nazanin" pitchFamily="2" charset="-78"/>
              </a:rPr>
              <a:t>امكان مشاهده لايه زير عايق جهت بررسي بصري زير پوشش</a:t>
            </a:r>
          </a:p>
          <a:p>
            <a:pPr algn="r" rtl="1"/>
            <a:r>
              <a:rPr lang="fa-IR" sz="1900" b="1" dirty="0" smtClean="0">
                <a:cs typeface="B Nazanin" pitchFamily="2" charset="-78"/>
              </a:rPr>
              <a:t>پايداري فوق العاده با چسبندگي عالي بروي فولاد ، آلومينيوم و گالوانيزه ، فايبر گلاس ، پي وي سي ، چوب ، بتن و پلاستيك و ساير مشتقات آن </a:t>
            </a:r>
          </a:p>
          <a:p>
            <a:pPr algn="r" rtl="1"/>
            <a:r>
              <a:rPr lang="fa-IR" sz="1900" b="1" dirty="0" smtClean="0">
                <a:cs typeface="B Nazanin" pitchFamily="2" charset="-78"/>
              </a:rPr>
              <a:t>فاقد هر گونه مواد افزايشي ضد ميكروبي مضر يا كشنده </a:t>
            </a:r>
          </a:p>
          <a:p>
            <a:pPr algn="r" rtl="1"/>
            <a:r>
              <a:rPr lang="fa-IR" sz="1900" b="1" dirty="0" smtClean="0">
                <a:cs typeface="B Nazanin" pitchFamily="2" charset="-78"/>
              </a:rPr>
              <a:t>مقاوم در برابر انواع كپك ها و قارچ ها </a:t>
            </a:r>
          </a:p>
          <a:p>
            <a:pPr algn="r" rtl="1"/>
            <a:r>
              <a:rPr lang="fa-IR" sz="1900" b="1" dirty="0" smtClean="0">
                <a:cs typeface="B Nazanin" pitchFamily="2" charset="-78"/>
              </a:rPr>
              <a:t>صرفه جويي در هزينه ها در دراز مدت </a:t>
            </a:r>
            <a:br>
              <a:rPr lang="fa-IR" sz="1900" b="1" dirty="0" smtClean="0">
                <a:cs typeface="B Nazanin" pitchFamily="2" charset="-78"/>
              </a:rPr>
            </a:br>
            <a:r>
              <a:rPr lang="fa-IR" dirty="0" smtClean="0"/>
              <a:t/>
            </a:r>
            <a:br>
              <a:rPr lang="fa-IR" dirty="0" smtClean="0"/>
            </a:b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عایق میکرو گویچه سرامیکی</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
        <p:nvSpPr>
          <p:cNvPr id="6" name="Content Placeholder 5"/>
          <p:cNvSpPr>
            <a:spLocks noGrp="1"/>
          </p:cNvSpPr>
          <p:nvPr>
            <p:ph sz="quarter" idx="1"/>
          </p:nvPr>
        </p:nvSpPr>
        <p:spPr>
          <a:xfrm>
            <a:off x="457200" y="1219200"/>
            <a:ext cx="8229600" cy="5029200"/>
          </a:xfrm>
        </p:spPr>
        <p:txBody>
          <a:bodyPr>
            <a:normAutofit fontScale="32500" lnSpcReduction="20000"/>
          </a:bodyPr>
          <a:lstStyle/>
          <a:p>
            <a:pPr algn="just" rtl="1"/>
            <a:r>
              <a:rPr lang="fa-IR" sz="4500" b="1" dirty="0" smtClean="0">
                <a:cs typeface="B Nazanin" pitchFamily="2" charset="-78"/>
              </a:rPr>
              <a:t>ا</a:t>
            </a:r>
            <a:r>
              <a:rPr lang="fa-IR" sz="5500" b="1" dirty="0" smtClean="0">
                <a:cs typeface="B Nazanin" pitchFamily="2" charset="-78"/>
              </a:rPr>
              <a:t>ز دستاوردهاي جديد علم در جهان گسترش فناوري نانو در زمينه هاي گوناگون از جمله صنعت مي باشد. </a:t>
            </a:r>
          </a:p>
          <a:p>
            <a:pPr algn="just" rtl="1"/>
            <a:r>
              <a:rPr lang="fa-IR" sz="5500" b="1" dirty="0" smtClean="0">
                <a:cs typeface="B Nazanin" pitchFamily="2" charset="-78"/>
              </a:rPr>
              <a:t>از جمله دستاوردهاي فناوري نانو توليد نانوسراميك ها و استفاده از آنها در صنعت رنگ و پوشش مي باشد. يكي از انواع اين مواد كه در ابعاد نانومتر توليد مي گردد آلومينا سيليكات ها هستند كه در صنعت رنگ به عنوان مواد افزودني عايق مورد استفاده قرار مي گيرد.</a:t>
            </a:r>
          </a:p>
          <a:p>
            <a:pPr algn="just" rtl="1"/>
            <a:r>
              <a:rPr lang="fa-IR" sz="5500" b="1" dirty="0" smtClean="0">
                <a:cs typeface="B Nazanin" pitchFamily="2" charset="-78"/>
              </a:rPr>
              <a:t>اين مواد در شكل نانومتري داراي ضريب شكست 10 مي باشد كروي شكل بوده و بي رنگ هستند و سطح آنها عاري از گروه هاي هيدروكسيل مي باشد. دماي </a:t>
            </a:r>
          </a:p>
          <a:p>
            <a:pPr algn="just" rtl="1"/>
            <a:r>
              <a:rPr lang="fa-IR" sz="5500" b="1" dirty="0" smtClean="0">
                <a:cs typeface="B Nazanin" pitchFamily="2" charset="-78"/>
              </a:rPr>
              <a:t>ذوب آنها 1800 درجه سانتي گراد و مقاومت فشاري در آنها 6000 تا 60000 پوند است. </a:t>
            </a:r>
          </a:p>
          <a:p>
            <a:pPr algn="just" rtl="1"/>
            <a:r>
              <a:rPr lang="fa-IR" sz="5500" b="1" dirty="0" smtClean="0">
                <a:cs typeface="B Nazanin" pitchFamily="2" charset="-78"/>
              </a:rPr>
              <a:t>سراميكها در ضخامت پوشش و فام رنگ هيچ گونه تاثيري نمي گذارند و بالعكس مي توانند به صورت شگرفي رنگ را تقويت نمايند.</a:t>
            </a:r>
          </a:p>
          <a:p>
            <a:pPr algn="just" rtl="1"/>
            <a:r>
              <a:rPr lang="fa-IR" sz="5500" b="1" dirty="0" smtClean="0">
                <a:cs typeface="B Nazanin" pitchFamily="2" charset="-78"/>
              </a:rPr>
              <a:t>سطوح پوشش داده شده با اين مواد داراي مقاومت بالا در برابر ورقه اي شدن، خرد شدن، خش و سايش مي باشند. </a:t>
            </a:r>
          </a:p>
          <a:p>
            <a:pPr algn="just" rtl="1"/>
            <a:r>
              <a:rPr lang="fa-IR" sz="5500" b="1" dirty="0" smtClean="0">
                <a:cs typeface="B Nazanin" pitchFamily="2" charset="-78"/>
              </a:rPr>
              <a:t>سراميكها به دليل داشتن جنس خاص مي توانند 95% حرارت خورشيد و 85% اشعه ماوراء بنفش را بازگردانند و بدين ترتيب بصورت لايه اي از فام رنگ محافظت نمايند و عمر پوشش را تا 6 برابر افزايش دهند و از اتلاف انرژي در بناها جلوگيري نمايند.</a:t>
            </a:r>
          </a:p>
          <a:p>
            <a:pPr algn="just" rtl="1"/>
            <a:r>
              <a:rPr lang="fa-IR" sz="5500" b="1" dirty="0" smtClean="0">
                <a:cs typeface="B Nazanin" pitchFamily="2" charset="-78"/>
              </a:rPr>
              <a:t>آنتي باكتريال، عايق آب و عايق رطوبت </a:t>
            </a:r>
          </a:p>
          <a:p>
            <a:pPr algn="just" rtl="1"/>
            <a:r>
              <a:rPr lang="fa-IR" sz="5500" b="1" dirty="0" smtClean="0">
                <a:cs typeface="B Nazanin" pitchFamily="2" charset="-78"/>
              </a:rPr>
              <a:t>ضريب نفوذ بخار آب در آنها برابر 1 بوده كه بدين ترتيب در مصارف ساختماني مي تواند باعث تنفس ساختمان گردد و در نتيجه باعث افزايش عمر بنا گردد. </a:t>
            </a:r>
          </a:p>
          <a:p>
            <a:r>
              <a:rPr lang="fa-IR" dirty="0" smtClean="0"/>
              <a:t/>
            </a:r>
            <a:br>
              <a:rPr lang="fa-IR" dirty="0" smtClean="0"/>
            </a:b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xternal_view_ceramic.jpg"/>
          <p:cNvPicPr>
            <a:picLocks noGrp="1" noChangeAspect="1"/>
          </p:cNvPicPr>
          <p:nvPr>
            <p:ph sz="quarter" idx="1"/>
          </p:nvPr>
        </p:nvPicPr>
        <p:blipFill>
          <a:blip r:embed="rId2" cstate="print"/>
          <a:stretch>
            <a:fillRect/>
          </a:stretch>
        </p:blipFill>
        <p:spPr>
          <a:xfrm>
            <a:off x="533400" y="1295400"/>
            <a:ext cx="3260121" cy="2432050"/>
          </a:xfrm>
        </p:spPr>
      </p:pic>
      <p:pic>
        <p:nvPicPr>
          <p:cNvPr id="5" name="Picture 4" descr="internal_view_ceramic.jpg"/>
          <p:cNvPicPr>
            <a:picLocks noChangeAspect="1"/>
          </p:cNvPicPr>
          <p:nvPr/>
        </p:nvPicPr>
        <p:blipFill>
          <a:blip r:embed="rId3" cstate="print"/>
          <a:stretch>
            <a:fillRect/>
          </a:stretch>
        </p:blipFill>
        <p:spPr>
          <a:xfrm>
            <a:off x="4953000" y="2362200"/>
            <a:ext cx="3695700" cy="3714750"/>
          </a:xfrm>
          <a:prstGeom prst="rect">
            <a:avLst/>
          </a:prstGeo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txBody>
          <a:bodyPr vert="horz"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cs typeface="B Nazanin" pitchFamily="2" charset="-78"/>
              </a:rPr>
              <a:t>پانل های پرشده با گاز</a:t>
            </a:r>
            <a:endParaRPr kumimoji="0" lang="en-US" sz="4000" b="1" i="0" u="none" strike="noStrike" kern="1200" cap="none" spc="0" normalizeH="0" baseline="0" noProof="0" dirty="0">
              <a:ln>
                <a:noFill/>
              </a:ln>
              <a:solidFill>
                <a:schemeClr val="tx2"/>
              </a:solidFill>
              <a:effectLst/>
              <a:uLnTx/>
              <a:uFillTx/>
              <a:latin typeface="+mj-lt"/>
              <a:ea typeface="+mj-ea"/>
              <a:cs typeface="B Nazanin" pitchFamily="2" charset="-78"/>
            </a:endParaRPr>
          </a:p>
        </p:txBody>
      </p:sp>
      <p:sp>
        <p:nvSpPr>
          <p:cNvPr id="6" name="Content Placeholder 5"/>
          <p:cNvSpPr>
            <a:spLocks noGrp="1"/>
          </p:cNvSpPr>
          <p:nvPr>
            <p:ph sz="quarter" idx="1"/>
          </p:nvPr>
        </p:nvSpPr>
        <p:spPr/>
        <p:txBody>
          <a:bodyPr>
            <a:normAutofit/>
          </a:bodyPr>
          <a:lstStyle/>
          <a:p>
            <a:pPr algn="just" rtl="1">
              <a:lnSpc>
                <a:spcPct val="80000"/>
              </a:lnSpc>
            </a:pPr>
            <a:r>
              <a:rPr lang="fa-IR" sz="1800" b="1" dirty="0" smtClean="0">
                <a:cs typeface="B Nazanin" pitchFamily="2" charset="-78"/>
              </a:rPr>
              <a:t>این عایق متشکل از چندین لایه شش ضلعی پلیمری است که با لایه نازکی از آلومینیوم کم الکترونی پوشانده شده است. فضاهای بسته با یک لایه کاملاً درزبندی شده اند و با یک گاز با ضریب هدایت حرارتی پایین، پرشده اند. </a:t>
            </a:r>
          </a:p>
          <a:p>
            <a:pPr algn="just" rtl="1">
              <a:lnSpc>
                <a:spcPct val="80000"/>
              </a:lnSpc>
            </a:pPr>
            <a:r>
              <a:rPr lang="fa-IR" sz="1800" b="1" dirty="0" smtClean="0">
                <a:cs typeface="B Nazanin" pitchFamily="2" charset="-78"/>
              </a:rPr>
              <a:t>هدف استفاده از گاز نگه داشتن این لایه ها در فواصل معین می باشد. عملکرد متوسط این عایق با هوا به عنوان گاز پر کننده حاصل می گردد. </a:t>
            </a:r>
          </a:p>
          <a:p>
            <a:pPr algn="just" rtl="1">
              <a:lnSpc>
                <a:spcPct val="80000"/>
              </a:lnSpc>
            </a:pPr>
            <a:r>
              <a:rPr lang="fa-IR" sz="1800" b="1" dirty="0" smtClean="0">
                <a:cs typeface="B Nazanin" pitchFamily="2" charset="-78"/>
              </a:rPr>
              <a:t>بهترین گزینه برای گاز پرکننده گازهای بی اثر همانند آرگون ، کریپتون و زنون می باشد.</a:t>
            </a:r>
          </a:p>
          <a:p>
            <a:pPr algn="just" rtl="1">
              <a:lnSpc>
                <a:spcPct val="80000"/>
              </a:lnSpc>
              <a:buNone/>
            </a:pPr>
            <a:r>
              <a:rPr lang="fa-IR" dirty="0" smtClean="0"/>
              <a:t/>
            </a:r>
            <a:br>
              <a:rPr lang="fa-IR" dirty="0" smtClean="0"/>
            </a:br>
            <a:r>
              <a:rPr lang="fa-IR" dirty="0" smtClean="0"/>
              <a:t/>
            </a:r>
            <a:br>
              <a:rPr lang="fa-IR" dirty="0" smtClean="0"/>
            </a:br>
            <a:endParaRPr lang="en-US" dirty="0"/>
          </a:p>
        </p:txBody>
      </p:sp>
      <p:pic>
        <p:nvPicPr>
          <p:cNvPr id="5" name="Picture 4" descr="Gfp.jpg"/>
          <p:cNvPicPr>
            <a:picLocks noChangeAspect="1"/>
          </p:cNvPicPr>
          <p:nvPr/>
        </p:nvPicPr>
        <p:blipFill>
          <a:blip r:embed="rId2" cstate="print"/>
          <a:stretch>
            <a:fillRect/>
          </a:stretch>
        </p:blipFill>
        <p:spPr>
          <a:xfrm>
            <a:off x="381000" y="3200400"/>
            <a:ext cx="3505200" cy="2962307"/>
          </a:xfrm>
          <a:prstGeom prst="rect">
            <a:avLst/>
          </a:prstGeom>
        </p:spPr>
      </p:pic>
      <p:pic>
        <p:nvPicPr>
          <p:cNvPr id="7" name="Content Placeholder 3" descr="gfp1.jpg"/>
          <p:cNvPicPr>
            <a:picLocks noChangeAspect="1"/>
          </p:cNvPicPr>
          <p:nvPr/>
        </p:nvPicPr>
        <p:blipFill>
          <a:blip r:embed="rId3" cstate="print"/>
          <a:stretch>
            <a:fillRect/>
          </a:stretch>
        </p:blipFill>
        <p:spPr>
          <a:xfrm>
            <a:off x="3900714" y="3352800"/>
            <a:ext cx="4709886" cy="2514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rtl="1"/>
            <a:r>
              <a:rPr lang="fa-IR" sz="1800" b="1" dirty="0" smtClean="0">
                <a:cs typeface="B Nazanin" pitchFamily="2" charset="-78"/>
              </a:rPr>
              <a:t>داراي خواص و درصد خلوص يكنواخت در تمام محصولات است.</a:t>
            </a:r>
          </a:p>
          <a:p>
            <a:pPr algn="just" rtl="1"/>
            <a:r>
              <a:rPr lang="fa-IR" sz="1800" b="1" dirty="0" smtClean="0">
                <a:solidFill>
                  <a:schemeClr val="accent5"/>
                </a:solidFill>
                <a:cs typeface="B Nazanin" pitchFamily="2" charset="-78"/>
              </a:rPr>
              <a:t>در كشور هاي صنعتي جزو پر مصرف ترين عايق هاي معدني است. </a:t>
            </a:r>
          </a:p>
          <a:p>
            <a:pPr algn="just" rtl="1"/>
            <a:r>
              <a:rPr lang="fa-IR" sz="1800" b="1" dirty="0" smtClean="0">
                <a:cs typeface="B Nazanin" pitchFamily="2" charset="-78"/>
              </a:rPr>
              <a:t>سر الياف آن كروي شكل بوده كه به همين دليل باعث خراش و تحريك پوستي بسيار كمتري مي شود.</a:t>
            </a:r>
          </a:p>
          <a:p>
            <a:pPr algn="just" rtl="1"/>
            <a:r>
              <a:rPr lang="fa-IR" sz="1800" b="1" dirty="0" smtClean="0">
                <a:cs typeface="B Nazanin" pitchFamily="2" charset="-78"/>
              </a:rPr>
              <a:t>به دليل ريز بودن ذرات آن عايق الكتريسته نيز مي باشد.</a:t>
            </a:r>
          </a:p>
          <a:p>
            <a:pPr algn="just" rtl="1"/>
            <a:r>
              <a:rPr lang="fa-IR" sz="1800" b="1" dirty="0" smtClean="0">
                <a:solidFill>
                  <a:schemeClr val="accent5"/>
                </a:solidFill>
                <a:cs typeface="B Nazanin" pitchFamily="2" charset="-78"/>
              </a:rPr>
              <a:t>بازگشت پذيري آن به طبيعت سريع انجام مي شود.</a:t>
            </a:r>
          </a:p>
          <a:p>
            <a:pPr algn="just" rtl="1"/>
            <a:r>
              <a:rPr lang="fa-IR" sz="1800" b="1" dirty="0" smtClean="0">
                <a:cs typeface="B Nazanin" pitchFamily="2" charset="-78"/>
              </a:rPr>
              <a:t>حداكثر تحمل درجه حرارت آن در نوع خالص750درجه سانتیگراد</a:t>
            </a:r>
            <a:r>
              <a:rPr lang="en-US" sz="1800" b="1" dirty="0" smtClean="0">
                <a:cs typeface="B Nazanin" pitchFamily="2" charset="-78"/>
              </a:rPr>
              <a:t> </a:t>
            </a:r>
            <a:r>
              <a:rPr lang="fa-IR" sz="1800" b="1" dirty="0" smtClean="0">
                <a:cs typeface="B Nazanin" pitchFamily="2" charset="-78"/>
              </a:rPr>
              <a:t>است و در حالت غير خالص و مخلوط با ماده چسباننده حداكثر در حدود 350</a:t>
            </a:r>
            <a:r>
              <a:rPr lang="en-US" sz="1800" b="1" dirty="0" smtClean="0">
                <a:cs typeface="B Nazanin" pitchFamily="2" charset="-78"/>
              </a:rPr>
              <a:t>ºC </a:t>
            </a:r>
            <a:r>
              <a:rPr lang="fa-IR" sz="1800" b="1" dirty="0" smtClean="0">
                <a:cs typeface="B Nazanin" pitchFamily="2" charset="-78"/>
              </a:rPr>
              <a:t>را تحمل مي كند.</a:t>
            </a:r>
          </a:p>
          <a:p>
            <a:pPr algn="just" rtl="1"/>
            <a:r>
              <a:rPr lang="fa-IR" sz="1800" b="1" dirty="0" smtClean="0">
                <a:solidFill>
                  <a:schemeClr val="accent5"/>
                </a:solidFill>
                <a:cs typeface="B Nazanin" pitchFamily="2" charset="-78"/>
              </a:rPr>
              <a:t>اين ماده مي تواد به عنوان عايق صوتي نيز به كار رود.</a:t>
            </a:r>
          </a:p>
          <a:p>
            <a:endParaRPr lang="en-US" dirty="0"/>
          </a:p>
        </p:txBody>
      </p:sp>
      <p:sp>
        <p:nvSpPr>
          <p:cNvPr id="4"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Nazanin" pitchFamily="2" charset="-78"/>
              </a:rPr>
              <a:t>پشم سنگ </a:t>
            </a:r>
            <a:r>
              <a:rPr lang="en-US" b="1" dirty="0" smtClean="0">
                <a:cs typeface="B Nazanin" pitchFamily="2" charset="-78"/>
              </a:rPr>
              <a:t>(Rock Wool)</a:t>
            </a:r>
          </a:p>
          <a:p>
            <a:pPr algn="r" rtl="1"/>
            <a:r>
              <a:rPr lang="fa-IR" sz="1900" b="1" dirty="0" smtClean="0">
                <a:cs typeface="B Nazanin" pitchFamily="2" charset="-78"/>
              </a:rPr>
              <a:t>ماده اوليه اصلي براي توليد اين عايق، سنگ بازالت، از گروه سنگ‌هاي آذرين است كه بازمانده فعاليت‌هاي آتش‌فشاني است.</a:t>
            </a:r>
            <a:endParaRPr lang="en-US" sz="1900" b="1" dirty="0" smtClean="0">
              <a:cs typeface="B Nazanin" pitchFamily="2" charset="-78"/>
            </a:endParaRPr>
          </a:p>
          <a:p>
            <a:endParaRPr lang="en-US" dirty="0"/>
          </a:p>
        </p:txBody>
      </p:sp>
      <p:pic>
        <p:nvPicPr>
          <p:cNvPr id="4" name="Picture 3" descr="stonewool_production.png"/>
          <p:cNvPicPr>
            <a:picLocks noChangeAspect="1"/>
          </p:cNvPicPr>
          <p:nvPr/>
        </p:nvPicPr>
        <p:blipFill>
          <a:blip r:embed="rId2" cstate="print"/>
          <a:stretch>
            <a:fillRect/>
          </a:stretch>
        </p:blipFill>
        <p:spPr>
          <a:xfrm>
            <a:off x="2590800" y="2743200"/>
            <a:ext cx="3733800" cy="3360420"/>
          </a:xfrm>
          <a:prstGeom prst="rect">
            <a:avLst/>
          </a:prstGeom>
        </p:spPr>
      </p:pic>
      <p:sp>
        <p:nvSpPr>
          <p:cNvPr id="5"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rtl="1"/>
            <a:r>
              <a:rPr lang="fa-IR" sz="1800" b="1" dirty="0" smtClean="0">
                <a:cs typeface="B Nazanin" pitchFamily="2" charset="-78"/>
              </a:rPr>
              <a:t>اين عايق ،به دليل عدم انتشار صدا به ميان اجزاء متشكله و نيز جذب صدا، عايق صوتي بسيار مطلوبي مي باشد. به همين علت در فرودگاه ها، استوديو هاي صدابرداري ،زير ريل ها و در ايستگاه هاي متروي داخل شهري نصب مي گردد. </a:t>
            </a:r>
          </a:p>
          <a:p>
            <a:pPr algn="just" rtl="1"/>
            <a:r>
              <a:rPr lang="fa-IR" sz="1800" b="1" dirty="0" smtClean="0">
                <a:cs typeface="B Nazanin" pitchFamily="2" charset="-78"/>
              </a:rPr>
              <a:t>افزايش ضخامت وگذاشتن فاصله هوايي مناسب در پشت عايق، مقدار تضعيف انرژي صوتي را افزايش مي دهد.</a:t>
            </a:r>
          </a:p>
          <a:p>
            <a:pPr algn="just" rtl="1"/>
            <a:r>
              <a:rPr lang="fa-IR" sz="1800" b="1" dirty="0" smtClean="0">
                <a:cs typeface="B Nazanin" pitchFamily="2" charset="-78"/>
              </a:rPr>
              <a:t>به علت مواد تشكيل دهنده معدني ، با مصالح ساختماني سازگار مي باشد. لذا باعث خوردگي يا خرابي به اجزاءتشكيل دهنده ساختمان نخواهد شد.</a:t>
            </a:r>
          </a:p>
          <a:p>
            <a:endParaRPr lang="en-US" dirty="0"/>
          </a:p>
        </p:txBody>
      </p:sp>
      <p:sp>
        <p:nvSpPr>
          <p:cNvPr id="4"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447800"/>
            <a:ext cx="7924800" cy="3801041"/>
          </a:xfrm>
          <a:prstGeom prst="rect">
            <a:avLst/>
          </a:prstGeom>
        </p:spPr>
        <p:txBody>
          <a:bodyPr wrap="square">
            <a:spAutoFit/>
          </a:bodyPr>
          <a:lstStyle/>
          <a:p>
            <a:pPr marL="274320" indent="-274320" algn="just" rtl="1">
              <a:spcBef>
                <a:spcPts val="600"/>
              </a:spcBef>
              <a:buClr>
                <a:schemeClr val="accent1"/>
              </a:buClr>
              <a:buSzPct val="76000"/>
              <a:buFont typeface="Wingdings 3"/>
              <a:buChar char=""/>
            </a:pPr>
            <a:r>
              <a:rPr lang="fa-IR" sz="2600" b="1" dirty="0" smtClean="0">
                <a:solidFill>
                  <a:schemeClr val="accent6"/>
                </a:solidFill>
                <a:cs typeface="B Nazanin" pitchFamily="2" charset="-78"/>
              </a:rPr>
              <a:t>مزایا</a:t>
            </a:r>
          </a:p>
          <a:p>
            <a:pPr marL="274320" indent="-274320" algn="just" rtl="1">
              <a:spcBef>
                <a:spcPts val="600"/>
              </a:spcBef>
              <a:buClr>
                <a:schemeClr val="accent1"/>
              </a:buClr>
              <a:buSzPct val="76000"/>
              <a:buFont typeface="Wingdings 3"/>
              <a:buChar char=""/>
            </a:pPr>
            <a:r>
              <a:rPr lang="fa-IR" b="1" dirty="0" smtClean="0">
                <a:cs typeface="B Nazanin" pitchFamily="2" charset="-78"/>
              </a:rPr>
              <a:t>ذرات </a:t>
            </a:r>
            <a:r>
              <a:rPr lang="fa-IR" b="1" dirty="0">
                <a:cs typeface="B Nazanin" pitchFamily="2" charset="-78"/>
              </a:rPr>
              <a:t>الياف پشم سنگ از طرف سازمان بهداشت جهاني براي سلامتي انسان بي ضرر تشخيص داده شده </a:t>
            </a:r>
            <a:r>
              <a:rPr lang="fa-IR" b="1" dirty="0" smtClean="0">
                <a:cs typeface="B Nazanin" pitchFamily="2" charset="-78"/>
              </a:rPr>
              <a:t>اند.</a:t>
            </a:r>
            <a:endParaRPr lang="fa-IR" b="1" dirty="0">
              <a:cs typeface="B Nazanin" pitchFamily="2" charset="-78"/>
            </a:endParaRPr>
          </a:p>
          <a:p>
            <a:pPr marL="274320" indent="-274320" algn="just" rtl="1">
              <a:spcBef>
                <a:spcPts val="600"/>
              </a:spcBef>
              <a:buClr>
                <a:schemeClr val="accent1"/>
              </a:buClr>
              <a:buSzPct val="76000"/>
              <a:buFont typeface="Wingdings 3"/>
              <a:buChar char=""/>
            </a:pPr>
            <a:r>
              <a:rPr lang="fa-IR" b="1" dirty="0">
                <a:cs typeface="B Nazanin" pitchFamily="2" charset="-78"/>
              </a:rPr>
              <a:t>به علت موادتشكيل دهنده معدني، سازگاري كاملي با تمامي مصالح ساختماني دارد </a:t>
            </a:r>
            <a:r>
              <a:rPr lang="fa-IR" b="1" dirty="0" smtClean="0">
                <a:cs typeface="B Nazanin" pitchFamily="2" charset="-78"/>
              </a:rPr>
              <a:t>.</a:t>
            </a:r>
            <a:endParaRPr lang="fa-IR" b="1" dirty="0">
              <a:cs typeface="B Nazanin" pitchFamily="2" charset="-78"/>
            </a:endParaRPr>
          </a:p>
          <a:p>
            <a:pPr marL="274320" indent="-274320" algn="just" rtl="1">
              <a:spcBef>
                <a:spcPts val="600"/>
              </a:spcBef>
              <a:buClr>
                <a:schemeClr val="accent1"/>
              </a:buClr>
              <a:buSzPct val="76000"/>
              <a:buFont typeface="Wingdings 3"/>
              <a:buChar char=""/>
            </a:pPr>
            <a:r>
              <a:rPr lang="fa-IR" b="1" dirty="0" smtClean="0">
                <a:cs typeface="B Nazanin" pitchFamily="2" charset="-78"/>
              </a:rPr>
              <a:t>دوام </a:t>
            </a:r>
            <a:r>
              <a:rPr lang="fa-IR" b="1" dirty="0">
                <a:cs typeface="B Nazanin" pitchFamily="2" charset="-78"/>
              </a:rPr>
              <a:t>بسيار خوبي در كل عمر سازه دارد باعث از دست دادن كيفيت آن نخواهد شد </a:t>
            </a:r>
            <a:r>
              <a:rPr lang="fa-IR" b="1" dirty="0" smtClean="0">
                <a:cs typeface="B Nazanin" pitchFamily="2" charset="-78"/>
              </a:rPr>
              <a:t>و سازگاري </a:t>
            </a:r>
            <a:r>
              <a:rPr lang="fa-IR" b="1" dirty="0">
                <a:cs typeface="B Nazanin" pitchFamily="2" charset="-78"/>
              </a:rPr>
              <a:t>كاملي با محيط زيست دارد و از اين لحاظ بي خطر ترين عايق حرارتي مي باشد.</a:t>
            </a:r>
          </a:p>
          <a:p>
            <a:pPr marL="274320" indent="-274320" algn="just" rtl="1">
              <a:spcBef>
                <a:spcPts val="600"/>
              </a:spcBef>
              <a:buClr>
                <a:schemeClr val="accent1"/>
              </a:buClr>
              <a:buSzPct val="76000"/>
              <a:buFont typeface="Wingdings 3"/>
              <a:buChar char=""/>
            </a:pPr>
            <a:r>
              <a:rPr lang="fa-IR" b="1" dirty="0">
                <a:cs typeface="B Nazanin" pitchFamily="2" charset="-78"/>
              </a:rPr>
              <a:t>آتش گير نيست ومشتعل نمي شود </a:t>
            </a:r>
            <a:r>
              <a:rPr lang="fa-IR" b="1" dirty="0" smtClean="0">
                <a:cs typeface="B Nazanin" pitchFamily="2" charset="-78"/>
              </a:rPr>
              <a:t>و قابليت </a:t>
            </a:r>
            <a:r>
              <a:rPr lang="fa-IR" b="1" dirty="0">
                <a:cs typeface="B Nazanin" pitchFamily="2" charset="-78"/>
              </a:rPr>
              <a:t>مقاومت </a:t>
            </a:r>
            <a:r>
              <a:rPr lang="fa-IR" b="1" dirty="0" smtClean="0">
                <a:cs typeface="B Nazanin" pitchFamily="2" charset="-78"/>
              </a:rPr>
              <a:t>تا 4 ساعت </a:t>
            </a:r>
            <a:r>
              <a:rPr lang="fa-IR" b="1" dirty="0">
                <a:cs typeface="B Nazanin" pitchFamily="2" charset="-78"/>
              </a:rPr>
              <a:t>در برابر شعله مستقيم را دارد</a:t>
            </a:r>
            <a:r>
              <a:rPr lang="fa-IR" b="1" dirty="0" smtClean="0">
                <a:cs typeface="B Nazanin" pitchFamily="2" charset="-78"/>
              </a:rPr>
              <a:t>..</a:t>
            </a:r>
            <a:endParaRPr lang="fa-IR" b="1" dirty="0">
              <a:cs typeface="B Nazanin" pitchFamily="2" charset="-78"/>
            </a:endParaRPr>
          </a:p>
          <a:p>
            <a:pPr marL="274320" indent="-274320" algn="just" rtl="1">
              <a:spcBef>
                <a:spcPts val="600"/>
              </a:spcBef>
              <a:buClr>
                <a:schemeClr val="accent1"/>
              </a:buClr>
              <a:buSzPct val="76000"/>
              <a:buFont typeface="Wingdings 3"/>
              <a:buChar char=""/>
            </a:pPr>
            <a:r>
              <a:rPr lang="fa-IR" b="1" dirty="0" smtClean="0">
                <a:cs typeface="B Nazanin" pitchFamily="2" charset="-78"/>
              </a:rPr>
              <a:t>نرمي و لطافت </a:t>
            </a:r>
            <a:r>
              <a:rPr lang="fa-IR" b="1" dirty="0">
                <a:cs typeface="B Nazanin" pitchFamily="2" charset="-78"/>
              </a:rPr>
              <a:t>الياف </a:t>
            </a:r>
            <a:r>
              <a:rPr lang="fa-IR" b="1" dirty="0" smtClean="0">
                <a:cs typeface="B Nazanin" pitchFamily="2" charset="-78"/>
              </a:rPr>
              <a:t>باعث </a:t>
            </a:r>
            <a:r>
              <a:rPr lang="fa-IR" b="1" dirty="0">
                <a:cs typeface="B Nazanin" pitchFamily="2" charset="-78"/>
              </a:rPr>
              <a:t>مقاومت در برابرتراكم مي شود كه از مزاياي مهم اين محصول مي باشد.</a:t>
            </a:r>
          </a:p>
          <a:p>
            <a:pPr marL="274320" indent="-274320" algn="just" rtl="1">
              <a:spcBef>
                <a:spcPts val="600"/>
              </a:spcBef>
              <a:buClr>
                <a:schemeClr val="accent1"/>
              </a:buClr>
              <a:buSzPct val="76000"/>
              <a:buFont typeface="Wingdings 3"/>
              <a:buChar char=""/>
            </a:pPr>
            <a:r>
              <a:rPr lang="fa-IR" b="1" dirty="0">
                <a:cs typeface="B Nazanin" pitchFamily="2" charset="-78"/>
              </a:rPr>
              <a:t>طبق استاندارد هاي جهاني استفاده از عايق پشم سنگ به عنوان جداكننده مناطق آتش در ساختمان وطبقات به عنوان عايق ساختمان مورد توجه خاصي قرار گرفته است.</a:t>
            </a:r>
          </a:p>
          <a:p>
            <a:pPr marL="274320" indent="-274320" algn="just" rtl="1">
              <a:spcBef>
                <a:spcPts val="600"/>
              </a:spcBef>
              <a:buClr>
                <a:schemeClr val="accent1"/>
              </a:buClr>
              <a:buSzPct val="76000"/>
              <a:buFont typeface="Wingdings 3"/>
              <a:buChar char=""/>
            </a:pPr>
            <a:r>
              <a:rPr lang="fa-IR" b="1" dirty="0">
                <a:cs typeface="B Nazanin" pitchFamily="2" charset="-78"/>
              </a:rPr>
              <a:t>انبار كردن محصول در زمان طولاني بالاي يكسال توصيه نمي </a:t>
            </a:r>
            <a:r>
              <a:rPr lang="fa-IR" b="1" dirty="0" smtClean="0">
                <a:cs typeface="B Nazanin" pitchFamily="2" charset="-78"/>
              </a:rPr>
              <a:t>شود.</a:t>
            </a:r>
            <a:endParaRPr lang="fa-IR" b="1" dirty="0">
              <a:cs typeface="B Nazanin" pitchFamily="2" charset="-78"/>
            </a:endParaRPr>
          </a:p>
        </p:txBody>
      </p:sp>
      <p:sp>
        <p:nvSpPr>
          <p:cNvPr id="5"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rtl="1"/>
            <a:r>
              <a:rPr lang="fa-IR" b="1" dirty="0" smtClean="0">
                <a:solidFill>
                  <a:schemeClr val="accent6"/>
                </a:solidFill>
                <a:cs typeface="B Nazanin" pitchFamily="2" charset="-78"/>
              </a:rPr>
              <a:t>معايب:</a:t>
            </a:r>
          </a:p>
          <a:p>
            <a:pPr algn="just" rtl="1"/>
            <a:r>
              <a:rPr lang="fa-IR" sz="1800" b="1" dirty="0" smtClean="0">
                <a:cs typeface="B Nazanin" pitchFamily="2" charset="-78"/>
              </a:rPr>
              <a:t>ضريب انتقال حرارت، با افزايش دما، فشردگي بعد از نصب وجذب رطوبت ،افزايش مي يابد.</a:t>
            </a:r>
          </a:p>
          <a:p>
            <a:pPr algn="just" rtl="1"/>
            <a:r>
              <a:rPr lang="fa-IR" sz="1800" b="1" dirty="0" smtClean="0">
                <a:cs typeface="B Nazanin" pitchFamily="2" charset="-78"/>
              </a:rPr>
              <a:t>براي شكل دادن به اين نوع عايق از چسب رزيني استفاده شده كه به دليل پايين بودن درجه حرارت آن تحمل دماي اين محصول را كاهش مي دهد.</a:t>
            </a:r>
          </a:p>
          <a:p>
            <a:pPr algn="just" rtl="1"/>
            <a:r>
              <a:rPr lang="fa-IR" sz="1800" b="1" dirty="0" smtClean="0">
                <a:cs typeface="B Nazanin" pitchFamily="2" charset="-78"/>
              </a:rPr>
              <a:t>اگر چه پشم سنگ جاذب رطوبت نيست اما براي عايق كاري لوله ها، تاسيساتي كه به فضاي باز قرار دارند، بايد با يك پوشش ضد رطوبت محافظت شود.</a:t>
            </a:r>
          </a:p>
          <a:p>
            <a:endParaRPr lang="en-US" dirty="0"/>
          </a:p>
        </p:txBody>
      </p:sp>
      <p:sp>
        <p:nvSpPr>
          <p:cNvPr id="4" name="Title 1"/>
          <p:cNvSpPr>
            <a:spLocks noGrp="1"/>
          </p:cNvSpPr>
          <p:nvPr>
            <p:ph type="title"/>
          </p:nvPr>
        </p:nvSpPr>
        <p:spPr/>
        <p:txBody>
          <a:bodyPr>
            <a:normAutofit/>
          </a:bodyPr>
          <a:lstStyle/>
          <a:p>
            <a:pPr algn="ctr"/>
            <a:r>
              <a:rPr lang="fa-IR" sz="4000" b="1" dirty="0" smtClean="0">
                <a:cs typeface="B Nazanin" pitchFamily="2" charset="-78"/>
              </a:rPr>
              <a:t>عایق های پشم معدنی</a:t>
            </a:r>
            <a:endParaRPr lang="en-US" sz="4000" b="1" dirty="0">
              <a:cs typeface="B Nazanin"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304</TotalTime>
  <Words>3773</Words>
  <Application>Microsoft Office PowerPoint</Application>
  <PresentationFormat>On-screen Show (4:3)</PresentationFormat>
  <Paragraphs>237</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Origin</vt:lpstr>
      <vt:lpstr>عایق های حرارتی</vt:lpstr>
      <vt:lpstr>Slide 2</vt:lpstr>
      <vt:lpstr>عایق های پایۀ معدنی</vt:lpstr>
      <vt:lpstr>عایق های پشم معدنی</vt:lpstr>
      <vt:lpstr>عایق های پشم معدنی</vt:lpstr>
      <vt:lpstr>عایق های پشم معدنی</vt:lpstr>
      <vt:lpstr>عایق های پشم معدنی</vt:lpstr>
      <vt:lpstr>عایق های پشم معدنی</vt:lpstr>
      <vt:lpstr>عایق های پشم معدنی</vt:lpstr>
      <vt:lpstr>عایق های پشم معدنی</vt:lpstr>
      <vt:lpstr>عایق های پشم معدنی</vt:lpstr>
      <vt:lpstr>Slide 12</vt:lpstr>
      <vt:lpstr>Slide 13</vt:lpstr>
      <vt:lpstr>Slide 14</vt:lpstr>
      <vt:lpstr>Slide 15</vt:lpstr>
      <vt:lpstr>عایق های الیاف کربنی</vt:lpstr>
      <vt:lpstr>عایق های الیاف کربنی</vt:lpstr>
      <vt:lpstr>عایق های الیاف کربنی</vt:lpstr>
      <vt:lpstr>عایق های الیاف شیشه</vt:lpstr>
      <vt:lpstr>عایق های الیاف شیشه</vt:lpstr>
      <vt:lpstr>عایق های پایۀ شیمیایی</vt:lpstr>
      <vt:lpstr>عایق های EDM</vt:lpstr>
      <vt:lpstr>عایق های NBR/PVC</vt:lpstr>
      <vt:lpstr>عایق های اسفنج پلی یورتان</vt:lpstr>
      <vt:lpstr>عایق های اسفنج پلی استایرن</vt:lpstr>
      <vt:lpstr>عایق های فوم PVC</vt:lpstr>
      <vt:lpstr>عایق های اسفنج پلی اتیلن</vt:lpstr>
      <vt:lpstr>Slide 28</vt:lpstr>
      <vt:lpstr>عایق های اسفنج فنولیک</vt:lpstr>
      <vt:lpstr>Slide 30</vt:lpstr>
      <vt:lpstr>عایق های اسفنج فرم آلدئید اوره</vt:lpstr>
      <vt:lpstr>عایق های پایۀ گیاهی</vt:lpstr>
      <vt:lpstr>عایق های دیاتومه ای</vt:lpstr>
      <vt:lpstr>Slide 34</vt:lpstr>
      <vt:lpstr>چوب پنبه</vt:lpstr>
      <vt:lpstr>عایق های سلولزی</vt:lpstr>
      <vt:lpstr>عایق های سلولزی</vt:lpstr>
      <vt:lpstr>عایق های سلولزی</vt:lpstr>
      <vt:lpstr>پشم چوب</vt:lpstr>
      <vt:lpstr>عایق های مرکب</vt:lpstr>
      <vt:lpstr>عایق چندلایه</vt:lpstr>
      <vt:lpstr>Slide 42</vt:lpstr>
      <vt:lpstr>عایق های مدرن</vt:lpstr>
      <vt:lpstr>نانو عایق</vt:lpstr>
      <vt:lpstr>عایق میکرو گویچه سرامیکی</vt:lpstr>
      <vt:lpstr>Slide 46</vt:lpstr>
      <vt:lpstr>پانل های پرشده با گاز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عایق های حرارتی</dc:title>
  <dc:creator>t</dc:creator>
  <cp:lastModifiedBy>Mirhadi</cp:lastModifiedBy>
  <cp:revision>56</cp:revision>
  <dcterms:created xsi:type="dcterms:W3CDTF">2012-12-21T05:55:27Z</dcterms:created>
  <dcterms:modified xsi:type="dcterms:W3CDTF">2012-12-29T05:51:06Z</dcterms:modified>
</cp:coreProperties>
</file>