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 snapToGrid="0">
      <p:cViewPr varScale="1">
        <p:scale>
          <a:sx n="60" d="100"/>
          <a:sy n="60" d="100"/>
        </p:scale>
        <p:origin x="2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4" Type="http://schemas.openxmlformats.org/officeDocument/2006/relationships/image" Target="../media/image4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4" Type="http://schemas.openxmlformats.org/officeDocument/2006/relationships/image" Target="../media/image54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6" Type="http://schemas.openxmlformats.org/officeDocument/2006/relationships/image" Target="../media/image67.wmf"/><Relationship Id="rId5" Type="http://schemas.openxmlformats.org/officeDocument/2006/relationships/image" Target="../media/image66.wmf"/><Relationship Id="rId4" Type="http://schemas.openxmlformats.org/officeDocument/2006/relationships/image" Target="../media/image65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4.wmf"/><Relationship Id="rId1" Type="http://schemas.openxmlformats.org/officeDocument/2006/relationships/image" Target="../media/image7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43A01-0D30-4BEE-B480-AD9D5D61F7EA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CB54-F630-4383-A05E-77329CA79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691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43A01-0D30-4BEE-B480-AD9D5D61F7EA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CB54-F630-4383-A05E-77329CA79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467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43A01-0D30-4BEE-B480-AD9D5D61F7EA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CB54-F630-4383-A05E-77329CA7982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9489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43A01-0D30-4BEE-B480-AD9D5D61F7EA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CB54-F630-4383-A05E-77329CA79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5518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43A01-0D30-4BEE-B480-AD9D5D61F7EA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CB54-F630-4383-A05E-77329CA7982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2175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43A01-0D30-4BEE-B480-AD9D5D61F7EA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CB54-F630-4383-A05E-77329CA79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776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43A01-0D30-4BEE-B480-AD9D5D61F7EA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CB54-F630-4383-A05E-77329CA79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8749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43A01-0D30-4BEE-B480-AD9D5D61F7EA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CB54-F630-4383-A05E-77329CA79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7428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81000"/>
            <a:ext cx="10668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295400"/>
            <a:ext cx="508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08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31B8E-2D11-4FAE-BEC5-19FFAB344825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1650454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81000"/>
            <a:ext cx="10668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295400"/>
            <a:ext cx="508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2954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6957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DD10F-9462-4104-9305-7F125A2525E4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8838839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81000"/>
            <a:ext cx="10668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295400"/>
            <a:ext cx="508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2954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6957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FCAFD-0CC9-4347-9124-22DA22A6D6AB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657900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43A01-0D30-4BEE-B480-AD9D5D61F7EA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CB54-F630-4383-A05E-77329CA79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7541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508000" y="381000"/>
            <a:ext cx="10668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2954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2954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914400" y="36957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6957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CB575-B283-4D9E-9699-8344B4812E1D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338986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43A01-0D30-4BEE-B480-AD9D5D61F7EA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CB54-F630-4383-A05E-77329CA79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816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43A01-0D30-4BEE-B480-AD9D5D61F7EA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CB54-F630-4383-A05E-77329CA79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103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43A01-0D30-4BEE-B480-AD9D5D61F7EA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CB54-F630-4383-A05E-77329CA79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5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43A01-0D30-4BEE-B480-AD9D5D61F7EA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CB54-F630-4383-A05E-77329CA79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31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43A01-0D30-4BEE-B480-AD9D5D61F7EA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CB54-F630-4383-A05E-77329CA79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3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43A01-0D30-4BEE-B480-AD9D5D61F7EA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CB54-F630-4383-A05E-77329CA79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67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43A01-0D30-4BEE-B480-AD9D5D61F7EA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CB54-F630-4383-A05E-77329CA79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007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43A01-0D30-4BEE-B480-AD9D5D61F7EA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E18CB54-F630-4383-A05E-77329CA79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086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5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33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oleObject" Target="../embeddings/oleObject37.bin"/><Relationship Id="rId18" Type="http://schemas.openxmlformats.org/officeDocument/2006/relationships/image" Target="../media/image41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8.wmf"/><Relationship Id="rId17" Type="http://schemas.openxmlformats.org/officeDocument/2006/relationships/oleObject" Target="../embeddings/oleObject39.bin"/><Relationship Id="rId2" Type="http://schemas.openxmlformats.org/officeDocument/2006/relationships/slideLayout" Target="../slideLayouts/slideLayout20.xml"/><Relationship Id="rId16" Type="http://schemas.openxmlformats.org/officeDocument/2006/relationships/image" Target="../media/image40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3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46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47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3" Type="http://schemas.openxmlformats.org/officeDocument/2006/relationships/image" Target="../media/image55.png"/><Relationship Id="rId7" Type="http://schemas.openxmlformats.org/officeDocument/2006/relationships/image" Target="../media/image52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49.bin"/><Relationship Id="rId11" Type="http://schemas.openxmlformats.org/officeDocument/2006/relationships/image" Target="../media/image54.wmf"/><Relationship Id="rId5" Type="http://schemas.openxmlformats.org/officeDocument/2006/relationships/image" Target="../media/image51.wmf"/><Relationship Id="rId10" Type="http://schemas.openxmlformats.org/officeDocument/2006/relationships/oleObject" Target="../embeddings/oleObject51.bin"/><Relationship Id="rId4" Type="http://schemas.openxmlformats.org/officeDocument/2006/relationships/oleObject" Target="../embeddings/oleObject48.bin"/><Relationship Id="rId9" Type="http://schemas.openxmlformats.org/officeDocument/2006/relationships/image" Target="../media/image53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7" Type="http://schemas.openxmlformats.org/officeDocument/2006/relationships/image" Target="../media/image57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53.bin"/><Relationship Id="rId5" Type="http://schemas.openxmlformats.org/officeDocument/2006/relationships/image" Target="../media/image55.png"/><Relationship Id="rId4" Type="http://schemas.openxmlformats.org/officeDocument/2006/relationships/image" Target="../media/image56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9.wmf"/><Relationship Id="rId5" Type="http://schemas.openxmlformats.org/officeDocument/2006/relationships/oleObject" Target="../embeddings/oleObject55.bin"/><Relationship Id="rId4" Type="http://schemas.openxmlformats.org/officeDocument/2006/relationships/image" Target="../media/image58.w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13" Type="http://schemas.openxmlformats.org/officeDocument/2006/relationships/oleObject" Target="../embeddings/oleObject62.bin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59.bin"/><Relationship Id="rId12" Type="http://schemas.openxmlformats.org/officeDocument/2006/relationships/image" Target="../media/image66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63.wmf"/><Relationship Id="rId11" Type="http://schemas.openxmlformats.org/officeDocument/2006/relationships/oleObject" Target="../embeddings/oleObject61.bin"/><Relationship Id="rId5" Type="http://schemas.openxmlformats.org/officeDocument/2006/relationships/oleObject" Target="../embeddings/oleObject58.bin"/><Relationship Id="rId10" Type="http://schemas.openxmlformats.org/officeDocument/2006/relationships/image" Target="../media/image65.wmf"/><Relationship Id="rId4" Type="http://schemas.openxmlformats.org/officeDocument/2006/relationships/image" Target="../media/image62.wmf"/><Relationship Id="rId9" Type="http://schemas.openxmlformats.org/officeDocument/2006/relationships/oleObject" Target="../embeddings/oleObject60.bin"/><Relationship Id="rId14" Type="http://schemas.openxmlformats.org/officeDocument/2006/relationships/image" Target="../media/image67.wmf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69.wmf"/><Relationship Id="rId5" Type="http://schemas.openxmlformats.org/officeDocument/2006/relationships/oleObject" Target="../embeddings/oleObject64.bin"/><Relationship Id="rId4" Type="http://schemas.openxmlformats.org/officeDocument/2006/relationships/image" Target="../media/image68.wm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71.wmf"/><Relationship Id="rId5" Type="http://schemas.openxmlformats.org/officeDocument/2006/relationships/oleObject" Target="../embeddings/oleObject66.bin"/><Relationship Id="rId4" Type="http://schemas.openxmlformats.org/officeDocument/2006/relationships/image" Target="../media/image70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74.wmf"/><Relationship Id="rId5" Type="http://schemas.openxmlformats.org/officeDocument/2006/relationships/oleObject" Target="../embeddings/oleObject69.bin"/><Relationship Id="rId4" Type="http://schemas.openxmlformats.org/officeDocument/2006/relationships/image" Target="../media/image73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468" name="WordArt 4"/>
          <p:cNvSpPr>
            <a:spLocks noChangeArrowheads="1" noChangeShapeType="1" noTextEdit="1"/>
          </p:cNvSpPr>
          <p:nvPr/>
        </p:nvSpPr>
        <p:spPr bwMode="auto">
          <a:xfrm>
            <a:off x="8472488" y="549275"/>
            <a:ext cx="1581150" cy="723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fa-IR" sz="3600" b="1" kern="10">
                <a:ln w="12700" cap="sq">
                  <a:solidFill>
                    <a:srgbClr val="3333CC"/>
                  </a:solidFill>
                  <a:round/>
                  <a:headEnd type="none" w="lg" len="lg"/>
                  <a:tailEnd type="none" w="lg" len="lg"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B Nazanin"/>
              </a:rPr>
              <a:t> فصل نهم </a:t>
            </a:r>
            <a:endParaRPr lang="en-US" sz="3600" b="1" kern="10">
              <a:ln w="12700" cap="sq">
                <a:solidFill>
                  <a:srgbClr val="3333CC"/>
                </a:solidFill>
                <a:round/>
                <a:headEnd type="none" w="lg" len="lg"/>
                <a:tailEnd type="none" w="lg" len="lg"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B Nazanin"/>
            </a:endParaRPr>
          </a:p>
        </p:txBody>
      </p:sp>
      <p:sp>
        <p:nvSpPr>
          <p:cNvPr id="1086470" name="WordArt 6"/>
          <p:cNvSpPr>
            <a:spLocks noChangeArrowheads="1" noChangeShapeType="1" noTextEdit="1"/>
          </p:cNvSpPr>
          <p:nvPr/>
        </p:nvSpPr>
        <p:spPr bwMode="auto">
          <a:xfrm>
            <a:off x="3216275" y="2349500"/>
            <a:ext cx="5761038" cy="21605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fa-IR" sz="3600" b="1" kern="10" dirty="0">
                <a:ln w="9525" cap="sq">
                  <a:solidFill>
                    <a:schemeClr val="accent2"/>
                  </a:solidFill>
                  <a:round/>
                  <a:headEnd type="none" w="lg" len="lg"/>
                  <a:tailEnd type="none" w="lg" len="lg"/>
                </a:ln>
                <a:solidFill>
                  <a:srgbClr val="05E34A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 Nazanin"/>
              </a:rPr>
              <a:t>قانون آمپر </a:t>
            </a:r>
            <a:endParaRPr lang="en-US" sz="3600" b="1" kern="10" dirty="0">
              <a:ln w="9525" cap="sq">
                <a:solidFill>
                  <a:schemeClr val="accent2"/>
                </a:solidFill>
                <a:round/>
                <a:headEnd type="none" w="lg" len="lg"/>
                <a:tailEnd type="none" w="lg" len="lg"/>
              </a:ln>
              <a:solidFill>
                <a:srgbClr val="05E34A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B Nazanin"/>
            </a:endParaRPr>
          </a:p>
        </p:txBody>
      </p:sp>
    </p:spTree>
    <p:extLst>
      <p:ext uri="{BB962C8B-B14F-4D97-AF65-F5344CB8AC3E}">
        <p14:creationId xmlns:p14="http://schemas.microsoft.com/office/powerpoint/2010/main" val="2544085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864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864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86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86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86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86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86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86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864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86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6468" grpId="0" animBg="1"/>
      <p:bldP spid="108647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6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35201" y="381000"/>
            <a:ext cx="7770813" cy="117633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altLang="en-US" smtClean="0"/>
              <a:t> نيرويي كه دو سيم مستقيم طويل حامل جريان بر يكديگر وارد مي‌كنند </a:t>
            </a:r>
            <a:endParaRPr lang="en-US" altLang="en-US" smtClean="0"/>
          </a:p>
        </p:txBody>
      </p:sp>
      <p:sp>
        <p:nvSpPr>
          <p:cNvPr id="1094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254876" y="2663826"/>
            <a:ext cx="2873375" cy="6207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الف ) جريانها هم جهت</a:t>
            </a:r>
            <a:endParaRPr lang="en-US" altLang="en-US" smtClean="0"/>
          </a:p>
        </p:txBody>
      </p:sp>
      <p:graphicFrame>
        <p:nvGraphicFramePr>
          <p:cNvPr id="1094701" name="Object 45"/>
          <p:cNvGraphicFramePr>
            <a:graphicFrameLocks noChangeAspect="1"/>
          </p:cNvGraphicFramePr>
          <p:nvPr>
            <p:ph sz="quarter" idx="2"/>
          </p:nvPr>
        </p:nvGraphicFramePr>
        <p:xfrm>
          <a:off x="5218113" y="4524375"/>
          <a:ext cx="1598612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622030" imgH="228501" progId="Equation.3">
                  <p:embed/>
                </p:oleObj>
              </mc:Choice>
              <mc:Fallback>
                <p:oleObj name="Equation" r:id="rId3" imgW="622030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8113" y="4524375"/>
                        <a:ext cx="1598612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94715" name="Group 59"/>
          <p:cNvGrpSpPr>
            <a:grpSpLocks/>
          </p:cNvGrpSpPr>
          <p:nvPr/>
        </p:nvGrpSpPr>
        <p:grpSpPr bwMode="auto">
          <a:xfrm>
            <a:off x="2438400" y="1341438"/>
            <a:ext cx="3384550" cy="3306762"/>
            <a:chOff x="449" y="859"/>
            <a:chExt cx="2132" cy="2083"/>
          </a:xfrm>
        </p:grpSpPr>
        <p:sp>
          <p:nvSpPr>
            <p:cNvPr id="380941" name="Rectangle 13"/>
            <p:cNvSpPr>
              <a:spLocks noChangeArrowheads="1"/>
            </p:cNvSpPr>
            <p:nvPr/>
          </p:nvSpPr>
          <p:spPr bwMode="auto">
            <a:xfrm>
              <a:off x="1023" y="1471"/>
              <a:ext cx="2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  <a:r>
                <a:rPr lang="fa-IR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1</a:t>
              </a:r>
              <a:endParaRPr lang="en-US" altLang="en-US" sz="24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80942" name="Rectangle 14"/>
            <p:cNvSpPr>
              <a:spLocks noChangeArrowheads="1"/>
            </p:cNvSpPr>
            <p:nvPr/>
          </p:nvSpPr>
          <p:spPr bwMode="auto">
            <a:xfrm>
              <a:off x="1078" y="1977"/>
              <a:ext cx="2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F</a:t>
              </a:r>
              <a:r>
                <a:rPr lang="fa-IR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1</a:t>
              </a:r>
              <a:endParaRPr lang="en-US" altLang="en-US" sz="24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80943" name="Rectangle 15"/>
            <p:cNvSpPr>
              <a:spLocks noChangeArrowheads="1"/>
            </p:cNvSpPr>
            <p:nvPr/>
          </p:nvSpPr>
          <p:spPr bwMode="auto">
            <a:xfrm>
              <a:off x="1383" y="2262"/>
              <a:ext cx="2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  <a:r>
                <a:rPr lang="fa-IR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endParaRPr lang="en-US" altLang="en-US" sz="24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80944" name="Rectangle 16"/>
            <p:cNvSpPr>
              <a:spLocks noChangeArrowheads="1"/>
            </p:cNvSpPr>
            <p:nvPr/>
          </p:nvSpPr>
          <p:spPr bwMode="auto">
            <a:xfrm>
              <a:off x="1801" y="1429"/>
              <a:ext cx="29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F</a:t>
              </a:r>
              <a:r>
                <a:rPr lang="fa-IR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endParaRPr lang="en-US" altLang="en-US" sz="24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80945" name="Rectangle 19"/>
            <p:cNvSpPr>
              <a:spLocks noChangeArrowheads="1"/>
            </p:cNvSpPr>
            <p:nvPr/>
          </p:nvSpPr>
          <p:spPr bwMode="auto">
            <a:xfrm>
              <a:off x="2369" y="107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d</a:t>
              </a:r>
            </a:p>
          </p:txBody>
        </p:sp>
        <p:grpSp>
          <p:nvGrpSpPr>
            <p:cNvPr id="380946" name="Group 58"/>
            <p:cNvGrpSpPr>
              <a:grpSpLocks/>
            </p:cNvGrpSpPr>
            <p:nvPr/>
          </p:nvGrpSpPr>
          <p:grpSpPr bwMode="auto">
            <a:xfrm rot="673959">
              <a:off x="449" y="859"/>
              <a:ext cx="1938" cy="2083"/>
              <a:chOff x="449" y="859"/>
              <a:chExt cx="1938" cy="2083"/>
            </a:xfrm>
          </p:grpSpPr>
          <p:sp>
            <p:nvSpPr>
              <p:cNvPr id="380955" name="Line 5"/>
              <p:cNvSpPr>
                <a:spLocks noChangeShapeType="1"/>
              </p:cNvSpPr>
              <p:nvPr/>
            </p:nvSpPr>
            <p:spPr bwMode="auto">
              <a:xfrm flipV="1">
                <a:off x="713" y="1005"/>
                <a:ext cx="1277" cy="1276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80956" name="Group 57"/>
              <p:cNvGrpSpPr>
                <a:grpSpLocks/>
              </p:cNvGrpSpPr>
              <p:nvPr/>
            </p:nvGrpSpPr>
            <p:grpSpPr bwMode="auto">
              <a:xfrm>
                <a:off x="449" y="859"/>
                <a:ext cx="1938" cy="2083"/>
                <a:chOff x="449" y="859"/>
                <a:chExt cx="1938" cy="2083"/>
              </a:xfrm>
            </p:grpSpPr>
            <p:sp>
              <p:nvSpPr>
                <p:cNvPr id="380957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1110" y="1404"/>
                  <a:ext cx="1277" cy="1276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0958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449" y="2277"/>
                  <a:ext cx="266" cy="2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0959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1640" y="1114"/>
                  <a:ext cx="241" cy="240"/>
                </a:xfrm>
                <a:prstGeom prst="line">
                  <a:avLst/>
                </a:prstGeom>
                <a:noFill/>
                <a:ln w="28575" cap="sq">
                  <a:solidFill>
                    <a:srgbClr val="FF0066"/>
                  </a:solidFill>
                  <a:round/>
                  <a:headEnd type="none" w="lg" len="lg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0960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846" y="2676"/>
                  <a:ext cx="266" cy="266"/>
                </a:xfrm>
                <a:prstGeom prst="line">
                  <a:avLst/>
                </a:prstGeom>
                <a:noFill/>
                <a:ln w="28575" cap="rnd">
                  <a:solidFill>
                    <a:schemeClr val="tx1"/>
                  </a:solidFill>
                  <a:prstDash val="sysDot"/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0961" name="Line 10"/>
                <p:cNvSpPr>
                  <a:spLocks noChangeShapeType="1"/>
                </p:cNvSpPr>
                <p:nvPr/>
              </p:nvSpPr>
              <p:spPr bwMode="auto">
                <a:xfrm rot="10800000" flipV="1">
                  <a:off x="1374" y="2177"/>
                  <a:ext cx="240" cy="240"/>
                </a:xfrm>
                <a:prstGeom prst="line">
                  <a:avLst/>
                </a:prstGeom>
                <a:noFill/>
                <a:ln w="28575" cap="sq">
                  <a:solidFill>
                    <a:srgbClr val="FF0066"/>
                  </a:solidFill>
                  <a:round/>
                  <a:headEnd type="triangle" w="med" len="med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0962" name="AutoShape 20"/>
                <p:cNvSpPr>
                  <a:spLocks/>
                </p:cNvSpPr>
                <p:nvPr/>
              </p:nvSpPr>
              <p:spPr bwMode="auto">
                <a:xfrm rot="-2691346">
                  <a:off x="2205" y="859"/>
                  <a:ext cx="78" cy="559"/>
                </a:xfrm>
                <a:prstGeom prst="rightBrace">
                  <a:avLst>
                    <a:gd name="adj1" fmla="val 59722"/>
                    <a:gd name="adj2" fmla="val 50000"/>
                  </a:avLst>
                </a:prstGeom>
                <a:noFill/>
                <a:ln w="1905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380963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988" y="1766"/>
                  <a:ext cx="240" cy="241"/>
                </a:xfrm>
                <a:prstGeom prst="line">
                  <a:avLst/>
                </a:prstGeom>
                <a:noFill/>
                <a:ln w="28575" cap="sq">
                  <a:solidFill>
                    <a:srgbClr val="FF0066"/>
                  </a:solidFill>
                  <a:round/>
                  <a:headEnd type="none" w="lg" len="lg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0964" name="Line 22"/>
                <p:cNvSpPr>
                  <a:spLocks noChangeShapeType="1"/>
                </p:cNvSpPr>
                <p:nvPr/>
              </p:nvSpPr>
              <p:spPr bwMode="auto">
                <a:xfrm rot="10800000" flipV="1">
                  <a:off x="2025" y="1523"/>
                  <a:ext cx="241" cy="241"/>
                </a:xfrm>
                <a:prstGeom prst="line">
                  <a:avLst/>
                </a:prstGeom>
                <a:noFill/>
                <a:ln w="28575" cap="sq">
                  <a:solidFill>
                    <a:srgbClr val="FF0066"/>
                  </a:solidFill>
                  <a:round/>
                  <a:headEnd type="triangle" w="med" len="med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0965" name="Line 2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1702" y="1526"/>
                  <a:ext cx="240" cy="241"/>
                </a:xfrm>
                <a:prstGeom prst="line">
                  <a:avLst/>
                </a:prstGeom>
                <a:noFill/>
                <a:ln w="28575" cap="sq">
                  <a:solidFill>
                    <a:schemeClr val="tx2"/>
                  </a:solidFill>
                  <a:round/>
                  <a:headEnd type="triangle" w="med" len="med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0966" name="Line 24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980" y="2084"/>
                  <a:ext cx="241" cy="240"/>
                </a:xfrm>
                <a:prstGeom prst="line">
                  <a:avLst/>
                </a:prstGeom>
                <a:noFill/>
                <a:ln w="28575" cap="sq">
                  <a:solidFill>
                    <a:schemeClr val="tx2"/>
                  </a:solidFill>
                  <a:round/>
                  <a:headEnd type="triangle" w="med" len="med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380967" name="Group 25"/>
                <p:cNvGrpSpPr>
                  <a:grpSpLocks/>
                </p:cNvGrpSpPr>
                <p:nvPr/>
              </p:nvGrpSpPr>
              <p:grpSpPr bwMode="auto">
                <a:xfrm>
                  <a:off x="1930" y="1755"/>
                  <a:ext cx="107" cy="106"/>
                  <a:chOff x="1154" y="3385"/>
                  <a:chExt cx="136" cy="136"/>
                </a:xfrm>
              </p:grpSpPr>
              <p:sp>
                <p:nvSpPr>
                  <p:cNvPr id="380971" name="Oval 26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 cap="sq">
                    <a:solidFill>
                      <a:schemeClr val="tx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380972" name="Line 27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0973" name="Line 28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80968" name="Group 29"/>
                <p:cNvGrpSpPr>
                  <a:grpSpLocks/>
                </p:cNvGrpSpPr>
                <p:nvPr/>
              </p:nvGrpSpPr>
              <p:grpSpPr bwMode="auto">
                <a:xfrm>
                  <a:off x="893" y="1996"/>
                  <a:ext cx="106" cy="107"/>
                  <a:chOff x="1156" y="3339"/>
                  <a:chExt cx="136" cy="136"/>
                </a:xfrm>
              </p:grpSpPr>
              <p:sp>
                <p:nvSpPr>
                  <p:cNvPr id="380969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1156" y="3339"/>
                    <a:ext cx="136" cy="136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 cap="sq">
                    <a:solidFill>
                      <a:schemeClr val="tx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380970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1210" y="3397"/>
                    <a:ext cx="23" cy="23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 cap="sq">
                    <a:solidFill>
                      <a:schemeClr val="tx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</p:grpSp>
          </p:grpSp>
        </p:grpSp>
        <p:sp>
          <p:nvSpPr>
            <p:cNvPr id="380947" name="Rectangle 35"/>
            <p:cNvSpPr>
              <a:spLocks noChangeArrowheads="1"/>
            </p:cNvSpPr>
            <p:nvPr/>
          </p:nvSpPr>
          <p:spPr bwMode="auto">
            <a:xfrm>
              <a:off x="1690" y="1048"/>
              <a:ext cx="24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  <a:r>
                <a:rPr lang="fa-IR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1</a:t>
              </a:r>
              <a:endParaRPr lang="en-US" altLang="en-US" sz="24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80948" name="Rectangle 36"/>
            <p:cNvSpPr>
              <a:spLocks noChangeArrowheads="1"/>
            </p:cNvSpPr>
            <p:nvPr/>
          </p:nvSpPr>
          <p:spPr bwMode="auto">
            <a:xfrm>
              <a:off x="2200" y="1717"/>
              <a:ext cx="24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  <a:r>
                <a:rPr lang="fa-IR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endParaRPr lang="en-US" altLang="en-US" sz="24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grpSp>
          <p:nvGrpSpPr>
            <p:cNvPr id="380949" name="Group 37"/>
            <p:cNvGrpSpPr>
              <a:grpSpLocks/>
            </p:cNvGrpSpPr>
            <p:nvPr/>
          </p:nvGrpSpPr>
          <p:grpSpPr bwMode="auto">
            <a:xfrm>
              <a:off x="615" y="1679"/>
              <a:ext cx="311" cy="288"/>
              <a:chOff x="2976" y="1180"/>
              <a:chExt cx="265" cy="246"/>
            </a:xfrm>
          </p:grpSpPr>
          <p:sp>
            <p:nvSpPr>
              <p:cNvPr id="380953" name="Rectangle 38"/>
              <p:cNvSpPr>
                <a:spLocks noChangeArrowheads="1"/>
              </p:cNvSpPr>
              <p:nvPr/>
            </p:nvSpPr>
            <p:spPr bwMode="auto">
              <a:xfrm>
                <a:off x="2976" y="1180"/>
                <a:ext cx="265" cy="2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B</a:t>
                </a:r>
                <a:r>
                  <a:rPr lang="fa-IR" altLang="en-US" sz="2400" baseline="-250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380954" name="Line 39"/>
              <p:cNvSpPr>
                <a:spLocks noChangeShapeType="1"/>
              </p:cNvSpPr>
              <p:nvPr/>
            </p:nvSpPr>
            <p:spPr bwMode="auto">
              <a:xfrm>
                <a:off x="3037" y="1225"/>
                <a:ext cx="105" cy="1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80950" name="Group 40"/>
            <p:cNvGrpSpPr>
              <a:grpSpLocks/>
            </p:cNvGrpSpPr>
            <p:nvPr/>
          </p:nvGrpSpPr>
          <p:grpSpPr bwMode="auto">
            <a:xfrm>
              <a:off x="1921" y="1972"/>
              <a:ext cx="311" cy="288"/>
              <a:chOff x="2976" y="1180"/>
              <a:chExt cx="265" cy="246"/>
            </a:xfrm>
          </p:grpSpPr>
          <p:sp>
            <p:nvSpPr>
              <p:cNvPr id="380951" name="Rectangle 41"/>
              <p:cNvSpPr>
                <a:spLocks noChangeArrowheads="1"/>
              </p:cNvSpPr>
              <p:nvPr/>
            </p:nvSpPr>
            <p:spPr bwMode="auto">
              <a:xfrm>
                <a:off x="2976" y="1180"/>
                <a:ext cx="265" cy="2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B</a:t>
                </a:r>
                <a:r>
                  <a:rPr lang="fa-IR" altLang="en-US" sz="2400" baseline="-250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2</a:t>
                </a:r>
                <a:endPara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380952" name="Line 42"/>
              <p:cNvSpPr>
                <a:spLocks noChangeShapeType="1"/>
              </p:cNvSpPr>
              <p:nvPr/>
            </p:nvSpPr>
            <p:spPr bwMode="auto">
              <a:xfrm>
                <a:off x="3037" y="1225"/>
                <a:ext cx="105" cy="1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1094703" name="Object 47"/>
          <p:cNvGraphicFramePr>
            <a:graphicFrameLocks noChangeAspect="1"/>
          </p:cNvGraphicFramePr>
          <p:nvPr>
            <p:ph sz="quarter" idx="3"/>
          </p:nvPr>
        </p:nvGraphicFramePr>
        <p:xfrm>
          <a:off x="7175500" y="4860926"/>
          <a:ext cx="2952750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5" imgW="1231366" imgH="393529" progId="Equation.3">
                  <p:embed/>
                </p:oleObj>
              </mc:Choice>
              <mc:Fallback>
                <p:oleObj name="Equation" r:id="rId5" imgW="123136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0" y="4860926"/>
                        <a:ext cx="2952750" cy="94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4705" name="Object 49"/>
          <p:cNvGraphicFramePr>
            <a:graphicFrameLocks noChangeAspect="1"/>
          </p:cNvGraphicFramePr>
          <p:nvPr/>
        </p:nvGraphicFramePr>
        <p:xfrm>
          <a:off x="3302000" y="4330701"/>
          <a:ext cx="1657350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7" imgW="596641" imgH="393529" progId="Equation.3">
                  <p:embed/>
                </p:oleObj>
              </mc:Choice>
              <mc:Fallback>
                <p:oleObj name="Equation" r:id="rId7" imgW="59664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0" y="4330701"/>
                        <a:ext cx="1657350" cy="957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4706" name="Object 50"/>
          <p:cNvGraphicFramePr>
            <a:graphicFrameLocks noChangeAspect="1"/>
          </p:cNvGraphicFramePr>
          <p:nvPr/>
        </p:nvGraphicFramePr>
        <p:xfrm>
          <a:off x="3395664" y="5314950"/>
          <a:ext cx="1704975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9" imgW="634725" imgH="393529" progId="Equation.3">
                  <p:embed/>
                </p:oleObj>
              </mc:Choice>
              <mc:Fallback>
                <p:oleObj name="Equation" r:id="rId9" imgW="63472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5664" y="5314950"/>
                        <a:ext cx="1704975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4707" name="Object 51"/>
          <p:cNvGraphicFramePr>
            <a:graphicFrameLocks noChangeAspect="1"/>
          </p:cNvGraphicFramePr>
          <p:nvPr/>
        </p:nvGraphicFramePr>
        <p:xfrm>
          <a:off x="5353050" y="5532439"/>
          <a:ext cx="1462088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1" imgW="609600" imgH="228600" progId="Equation.3">
                  <p:embed/>
                </p:oleObj>
              </mc:Choice>
              <mc:Fallback>
                <p:oleObj name="Equation" r:id="rId11" imgW="609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3050" y="5532439"/>
                        <a:ext cx="1462088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4708" name="Rectangle 52"/>
          <p:cNvSpPr>
            <a:spLocks noChangeArrowheads="1"/>
          </p:cNvSpPr>
          <p:nvPr/>
        </p:nvSpPr>
        <p:spPr bwMode="auto">
          <a:xfrm>
            <a:off x="4943475" y="4524375"/>
            <a:ext cx="3401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/>
              <a:t>و</a:t>
            </a:r>
            <a:endParaRPr lang="en-US" altLang="en-US"/>
          </a:p>
        </p:txBody>
      </p:sp>
      <p:sp>
        <p:nvSpPr>
          <p:cNvPr id="1094711" name="Rectangle 55"/>
          <p:cNvSpPr>
            <a:spLocks noChangeArrowheads="1"/>
          </p:cNvSpPr>
          <p:nvPr/>
        </p:nvSpPr>
        <p:spPr bwMode="auto">
          <a:xfrm>
            <a:off x="5087938" y="5516563"/>
            <a:ext cx="3401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/>
              <a:t>و</a:t>
            </a:r>
            <a:endParaRPr lang="en-US" altLang="en-US"/>
          </a:p>
        </p:txBody>
      </p:sp>
      <p:sp>
        <p:nvSpPr>
          <p:cNvPr id="1094712" name="AutoShape 56"/>
          <p:cNvSpPr>
            <a:spLocks/>
          </p:cNvSpPr>
          <p:nvPr/>
        </p:nvSpPr>
        <p:spPr bwMode="auto">
          <a:xfrm>
            <a:off x="6743701" y="4522788"/>
            <a:ext cx="288925" cy="1657350"/>
          </a:xfrm>
          <a:prstGeom prst="rightBrace">
            <a:avLst>
              <a:gd name="adj1" fmla="val 47802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2608404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946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946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94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94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94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94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94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94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947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94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094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094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094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947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94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94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94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94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947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94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947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94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94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947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94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94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94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94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947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94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0947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94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94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94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94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947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094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9470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9470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94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4658" grpId="0"/>
      <p:bldP spid="1094659" grpId="0" build="p"/>
      <p:bldP spid="1094708" grpId="0"/>
      <p:bldP spid="10947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743700" y="981076"/>
            <a:ext cx="3384550" cy="6207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ب ) جريانها در خلاف جهت </a:t>
            </a:r>
            <a:endParaRPr lang="en-US" altLang="en-US" smtClean="0"/>
          </a:p>
        </p:txBody>
      </p:sp>
      <p:grpSp>
        <p:nvGrpSpPr>
          <p:cNvPr id="1095720" name="Group 40"/>
          <p:cNvGrpSpPr>
            <a:grpSpLocks/>
          </p:cNvGrpSpPr>
          <p:nvPr/>
        </p:nvGrpSpPr>
        <p:grpSpPr bwMode="auto">
          <a:xfrm>
            <a:off x="2566988" y="1557339"/>
            <a:ext cx="3708400" cy="3328987"/>
            <a:chOff x="655" y="1706"/>
            <a:chExt cx="2336" cy="2097"/>
          </a:xfrm>
        </p:grpSpPr>
        <p:sp>
          <p:nvSpPr>
            <p:cNvPr id="381957" name="Line 5"/>
            <p:cNvSpPr>
              <a:spLocks noChangeShapeType="1"/>
            </p:cNvSpPr>
            <p:nvPr/>
          </p:nvSpPr>
          <p:spPr bwMode="auto">
            <a:xfrm flipV="1">
              <a:off x="921" y="1866"/>
              <a:ext cx="1277" cy="127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958" name="Line 6"/>
            <p:cNvSpPr>
              <a:spLocks noChangeShapeType="1"/>
            </p:cNvSpPr>
            <p:nvPr/>
          </p:nvSpPr>
          <p:spPr bwMode="auto">
            <a:xfrm flipV="1">
              <a:off x="1318" y="2265"/>
              <a:ext cx="1277" cy="127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959" name="Line 7"/>
            <p:cNvSpPr>
              <a:spLocks noChangeShapeType="1"/>
            </p:cNvSpPr>
            <p:nvPr/>
          </p:nvSpPr>
          <p:spPr bwMode="auto">
            <a:xfrm flipV="1">
              <a:off x="657" y="3138"/>
              <a:ext cx="266" cy="266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960" name="Line 8"/>
            <p:cNvSpPr>
              <a:spLocks noChangeShapeType="1"/>
            </p:cNvSpPr>
            <p:nvPr/>
          </p:nvSpPr>
          <p:spPr bwMode="auto">
            <a:xfrm flipV="1">
              <a:off x="1848" y="1975"/>
              <a:ext cx="241" cy="240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 type="none" w="lg" len="lg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961" name="Line 9"/>
            <p:cNvSpPr>
              <a:spLocks noChangeShapeType="1"/>
            </p:cNvSpPr>
            <p:nvPr/>
          </p:nvSpPr>
          <p:spPr bwMode="auto">
            <a:xfrm flipV="1">
              <a:off x="1054" y="3537"/>
              <a:ext cx="266" cy="266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962" name="Line 10"/>
            <p:cNvSpPr>
              <a:spLocks noChangeShapeType="1"/>
            </p:cNvSpPr>
            <p:nvPr/>
          </p:nvSpPr>
          <p:spPr bwMode="auto">
            <a:xfrm rot="10800000" flipV="1">
              <a:off x="1582" y="3038"/>
              <a:ext cx="240" cy="240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963" name="Rectangle 11"/>
            <p:cNvSpPr>
              <a:spLocks noChangeArrowheads="1"/>
            </p:cNvSpPr>
            <p:nvPr/>
          </p:nvSpPr>
          <p:spPr bwMode="auto">
            <a:xfrm>
              <a:off x="1231" y="2357"/>
              <a:ext cx="2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  <a:r>
                <a:rPr lang="fa-IR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1</a:t>
              </a:r>
              <a:endParaRPr lang="en-US" altLang="en-US" sz="24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81964" name="Rectangle 12"/>
            <p:cNvSpPr>
              <a:spLocks noChangeArrowheads="1"/>
            </p:cNvSpPr>
            <p:nvPr/>
          </p:nvSpPr>
          <p:spPr bwMode="auto">
            <a:xfrm>
              <a:off x="655" y="2651"/>
              <a:ext cx="2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F</a:t>
              </a:r>
              <a:r>
                <a:rPr lang="fa-IR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1</a:t>
              </a:r>
              <a:endParaRPr lang="en-US" altLang="en-US" sz="24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81965" name="Rectangle 13"/>
            <p:cNvSpPr>
              <a:spLocks noChangeArrowheads="1"/>
            </p:cNvSpPr>
            <p:nvPr/>
          </p:nvSpPr>
          <p:spPr bwMode="auto">
            <a:xfrm>
              <a:off x="1800" y="2974"/>
              <a:ext cx="2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  <a:r>
                <a:rPr lang="fa-IR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endParaRPr lang="en-US" altLang="en-US" sz="24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81966" name="Rectangle 14"/>
            <p:cNvSpPr>
              <a:spLocks noChangeArrowheads="1"/>
            </p:cNvSpPr>
            <p:nvPr/>
          </p:nvSpPr>
          <p:spPr bwMode="auto">
            <a:xfrm>
              <a:off x="2699" y="2355"/>
              <a:ext cx="29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F</a:t>
              </a:r>
              <a:r>
                <a:rPr lang="fa-IR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endParaRPr lang="en-US" altLang="en-US" sz="24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81967" name="Rectangle 15"/>
            <p:cNvSpPr>
              <a:spLocks noChangeArrowheads="1"/>
            </p:cNvSpPr>
            <p:nvPr/>
          </p:nvSpPr>
          <p:spPr bwMode="auto">
            <a:xfrm>
              <a:off x="2431" y="173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381968" name="AutoShape 16"/>
            <p:cNvSpPr>
              <a:spLocks/>
            </p:cNvSpPr>
            <p:nvPr/>
          </p:nvSpPr>
          <p:spPr bwMode="auto">
            <a:xfrm rot="-2691346">
              <a:off x="2419" y="1726"/>
              <a:ext cx="78" cy="559"/>
            </a:xfrm>
            <a:prstGeom prst="rightBrace">
              <a:avLst>
                <a:gd name="adj1" fmla="val 59722"/>
                <a:gd name="adj2" fmla="val 50000"/>
              </a:avLst>
            </a:prstGeom>
            <a:noFill/>
            <a:ln w="19050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381969" name="Line 17"/>
            <p:cNvSpPr>
              <a:spLocks noChangeShapeType="1"/>
            </p:cNvSpPr>
            <p:nvPr/>
          </p:nvSpPr>
          <p:spPr bwMode="auto">
            <a:xfrm flipV="1">
              <a:off x="1172" y="2651"/>
              <a:ext cx="240" cy="241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 type="none" w="lg" len="lg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970" name="Line 18"/>
            <p:cNvSpPr>
              <a:spLocks noChangeShapeType="1"/>
            </p:cNvSpPr>
            <p:nvPr/>
          </p:nvSpPr>
          <p:spPr bwMode="auto">
            <a:xfrm rot="10800000" flipV="1">
              <a:off x="2188" y="2431"/>
              <a:ext cx="241" cy="241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971" name="Line 19"/>
            <p:cNvSpPr>
              <a:spLocks noChangeShapeType="1"/>
            </p:cNvSpPr>
            <p:nvPr/>
          </p:nvSpPr>
          <p:spPr bwMode="auto">
            <a:xfrm rot="5400000" flipV="1">
              <a:off x="2528" y="2430"/>
              <a:ext cx="240" cy="241"/>
            </a:xfrm>
            <a:prstGeom prst="line">
              <a:avLst/>
            </a:prstGeom>
            <a:noFill/>
            <a:ln w="28575" cap="sq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972" name="Line 20"/>
            <p:cNvSpPr>
              <a:spLocks noChangeShapeType="1"/>
            </p:cNvSpPr>
            <p:nvPr/>
          </p:nvSpPr>
          <p:spPr bwMode="auto">
            <a:xfrm rot="16200000" flipV="1">
              <a:off x="832" y="2654"/>
              <a:ext cx="241" cy="240"/>
            </a:xfrm>
            <a:prstGeom prst="line">
              <a:avLst/>
            </a:prstGeom>
            <a:noFill/>
            <a:ln w="28575" cap="sq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81973" name="Group 21"/>
            <p:cNvGrpSpPr>
              <a:grpSpLocks/>
            </p:cNvGrpSpPr>
            <p:nvPr/>
          </p:nvGrpSpPr>
          <p:grpSpPr bwMode="auto">
            <a:xfrm>
              <a:off x="2424" y="2330"/>
              <a:ext cx="107" cy="106"/>
              <a:chOff x="1154" y="3385"/>
              <a:chExt cx="136" cy="136"/>
            </a:xfrm>
          </p:grpSpPr>
          <p:sp>
            <p:nvSpPr>
              <p:cNvPr id="381980" name="Oval 22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solidFill>
                <a:schemeClr val="bg1"/>
              </a:solidFill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381981" name="Line 23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1982" name="Line 24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81974" name="Rectangle 28"/>
            <p:cNvSpPr>
              <a:spLocks noChangeArrowheads="1"/>
            </p:cNvSpPr>
            <p:nvPr/>
          </p:nvSpPr>
          <p:spPr bwMode="auto">
            <a:xfrm>
              <a:off x="1889" y="1706"/>
              <a:ext cx="24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  <a:r>
                <a:rPr lang="fa-IR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1</a:t>
              </a:r>
              <a:endParaRPr lang="en-US" altLang="en-US" sz="24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81975" name="Rectangle 29"/>
            <p:cNvSpPr>
              <a:spLocks noChangeArrowheads="1"/>
            </p:cNvSpPr>
            <p:nvPr/>
          </p:nvSpPr>
          <p:spPr bwMode="auto">
            <a:xfrm>
              <a:off x="2189" y="2614"/>
              <a:ext cx="24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  <a:r>
                <a:rPr lang="fa-IR" altLang="en-US" sz="24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2</a:t>
              </a:r>
              <a:endParaRPr lang="en-US" altLang="en-US" sz="24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grpSp>
          <p:nvGrpSpPr>
            <p:cNvPr id="381976" name="Group 36"/>
            <p:cNvGrpSpPr>
              <a:grpSpLocks/>
            </p:cNvGrpSpPr>
            <p:nvPr/>
          </p:nvGrpSpPr>
          <p:grpSpPr bwMode="auto">
            <a:xfrm>
              <a:off x="1066" y="2886"/>
              <a:ext cx="107" cy="106"/>
              <a:chOff x="1154" y="3385"/>
              <a:chExt cx="136" cy="136"/>
            </a:xfrm>
          </p:grpSpPr>
          <p:sp>
            <p:nvSpPr>
              <p:cNvPr id="381977" name="Oval 37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solidFill>
                <a:schemeClr val="bg1"/>
              </a:solidFill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381978" name="Line 38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1979" name="Line 39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1095721" name="Object 41"/>
          <p:cNvGraphicFramePr>
            <a:graphicFrameLocks noChangeAspect="1"/>
          </p:cNvGraphicFramePr>
          <p:nvPr>
            <p:ph sz="half" idx="2"/>
          </p:nvPr>
        </p:nvGraphicFramePr>
        <p:xfrm>
          <a:off x="5808664" y="4652963"/>
          <a:ext cx="3309937" cy="123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1054100" imgH="393700" progId="Equation.3">
                  <p:embed/>
                </p:oleObj>
              </mc:Choice>
              <mc:Fallback>
                <p:oleObj name="Equation" r:id="rId3" imgW="1054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8664" y="4652963"/>
                        <a:ext cx="3309937" cy="1236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1779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9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9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9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6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95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95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957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9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957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95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95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68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706" name="Rectangle 2"/>
          <p:cNvSpPr>
            <a:spLocks noGrp="1" noChangeArrowheads="1"/>
          </p:cNvSpPr>
          <p:nvPr>
            <p:ph type="title"/>
          </p:nvPr>
        </p:nvSpPr>
        <p:spPr>
          <a:xfrm>
            <a:off x="2424113" y="812801"/>
            <a:ext cx="7410450" cy="11033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altLang="en-US" smtClean="0"/>
              <a:t> نيروي وارد بر واحد طول دو سيم طويل حامل جريان نهايي </a:t>
            </a:r>
            <a:r>
              <a:rPr lang="en-US" altLang="en-US" smtClean="0">
                <a:solidFill>
                  <a:srgbClr val="000000"/>
                </a:solidFill>
              </a:rPr>
              <a:t>I</a:t>
            </a:r>
            <a:r>
              <a:rPr lang="en-US" altLang="en-US" baseline="-25000" smtClean="0">
                <a:solidFill>
                  <a:srgbClr val="000000"/>
                </a:solidFill>
                <a:latin typeface="B Nazanin" pitchFamily="2" charset="-78"/>
              </a:rPr>
              <a:t>1</a:t>
            </a:r>
            <a:r>
              <a:rPr lang="fa-IR" altLang="en-US" smtClean="0"/>
              <a:t> و </a:t>
            </a:r>
            <a:r>
              <a:rPr lang="en-US" altLang="en-US" smtClean="0">
                <a:solidFill>
                  <a:srgbClr val="000000"/>
                </a:solidFill>
              </a:rPr>
              <a:t>I</a:t>
            </a:r>
            <a:r>
              <a:rPr lang="en-US" altLang="en-US" baseline="-25000" smtClean="0">
                <a:solidFill>
                  <a:srgbClr val="000000"/>
                </a:solidFill>
                <a:latin typeface="B Nazanin" pitchFamily="2" charset="-78"/>
              </a:rPr>
              <a:t>2</a:t>
            </a:r>
            <a:r>
              <a:rPr lang="fa-IR" altLang="en-US" smtClean="0">
                <a:solidFill>
                  <a:srgbClr val="000000"/>
                </a:solidFill>
              </a:rPr>
              <a:t> </a:t>
            </a:r>
            <a:endParaRPr lang="en-US" altLang="en-US" smtClean="0">
              <a:solidFill>
                <a:srgbClr val="000000"/>
              </a:solidFill>
            </a:endParaRPr>
          </a:p>
        </p:txBody>
      </p:sp>
      <p:graphicFrame>
        <p:nvGraphicFramePr>
          <p:cNvPr id="1096710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4362450" y="2708276"/>
          <a:ext cx="198120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799753" imgH="393529" progId="Equation.3">
                  <p:embed/>
                </p:oleObj>
              </mc:Choice>
              <mc:Fallback>
                <p:oleObj name="Equation" r:id="rId3" imgW="79975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2450" y="2708276"/>
                        <a:ext cx="1981200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6712" name="Rectangle 8"/>
          <p:cNvSpPr>
            <a:spLocks noChangeArrowheads="1"/>
          </p:cNvSpPr>
          <p:nvPr/>
        </p:nvSpPr>
        <p:spPr bwMode="auto">
          <a:xfrm>
            <a:off x="3138734" y="4292600"/>
            <a:ext cx="582563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eaLnBrk="1" hangingPunct="1">
              <a:buFontTx/>
              <a:buNone/>
            </a:pPr>
            <a:r>
              <a:rPr lang="fa-IR" altLang="en-US">
                <a:solidFill>
                  <a:schemeClr val="tx2"/>
                </a:solidFill>
              </a:rPr>
              <a:t>جريان سيمها هم جهت :</a:t>
            </a:r>
            <a:r>
              <a:rPr lang="fa-IR" altLang="en-US"/>
              <a:t> يكديگر را جذب مي‌كنند </a:t>
            </a:r>
          </a:p>
        </p:txBody>
      </p:sp>
      <p:graphicFrame>
        <p:nvGraphicFramePr>
          <p:cNvPr id="1096713" name="Object 9"/>
          <p:cNvGraphicFramePr>
            <a:graphicFrameLocks noChangeAspect="1"/>
          </p:cNvGraphicFramePr>
          <p:nvPr/>
        </p:nvGraphicFramePr>
        <p:xfrm>
          <a:off x="6334126" y="2709864"/>
          <a:ext cx="1446213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545863" imgH="393529" progId="Equation.3">
                  <p:embed/>
                </p:oleObj>
              </mc:Choice>
              <mc:Fallback>
                <p:oleObj name="Equation" r:id="rId5" imgW="54586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4126" y="2709864"/>
                        <a:ext cx="1446213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6714" name="Rectangle 10"/>
          <p:cNvSpPr>
            <a:spLocks noChangeArrowheads="1"/>
          </p:cNvSpPr>
          <p:nvPr/>
        </p:nvSpPr>
        <p:spPr bwMode="auto">
          <a:xfrm>
            <a:off x="2811464" y="5243514"/>
            <a:ext cx="6550025" cy="69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eaLnBrk="1" hangingPunct="1">
              <a:buFontTx/>
              <a:buNone/>
            </a:pPr>
            <a:r>
              <a:rPr lang="fa-IR" altLang="en-US">
                <a:solidFill>
                  <a:schemeClr val="tx2"/>
                </a:solidFill>
              </a:rPr>
              <a:t>جريان سيمها مختلف الجهت :</a:t>
            </a:r>
            <a:r>
              <a:rPr lang="fa-IR" altLang="en-US"/>
              <a:t> يكديگر را دفع مي‌كنند 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2809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967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967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96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96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96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96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967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96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96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967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96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96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0967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0967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0967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0967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0967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0967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6706" grpId="0"/>
      <p:bldP spid="1096712" grpId="0"/>
      <p:bldP spid="10967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35175" y="2997200"/>
            <a:ext cx="8135938" cy="1728788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هرگاه دو سيم طويل و موازي با جريانهاي يكسان در فاصلۀ يك متر از يكديگر قرار داشته باشند و بر واحد طول هر يك از آنها نيروي</a:t>
            </a:r>
            <a:r>
              <a:rPr lang="fa-IR" altLang="en-US" smtClean="0">
                <a:solidFill>
                  <a:srgbClr val="000000"/>
                </a:solidFill>
              </a:rPr>
              <a:t>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2×10</a:t>
            </a:r>
            <a:r>
              <a:rPr lang="en-US" altLang="en-US" sz="3200" baseline="30000">
                <a:solidFill>
                  <a:srgbClr val="000000"/>
                </a:solidFill>
                <a:cs typeface="Times New Roman" panose="02020603050405020304" pitchFamily="18" charset="0"/>
              </a:rPr>
              <a:t>-</a:t>
            </a:r>
            <a:r>
              <a:rPr lang="en-US" altLang="en-US" sz="3200" baseline="30000">
                <a:solidFill>
                  <a:srgbClr val="000000"/>
                </a:solidFill>
                <a:latin typeface="B Nazanin" pitchFamily="2" charset="-78"/>
              </a:rPr>
              <a:t>7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N</a:t>
            </a:r>
            <a:r>
              <a:rPr lang="fa-IR" altLang="en-US" smtClean="0"/>
              <a:t> وارد شود ، جريان عبوري از هر سيم برابر يك آمپر است . </a:t>
            </a:r>
            <a:endParaRPr lang="en-US" altLang="en-US" smtClean="0"/>
          </a:p>
        </p:txBody>
      </p:sp>
      <p:grpSp>
        <p:nvGrpSpPr>
          <p:cNvPr id="1097738" name="Group 10"/>
          <p:cNvGrpSpPr>
            <a:grpSpLocks/>
          </p:cNvGrpSpPr>
          <p:nvPr/>
        </p:nvGrpSpPr>
        <p:grpSpPr bwMode="auto">
          <a:xfrm>
            <a:off x="1804988" y="933451"/>
            <a:ext cx="8001000" cy="982663"/>
            <a:chOff x="249" y="137"/>
            <a:chExt cx="5040" cy="619"/>
          </a:xfrm>
        </p:grpSpPr>
        <p:graphicFrame>
          <p:nvGraphicFramePr>
            <p:cNvPr id="384004" name="Object 4"/>
            <p:cNvGraphicFramePr>
              <a:graphicFrameLocks noChangeAspect="1"/>
            </p:cNvGraphicFramePr>
            <p:nvPr/>
          </p:nvGraphicFramePr>
          <p:xfrm>
            <a:off x="712" y="137"/>
            <a:ext cx="1174" cy="5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0" name="Equation" r:id="rId3" imgW="676202" imgH="371429" progId="Equation.3">
                    <p:embed/>
                  </p:oleObj>
                </mc:Choice>
                <mc:Fallback>
                  <p:oleObj name="Equation" r:id="rId3" imgW="676202" imgH="3714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2" y="137"/>
                          <a:ext cx="1174" cy="57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4005" name="Rectangle 8"/>
            <p:cNvSpPr>
              <a:spLocks noChangeArrowheads="1"/>
            </p:cNvSpPr>
            <p:nvPr/>
          </p:nvSpPr>
          <p:spPr bwMode="auto">
            <a:xfrm>
              <a:off x="249" y="228"/>
              <a:ext cx="5040" cy="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3200">
                  <a:solidFill>
                    <a:schemeClr val="tx2"/>
                  </a:solidFill>
                </a:rPr>
                <a:t>تعريف يكاي جريان ( آمپر ) بر مبناي رابطۀ  </a:t>
              </a:r>
              <a:endParaRPr lang="en-US" altLang="en-US" sz="320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1399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977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977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97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97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97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97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097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097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097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773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43138" y="6461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قانون ؟ </a:t>
            </a:r>
            <a:endParaRPr lang="en-US" altLang="en-US" smtClean="0"/>
          </a:p>
        </p:txBody>
      </p:sp>
      <p:sp>
        <p:nvSpPr>
          <p:cNvPr id="1098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49464" y="1412875"/>
            <a:ext cx="8135937" cy="1125538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ميدان مغناطيسي در اطراف هر سيم حامل جريان مستقيم يا منفي را مي‌توان از رابطۀ زير به دست آورد : </a:t>
            </a:r>
          </a:p>
        </p:txBody>
      </p:sp>
      <p:graphicFrame>
        <p:nvGraphicFramePr>
          <p:cNvPr id="1098769" name="Object 17"/>
          <p:cNvGraphicFramePr>
            <a:graphicFrameLocks noChangeAspect="1"/>
          </p:cNvGraphicFramePr>
          <p:nvPr>
            <p:ph sz="quarter" idx="2"/>
          </p:nvPr>
        </p:nvGraphicFramePr>
        <p:xfrm>
          <a:off x="6226176" y="2636839"/>
          <a:ext cx="2449513" cy="120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927100" imgH="457200" progId="Equation.3">
                  <p:embed/>
                </p:oleObj>
              </mc:Choice>
              <mc:Fallback>
                <p:oleObj name="Equation" r:id="rId3" imgW="9271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6176" y="2636839"/>
                        <a:ext cx="2449513" cy="1208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98768" name="Group 16"/>
          <p:cNvGrpSpPr>
            <a:grpSpLocks/>
          </p:cNvGrpSpPr>
          <p:nvPr/>
        </p:nvGrpSpPr>
        <p:grpSpPr bwMode="auto">
          <a:xfrm>
            <a:off x="2239963" y="2903538"/>
            <a:ext cx="3784600" cy="1389062"/>
            <a:chOff x="1144" y="2341"/>
            <a:chExt cx="2384" cy="875"/>
          </a:xfrm>
        </p:grpSpPr>
        <p:sp>
          <p:nvSpPr>
            <p:cNvPr id="385033" name="Arc 8"/>
            <p:cNvSpPr>
              <a:spLocks/>
            </p:cNvSpPr>
            <p:nvPr/>
          </p:nvSpPr>
          <p:spPr bwMode="auto">
            <a:xfrm>
              <a:off x="1560" y="2664"/>
              <a:ext cx="45" cy="81"/>
            </a:xfrm>
            <a:custGeom>
              <a:avLst/>
              <a:gdLst>
                <a:gd name="T0" fmla="*/ 0 w 21600"/>
                <a:gd name="T1" fmla="*/ 0 h 38514"/>
                <a:gd name="T2" fmla="*/ 0 w 21600"/>
                <a:gd name="T3" fmla="*/ 0 h 38514"/>
                <a:gd name="T4" fmla="*/ 0 w 21600"/>
                <a:gd name="T5" fmla="*/ 0 h 385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38514" fill="none" extrusionOk="0">
                  <a:moveTo>
                    <a:pt x="8175" y="0"/>
                  </a:moveTo>
                  <a:cubicBezTo>
                    <a:pt x="16295" y="3320"/>
                    <a:pt x="21600" y="11221"/>
                    <a:pt x="21600" y="19993"/>
                  </a:cubicBezTo>
                  <a:cubicBezTo>
                    <a:pt x="21600" y="27579"/>
                    <a:pt x="17619" y="34610"/>
                    <a:pt x="11114" y="38514"/>
                  </a:cubicBezTo>
                </a:path>
                <a:path w="21600" h="38514" stroke="0" extrusionOk="0">
                  <a:moveTo>
                    <a:pt x="8175" y="0"/>
                  </a:moveTo>
                  <a:cubicBezTo>
                    <a:pt x="16295" y="3320"/>
                    <a:pt x="21600" y="11221"/>
                    <a:pt x="21600" y="19993"/>
                  </a:cubicBezTo>
                  <a:cubicBezTo>
                    <a:pt x="21600" y="27579"/>
                    <a:pt x="17619" y="34610"/>
                    <a:pt x="11114" y="38514"/>
                  </a:cubicBezTo>
                  <a:lnTo>
                    <a:pt x="0" y="19993"/>
                  </a:lnTo>
                  <a:lnTo>
                    <a:pt x="8175" y="0"/>
                  </a:lnTo>
                  <a:close/>
                </a:path>
              </a:pathLst>
            </a:custGeom>
            <a:noFill/>
            <a:ln w="12700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034" name="Freeform 4"/>
            <p:cNvSpPr>
              <a:spLocks/>
            </p:cNvSpPr>
            <p:nvPr/>
          </p:nvSpPr>
          <p:spPr bwMode="auto">
            <a:xfrm>
              <a:off x="1144" y="2519"/>
              <a:ext cx="2384" cy="697"/>
            </a:xfrm>
            <a:custGeom>
              <a:avLst/>
              <a:gdLst>
                <a:gd name="T0" fmla="*/ 0 w 2384"/>
                <a:gd name="T1" fmla="*/ 697 h 697"/>
                <a:gd name="T2" fmla="*/ 536 w 2384"/>
                <a:gd name="T3" fmla="*/ 97 h 697"/>
                <a:gd name="T4" fmla="*/ 1632 w 2384"/>
                <a:gd name="T5" fmla="*/ 113 h 697"/>
                <a:gd name="T6" fmla="*/ 2384 w 2384"/>
                <a:gd name="T7" fmla="*/ 25 h 69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84" h="697">
                  <a:moveTo>
                    <a:pt x="0" y="697"/>
                  </a:moveTo>
                  <a:cubicBezTo>
                    <a:pt x="56" y="545"/>
                    <a:pt x="264" y="194"/>
                    <a:pt x="536" y="97"/>
                  </a:cubicBezTo>
                  <a:cubicBezTo>
                    <a:pt x="808" y="0"/>
                    <a:pt x="1324" y="125"/>
                    <a:pt x="1632" y="113"/>
                  </a:cubicBezTo>
                  <a:cubicBezTo>
                    <a:pt x="1940" y="101"/>
                    <a:pt x="2224" y="73"/>
                    <a:pt x="2384" y="25"/>
                  </a:cubicBezTo>
                </a:path>
              </a:pathLst>
            </a:custGeom>
            <a:noFill/>
            <a:ln w="28575" cap="sq" cmpd="sng">
              <a:solidFill>
                <a:srgbClr val="3399FF"/>
              </a:solidFill>
              <a:prstDash val="solid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035" name="Line 5"/>
            <p:cNvSpPr>
              <a:spLocks noChangeShapeType="1"/>
            </p:cNvSpPr>
            <p:nvPr/>
          </p:nvSpPr>
          <p:spPr bwMode="auto">
            <a:xfrm flipV="1">
              <a:off x="1517" y="2584"/>
              <a:ext cx="182" cy="120"/>
            </a:xfrm>
            <a:prstGeom prst="line">
              <a:avLst/>
            </a:prstGeom>
            <a:noFill/>
            <a:ln w="28575" cap="sq">
              <a:solidFill>
                <a:srgbClr val="009900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036" name="Line 6"/>
            <p:cNvSpPr>
              <a:spLocks noChangeShapeType="1"/>
            </p:cNvSpPr>
            <p:nvPr/>
          </p:nvSpPr>
          <p:spPr bwMode="auto">
            <a:xfrm>
              <a:off x="1519" y="2704"/>
              <a:ext cx="726" cy="45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037" name="Line 7"/>
            <p:cNvSpPr>
              <a:spLocks noChangeShapeType="1"/>
            </p:cNvSpPr>
            <p:nvPr/>
          </p:nvSpPr>
          <p:spPr bwMode="auto">
            <a:xfrm>
              <a:off x="2744" y="2630"/>
              <a:ext cx="227" cy="0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038" name="Rectangle 9"/>
            <p:cNvSpPr>
              <a:spLocks noChangeArrowheads="1"/>
            </p:cNvSpPr>
            <p:nvPr/>
          </p:nvSpPr>
          <p:spPr bwMode="auto">
            <a:xfrm>
              <a:off x="2744" y="2341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385039" name="Rectangle 10"/>
            <p:cNvSpPr>
              <a:spLocks noChangeArrowheads="1"/>
            </p:cNvSpPr>
            <p:nvPr/>
          </p:nvSpPr>
          <p:spPr bwMode="auto">
            <a:xfrm>
              <a:off x="1687" y="2808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385040" name="Rectangle 11"/>
            <p:cNvSpPr>
              <a:spLocks noChangeArrowheads="1"/>
            </p:cNvSpPr>
            <p:nvPr/>
          </p:nvSpPr>
          <p:spPr bwMode="auto">
            <a:xfrm>
              <a:off x="1383" y="2387"/>
              <a:ext cx="2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dl</a:t>
              </a:r>
            </a:p>
          </p:txBody>
        </p:sp>
        <p:sp>
          <p:nvSpPr>
            <p:cNvPr id="385041" name="Rectangle 12"/>
            <p:cNvSpPr>
              <a:spLocks noChangeArrowheads="1"/>
            </p:cNvSpPr>
            <p:nvPr/>
          </p:nvSpPr>
          <p:spPr bwMode="auto">
            <a:xfrm>
              <a:off x="1607" y="2574"/>
              <a:ext cx="2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θ</a:t>
              </a:r>
              <a:endParaRPr lang="en-US" altLang="en-US" sz="24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85042" name="Oval 13"/>
            <p:cNvSpPr>
              <a:spLocks noChangeArrowheads="1"/>
            </p:cNvSpPr>
            <p:nvPr/>
          </p:nvSpPr>
          <p:spPr bwMode="auto">
            <a:xfrm>
              <a:off x="2237" y="3147"/>
              <a:ext cx="45" cy="45"/>
            </a:xfrm>
            <a:prstGeom prst="ellipse">
              <a:avLst/>
            </a:prstGeom>
            <a:solidFill>
              <a:schemeClr val="tx2"/>
            </a:solidFill>
            <a:ln w="3175" cap="sq">
              <a:solidFill>
                <a:schemeClr val="hlink"/>
              </a:solidFill>
              <a:round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385043" name="Line 14"/>
            <p:cNvSpPr>
              <a:spLocks noChangeShapeType="1"/>
            </p:cNvSpPr>
            <p:nvPr/>
          </p:nvSpPr>
          <p:spPr bwMode="auto">
            <a:xfrm>
              <a:off x="1498" y="2432"/>
              <a:ext cx="91" cy="0"/>
            </a:xfrm>
            <a:prstGeom prst="line">
              <a:avLst/>
            </a:prstGeom>
            <a:noFill/>
            <a:ln w="9525" cap="sq">
              <a:solidFill>
                <a:srgbClr val="000000"/>
              </a:solidFill>
              <a:round/>
              <a:headEnd type="none" w="lg" len="lg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1098771" name="Object 19"/>
          <p:cNvGraphicFramePr>
            <a:graphicFrameLocks noChangeAspect="1"/>
          </p:cNvGraphicFramePr>
          <p:nvPr>
            <p:ph sz="quarter" idx="3"/>
          </p:nvPr>
        </p:nvGraphicFramePr>
        <p:xfrm>
          <a:off x="6240463" y="4221163"/>
          <a:ext cx="2735262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5" imgW="1066800" imgH="419100" progId="Equation.3">
                  <p:embed/>
                </p:oleObj>
              </mc:Choice>
              <mc:Fallback>
                <p:oleObj name="Equation" r:id="rId5" imgW="10668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0463" y="4221163"/>
                        <a:ext cx="2735262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8773" name="Rectangle 21"/>
          <p:cNvSpPr>
            <a:spLocks noChangeArrowheads="1"/>
          </p:cNvSpPr>
          <p:nvPr/>
        </p:nvSpPr>
        <p:spPr bwMode="auto">
          <a:xfrm>
            <a:off x="9409114" y="3500438"/>
            <a:ext cx="6527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يا : </a:t>
            </a:r>
          </a:p>
        </p:txBody>
      </p:sp>
      <p:sp>
        <p:nvSpPr>
          <p:cNvPr id="1098774" name="Rectangle 22"/>
          <p:cNvSpPr>
            <a:spLocks noChangeArrowheads="1"/>
          </p:cNvSpPr>
          <p:nvPr/>
        </p:nvSpPr>
        <p:spPr bwMode="auto">
          <a:xfrm>
            <a:off x="1884363" y="5532439"/>
            <a:ext cx="83883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just" eaLnBrk="1" hangingPunct="1">
              <a:buFontTx/>
              <a:buNone/>
            </a:pPr>
            <a:r>
              <a:rPr lang="fa-IR" altLang="en-US"/>
              <a:t>كه </a:t>
            </a:r>
            <a:r>
              <a:rPr lang="en-US" altLang="en-US">
                <a:solidFill>
                  <a:srgbClr val="000000"/>
                </a:solidFill>
              </a:rPr>
              <a:t>r</a:t>
            </a:r>
            <a:r>
              <a:rPr lang="fa-IR" altLang="en-US"/>
              <a:t> فاصلۀ المان طول </a:t>
            </a:r>
            <a:r>
              <a:rPr lang="en-US" altLang="en-US">
                <a:solidFill>
                  <a:srgbClr val="000000"/>
                </a:solidFill>
              </a:rPr>
              <a:t>dl</a:t>
            </a:r>
            <a:r>
              <a:rPr lang="fa-IR" altLang="en-US"/>
              <a:t> سيم از نقطۀ مورد نظر و </a:t>
            </a:r>
            <a:r>
              <a:rPr lang="el-GR" altLang="en-US">
                <a:solidFill>
                  <a:srgbClr val="000000"/>
                </a:solidFill>
              </a:rPr>
              <a:t>θ</a:t>
            </a:r>
            <a:r>
              <a:rPr lang="fa-IR" altLang="en-US"/>
              <a:t> زاويۀ بين </a:t>
            </a:r>
            <a:r>
              <a:rPr lang="en-US" altLang="en-US">
                <a:solidFill>
                  <a:srgbClr val="000000"/>
                </a:solidFill>
              </a:rPr>
              <a:t>r</a:t>
            </a:r>
            <a:r>
              <a:rPr lang="fa-IR" altLang="en-US"/>
              <a:t> و </a:t>
            </a:r>
            <a:r>
              <a:rPr lang="en-US" altLang="en-US">
                <a:solidFill>
                  <a:srgbClr val="000000"/>
                </a:solidFill>
              </a:rPr>
              <a:t>dl</a:t>
            </a:r>
            <a:r>
              <a:rPr lang="fa-IR" altLang="en-US"/>
              <a:t> است.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71844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987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987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98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98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98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98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098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098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098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04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98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98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987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98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987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98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98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98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98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987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98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987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98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98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10987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10987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10987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8754" grpId="0"/>
      <p:bldP spid="1098755" grpId="0" build="p"/>
      <p:bldP spid="1098773" grpId="0"/>
      <p:bldP spid="109877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143986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مثال 3 </a:t>
            </a:r>
            <a:endParaRPr lang="en-US" altLang="en-US" smtClean="0"/>
          </a:p>
        </p:txBody>
      </p:sp>
      <p:sp>
        <p:nvSpPr>
          <p:cNvPr id="1099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2326" y="2808289"/>
            <a:ext cx="7991475" cy="1341437"/>
          </a:xfrm>
        </p:spPr>
        <p:txBody>
          <a:bodyPr/>
          <a:lstStyle/>
          <a:p>
            <a:pPr marL="0" indent="0">
              <a:buNone/>
            </a:pPr>
            <a:r>
              <a:rPr lang="fa-IR" altLang="en-US" smtClean="0"/>
              <a:t>شدت ميدان مغناطيسي ناشي از يك سيم مستقيم طويل حامل جريان </a:t>
            </a:r>
            <a:r>
              <a:rPr lang="en-US" altLang="en-US" smtClean="0">
                <a:solidFill>
                  <a:srgbClr val="000000"/>
                </a:solidFill>
              </a:rPr>
              <a:t>I</a:t>
            </a:r>
            <a:r>
              <a:rPr lang="fa-IR" altLang="en-US" smtClean="0"/>
              <a:t> در فاصلۀ </a:t>
            </a:r>
            <a:r>
              <a:rPr lang="en-US" altLang="en-US" smtClean="0">
                <a:solidFill>
                  <a:srgbClr val="000000"/>
                </a:solidFill>
              </a:rPr>
              <a:t>R</a:t>
            </a:r>
            <a:r>
              <a:rPr lang="fa-IR" altLang="en-US" smtClean="0"/>
              <a:t> را با استفاده از قانون بيوساوار به دست آوريد . 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61456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997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997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99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99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99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99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09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09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09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9778" grpId="0"/>
      <p:bldP spid="109977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80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243138" y="692150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مثال 3 </a:t>
            </a:r>
            <a:endParaRPr lang="en-US" altLang="en-US" smtClean="0"/>
          </a:p>
        </p:txBody>
      </p:sp>
      <p:graphicFrame>
        <p:nvGraphicFramePr>
          <p:cNvPr id="1100840" name="Object 40"/>
          <p:cNvGraphicFramePr>
            <a:graphicFrameLocks noChangeAspect="1"/>
          </p:cNvGraphicFramePr>
          <p:nvPr>
            <p:ph sz="quarter" idx="2"/>
          </p:nvPr>
        </p:nvGraphicFramePr>
        <p:xfrm>
          <a:off x="2279651" y="3586164"/>
          <a:ext cx="2665413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990600" imgH="419100" progId="Equation.3">
                  <p:embed/>
                </p:oleObj>
              </mc:Choice>
              <mc:Fallback>
                <p:oleObj name="Equation" r:id="rId3" imgW="9906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1" y="3586164"/>
                        <a:ext cx="2665413" cy="1004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00832" name="Group 32"/>
          <p:cNvGrpSpPr>
            <a:grpSpLocks/>
          </p:cNvGrpSpPr>
          <p:nvPr/>
        </p:nvGrpSpPr>
        <p:grpSpPr bwMode="auto">
          <a:xfrm>
            <a:off x="5232400" y="711201"/>
            <a:ext cx="2274888" cy="2862263"/>
            <a:chOff x="657" y="1924"/>
            <a:chExt cx="1433" cy="1803"/>
          </a:xfrm>
        </p:grpSpPr>
        <p:grpSp>
          <p:nvGrpSpPr>
            <p:cNvPr id="387079" name="Group 4"/>
            <p:cNvGrpSpPr>
              <a:grpSpLocks/>
            </p:cNvGrpSpPr>
            <p:nvPr/>
          </p:nvGrpSpPr>
          <p:grpSpPr bwMode="auto">
            <a:xfrm>
              <a:off x="657" y="1979"/>
              <a:ext cx="1433" cy="1748"/>
              <a:chOff x="968" y="2181"/>
              <a:chExt cx="1433" cy="1748"/>
            </a:xfrm>
          </p:grpSpPr>
          <p:sp>
            <p:nvSpPr>
              <p:cNvPr id="387091" name="Line 5"/>
              <p:cNvSpPr>
                <a:spLocks noChangeShapeType="1"/>
              </p:cNvSpPr>
              <p:nvPr/>
            </p:nvSpPr>
            <p:spPr bwMode="auto">
              <a:xfrm>
                <a:off x="1705" y="3612"/>
                <a:ext cx="0" cy="317"/>
              </a:xfrm>
              <a:prstGeom prst="line">
                <a:avLst/>
              </a:prstGeom>
              <a:noFill/>
              <a:ln w="28575" cap="sq">
                <a:solidFill>
                  <a:srgbClr val="9999FF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0806" name="Oval 6"/>
              <p:cNvSpPr>
                <a:spLocks noChangeArrowheads="1"/>
              </p:cNvSpPr>
              <p:nvPr/>
            </p:nvSpPr>
            <p:spPr bwMode="auto">
              <a:xfrm>
                <a:off x="968" y="3158"/>
                <a:ext cx="1433" cy="453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alpha val="28999"/>
                    </a:schemeClr>
                  </a:gs>
                  <a:gs pos="100000">
                    <a:schemeClr val="hlink">
                      <a:gamma/>
                      <a:shade val="46275"/>
                      <a:invGamma/>
                      <a:alpha val="42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28575" cap="sq">
                <a:solidFill>
                  <a:schemeClr val="folHlink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7093" name="Line 7"/>
              <p:cNvSpPr>
                <a:spLocks noChangeShapeType="1"/>
              </p:cNvSpPr>
              <p:nvPr/>
            </p:nvSpPr>
            <p:spPr bwMode="auto">
              <a:xfrm>
                <a:off x="1705" y="2432"/>
                <a:ext cx="0" cy="953"/>
              </a:xfrm>
              <a:prstGeom prst="line">
                <a:avLst/>
              </a:prstGeom>
              <a:noFill/>
              <a:ln w="28575" cap="sq">
                <a:solidFill>
                  <a:srgbClr val="9999FF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7094" name="Line 8"/>
              <p:cNvSpPr>
                <a:spLocks noChangeShapeType="1"/>
              </p:cNvSpPr>
              <p:nvPr/>
            </p:nvSpPr>
            <p:spPr bwMode="auto">
              <a:xfrm>
                <a:off x="987" y="3385"/>
                <a:ext cx="703" cy="0"/>
              </a:xfrm>
              <a:prstGeom prst="line">
                <a:avLst/>
              </a:prstGeom>
              <a:noFill/>
              <a:ln w="28575" cap="sq">
                <a:solidFill>
                  <a:srgbClr val="9999FF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7095" name="Line 9"/>
              <p:cNvSpPr>
                <a:spLocks noChangeShapeType="1"/>
              </p:cNvSpPr>
              <p:nvPr/>
            </p:nvSpPr>
            <p:spPr bwMode="auto">
              <a:xfrm flipV="1">
                <a:off x="971" y="2710"/>
                <a:ext cx="726" cy="673"/>
              </a:xfrm>
              <a:prstGeom prst="line">
                <a:avLst/>
              </a:prstGeom>
              <a:noFill/>
              <a:ln w="28575" cap="sq">
                <a:solidFill>
                  <a:srgbClr val="9999FF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7096" name="Arc 10"/>
              <p:cNvSpPr>
                <a:spLocks/>
              </p:cNvSpPr>
              <p:nvPr/>
            </p:nvSpPr>
            <p:spPr bwMode="auto">
              <a:xfrm flipH="1">
                <a:off x="1647" y="2639"/>
                <a:ext cx="58" cy="99"/>
              </a:xfrm>
              <a:custGeom>
                <a:avLst/>
                <a:gdLst>
                  <a:gd name="T0" fmla="*/ 0 w 21600"/>
                  <a:gd name="T1" fmla="*/ 0 h 36646"/>
                  <a:gd name="T2" fmla="*/ 0 w 21600"/>
                  <a:gd name="T3" fmla="*/ 0 h 36646"/>
                  <a:gd name="T4" fmla="*/ 0 w 21600"/>
                  <a:gd name="T5" fmla="*/ 0 h 3664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36646" fill="none" extrusionOk="0">
                    <a:moveTo>
                      <a:pt x="2069" y="0"/>
                    </a:moveTo>
                    <a:cubicBezTo>
                      <a:pt x="13146" y="1066"/>
                      <a:pt x="21600" y="10373"/>
                      <a:pt x="21600" y="21501"/>
                    </a:cubicBezTo>
                    <a:cubicBezTo>
                      <a:pt x="21600" y="27166"/>
                      <a:pt x="19373" y="32606"/>
                      <a:pt x="15400" y="36645"/>
                    </a:cubicBezTo>
                  </a:path>
                  <a:path w="21600" h="36646" stroke="0" extrusionOk="0">
                    <a:moveTo>
                      <a:pt x="2069" y="0"/>
                    </a:moveTo>
                    <a:cubicBezTo>
                      <a:pt x="13146" y="1066"/>
                      <a:pt x="21600" y="10373"/>
                      <a:pt x="21600" y="21501"/>
                    </a:cubicBezTo>
                    <a:cubicBezTo>
                      <a:pt x="21600" y="27166"/>
                      <a:pt x="19373" y="32606"/>
                      <a:pt x="15400" y="36645"/>
                    </a:cubicBezTo>
                    <a:lnTo>
                      <a:pt x="0" y="21501"/>
                    </a:lnTo>
                    <a:lnTo>
                      <a:pt x="2069" y="0"/>
                    </a:lnTo>
                    <a:close/>
                  </a:path>
                </a:pathLst>
              </a:custGeom>
              <a:noFill/>
              <a:ln w="1270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7097" name="Arc 11"/>
              <p:cNvSpPr>
                <a:spLocks/>
              </p:cNvSpPr>
              <p:nvPr/>
            </p:nvSpPr>
            <p:spPr bwMode="auto">
              <a:xfrm flipH="1" flipV="1">
                <a:off x="1610" y="2795"/>
                <a:ext cx="91" cy="9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7098" name="Arc 12"/>
              <p:cNvSpPr>
                <a:spLocks/>
              </p:cNvSpPr>
              <p:nvPr/>
            </p:nvSpPr>
            <p:spPr bwMode="auto">
              <a:xfrm>
                <a:off x="1066" y="3294"/>
                <a:ext cx="90" cy="9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7099" name="Line 13"/>
              <p:cNvSpPr>
                <a:spLocks noChangeShapeType="1"/>
              </p:cNvSpPr>
              <p:nvPr/>
            </p:nvSpPr>
            <p:spPr bwMode="auto">
              <a:xfrm rot="-840000">
                <a:off x="1057" y="3389"/>
                <a:ext cx="43" cy="8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7100" name="Line 14"/>
              <p:cNvSpPr>
                <a:spLocks noChangeShapeType="1"/>
              </p:cNvSpPr>
              <p:nvPr/>
            </p:nvSpPr>
            <p:spPr bwMode="auto">
              <a:xfrm>
                <a:off x="1051" y="3469"/>
                <a:ext cx="57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7101" name="AutoShape 15"/>
              <p:cNvSpPr>
                <a:spLocks/>
              </p:cNvSpPr>
              <p:nvPr/>
            </p:nvSpPr>
            <p:spPr bwMode="auto">
              <a:xfrm>
                <a:off x="1791" y="2718"/>
                <a:ext cx="46" cy="657"/>
              </a:xfrm>
              <a:prstGeom prst="rightBrace">
                <a:avLst>
                  <a:gd name="adj1" fmla="val 119022"/>
                  <a:gd name="adj2" fmla="val 50000"/>
                </a:avLst>
              </a:prstGeom>
              <a:noFill/>
              <a:ln w="19050" cap="sq">
                <a:solidFill>
                  <a:schemeClr val="accent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387102" name="Line 16"/>
              <p:cNvSpPr>
                <a:spLocks noChangeShapeType="1"/>
              </p:cNvSpPr>
              <p:nvPr/>
            </p:nvSpPr>
            <p:spPr bwMode="auto">
              <a:xfrm flipV="1">
                <a:off x="1705" y="2578"/>
                <a:ext cx="0" cy="113"/>
              </a:xfrm>
              <a:prstGeom prst="line">
                <a:avLst/>
              </a:prstGeom>
              <a:noFill/>
              <a:ln w="28575" cap="sq">
                <a:solidFill>
                  <a:srgbClr val="FF00FF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7103" name="Line 17"/>
              <p:cNvSpPr>
                <a:spLocks noChangeShapeType="1"/>
              </p:cNvSpPr>
              <p:nvPr/>
            </p:nvSpPr>
            <p:spPr bwMode="auto">
              <a:xfrm flipV="1">
                <a:off x="1705" y="2181"/>
                <a:ext cx="0" cy="227"/>
              </a:xfrm>
              <a:prstGeom prst="line">
                <a:avLst/>
              </a:prstGeom>
              <a:noFill/>
              <a:ln w="28575" cap="sq">
                <a:solidFill>
                  <a:srgbClr val="FF0505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7104" name="Line 18"/>
              <p:cNvSpPr>
                <a:spLocks noChangeShapeType="1"/>
              </p:cNvSpPr>
              <p:nvPr/>
            </p:nvSpPr>
            <p:spPr bwMode="auto">
              <a:xfrm>
                <a:off x="1705" y="3377"/>
                <a:ext cx="0" cy="317"/>
              </a:xfrm>
              <a:prstGeom prst="line">
                <a:avLst/>
              </a:prstGeom>
              <a:noFill/>
              <a:ln w="28575" cap="rnd">
                <a:solidFill>
                  <a:srgbClr val="9999FF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7105" name="Line 19"/>
              <p:cNvSpPr>
                <a:spLocks noChangeShapeType="1"/>
              </p:cNvSpPr>
              <p:nvPr/>
            </p:nvSpPr>
            <p:spPr bwMode="auto">
              <a:xfrm>
                <a:off x="968" y="3387"/>
                <a:ext cx="276" cy="309"/>
              </a:xfrm>
              <a:prstGeom prst="line">
                <a:avLst/>
              </a:prstGeom>
              <a:noFill/>
              <a:ln w="28575" cap="sq">
                <a:solidFill>
                  <a:srgbClr val="9999FF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87080" name="Rectangle 20"/>
            <p:cNvSpPr>
              <a:spLocks noChangeArrowheads="1"/>
            </p:cNvSpPr>
            <p:nvPr/>
          </p:nvSpPr>
          <p:spPr bwMode="auto">
            <a:xfrm>
              <a:off x="1487" y="2675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387081" name="Rectangle 21"/>
            <p:cNvSpPr>
              <a:spLocks noChangeArrowheads="1"/>
            </p:cNvSpPr>
            <p:nvPr/>
          </p:nvSpPr>
          <p:spPr bwMode="auto">
            <a:xfrm>
              <a:off x="1362" y="2293"/>
              <a:ext cx="2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dy</a:t>
              </a:r>
            </a:p>
          </p:txBody>
        </p:sp>
        <p:sp>
          <p:nvSpPr>
            <p:cNvPr id="387082" name="Rectangle 22"/>
            <p:cNvSpPr>
              <a:spLocks noChangeArrowheads="1"/>
            </p:cNvSpPr>
            <p:nvPr/>
          </p:nvSpPr>
          <p:spPr bwMode="auto">
            <a:xfrm>
              <a:off x="927" y="2633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387083" name="Rectangle 23"/>
            <p:cNvSpPr>
              <a:spLocks noChangeArrowheads="1"/>
            </p:cNvSpPr>
            <p:nvPr/>
          </p:nvSpPr>
          <p:spPr bwMode="auto">
            <a:xfrm>
              <a:off x="1059" y="2967"/>
              <a:ext cx="2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387084" name="Rectangle 24"/>
            <p:cNvSpPr>
              <a:spLocks noChangeArrowheads="1"/>
            </p:cNvSpPr>
            <p:nvPr/>
          </p:nvSpPr>
          <p:spPr bwMode="auto">
            <a:xfrm>
              <a:off x="1090" y="2640"/>
              <a:ext cx="32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n-</a:t>
              </a:r>
              <a:r>
                <a:rPr lang="el-GR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θ</a:t>
              </a:r>
              <a:endParaRPr lang="en-US" altLang="en-US" sz="20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87085" name="Rectangle 25"/>
            <p:cNvSpPr>
              <a:spLocks noChangeArrowheads="1"/>
            </p:cNvSpPr>
            <p:nvPr/>
          </p:nvSpPr>
          <p:spPr bwMode="auto">
            <a:xfrm>
              <a:off x="1183" y="2304"/>
              <a:ext cx="1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θ</a:t>
              </a:r>
              <a:endParaRPr lang="en-US" altLang="en-US" sz="20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87086" name="Rectangle 26"/>
            <p:cNvSpPr>
              <a:spLocks noChangeArrowheads="1"/>
            </p:cNvSpPr>
            <p:nvPr/>
          </p:nvSpPr>
          <p:spPr bwMode="auto">
            <a:xfrm>
              <a:off x="793" y="2955"/>
              <a:ext cx="20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α</a:t>
              </a:r>
              <a:endParaRPr lang="en-US" altLang="en-US" sz="20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87087" name="Rectangle 27"/>
            <p:cNvSpPr>
              <a:spLocks noChangeArrowheads="1"/>
            </p:cNvSpPr>
            <p:nvPr/>
          </p:nvSpPr>
          <p:spPr bwMode="auto">
            <a:xfrm>
              <a:off x="1389" y="1924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  <p:grpSp>
          <p:nvGrpSpPr>
            <p:cNvPr id="387088" name="Group 31"/>
            <p:cNvGrpSpPr>
              <a:grpSpLocks/>
            </p:cNvGrpSpPr>
            <p:nvPr/>
          </p:nvGrpSpPr>
          <p:grpSpPr bwMode="auto">
            <a:xfrm>
              <a:off x="683" y="3466"/>
              <a:ext cx="303" cy="250"/>
              <a:chOff x="3016" y="3007"/>
              <a:chExt cx="303" cy="250"/>
            </a:xfrm>
          </p:grpSpPr>
          <p:sp>
            <p:nvSpPr>
              <p:cNvPr id="387089" name="Rectangle 29"/>
              <p:cNvSpPr>
                <a:spLocks noChangeArrowheads="1"/>
              </p:cNvSpPr>
              <p:nvPr/>
            </p:nvSpPr>
            <p:spPr bwMode="auto">
              <a:xfrm>
                <a:off x="3016" y="3007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dB</a:t>
                </a:r>
              </a:p>
            </p:txBody>
          </p:sp>
          <p:sp>
            <p:nvSpPr>
              <p:cNvPr id="387090" name="Line 30"/>
              <p:cNvSpPr>
                <a:spLocks noChangeShapeType="1"/>
              </p:cNvSpPr>
              <p:nvPr/>
            </p:nvSpPr>
            <p:spPr bwMode="auto">
              <a:xfrm>
                <a:off x="3160" y="3054"/>
                <a:ext cx="91" cy="1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1100847" name="Object 47"/>
          <p:cNvGraphicFramePr>
            <a:graphicFrameLocks noChangeAspect="1"/>
          </p:cNvGraphicFramePr>
          <p:nvPr/>
        </p:nvGraphicFramePr>
        <p:xfrm>
          <a:off x="2279651" y="5121276"/>
          <a:ext cx="3421063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5" imgW="1333500" imgH="419100" progId="Equation.3">
                  <p:embed/>
                </p:oleObj>
              </mc:Choice>
              <mc:Fallback>
                <p:oleObj name="Equation" r:id="rId5" imgW="13335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1" y="5121276"/>
                        <a:ext cx="3421063" cy="104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0848" name="Object 48"/>
          <p:cNvGraphicFramePr>
            <a:graphicFrameLocks noChangeAspect="1"/>
          </p:cNvGraphicFramePr>
          <p:nvPr/>
        </p:nvGraphicFramePr>
        <p:xfrm>
          <a:off x="5764213" y="5121276"/>
          <a:ext cx="2214562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7" imgW="863225" imgH="418918" progId="Equation.3">
                  <p:embed/>
                </p:oleObj>
              </mc:Choice>
              <mc:Fallback>
                <p:oleObj name="Equation" r:id="rId7" imgW="863225" imgH="4189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4213" y="5121276"/>
                        <a:ext cx="2214562" cy="104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98141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0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008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008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00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00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00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00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0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00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008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008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00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008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00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00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0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008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00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00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0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008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00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00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080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56868" name="Object 4"/>
          <p:cNvGraphicFramePr>
            <a:graphicFrameLocks noChangeAspect="1"/>
          </p:cNvGraphicFramePr>
          <p:nvPr/>
        </p:nvGraphicFramePr>
        <p:xfrm>
          <a:off x="2136776" y="2316163"/>
          <a:ext cx="2665413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3" imgW="1307532" imgH="266584" progId="Equation.3">
                  <p:embed/>
                </p:oleObj>
              </mc:Choice>
              <mc:Fallback>
                <p:oleObj name="Equation" r:id="rId3" imgW="1307532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6776" y="2316163"/>
                        <a:ext cx="2665413" cy="54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869" name="Object 5"/>
          <p:cNvGraphicFramePr>
            <a:graphicFrameLocks noChangeAspect="1"/>
          </p:cNvGraphicFramePr>
          <p:nvPr/>
        </p:nvGraphicFramePr>
        <p:xfrm>
          <a:off x="5075239" y="3365500"/>
          <a:ext cx="1195387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5" imgW="622030" imgH="393529" progId="Equation.3">
                  <p:embed/>
                </p:oleObj>
              </mc:Choice>
              <mc:Fallback>
                <p:oleObj name="Equation" r:id="rId5" imgW="62203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5239" y="3365500"/>
                        <a:ext cx="1195387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870" name="Object 6"/>
          <p:cNvGraphicFramePr>
            <a:graphicFrameLocks noChangeAspect="1"/>
          </p:cNvGraphicFramePr>
          <p:nvPr/>
        </p:nvGraphicFramePr>
        <p:xfrm>
          <a:off x="2782888" y="4911725"/>
          <a:ext cx="2952750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7" imgW="1397000" imgH="660400" progId="Equation.3">
                  <p:embed/>
                </p:oleObj>
              </mc:Choice>
              <mc:Fallback>
                <p:oleObj name="Equation" r:id="rId7" imgW="1397000" imgH="660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2888" y="4911725"/>
                        <a:ext cx="2952750" cy="139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871" name="Object 7"/>
          <p:cNvGraphicFramePr>
            <a:graphicFrameLocks noChangeAspect="1"/>
          </p:cNvGraphicFramePr>
          <p:nvPr/>
        </p:nvGraphicFramePr>
        <p:xfrm>
          <a:off x="8183564" y="4889501"/>
          <a:ext cx="1728787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9" imgW="736280" imgH="393529" progId="Equation.3">
                  <p:embed/>
                </p:oleObj>
              </mc:Choice>
              <mc:Fallback>
                <p:oleObj name="Equation" r:id="rId9" imgW="73628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3564" y="4889501"/>
                        <a:ext cx="1728787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872" name="Object 8"/>
          <p:cNvGraphicFramePr>
            <a:graphicFrameLocks noChangeAspect="1"/>
          </p:cNvGraphicFramePr>
          <p:nvPr/>
        </p:nvGraphicFramePr>
        <p:xfrm>
          <a:off x="4802189" y="2279651"/>
          <a:ext cx="1584325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11" imgW="800100" imgH="419100" progId="Equation.3">
                  <p:embed/>
                </p:oleObj>
              </mc:Choice>
              <mc:Fallback>
                <p:oleObj name="Equation" r:id="rId11" imgW="8001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2189" y="2279651"/>
                        <a:ext cx="1584325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6873" name="Object 9"/>
          <p:cNvGraphicFramePr>
            <a:graphicFrameLocks noChangeAspect="1"/>
          </p:cNvGraphicFramePr>
          <p:nvPr/>
        </p:nvGraphicFramePr>
        <p:xfrm>
          <a:off x="5749925" y="4403725"/>
          <a:ext cx="2349500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13" imgW="1079032" imgH="863225" progId="Equation.3">
                  <p:embed/>
                </p:oleObj>
              </mc:Choice>
              <mc:Fallback>
                <p:oleObj name="Equation" r:id="rId13" imgW="1079032" imgH="86322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9925" y="4403725"/>
                        <a:ext cx="2349500" cy="187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6874" name="AutoShape 10"/>
          <p:cNvSpPr>
            <a:spLocks/>
          </p:cNvSpPr>
          <p:nvPr/>
        </p:nvSpPr>
        <p:spPr bwMode="auto">
          <a:xfrm>
            <a:off x="6443663" y="2516189"/>
            <a:ext cx="215900" cy="1527175"/>
          </a:xfrm>
          <a:prstGeom prst="rightBrace">
            <a:avLst>
              <a:gd name="adj1" fmla="val 58946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grpSp>
        <p:nvGrpSpPr>
          <p:cNvPr id="1956875" name="Group 11"/>
          <p:cNvGrpSpPr>
            <a:grpSpLocks/>
          </p:cNvGrpSpPr>
          <p:nvPr/>
        </p:nvGrpSpPr>
        <p:grpSpPr bwMode="auto">
          <a:xfrm>
            <a:off x="7867650" y="422276"/>
            <a:ext cx="2274888" cy="2862263"/>
            <a:chOff x="657" y="1924"/>
            <a:chExt cx="1433" cy="1803"/>
          </a:xfrm>
        </p:grpSpPr>
        <p:grpSp>
          <p:nvGrpSpPr>
            <p:cNvPr id="388108" name="Group 12"/>
            <p:cNvGrpSpPr>
              <a:grpSpLocks/>
            </p:cNvGrpSpPr>
            <p:nvPr/>
          </p:nvGrpSpPr>
          <p:grpSpPr bwMode="auto">
            <a:xfrm>
              <a:off x="657" y="1979"/>
              <a:ext cx="1433" cy="1748"/>
              <a:chOff x="968" y="2181"/>
              <a:chExt cx="1433" cy="1748"/>
            </a:xfrm>
          </p:grpSpPr>
          <p:sp>
            <p:nvSpPr>
              <p:cNvPr id="388120" name="Line 13"/>
              <p:cNvSpPr>
                <a:spLocks noChangeShapeType="1"/>
              </p:cNvSpPr>
              <p:nvPr/>
            </p:nvSpPr>
            <p:spPr bwMode="auto">
              <a:xfrm>
                <a:off x="1705" y="3612"/>
                <a:ext cx="0" cy="317"/>
              </a:xfrm>
              <a:prstGeom prst="line">
                <a:avLst/>
              </a:prstGeom>
              <a:noFill/>
              <a:ln w="28575" cap="sq">
                <a:solidFill>
                  <a:srgbClr val="9999FF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6878" name="Oval 14"/>
              <p:cNvSpPr>
                <a:spLocks noChangeArrowheads="1"/>
              </p:cNvSpPr>
              <p:nvPr/>
            </p:nvSpPr>
            <p:spPr bwMode="auto">
              <a:xfrm>
                <a:off x="968" y="3158"/>
                <a:ext cx="1433" cy="453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alpha val="28999"/>
                    </a:schemeClr>
                  </a:gs>
                  <a:gs pos="100000">
                    <a:schemeClr val="hlink">
                      <a:gamma/>
                      <a:shade val="46275"/>
                      <a:invGamma/>
                      <a:alpha val="42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28575" cap="sq">
                <a:solidFill>
                  <a:schemeClr val="folHlink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8122" name="Line 15"/>
              <p:cNvSpPr>
                <a:spLocks noChangeShapeType="1"/>
              </p:cNvSpPr>
              <p:nvPr/>
            </p:nvSpPr>
            <p:spPr bwMode="auto">
              <a:xfrm>
                <a:off x="1705" y="2432"/>
                <a:ext cx="0" cy="953"/>
              </a:xfrm>
              <a:prstGeom prst="line">
                <a:avLst/>
              </a:prstGeom>
              <a:noFill/>
              <a:ln w="28575" cap="sq">
                <a:solidFill>
                  <a:srgbClr val="9999FF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8123" name="Line 16"/>
              <p:cNvSpPr>
                <a:spLocks noChangeShapeType="1"/>
              </p:cNvSpPr>
              <p:nvPr/>
            </p:nvSpPr>
            <p:spPr bwMode="auto">
              <a:xfrm>
                <a:off x="987" y="3385"/>
                <a:ext cx="703" cy="0"/>
              </a:xfrm>
              <a:prstGeom prst="line">
                <a:avLst/>
              </a:prstGeom>
              <a:noFill/>
              <a:ln w="28575" cap="sq">
                <a:solidFill>
                  <a:srgbClr val="9999FF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8124" name="Line 17"/>
              <p:cNvSpPr>
                <a:spLocks noChangeShapeType="1"/>
              </p:cNvSpPr>
              <p:nvPr/>
            </p:nvSpPr>
            <p:spPr bwMode="auto">
              <a:xfrm flipV="1">
                <a:off x="971" y="2710"/>
                <a:ext cx="726" cy="673"/>
              </a:xfrm>
              <a:prstGeom prst="line">
                <a:avLst/>
              </a:prstGeom>
              <a:noFill/>
              <a:ln w="28575" cap="sq">
                <a:solidFill>
                  <a:srgbClr val="9999FF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8125" name="Arc 18"/>
              <p:cNvSpPr>
                <a:spLocks/>
              </p:cNvSpPr>
              <p:nvPr/>
            </p:nvSpPr>
            <p:spPr bwMode="auto">
              <a:xfrm flipH="1">
                <a:off x="1647" y="2639"/>
                <a:ext cx="58" cy="99"/>
              </a:xfrm>
              <a:custGeom>
                <a:avLst/>
                <a:gdLst>
                  <a:gd name="T0" fmla="*/ 0 w 21600"/>
                  <a:gd name="T1" fmla="*/ 0 h 36646"/>
                  <a:gd name="T2" fmla="*/ 0 w 21600"/>
                  <a:gd name="T3" fmla="*/ 0 h 36646"/>
                  <a:gd name="T4" fmla="*/ 0 w 21600"/>
                  <a:gd name="T5" fmla="*/ 0 h 3664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36646" fill="none" extrusionOk="0">
                    <a:moveTo>
                      <a:pt x="2069" y="0"/>
                    </a:moveTo>
                    <a:cubicBezTo>
                      <a:pt x="13146" y="1066"/>
                      <a:pt x="21600" y="10373"/>
                      <a:pt x="21600" y="21501"/>
                    </a:cubicBezTo>
                    <a:cubicBezTo>
                      <a:pt x="21600" y="27166"/>
                      <a:pt x="19373" y="32606"/>
                      <a:pt x="15400" y="36645"/>
                    </a:cubicBezTo>
                  </a:path>
                  <a:path w="21600" h="36646" stroke="0" extrusionOk="0">
                    <a:moveTo>
                      <a:pt x="2069" y="0"/>
                    </a:moveTo>
                    <a:cubicBezTo>
                      <a:pt x="13146" y="1066"/>
                      <a:pt x="21600" y="10373"/>
                      <a:pt x="21600" y="21501"/>
                    </a:cubicBezTo>
                    <a:cubicBezTo>
                      <a:pt x="21600" y="27166"/>
                      <a:pt x="19373" y="32606"/>
                      <a:pt x="15400" y="36645"/>
                    </a:cubicBezTo>
                    <a:lnTo>
                      <a:pt x="0" y="21501"/>
                    </a:lnTo>
                    <a:lnTo>
                      <a:pt x="2069" y="0"/>
                    </a:lnTo>
                    <a:close/>
                  </a:path>
                </a:pathLst>
              </a:custGeom>
              <a:noFill/>
              <a:ln w="1270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8126" name="Arc 19"/>
              <p:cNvSpPr>
                <a:spLocks/>
              </p:cNvSpPr>
              <p:nvPr/>
            </p:nvSpPr>
            <p:spPr bwMode="auto">
              <a:xfrm flipH="1" flipV="1">
                <a:off x="1610" y="2795"/>
                <a:ext cx="91" cy="9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8127" name="Arc 20"/>
              <p:cNvSpPr>
                <a:spLocks/>
              </p:cNvSpPr>
              <p:nvPr/>
            </p:nvSpPr>
            <p:spPr bwMode="auto">
              <a:xfrm>
                <a:off x="1066" y="3294"/>
                <a:ext cx="90" cy="9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8128" name="Line 21"/>
              <p:cNvSpPr>
                <a:spLocks noChangeShapeType="1"/>
              </p:cNvSpPr>
              <p:nvPr/>
            </p:nvSpPr>
            <p:spPr bwMode="auto">
              <a:xfrm rot="-840000">
                <a:off x="1057" y="3389"/>
                <a:ext cx="43" cy="8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8129" name="Line 22"/>
              <p:cNvSpPr>
                <a:spLocks noChangeShapeType="1"/>
              </p:cNvSpPr>
              <p:nvPr/>
            </p:nvSpPr>
            <p:spPr bwMode="auto">
              <a:xfrm>
                <a:off x="1051" y="3469"/>
                <a:ext cx="57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8130" name="AutoShape 23"/>
              <p:cNvSpPr>
                <a:spLocks/>
              </p:cNvSpPr>
              <p:nvPr/>
            </p:nvSpPr>
            <p:spPr bwMode="auto">
              <a:xfrm>
                <a:off x="1791" y="2718"/>
                <a:ext cx="46" cy="657"/>
              </a:xfrm>
              <a:prstGeom prst="rightBrace">
                <a:avLst>
                  <a:gd name="adj1" fmla="val 119022"/>
                  <a:gd name="adj2" fmla="val 50000"/>
                </a:avLst>
              </a:prstGeom>
              <a:noFill/>
              <a:ln w="19050" cap="sq">
                <a:solidFill>
                  <a:schemeClr val="accent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388131" name="Line 24"/>
              <p:cNvSpPr>
                <a:spLocks noChangeShapeType="1"/>
              </p:cNvSpPr>
              <p:nvPr/>
            </p:nvSpPr>
            <p:spPr bwMode="auto">
              <a:xfrm flipV="1">
                <a:off x="1705" y="2578"/>
                <a:ext cx="0" cy="113"/>
              </a:xfrm>
              <a:prstGeom prst="line">
                <a:avLst/>
              </a:prstGeom>
              <a:noFill/>
              <a:ln w="28575" cap="sq">
                <a:solidFill>
                  <a:srgbClr val="FF00FF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8132" name="Line 25"/>
              <p:cNvSpPr>
                <a:spLocks noChangeShapeType="1"/>
              </p:cNvSpPr>
              <p:nvPr/>
            </p:nvSpPr>
            <p:spPr bwMode="auto">
              <a:xfrm flipV="1">
                <a:off x="1705" y="2181"/>
                <a:ext cx="0" cy="227"/>
              </a:xfrm>
              <a:prstGeom prst="line">
                <a:avLst/>
              </a:prstGeom>
              <a:noFill/>
              <a:ln w="28575" cap="sq">
                <a:solidFill>
                  <a:srgbClr val="FF0505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8133" name="Line 26"/>
              <p:cNvSpPr>
                <a:spLocks noChangeShapeType="1"/>
              </p:cNvSpPr>
              <p:nvPr/>
            </p:nvSpPr>
            <p:spPr bwMode="auto">
              <a:xfrm>
                <a:off x="1705" y="3377"/>
                <a:ext cx="0" cy="317"/>
              </a:xfrm>
              <a:prstGeom prst="line">
                <a:avLst/>
              </a:prstGeom>
              <a:noFill/>
              <a:ln w="28575" cap="rnd">
                <a:solidFill>
                  <a:srgbClr val="9999FF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8134" name="Line 27"/>
              <p:cNvSpPr>
                <a:spLocks noChangeShapeType="1"/>
              </p:cNvSpPr>
              <p:nvPr/>
            </p:nvSpPr>
            <p:spPr bwMode="auto">
              <a:xfrm>
                <a:off x="968" y="3387"/>
                <a:ext cx="276" cy="309"/>
              </a:xfrm>
              <a:prstGeom prst="line">
                <a:avLst/>
              </a:prstGeom>
              <a:noFill/>
              <a:ln w="28575" cap="sq">
                <a:solidFill>
                  <a:srgbClr val="9999FF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88109" name="Rectangle 28"/>
            <p:cNvSpPr>
              <a:spLocks noChangeArrowheads="1"/>
            </p:cNvSpPr>
            <p:nvPr/>
          </p:nvSpPr>
          <p:spPr bwMode="auto">
            <a:xfrm>
              <a:off x="1487" y="2675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388110" name="Rectangle 29"/>
            <p:cNvSpPr>
              <a:spLocks noChangeArrowheads="1"/>
            </p:cNvSpPr>
            <p:nvPr/>
          </p:nvSpPr>
          <p:spPr bwMode="auto">
            <a:xfrm>
              <a:off x="1362" y="2293"/>
              <a:ext cx="2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dy</a:t>
              </a:r>
            </a:p>
          </p:txBody>
        </p:sp>
        <p:sp>
          <p:nvSpPr>
            <p:cNvPr id="388111" name="Rectangle 30"/>
            <p:cNvSpPr>
              <a:spLocks noChangeArrowheads="1"/>
            </p:cNvSpPr>
            <p:nvPr/>
          </p:nvSpPr>
          <p:spPr bwMode="auto">
            <a:xfrm>
              <a:off x="927" y="2633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388112" name="Rectangle 31"/>
            <p:cNvSpPr>
              <a:spLocks noChangeArrowheads="1"/>
            </p:cNvSpPr>
            <p:nvPr/>
          </p:nvSpPr>
          <p:spPr bwMode="auto">
            <a:xfrm>
              <a:off x="1059" y="2967"/>
              <a:ext cx="2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388113" name="Rectangle 32"/>
            <p:cNvSpPr>
              <a:spLocks noChangeArrowheads="1"/>
            </p:cNvSpPr>
            <p:nvPr/>
          </p:nvSpPr>
          <p:spPr bwMode="auto">
            <a:xfrm>
              <a:off x="1090" y="2640"/>
              <a:ext cx="32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n-</a:t>
              </a:r>
              <a:r>
                <a:rPr lang="el-GR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θ</a:t>
              </a:r>
              <a:endParaRPr lang="en-US" altLang="en-US" sz="20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88114" name="Rectangle 33"/>
            <p:cNvSpPr>
              <a:spLocks noChangeArrowheads="1"/>
            </p:cNvSpPr>
            <p:nvPr/>
          </p:nvSpPr>
          <p:spPr bwMode="auto">
            <a:xfrm>
              <a:off x="1183" y="2304"/>
              <a:ext cx="19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θ</a:t>
              </a:r>
              <a:endParaRPr lang="en-US" altLang="en-US" sz="20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88115" name="Rectangle 34"/>
            <p:cNvSpPr>
              <a:spLocks noChangeArrowheads="1"/>
            </p:cNvSpPr>
            <p:nvPr/>
          </p:nvSpPr>
          <p:spPr bwMode="auto">
            <a:xfrm>
              <a:off x="793" y="2955"/>
              <a:ext cx="20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α</a:t>
              </a:r>
              <a:endParaRPr lang="en-US" altLang="en-US" sz="20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88116" name="Rectangle 35"/>
            <p:cNvSpPr>
              <a:spLocks noChangeArrowheads="1"/>
            </p:cNvSpPr>
            <p:nvPr/>
          </p:nvSpPr>
          <p:spPr bwMode="auto">
            <a:xfrm>
              <a:off x="1389" y="1924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  <p:grpSp>
          <p:nvGrpSpPr>
            <p:cNvPr id="388117" name="Group 36"/>
            <p:cNvGrpSpPr>
              <a:grpSpLocks/>
            </p:cNvGrpSpPr>
            <p:nvPr/>
          </p:nvGrpSpPr>
          <p:grpSpPr bwMode="auto">
            <a:xfrm>
              <a:off x="683" y="3466"/>
              <a:ext cx="303" cy="250"/>
              <a:chOff x="3016" y="3007"/>
              <a:chExt cx="303" cy="250"/>
            </a:xfrm>
          </p:grpSpPr>
          <p:sp>
            <p:nvSpPr>
              <p:cNvPr id="388118" name="Rectangle 37"/>
              <p:cNvSpPr>
                <a:spLocks noChangeArrowheads="1"/>
              </p:cNvSpPr>
              <p:nvPr/>
            </p:nvSpPr>
            <p:spPr bwMode="auto">
              <a:xfrm>
                <a:off x="3016" y="3007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dB</a:t>
                </a:r>
              </a:p>
            </p:txBody>
          </p:sp>
          <p:sp>
            <p:nvSpPr>
              <p:cNvPr id="388119" name="Line 38"/>
              <p:cNvSpPr>
                <a:spLocks noChangeShapeType="1"/>
              </p:cNvSpPr>
              <p:nvPr/>
            </p:nvSpPr>
            <p:spPr bwMode="auto">
              <a:xfrm>
                <a:off x="3160" y="3054"/>
                <a:ext cx="91" cy="1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956903" name="Line 39"/>
          <p:cNvSpPr>
            <a:spLocks noChangeShapeType="1"/>
          </p:cNvSpPr>
          <p:nvPr/>
        </p:nvSpPr>
        <p:spPr bwMode="auto">
          <a:xfrm>
            <a:off x="6816726" y="3284538"/>
            <a:ext cx="574675" cy="0"/>
          </a:xfrm>
          <a:prstGeom prst="line">
            <a:avLst/>
          </a:prstGeom>
          <a:noFill/>
          <a:ln w="57150" cap="sq" cmpd="thickThin">
            <a:solidFill>
              <a:srgbClr val="000000"/>
            </a:solidFill>
            <a:round/>
            <a:headEnd type="none" w="lg" len="lg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904" name="Line 40"/>
          <p:cNvSpPr>
            <a:spLocks noChangeShapeType="1"/>
          </p:cNvSpPr>
          <p:nvPr/>
        </p:nvSpPr>
        <p:spPr bwMode="auto">
          <a:xfrm>
            <a:off x="2063751" y="5300663"/>
            <a:ext cx="574675" cy="0"/>
          </a:xfrm>
          <a:prstGeom prst="line">
            <a:avLst/>
          </a:prstGeom>
          <a:noFill/>
          <a:ln w="57150" cap="sq" cmpd="thickThin">
            <a:solidFill>
              <a:srgbClr val="000000"/>
            </a:solidFill>
            <a:round/>
            <a:headEnd type="none" w="lg" len="lg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74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56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56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568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5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9568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5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5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568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56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56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568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56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56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56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56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568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5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5690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5690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56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5690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5690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56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9568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5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5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9568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56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56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 decel="100000"/>
                                        <p:tgtEl>
                                          <p:spTgt spid="19568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9568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956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1956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56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56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6903" grpId="0" animBg="1"/>
      <p:bldP spid="195690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43138" y="908050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مثال 4 </a:t>
            </a:r>
            <a:endParaRPr lang="en-US" altLang="en-US" smtClean="0"/>
          </a:p>
        </p:txBody>
      </p:sp>
      <p:sp>
        <p:nvSpPr>
          <p:cNvPr id="1101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9638" y="2492375"/>
            <a:ext cx="7891462" cy="1341438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ميدان مغناطيسي ناشي از حلقۀ دايره‌اي به شعاع </a:t>
            </a:r>
            <a:r>
              <a:rPr lang="en-US" altLang="en-US" smtClean="0">
                <a:solidFill>
                  <a:srgbClr val="000000"/>
                </a:solidFill>
              </a:rPr>
              <a:t>a</a:t>
            </a:r>
            <a:r>
              <a:rPr lang="fa-IR" altLang="en-US" smtClean="0"/>
              <a:t> و جريان </a:t>
            </a:r>
            <a:r>
              <a:rPr lang="en-US" altLang="en-US" smtClean="0">
                <a:solidFill>
                  <a:srgbClr val="000000"/>
                </a:solidFill>
              </a:rPr>
              <a:t>I</a:t>
            </a:r>
            <a:r>
              <a:rPr lang="fa-IR" altLang="en-US" smtClean="0"/>
              <a:t> را در نقطه‌اي به فاصلۀ </a:t>
            </a:r>
            <a:r>
              <a:rPr lang="en-US" altLang="en-US" smtClean="0">
                <a:solidFill>
                  <a:srgbClr val="000000"/>
                </a:solidFill>
              </a:rPr>
              <a:t>Z</a:t>
            </a:r>
            <a:r>
              <a:rPr lang="fa-IR" altLang="en-US" smtClean="0"/>
              <a:t> روي محور حلقه به دست آوريد . 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94568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1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018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018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01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01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01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01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1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01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01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01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1826" grpId="0"/>
      <p:bldP spid="110182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0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208213" y="7191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مثال 4</a:t>
            </a:r>
            <a:endParaRPr lang="en-US" altLang="en-US" smtClean="0"/>
          </a:p>
        </p:txBody>
      </p:sp>
      <p:graphicFrame>
        <p:nvGraphicFramePr>
          <p:cNvPr id="1638449" name="Object 49"/>
          <p:cNvGraphicFramePr>
            <a:graphicFrameLocks noChangeAspect="1"/>
          </p:cNvGraphicFramePr>
          <p:nvPr>
            <p:ph sz="quarter" idx="1"/>
          </p:nvPr>
        </p:nvGraphicFramePr>
        <p:xfrm>
          <a:off x="2295525" y="1054101"/>
          <a:ext cx="122555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3" imgW="583947" imgH="253890" progId="Equation.3">
                  <p:embed/>
                </p:oleObj>
              </mc:Choice>
              <mc:Fallback>
                <p:oleObj name="Equation" r:id="rId3" imgW="583947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5525" y="1054101"/>
                        <a:ext cx="1225550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451" name="Object 51"/>
          <p:cNvGraphicFramePr>
            <a:graphicFrameLocks noChangeAspect="1"/>
          </p:cNvGraphicFramePr>
          <p:nvPr>
            <p:ph sz="quarter" idx="2"/>
          </p:nvPr>
        </p:nvGraphicFramePr>
        <p:xfrm>
          <a:off x="2293939" y="2060576"/>
          <a:ext cx="1425575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5" imgW="634725" imgH="279279" progId="Equation.3">
                  <p:embed/>
                </p:oleObj>
              </mc:Choice>
              <mc:Fallback>
                <p:oleObj name="Equation" r:id="rId5" imgW="634725" imgH="27927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3939" y="2060576"/>
                        <a:ext cx="1425575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453" name="Object 53"/>
          <p:cNvGraphicFramePr>
            <a:graphicFrameLocks noChangeAspect="1"/>
          </p:cNvGraphicFramePr>
          <p:nvPr>
            <p:ph sz="quarter" idx="3"/>
          </p:nvPr>
        </p:nvGraphicFramePr>
        <p:xfrm>
          <a:off x="2265363" y="2982914"/>
          <a:ext cx="2576512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7" imgW="1104421" imgH="545863" progId="Equation.3">
                  <p:embed/>
                </p:oleObj>
              </mc:Choice>
              <mc:Fallback>
                <p:oleObj name="Equation" r:id="rId7" imgW="1104421" imgH="54586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5363" y="2982914"/>
                        <a:ext cx="2576512" cy="127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38448" name="Group 48"/>
          <p:cNvGrpSpPr>
            <a:grpSpLocks/>
          </p:cNvGrpSpPr>
          <p:nvPr/>
        </p:nvGrpSpPr>
        <p:grpSpPr bwMode="auto">
          <a:xfrm>
            <a:off x="6888163" y="1714501"/>
            <a:ext cx="2843212" cy="2836863"/>
            <a:chOff x="545" y="2165"/>
            <a:chExt cx="1791" cy="1787"/>
          </a:xfrm>
        </p:grpSpPr>
        <p:sp>
          <p:nvSpPr>
            <p:cNvPr id="390157" name="Rectangle 21"/>
            <p:cNvSpPr>
              <a:spLocks noChangeArrowheads="1"/>
            </p:cNvSpPr>
            <p:nvPr/>
          </p:nvSpPr>
          <p:spPr bwMode="auto">
            <a:xfrm>
              <a:off x="1639" y="2947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z</a:t>
              </a:r>
            </a:p>
          </p:txBody>
        </p:sp>
        <p:sp>
          <p:nvSpPr>
            <p:cNvPr id="390158" name="Rectangle 22"/>
            <p:cNvSpPr>
              <a:spLocks noChangeArrowheads="1"/>
            </p:cNvSpPr>
            <p:nvPr/>
          </p:nvSpPr>
          <p:spPr bwMode="auto">
            <a:xfrm>
              <a:off x="545" y="3550"/>
              <a:ext cx="2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dl</a:t>
              </a:r>
            </a:p>
          </p:txBody>
        </p:sp>
        <p:sp>
          <p:nvSpPr>
            <p:cNvPr id="390159" name="Rectangle 23"/>
            <p:cNvSpPr>
              <a:spLocks noChangeArrowheads="1"/>
            </p:cNvSpPr>
            <p:nvPr/>
          </p:nvSpPr>
          <p:spPr bwMode="auto">
            <a:xfrm>
              <a:off x="1011" y="2903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390160" name="Rectangle 26"/>
            <p:cNvSpPr>
              <a:spLocks noChangeArrowheads="1"/>
            </p:cNvSpPr>
            <p:nvPr/>
          </p:nvSpPr>
          <p:spPr bwMode="auto">
            <a:xfrm>
              <a:off x="1087" y="3371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390161" name="Rectangle 27"/>
            <p:cNvSpPr>
              <a:spLocks noChangeArrowheads="1"/>
            </p:cNvSpPr>
            <p:nvPr/>
          </p:nvSpPr>
          <p:spPr bwMode="auto">
            <a:xfrm>
              <a:off x="1346" y="2766"/>
              <a:ext cx="20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α</a:t>
              </a:r>
              <a:endParaRPr lang="en-US" altLang="en-US" sz="20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90162" name="Rectangle 28"/>
            <p:cNvSpPr>
              <a:spLocks noChangeArrowheads="1"/>
            </p:cNvSpPr>
            <p:nvPr/>
          </p:nvSpPr>
          <p:spPr bwMode="auto">
            <a:xfrm>
              <a:off x="1474" y="3702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  <p:grpSp>
          <p:nvGrpSpPr>
            <p:cNvPr id="390163" name="Group 29"/>
            <p:cNvGrpSpPr>
              <a:grpSpLocks/>
            </p:cNvGrpSpPr>
            <p:nvPr/>
          </p:nvGrpSpPr>
          <p:grpSpPr bwMode="auto">
            <a:xfrm>
              <a:off x="1004" y="2165"/>
              <a:ext cx="303" cy="250"/>
              <a:chOff x="3016" y="3007"/>
              <a:chExt cx="303" cy="250"/>
            </a:xfrm>
          </p:grpSpPr>
          <p:sp>
            <p:nvSpPr>
              <p:cNvPr id="390181" name="Rectangle 30"/>
              <p:cNvSpPr>
                <a:spLocks noChangeArrowheads="1"/>
              </p:cNvSpPr>
              <p:nvPr/>
            </p:nvSpPr>
            <p:spPr bwMode="auto">
              <a:xfrm>
                <a:off x="3016" y="3007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dB</a:t>
                </a:r>
              </a:p>
            </p:txBody>
          </p:sp>
          <p:sp>
            <p:nvSpPr>
              <p:cNvPr id="390182" name="Line 31"/>
              <p:cNvSpPr>
                <a:spLocks noChangeShapeType="1"/>
              </p:cNvSpPr>
              <p:nvPr/>
            </p:nvSpPr>
            <p:spPr bwMode="auto">
              <a:xfrm>
                <a:off x="3160" y="3054"/>
                <a:ext cx="91" cy="1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90164" name="Group 47"/>
            <p:cNvGrpSpPr>
              <a:grpSpLocks/>
            </p:cNvGrpSpPr>
            <p:nvPr/>
          </p:nvGrpSpPr>
          <p:grpSpPr bwMode="auto">
            <a:xfrm>
              <a:off x="748" y="2194"/>
              <a:ext cx="1588" cy="1735"/>
              <a:chOff x="793" y="2194"/>
              <a:chExt cx="1433" cy="1195"/>
            </a:xfrm>
          </p:grpSpPr>
          <p:sp>
            <p:nvSpPr>
              <p:cNvPr id="390167" name="Oval 7"/>
              <p:cNvSpPr>
                <a:spLocks noChangeArrowheads="1"/>
              </p:cNvSpPr>
              <p:nvPr/>
            </p:nvSpPr>
            <p:spPr bwMode="auto">
              <a:xfrm>
                <a:off x="793" y="2920"/>
                <a:ext cx="1433" cy="453"/>
              </a:xfrm>
              <a:prstGeom prst="ellipse">
                <a:avLst/>
              </a:prstGeom>
              <a:noFill/>
              <a:ln w="28575" cap="sq">
                <a:solidFill>
                  <a:schemeClr val="folHlink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1">
                      <a:gsLst>
                        <a:gs pos="0">
                          <a:schemeClr val="hlink">
                            <a:alpha val="28998"/>
                          </a:schemeClr>
                        </a:gs>
                        <a:gs pos="100000">
                          <a:srgbClr val="006B69">
                            <a:alpha val="42000"/>
                          </a:srgbClr>
                        </a:gs>
                      </a:gsLst>
                      <a:path path="shape">
                        <a:fillToRect l="50000" t="50000" r="50000" b="50000"/>
                      </a:path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390168" name="Line 8"/>
              <p:cNvSpPr>
                <a:spLocks noChangeShapeType="1"/>
              </p:cNvSpPr>
              <p:nvPr/>
            </p:nvSpPr>
            <p:spPr bwMode="auto">
              <a:xfrm>
                <a:off x="1530" y="2194"/>
                <a:ext cx="0" cy="953"/>
              </a:xfrm>
              <a:prstGeom prst="line">
                <a:avLst/>
              </a:prstGeom>
              <a:noFill/>
              <a:ln w="28575" cap="sq">
                <a:solidFill>
                  <a:srgbClr val="9999FF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169" name="Line 9"/>
              <p:cNvSpPr>
                <a:spLocks noChangeShapeType="1"/>
              </p:cNvSpPr>
              <p:nvPr/>
            </p:nvSpPr>
            <p:spPr bwMode="auto">
              <a:xfrm>
                <a:off x="812" y="3147"/>
                <a:ext cx="703" cy="0"/>
              </a:xfrm>
              <a:prstGeom prst="line">
                <a:avLst/>
              </a:prstGeom>
              <a:noFill/>
              <a:ln w="28575" cap="sq">
                <a:solidFill>
                  <a:srgbClr val="9999FF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170" name="Line 10"/>
              <p:cNvSpPr>
                <a:spLocks noChangeShapeType="1"/>
              </p:cNvSpPr>
              <p:nvPr/>
            </p:nvSpPr>
            <p:spPr bwMode="auto">
              <a:xfrm flipV="1">
                <a:off x="796" y="2472"/>
                <a:ext cx="726" cy="673"/>
              </a:xfrm>
              <a:prstGeom prst="line">
                <a:avLst/>
              </a:prstGeom>
              <a:noFill/>
              <a:ln w="28575" cap="sq">
                <a:solidFill>
                  <a:srgbClr val="9999FF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171" name="Arc 12"/>
              <p:cNvSpPr>
                <a:spLocks/>
              </p:cNvSpPr>
              <p:nvPr/>
            </p:nvSpPr>
            <p:spPr bwMode="auto">
              <a:xfrm flipH="1" flipV="1">
                <a:off x="1435" y="2557"/>
                <a:ext cx="91" cy="91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172" name="AutoShape 16"/>
              <p:cNvSpPr>
                <a:spLocks/>
              </p:cNvSpPr>
              <p:nvPr/>
            </p:nvSpPr>
            <p:spPr bwMode="auto">
              <a:xfrm>
                <a:off x="1584" y="2480"/>
                <a:ext cx="46" cy="657"/>
              </a:xfrm>
              <a:prstGeom prst="rightBrace">
                <a:avLst>
                  <a:gd name="adj1" fmla="val 119022"/>
                  <a:gd name="adj2" fmla="val 50000"/>
                </a:avLst>
              </a:prstGeom>
              <a:noFill/>
              <a:ln w="19050" cap="sq">
                <a:solidFill>
                  <a:schemeClr val="accent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390173" name="Line 20"/>
              <p:cNvSpPr>
                <a:spLocks noChangeShapeType="1"/>
              </p:cNvSpPr>
              <p:nvPr/>
            </p:nvSpPr>
            <p:spPr bwMode="auto">
              <a:xfrm rot="-420000">
                <a:off x="1439" y="3363"/>
                <a:ext cx="232" cy="26"/>
              </a:xfrm>
              <a:prstGeom prst="line">
                <a:avLst/>
              </a:prstGeom>
              <a:noFill/>
              <a:ln w="28575" cap="sq">
                <a:solidFill>
                  <a:srgbClr val="FF0505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174" name="Line 32"/>
              <p:cNvSpPr>
                <a:spLocks noChangeShapeType="1"/>
              </p:cNvSpPr>
              <p:nvPr/>
            </p:nvSpPr>
            <p:spPr bwMode="auto">
              <a:xfrm>
                <a:off x="973" y="2472"/>
                <a:ext cx="954" cy="0"/>
              </a:xfrm>
              <a:prstGeom prst="line">
                <a:avLst/>
              </a:prstGeom>
              <a:noFill/>
              <a:ln w="28575" cap="sq">
                <a:solidFill>
                  <a:srgbClr val="9966FF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175" name="Line 33"/>
              <p:cNvSpPr>
                <a:spLocks noChangeShapeType="1"/>
              </p:cNvSpPr>
              <p:nvPr/>
            </p:nvSpPr>
            <p:spPr bwMode="auto">
              <a:xfrm flipH="1">
                <a:off x="1259" y="2470"/>
                <a:ext cx="272" cy="0"/>
              </a:xfrm>
              <a:prstGeom prst="line">
                <a:avLst/>
              </a:prstGeom>
              <a:noFill/>
              <a:ln w="28575" cap="sq">
                <a:solidFill>
                  <a:schemeClr val="hlink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176" name="Line 35"/>
              <p:cNvSpPr>
                <a:spLocks noChangeShapeType="1"/>
              </p:cNvSpPr>
              <p:nvPr/>
            </p:nvSpPr>
            <p:spPr bwMode="auto">
              <a:xfrm>
                <a:off x="1260" y="2308"/>
                <a:ext cx="272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prstDash val="dash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177" name="Line 36"/>
              <p:cNvSpPr>
                <a:spLocks noChangeShapeType="1"/>
              </p:cNvSpPr>
              <p:nvPr/>
            </p:nvSpPr>
            <p:spPr bwMode="auto">
              <a:xfrm>
                <a:off x="1261" y="2307"/>
                <a:ext cx="0" cy="17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prstDash val="dash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178" name="Line 18"/>
              <p:cNvSpPr>
                <a:spLocks noChangeShapeType="1"/>
              </p:cNvSpPr>
              <p:nvPr/>
            </p:nvSpPr>
            <p:spPr bwMode="auto">
              <a:xfrm flipV="1">
                <a:off x="1531" y="2305"/>
                <a:ext cx="0" cy="163"/>
              </a:xfrm>
              <a:prstGeom prst="line">
                <a:avLst/>
              </a:prstGeom>
              <a:noFill/>
              <a:ln w="28575" cap="sq">
                <a:solidFill>
                  <a:srgbClr val="FF0505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179" name="Line 34"/>
              <p:cNvSpPr>
                <a:spLocks noChangeShapeType="1"/>
              </p:cNvSpPr>
              <p:nvPr/>
            </p:nvSpPr>
            <p:spPr bwMode="auto">
              <a:xfrm flipH="1" flipV="1">
                <a:off x="1259" y="2307"/>
                <a:ext cx="271" cy="163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0180" name="Arc 37"/>
              <p:cNvSpPr>
                <a:spLocks/>
              </p:cNvSpPr>
              <p:nvPr/>
            </p:nvSpPr>
            <p:spPr bwMode="auto">
              <a:xfrm>
                <a:off x="794" y="3148"/>
                <a:ext cx="716" cy="102"/>
              </a:xfrm>
              <a:custGeom>
                <a:avLst/>
                <a:gdLst>
                  <a:gd name="T0" fmla="*/ 0 w 21575"/>
                  <a:gd name="T1" fmla="*/ 0 h 9722"/>
                  <a:gd name="T2" fmla="*/ 0 w 21575"/>
                  <a:gd name="T3" fmla="*/ 0 h 9722"/>
                  <a:gd name="T4" fmla="*/ 1 w 21575"/>
                  <a:gd name="T5" fmla="*/ 0 h 97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575" h="9722" fill="none" extrusionOk="0">
                    <a:moveTo>
                      <a:pt x="2286" y="9722"/>
                    </a:moveTo>
                    <a:cubicBezTo>
                      <a:pt x="925" y="7022"/>
                      <a:pt x="146" y="4066"/>
                      <a:pt x="0" y="1045"/>
                    </a:cubicBezTo>
                  </a:path>
                  <a:path w="21575" h="9722" stroke="0" extrusionOk="0">
                    <a:moveTo>
                      <a:pt x="2286" y="9722"/>
                    </a:moveTo>
                    <a:cubicBezTo>
                      <a:pt x="925" y="7022"/>
                      <a:pt x="146" y="4066"/>
                      <a:pt x="0" y="1045"/>
                    </a:cubicBezTo>
                    <a:lnTo>
                      <a:pt x="21575" y="0"/>
                    </a:lnTo>
                    <a:lnTo>
                      <a:pt x="2286" y="9722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2"/>
                </a:solidFill>
                <a:round/>
                <a:headEnd type="stealth" w="med" len="med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0165" name="Rectangle 39"/>
            <p:cNvSpPr>
              <a:spLocks noChangeArrowheads="1"/>
            </p:cNvSpPr>
            <p:nvPr/>
          </p:nvSpPr>
          <p:spPr bwMode="auto">
            <a:xfrm>
              <a:off x="764" y="2550"/>
              <a:ext cx="60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dBcos</a:t>
              </a:r>
              <a:r>
                <a:rPr lang="el-GR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α</a:t>
              </a:r>
            </a:p>
          </p:txBody>
        </p:sp>
        <p:sp>
          <p:nvSpPr>
            <p:cNvPr id="390166" name="Rectangle 42"/>
            <p:cNvSpPr>
              <a:spLocks noChangeArrowheads="1"/>
            </p:cNvSpPr>
            <p:nvPr/>
          </p:nvSpPr>
          <p:spPr bwMode="auto">
            <a:xfrm>
              <a:off x="1533" y="2219"/>
              <a:ext cx="57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dBsin</a:t>
              </a:r>
              <a:r>
                <a:rPr lang="el-GR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α</a:t>
              </a:r>
            </a:p>
          </p:txBody>
        </p:sp>
      </p:grpSp>
      <p:graphicFrame>
        <p:nvGraphicFramePr>
          <p:cNvPr id="1638460" name="Object 60"/>
          <p:cNvGraphicFramePr>
            <a:graphicFrameLocks noChangeAspect="1"/>
          </p:cNvGraphicFramePr>
          <p:nvPr/>
        </p:nvGraphicFramePr>
        <p:xfrm>
          <a:off x="3028951" y="4579939"/>
          <a:ext cx="1368425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9" imgW="609336" imgH="393529" progId="Equation.3">
                  <p:embed/>
                </p:oleObj>
              </mc:Choice>
              <mc:Fallback>
                <p:oleObj name="Equation" r:id="rId9" imgW="60933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8951" y="4579939"/>
                        <a:ext cx="1368425" cy="88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461" name="Object 61"/>
          <p:cNvGraphicFramePr>
            <a:graphicFrameLocks noChangeAspect="1"/>
          </p:cNvGraphicFramePr>
          <p:nvPr/>
        </p:nvGraphicFramePr>
        <p:xfrm>
          <a:off x="2293938" y="5516563"/>
          <a:ext cx="2089150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11" imgW="888614" imgH="266584" progId="Equation.3">
                  <p:embed/>
                </p:oleObj>
              </mc:Choice>
              <mc:Fallback>
                <p:oleObj name="Equation" r:id="rId11" imgW="888614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3938" y="5516563"/>
                        <a:ext cx="2089150" cy="62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462" name="Object 62"/>
          <p:cNvGraphicFramePr>
            <a:graphicFrameLocks noChangeAspect="1"/>
          </p:cNvGraphicFramePr>
          <p:nvPr/>
        </p:nvGraphicFramePr>
        <p:xfrm>
          <a:off x="4872039" y="4843464"/>
          <a:ext cx="3455987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13" imgW="1231366" imgH="634725" progId="Equation.3">
                  <p:embed/>
                </p:oleObj>
              </mc:Choice>
              <mc:Fallback>
                <p:oleObj name="Equation" r:id="rId13" imgW="1231366" imgH="63472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2039" y="4843464"/>
                        <a:ext cx="3455987" cy="1330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463" name="AutoShape 63"/>
          <p:cNvSpPr>
            <a:spLocks/>
          </p:cNvSpPr>
          <p:nvPr/>
        </p:nvSpPr>
        <p:spPr bwMode="auto">
          <a:xfrm>
            <a:off x="4540250" y="4579939"/>
            <a:ext cx="215900" cy="1584325"/>
          </a:xfrm>
          <a:prstGeom prst="rightBrace">
            <a:avLst>
              <a:gd name="adj1" fmla="val 61152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graphicFrame>
        <p:nvGraphicFramePr>
          <p:cNvPr id="1638464" name="Object 64"/>
          <p:cNvGraphicFramePr>
            <a:graphicFrameLocks noChangeAspect="1"/>
          </p:cNvGraphicFramePr>
          <p:nvPr/>
        </p:nvGraphicFramePr>
        <p:xfrm>
          <a:off x="3775075" y="2060576"/>
          <a:ext cx="1773238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15" imgW="736600" imgH="279400" progId="Equation.3">
                  <p:embed/>
                </p:oleObj>
              </mc:Choice>
              <mc:Fallback>
                <p:oleObj name="Equation" r:id="rId15" imgW="7366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5075" y="2060576"/>
                        <a:ext cx="1773238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465" name="Object 65"/>
          <p:cNvGraphicFramePr>
            <a:graphicFrameLocks noChangeAspect="1"/>
          </p:cNvGraphicFramePr>
          <p:nvPr/>
        </p:nvGraphicFramePr>
        <p:xfrm>
          <a:off x="4891089" y="3041651"/>
          <a:ext cx="1335087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Equation" r:id="rId17" imgW="520474" imgH="469696" progId="Equation.3">
                  <p:embed/>
                </p:oleObj>
              </mc:Choice>
              <mc:Fallback>
                <p:oleObj name="Equation" r:id="rId17" imgW="520474" imgH="46969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1089" y="3041651"/>
                        <a:ext cx="1335087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21148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6384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6384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638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638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8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8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38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38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384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3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384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38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38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384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38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38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384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38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38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384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38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38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6384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38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38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638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38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38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6384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38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38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38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638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384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63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8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46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46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7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63750" y="1196976"/>
            <a:ext cx="8064500" cy="1439863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در ميدان مغناطيسي ، عقربه مغناطيسي هميشه در راستاي خطوط ميدان قرار مي‌گيرد . </a:t>
            </a:r>
            <a:endParaRPr lang="en-US" altLang="en-US" smtClean="0"/>
          </a:p>
        </p:txBody>
      </p:sp>
      <p:grpSp>
        <p:nvGrpSpPr>
          <p:cNvPr id="1087510" name="Group 22"/>
          <p:cNvGrpSpPr>
            <a:grpSpLocks/>
          </p:cNvGrpSpPr>
          <p:nvPr/>
        </p:nvGrpSpPr>
        <p:grpSpPr bwMode="auto">
          <a:xfrm>
            <a:off x="4367214" y="2852739"/>
            <a:ext cx="2808287" cy="2808287"/>
            <a:chOff x="703" y="2251"/>
            <a:chExt cx="1769" cy="1769"/>
          </a:xfrm>
        </p:grpSpPr>
        <p:sp>
          <p:nvSpPr>
            <p:cNvPr id="372740" name="Line 9"/>
            <p:cNvSpPr>
              <a:spLocks noChangeShapeType="1"/>
            </p:cNvSpPr>
            <p:nvPr/>
          </p:nvSpPr>
          <p:spPr bwMode="auto">
            <a:xfrm flipV="1">
              <a:off x="703" y="2251"/>
              <a:ext cx="1225" cy="122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741" name="Line 10"/>
            <p:cNvSpPr>
              <a:spLocks noChangeShapeType="1"/>
            </p:cNvSpPr>
            <p:nvPr/>
          </p:nvSpPr>
          <p:spPr bwMode="auto">
            <a:xfrm flipV="1">
              <a:off x="884" y="2432"/>
              <a:ext cx="1225" cy="122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742" name="Line 11"/>
            <p:cNvSpPr>
              <a:spLocks noChangeShapeType="1"/>
            </p:cNvSpPr>
            <p:nvPr/>
          </p:nvSpPr>
          <p:spPr bwMode="auto">
            <a:xfrm flipV="1">
              <a:off x="1065" y="2614"/>
              <a:ext cx="1225" cy="122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743" name="Line 12"/>
            <p:cNvSpPr>
              <a:spLocks noChangeShapeType="1"/>
            </p:cNvSpPr>
            <p:nvPr/>
          </p:nvSpPr>
          <p:spPr bwMode="auto">
            <a:xfrm flipV="1">
              <a:off x="1247" y="2795"/>
              <a:ext cx="1225" cy="122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72744" name="Group 17"/>
            <p:cNvGrpSpPr>
              <a:grpSpLocks/>
            </p:cNvGrpSpPr>
            <p:nvPr/>
          </p:nvGrpSpPr>
          <p:grpSpPr bwMode="auto">
            <a:xfrm>
              <a:off x="1431" y="3113"/>
              <a:ext cx="181" cy="181"/>
              <a:chOff x="2971" y="3022"/>
              <a:chExt cx="249" cy="249"/>
            </a:xfrm>
          </p:grpSpPr>
          <p:sp>
            <p:nvSpPr>
              <p:cNvPr id="372748" name="Oval 13"/>
              <p:cNvSpPr>
                <a:spLocks noChangeArrowheads="1"/>
              </p:cNvSpPr>
              <p:nvPr/>
            </p:nvSpPr>
            <p:spPr bwMode="auto">
              <a:xfrm>
                <a:off x="2971" y="3022"/>
                <a:ext cx="249" cy="249"/>
              </a:xfrm>
              <a:prstGeom prst="ellips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grpSp>
            <p:nvGrpSpPr>
              <p:cNvPr id="372749" name="Group 16"/>
              <p:cNvGrpSpPr>
                <a:grpSpLocks/>
              </p:cNvGrpSpPr>
              <p:nvPr/>
            </p:nvGrpSpPr>
            <p:grpSpPr bwMode="auto">
              <a:xfrm>
                <a:off x="3024" y="3071"/>
                <a:ext cx="148" cy="149"/>
                <a:chOff x="3014" y="3057"/>
                <a:chExt cx="148" cy="149"/>
              </a:xfrm>
            </p:grpSpPr>
            <p:sp>
              <p:nvSpPr>
                <p:cNvPr id="372750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3094" y="3057"/>
                  <a:ext cx="68" cy="6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2751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3014" y="3138"/>
                  <a:ext cx="68" cy="68"/>
                </a:xfrm>
                <a:prstGeom prst="line">
                  <a:avLst/>
                </a:prstGeom>
                <a:noFill/>
                <a:ln w="28575" cap="sq">
                  <a:solidFill>
                    <a:srgbClr val="F63C57"/>
                  </a:solidFill>
                  <a:round/>
                  <a:headEnd type="triangle" w="med" len="med"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72745" name="Group 19"/>
            <p:cNvGrpSpPr>
              <a:grpSpLocks/>
            </p:cNvGrpSpPr>
            <p:nvPr/>
          </p:nvGrpSpPr>
          <p:grpSpPr bwMode="auto">
            <a:xfrm>
              <a:off x="2228" y="2251"/>
              <a:ext cx="244" cy="288"/>
              <a:chOff x="2976" y="1180"/>
              <a:chExt cx="244" cy="288"/>
            </a:xfrm>
          </p:grpSpPr>
          <p:sp>
            <p:nvSpPr>
              <p:cNvPr id="372746" name="Rectangle 20"/>
              <p:cNvSpPr>
                <a:spLocks noChangeArrowheads="1"/>
              </p:cNvSpPr>
              <p:nvPr/>
            </p:nvSpPr>
            <p:spPr bwMode="auto">
              <a:xfrm>
                <a:off x="2976" y="1180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372747" name="Line 21"/>
              <p:cNvSpPr>
                <a:spLocks noChangeShapeType="1"/>
              </p:cNvSpPr>
              <p:nvPr/>
            </p:nvSpPr>
            <p:spPr bwMode="auto">
              <a:xfrm>
                <a:off x="3037" y="1225"/>
                <a:ext cx="105" cy="1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208140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87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87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87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560"/>
                            </p:stCondLst>
                            <p:childTnLst>
                              <p:par>
                                <p:cTn id="1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87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87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87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87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749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8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17256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مثال 5 </a:t>
            </a:r>
            <a:endParaRPr lang="en-US" altLang="en-US" smtClean="0"/>
          </a:p>
        </p:txBody>
      </p:sp>
      <p:sp>
        <p:nvSpPr>
          <p:cNvPr id="110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5338" y="3095626"/>
            <a:ext cx="8062912" cy="981075"/>
          </a:xfrm>
        </p:spPr>
        <p:txBody>
          <a:bodyPr/>
          <a:lstStyle/>
          <a:p>
            <a:pPr marL="0" indent="0">
              <a:buNone/>
            </a:pPr>
            <a:r>
              <a:rPr lang="fa-IR" altLang="en-US" smtClean="0"/>
              <a:t>در نقاط بسيار دور از محور حلقۀ حامل جريان مثال 4 ، ميدان مغناطيسي از چه رابطه‌اي به دست مي آيد؟ 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52811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3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038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038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03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03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03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03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3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03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03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03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3874" grpId="0"/>
      <p:bldP spid="110387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8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43138" y="7905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مثال 5 </a:t>
            </a:r>
            <a:endParaRPr lang="en-US" altLang="en-US" smtClean="0"/>
          </a:p>
        </p:txBody>
      </p:sp>
      <p:graphicFrame>
        <p:nvGraphicFramePr>
          <p:cNvPr id="110490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4857751" y="1752601"/>
          <a:ext cx="2447925" cy="143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3" imgW="1054100" imgH="635000" progId="Equation.3">
                  <p:embed/>
                </p:oleObj>
              </mc:Choice>
              <mc:Fallback>
                <p:oleObj name="Equation" r:id="rId3" imgW="1054100" imgH="63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1" y="1752601"/>
                        <a:ext cx="2447925" cy="143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4908" name="Rectangle 12"/>
          <p:cNvSpPr>
            <a:spLocks noChangeArrowheads="1"/>
          </p:cNvSpPr>
          <p:nvPr/>
        </p:nvSpPr>
        <p:spPr bwMode="auto">
          <a:xfrm>
            <a:off x="8926513" y="2046288"/>
            <a:ext cx="11858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eaLnBrk="1" hangingPunct="1">
              <a:buFontTx/>
              <a:buNone/>
            </a:pPr>
            <a:r>
              <a:rPr lang="fa-IR" altLang="en-US"/>
              <a:t>داشتيم : </a:t>
            </a:r>
          </a:p>
        </p:txBody>
      </p:sp>
      <p:grpSp>
        <p:nvGrpSpPr>
          <p:cNvPr id="1104913" name="Group 17"/>
          <p:cNvGrpSpPr>
            <a:grpSpLocks/>
          </p:cNvGrpSpPr>
          <p:nvPr/>
        </p:nvGrpSpPr>
        <p:grpSpPr bwMode="auto">
          <a:xfrm>
            <a:off x="2984501" y="3716339"/>
            <a:ext cx="7127875" cy="1111249"/>
            <a:chOff x="295" y="828"/>
            <a:chExt cx="4490" cy="700"/>
          </a:xfrm>
        </p:grpSpPr>
        <p:graphicFrame>
          <p:nvGraphicFramePr>
            <p:cNvPr id="392201" name="Object 9"/>
            <p:cNvGraphicFramePr>
              <a:graphicFrameLocks noChangeAspect="1"/>
            </p:cNvGraphicFramePr>
            <p:nvPr/>
          </p:nvGraphicFramePr>
          <p:xfrm>
            <a:off x="1493" y="846"/>
            <a:ext cx="696" cy="5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1" name="Equation" r:id="rId5" imgW="545863" imgH="393529" progId="Equation.3">
                    <p:embed/>
                  </p:oleObj>
                </mc:Choice>
                <mc:Fallback>
                  <p:oleObj name="Equation" r:id="rId5" imgW="545863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93" y="846"/>
                          <a:ext cx="696" cy="5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2202" name="Object 10"/>
            <p:cNvGraphicFramePr>
              <a:graphicFrameLocks noChangeAspect="1"/>
            </p:cNvGraphicFramePr>
            <p:nvPr/>
          </p:nvGraphicFramePr>
          <p:xfrm>
            <a:off x="2527" y="828"/>
            <a:ext cx="833" cy="5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2" name="Equation" r:id="rId7" imgW="622030" imgH="418918" progId="Equation.3">
                    <p:embed/>
                  </p:oleObj>
                </mc:Choice>
                <mc:Fallback>
                  <p:oleObj name="Equation" r:id="rId7" imgW="622030" imgH="41891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27" y="828"/>
                          <a:ext cx="833" cy="56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2203" name="Rectangle 13"/>
            <p:cNvSpPr>
              <a:spLocks noChangeArrowheads="1"/>
            </p:cNvSpPr>
            <p:nvPr/>
          </p:nvSpPr>
          <p:spPr bwMode="auto">
            <a:xfrm>
              <a:off x="295" y="927"/>
              <a:ext cx="4490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fa-IR" altLang="en-US"/>
                <a:t>وقتي </a:t>
              </a:r>
              <a:r>
                <a:rPr lang="en-US" altLang="en-US">
                  <a:solidFill>
                    <a:srgbClr val="000000"/>
                  </a:solidFill>
                </a:rPr>
                <a:t>Z&lt;&lt;a</a:t>
              </a:r>
              <a:r>
                <a:rPr lang="fa-IR" altLang="en-US"/>
                <a:t> باشد ؛                ، كه              و </a:t>
              </a:r>
              <a:r>
                <a:rPr lang="el-GR" altLang="en-US">
                  <a:solidFill>
                    <a:srgbClr val="000000"/>
                  </a:solidFill>
                  <a:cs typeface="Times New Roman" panose="02020603050405020304" pitchFamily="18" charset="0"/>
                </a:rPr>
                <a:t>μ</a:t>
              </a:r>
              <a:r>
                <a:rPr lang="en-US" altLang="en-US">
                  <a:solidFill>
                    <a:srgbClr val="000000"/>
                  </a:solidFill>
                  <a:cs typeface="Times New Roman" panose="02020603050405020304" pitchFamily="18" charset="0"/>
                </a:rPr>
                <a:t> = I(n</a:t>
              </a:r>
              <a:r>
                <a:rPr lang="el-GR" altLang="en-US">
                  <a:solidFill>
                    <a:srgbClr val="000000"/>
                  </a:solidFill>
                  <a:cs typeface="Times New Roman" panose="02020603050405020304" pitchFamily="18" charset="0"/>
                </a:rPr>
                <a:t>α</a:t>
              </a:r>
              <a:r>
                <a:rPr lang="en-US" altLang="en-US" baseline="30000">
                  <a:solidFill>
                    <a:srgbClr val="000000"/>
                  </a:solidFill>
                  <a:latin typeface="B Nazanin" pitchFamily="2" charset="-78"/>
                </a:rPr>
                <a:t>2</a:t>
              </a:r>
              <a:r>
                <a:rPr lang="en-US" altLang="en-US">
                  <a:solidFill>
                    <a:srgbClr val="000000"/>
                  </a:solidFill>
                  <a:cs typeface="Times New Roman" panose="02020603050405020304" pitchFamily="18" charset="0"/>
                </a:rPr>
                <a:t>)</a:t>
              </a:r>
              <a:endParaRPr lang="el-GR" altLang="en-US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1104912" name="Group 16"/>
          <p:cNvGrpSpPr>
            <a:grpSpLocks/>
          </p:cNvGrpSpPr>
          <p:nvPr/>
        </p:nvGrpSpPr>
        <p:grpSpPr bwMode="auto">
          <a:xfrm>
            <a:off x="2338388" y="4937125"/>
            <a:ext cx="7847012" cy="1271588"/>
            <a:chOff x="295" y="1026"/>
            <a:chExt cx="4943" cy="801"/>
          </a:xfrm>
        </p:grpSpPr>
        <p:graphicFrame>
          <p:nvGraphicFramePr>
            <p:cNvPr id="392199" name="Object 11"/>
            <p:cNvGraphicFramePr>
              <a:graphicFrameLocks noChangeAspect="1"/>
            </p:cNvGraphicFramePr>
            <p:nvPr/>
          </p:nvGraphicFramePr>
          <p:xfrm>
            <a:off x="4068" y="1317"/>
            <a:ext cx="726" cy="5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3" name="Equation" r:id="rId9" imgW="596900" imgH="419100" progId="Equation.3">
                    <p:embed/>
                  </p:oleObj>
                </mc:Choice>
                <mc:Fallback>
                  <p:oleObj name="Equation" r:id="rId9" imgW="596900" imgH="4191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68" y="1317"/>
                          <a:ext cx="726" cy="5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2200" name="Rectangle 14"/>
            <p:cNvSpPr>
              <a:spLocks noChangeArrowheads="1"/>
            </p:cNvSpPr>
            <p:nvPr/>
          </p:nvSpPr>
          <p:spPr bwMode="auto">
            <a:xfrm>
              <a:off x="295" y="1026"/>
              <a:ext cx="4943" cy="6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just" eaLnBrk="1" hangingPunct="1">
                <a:lnSpc>
                  <a:spcPct val="120000"/>
                </a:lnSpc>
                <a:buFontTx/>
                <a:buNone/>
              </a:pPr>
              <a:r>
                <a:rPr lang="fa-IR" altLang="en-US"/>
                <a:t>گشتاور دو قطبي حلقه است كه </a:t>
              </a:r>
              <a:r>
                <a:rPr lang="el-GR" altLang="en-US">
                  <a:solidFill>
                    <a:srgbClr val="000000"/>
                  </a:solidFill>
                  <a:cs typeface="Times New Roman" panose="02020603050405020304" pitchFamily="18" charset="0"/>
                </a:rPr>
                <a:t>μ</a:t>
              </a:r>
              <a:r>
                <a:rPr lang="fa-IR" altLang="en-US"/>
                <a:t> گشتاور دو قطبي مغناطيسي است شبيه               در ميدان الكتريكي ناشي از يك دو قطبي الكتريكي </a:t>
              </a:r>
              <a:r>
                <a:rPr lang="en-US" altLang="en-US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39141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4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04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048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04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04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04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04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4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049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049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049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32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049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04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04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4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049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04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04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4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049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049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04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04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4898" grpId="0"/>
      <p:bldP spid="110490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98688" y="9350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قانون آمپر </a:t>
            </a:r>
            <a:endParaRPr lang="en-US" altLang="en-US" smtClean="0"/>
          </a:p>
        </p:txBody>
      </p:sp>
      <p:sp>
        <p:nvSpPr>
          <p:cNvPr id="1105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8213" y="1916114"/>
            <a:ext cx="7847012" cy="1196975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انتگرال خطي ميدان مغناطيسي روي مسير بسته با جمع جبري جريانهاي محصور در اين مسير بسته متناسب است . </a:t>
            </a:r>
            <a:endParaRPr lang="en-US" altLang="en-US" smtClean="0"/>
          </a:p>
        </p:txBody>
      </p:sp>
      <p:grpSp>
        <p:nvGrpSpPr>
          <p:cNvPr id="1105954" name="Group 34"/>
          <p:cNvGrpSpPr>
            <a:grpSpLocks/>
          </p:cNvGrpSpPr>
          <p:nvPr/>
        </p:nvGrpSpPr>
        <p:grpSpPr bwMode="auto">
          <a:xfrm>
            <a:off x="2495551" y="3429000"/>
            <a:ext cx="3727451" cy="2368550"/>
            <a:chOff x="1151" y="2205"/>
            <a:chExt cx="2348" cy="1492"/>
          </a:xfrm>
        </p:grpSpPr>
        <p:sp>
          <p:nvSpPr>
            <p:cNvPr id="393222" name="Arc 29"/>
            <p:cNvSpPr>
              <a:spLocks/>
            </p:cNvSpPr>
            <p:nvPr/>
          </p:nvSpPr>
          <p:spPr bwMode="auto">
            <a:xfrm>
              <a:off x="1363" y="2643"/>
              <a:ext cx="46" cy="46"/>
            </a:xfrm>
            <a:custGeom>
              <a:avLst/>
              <a:gdLst>
                <a:gd name="T0" fmla="*/ 0 w 21462"/>
                <a:gd name="T1" fmla="*/ 0 h 21587"/>
                <a:gd name="T2" fmla="*/ 0 w 21462"/>
                <a:gd name="T3" fmla="*/ 0 h 21587"/>
                <a:gd name="T4" fmla="*/ 0 w 21462"/>
                <a:gd name="T5" fmla="*/ 0 h 2158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462" h="21587" fill="none" extrusionOk="0">
                  <a:moveTo>
                    <a:pt x="20710" y="21586"/>
                  </a:moveTo>
                  <a:cubicBezTo>
                    <a:pt x="10017" y="21214"/>
                    <a:pt x="1208" y="13069"/>
                    <a:pt x="0" y="2438"/>
                  </a:cubicBezTo>
                </a:path>
                <a:path w="21462" h="21587" stroke="0" extrusionOk="0">
                  <a:moveTo>
                    <a:pt x="20710" y="21586"/>
                  </a:moveTo>
                  <a:cubicBezTo>
                    <a:pt x="10017" y="21214"/>
                    <a:pt x="1208" y="13069"/>
                    <a:pt x="0" y="2438"/>
                  </a:cubicBezTo>
                  <a:lnTo>
                    <a:pt x="21462" y="0"/>
                  </a:lnTo>
                  <a:lnTo>
                    <a:pt x="20710" y="21586"/>
                  </a:lnTo>
                  <a:close/>
                </a:path>
              </a:pathLst>
            </a:custGeom>
            <a:noFill/>
            <a:ln w="9525" cap="sq">
              <a:solidFill>
                <a:schemeClr val="tx2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223" name="Oval 4"/>
            <p:cNvSpPr>
              <a:spLocks noChangeArrowheads="1"/>
            </p:cNvSpPr>
            <p:nvPr/>
          </p:nvSpPr>
          <p:spPr bwMode="auto">
            <a:xfrm>
              <a:off x="1327" y="2443"/>
              <a:ext cx="1043" cy="1043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393224" name="Freeform 15"/>
            <p:cNvSpPr>
              <a:spLocks/>
            </p:cNvSpPr>
            <p:nvPr/>
          </p:nvSpPr>
          <p:spPr bwMode="auto">
            <a:xfrm rot="1961345">
              <a:off x="1151" y="2205"/>
              <a:ext cx="1094" cy="1492"/>
            </a:xfrm>
            <a:custGeom>
              <a:avLst/>
              <a:gdLst>
                <a:gd name="T0" fmla="*/ 152 w 1094"/>
                <a:gd name="T1" fmla="*/ 610 h 1492"/>
                <a:gd name="T2" fmla="*/ 16 w 1094"/>
                <a:gd name="T3" fmla="*/ 866 h 1492"/>
                <a:gd name="T4" fmla="*/ 56 w 1094"/>
                <a:gd name="T5" fmla="*/ 1138 h 1492"/>
                <a:gd name="T6" fmla="*/ 226 w 1094"/>
                <a:gd name="T7" fmla="*/ 1368 h 1492"/>
                <a:gd name="T8" fmla="*/ 464 w 1094"/>
                <a:gd name="T9" fmla="*/ 1474 h 1492"/>
                <a:gd name="T10" fmla="*/ 725 w 1094"/>
                <a:gd name="T11" fmla="*/ 1459 h 1492"/>
                <a:gd name="T12" fmla="*/ 951 w 1094"/>
                <a:gd name="T13" fmla="*/ 1277 h 1492"/>
                <a:gd name="T14" fmla="*/ 1064 w 1094"/>
                <a:gd name="T15" fmla="*/ 1010 h 1492"/>
                <a:gd name="T16" fmla="*/ 1080 w 1094"/>
                <a:gd name="T17" fmla="*/ 682 h 1492"/>
                <a:gd name="T18" fmla="*/ 1087 w 1094"/>
                <a:gd name="T19" fmla="*/ 416 h 1492"/>
                <a:gd name="T20" fmla="*/ 1087 w 1094"/>
                <a:gd name="T21" fmla="*/ 234 h 1492"/>
                <a:gd name="T22" fmla="*/ 1042 w 1094"/>
                <a:gd name="T23" fmla="*/ 98 h 1492"/>
                <a:gd name="T24" fmla="*/ 920 w 1094"/>
                <a:gd name="T25" fmla="*/ 26 h 1492"/>
                <a:gd name="T26" fmla="*/ 770 w 1094"/>
                <a:gd name="T27" fmla="*/ 7 h 1492"/>
                <a:gd name="T28" fmla="*/ 648 w 1094"/>
                <a:gd name="T29" fmla="*/ 66 h 1492"/>
                <a:gd name="T30" fmla="*/ 543 w 1094"/>
                <a:gd name="T31" fmla="*/ 189 h 1492"/>
                <a:gd name="T32" fmla="*/ 368 w 1094"/>
                <a:gd name="T33" fmla="*/ 402 h 1492"/>
                <a:gd name="T34" fmla="*/ 152 w 1094"/>
                <a:gd name="T35" fmla="*/ 610 h 149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094" h="1492">
                  <a:moveTo>
                    <a:pt x="152" y="610"/>
                  </a:moveTo>
                  <a:cubicBezTo>
                    <a:pt x="93" y="687"/>
                    <a:pt x="32" y="778"/>
                    <a:pt x="16" y="866"/>
                  </a:cubicBezTo>
                  <a:cubicBezTo>
                    <a:pt x="0" y="954"/>
                    <a:pt x="21" y="1054"/>
                    <a:pt x="56" y="1138"/>
                  </a:cubicBezTo>
                  <a:cubicBezTo>
                    <a:pt x="91" y="1222"/>
                    <a:pt x="158" y="1312"/>
                    <a:pt x="226" y="1368"/>
                  </a:cubicBezTo>
                  <a:cubicBezTo>
                    <a:pt x="294" y="1424"/>
                    <a:pt x="381" y="1459"/>
                    <a:pt x="464" y="1474"/>
                  </a:cubicBezTo>
                  <a:cubicBezTo>
                    <a:pt x="547" y="1489"/>
                    <a:pt x="644" y="1492"/>
                    <a:pt x="725" y="1459"/>
                  </a:cubicBezTo>
                  <a:cubicBezTo>
                    <a:pt x="806" y="1426"/>
                    <a:pt x="894" y="1352"/>
                    <a:pt x="951" y="1277"/>
                  </a:cubicBezTo>
                  <a:cubicBezTo>
                    <a:pt x="1008" y="1202"/>
                    <a:pt x="1043" y="1109"/>
                    <a:pt x="1064" y="1010"/>
                  </a:cubicBezTo>
                  <a:cubicBezTo>
                    <a:pt x="1085" y="911"/>
                    <a:pt x="1076" y="781"/>
                    <a:pt x="1080" y="682"/>
                  </a:cubicBezTo>
                  <a:cubicBezTo>
                    <a:pt x="1084" y="583"/>
                    <a:pt x="1086" y="491"/>
                    <a:pt x="1087" y="416"/>
                  </a:cubicBezTo>
                  <a:cubicBezTo>
                    <a:pt x="1088" y="341"/>
                    <a:pt x="1094" y="287"/>
                    <a:pt x="1087" y="234"/>
                  </a:cubicBezTo>
                  <a:cubicBezTo>
                    <a:pt x="1080" y="181"/>
                    <a:pt x="1070" y="132"/>
                    <a:pt x="1042" y="98"/>
                  </a:cubicBezTo>
                  <a:cubicBezTo>
                    <a:pt x="1014" y="64"/>
                    <a:pt x="965" y="41"/>
                    <a:pt x="920" y="26"/>
                  </a:cubicBezTo>
                  <a:cubicBezTo>
                    <a:pt x="875" y="11"/>
                    <a:pt x="815" y="0"/>
                    <a:pt x="770" y="7"/>
                  </a:cubicBezTo>
                  <a:cubicBezTo>
                    <a:pt x="725" y="14"/>
                    <a:pt x="686" y="36"/>
                    <a:pt x="648" y="66"/>
                  </a:cubicBezTo>
                  <a:cubicBezTo>
                    <a:pt x="610" y="96"/>
                    <a:pt x="590" y="133"/>
                    <a:pt x="543" y="189"/>
                  </a:cubicBezTo>
                  <a:cubicBezTo>
                    <a:pt x="496" y="245"/>
                    <a:pt x="433" y="332"/>
                    <a:pt x="368" y="402"/>
                  </a:cubicBezTo>
                  <a:cubicBezTo>
                    <a:pt x="303" y="472"/>
                    <a:pt x="209" y="535"/>
                    <a:pt x="152" y="610"/>
                  </a:cubicBezTo>
                  <a:close/>
                </a:path>
              </a:pathLst>
            </a:custGeom>
            <a:noFill/>
            <a:ln w="28575" cap="flat" cmpd="sng">
              <a:solidFill>
                <a:schemeClr val="accent1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93225" name="Group 16"/>
            <p:cNvGrpSpPr>
              <a:grpSpLocks/>
            </p:cNvGrpSpPr>
            <p:nvPr/>
          </p:nvGrpSpPr>
          <p:grpSpPr bwMode="auto">
            <a:xfrm>
              <a:off x="1789" y="2898"/>
              <a:ext cx="136" cy="136"/>
              <a:chOff x="1156" y="3339"/>
              <a:chExt cx="136" cy="136"/>
            </a:xfrm>
          </p:grpSpPr>
          <p:sp>
            <p:nvSpPr>
              <p:cNvPr id="393238" name="Oval 17"/>
              <p:cNvSpPr>
                <a:spLocks noChangeArrowheads="1"/>
              </p:cNvSpPr>
              <p:nvPr/>
            </p:nvSpPr>
            <p:spPr bwMode="auto">
              <a:xfrm>
                <a:off x="1156" y="3339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393239" name="Oval 18"/>
              <p:cNvSpPr>
                <a:spLocks noChangeArrowheads="1"/>
              </p:cNvSpPr>
              <p:nvPr/>
            </p:nvSpPr>
            <p:spPr bwMode="auto">
              <a:xfrm>
                <a:off x="1210" y="3397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grpSp>
          <p:nvGrpSpPr>
            <p:cNvPr id="393226" name="Group 19"/>
            <p:cNvGrpSpPr>
              <a:grpSpLocks/>
            </p:cNvGrpSpPr>
            <p:nvPr/>
          </p:nvGrpSpPr>
          <p:grpSpPr bwMode="auto">
            <a:xfrm>
              <a:off x="1383" y="2675"/>
              <a:ext cx="244" cy="288"/>
              <a:chOff x="2976" y="1180"/>
              <a:chExt cx="244" cy="288"/>
            </a:xfrm>
          </p:grpSpPr>
          <p:sp>
            <p:nvSpPr>
              <p:cNvPr id="393236" name="Rectangle 20"/>
              <p:cNvSpPr>
                <a:spLocks noChangeArrowheads="1"/>
              </p:cNvSpPr>
              <p:nvPr/>
            </p:nvSpPr>
            <p:spPr bwMode="auto">
              <a:xfrm>
                <a:off x="2976" y="1180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393237" name="Line 21"/>
              <p:cNvSpPr>
                <a:spLocks noChangeShapeType="1"/>
              </p:cNvSpPr>
              <p:nvPr/>
            </p:nvSpPr>
            <p:spPr bwMode="auto">
              <a:xfrm>
                <a:off x="3037" y="1225"/>
                <a:ext cx="105" cy="1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93227" name="Group 22"/>
            <p:cNvGrpSpPr>
              <a:grpSpLocks/>
            </p:cNvGrpSpPr>
            <p:nvPr/>
          </p:nvGrpSpPr>
          <p:grpSpPr bwMode="auto">
            <a:xfrm>
              <a:off x="1167" y="2397"/>
              <a:ext cx="265" cy="288"/>
              <a:chOff x="1383" y="2387"/>
              <a:chExt cx="265" cy="288"/>
            </a:xfrm>
          </p:grpSpPr>
          <p:sp>
            <p:nvSpPr>
              <p:cNvPr id="393234" name="Rectangle 23"/>
              <p:cNvSpPr>
                <a:spLocks noChangeArrowheads="1"/>
              </p:cNvSpPr>
              <p:nvPr/>
            </p:nvSpPr>
            <p:spPr bwMode="auto">
              <a:xfrm>
                <a:off x="1383" y="2387"/>
                <a:ext cx="26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dl</a:t>
                </a:r>
              </a:p>
            </p:txBody>
          </p:sp>
          <p:sp>
            <p:nvSpPr>
              <p:cNvPr id="393235" name="Line 24"/>
              <p:cNvSpPr>
                <a:spLocks noChangeShapeType="1"/>
              </p:cNvSpPr>
              <p:nvPr/>
            </p:nvSpPr>
            <p:spPr bwMode="auto">
              <a:xfrm>
                <a:off x="1498" y="2432"/>
                <a:ext cx="91" cy="0"/>
              </a:xfrm>
              <a:prstGeom prst="line">
                <a:avLst/>
              </a:prstGeom>
              <a:noFill/>
              <a:ln w="9525" cap="sq">
                <a:solidFill>
                  <a:srgbClr val="000000"/>
                </a:solidFill>
                <a:round/>
                <a:headEnd type="none" w="lg" len="lg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3228" name="Line 27"/>
            <p:cNvSpPr>
              <a:spLocks noChangeShapeType="1"/>
            </p:cNvSpPr>
            <p:nvPr/>
          </p:nvSpPr>
          <p:spPr bwMode="auto">
            <a:xfrm flipH="1">
              <a:off x="1218" y="2614"/>
              <a:ext cx="227" cy="90"/>
            </a:xfrm>
            <a:prstGeom prst="line">
              <a:avLst/>
            </a:prstGeom>
            <a:noFill/>
            <a:ln w="28575" cap="sq">
              <a:solidFill>
                <a:srgbClr val="FF00FF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229" name="Line 28"/>
            <p:cNvSpPr>
              <a:spLocks noChangeShapeType="1"/>
            </p:cNvSpPr>
            <p:nvPr/>
          </p:nvSpPr>
          <p:spPr bwMode="auto">
            <a:xfrm flipH="1">
              <a:off x="1316" y="2614"/>
              <a:ext cx="137" cy="226"/>
            </a:xfrm>
            <a:prstGeom prst="line">
              <a:avLst/>
            </a:prstGeom>
            <a:noFill/>
            <a:ln w="28575" cap="sq">
              <a:solidFill>
                <a:srgbClr val="33CC33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230" name="Rectangle 30"/>
            <p:cNvSpPr>
              <a:spLocks noChangeArrowheads="1"/>
            </p:cNvSpPr>
            <p:nvPr/>
          </p:nvSpPr>
          <p:spPr bwMode="auto">
            <a:xfrm>
              <a:off x="1202" y="2650"/>
              <a:ext cx="17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1600">
                  <a:solidFill>
                    <a:srgbClr val="000000"/>
                  </a:solidFill>
                  <a:cs typeface="Times New Roman" panose="02020603050405020304" pitchFamily="18" charset="0"/>
                </a:rPr>
                <a:t>θ</a:t>
              </a:r>
              <a:endParaRPr lang="en-US" altLang="en-US" sz="16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393231" name="Rectangle 31"/>
            <p:cNvSpPr>
              <a:spLocks noChangeArrowheads="1"/>
            </p:cNvSpPr>
            <p:nvPr/>
          </p:nvSpPr>
          <p:spPr bwMode="auto">
            <a:xfrm>
              <a:off x="1882" y="2681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393232" name="Line 32"/>
            <p:cNvSpPr>
              <a:spLocks noChangeShapeType="1"/>
            </p:cNvSpPr>
            <p:nvPr/>
          </p:nvSpPr>
          <p:spPr bwMode="auto">
            <a:xfrm flipH="1">
              <a:off x="2501" y="2694"/>
              <a:ext cx="236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prstDash val="sysDot"/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233" name="Rectangle 33"/>
            <p:cNvSpPr>
              <a:spLocks noChangeArrowheads="1"/>
            </p:cNvSpPr>
            <p:nvPr/>
          </p:nvSpPr>
          <p:spPr bwMode="auto">
            <a:xfrm>
              <a:off x="2736" y="2539"/>
              <a:ext cx="76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400"/>
                <a:t>مسير بسته</a:t>
              </a:r>
              <a:endParaRPr lang="en-US" altLang="en-US" sz="2400"/>
            </a:p>
          </p:txBody>
        </p:sp>
      </p:grpSp>
      <p:graphicFrame>
        <p:nvGraphicFramePr>
          <p:cNvPr id="1105958" name="Object 38"/>
          <p:cNvGraphicFramePr>
            <a:graphicFrameLocks noChangeAspect="1"/>
          </p:cNvGraphicFramePr>
          <p:nvPr>
            <p:ph sz="half" idx="2"/>
          </p:nvPr>
        </p:nvGraphicFramePr>
        <p:xfrm>
          <a:off x="6589714" y="4973638"/>
          <a:ext cx="2459037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3" imgW="825500" imgH="279400" progId="Equation.3">
                  <p:embed/>
                </p:oleObj>
              </mc:Choice>
              <mc:Fallback>
                <p:oleObj name="Equation" r:id="rId3" imgW="8255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9714" y="4973638"/>
                        <a:ext cx="2459037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82326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059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059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05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05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05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05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05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05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05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05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05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059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05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2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059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05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05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22" grpId="0"/>
      <p:bldP spid="110592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9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66963" y="579439"/>
            <a:ext cx="7416800" cy="1125537"/>
          </a:xfrm>
        </p:spPr>
        <p:txBody>
          <a:bodyPr/>
          <a:lstStyle/>
          <a:p>
            <a:pPr marL="0" indent="0" algn="ctr">
              <a:buNone/>
            </a:pPr>
            <a:r>
              <a:rPr lang="fa-IR" altLang="en-US" smtClean="0">
                <a:solidFill>
                  <a:schemeClr val="tx2"/>
                </a:solidFill>
              </a:rPr>
              <a:t>ميدان مغناطيسي در فاصلۀ </a:t>
            </a:r>
            <a:r>
              <a:rPr lang="en-US" altLang="en-US" sz="3200">
                <a:solidFill>
                  <a:srgbClr val="000000"/>
                </a:solidFill>
              </a:rPr>
              <a:t>r</a:t>
            </a:r>
            <a:r>
              <a:rPr lang="fa-IR" altLang="en-US" smtClean="0">
                <a:solidFill>
                  <a:schemeClr val="tx2"/>
                </a:solidFill>
              </a:rPr>
              <a:t> از سيم مستقيم طويل حامل جريان ، با استفاده از قانون آمپر</a:t>
            </a:r>
            <a:endParaRPr lang="en-US" altLang="en-US" smtClean="0">
              <a:solidFill>
                <a:schemeClr val="tx2"/>
              </a:solidFill>
            </a:endParaRPr>
          </a:p>
        </p:txBody>
      </p:sp>
      <p:grpSp>
        <p:nvGrpSpPr>
          <p:cNvPr id="1106970" name="Group 26"/>
          <p:cNvGrpSpPr>
            <a:grpSpLocks/>
          </p:cNvGrpSpPr>
          <p:nvPr/>
        </p:nvGrpSpPr>
        <p:grpSpPr bwMode="auto">
          <a:xfrm>
            <a:off x="4440238" y="2205039"/>
            <a:ext cx="2838450" cy="2435225"/>
            <a:chOff x="948" y="1955"/>
            <a:chExt cx="1788" cy="1534"/>
          </a:xfrm>
        </p:grpSpPr>
        <p:grpSp>
          <p:nvGrpSpPr>
            <p:cNvPr id="394247" name="Group 19"/>
            <p:cNvGrpSpPr>
              <a:grpSpLocks/>
            </p:cNvGrpSpPr>
            <p:nvPr/>
          </p:nvGrpSpPr>
          <p:grpSpPr bwMode="auto">
            <a:xfrm>
              <a:off x="1266" y="2726"/>
              <a:ext cx="223" cy="250"/>
              <a:chOff x="4468" y="2431"/>
              <a:chExt cx="223" cy="250"/>
            </a:xfrm>
          </p:grpSpPr>
          <p:sp>
            <p:nvSpPr>
              <p:cNvPr id="394263" name="Rectangle 12"/>
              <p:cNvSpPr>
                <a:spLocks noChangeArrowheads="1"/>
              </p:cNvSpPr>
              <p:nvPr/>
            </p:nvSpPr>
            <p:spPr bwMode="auto">
              <a:xfrm>
                <a:off x="4468" y="2431"/>
                <a:ext cx="2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394264" name="Line 13"/>
              <p:cNvSpPr>
                <a:spLocks noChangeShapeType="1"/>
              </p:cNvSpPr>
              <p:nvPr/>
            </p:nvSpPr>
            <p:spPr bwMode="auto">
              <a:xfrm>
                <a:off x="4529" y="2477"/>
                <a:ext cx="82" cy="1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94248" name="Group 14"/>
            <p:cNvGrpSpPr>
              <a:grpSpLocks/>
            </p:cNvGrpSpPr>
            <p:nvPr/>
          </p:nvGrpSpPr>
          <p:grpSpPr bwMode="auto">
            <a:xfrm>
              <a:off x="948" y="2696"/>
              <a:ext cx="265" cy="288"/>
              <a:chOff x="1383" y="2387"/>
              <a:chExt cx="265" cy="288"/>
            </a:xfrm>
          </p:grpSpPr>
          <p:sp>
            <p:nvSpPr>
              <p:cNvPr id="394261" name="Rectangle 15"/>
              <p:cNvSpPr>
                <a:spLocks noChangeArrowheads="1"/>
              </p:cNvSpPr>
              <p:nvPr/>
            </p:nvSpPr>
            <p:spPr bwMode="auto">
              <a:xfrm>
                <a:off x="1383" y="2387"/>
                <a:ext cx="26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dl</a:t>
                </a:r>
              </a:p>
            </p:txBody>
          </p:sp>
          <p:sp>
            <p:nvSpPr>
              <p:cNvPr id="394262" name="Line 16"/>
              <p:cNvSpPr>
                <a:spLocks noChangeShapeType="1"/>
              </p:cNvSpPr>
              <p:nvPr/>
            </p:nvSpPr>
            <p:spPr bwMode="auto">
              <a:xfrm>
                <a:off x="1498" y="2432"/>
                <a:ext cx="91" cy="0"/>
              </a:xfrm>
              <a:prstGeom prst="line">
                <a:avLst/>
              </a:prstGeom>
              <a:noFill/>
              <a:ln w="9525" cap="sq">
                <a:solidFill>
                  <a:srgbClr val="000000"/>
                </a:solidFill>
                <a:round/>
                <a:headEnd type="none" w="lg" len="lg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94249" name="Group 23"/>
            <p:cNvGrpSpPr>
              <a:grpSpLocks/>
            </p:cNvGrpSpPr>
            <p:nvPr/>
          </p:nvGrpSpPr>
          <p:grpSpPr bwMode="auto">
            <a:xfrm>
              <a:off x="1202" y="1955"/>
              <a:ext cx="1534" cy="1534"/>
              <a:chOff x="756" y="1509"/>
              <a:chExt cx="2422" cy="2422"/>
            </a:xfrm>
          </p:grpSpPr>
          <p:grpSp>
            <p:nvGrpSpPr>
              <p:cNvPr id="394252" name="Group 21"/>
              <p:cNvGrpSpPr>
                <a:grpSpLocks/>
              </p:cNvGrpSpPr>
              <p:nvPr/>
            </p:nvGrpSpPr>
            <p:grpSpPr bwMode="auto">
              <a:xfrm>
                <a:off x="756" y="1509"/>
                <a:ext cx="2422" cy="2422"/>
                <a:chOff x="1365" y="2120"/>
                <a:chExt cx="1202" cy="1202"/>
              </a:xfrm>
            </p:grpSpPr>
            <p:sp>
              <p:nvSpPr>
                <p:cNvPr id="394255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016" y="2367"/>
                  <a:ext cx="363" cy="31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4256" name="Oval 4"/>
                <p:cNvSpPr>
                  <a:spLocks noChangeArrowheads="1"/>
                </p:cNvSpPr>
                <p:nvPr/>
              </p:nvSpPr>
              <p:spPr bwMode="auto">
                <a:xfrm>
                  <a:off x="1421" y="2176"/>
                  <a:ext cx="1089" cy="1089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prstDash val="sysDot"/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394257" name="Oval 5"/>
                <p:cNvSpPr>
                  <a:spLocks noChangeArrowheads="1"/>
                </p:cNvSpPr>
                <p:nvPr/>
              </p:nvSpPr>
              <p:spPr bwMode="auto">
                <a:xfrm>
                  <a:off x="1365" y="2120"/>
                  <a:ext cx="1202" cy="1202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prstDash val="sysDot"/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grpSp>
              <p:nvGrpSpPr>
                <p:cNvPr id="394258" name="Group 8"/>
                <p:cNvGrpSpPr>
                  <a:grpSpLocks/>
                </p:cNvGrpSpPr>
                <p:nvPr/>
              </p:nvGrpSpPr>
              <p:grpSpPr bwMode="auto">
                <a:xfrm>
                  <a:off x="1908" y="2651"/>
                  <a:ext cx="136" cy="136"/>
                  <a:chOff x="1156" y="3339"/>
                  <a:chExt cx="136" cy="136"/>
                </a:xfrm>
              </p:grpSpPr>
              <p:sp>
                <p:nvSpPr>
                  <p:cNvPr id="394259" name="Oval 9"/>
                  <p:cNvSpPr>
                    <a:spLocks noChangeArrowheads="1"/>
                  </p:cNvSpPr>
                  <p:nvPr/>
                </p:nvSpPr>
                <p:spPr bwMode="auto">
                  <a:xfrm>
                    <a:off x="1156" y="3339"/>
                    <a:ext cx="136" cy="136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 cap="sq">
                    <a:solidFill>
                      <a:schemeClr val="tx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394260" name="Oval 10"/>
                  <p:cNvSpPr>
                    <a:spLocks noChangeArrowheads="1"/>
                  </p:cNvSpPr>
                  <p:nvPr/>
                </p:nvSpPr>
                <p:spPr bwMode="auto">
                  <a:xfrm>
                    <a:off x="1210" y="3397"/>
                    <a:ext cx="23" cy="23"/>
                  </a:xfrm>
                  <a:prstGeom prst="ellipse">
                    <a:avLst/>
                  </a:prstGeom>
                  <a:solidFill>
                    <a:schemeClr val="bg1"/>
                  </a:solidFill>
                  <a:ln w="28575" cap="sq">
                    <a:solidFill>
                      <a:schemeClr val="tx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</p:grpSp>
          </p:grpSp>
          <p:sp>
            <p:nvSpPr>
              <p:cNvPr id="394253" name="Line 17"/>
              <p:cNvSpPr>
                <a:spLocks noChangeShapeType="1"/>
              </p:cNvSpPr>
              <p:nvPr/>
            </p:nvSpPr>
            <p:spPr bwMode="auto">
              <a:xfrm>
                <a:off x="868" y="2730"/>
                <a:ext cx="0" cy="318"/>
              </a:xfrm>
              <a:prstGeom prst="line">
                <a:avLst/>
              </a:prstGeom>
              <a:noFill/>
              <a:ln w="28575" cap="sq">
                <a:solidFill>
                  <a:srgbClr val="FF00FF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254" name="Line 18"/>
              <p:cNvSpPr>
                <a:spLocks noChangeShapeType="1"/>
              </p:cNvSpPr>
              <p:nvPr/>
            </p:nvSpPr>
            <p:spPr bwMode="auto">
              <a:xfrm>
                <a:off x="756" y="2730"/>
                <a:ext cx="0" cy="318"/>
              </a:xfrm>
              <a:prstGeom prst="line">
                <a:avLst/>
              </a:prstGeom>
              <a:noFill/>
              <a:ln w="28575" cap="sq">
                <a:solidFill>
                  <a:schemeClr val="folHlink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4250" name="Rectangle 24"/>
            <p:cNvSpPr>
              <a:spLocks noChangeArrowheads="1"/>
            </p:cNvSpPr>
            <p:nvPr/>
          </p:nvSpPr>
          <p:spPr bwMode="auto">
            <a:xfrm>
              <a:off x="2016" y="2726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394251" name="Rectangle 25"/>
            <p:cNvSpPr>
              <a:spLocks noChangeArrowheads="1"/>
            </p:cNvSpPr>
            <p:nvPr/>
          </p:nvSpPr>
          <p:spPr bwMode="auto">
            <a:xfrm>
              <a:off x="2149" y="2232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</p:grpSp>
      <p:graphicFrame>
        <p:nvGraphicFramePr>
          <p:cNvPr id="1106971" name="Object 27"/>
          <p:cNvGraphicFramePr>
            <a:graphicFrameLocks noChangeAspect="1"/>
          </p:cNvGraphicFramePr>
          <p:nvPr>
            <p:ph sz="half" idx="2"/>
          </p:nvPr>
        </p:nvGraphicFramePr>
        <p:xfrm>
          <a:off x="3273425" y="5303838"/>
          <a:ext cx="2160588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3" imgW="825500" imgH="279400" progId="Equation.3">
                  <p:embed/>
                </p:oleObj>
              </mc:Choice>
              <mc:Fallback>
                <p:oleObj name="Equation" r:id="rId3" imgW="8255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3425" y="5303838"/>
                        <a:ext cx="2160588" cy="77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974" name="Object 30"/>
          <p:cNvGraphicFramePr>
            <a:graphicFrameLocks noChangeAspect="1"/>
          </p:cNvGraphicFramePr>
          <p:nvPr/>
        </p:nvGraphicFramePr>
        <p:xfrm>
          <a:off x="5419726" y="4941889"/>
          <a:ext cx="1611313" cy="1474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Equation" r:id="rId5" imgW="596641" imgH="545863" progId="Equation.3">
                  <p:embed/>
                </p:oleObj>
              </mc:Choice>
              <mc:Fallback>
                <p:oleObj name="Equation" r:id="rId5" imgW="596641" imgH="54586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9726" y="4941889"/>
                        <a:ext cx="1611313" cy="1474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976" name="Object 32"/>
          <p:cNvGraphicFramePr>
            <a:graphicFrameLocks noChangeAspect="1"/>
          </p:cNvGraphicFramePr>
          <p:nvPr/>
        </p:nvGraphicFramePr>
        <p:xfrm>
          <a:off x="7016750" y="5162550"/>
          <a:ext cx="1873250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Equation" r:id="rId7" imgW="710891" imgH="393529" progId="Equation.3">
                  <p:embed/>
                </p:oleObj>
              </mc:Choice>
              <mc:Fallback>
                <p:oleObj name="Equation" r:id="rId7" imgW="71089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750" y="5162550"/>
                        <a:ext cx="1873250" cy="103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9581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06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06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06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06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06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06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106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069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06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06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069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06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06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0697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0697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06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94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27263" y="6461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مثال 6 </a:t>
            </a:r>
            <a:endParaRPr lang="en-US" altLang="en-US" smtClean="0"/>
          </a:p>
        </p:txBody>
      </p:sp>
      <p:sp>
        <p:nvSpPr>
          <p:cNvPr id="1107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3764" y="1654176"/>
            <a:ext cx="7921625" cy="2638425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در شكل زير مقطع سيم حامل جريان </a:t>
            </a:r>
            <a:r>
              <a:rPr lang="en-US" altLang="en-US" smtClean="0">
                <a:solidFill>
                  <a:srgbClr val="000000"/>
                </a:solidFill>
              </a:rPr>
              <a:t>I</a:t>
            </a:r>
            <a:r>
              <a:rPr lang="fa-IR" altLang="en-US" smtClean="0"/>
              <a:t> به چگالي يكنواخت و شعاع </a:t>
            </a:r>
            <a:r>
              <a:rPr lang="en-US" altLang="en-US" smtClean="0">
                <a:solidFill>
                  <a:srgbClr val="000000"/>
                </a:solidFill>
              </a:rPr>
              <a:t>a</a:t>
            </a:r>
            <a:r>
              <a:rPr lang="fa-IR" altLang="en-US" smtClean="0"/>
              <a:t> نشان داده شده است ، شدت ميدان مغناطيسي را در فواصل ،   </a:t>
            </a:r>
          </a:p>
          <a:p>
            <a:pPr marL="0" indent="0" algn="just">
              <a:buNone/>
            </a:pPr>
            <a:r>
              <a:rPr lang="fa-IR" altLang="en-US" smtClean="0"/>
              <a:t>   الف ) </a:t>
            </a:r>
            <a:r>
              <a:rPr lang="en-US" altLang="en-US" smtClean="0">
                <a:solidFill>
                  <a:srgbClr val="000000"/>
                </a:solidFill>
              </a:rPr>
              <a:t>r &lt; a</a:t>
            </a:r>
            <a:endParaRPr lang="fa-IR" altLang="en-US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fa-IR" altLang="en-US" smtClean="0"/>
              <a:t>   ب ) </a:t>
            </a:r>
            <a:r>
              <a:rPr lang="en-US" altLang="en-US" smtClean="0">
                <a:solidFill>
                  <a:srgbClr val="000000"/>
                </a:solidFill>
              </a:rPr>
              <a:t>r &gt; a</a:t>
            </a:r>
            <a:r>
              <a:rPr lang="fa-IR" altLang="en-US" smtClean="0"/>
              <a:t> </a:t>
            </a:r>
          </a:p>
          <a:p>
            <a:pPr marL="0" indent="0" algn="just">
              <a:buNone/>
            </a:pPr>
            <a:r>
              <a:rPr lang="fa-IR" altLang="en-US" smtClean="0"/>
              <a:t>با استفاده از قانون آمپر به دست آوريد.</a:t>
            </a:r>
            <a:endParaRPr lang="en-US" altLang="en-US" smtClean="0"/>
          </a:p>
        </p:txBody>
      </p:sp>
      <p:grpSp>
        <p:nvGrpSpPr>
          <p:cNvPr id="1108106" name="Group 138"/>
          <p:cNvGrpSpPr>
            <a:grpSpLocks/>
          </p:cNvGrpSpPr>
          <p:nvPr/>
        </p:nvGrpSpPr>
        <p:grpSpPr bwMode="auto">
          <a:xfrm>
            <a:off x="2495550" y="3789364"/>
            <a:ext cx="2522538" cy="1379537"/>
            <a:chOff x="675" y="2961"/>
            <a:chExt cx="1589" cy="869"/>
          </a:xfrm>
        </p:grpSpPr>
        <p:grpSp>
          <p:nvGrpSpPr>
            <p:cNvPr id="395269" name="Group 132"/>
            <p:cNvGrpSpPr>
              <a:grpSpLocks/>
            </p:cNvGrpSpPr>
            <p:nvPr/>
          </p:nvGrpSpPr>
          <p:grpSpPr bwMode="auto">
            <a:xfrm rot="-2593271">
              <a:off x="675" y="3143"/>
              <a:ext cx="1589" cy="681"/>
              <a:chOff x="675" y="3137"/>
              <a:chExt cx="1589" cy="681"/>
            </a:xfrm>
          </p:grpSpPr>
          <p:grpSp>
            <p:nvGrpSpPr>
              <p:cNvPr id="395273" name="Group 129"/>
              <p:cNvGrpSpPr>
                <a:grpSpLocks/>
              </p:cNvGrpSpPr>
              <p:nvPr/>
            </p:nvGrpSpPr>
            <p:grpSpPr bwMode="auto">
              <a:xfrm>
                <a:off x="675" y="3137"/>
                <a:ext cx="1589" cy="681"/>
                <a:chOff x="675" y="3137"/>
                <a:chExt cx="1589" cy="681"/>
              </a:xfrm>
            </p:grpSpPr>
            <p:sp>
              <p:nvSpPr>
                <p:cNvPr id="395275" name="Oval 122"/>
                <p:cNvSpPr>
                  <a:spLocks noChangeArrowheads="1"/>
                </p:cNvSpPr>
                <p:nvPr/>
              </p:nvSpPr>
              <p:spPr bwMode="auto">
                <a:xfrm>
                  <a:off x="1583" y="3137"/>
                  <a:ext cx="681" cy="68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766021"/>
                    </a:gs>
                    <a:gs pos="50000">
                      <a:srgbClr val="FFCF47"/>
                    </a:gs>
                    <a:gs pos="100000">
                      <a:srgbClr val="76602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395276" name="Rectangle 126"/>
                <p:cNvSpPr>
                  <a:spLocks noChangeArrowheads="1"/>
                </p:cNvSpPr>
                <p:nvPr/>
              </p:nvSpPr>
              <p:spPr bwMode="auto">
                <a:xfrm>
                  <a:off x="1017" y="3137"/>
                  <a:ext cx="907" cy="680"/>
                </a:xfrm>
                <a:prstGeom prst="rect">
                  <a:avLst/>
                </a:prstGeom>
                <a:gradFill rotWithShape="1">
                  <a:gsLst>
                    <a:gs pos="0">
                      <a:srgbClr val="766021"/>
                    </a:gs>
                    <a:gs pos="50000">
                      <a:srgbClr val="FFCF47"/>
                    </a:gs>
                    <a:gs pos="100000">
                      <a:srgbClr val="76602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8575" cap="sq">
                      <a:solidFill>
                        <a:schemeClr val="tx1"/>
                      </a:solidFill>
                      <a:miter lim="800000"/>
                      <a:headEnd type="none" w="lg" len="lg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395277" name="Oval 121" descr="قطری رو به بالای تیره"/>
                <p:cNvSpPr>
                  <a:spLocks noChangeArrowheads="1"/>
                </p:cNvSpPr>
                <p:nvPr/>
              </p:nvSpPr>
              <p:spPr bwMode="auto">
                <a:xfrm>
                  <a:off x="675" y="3137"/>
                  <a:ext cx="681" cy="681"/>
                </a:xfrm>
                <a:prstGeom prst="ellipse">
                  <a:avLst/>
                </a:prstGeom>
                <a:blipFill dpi="0" rotWithShape="0">
                  <a:blip r:embed="rId2"/>
                  <a:srcRect/>
                  <a:tile tx="0" ty="0" sx="100000" sy="100000" flip="none" algn="tl"/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</p:grpSp>
          <p:sp>
            <p:nvSpPr>
              <p:cNvPr id="395274" name="Line 131"/>
              <p:cNvSpPr>
                <a:spLocks noChangeShapeType="1"/>
              </p:cNvSpPr>
              <p:nvPr/>
            </p:nvSpPr>
            <p:spPr bwMode="auto">
              <a:xfrm flipH="1">
                <a:off x="1610" y="3475"/>
                <a:ext cx="408" cy="0"/>
              </a:xfrm>
              <a:prstGeom prst="line">
                <a:avLst/>
              </a:prstGeom>
              <a:noFill/>
              <a:ln w="28575" cap="sq">
                <a:solidFill>
                  <a:schemeClr val="accent1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5270" name="Line 133"/>
            <p:cNvSpPr>
              <a:spLocks noChangeShapeType="1"/>
            </p:cNvSpPr>
            <p:nvPr/>
          </p:nvSpPr>
          <p:spPr bwMode="auto">
            <a:xfrm>
              <a:off x="1137" y="3791"/>
              <a:ext cx="340" cy="0"/>
            </a:xfrm>
            <a:prstGeom prst="line">
              <a:avLst/>
            </a:prstGeom>
            <a:noFill/>
            <a:ln w="28575" cap="sq">
              <a:solidFill>
                <a:schemeClr val="tx2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71" name="Rectangle 136"/>
            <p:cNvSpPr>
              <a:spLocks noChangeArrowheads="1"/>
            </p:cNvSpPr>
            <p:nvPr/>
          </p:nvSpPr>
          <p:spPr bwMode="auto">
            <a:xfrm>
              <a:off x="1610" y="2961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accent1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395272" name="Rectangle 137"/>
            <p:cNvSpPr>
              <a:spLocks noChangeArrowheads="1"/>
            </p:cNvSpPr>
            <p:nvPr/>
          </p:nvSpPr>
          <p:spPr bwMode="auto">
            <a:xfrm>
              <a:off x="1202" y="3542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22624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079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079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07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07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07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07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07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07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07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48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107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107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107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2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107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107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107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40"/>
                            </p:stCondLst>
                            <p:childTnLst>
                              <p:par>
                                <p:cTn id="3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1107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1107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1107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6320"/>
                            </p:stCondLst>
                            <p:childTnLst>
                              <p:par>
                                <p:cTn id="3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08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08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08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08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7970" grpId="0"/>
      <p:bldP spid="110797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9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43138" y="7905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مثال 6 </a:t>
            </a:r>
            <a:endParaRPr lang="en-US" altLang="en-US" smtClean="0"/>
          </a:p>
        </p:txBody>
      </p:sp>
      <p:sp>
        <p:nvSpPr>
          <p:cNvPr id="1108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28026" y="2205038"/>
            <a:ext cx="1577975" cy="5762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الف ) </a:t>
            </a:r>
            <a:r>
              <a:rPr lang="en-US" altLang="en-US" smtClean="0">
                <a:solidFill>
                  <a:srgbClr val="000000"/>
                </a:solidFill>
              </a:rPr>
              <a:t>r &lt; a</a:t>
            </a:r>
          </a:p>
        </p:txBody>
      </p:sp>
      <p:grpSp>
        <p:nvGrpSpPr>
          <p:cNvPr id="1109022" name="Group 30"/>
          <p:cNvGrpSpPr>
            <a:grpSpLocks/>
          </p:cNvGrpSpPr>
          <p:nvPr/>
        </p:nvGrpSpPr>
        <p:grpSpPr bwMode="auto">
          <a:xfrm>
            <a:off x="2063750" y="1052513"/>
            <a:ext cx="4224338" cy="2673350"/>
            <a:chOff x="839" y="1027"/>
            <a:chExt cx="2661" cy="1684"/>
          </a:xfrm>
        </p:grpSpPr>
        <p:grpSp>
          <p:nvGrpSpPr>
            <p:cNvPr id="396298" name="Group 13"/>
            <p:cNvGrpSpPr>
              <a:grpSpLocks/>
            </p:cNvGrpSpPr>
            <p:nvPr/>
          </p:nvGrpSpPr>
          <p:grpSpPr bwMode="auto">
            <a:xfrm rot="-2593271">
              <a:off x="839" y="1207"/>
              <a:ext cx="2661" cy="1141"/>
              <a:chOff x="675" y="3137"/>
              <a:chExt cx="1589" cy="681"/>
            </a:xfrm>
          </p:grpSpPr>
          <p:grpSp>
            <p:nvGrpSpPr>
              <p:cNvPr id="396307" name="Group 14"/>
              <p:cNvGrpSpPr>
                <a:grpSpLocks/>
              </p:cNvGrpSpPr>
              <p:nvPr/>
            </p:nvGrpSpPr>
            <p:grpSpPr bwMode="auto">
              <a:xfrm>
                <a:off x="675" y="3137"/>
                <a:ext cx="1589" cy="681"/>
                <a:chOff x="675" y="3137"/>
                <a:chExt cx="1589" cy="681"/>
              </a:xfrm>
            </p:grpSpPr>
            <p:sp>
              <p:nvSpPr>
                <p:cNvPr id="396309" name="Oval 15"/>
                <p:cNvSpPr>
                  <a:spLocks noChangeArrowheads="1"/>
                </p:cNvSpPr>
                <p:nvPr/>
              </p:nvSpPr>
              <p:spPr bwMode="auto">
                <a:xfrm>
                  <a:off x="1583" y="3137"/>
                  <a:ext cx="681" cy="68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766021"/>
                    </a:gs>
                    <a:gs pos="50000">
                      <a:srgbClr val="FFCF47"/>
                    </a:gs>
                    <a:gs pos="100000">
                      <a:srgbClr val="76602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396310" name="Rectangle 16"/>
                <p:cNvSpPr>
                  <a:spLocks noChangeArrowheads="1"/>
                </p:cNvSpPr>
                <p:nvPr/>
              </p:nvSpPr>
              <p:spPr bwMode="auto">
                <a:xfrm>
                  <a:off x="1017" y="3137"/>
                  <a:ext cx="907" cy="680"/>
                </a:xfrm>
                <a:prstGeom prst="rect">
                  <a:avLst/>
                </a:prstGeom>
                <a:gradFill rotWithShape="1">
                  <a:gsLst>
                    <a:gs pos="0">
                      <a:srgbClr val="766021"/>
                    </a:gs>
                    <a:gs pos="50000">
                      <a:srgbClr val="FFCF47"/>
                    </a:gs>
                    <a:gs pos="100000">
                      <a:srgbClr val="76602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8575" cap="sq">
                      <a:solidFill>
                        <a:schemeClr val="tx1"/>
                      </a:solidFill>
                      <a:miter lim="800000"/>
                      <a:headEnd type="none" w="lg" len="lg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396311" name="Oval 17" descr="قطری رو به بالای تیره"/>
                <p:cNvSpPr>
                  <a:spLocks noChangeArrowheads="1"/>
                </p:cNvSpPr>
                <p:nvPr/>
              </p:nvSpPr>
              <p:spPr bwMode="auto">
                <a:xfrm>
                  <a:off x="675" y="3137"/>
                  <a:ext cx="681" cy="681"/>
                </a:xfrm>
                <a:prstGeom prst="ellipse">
                  <a:avLst/>
                </a:prstGeom>
                <a:blipFill dpi="0" rotWithShape="0">
                  <a:blip r:embed="rId3"/>
                  <a:srcRect/>
                  <a:tile tx="0" ty="0" sx="100000" sy="100000" flip="none" algn="tl"/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</p:grpSp>
          <p:sp>
            <p:nvSpPr>
              <p:cNvPr id="396308" name="Line 18"/>
              <p:cNvSpPr>
                <a:spLocks noChangeShapeType="1"/>
              </p:cNvSpPr>
              <p:nvPr/>
            </p:nvSpPr>
            <p:spPr bwMode="auto">
              <a:xfrm flipH="1">
                <a:off x="1610" y="3475"/>
                <a:ext cx="408" cy="0"/>
              </a:xfrm>
              <a:prstGeom prst="line">
                <a:avLst/>
              </a:prstGeom>
              <a:noFill/>
              <a:ln w="28575" cap="sq">
                <a:solidFill>
                  <a:srgbClr val="3333FF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6299" name="Line 19"/>
            <p:cNvSpPr>
              <a:spLocks noChangeShapeType="1"/>
            </p:cNvSpPr>
            <p:nvPr/>
          </p:nvSpPr>
          <p:spPr bwMode="auto">
            <a:xfrm>
              <a:off x="1619" y="2296"/>
              <a:ext cx="570" cy="0"/>
            </a:xfrm>
            <a:prstGeom prst="line">
              <a:avLst/>
            </a:prstGeom>
            <a:noFill/>
            <a:ln w="28575" cap="sq">
              <a:solidFill>
                <a:schemeClr val="tx2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00" name="Rectangle 21"/>
            <p:cNvSpPr>
              <a:spLocks noChangeArrowheads="1"/>
            </p:cNvSpPr>
            <p:nvPr/>
          </p:nvSpPr>
          <p:spPr bwMode="auto">
            <a:xfrm>
              <a:off x="1722" y="2053"/>
              <a:ext cx="20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396301" name="Oval 23"/>
            <p:cNvSpPr>
              <a:spLocks noChangeArrowheads="1"/>
            </p:cNvSpPr>
            <p:nvPr/>
          </p:nvSpPr>
          <p:spPr bwMode="auto">
            <a:xfrm rot="330396">
              <a:off x="1192" y="1875"/>
              <a:ext cx="836" cy="8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396302" name="Oval 24"/>
            <p:cNvSpPr>
              <a:spLocks noChangeArrowheads="1"/>
            </p:cNvSpPr>
            <p:nvPr/>
          </p:nvSpPr>
          <p:spPr bwMode="auto">
            <a:xfrm>
              <a:off x="1586" y="2279"/>
              <a:ext cx="38" cy="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396303" name="Line 26"/>
            <p:cNvSpPr>
              <a:spLocks noChangeShapeType="1"/>
            </p:cNvSpPr>
            <p:nvPr/>
          </p:nvSpPr>
          <p:spPr bwMode="auto">
            <a:xfrm rot="18900000" flipH="1">
              <a:off x="1426" y="2391"/>
              <a:ext cx="303" cy="227"/>
            </a:xfrm>
            <a:prstGeom prst="line">
              <a:avLst/>
            </a:prstGeom>
            <a:noFill/>
            <a:ln w="28575" cap="sq">
              <a:solidFill>
                <a:srgbClr val="FF00FF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04" name="Rectangle 27"/>
            <p:cNvSpPr>
              <a:spLocks noChangeArrowheads="1"/>
            </p:cNvSpPr>
            <p:nvPr/>
          </p:nvSpPr>
          <p:spPr bwMode="auto">
            <a:xfrm>
              <a:off x="1420" y="2341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FF00FF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FF00FF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396305" name="Rectangle 20"/>
            <p:cNvSpPr>
              <a:spLocks noChangeArrowheads="1"/>
            </p:cNvSpPr>
            <p:nvPr/>
          </p:nvSpPr>
          <p:spPr bwMode="auto">
            <a:xfrm>
              <a:off x="1474" y="2050"/>
              <a:ext cx="22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tx2"/>
                  </a:solidFill>
                  <a:cs typeface="Times New Roman" panose="02020603050405020304" pitchFamily="18" charset="0"/>
                </a:rPr>
                <a:t>I´</a:t>
              </a:r>
            </a:p>
          </p:txBody>
        </p:sp>
        <p:sp>
          <p:nvSpPr>
            <p:cNvPr id="396306" name="Rectangle 29"/>
            <p:cNvSpPr>
              <a:spLocks noChangeArrowheads="1"/>
            </p:cNvSpPr>
            <p:nvPr/>
          </p:nvSpPr>
          <p:spPr bwMode="auto">
            <a:xfrm>
              <a:off x="2466" y="1027"/>
              <a:ext cx="20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3200">
                  <a:solidFill>
                    <a:srgbClr val="3333FF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</p:grpSp>
      <p:graphicFrame>
        <p:nvGraphicFramePr>
          <p:cNvPr id="1109025" name="Object 33"/>
          <p:cNvGraphicFramePr>
            <a:graphicFrameLocks noChangeAspect="1"/>
          </p:cNvGraphicFramePr>
          <p:nvPr>
            <p:ph sz="quarter" idx="3"/>
          </p:nvPr>
        </p:nvGraphicFramePr>
        <p:xfrm>
          <a:off x="2640013" y="4365626"/>
          <a:ext cx="2328862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4" imgW="850531" imgH="279279" progId="Equation.3">
                  <p:embed/>
                </p:oleObj>
              </mc:Choice>
              <mc:Fallback>
                <p:oleObj name="Equation" r:id="rId4" imgW="850531" imgH="27927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0013" y="4365626"/>
                        <a:ext cx="2328862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9028" name="Object 36"/>
          <p:cNvGraphicFramePr>
            <a:graphicFrameLocks noChangeAspect="1"/>
          </p:cNvGraphicFramePr>
          <p:nvPr/>
        </p:nvGraphicFramePr>
        <p:xfrm>
          <a:off x="5434014" y="5473701"/>
          <a:ext cx="158432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6" imgW="660113" imgH="393529" progId="Equation.3">
                  <p:embed/>
                </p:oleObj>
              </mc:Choice>
              <mc:Fallback>
                <p:oleObj name="Equation" r:id="rId6" imgW="66011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4014" y="5473701"/>
                        <a:ext cx="1584325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9029" name="Object 37"/>
          <p:cNvGraphicFramePr>
            <a:graphicFrameLocks noChangeAspect="1"/>
          </p:cNvGraphicFramePr>
          <p:nvPr/>
        </p:nvGraphicFramePr>
        <p:xfrm>
          <a:off x="7648575" y="4783138"/>
          <a:ext cx="21923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Equation" r:id="rId8" imgW="927100" imgH="419100" progId="Equation.3">
                  <p:embed/>
                </p:oleObj>
              </mc:Choice>
              <mc:Fallback>
                <p:oleObj name="Equation" r:id="rId8" imgW="9271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8575" y="4783138"/>
                        <a:ext cx="2192338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9031" name="Object 39"/>
          <p:cNvGraphicFramePr>
            <a:graphicFrameLocks noChangeAspect="1"/>
          </p:cNvGraphicFramePr>
          <p:nvPr/>
        </p:nvGraphicFramePr>
        <p:xfrm>
          <a:off x="4987926" y="4249738"/>
          <a:ext cx="2068513" cy="98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Equation" r:id="rId10" imgW="748975" imgH="393529" progId="Equation.3">
                  <p:embed/>
                </p:oleObj>
              </mc:Choice>
              <mc:Fallback>
                <p:oleObj name="Equation" r:id="rId10" imgW="74897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7926" y="4249738"/>
                        <a:ext cx="2068513" cy="989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9032" name="AutoShape 40"/>
          <p:cNvSpPr>
            <a:spLocks/>
          </p:cNvSpPr>
          <p:nvPr/>
        </p:nvSpPr>
        <p:spPr bwMode="auto">
          <a:xfrm>
            <a:off x="7191375" y="4249739"/>
            <a:ext cx="215900" cy="2016125"/>
          </a:xfrm>
          <a:prstGeom prst="rightBrace">
            <a:avLst>
              <a:gd name="adj1" fmla="val 77819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4532265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089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089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08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08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08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08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090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09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09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108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108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108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09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09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09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090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090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09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09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09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09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09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09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090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09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1109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109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109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109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09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09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8994" grpId="0"/>
      <p:bldP spid="110899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0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10064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مثال 6 </a:t>
            </a:r>
            <a:endParaRPr lang="en-US" altLang="en-US" smtClean="0"/>
          </a:p>
        </p:txBody>
      </p:sp>
      <p:sp>
        <p:nvSpPr>
          <p:cNvPr id="11100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112126" y="2374901"/>
            <a:ext cx="1724025" cy="5492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ب ) </a:t>
            </a:r>
            <a:r>
              <a:rPr lang="en-US" altLang="en-US" smtClean="0">
                <a:solidFill>
                  <a:srgbClr val="000000"/>
                </a:solidFill>
              </a:rPr>
              <a:t>r &gt; a</a:t>
            </a:r>
            <a:r>
              <a:rPr lang="fa-IR" altLang="en-US" smtClean="0"/>
              <a:t> </a:t>
            </a:r>
            <a:endParaRPr lang="en-US" altLang="en-US" smtClean="0"/>
          </a:p>
        </p:txBody>
      </p:sp>
      <p:graphicFrame>
        <p:nvGraphicFramePr>
          <p:cNvPr id="1110036" name="Object 20"/>
          <p:cNvGraphicFramePr>
            <a:graphicFrameLocks noChangeAspect="1"/>
          </p:cNvGraphicFramePr>
          <p:nvPr>
            <p:ph sz="half" idx="2"/>
          </p:nvPr>
        </p:nvGraphicFramePr>
        <p:xfrm>
          <a:off x="3940175" y="4708526"/>
          <a:ext cx="229870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Equation" r:id="rId3" imgW="825500" imgH="279400" progId="Equation.3">
                  <p:embed/>
                </p:oleObj>
              </mc:Choice>
              <mc:Fallback>
                <p:oleObj name="Equation" r:id="rId3" imgW="8255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0175" y="4708526"/>
                        <a:ext cx="2298700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10054" name="Group 38"/>
          <p:cNvGrpSpPr>
            <a:grpSpLocks/>
          </p:cNvGrpSpPr>
          <p:nvPr/>
        </p:nvGrpSpPr>
        <p:grpSpPr bwMode="auto">
          <a:xfrm>
            <a:off x="1933575" y="1085850"/>
            <a:ext cx="4224338" cy="2673350"/>
            <a:chOff x="0" y="436"/>
            <a:chExt cx="2661" cy="1684"/>
          </a:xfrm>
        </p:grpSpPr>
        <p:grpSp>
          <p:nvGrpSpPr>
            <p:cNvPr id="397319" name="Group 24"/>
            <p:cNvGrpSpPr>
              <a:grpSpLocks/>
            </p:cNvGrpSpPr>
            <p:nvPr/>
          </p:nvGrpSpPr>
          <p:grpSpPr bwMode="auto">
            <a:xfrm rot="-2593271">
              <a:off x="0" y="616"/>
              <a:ext cx="2661" cy="1141"/>
              <a:chOff x="675" y="3137"/>
              <a:chExt cx="1589" cy="681"/>
            </a:xfrm>
          </p:grpSpPr>
          <p:grpSp>
            <p:nvGrpSpPr>
              <p:cNvPr id="397328" name="Group 25"/>
              <p:cNvGrpSpPr>
                <a:grpSpLocks/>
              </p:cNvGrpSpPr>
              <p:nvPr/>
            </p:nvGrpSpPr>
            <p:grpSpPr bwMode="auto">
              <a:xfrm>
                <a:off x="675" y="3137"/>
                <a:ext cx="1589" cy="681"/>
                <a:chOff x="675" y="3137"/>
                <a:chExt cx="1589" cy="681"/>
              </a:xfrm>
            </p:grpSpPr>
            <p:sp>
              <p:nvSpPr>
                <p:cNvPr id="397330" name="Oval 26"/>
                <p:cNvSpPr>
                  <a:spLocks noChangeArrowheads="1"/>
                </p:cNvSpPr>
                <p:nvPr/>
              </p:nvSpPr>
              <p:spPr bwMode="auto">
                <a:xfrm>
                  <a:off x="1583" y="3137"/>
                  <a:ext cx="681" cy="68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766021"/>
                    </a:gs>
                    <a:gs pos="50000">
                      <a:srgbClr val="FFCF47"/>
                    </a:gs>
                    <a:gs pos="100000">
                      <a:srgbClr val="76602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397331" name="Rectangle 27"/>
                <p:cNvSpPr>
                  <a:spLocks noChangeArrowheads="1"/>
                </p:cNvSpPr>
                <p:nvPr/>
              </p:nvSpPr>
              <p:spPr bwMode="auto">
                <a:xfrm>
                  <a:off x="1017" y="3137"/>
                  <a:ext cx="907" cy="680"/>
                </a:xfrm>
                <a:prstGeom prst="rect">
                  <a:avLst/>
                </a:prstGeom>
                <a:gradFill rotWithShape="1">
                  <a:gsLst>
                    <a:gs pos="0">
                      <a:srgbClr val="766021"/>
                    </a:gs>
                    <a:gs pos="50000">
                      <a:srgbClr val="FFCF47"/>
                    </a:gs>
                    <a:gs pos="100000">
                      <a:srgbClr val="76602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8575" cap="sq">
                      <a:solidFill>
                        <a:schemeClr val="tx1"/>
                      </a:solidFill>
                      <a:miter lim="800000"/>
                      <a:headEnd type="none" w="lg" len="lg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397332" name="Oval 28" descr="قطری رو به بالای تیره"/>
                <p:cNvSpPr>
                  <a:spLocks noChangeArrowheads="1"/>
                </p:cNvSpPr>
                <p:nvPr/>
              </p:nvSpPr>
              <p:spPr bwMode="auto">
                <a:xfrm>
                  <a:off x="675" y="3137"/>
                  <a:ext cx="681" cy="681"/>
                </a:xfrm>
                <a:prstGeom prst="ellipse">
                  <a:avLst/>
                </a:prstGeom>
                <a:blipFill dpi="0" rotWithShape="0">
                  <a:blip r:embed="rId5"/>
                  <a:srcRect/>
                  <a:tile tx="0" ty="0" sx="100000" sy="100000" flip="none" algn="tl"/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</p:grpSp>
          <p:sp>
            <p:nvSpPr>
              <p:cNvPr id="397329" name="Line 29"/>
              <p:cNvSpPr>
                <a:spLocks noChangeShapeType="1"/>
              </p:cNvSpPr>
              <p:nvPr/>
            </p:nvSpPr>
            <p:spPr bwMode="auto">
              <a:xfrm flipH="1">
                <a:off x="1610" y="3475"/>
                <a:ext cx="408" cy="0"/>
              </a:xfrm>
              <a:prstGeom prst="line">
                <a:avLst/>
              </a:prstGeom>
              <a:noFill/>
              <a:ln w="28575" cap="sq">
                <a:solidFill>
                  <a:srgbClr val="3333FF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7320" name="Line 30"/>
            <p:cNvSpPr>
              <a:spLocks noChangeShapeType="1"/>
            </p:cNvSpPr>
            <p:nvPr/>
          </p:nvSpPr>
          <p:spPr bwMode="auto">
            <a:xfrm>
              <a:off x="780" y="1705"/>
              <a:ext cx="570" cy="0"/>
            </a:xfrm>
            <a:prstGeom prst="line">
              <a:avLst/>
            </a:prstGeom>
            <a:noFill/>
            <a:ln w="28575" cap="sq">
              <a:solidFill>
                <a:srgbClr val="FF3399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21" name="Rectangle 31"/>
            <p:cNvSpPr>
              <a:spLocks noChangeArrowheads="1"/>
            </p:cNvSpPr>
            <p:nvPr/>
          </p:nvSpPr>
          <p:spPr bwMode="auto">
            <a:xfrm>
              <a:off x="521" y="1752"/>
              <a:ext cx="20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397322" name="Oval 32"/>
            <p:cNvSpPr>
              <a:spLocks noChangeArrowheads="1"/>
            </p:cNvSpPr>
            <p:nvPr/>
          </p:nvSpPr>
          <p:spPr bwMode="auto">
            <a:xfrm rot="330396">
              <a:off x="353" y="1284"/>
              <a:ext cx="836" cy="83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397323" name="Oval 33"/>
            <p:cNvSpPr>
              <a:spLocks noChangeArrowheads="1"/>
            </p:cNvSpPr>
            <p:nvPr/>
          </p:nvSpPr>
          <p:spPr bwMode="auto">
            <a:xfrm>
              <a:off x="747" y="1688"/>
              <a:ext cx="38" cy="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397324" name="Line 34"/>
            <p:cNvSpPr>
              <a:spLocks noChangeShapeType="1"/>
            </p:cNvSpPr>
            <p:nvPr/>
          </p:nvSpPr>
          <p:spPr bwMode="auto">
            <a:xfrm rot="18900000" flipH="1">
              <a:off x="587" y="1800"/>
              <a:ext cx="303" cy="227"/>
            </a:xfrm>
            <a:prstGeom prst="line">
              <a:avLst/>
            </a:prstGeom>
            <a:noFill/>
            <a:ln w="28575" cap="sq">
              <a:solidFill>
                <a:schemeClr val="tx2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25" name="Rectangle 35"/>
            <p:cNvSpPr>
              <a:spLocks noChangeArrowheads="1"/>
            </p:cNvSpPr>
            <p:nvPr/>
          </p:nvSpPr>
          <p:spPr bwMode="auto">
            <a:xfrm>
              <a:off x="975" y="1472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rgbClr val="FF00FF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FF00FF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397326" name="Rectangle 36"/>
            <p:cNvSpPr>
              <a:spLocks noChangeArrowheads="1"/>
            </p:cNvSpPr>
            <p:nvPr/>
          </p:nvSpPr>
          <p:spPr bwMode="auto">
            <a:xfrm>
              <a:off x="635" y="1459"/>
              <a:ext cx="22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tx2"/>
                  </a:solidFill>
                  <a:cs typeface="Times New Roman" panose="02020603050405020304" pitchFamily="18" charset="0"/>
                </a:rPr>
                <a:t>I´</a:t>
              </a:r>
            </a:p>
          </p:txBody>
        </p:sp>
        <p:sp>
          <p:nvSpPr>
            <p:cNvPr id="397327" name="Rectangle 37"/>
            <p:cNvSpPr>
              <a:spLocks noChangeArrowheads="1"/>
            </p:cNvSpPr>
            <p:nvPr/>
          </p:nvSpPr>
          <p:spPr bwMode="auto">
            <a:xfrm>
              <a:off x="1627" y="436"/>
              <a:ext cx="20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3200">
                  <a:solidFill>
                    <a:srgbClr val="3333FF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</p:grpSp>
      <p:graphicFrame>
        <p:nvGraphicFramePr>
          <p:cNvPr id="1110055" name="Object 39"/>
          <p:cNvGraphicFramePr>
            <a:graphicFrameLocks noChangeAspect="1"/>
          </p:cNvGraphicFramePr>
          <p:nvPr/>
        </p:nvGraphicFramePr>
        <p:xfrm>
          <a:off x="6218239" y="4548189"/>
          <a:ext cx="1965325" cy="106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Equation" r:id="rId6" imgW="710891" imgH="393529" progId="Equation.3">
                  <p:embed/>
                </p:oleObj>
              </mc:Choice>
              <mc:Fallback>
                <p:oleObj name="Equation" r:id="rId6" imgW="71089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8239" y="4548189"/>
                        <a:ext cx="1965325" cy="1068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48950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100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100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10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10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0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0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10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10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100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10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110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110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110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10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10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10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005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005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0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0018" grpId="0"/>
      <p:bldP spid="111001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0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14382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مثال 7 </a:t>
            </a:r>
            <a:endParaRPr lang="en-US" altLang="en-US" smtClean="0"/>
          </a:p>
        </p:txBody>
      </p:sp>
      <p:sp>
        <p:nvSpPr>
          <p:cNvPr id="11110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63750" y="2852738"/>
            <a:ext cx="8064500" cy="1052512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نمودار تغيرات </a:t>
            </a:r>
            <a:r>
              <a:rPr lang="en-US" altLang="en-US" smtClean="0">
                <a:solidFill>
                  <a:srgbClr val="000000"/>
                </a:solidFill>
              </a:rPr>
              <a:t>B</a:t>
            </a:r>
            <a:r>
              <a:rPr lang="fa-IR" altLang="en-US" smtClean="0"/>
              <a:t> بر حسب </a:t>
            </a:r>
            <a:r>
              <a:rPr lang="en-US" altLang="en-US" smtClean="0">
                <a:solidFill>
                  <a:srgbClr val="000000"/>
                </a:solidFill>
              </a:rPr>
              <a:t>r</a:t>
            </a:r>
            <a:r>
              <a:rPr lang="fa-IR" altLang="en-US" smtClean="0"/>
              <a:t> مربوط به مثال 6 را در فواصل داخل و خارج سيم حامل جريان رسم كنيد . 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358922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110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110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11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1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1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1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11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11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11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1042" grpId="0"/>
      <p:bldP spid="111104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0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7191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مثال 7 </a:t>
            </a:r>
            <a:endParaRPr lang="en-US" altLang="en-US" smtClean="0"/>
          </a:p>
        </p:txBody>
      </p:sp>
      <p:sp>
        <p:nvSpPr>
          <p:cNvPr id="1112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2825" y="2085975"/>
            <a:ext cx="7773988" cy="838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با توجه به قسمتهاي </a:t>
            </a:r>
            <a:r>
              <a:rPr lang="fa-IR" altLang="en-US" smtClean="0">
                <a:solidFill>
                  <a:srgbClr val="000000"/>
                </a:solidFill>
              </a:rPr>
              <a:t>الف</a:t>
            </a:r>
            <a:r>
              <a:rPr lang="fa-IR" altLang="en-US" smtClean="0"/>
              <a:t> و </a:t>
            </a:r>
            <a:r>
              <a:rPr lang="fa-IR" altLang="en-US" smtClean="0">
                <a:solidFill>
                  <a:srgbClr val="000000"/>
                </a:solidFill>
              </a:rPr>
              <a:t>ب</a:t>
            </a:r>
            <a:r>
              <a:rPr lang="fa-IR" altLang="en-US" smtClean="0"/>
              <a:t> داريم : </a:t>
            </a:r>
            <a:endParaRPr lang="en-US" altLang="en-US" smtClean="0"/>
          </a:p>
        </p:txBody>
      </p:sp>
      <p:grpSp>
        <p:nvGrpSpPr>
          <p:cNvPr id="1112068" name="Group 4"/>
          <p:cNvGrpSpPr>
            <a:grpSpLocks/>
          </p:cNvGrpSpPr>
          <p:nvPr/>
        </p:nvGrpSpPr>
        <p:grpSpPr bwMode="auto">
          <a:xfrm>
            <a:off x="2640013" y="2924176"/>
            <a:ext cx="4749800" cy="2335213"/>
            <a:chOff x="612" y="2341"/>
            <a:chExt cx="2992" cy="1471"/>
          </a:xfrm>
        </p:grpSpPr>
        <p:graphicFrame>
          <p:nvGraphicFramePr>
            <p:cNvPr id="399365" name="Object 5"/>
            <p:cNvGraphicFramePr>
              <a:graphicFrameLocks noChangeAspect="1"/>
            </p:cNvGraphicFramePr>
            <p:nvPr/>
          </p:nvGraphicFramePr>
          <p:xfrm>
            <a:off x="1247" y="3301"/>
            <a:ext cx="363" cy="1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10" name="Equation" r:id="rId3" imgW="380835" imgH="165028" progId="Equation.3">
                    <p:embed/>
                  </p:oleObj>
                </mc:Choice>
                <mc:Fallback>
                  <p:oleObj name="Equation" r:id="rId3" imgW="380835" imgH="16502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7" y="3301"/>
                          <a:ext cx="363" cy="1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99366" name="Group 6"/>
            <p:cNvGrpSpPr>
              <a:grpSpLocks/>
            </p:cNvGrpSpPr>
            <p:nvPr/>
          </p:nvGrpSpPr>
          <p:grpSpPr bwMode="auto">
            <a:xfrm>
              <a:off x="1053" y="2542"/>
              <a:ext cx="2404" cy="1270"/>
              <a:chOff x="1144" y="2399"/>
              <a:chExt cx="2404" cy="1270"/>
            </a:xfrm>
          </p:grpSpPr>
          <p:sp>
            <p:nvSpPr>
              <p:cNvPr id="399371" name="Line 7"/>
              <p:cNvSpPr>
                <a:spLocks noChangeShapeType="1"/>
              </p:cNvSpPr>
              <p:nvPr/>
            </p:nvSpPr>
            <p:spPr bwMode="auto">
              <a:xfrm rot="10800000" flipH="1">
                <a:off x="1299" y="3113"/>
                <a:ext cx="67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372" name="Line 8"/>
              <p:cNvSpPr>
                <a:spLocks noChangeShapeType="1"/>
              </p:cNvSpPr>
              <p:nvPr/>
            </p:nvSpPr>
            <p:spPr bwMode="auto">
              <a:xfrm flipV="1">
                <a:off x="1326" y="2399"/>
                <a:ext cx="0" cy="127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373" name="Line 9"/>
              <p:cNvSpPr>
                <a:spLocks noChangeShapeType="1"/>
              </p:cNvSpPr>
              <p:nvPr/>
            </p:nvSpPr>
            <p:spPr bwMode="auto">
              <a:xfrm>
                <a:off x="1144" y="3533"/>
                <a:ext cx="2404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374" name="Line 10"/>
              <p:cNvSpPr>
                <a:spLocks noChangeShapeType="1"/>
              </p:cNvSpPr>
              <p:nvPr/>
            </p:nvSpPr>
            <p:spPr bwMode="auto">
              <a:xfrm flipV="1">
                <a:off x="1338" y="3113"/>
                <a:ext cx="635" cy="408"/>
              </a:xfrm>
              <a:prstGeom prst="line">
                <a:avLst/>
              </a:prstGeom>
              <a:noFill/>
              <a:ln w="28575" cap="sq">
                <a:solidFill>
                  <a:schemeClr val="accent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375" name="Arc 11"/>
              <p:cNvSpPr>
                <a:spLocks/>
              </p:cNvSpPr>
              <p:nvPr/>
            </p:nvSpPr>
            <p:spPr bwMode="auto">
              <a:xfrm flipH="1" flipV="1">
                <a:off x="1977" y="2919"/>
                <a:ext cx="1266" cy="555"/>
              </a:xfrm>
              <a:custGeom>
                <a:avLst/>
                <a:gdLst>
                  <a:gd name="T0" fmla="*/ 0 w 20153"/>
                  <a:gd name="T1" fmla="*/ 0 h 21600"/>
                  <a:gd name="T2" fmla="*/ 5 w 20153"/>
                  <a:gd name="T3" fmla="*/ 0 h 21600"/>
                  <a:gd name="T4" fmla="*/ 0 w 2015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153" h="21600" fill="none" extrusionOk="0">
                    <a:moveTo>
                      <a:pt x="0" y="0"/>
                    </a:moveTo>
                    <a:cubicBezTo>
                      <a:pt x="8930" y="0"/>
                      <a:pt x="16939" y="5495"/>
                      <a:pt x="20152" y="13827"/>
                    </a:cubicBezTo>
                  </a:path>
                  <a:path w="20153" h="21600" stroke="0" extrusionOk="0">
                    <a:moveTo>
                      <a:pt x="0" y="0"/>
                    </a:moveTo>
                    <a:cubicBezTo>
                      <a:pt x="8930" y="0"/>
                      <a:pt x="16939" y="5495"/>
                      <a:pt x="20152" y="13827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accent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9367" name="Rectangle 12"/>
            <p:cNvSpPr>
              <a:spLocks noChangeArrowheads="1"/>
            </p:cNvSpPr>
            <p:nvPr/>
          </p:nvSpPr>
          <p:spPr bwMode="auto">
            <a:xfrm>
              <a:off x="1036" y="2341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399368" name="Rectangle 13"/>
            <p:cNvSpPr>
              <a:spLocks noChangeArrowheads="1"/>
            </p:cNvSpPr>
            <p:nvPr/>
          </p:nvSpPr>
          <p:spPr bwMode="auto">
            <a:xfrm>
              <a:off x="3424" y="3512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  <p:graphicFrame>
          <p:nvGraphicFramePr>
            <p:cNvPr id="399369" name="Object 14"/>
            <p:cNvGraphicFramePr>
              <a:graphicFrameLocks noChangeAspect="1"/>
            </p:cNvGraphicFramePr>
            <p:nvPr/>
          </p:nvGraphicFramePr>
          <p:xfrm>
            <a:off x="2314" y="3173"/>
            <a:ext cx="409" cy="3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11" name="Equation" r:id="rId5" imgW="406048" imgH="393359" progId="Equation.3">
                    <p:embed/>
                  </p:oleObj>
                </mc:Choice>
                <mc:Fallback>
                  <p:oleObj name="Equation" r:id="rId5" imgW="406048" imgH="39335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14" y="3173"/>
                          <a:ext cx="409" cy="3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9370" name="Object 15"/>
            <p:cNvGraphicFramePr>
              <a:graphicFrameLocks noChangeAspect="1"/>
            </p:cNvGraphicFramePr>
            <p:nvPr/>
          </p:nvGraphicFramePr>
          <p:xfrm>
            <a:off x="612" y="3029"/>
            <a:ext cx="606" cy="4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12" name="Equation" r:id="rId7" imgW="482391" imgH="418918" progId="Equation.3">
                    <p:embed/>
                  </p:oleObj>
                </mc:Choice>
                <mc:Fallback>
                  <p:oleObj name="Equation" r:id="rId7" imgW="482391" imgH="41891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2" y="3029"/>
                          <a:ext cx="606" cy="4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4262803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120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120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12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12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2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2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12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12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12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8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12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12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120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1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2066" grpId="0"/>
      <p:bldP spid="111206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090" name="Rectangle 2"/>
          <p:cNvSpPr>
            <a:spLocks noGrp="1" noChangeArrowheads="1"/>
          </p:cNvSpPr>
          <p:nvPr>
            <p:ph type="title"/>
          </p:nvPr>
        </p:nvSpPr>
        <p:spPr>
          <a:xfrm>
            <a:off x="2198688" y="7191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سيملوله </a:t>
            </a:r>
            <a:endParaRPr lang="en-US" altLang="en-US" smtClean="0"/>
          </a:p>
        </p:txBody>
      </p:sp>
      <p:sp>
        <p:nvSpPr>
          <p:cNvPr id="1113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56364" y="2001839"/>
            <a:ext cx="3614737" cy="6937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(1) سيملوله در حالت كلي ؛ </a:t>
            </a:r>
          </a:p>
        </p:txBody>
      </p:sp>
      <p:grpSp>
        <p:nvGrpSpPr>
          <p:cNvPr id="1113202" name="Group 114"/>
          <p:cNvGrpSpPr>
            <a:grpSpLocks/>
          </p:cNvGrpSpPr>
          <p:nvPr/>
        </p:nvGrpSpPr>
        <p:grpSpPr bwMode="auto">
          <a:xfrm>
            <a:off x="2063750" y="1947862"/>
            <a:ext cx="4464050" cy="1120221"/>
            <a:chOff x="884" y="1797"/>
            <a:chExt cx="3639" cy="773"/>
          </a:xfrm>
        </p:grpSpPr>
        <p:grpSp>
          <p:nvGrpSpPr>
            <p:cNvPr id="400482" name="Group 111"/>
            <p:cNvGrpSpPr>
              <a:grpSpLocks/>
            </p:cNvGrpSpPr>
            <p:nvPr/>
          </p:nvGrpSpPr>
          <p:grpSpPr bwMode="auto">
            <a:xfrm>
              <a:off x="884" y="1797"/>
              <a:ext cx="3639" cy="753"/>
              <a:chOff x="977" y="2568"/>
              <a:chExt cx="3639" cy="753"/>
            </a:xfrm>
          </p:grpSpPr>
          <p:grpSp>
            <p:nvGrpSpPr>
              <p:cNvPr id="400485" name="Group 100"/>
              <p:cNvGrpSpPr>
                <a:grpSpLocks/>
              </p:cNvGrpSpPr>
              <p:nvPr/>
            </p:nvGrpSpPr>
            <p:grpSpPr bwMode="auto">
              <a:xfrm>
                <a:off x="1522" y="2650"/>
                <a:ext cx="2584" cy="363"/>
                <a:chOff x="1226" y="3203"/>
                <a:chExt cx="2584" cy="363"/>
              </a:xfrm>
            </p:grpSpPr>
            <p:sp>
              <p:nvSpPr>
                <p:cNvPr id="400516" name="Oval 39"/>
                <p:cNvSpPr>
                  <a:spLocks noChangeArrowheads="1"/>
                </p:cNvSpPr>
                <p:nvPr/>
              </p:nvSpPr>
              <p:spPr bwMode="auto">
                <a:xfrm>
                  <a:off x="1226" y="3203"/>
                  <a:ext cx="137" cy="36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765E00"/>
                    </a:gs>
                    <a:gs pos="50000">
                      <a:srgbClr val="FFCC00"/>
                    </a:gs>
                    <a:gs pos="100000">
                      <a:srgbClr val="765E00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00517" name="Rectangle 42"/>
                <p:cNvSpPr>
                  <a:spLocks noChangeArrowheads="1"/>
                </p:cNvSpPr>
                <p:nvPr/>
              </p:nvSpPr>
              <p:spPr bwMode="auto">
                <a:xfrm>
                  <a:off x="1294" y="3203"/>
                  <a:ext cx="2448" cy="363"/>
                </a:xfrm>
                <a:prstGeom prst="rect">
                  <a:avLst/>
                </a:prstGeom>
                <a:gradFill rotWithShape="1">
                  <a:gsLst>
                    <a:gs pos="0">
                      <a:srgbClr val="765E00"/>
                    </a:gs>
                    <a:gs pos="50000">
                      <a:srgbClr val="FFCC00"/>
                    </a:gs>
                    <a:gs pos="100000">
                      <a:srgbClr val="765E00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8575" cap="sq">
                      <a:solidFill>
                        <a:srgbClr val="FF00FF"/>
                      </a:solidFill>
                      <a:miter lim="800000"/>
                      <a:headEnd type="none" w="lg" len="lg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00518" name="Oval 40"/>
                <p:cNvSpPr>
                  <a:spLocks noChangeArrowheads="1"/>
                </p:cNvSpPr>
                <p:nvPr/>
              </p:nvSpPr>
              <p:spPr bwMode="auto">
                <a:xfrm>
                  <a:off x="3673" y="3203"/>
                  <a:ext cx="137" cy="36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CC00"/>
                    </a:gs>
                    <a:gs pos="100000">
                      <a:srgbClr val="765E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</p:grpSp>
          <p:grpSp>
            <p:nvGrpSpPr>
              <p:cNvPr id="400486" name="Group 22"/>
              <p:cNvGrpSpPr>
                <a:grpSpLocks/>
              </p:cNvGrpSpPr>
              <p:nvPr/>
            </p:nvGrpSpPr>
            <p:grpSpPr bwMode="auto">
              <a:xfrm>
                <a:off x="3202" y="2568"/>
                <a:ext cx="393" cy="526"/>
                <a:chOff x="1632" y="2842"/>
                <a:chExt cx="660" cy="844"/>
              </a:xfrm>
            </p:grpSpPr>
            <p:sp>
              <p:nvSpPr>
                <p:cNvPr id="400513" name="Arc 17"/>
                <p:cNvSpPr>
                  <a:spLocks/>
                </p:cNvSpPr>
                <p:nvPr/>
              </p:nvSpPr>
              <p:spPr bwMode="auto">
                <a:xfrm flipV="1">
                  <a:off x="2022" y="2842"/>
                  <a:ext cx="270" cy="136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514" name="Line 18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871" y="2966"/>
                  <a:ext cx="182" cy="59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515" name="Arc 19"/>
                <p:cNvSpPr>
                  <a:spLocks/>
                </p:cNvSpPr>
                <p:nvPr/>
              </p:nvSpPr>
              <p:spPr bwMode="auto">
                <a:xfrm rot="10800000" flipV="1">
                  <a:off x="1632" y="3550"/>
                  <a:ext cx="270" cy="136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0487" name="Group 60"/>
              <p:cNvGrpSpPr>
                <a:grpSpLocks/>
              </p:cNvGrpSpPr>
              <p:nvPr/>
            </p:nvGrpSpPr>
            <p:grpSpPr bwMode="auto">
              <a:xfrm>
                <a:off x="2551" y="2568"/>
                <a:ext cx="393" cy="526"/>
                <a:chOff x="1632" y="2842"/>
                <a:chExt cx="660" cy="844"/>
              </a:xfrm>
            </p:grpSpPr>
            <p:sp>
              <p:nvSpPr>
                <p:cNvPr id="400510" name="Arc 61"/>
                <p:cNvSpPr>
                  <a:spLocks/>
                </p:cNvSpPr>
                <p:nvPr/>
              </p:nvSpPr>
              <p:spPr bwMode="auto">
                <a:xfrm flipV="1">
                  <a:off x="2022" y="2842"/>
                  <a:ext cx="270" cy="136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511" name="Line 62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871" y="2966"/>
                  <a:ext cx="182" cy="59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512" name="Arc 63"/>
                <p:cNvSpPr>
                  <a:spLocks/>
                </p:cNvSpPr>
                <p:nvPr/>
              </p:nvSpPr>
              <p:spPr bwMode="auto">
                <a:xfrm rot="10800000" flipV="1">
                  <a:off x="1632" y="3550"/>
                  <a:ext cx="270" cy="136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0488" name="Group 64"/>
              <p:cNvGrpSpPr>
                <a:grpSpLocks/>
              </p:cNvGrpSpPr>
              <p:nvPr/>
            </p:nvGrpSpPr>
            <p:grpSpPr bwMode="auto">
              <a:xfrm>
                <a:off x="1908" y="2568"/>
                <a:ext cx="393" cy="526"/>
                <a:chOff x="1632" y="2842"/>
                <a:chExt cx="660" cy="844"/>
              </a:xfrm>
            </p:grpSpPr>
            <p:sp>
              <p:nvSpPr>
                <p:cNvPr id="400507" name="Arc 65"/>
                <p:cNvSpPr>
                  <a:spLocks/>
                </p:cNvSpPr>
                <p:nvPr/>
              </p:nvSpPr>
              <p:spPr bwMode="auto">
                <a:xfrm flipV="1">
                  <a:off x="2022" y="2842"/>
                  <a:ext cx="270" cy="136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508" name="Line 66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871" y="2966"/>
                  <a:ext cx="182" cy="59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509" name="Arc 67"/>
                <p:cNvSpPr>
                  <a:spLocks/>
                </p:cNvSpPr>
                <p:nvPr/>
              </p:nvSpPr>
              <p:spPr bwMode="auto">
                <a:xfrm rot="10800000" flipV="1">
                  <a:off x="1632" y="3550"/>
                  <a:ext cx="270" cy="136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0489" name="Group 68"/>
              <p:cNvGrpSpPr>
                <a:grpSpLocks/>
              </p:cNvGrpSpPr>
              <p:nvPr/>
            </p:nvGrpSpPr>
            <p:grpSpPr bwMode="auto">
              <a:xfrm>
                <a:off x="2876" y="2568"/>
                <a:ext cx="393" cy="526"/>
                <a:chOff x="1632" y="2842"/>
                <a:chExt cx="660" cy="844"/>
              </a:xfrm>
            </p:grpSpPr>
            <p:sp>
              <p:nvSpPr>
                <p:cNvPr id="400504" name="Arc 69"/>
                <p:cNvSpPr>
                  <a:spLocks/>
                </p:cNvSpPr>
                <p:nvPr/>
              </p:nvSpPr>
              <p:spPr bwMode="auto">
                <a:xfrm flipV="1">
                  <a:off x="2022" y="2842"/>
                  <a:ext cx="270" cy="136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505" name="Line 70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871" y="2966"/>
                  <a:ext cx="182" cy="59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506" name="Arc 71"/>
                <p:cNvSpPr>
                  <a:spLocks/>
                </p:cNvSpPr>
                <p:nvPr/>
              </p:nvSpPr>
              <p:spPr bwMode="auto">
                <a:xfrm rot="10800000" flipV="1">
                  <a:off x="1632" y="3550"/>
                  <a:ext cx="270" cy="136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0490" name="Group 72"/>
              <p:cNvGrpSpPr>
                <a:grpSpLocks/>
              </p:cNvGrpSpPr>
              <p:nvPr/>
            </p:nvGrpSpPr>
            <p:grpSpPr bwMode="auto">
              <a:xfrm>
                <a:off x="2228" y="2568"/>
                <a:ext cx="393" cy="526"/>
                <a:chOff x="1632" y="2842"/>
                <a:chExt cx="660" cy="844"/>
              </a:xfrm>
            </p:grpSpPr>
            <p:sp>
              <p:nvSpPr>
                <p:cNvPr id="400501" name="Arc 73"/>
                <p:cNvSpPr>
                  <a:spLocks/>
                </p:cNvSpPr>
                <p:nvPr/>
              </p:nvSpPr>
              <p:spPr bwMode="auto">
                <a:xfrm flipV="1">
                  <a:off x="2022" y="2842"/>
                  <a:ext cx="270" cy="136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502" name="Line 74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871" y="2966"/>
                  <a:ext cx="182" cy="59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503" name="Arc 75"/>
                <p:cNvSpPr>
                  <a:spLocks/>
                </p:cNvSpPr>
                <p:nvPr/>
              </p:nvSpPr>
              <p:spPr bwMode="auto">
                <a:xfrm rot="10800000" flipV="1">
                  <a:off x="1632" y="3550"/>
                  <a:ext cx="270" cy="136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0491" name="Group 80"/>
              <p:cNvGrpSpPr>
                <a:grpSpLocks/>
              </p:cNvGrpSpPr>
              <p:nvPr/>
            </p:nvGrpSpPr>
            <p:grpSpPr bwMode="auto">
              <a:xfrm>
                <a:off x="3526" y="2568"/>
                <a:ext cx="393" cy="526"/>
                <a:chOff x="1632" y="2842"/>
                <a:chExt cx="660" cy="844"/>
              </a:xfrm>
            </p:grpSpPr>
            <p:sp>
              <p:nvSpPr>
                <p:cNvPr id="400498" name="Arc 81"/>
                <p:cNvSpPr>
                  <a:spLocks/>
                </p:cNvSpPr>
                <p:nvPr/>
              </p:nvSpPr>
              <p:spPr bwMode="auto">
                <a:xfrm flipV="1">
                  <a:off x="2022" y="2842"/>
                  <a:ext cx="270" cy="136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99" name="Line 82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871" y="2966"/>
                  <a:ext cx="182" cy="59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500" name="Arc 83"/>
                <p:cNvSpPr>
                  <a:spLocks/>
                </p:cNvSpPr>
                <p:nvPr/>
              </p:nvSpPr>
              <p:spPr bwMode="auto">
                <a:xfrm rot="10800000" flipV="1">
                  <a:off x="1632" y="3550"/>
                  <a:ext cx="270" cy="136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00492" name="Arc 89"/>
              <p:cNvSpPr>
                <a:spLocks/>
              </p:cNvSpPr>
              <p:nvPr/>
            </p:nvSpPr>
            <p:spPr bwMode="auto">
              <a:xfrm flipV="1">
                <a:off x="1816" y="2568"/>
                <a:ext cx="161" cy="85"/>
              </a:xfrm>
              <a:custGeom>
                <a:avLst/>
                <a:gdLst>
                  <a:gd name="T0" fmla="*/ 0 w 42863"/>
                  <a:gd name="T1" fmla="*/ 0 h 21600"/>
                  <a:gd name="T2" fmla="*/ 0 w 42863"/>
                  <a:gd name="T3" fmla="*/ 0 h 21600"/>
                  <a:gd name="T4" fmla="*/ 0 w 4286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2863" h="21600" fill="none" extrusionOk="0">
                    <a:moveTo>
                      <a:pt x="42863" y="2605"/>
                    </a:moveTo>
                    <a:cubicBezTo>
                      <a:pt x="41546" y="13447"/>
                      <a:pt x="32342" y="21599"/>
                      <a:pt x="21421" y="21599"/>
                    </a:cubicBezTo>
                    <a:cubicBezTo>
                      <a:pt x="10563" y="21599"/>
                      <a:pt x="1393" y="13540"/>
                      <a:pt x="-1" y="2773"/>
                    </a:cubicBezTo>
                  </a:path>
                  <a:path w="42863" h="21600" stroke="0" extrusionOk="0">
                    <a:moveTo>
                      <a:pt x="42863" y="2605"/>
                    </a:moveTo>
                    <a:cubicBezTo>
                      <a:pt x="41546" y="13447"/>
                      <a:pt x="32342" y="21599"/>
                      <a:pt x="21421" y="21599"/>
                    </a:cubicBezTo>
                    <a:cubicBezTo>
                      <a:pt x="10563" y="21599"/>
                      <a:pt x="1393" y="13540"/>
                      <a:pt x="-1" y="2773"/>
                    </a:cubicBezTo>
                    <a:lnTo>
                      <a:pt x="21421" y="0"/>
                    </a:lnTo>
                    <a:lnTo>
                      <a:pt x="42863" y="2605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493" name="Line 90"/>
              <p:cNvSpPr>
                <a:spLocks noChangeShapeType="1"/>
              </p:cNvSpPr>
              <p:nvPr/>
            </p:nvSpPr>
            <p:spPr bwMode="auto">
              <a:xfrm rot="21240000" flipH="1">
                <a:off x="1726" y="2645"/>
                <a:ext cx="109" cy="36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494" name="Freeform 101"/>
              <p:cNvSpPr>
                <a:spLocks/>
              </p:cNvSpPr>
              <p:nvPr/>
            </p:nvSpPr>
            <p:spPr bwMode="auto">
              <a:xfrm>
                <a:off x="977" y="3003"/>
                <a:ext cx="772" cy="318"/>
              </a:xfrm>
              <a:custGeom>
                <a:avLst/>
                <a:gdLst>
                  <a:gd name="T0" fmla="*/ 772 w 772"/>
                  <a:gd name="T1" fmla="*/ 0 h 318"/>
                  <a:gd name="T2" fmla="*/ 635 w 772"/>
                  <a:gd name="T3" fmla="*/ 227 h 318"/>
                  <a:gd name="T4" fmla="*/ 0 w 772"/>
                  <a:gd name="T5" fmla="*/ 318 h 3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72" h="318">
                    <a:moveTo>
                      <a:pt x="772" y="0"/>
                    </a:moveTo>
                    <a:cubicBezTo>
                      <a:pt x="747" y="109"/>
                      <a:pt x="764" y="174"/>
                      <a:pt x="635" y="227"/>
                    </a:cubicBezTo>
                    <a:cubicBezTo>
                      <a:pt x="506" y="280"/>
                      <a:pt x="253" y="299"/>
                      <a:pt x="0" y="318"/>
                    </a:cubicBezTo>
                  </a:path>
                </a:pathLst>
              </a:custGeom>
              <a:noFill/>
              <a:ln w="28575" cap="sq" cmpd="sng">
                <a:solidFill>
                  <a:schemeClr val="tx1"/>
                </a:solidFill>
                <a:prstDash val="solid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495" name="Freeform 102"/>
              <p:cNvSpPr>
                <a:spLocks/>
              </p:cNvSpPr>
              <p:nvPr/>
            </p:nvSpPr>
            <p:spPr bwMode="auto">
              <a:xfrm>
                <a:off x="3840" y="3021"/>
                <a:ext cx="776" cy="291"/>
              </a:xfrm>
              <a:custGeom>
                <a:avLst/>
                <a:gdLst>
                  <a:gd name="T0" fmla="*/ 33 w 776"/>
                  <a:gd name="T1" fmla="*/ 0 h 291"/>
                  <a:gd name="T2" fmla="*/ 124 w 776"/>
                  <a:gd name="T3" fmla="*/ 227 h 291"/>
                  <a:gd name="T4" fmla="*/ 776 w 776"/>
                  <a:gd name="T5" fmla="*/ 291 h 29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76" h="291">
                    <a:moveTo>
                      <a:pt x="33" y="0"/>
                    </a:moveTo>
                    <a:cubicBezTo>
                      <a:pt x="29" y="83"/>
                      <a:pt x="0" y="179"/>
                      <a:pt x="124" y="227"/>
                    </a:cubicBezTo>
                    <a:cubicBezTo>
                      <a:pt x="248" y="275"/>
                      <a:pt x="640" y="278"/>
                      <a:pt x="776" y="291"/>
                    </a:cubicBezTo>
                  </a:path>
                </a:pathLst>
              </a:custGeom>
              <a:noFill/>
              <a:ln w="28575" cap="sq" cmpd="sng">
                <a:solidFill>
                  <a:schemeClr val="tx1"/>
                </a:solidFill>
                <a:prstDash val="solid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496" name="Line 104"/>
              <p:cNvSpPr>
                <a:spLocks noChangeShapeType="1"/>
              </p:cNvSpPr>
              <p:nvPr/>
            </p:nvSpPr>
            <p:spPr bwMode="auto">
              <a:xfrm flipV="1">
                <a:off x="1266" y="3253"/>
                <a:ext cx="317" cy="46"/>
              </a:xfrm>
              <a:prstGeom prst="line">
                <a:avLst/>
              </a:prstGeom>
              <a:noFill/>
              <a:ln w="28575" cap="sq">
                <a:solidFill>
                  <a:srgbClr val="FF00FF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497" name="Line 105"/>
              <p:cNvSpPr>
                <a:spLocks noChangeShapeType="1"/>
              </p:cNvSpPr>
              <p:nvPr/>
            </p:nvSpPr>
            <p:spPr bwMode="auto">
              <a:xfrm>
                <a:off x="3976" y="3253"/>
                <a:ext cx="273" cy="46"/>
              </a:xfrm>
              <a:prstGeom prst="line">
                <a:avLst/>
              </a:prstGeom>
              <a:noFill/>
              <a:ln w="28575" cap="sq">
                <a:solidFill>
                  <a:srgbClr val="FF00FF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00483" name="Rectangle 112"/>
            <p:cNvSpPr>
              <a:spLocks noChangeArrowheads="1"/>
            </p:cNvSpPr>
            <p:nvPr/>
          </p:nvSpPr>
          <p:spPr bwMode="auto">
            <a:xfrm>
              <a:off x="3897" y="2249"/>
              <a:ext cx="234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400484" name="Rectangle 113"/>
            <p:cNvSpPr>
              <a:spLocks noChangeArrowheads="1"/>
            </p:cNvSpPr>
            <p:nvPr/>
          </p:nvSpPr>
          <p:spPr bwMode="auto">
            <a:xfrm>
              <a:off x="1202" y="2251"/>
              <a:ext cx="234" cy="3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</p:grpSp>
      <p:grpSp>
        <p:nvGrpSpPr>
          <p:cNvPr id="1113444" name="Group 356"/>
          <p:cNvGrpSpPr>
            <a:grpSpLocks/>
          </p:cNvGrpSpPr>
          <p:nvPr/>
        </p:nvGrpSpPr>
        <p:grpSpPr bwMode="auto">
          <a:xfrm>
            <a:off x="2884488" y="4340226"/>
            <a:ext cx="2971800" cy="1825625"/>
            <a:chOff x="1825" y="2886"/>
            <a:chExt cx="1872" cy="1150"/>
          </a:xfrm>
        </p:grpSpPr>
        <p:sp>
          <p:nvSpPr>
            <p:cNvPr id="400391" name="Oval 355" descr="قطری رو به بالای پهن"/>
            <p:cNvSpPr>
              <a:spLocks noChangeArrowheads="1"/>
            </p:cNvSpPr>
            <p:nvPr/>
          </p:nvSpPr>
          <p:spPr bwMode="auto">
            <a:xfrm>
              <a:off x="1825" y="3193"/>
              <a:ext cx="182" cy="544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00392" name="Oval 354"/>
            <p:cNvSpPr>
              <a:spLocks noChangeArrowheads="1"/>
            </p:cNvSpPr>
            <p:nvPr/>
          </p:nvSpPr>
          <p:spPr bwMode="auto">
            <a:xfrm>
              <a:off x="3515" y="3191"/>
              <a:ext cx="182" cy="544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65E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00393" name="Rectangle 265" descr="قطری رو به بالای پهن"/>
            <p:cNvSpPr>
              <a:spLocks noChangeArrowheads="1"/>
            </p:cNvSpPr>
            <p:nvPr/>
          </p:nvSpPr>
          <p:spPr bwMode="auto">
            <a:xfrm>
              <a:off x="1927" y="3192"/>
              <a:ext cx="1678" cy="544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grpSp>
          <p:nvGrpSpPr>
            <p:cNvPr id="400394" name="Group 353"/>
            <p:cNvGrpSpPr>
              <a:grpSpLocks/>
            </p:cNvGrpSpPr>
            <p:nvPr/>
          </p:nvGrpSpPr>
          <p:grpSpPr bwMode="auto">
            <a:xfrm>
              <a:off x="2005" y="2886"/>
              <a:ext cx="1468" cy="1150"/>
              <a:chOff x="2020" y="2886"/>
              <a:chExt cx="1468" cy="1150"/>
            </a:xfrm>
          </p:grpSpPr>
          <p:grpSp>
            <p:nvGrpSpPr>
              <p:cNvPr id="400395" name="Group 266"/>
              <p:cNvGrpSpPr>
                <a:grpSpLocks/>
              </p:cNvGrpSpPr>
              <p:nvPr/>
            </p:nvGrpSpPr>
            <p:grpSpPr bwMode="auto">
              <a:xfrm>
                <a:off x="2021" y="2886"/>
                <a:ext cx="431" cy="431"/>
                <a:chOff x="1547" y="3441"/>
                <a:chExt cx="431" cy="431"/>
              </a:xfrm>
            </p:grpSpPr>
            <p:grpSp>
              <p:nvGrpSpPr>
                <p:cNvPr id="400467" name="Group 267"/>
                <p:cNvGrpSpPr>
                  <a:grpSpLocks/>
                </p:cNvGrpSpPr>
                <p:nvPr/>
              </p:nvGrpSpPr>
              <p:grpSpPr bwMode="auto">
                <a:xfrm>
                  <a:off x="1547" y="3441"/>
                  <a:ext cx="431" cy="431"/>
                  <a:chOff x="1575" y="3395"/>
                  <a:chExt cx="431" cy="431"/>
                </a:xfrm>
              </p:grpSpPr>
              <p:grpSp>
                <p:nvGrpSpPr>
                  <p:cNvPr id="400476" name="Group 268"/>
                  <p:cNvGrpSpPr>
                    <a:grpSpLocks/>
                  </p:cNvGrpSpPr>
                  <p:nvPr/>
                </p:nvGrpSpPr>
                <p:grpSpPr bwMode="auto">
                  <a:xfrm>
                    <a:off x="1723" y="3544"/>
                    <a:ext cx="136" cy="136"/>
                    <a:chOff x="1154" y="3385"/>
                    <a:chExt cx="136" cy="136"/>
                  </a:xfrm>
                </p:grpSpPr>
                <p:sp>
                  <p:nvSpPr>
                    <p:cNvPr id="400479" name="Oval 2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54" y="3385"/>
                      <a:ext cx="136" cy="136"/>
                    </a:xfrm>
                    <a:prstGeom prst="ellipse">
                      <a:avLst/>
                    </a:prstGeom>
                    <a:noFill/>
                    <a:ln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Char char="•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itchFamily="2" charset="-78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hlink"/>
                        </a:buClr>
                        <a:buChar char="–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itchFamily="2" charset="-78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Char char="•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itchFamily="2" charset="-78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Char char="–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itchFamily="2" charset="-78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Char char="»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itchFamily="2" charset="-78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Char char="»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itchFamily="2" charset="-78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Char char="»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itchFamily="2" charset="-78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Char char="»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itchFamily="2" charset="-78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Char char="»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itchFamily="2" charset="-78"/>
                        </a:defRPr>
                      </a:lvl9pPr>
                    </a:lstStyle>
                    <a:p>
                      <a:pPr algn="ctr" rtl="0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endParaRPr lang="fa-IR" altLang="fa-IR"/>
                    </a:p>
                  </p:txBody>
                </p:sp>
                <p:sp>
                  <p:nvSpPr>
                    <p:cNvPr id="400480" name="Line 270"/>
                    <p:cNvSpPr>
                      <a:spLocks noChangeShapeType="1"/>
                    </p:cNvSpPr>
                    <p:nvPr/>
                  </p:nvSpPr>
                  <p:spPr bwMode="auto">
                    <a:xfrm rot="2700000">
                      <a:off x="1176" y="3454"/>
                      <a:ext cx="91" cy="0"/>
                    </a:xfrm>
                    <a:prstGeom prst="line">
                      <a:avLst/>
                    </a:prstGeom>
                    <a:noFill/>
                    <a:ln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0481" name="Line 271"/>
                    <p:cNvSpPr>
                      <a:spLocks noChangeShapeType="1"/>
                    </p:cNvSpPr>
                    <p:nvPr/>
                  </p:nvSpPr>
                  <p:spPr bwMode="auto">
                    <a:xfrm rot="-2700000">
                      <a:off x="1176" y="3452"/>
                      <a:ext cx="91" cy="0"/>
                    </a:xfrm>
                    <a:prstGeom prst="line">
                      <a:avLst/>
                    </a:prstGeom>
                    <a:noFill/>
                    <a:ln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00477" name="Oval 272"/>
                  <p:cNvSpPr>
                    <a:spLocks noChangeArrowheads="1"/>
                  </p:cNvSpPr>
                  <p:nvPr/>
                </p:nvSpPr>
                <p:spPr bwMode="auto">
                  <a:xfrm>
                    <a:off x="1631" y="3453"/>
                    <a:ext cx="317" cy="317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prstDash val="sysDot"/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0478" name="Oval 273"/>
                  <p:cNvSpPr>
                    <a:spLocks noChangeArrowheads="1"/>
                  </p:cNvSpPr>
                  <p:nvPr/>
                </p:nvSpPr>
                <p:spPr bwMode="auto">
                  <a:xfrm>
                    <a:off x="1575" y="3395"/>
                    <a:ext cx="431" cy="431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prstDash val="sysDot"/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</p:grpSp>
            <p:sp>
              <p:nvSpPr>
                <p:cNvPr id="400468" name="Line 274"/>
                <p:cNvSpPr>
                  <a:spLocks noChangeShapeType="1"/>
                </p:cNvSpPr>
                <p:nvPr/>
              </p:nvSpPr>
              <p:spPr bwMode="auto">
                <a:xfrm>
                  <a:off x="1977" y="3665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69" name="Line 275"/>
                <p:cNvSpPr>
                  <a:spLocks noChangeShapeType="1"/>
                </p:cNvSpPr>
                <p:nvPr/>
              </p:nvSpPr>
              <p:spPr bwMode="auto">
                <a:xfrm rot="10800000">
                  <a:off x="1547" y="3558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70" name="Line 276"/>
                <p:cNvSpPr>
                  <a:spLocks noChangeShapeType="1"/>
                </p:cNvSpPr>
                <p:nvPr/>
              </p:nvSpPr>
              <p:spPr bwMode="auto">
                <a:xfrm rot="-5400000">
                  <a:off x="1821" y="3395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71" name="Line 277"/>
                <p:cNvSpPr>
                  <a:spLocks noChangeShapeType="1"/>
                </p:cNvSpPr>
                <p:nvPr/>
              </p:nvSpPr>
              <p:spPr bwMode="auto">
                <a:xfrm>
                  <a:off x="1919" y="3667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72" name="Line 278"/>
                <p:cNvSpPr>
                  <a:spLocks noChangeShapeType="1"/>
                </p:cNvSpPr>
                <p:nvPr/>
              </p:nvSpPr>
              <p:spPr bwMode="auto">
                <a:xfrm rot="5400000">
                  <a:off x="1711" y="3770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73" name="Line 279"/>
                <p:cNvSpPr>
                  <a:spLocks noChangeShapeType="1"/>
                </p:cNvSpPr>
                <p:nvPr/>
              </p:nvSpPr>
              <p:spPr bwMode="auto">
                <a:xfrm rot="5400000">
                  <a:off x="1711" y="3826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74" name="Line 280"/>
                <p:cNvSpPr>
                  <a:spLocks noChangeShapeType="1"/>
                </p:cNvSpPr>
                <p:nvPr/>
              </p:nvSpPr>
              <p:spPr bwMode="auto">
                <a:xfrm rot="10800000">
                  <a:off x="1604" y="3556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75" name="Line 281"/>
                <p:cNvSpPr>
                  <a:spLocks noChangeShapeType="1"/>
                </p:cNvSpPr>
                <p:nvPr/>
              </p:nvSpPr>
              <p:spPr bwMode="auto">
                <a:xfrm rot="-5400000">
                  <a:off x="1820" y="3453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0396" name="Group 282"/>
              <p:cNvGrpSpPr>
                <a:grpSpLocks/>
              </p:cNvGrpSpPr>
              <p:nvPr/>
            </p:nvGrpSpPr>
            <p:grpSpPr bwMode="auto">
              <a:xfrm>
                <a:off x="2542" y="2886"/>
                <a:ext cx="431" cy="431"/>
                <a:chOff x="1547" y="3441"/>
                <a:chExt cx="431" cy="431"/>
              </a:xfrm>
            </p:grpSpPr>
            <p:grpSp>
              <p:nvGrpSpPr>
                <p:cNvPr id="400452" name="Group 283"/>
                <p:cNvGrpSpPr>
                  <a:grpSpLocks/>
                </p:cNvGrpSpPr>
                <p:nvPr/>
              </p:nvGrpSpPr>
              <p:grpSpPr bwMode="auto">
                <a:xfrm>
                  <a:off x="1547" y="3441"/>
                  <a:ext cx="431" cy="431"/>
                  <a:chOff x="1575" y="3395"/>
                  <a:chExt cx="431" cy="431"/>
                </a:xfrm>
              </p:grpSpPr>
              <p:grpSp>
                <p:nvGrpSpPr>
                  <p:cNvPr id="400461" name="Group 284"/>
                  <p:cNvGrpSpPr>
                    <a:grpSpLocks/>
                  </p:cNvGrpSpPr>
                  <p:nvPr/>
                </p:nvGrpSpPr>
                <p:grpSpPr bwMode="auto">
                  <a:xfrm>
                    <a:off x="1723" y="3544"/>
                    <a:ext cx="136" cy="136"/>
                    <a:chOff x="1154" y="3385"/>
                    <a:chExt cx="136" cy="136"/>
                  </a:xfrm>
                </p:grpSpPr>
                <p:sp>
                  <p:nvSpPr>
                    <p:cNvPr id="400464" name="Oval 2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54" y="3385"/>
                      <a:ext cx="136" cy="136"/>
                    </a:xfrm>
                    <a:prstGeom prst="ellipse">
                      <a:avLst/>
                    </a:prstGeom>
                    <a:noFill/>
                    <a:ln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Char char="•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itchFamily="2" charset="-78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hlink"/>
                        </a:buClr>
                        <a:buChar char="–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itchFamily="2" charset="-78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Char char="•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itchFamily="2" charset="-78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Char char="–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itchFamily="2" charset="-78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Char char="»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itchFamily="2" charset="-78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Char char="»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itchFamily="2" charset="-78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Char char="»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itchFamily="2" charset="-78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Char char="»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itchFamily="2" charset="-78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Char char="»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itchFamily="2" charset="-78"/>
                        </a:defRPr>
                      </a:lvl9pPr>
                    </a:lstStyle>
                    <a:p>
                      <a:pPr algn="ctr" rtl="0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endParaRPr lang="fa-IR" altLang="fa-IR"/>
                    </a:p>
                  </p:txBody>
                </p:sp>
                <p:sp>
                  <p:nvSpPr>
                    <p:cNvPr id="400465" name="Line 286"/>
                    <p:cNvSpPr>
                      <a:spLocks noChangeShapeType="1"/>
                    </p:cNvSpPr>
                    <p:nvPr/>
                  </p:nvSpPr>
                  <p:spPr bwMode="auto">
                    <a:xfrm rot="2700000">
                      <a:off x="1176" y="3454"/>
                      <a:ext cx="91" cy="0"/>
                    </a:xfrm>
                    <a:prstGeom prst="line">
                      <a:avLst/>
                    </a:prstGeom>
                    <a:noFill/>
                    <a:ln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0466" name="Line 287"/>
                    <p:cNvSpPr>
                      <a:spLocks noChangeShapeType="1"/>
                    </p:cNvSpPr>
                    <p:nvPr/>
                  </p:nvSpPr>
                  <p:spPr bwMode="auto">
                    <a:xfrm rot="-2700000">
                      <a:off x="1176" y="3452"/>
                      <a:ext cx="91" cy="0"/>
                    </a:xfrm>
                    <a:prstGeom prst="line">
                      <a:avLst/>
                    </a:prstGeom>
                    <a:noFill/>
                    <a:ln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00462" name="Oval 288"/>
                  <p:cNvSpPr>
                    <a:spLocks noChangeArrowheads="1"/>
                  </p:cNvSpPr>
                  <p:nvPr/>
                </p:nvSpPr>
                <p:spPr bwMode="auto">
                  <a:xfrm>
                    <a:off x="1631" y="3453"/>
                    <a:ext cx="317" cy="317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prstDash val="sysDot"/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0463" name="Oval 289"/>
                  <p:cNvSpPr>
                    <a:spLocks noChangeArrowheads="1"/>
                  </p:cNvSpPr>
                  <p:nvPr/>
                </p:nvSpPr>
                <p:spPr bwMode="auto">
                  <a:xfrm>
                    <a:off x="1575" y="3395"/>
                    <a:ext cx="431" cy="431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prstDash val="sysDot"/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</p:grpSp>
            <p:sp>
              <p:nvSpPr>
                <p:cNvPr id="400453" name="Line 290"/>
                <p:cNvSpPr>
                  <a:spLocks noChangeShapeType="1"/>
                </p:cNvSpPr>
                <p:nvPr/>
              </p:nvSpPr>
              <p:spPr bwMode="auto">
                <a:xfrm>
                  <a:off x="1977" y="3665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54" name="Line 291"/>
                <p:cNvSpPr>
                  <a:spLocks noChangeShapeType="1"/>
                </p:cNvSpPr>
                <p:nvPr/>
              </p:nvSpPr>
              <p:spPr bwMode="auto">
                <a:xfrm rot="10800000">
                  <a:off x="1547" y="3558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55" name="Line 292"/>
                <p:cNvSpPr>
                  <a:spLocks noChangeShapeType="1"/>
                </p:cNvSpPr>
                <p:nvPr/>
              </p:nvSpPr>
              <p:spPr bwMode="auto">
                <a:xfrm rot="-5400000">
                  <a:off x="1821" y="3395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56" name="Line 293"/>
                <p:cNvSpPr>
                  <a:spLocks noChangeShapeType="1"/>
                </p:cNvSpPr>
                <p:nvPr/>
              </p:nvSpPr>
              <p:spPr bwMode="auto">
                <a:xfrm>
                  <a:off x="1919" y="3667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57" name="Line 294"/>
                <p:cNvSpPr>
                  <a:spLocks noChangeShapeType="1"/>
                </p:cNvSpPr>
                <p:nvPr/>
              </p:nvSpPr>
              <p:spPr bwMode="auto">
                <a:xfrm rot="5400000">
                  <a:off x="1711" y="3770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58" name="Line 295"/>
                <p:cNvSpPr>
                  <a:spLocks noChangeShapeType="1"/>
                </p:cNvSpPr>
                <p:nvPr/>
              </p:nvSpPr>
              <p:spPr bwMode="auto">
                <a:xfrm rot="5400000">
                  <a:off x="1711" y="3826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59" name="Line 296"/>
                <p:cNvSpPr>
                  <a:spLocks noChangeShapeType="1"/>
                </p:cNvSpPr>
                <p:nvPr/>
              </p:nvSpPr>
              <p:spPr bwMode="auto">
                <a:xfrm rot="10800000">
                  <a:off x="1604" y="3556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60" name="Line 297"/>
                <p:cNvSpPr>
                  <a:spLocks noChangeShapeType="1"/>
                </p:cNvSpPr>
                <p:nvPr/>
              </p:nvSpPr>
              <p:spPr bwMode="auto">
                <a:xfrm rot="-5400000">
                  <a:off x="1820" y="3453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0397" name="Group 298"/>
              <p:cNvGrpSpPr>
                <a:grpSpLocks/>
              </p:cNvGrpSpPr>
              <p:nvPr/>
            </p:nvGrpSpPr>
            <p:grpSpPr bwMode="auto">
              <a:xfrm>
                <a:off x="3056" y="2887"/>
                <a:ext cx="431" cy="431"/>
                <a:chOff x="1547" y="3441"/>
                <a:chExt cx="431" cy="431"/>
              </a:xfrm>
            </p:grpSpPr>
            <p:grpSp>
              <p:nvGrpSpPr>
                <p:cNvPr id="400437" name="Group 299"/>
                <p:cNvGrpSpPr>
                  <a:grpSpLocks/>
                </p:cNvGrpSpPr>
                <p:nvPr/>
              </p:nvGrpSpPr>
              <p:grpSpPr bwMode="auto">
                <a:xfrm>
                  <a:off x="1547" y="3441"/>
                  <a:ext cx="431" cy="431"/>
                  <a:chOff x="1575" y="3395"/>
                  <a:chExt cx="431" cy="431"/>
                </a:xfrm>
              </p:grpSpPr>
              <p:grpSp>
                <p:nvGrpSpPr>
                  <p:cNvPr id="400446" name="Group 300"/>
                  <p:cNvGrpSpPr>
                    <a:grpSpLocks/>
                  </p:cNvGrpSpPr>
                  <p:nvPr/>
                </p:nvGrpSpPr>
                <p:grpSpPr bwMode="auto">
                  <a:xfrm>
                    <a:off x="1723" y="3544"/>
                    <a:ext cx="136" cy="136"/>
                    <a:chOff x="1154" y="3385"/>
                    <a:chExt cx="136" cy="136"/>
                  </a:xfrm>
                </p:grpSpPr>
                <p:sp>
                  <p:nvSpPr>
                    <p:cNvPr id="400449" name="Oval 3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54" y="3385"/>
                      <a:ext cx="136" cy="136"/>
                    </a:xfrm>
                    <a:prstGeom prst="ellipse">
                      <a:avLst/>
                    </a:prstGeom>
                    <a:noFill/>
                    <a:ln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Char char="•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itchFamily="2" charset="-78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hlink"/>
                        </a:buClr>
                        <a:buChar char="–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itchFamily="2" charset="-78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Char char="•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itchFamily="2" charset="-78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Char char="–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itchFamily="2" charset="-78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Char char="»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itchFamily="2" charset="-78"/>
                        </a:defRPr>
                      </a:lvl5pPr>
                      <a:lvl6pPr marL="25146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Char char="»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itchFamily="2" charset="-78"/>
                        </a:defRPr>
                      </a:lvl6pPr>
                      <a:lvl7pPr marL="29718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Char char="»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itchFamily="2" charset="-78"/>
                        </a:defRPr>
                      </a:lvl7pPr>
                      <a:lvl8pPr marL="34290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Char char="»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itchFamily="2" charset="-78"/>
                        </a:defRPr>
                      </a:lvl8pPr>
                      <a:lvl9pPr marL="3886200" indent="-228600" algn="r" rtl="1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Char char="»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B Nazanin" pitchFamily="2" charset="-78"/>
                        </a:defRPr>
                      </a:lvl9pPr>
                    </a:lstStyle>
                    <a:p>
                      <a:pPr algn="ctr" rtl="0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endParaRPr lang="fa-IR" altLang="fa-IR"/>
                    </a:p>
                  </p:txBody>
                </p:sp>
                <p:sp>
                  <p:nvSpPr>
                    <p:cNvPr id="400450" name="Line 302"/>
                    <p:cNvSpPr>
                      <a:spLocks noChangeShapeType="1"/>
                    </p:cNvSpPr>
                    <p:nvPr/>
                  </p:nvSpPr>
                  <p:spPr bwMode="auto">
                    <a:xfrm rot="2700000">
                      <a:off x="1176" y="3454"/>
                      <a:ext cx="91" cy="0"/>
                    </a:xfrm>
                    <a:prstGeom prst="line">
                      <a:avLst/>
                    </a:prstGeom>
                    <a:noFill/>
                    <a:ln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0451" name="Line 303"/>
                    <p:cNvSpPr>
                      <a:spLocks noChangeShapeType="1"/>
                    </p:cNvSpPr>
                    <p:nvPr/>
                  </p:nvSpPr>
                  <p:spPr bwMode="auto">
                    <a:xfrm rot="-2700000">
                      <a:off x="1176" y="3452"/>
                      <a:ext cx="91" cy="0"/>
                    </a:xfrm>
                    <a:prstGeom prst="line">
                      <a:avLst/>
                    </a:prstGeom>
                    <a:noFill/>
                    <a:ln w="28575" cap="sq">
                      <a:solidFill>
                        <a:schemeClr val="tx1"/>
                      </a:solidFill>
                      <a:round/>
                      <a:headEnd type="none" w="lg" len="lg"/>
                      <a:tailEnd type="none" w="med" len="lg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00447" name="Oval 304"/>
                  <p:cNvSpPr>
                    <a:spLocks noChangeArrowheads="1"/>
                  </p:cNvSpPr>
                  <p:nvPr/>
                </p:nvSpPr>
                <p:spPr bwMode="auto">
                  <a:xfrm>
                    <a:off x="1631" y="3453"/>
                    <a:ext cx="317" cy="317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prstDash val="sysDot"/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0448" name="Oval 305"/>
                  <p:cNvSpPr>
                    <a:spLocks noChangeArrowheads="1"/>
                  </p:cNvSpPr>
                  <p:nvPr/>
                </p:nvSpPr>
                <p:spPr bwMode="auto">
                  <a:xfrm>
                    <a:off x="1575" y="3395"/>
                    <a:ext cx="431" cy="431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prstDash val="sysDot"/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</p:grpSp>
            <p:sp>
              <p:nvSpPr>
                <p:cNvPr id="400438" name="Line 306"/>
                <p:cNvSpPr>
                  <a:spLocks noChangeShapeType="1"/>
                </p:cNvSpPr>
                <p:nvPr/>
              </p:nvSpPr>
              <p:spPr bwMode="auto">
                <a:xfrm>
                  <a:off x="1977" y="3665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39" name="Line 307"/>
                <p:cNvSpPr>
                  <a:spLocks noChangeShapeType="1"/>
                </p:cNvSpPr>
                <p:nvPr/>
              </p:nvSpPr>
              <p:spPr bwMode="auto">
                <a:xfrm rot="10800000">
                  <a:off x="1547" y="3558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40" name="Line 308"/>
                <p:cNvSpPr>
                  <a:spLocks noChangeShapeType="1"/>
                </p:cNvSpPr>
                <p:nvPr/>
              </p:nvSpPr>
              <p:spPr bwMode="auto">
                <a:xfrm rot="-5400000">
                  <a:off x="1821" y="3395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41" name="Line 309"/>
                <p:cNvSpPr>
                  <a:spLocks noChangeShapeType="1"/>
                </p:cNvSpPr>
                <p:nvPr/>
              </p:nvSpPr>
              <p:spPr bwMode="auto">
                <a:xfrm>
                  <a:off x="1919" y="3667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42" name="Line 310"/>
                <p:cNvSpPr>
                  <a:spLocks noChangeShapeType="1"/>
                </p:cNvSpPr>
                <p:nvPr/>
              </p:nvSpPr>
              <p:spPr bwMode="auto">
                <a:xfrm rot="5400000">
                  <a:off x="1711" y="3770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43" name="Line 311"/>
                <p:cNvSpPr>
                  <a:spLocks noChangeShapeType="1"/>
                </p:cNvSpPr>
                <p:nvPr/>
              </p:nvSpPr>
              <p:spPr bwMode="auto">
                <a:xfrm rot="5400000">
                  <a:off x="1711" y="3826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44" name="Line 312"/>
                <p:cNvSpPr>
                  <a:spLocks noChangeShapeType="1"/>
                </p:cNvSpPr>
                <p:nvPr/>
              </p:nvSpPr>
              <p:spPr bwMode="auto">
                <a:xfrm rot="10800000">
                  <a:off x="1604" y="3556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45" name="Line 313"/>
                <p:cNvSpPr>
                  <a:spLocks noChangeShapeType="1"/>
                </p:cNvSpPr>
                <p:nvPr/>
              </p:nvSpPr>
              <p:spPr bwMode="auto">
                <a:xfrm rot="-5400000">
                  <a:off x="1820" y="3453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0398" name="Group 314"/>
              <p:cNvGrpSpPr>
                <a:grpSpLocks/>
              </p:cNvGrpSpPr>
              <p:nvPr/>
            </p:nvGrpSpPr>
            <p:grpSpPr bwMode="auto">
              <a:xfrm>
                <a:off x="2020" y="3605"/>
                <a:ext cx="432" cy="431"/>
                <a:chOff x="3542" y="2848"/>
                <a:chExt cx="432" cy="431"/>
              </a:xfrm>
            </p:grpSpPr>
            <p:sp>
              <p:nvSpPr>
                <p:cNvPr id="400425" name="Oval 315"/>
                <p:cNvSpPr>
                  <a:spLocks noChangeArrowheads="1"/>
                </p:cNvSpPr>
                <p:nvPr/>
              </p:nvSpPr>
              <p:spPr bwMode="auto">
                <a:xfrm>
                  <a:off x="3692" y="2997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00426" name="Oval 316"/>
                <p:cNvSpPr>
                  <a:spLocks noChangeArrowheads="1"/>
                </p:cNvSpPr>
                <p:nvPr/>
              </p:nvSpPr>
              <p:spPr bwMode="auto">
                <a:xfrm>
                  <a:off x="3748" y="3057"/>
                  <a:ext cx="23" cy="23"/>
                </a:xfrm>
                <a:prstGeom prst="ellipse">
                  <a:avLst/>
                </a:prstGeom>
                <a:solidFill>
                  <a:schemeClr val="tx1"/>
                </a:solidFill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00427" name="Oval 317"/>
                <p:cNvSpPr>
                  <a:spLocks noChangeArrowheads="1"/>
                </p:cNvSpPr>
                <p:nvPr/>
              </p:nvSpPr>
              <p:spPr bwMode="auto">
                <a:xfrm>
                  <a:off x="3600" y="2906"/>
                  <a:ext cx="317" cy="317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prstDash val="sysDot"/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00428" name="Oval 318"/>
                <p:cNvSpPr>
                  <a:spLocks noChangeArrowheads="1"/>
                </p:cNvSpPr>
                <p:nvPr/>
              </p:nvSpPr>
              <p:spPr bwMode="auto">
                <a:xfrm>
                  <a:off x="3542" y="2848"/>
                  <a:ext cx="431" cy="431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prstDash val="sysDot"/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00429" name="Line 319"/>
                <p:cNvSpPr>
                  <a:spLocks noChangeShapeType="1"/>
                </p:cNvSpPr>
                <p:nvPr/>
              </p:nvSpPr>
              <p:spPr bwMode="auto">
                <a:xfrm rot="10800000">
                  <a:off x="3974" y="2966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30" name="Line 320"/>
                <p:cNvSpPr>
                  <a:spLocks noChangeShapeType="1"/>
                </p:cNvSpPr>
                <p:nvPr/>
              </p:nvSpPr>
              <p:spPr bwMode="auto">
                <a:xfrm>
                  <a:off x="3542" y="3076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31" name="Line 321"/>
                <p:cNvSpPr>
                  <a:spLocks noChangeShapeType="1"/>
                </p:cNvSpPr>
                <p:nvPr/>
              </p:nvSpPr>
              <p:spPr bwMode="auto">
                <a:xfrm rot="5400000">
                  <a:off x="3705" y="2802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32" name="Line 322"/>
                <p:cNvSpPr>
                  <a:spLocks noChangeShapeType="1"/>
                </p:cNvSpPr>
                <p:nvPr/>
              </p:nvSpPr>
              <p:spPr bwMode="auto">
                <a:xfrm rot="10800000">
                  <a:off x="3917" y="2966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33" name="Line 323"/>
                <p:cNvSpPr>
                  <a:spLocks noChangeShapeType="1"/>
                </p:cNvSpPr>
                <p:nvPr/>
              </p:nvSpPr>
              <p:spPr bwMode="auto">
                <a:xfrm rot="-5400000">
                  <a:off x="3815" y="3177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34" name="Line 324"/>
                <p:cNvSpPr>
                  <a:spLocks noChangeShapeType="1"/>
                </p:cNvSpPr>
                <p:nvPr/>
              </p:nvSpPr>
              <p:spPr bwMode="auto">
                <a:xfrm rot="-5400000">
                  <a:off x="3815" y="3233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35" name="Line 325"/>
                <p:cNvSpPr>
                  <a:spLocks noChangeShapeType="1"/>
                </p:cNvSpPr>
                <p:nvPr/>
              </p:nvSpPr>
              <p:spPr bwMode="auto">
                <a:xfrm>
                  <a:off x="3600" y="3077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36" name="Line 326"/>
                <p:cNvSpPr>
                  <a:spLocks noChangeShapeType="1"/>
                </p:cNvSpPr>
                <p:nvPr/>
              </p:nvSpPr>
              <p:spPr bwMode="auto">
                <a:xfrm rot="5400000">
                  <a:off x="3705" y="2860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0399" name="Group 327"/>
              <p:cNvGrpSpPr>
                <a:grpSpLocks/>
              </p:cNvGrpSpPr>
              <p:nvPr/>
            </p:nvGrpSpPr>
            <p:grpSpPr bwMode="auto">
              <a:xfrm>
                <a:off x="2541" y="3605"/>
                <a:ext cx="432" cy="431"/>
                <a:chOff x="3542" y="2848"/>
                <a:chExt cx="432" cy="431"/>
              </a:xfrm>
            </p:grpSpPr>
            <p:sp>
              <p:nvSpPr>
                <p:cNvPr id="400413" name="Oval 328"/>
                <p:cNvSpPr>
                  <a:spLocks noChangeArrowheads="1"/>
                </p:cNvSpPr>
                <p:nvPr/>
              </p:nvSpPr>
              <p:spPr bwMode="auto">
                <a:xfrm>
                  <a:off x="3692" y="2997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00414" name="Oval 329"/>
                <p:cNvSpPr>
                  <a:spLocks noChangeArrowheads="1"/>
                </p:cNvSpPr>
                <p:nvPr/>
              </p:nvSpPr>
              <p:spPr bwMode="auto">
                <a:xfrm>
                  <a:off x="3748" y="3057"/>
                  <a:ext cx="23" cy="23"/>
                </a:xfrm>
                <a:prstGeom prst="ellipse">
                  <a:avLst/>
                </a:prstGeom>
                <a:solidFill>
                  <a:schemeClr val="tx1"/>
                </a:solidFill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00415" name="Oval 330"/>
                <p:cNvSpPr>
                  <a:spLocks noChangeArrowheads="1"/>
                </p:cNvSpPr>
                <p:nvPr/>
              </p:nvSpPr>
              <p:spPr bwMode="auto">
                <a:xfrm>
                  <a:off x="3600" y="2906"/>
                  <a:ext cx="317" cy="317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prstDash val="sysDot"/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00416" name="Oval 331"/>
                <p:cNvSpPr>
                  <a:spLocks noChangeArrowheads="1"/>
                </p:cNvSpPr>
                <p:nvPr/>
              </p:nvSpPr>
              <p:spPr bwMode="auto">
                <a:xfrm>
                  <a:off x="3542" y="2848"/>
                  <a:ext cx="431" cy="431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prstDash val="sysDot"/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00417" name="Line 332"/>
                <p:cNvSpPr>
                  <a:spLocks noChangeShapeType="1"/>
                </p:cNvSpPr>
                <p:nvPr/>
              </p:nvSpPr>
              <p:spPr bwMode="auto">
                <a:xfrm rot="10800000">
                  <a:off x="3974" y="2966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18" name="Line 333"/>
                <p:cNvSpPr>
                  <a:spLocks noChangeShapeType="1"/>
                </p:cNvSpPr>
                <p:nvPr/>
              </p:nvSpPr>
              <p:spPr bwMode="auto">
                <a:xfrm>
                  <a:off x="3542" y="3076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19" name="Line 334"/>
                <p:cNvSpPr>
                  <a:spLocks noChangeShapeType="1"/>
                </p:cNvSpPr>
                <p:nvPr/>
              </p:nvSpPr>
              <p:spPr bwMode="auto">
                <a:xfrm rot="5400000">
                  <a:off x="3705" y="2802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20" name="Line 335"/>
                <p:cNvSpPr>
                  <a:spLocks noChangeShapeType="1"/>
                </p:cNvSpPr>
                <p:nvPr/>
              </p:nvSpPr>
              <p:spPr bwMode="auto">
                <a:xfrm rot="10800000">
                  <a:off x="3917" y="2966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21" name="Line 336"/>
                <p:cNvSpPr>
                  <a:spLocks noChangeShapeType="1"/>
                </p:cNvSpPr>
                <p:nvPr/>
              </p:nvSpPr>
              <p:spPr bwMode="auto">
                <a:xfrm rot="-5400000">
                  <a:off x="3815" y="3177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22" name="Line 337"/>
                <p:cNvSpPr>
                  <a:spLocks noChangeShapeType="1"/>
                </p:cNvSpPr>
                <p:nvPr/>
              </p:nvSpPr>
              <p:spPr bwMode="auto">
                <a:xfrm rot="-5400000">
                  <a:off x="3815" y="3233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23" name="Line 338"/>
                <p:cNvSpPr>
                  <a:spLocks noChangeShapeType="1"/>
                </p:cNvSpPr>
                <p:nvPr/>
              </p:nvSpPr>
              <p:spPr bwMode="auto">
                <a:xfrm>
                  <a:off x="3600" y="3077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24" name="Line 339"/>
                <p:cNvSpPr>
                  <a:spLocks noChangeShapeType="1"/>
                </p:cNvSpPr>
                <p:nvPr/>
              </p:nvSpPr>
              <p:spPr bwMode="auto">
                <a:xfrm rot="5400000">
                  <a:off x="3705" y="2860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0400" name="Group 340"/>
              <p:cNvGrpSpPr>
                <a:grpSpLocks/>
              </p:cNvGrpSpPr>
              <p:nvPr/>
            </p:nvGrpSpPr>
            <p:grpSpPr bwMode="auto">
              <a:xfrm>
                <a:off x="3056" y="3605"/>
                <a:ext cx="432" cy="431"/>
                <a:chOff x="3542" y="2848"/>
                <a:chExt cx="432" cy="431"/>
              </a:xfrm>
            </p:grpSpPr>
            <p:sp>
              <p:nvSpPr>
                <p:cNvPr id="400401" name="Oval 341"/>
                <p:cNvSpPr>
                  <a:spLocks noChangeArrowheads="1"/>
                </p:cNvSpPr>
                <p:nvPr/>
              </p:nvSpPr>
              <p:spPr bwMode="auto">
                <a:xfrm>
                  <a:off x="3692" y="2997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00402" name="Oval 342"/>
                <p:cNvSpPr>
                  <a:spLocks noChangeArrowheads="1"/>
                </p:cNvSpPr>
                <p:nvPr/>
              </p:nvSpPr>
              <p:spPr bwMode="auto">
                <a:xfrm>
                  <a:off x="3748" y="3057"/>
                  <a:ext cx="23" cy="23"/>
                </a:xfrm>
                <a:prstGeom prst="ellipse">
                  <a:avLst/>
                </a:prstGeom>
                <a:solidFill>
                  <a:schemeClr val="tx1"/>
                </a:solidFill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00403" name="Oval 343"/>
                <p:cNvSpPr>
                  <a:spLocks noChangeArrowheads="1"/>
                </p:cNvSpPr>
                <p:nvPr/>
              </p:nvSpPr>
              <p:spPr bwMode="auto">
                <a:xfrm>
                  <a:off x="3600" y="2906"/>
                  <a:ext cx="317" cy="317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prstDash val="sysDot"/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00404" name="Oval 344"/>
                <p:cNvSpPr>
                  <a:spLocks noChangeArrowheads="1"/>
                </p:cNvSpPr>
                <p:nvPr/>
              </p:nvSpPr>
              <p:spPr bwMode="auto">
                <a:xfrm>
                  <a:off x="3542" y="2848"/>
                  <a:ext cx="431" cy="431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prstDash val="sysDot"/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00405" name="Line 345"/>
                <p:cNvSpPr>
                  <a:spLocks noChangeShapeType="1"/>
                </p:cNvSpPr>
                <p:nvPr/>
              </p:nvSpPr>
              <p:spPr bwMode="auto">
                <a:xfrm rot="10800000">
                  <a:off x="3974" y="2966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06" name="Line 346"/>
                <p:cNvSpPr>
                  <a:spLocks noChangeShapeType="1"/>
                </p:cNvSpPr>
                <p:nvPr/>
              </p:nvSpPr>
              <p:spPr bwMode="auto">
                <a:xfrm>
                  <a:off x="3542" y="3076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07" name="Line 347"/>
                <p:cNvSpPr>
                  <a:spLocks noChangeShapeType="1"/>
                </p:cNvSpPr>
                <p:nvPr/>
              </p:nvSpPr>
              <p:spPr bwMode="auto">
                <a:xfrm rot="5400000">
                  <a:off x="3705" y="2802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08" name="Line 348"/>
                <p:cNvSpPr>
                  <a:spLocks noChangeShapeType="1"/>
                </p:cNvSpPr>
                <p:nvPr/>
              </p:nvSpPr>
              <p:spPr bwMode="auto">
                <a:xfrm rot="10800000">
                  <a:off x="3917" y="2966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09" name="Line 349"/>
                <p:cNvSpPr>
                  <a:spLocks noChangeShapeType="1"/>
                </p:cNvSpPr>
                <p:nvPr/>
              </p:nvSpPr>
              <p:spPr bwMode="auto">
                <a:xfrm rot="-5400000">
                  <a:off x="3815" y="3177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10" name="Line 350"/>
                <p:cNvSpPr>
                  <a:spLocks noChangeShapeType="1"/>
                </p:cNvSpPr>
                <p:nvPr/>
              </p:nvSpPr>
              <p:spPr bwMode="auto">
                <a:xfrm rot="-5400000">
                  <a:off x="3815" y="3233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11" name="Line 351"/>
                <p:cNvSpPr>
                  <a:spLocks noChangeShapeType="1"/>
                </p:cNvSpPr>
                <p:nvPr/>
              </p:nvSpPr>
              <p:spPr bwMode="auto">
                <a:xfrm>
                  <a:off x="3600" y="3077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412" name="Line 352"/>
                <p:cNvSpPr>
                  <a:spLocks noChangeShapeType="1"/>
                </p:cNvSpPr>
                <p:nvPr/>
              </p:nvSpPr>
              <p:spPr bwMode="auto">
                <a:xfrm rot="5400000">
                  <a:off x="3705" y="2860"/>
                  <a:ext cx="0" cy="91"/>
                </a:xfrm>
                <a:prstGeom prst="line">
                  <a:avLst/>
                </a:prstGeom>
                <a:noFill/>
                <a:ln w="28575" cap="sq">
                  <a:solidFill>
                    <a:schemeClr val="folHlink"/>
                  </a:solidFill>
                  <a:round/>
                  <a:headEnd type="none" w="lg" len="lg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113445" name="Rectangle 357"/>
          <p:cNvSpPr>
            <a:spLocks noChangeArrowheads="1"/>
          </p:cNvSpPr>
          <p:nvPr/>
        </p:nvSpPr>
        <p:spPr bwMode="auto">
          <a:xfrm>
            <a:off x="6153150" y="4652964"/>
            <a:ext cx="3937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49263" indent="-449263"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eaLnBrk="1" hangingPunct="1">
              <a:buFontTx/>
              <a:buNone/>
            </a:pPr>
            <a:r>
              <a:rPr lang="fa-IR" altLang="en-US"/>
              <a:t>(2) برش موازي صفحه و نمايش مقطع جريان و خطوط ميدان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3479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130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130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1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1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3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113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113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113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40"/>
                            </p:stCondLst>
                            <p:childTnLst>
                              <p:par>
                                <p:cTn id="2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3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13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13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13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13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3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1134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1134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1134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640"/>
                            </p:stCondLst>
                            <p:childTnLst>
                              <p:par>
                                <p:cTn id="3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3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13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13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134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13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3090" grpId="0"/>
      <p:bldP spid="1113091" grpId="0" build="p"/>
      <p:bldP spid="11134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8527" name="Picture 15" descr="213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051" y="1844675"/>
            <a:ext cx="2835275" cy="296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8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54213" y="596901"/>
            <a:ext cx="8202612" cy="815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a-IR" altLang="en-US" smtClean="0"/>
              <a:t>آزمايش تجربي وجود ميدان مغناطيسي اطراف سيم حامل جريان</a:t>
            </a:r>
            <a:endParaRPr lang="en-US" altLang="en-US" smtClean="0"/>
          </a:p>
        </p:txBody>
      </p:sp>
      <p:sp>
        <p:nvSpPr>
          <p:cNvPr id="1088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49463" y="5143500"/>
            <a:ext cx="8134350" cy="1079500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جهت خطوط ميدان مغناطيسي اطراف سيم با قانون شست و چهار انگشت خميدۀ دست راست مشخص مي‌شود . </a:t>
            </a:r>
            <a:endParaRPr lang="en-US" altLang="en-US" smtClean="0"/>
          </a:p>
        </p:txBody>
      </p:sp>
      <p:grpSp>
        <p:nvGrpSpPr>
          <p:cNvPr id="1088530" name="Group 18"/>
          <p:cNvGrpSpPr>
            <a:grpSpLocks/>
          </p:cNvGrpSpPr>
          <p:nvPr/>
        </p:nvGrpSpPr>
        <p:grpSpPr bwMode="auto">
          <a:xfrm>
            <a:off x="7510466" y="2708275"/>
            <a:ext cx="947738" cy="757238"/>
            <a:chOff x="3771" y="1706"/>
            <a:chExt cx="597" cy="477"/>
          </a:xfrm>
        </p:grpSpPr>
        <p:sp>
          <p:nvSpPr>
            <p:cNvPr id="373769" name="Rectangle 14"/>
            <p:cNvSpPr>
              <a:spLocks noChangeArrowheads="1"/>
            </p:cNvSpPr>
            <p:nvPr/>
          </p:nvSpPr>
          <p:spPr bwMode="auto">
            <a:xfrm>
              <a:off x="4043" y="1706"/>
              <a:ext cx="32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hlink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000" u="sng"/>
                <a:t>مقوا</a:t>
              </a:r>
              <a:endParaRPr lang="en-US" altLang="en-US" sz="2000" u="sng"/>
            </a:p>
          </p:txBody>
        </p:sp>
        <p:sp>
          <p:nvSpPr>
            <p:cNvPr id="373770" name="Freeform 16"/>
            <p:cNvSpPr>
              <a:spLocks/>
            </p:cNvSpPr>
            <p:nvPr/>
          </p:nvSpPr>
          <p:spPr bwMode="auto">
            <a:xfrm>
              <a:off x="3771" y="1978"/>
              <a:ext cx="528" cy="205"/>
            </a:xfrm>
            <a:custGeom>
              <a:avLst/>
              <a:gdLst>
                <a:gd name="T0" fmla="*/ 453 w 528"/>
                <a:gd name="T1" fmla="*/ 0 h 205"/>
                <a:gd name="T2" fmla="*/ 453 w 528"/>
                <a:gd name="T3" fmla="*/ 182 h 205"/>
                <a:gd name="T4" fmla="*/ 0 w 528"/>
                <a:gd name="T5" fmla="*/ 136 h 2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28" h="205">
                  <a:moveTo>
                    <a:pt x="453" y="0"/>
                  </a:moveTo>
                  <a:cubicBezTo>
                    <a:pt x="490" y="79"/>
                    <a:pt x="528" y="159"/>
                    <a:pt x="453" y="182"/>
                  </a:cubicBezTo>
                  <a:cubicBezTo>
                    <a:pt x="378" y="205"/>
                    <a:pt x="189" y="170"/>
                    <a:pt x="0" y="136"/>
                  </a:cubicBezTo>
                </a:path>
              </a:pathLst>
            </a:custGeom>
            <a:noFill/>
            <a:ln w="19050" cap="sq" cmpd="sng">
              <a:solidFill>
                <a:schemeClr val="accent1"/>
              </a:solidFill>
              <a:prstDash val="solid"/>
              <a:round/>
              <a:headEnd type="none" w="lg" len="lg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88531" name="Group 19"/>
          <p:cNvGrpSpPr>
            <a:grpSpLocks/>
          </p:cNvGrpSpPr>
          <p:nvPr/>
        </p:nvGrpSpPr>
        <p:grpSpPr bwMode="auto">
          <a:xfrm>
            <a:off x="2351089" y="2535238"/>
            <a:ext cx="3286125" cy="461962"/>
            <a:chOff x="521" y="1597"/>
            <a:chExt cx="2070" cy="291"/>
          </a:xfrm>
        </p:grpSpPr>
        <p:sp>
          <p:nvSpPr>
            <p:cNvPr id="373767" name="Rectangle 13"/>
            <p:cNvSpPr>
              <a:spLocks noChangeArrowheads="1"/>
            </p:cNvSpPr>
            <p:nvPr/>
          </p:nvSpPr>
          <p:spPr bwMode="auto">
            <a:xfrm>
              <a:off x="521" y="1597"/>
              <a:ext cx="178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hlink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eaLnBrk="1" hangingPunct="1">
                <a:buFontTx/>
                <a:buNone/>
              </a:pPr>
              <a:r>
                <a:rPr lang="fa-IR" altLang="en-US" sz="2000" u="sng"/>
                <a:t>مسير قرارگيري براده هاي آهن </a:t>
              </a:r>
            </a:p>
          </p:txBody>
        </p:sp>
        <p:sp>
          <p:nvSpPr>
            <p:cNvPr id="373768" name="Freeform 17"/>
            <p:cNvSpPr>
              <a:spLocks/>
            </p:cNvSpPr>
            <p:nvPr/>
          </p:nvSpPr>
          <p:spPr bwMode="auto">
            <a:xfrm>
              <a:off x="2183" y="1676"/>
              <a:ext cx="408" cy="212"/>
            </a:xfrm>
            <a:custGeom>
              <a:avLst/>
              <a:gdLst>
                <a:gd name="T0" fmla="*/ 0 w 408"/>
                <a:gd name="T1" fmla="*/ 30 h 212"/>
                <a:gd name="T2" fmla="*/ 182 w 408"/>
                <a:gd name="T3" fmla="*/ 30 h 212"/>
                <a:gd name="T4" fmla="*/ 408 w 408"/>
                <a:gd name="T5" fmla="*/ 212 h 2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8" h="212">
                  <a:moveTo>
                    <a:pt x="0" y="30"/>
                  </a:moveTo>
                  <a:cubicBezTo>
                    <a:pt x="57" y="15"/>
                    <a:pt x="114" y="0"/>
                    <a:pt x="182" y="30"/>
                  </a:cubicBezTo>
                  <a:cubicBezTo>
                    <a:pt x="250" y="60"/>
                    <a:pt x="329" y="136"/>
                    <a:pt x="408" y="212"/>
                  </a:cubicBezTo>
                </a:path>
              </a:pathLst>
            </a:custGeom>
            <a:noFill/>
            <a:ln w="19050" cap="sq" cmpd="sng">
              <a:solidFill>
                <a:schemeClr val="accent1"/>
              </a:solidFill>
              <a:prstDash val="solid"/>
              <a:round/>
              <a:headEnd type="none" w="lg" len="lg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302486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885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885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88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88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88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88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88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88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885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88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88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88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885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88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10885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10885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088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088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88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88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088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088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088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8514" grpId="0"/>
      <p:bldP spid="108851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1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12975" y="7905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سيملولۀ ايده آل </a:t>
            </a:r>
            <a:endParaRPr lang="en-US" altLang="en-US" smtClean="0"/>
          </a:p>
        </p:txBody>
      </p:sp>
      <p:grpSp>
        <p:nvGrpSpPr>
          <p:cNvPr id="1114228" name="Group 116"/>
          <p:cNvGrpSpPr>
            <a:grpSpLocks/>
          </p:cNvGrpSpPr>
          <p:nvPr/>
        </p:nvGrpSpPr>
        <p:grpSpPr bwMode="auto">
          <a:xfrm>
            <a:off x="4567239" y="2651125"/>
            <a:ext cx="3025775" cy="2414588"/>
            <a:chOff x="1429" y="1298"/>
            <a:chExt cx="1906" cy="1521"/>
          </a:xfrm>
        </p:grpSpPr>
        <p:grpSp>
          <p:nvGrpSpPr>
            <p:cNvPr id="401412" name="Group 102"/>
            <p:cNvGrpSpPr>
              <a:grpSpLocks/>
            </p:cNvGrpSpPr>
            <p:nvPr/>
          </p:nvGrpSpPr>
          <p:grpSpPr bwMode="auto">
            <a:xfrm>
              <a:off x="1746" y="1570"/>
              <a:ext cx="1589" cy="929"/>
              <a:chOff x="612" y="2795"/>
              <a:chExt cx="1589" cy="929"/>
            </a:xfrm>
          </p:grpSpPr>
          <p:grpSp>
            <p:nvGrpSpPr>
              <p:cNvPr id="401423" name="Group 96"/>
              <p:cNvGrpSpPr>
                <a:grpSpLocks/>
              </p:cNvGrpSpPr>
              <p:nvPr/>
            </p:nvGrpSpPr>
            <p:grpSpPr bwMode="auto">
              <a:xfrm>
                <a:off x="612" y="2795"/>
                <a:ext cx="1589" cy="929"/>
                <a:chOff x="1200" y="2852"/>
                <a:chExt cx="1589" cy="929"/>
              </a:xfrm>
            </p:grpSpPr>
            <p:grpSp>
              <p:nvGrpSpPr>
                <p:cNvPr id="401428" name="Group 4"/>
                <p:cNvGrpSpPr>
                  <a:grpSpLocks/>
                </p:cNvGrpSpPr>
                <p:nvPr/>
              </p:nvGrpSpPr>
              <p:grpSpPr bwMode="auto">
                <a:xfrm>
                  <a:off x="1200" y="2855"/>
                  <a:ext cx="136" cy="136"/>
                  <a:chOff x="1154" y="3385"/>
                  <a:chExt cx="136" cy="136"/>
                </a:xfrm>
              </p:grpSpPr>
              <p:sp>
                <p:nvSpPr>
                  <p:cNvPr id="401497" name="Oval 5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1498" name="Line 6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1499" name="Line 7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01429" name="Line 11"/>
                <p:cNvSpPr>
                  <a:spLocks noChangeShapeType="1"/>
                </p:cNvSpPr>
                <p:nvPr/>
              </p:nvSpPr>
              <p:spPr bwMode="auto">
                <a:xfrm>
                  <a:off x="1202" y="3022"/>
                  <a:ext cx="1587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1430" name="Line 12"/>
                <p:cNvSpPr>
                  <a:spLocks noChangeShapeType="1"/>
                </p:cNvSpPr>
                <p:nvPr/>
              </p:nvSpPr>
              <p:spPr bwMode="auto">
                <a:xfrm>
                  <a:off x="1202" y="3612"/>
                  <a:ext cx="1587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01431" name="Group 16"/>
                <p:cNvGrpSpPr>
                  <a:grpSpLocks/>
                </p:cNvGrpSpPr>
                <p:nvPr/>
              </p:nvGrpSpPr>
              <p:grpSpPr bwMode="auto">
                <a:xfrm>
                  <a:off x="2650" y="3645"/>
                  <a:ext cx="136" cy="136"/>
                  <a:chOff x="1156" y="3339"/>
                  <a:chExt cx="136" cy="136"/>
                </a:xfrm>
              </p:grpSpPr>
              <p:sp>
                <p:nvSpPr>
                  <p:cNvPr id="401495" name="Oval 17"/>
                  <p:cNvSpPr>
                    <a:spLocks noChangeArrowheads="1"/>
                  </p:cNvSpPr>
                  <p:nvPr/>
                </p:nvSpPr>
                <p:spPr bwMode="auto">
                  <a:xfrm>
                    <a:off x="1156" y="3339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1496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1210" y="3397"/>
                    <a:ext cx="23" cy="23"/>
                  </a:xfrm>
                  <a:prstGeom prst="ellipse">
                    <a:avLst/>
                  </a:prstGeom>
                  <a:solidFill>
                    <a:schemeClr val="tx1"/>
                  </a:solidFill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</p:grpSp>
            <p:grpSp>
              <p:nvGrpSpPr>
                <p:cNvPr id="401432" name="Group 19"/>
                <p:cNvGrpSpPr>
                  <a:grpSpLocks/>
                </p:cNvGrpSpPr>
                <p:nvPr/>
              </p:nvGrpSpPr>
              <p:grpSpPr bwMode="auto">
                <a:xfrm>
                  <a:off x="2490" y="3645"/>
                  <a:ext cx="136" cy="136"/>
                  <a:chOff x="1156" y="3339"/>
                  <a:chExt cx="136" cy="136"/>
                </a:xfrm>
              </p:grpSpPr>
              <p:sp>
                <p:nvSpPr>
                  <p:cNvPr id="401493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1156" y="3339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1494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1210" y="3397"/>
                    <a:ext cx="23" cy="23"/>
                  </a:xfrm>
                  <a:prstGeom prst="ellipse">
                    <a:avLst/>
                  </a:prstGeom>
                  <a:solidFill>
                    <a:schemeClr val="tx1"/>
                  </a:solidFill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</p:grpSp>
            <p:grpSp>
              <p:nvGrpSpPr>
                <p:cNvPr id="401433" name="Group 22"/>
                <p:cNvGrpSpPr>
                  <a:grpSpLocks/>
                </p:cNvGrpSpPr>
                <p:nvPr/>
              </p:nvGrpSpPr>
              <p:grpSpPr bwMode="auto">
                <a:xfrm>
                  <a:off x="2327" y="3645"/>
                  <a:ext cx="136" cy="136"/>
                  <a:chOff x="1156" y="3339"/>
                  <a:chExt cx="136" cy="136"/>
                </a:xfrm>
              </p:grpSpPr>
              <p:sp>
                <p:nvSpPr>
                  <p:cNvPr id="401491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1156" y="3339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1492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1210" y="3397"/>
                    <a:ext cx="23" cy="23"/>
                  </a:xfrm>
                  <a:prstGeom prst="ellipse">
                    <a:avLst/>
                  </a:prstGeom>
                  <a:solidFill>
                    <a:schemeClr val="tx1"/>
                  </a:solidFill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</p:grpSp>
            <p:grpSp>
              <p:nvGrpSpPr>
                <p:cNvPr id="401434" name="Group 28"/>
                <p:cNvGrpSpPr>
                  <a:grpSpLocks/>
                </p:cNvGrpSpPr>
                <p:nvPr/>
              </p:nvGrpSpPr>
              <p:grpSpPr bwMode="auto">
                <a:xfrm>
                  <a:off x="2166" y="3645"/>
                  <a:ext cx="136" cy="136"/>
                  <a:chOff x="1156" y="3339"/>
                  <a:chExt cx="136" cy="136"/>
                </a:xfrm>
              </p:grpSpPr>
              <p:sp>
                <p:nvSpPr>
                  <p:cNvPr id="401489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1156" y="3339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1490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1210" y="3397"/>
                    <a:ext cx="23" cy="23"/>
                  </a:xfrm>
                  <a:prstGeom prst="ellipse">
                    <a:avLst/>
                  </a:prstGeom>
                  <a:solidFill>
                    <a:schemeClr val="tx1"/>
                  </a:solidFill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</p:grpSp>
            <p:grpSp>
              <p:nvGrpSpPr>
                <p:cNvPr id="401435" name="Group 31"/>
                <p:cNvGrpSpPr>
                  <a:grpSpLocks/>
                </p:cNvGrpSpPr>
                <p:nvPr/>
              </p:nvGrpSpPr>
              <p:grpSpPr bwMode="auto">
                <a:xfrm>
                  <a:off x="2003" y="3645"/>
                  <a:ext cx="136" cy="136"/>
                  <a:chOff x="1156" y="3339"/>
                  <a:chExt cx="136" cy="136"/>
                </a:xfrm>
              </p:grpSpPr>
              <p:sp>
                <p:nvSpPr>
                  <p:cNvPr id="401487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1156" y="3339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1488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1210" y="3397"/>
                    <a:ext cx="23" cy="23"/>
                  </a:xfrm>
                  <a:prstGeom prst="ellipse">
                    <a:avLst/>
                  </a:prstGeom>
                  <a:solidFill>
                    <a:schemeClr val="tx1"/>
                  </a:solidFill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</p:grpSp>
            <p:grpSp>
              <p:nvGrpSpPr>
                <p:cNvPr id="401436" name="Group 34"/>
                <p:cNvGrpSpPr>
                  <a:grpSpLocks/>
                </p:cNvGrpSpPr>
                <p:nvPr/>
              </p:nvGrpSpPr>
              <p:grpSpPr bwMode="auto">
                <a:xfrm>
                  <a:off x="1843" y="3645"/>
                  <a:ext cx="136" cy="136"/>
                  <a:chOff x="1156" y="3339"/>
                  <a:chExt cx="136" cy="136"/>
                </a:xfrm>
              </p:grpSpPr>
              <p:sp>
                <p:nvSpPr>
                  <p:cNvPr id="401485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1156" y="3339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1486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1210" y="3397"/>
                    <a:ext cx="23" cy="23"/>
                  </a:xfrm>
                  <a:prstGeom prst="ellipse">
                    <a:avLst/>
                  </a:prstGeom>
                  <a:solidFill>
                    <a:schemeClr val="tx1"/>
                  </a:solidFill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</p:grpSp>
            <p:grpSp>
              <p:nvGrpSpPr>
                <p:cNvPr id="401437" name="Group 37"/>
                <p:cNvGrpSpPr>
                  <a:grpSpLocks/>
                </p:cNvGrpSpPr>
                <p:nvPr/>
              </p:nvGrpSpPr>
              <p:grpSpPr bwMode="auto">
                <a:xfrm>
                  <a:off x="1362" y="2855"/>
                  <a:ext cx="136" cy="136"/>
                  <a:chOff x="1154" y="3385"/>
                  <a:chExt cx="136" cy="136"/>
                </a:xfrm>
              </p:grpSpPr>
              <p:sp>
                <p:nvSpPr>
                  <p:cNvPr id="401482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1483" name="Line 39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1484" name="Line 40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1438" name="Group 41"/>
                <p:cNvGrpSpPr>
                  <a:grpSpLocks/>
                </p:cNvGrpSpPr>
                <p:nvPr/>
              </p:nvGrpSpPr>
              <p:grpSpPr bwMode="auto">
                <a:xfrm>
                  <a:off x="1522" y="2855"/>
                  <a:ext cx="136" cy="136"/>
                  <a:chOff x="1154" y="3385"/>
                  <a:chExt cx="136" cy="136"/>
                </a:xfrm>
              </p:grpSpPr>
              <p:sp>
                <p:nvSpPr>
                  <p:cNvPr id="401479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1480" name="Line 43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1481" name="Line 44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1439" name="Group 45"/>
                <p:cNvGrpSpPr>
                  <a:grpSpLocks/>
                </p:cNvGrpSpPr>
                <p:nvPr/>
              </p:nvGrpSpPr>
              <p:grpSpPr bwMode="auto">
                <a:xfrm>
                  <a:off x="1682" y="2855"/>
                  <a:ext cx="136" cy="136"/>
                  <a:chOff x="1154" y="3385"/>
                  <a:chExt cx="136" cy="136"/>
                </a:xfrm>
              </p:grpSpPr>
              <p:sp>
                <p:nvSpPr>
                  <p:cNvPr id="401476" name="Oval 46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1477" name="Line 47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1478" name="Line 48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1440" name="Group 49"/>
                <p:cNvGrpSpPr>
                  <a:grpSpLocks/>
                </p:cNvGrpSpPr>
                <p:nvPr/>
              </p:nvGrpSpPr>
              <p:grpSpPr bwMode="auto">
                <a:xfrm>
                  <a:off x="1843" y="2855"/>
                  <a:ext cx="136" cy="136"/>
                  <a:chOff x="1154" y="3385"/>
                  <a:chExt cx="136" cy="136"/>
                </a:xfrm>
              </p:grpSpPr>
              <p:sp>
                <p:nvSpPr>
                  <p:cNvPr id="401473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1474" name="Line 51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1475" name="Line 52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1441" name="Group 53"/>
                <p:cNvGrpSpPr>
                  <a:grpSpLocks/>
                </p:cNvGrpSpPr>
                <p:nvPr/>
              </p:nvGrpSpPr>
              <p:grpSpPr bwMode="auto">
                <a:xfrm>
                  <a:off x="2003" y="2855"/>
                  <a:ext cx="136" cy="136"/>
                  <a:chOff x="1154" y="3385"/>
                  <a:chExt cx="136" cy="136"/>
                </a:xfrm>
              </p:grpSpPr>
              <p:sp>
                <p:nvSpPr>
                  <p:cNvPr id="401470" name="Oval 54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1471" name="Line 55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1472" name="Line 56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1442" name="Group 61"/>
                <p:cNvGrpSpPr>
                  <a:grpSpLocks/>
                </p:cNvGrpSpPr>
                <p:nvPr/>
              </p:nvGrpSpPr>
              <p:grpSpPr bwMode="auto">
                <a:xfrm>
                  <a:off x="2167" y="2855"/>
                  <a:ext cx="136" cy="136"/>
                  <a:chOff x="1154" y="3385"/>
                  <a:chExt cx="136" cy="136"/>
                </a:xfrm>
              </p:grpSpPr>
              <p:sp>
                <p:nvSpPr>
                  <p:cNvPr id="401467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1468" name="Line 63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1469" name="Line 64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1443" name="Group 65"/>
                <p:cNvGrpSpPr>
                  <a:grpSpLocks/>
                </p:cNvGrpSpPr>
                <p:nvPr/>
              </p:nvGrpSpPr>
              <p:grpSpPr bwMode="auto">
                <a:xfrm>
                  <a:off x="2327" y="2853"/>
                  <a:ext cx="136" cy="136"/>
                  <a:chOff x="1154" y="3385"/>
                  <a:chExt cx="136" cy="136"/>
                </a:xfrm>
              </p:grpSpPr>
              <p:sp>
                <p:nvSpPr>
                  <p:cNvPr id="401464" name="Oval 66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1465" name="Line 67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1466" name="Line 68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1444" name="Group 69"/>
                <p:cNvGrpSpPr>
                  <a:grpSpLocks/>
                </p:cNvGrpSpPr>
                <p:nvPr/>
              </p:nvGrpSpPr>
              <p:grpSpPr bwMode="auto">
                <a:xfrm>
                  <a:off x="2490" y="2853"/>
                  <a:ext cx="136" cy="136"/>
                  <a:chOff x="1154" y="3385"/>
                  <a:chExt cx="136" cy="136"/>
                </a:xfrm>
              </p:grpSpPr>
              <p:sp>
                <p:nvSpPr>
                  <p:cNvPr id="401461" name="Oval 70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1462" name="Line 71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1463" name="Line 72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1445" name="Group 77"/>
                <p:cNvGrpSpPr>
                  <a:grpSpLocks/>
                </p:cNvGrpSpPr>
                <p:nvPr/>
              </p:nvGrpSpPr>
              <p:grpSpPr bwMode="auto">
                <a:xfrm>
                  <a:off x="2650" y="2852"/>
                  <a:ext cx="136" cy="136"/>
                  <a:chOff x="1154" y="3385"/>
                  <a:chExt cx="136" cy="136"/>
                </a:xfrm>
              </p:grpSpPr>
              <p:sp>
                <p:nvSpPr>
                  <p:cNvPr id="401458" name="Oval 78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1459" name="Line 79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1460" name="Line 80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1446" name="Group 81"/>
                <p:cNvGrpSpPr>
                  <a:grpSpLocks/>
                </p:cNvGrpSpPr>
                <p:nvPr/>
              </p:nvGrpSpPr>
              <p:grpSpPr bwMode="auto">
                <a:xfrm>
                  <a:off x="1683" y="3645"/>
                  <a:ext cx="136" cy="136"/>
                  <a:chOff x="1156" y="3339"/>
                  <a:chExt cx="136" cy="136"/>
                </a:xfrm>
              </p:grpSpPr>
              <p:sp>
                <p:nvSpPr>
                  <p:cNvPr id="401456" name="Oval 82"/>
                  <p:cNvSpPr>
                    <a:spLocks noChangeArrowheads="1"/>
                  </p:cNvSpPr>
                  <p:nvPr/>
                </p:nvSpPr>
                <p:spPr bwMode="auto">
                  <a:xfrm>
                    <a:off x="1156" y="3339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1457" name="Oval 83"/>
                  <p:cNvSpPr>
                    <a:spLocks noChangeArrowheads="1"/>
                  </p:cNvSpPr>
                  <p:nvPr/>
                </p:nvSpPr>
                <p:spPr bwMode="auto">
                  <a:xfrm>
                    <a:off x="1210" y="3397"/>
                    <a:ext cx="23" cy="23"/>
                  </a:xfrm>
                  <a:prstGeom prst="ellipse">
                    <a:avLst/>
                  </a:prstGeom>
                  <a:solidFill>
                    <a:schemeClr val="tx1"/>
                  </a:solidFill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</p:grpSp>
            <p:grpSp>
              <p:nvGrpSpPr>
                <p:cNvPr id="401447" name="Group 84"/>
                <p:cNvGrpSpPr>
                  <a:grpSpLocks/>
                </p:cNvGrpSpPr>
                <p:nvPr/>
              </p:nvGrpSpPr>
              <p:grpSpPr bwMode="auto">
                <a:xfrm>
                  <a:off x="1522" y="3645"/>
                  <a:ext cx="136" cy="136"/>
                  <a:chOff x="1156" y="3339"/>
                  <a:chExt cx="136" cy="136"/>
                </a:xfrm>
              </p:grpSpPr>
              <p:sp>
                <p:nvSpPr>
                  <p:cNvPr id="401454" name="Oval 85"/>
                  <p:cNvSpPr>
                    <a:spLocks noChangeArrowheads="1"/>
                  </p:cNvSpPr>
                  <p:nvPr/>
                </p:nvSpPr>
                <p:spPr bwMode="auto">
                  <a:xfrm>
                    <a:off x="1156" y="3339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1455" name="Oval 86"/>
                  <p:cNvSpPr>
                    <a:spLocks noChangeArrowheads="1"/>
                  </p:cNvSpPr>
                  <p:nvPr/>
                </p:nvSpPr>
                <p:spPr bwMode="auto">
                  <a:xfrm>
                    <a:off x="1210" y="3397"/>
                    <a:ext cx="23" cy="23"/>
                  </a:xfrm>
                  <a:prstGeom prst="ellipse">
                    <a:avLst/>
                  </a:prstGeom>
                  <a:solidFill>
                    <a:schemeClr val="tx1"/>
                  </a:solidFill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</p:grpSp>
            <p:grpSp>
              <p:nvGrpSpPr>
                <p:cNvPr id="401448" name="Group 87"/>
                <p:cNvGrpSpPr>
                  <a:grpSpLocks/>
                </p:cNvGrpSpPr>
                <p:nvPr/>
              </p:nvGrpSpPr>
              <p:grpSpPr bwMode="auto">
                <a:xfrm>
                  <a:off x="1362" y="3645"/>
                  <a:ext cx="136" cy="136"/>
                  <a:chOff x="1156" y="3339"/>
                  <a:chExt cx="136" cy="136"/>
                </a:xfrm>
              </p:grpSpPr>
              <p:sp>
                <p:nvSpPr>
                  <p:cNvPr id="401452" name="Oval 88"/>
                  <p:cNvSpPr>
                    <a:spLocks noChangeArrowheads="1"/>
                  </p:cNvSpPr>
                  <p:nvPr/>
                </p:nvSpPr>
                <p:spPr bwMode="auto">
                  <a:xfrm>
                    <a:off x="1156" y="3339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1453" name="Oval 89"/>
                  <p:cNvSpPr>
                    <a:spLocks noChangeArrowheads="1"/>
                  </p:cNvSpPr>
                  <p:nvPr/>
                </p:nvSpPr>
                <p:spPr bwMode="auto">
                  <a:xfrm>
                    <a:off x="1210" y="3397"/>
                    <a:ext cx="23" cy="23"/>
                  </a:xfrm>
                  <a:prstGeom prst="ellipse">
                    <a:avLst/>
                  </a:prstGeom>
                  <a:solidFill>
                    <a:schemeClr val="tx1"/>
                  </a:solidFill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</p:grpSp>
            <p:grpSp>
              <p:nvGrpSpPr>
                <p:cNvPr id="401449" name="Group 90"/>
                <p:cNvGrpSpPr>
                  <a:grpSpLocks/>
                </p:cNvGrpSpPr>
                <p:nvPr/>
              </p:nvGrpSpPr>
              <p:grpSpPr bwMode="auto">
                <a:xfrm>
                  <a:off x="1202" y="3645"/>
                  <a:ext cx="136" cy="136"/>
                  <a:chOff x="1156" y="3339"/>
                  <a:chExt cx="136" cy="136"/>
                </a:xfrm>
              </p:grpSpPr>
              <p:sp>
                <p:nvSpPr>
                  <p:cNvPr id="401450" name="Oval 91"/>
                  <p:cNvSpPr>
                    <a:spLocks noChangeArrowheads="1"/>
                  </p:cNvSpPr>
                  <p:nvPr/>
                </p:nvSpPr>
                <p:spPr bwMode="auto">
                  <a:xfrm>
                    <a:off x="1156" y="3339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1451" name="Oval 92"/>
                  <p:cNvSpPr>
                    <a:spLocks noChangeArrowheads="1"/>
                  </p:cNvSpPr>
                  <p:nvPr/>
                </p:nvSpPr>
                <p:spPr bwMode="auto">
                  <a:xfrm>
                    <a:off x="1210" y="3397"/>
                    <a:ext cx="23" cy="23"/>
                  </a:xfrm>
                  <a:prstGeom prst="ellipse">
                    <a:avLst/>
                  </a:prstGeom>
                  <a:solidFill>
                    <a:schemeClr val="tx1"/>
                  </a:solidFill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</p:grpSp>
          </p:grpSp>
          <p:sp>
            <p:nvSpPr>
              <p:cNvPr id="401424" name="Line 97"/>
              <p:cNvSpPr>
                <a:spLocks noChangeShapeType="1"/>
              </p:cNvSpPr>
              <p:nvPr/>
            </p:nvSpPr>
            <p:spPr bwMode="auto">
              <a:xfrm flipH="1">
                <a:off x="612" y="3052"/>
                <a:ext cx="1588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1425" name="Line 98"/>
              <p:cNvSpPr>
                <a:spLocks noChangeShapeType="1"/>
              </p:cNvSpPr>
              <p:nvPr/>
            </p:nvSpPr>
            <p:spPr bwMode="auto">
              <a:xfrm flipH="1">
                <a:off x="612" y="3188"/>
                <a:ext cx="1588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1426" name="Line 99"/>
              <p:cNvSpPr>
                <a:spLocks noChangeShapeType="1"/>
              </p:cNvSpPr>
              <p:nvPr/>
            </p:nvSpPr>
            <p:spPr bwMode="auto">
              <a:xfrm flipH="1">
                <a:off x="612" y="3330"/>
                <a:ext cx="1588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1427" name="Line 100"/>
              <p:cNvSpPr>
                <a:spLocks noChangeShapeType="1"/>
              </p:cNvSpPr>
              <p:nvPr/>
            </p:nvSpPr>
            <p:spPr bwMode="auto">
              <a:xfrm flipH="1">
                <a:off x="612" y="3466"/>
                <a:ext cx="1588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1413" name="Group 106"/>
            <p:cNvGrpSpPr>
              <a:grpSpLocks/>
            </p:cNvGrpSpPr>
            <p:nvPr/>
          </p:nvGrpSpPr>
          <p:grpSpPr bwMode="auto">
            <a:xfrm>
              <a:off x="1429" y="1888"/>
              <a:ext cx="244" cy="288"/>
              <a:chOff x="2976" y="1180"/>
              <a:chExt cx="244" cy="288"/>
            </a:xfrm>
          </p:grpSpPr>
          <p:sp>
            <p:nvSpPr>
              <p:cNvPr id="401421" name="Rectangle 107"/>
              <p:cNvSpPr>
                <a:spLocks noChangeArrowheads="1"/>
              </p:cNvSpPr>
              <p:nvPr/>
            </p:nvSpPr>
            <p:spPr bwMode="auto">
              <a:xfrm>
                <a:off x="2976" y="1180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401422" name="Line 108"/>
              <p:cNvSpPr>
                <a:spLocks noChangeShapeType="1"/>
              </p:cNvSpPr>
              <p:nvPr/>
            </p:nvSpPr>
            <p:spPr bwMode="auto">
              <a:xfrm>
                <a:off x="3037" y="1225"/>
                <a:ext cx="105" cy="1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1414" name="Group 109"/>
            <p:cNvGrpSpPr>
              <a:grpSpLocks/>
            </p:cNvGrpSpPr>
            <p:nvPr/>
          </p:nvGrpSpPr>
          <p:grpSpPr bwMode="auto">
            <a:xfrm>
              <a:off x="2290" y="2531"/>
              <a:ext cx="549" cy="288"/>
              <a:chOff x="2976" y="1180"/>
              <a:chExt cx="549" cy="288"/>
            </a:xfrm>
          </p:grpSpPr>
          <p:sp>
            <p:nvSpPr>
              <p:cNvPr id="401419" name="Rectangle 110"/>
              <p:cNvSpPr>
                <a:spLocks noChangeArrowheads="1"/>
              </p:cNvSpPr>
              <p:nvPr/>
            </p:nvSpPr>
            <p:spPr bwMode="auto">
              <a:xfrm>
                <a:off x="2976" y="1180"/>
                <a:ext cx="54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B = </a:t>
                </a:r>
                <a:r>
                  <a:rPr lang="fa-IR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401420" name="Line 111"/>
              <p:cNvSpPr>
                <a:spLocks noChangeShapeType="1"/>
              </p:cNvSpPr>
              <p:nvPr/>
            </p:nvSpPr>
            <p:spPr bwMode="auto">
              <a:xfrm>
                <a:off x="3037" y="1225"/>
                <a:ext cx="105" cy="1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1415" name="Group 112"/>
            <p:cNvGrpSpPr>
              <a:grpSpLocks/>
            </p:cNvGrpSpPr>
            <p:nvPr/>
          </p:nvGrpSpPr>
          <p:grpSpPr bwMode="auto">
            <a:xfrm>
              <a:off x="2290" y="1298"/>
              <a:ext cx="549" cy="288"/>
              <a:chOff x="2976" y="1180"/>
              <a:chExt cx="549" cy="288"/>
            </a:xfrm>
          </p:grpSpPr>
          <p:sp>
            <p:nvSpPr>
              <p:cNvPr id="401417" name="Rectangle 113"/>
              <p:cNvSpPr>
                <a:spLocks noChangeArrowheads="1"/>
              </p:cNvSpPr>
              <p:nvPr/>
            </p:nvSpPr>
            <p:spPr bwMode="auto">
              <a:xfrm>
                <a:off x="2976" y="1180"/>
                <a:ext cx="54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B = </a:t>
                </a:r>
                <a:r>
                  <a:rPr lang="fa-IR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401418" name="Line 114"/>
              <p:cNvSpPr>
                <a:spLocks noChangeShapeType="1"/>
              </p:cNvSpPr>
              <p:nvPr/>
            </p:nvSpPr>
            <p:spPr bwMode="auto">
              <a:xfrm>
                <a:off x="3037" y="1225"/>
                <a:ext cx="105" cy="1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01416" name="Rectangle 115"/>
            <p:cNvSpPr>
              <a:spLocks noChangeArrowheads="1"/>
            </p:cNvSpPr>
            <p:nvPr/>
          </p:nvSpPr>
          <p:spPr bwMode="auto">
            <a:xfrm>
              <a:off x="2136" y="1907"/>
              <a:ext cx="8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000">
                  <a:solidFill>
                    <a:srgbClr val="000000"/>
                  </a:solidFill>
                </a:rPr>
                <a:t>ميدان يكنواخت</a:t>
              </a:r>
              <a:endParaRPr lang="en-US" altLang="en-US" sz="20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5674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14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141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1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1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2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14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14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14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142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142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142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142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142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142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142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142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411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1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63751" y="549276"/>
            <a:ext cx="8105775" cy="1008063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شدت ميدان مغناطيسي يكنواخت درون سيملولۀ ايده آل بينهايت بلند با جريان </a:t>
            </a:r>
            <a:r>
              <a:rPr lang="en-US" altLang="en-US" smtClean="0">
                <a:solidFill>
                  <a:srgbClr val="000000"/>
                </a:solidFill>
              </a:rPr>
              <a:t>I</a:t>
            </a:r>
            <a:r>
              <a:rPr lang="fa-IR" altLang="en-US" smtClean="0"/>
              <a:t> و تعداد </a:t>
            </a:r>
            <a:r>
              <a:rPr lang="en-US" altLang="en-US" smtClean="0">
                <a:solidFill>
                  <a:srgbClr val="000000"/>
                </a:solidFill>
              </a:rPr>
              <a:t>n</a:t>
            </a:r>
            <a:r>
              <a:rPr lang="fa-IR" altLang="en-US" smtClean="0"/>
              <a:t> دور سيم در واحد طول</a:t>
            </a:r>
            <a:endParaRPr lang="en-US" altLang="en-US" smtClean="0"/>
          </a:p>
        </p:txBody>
      </p:sp>
      <p:grpSp>
        <p:nvGrpSpPr>
          <p:cNvPr id="1115246" name="Group 110"/>
          <p:cNvGrpSpPr>
            <a:grpSpLocks/>
          </p:cNvGrpSpPr>
          <p:nvPr/>
        </p:nvGrpSpPr>
        <p:grpSpPr bwMode="auto">
          <a:xfrm>
            <a:off x="4297364" y="1462088"/>
            <a:ext cx="3025775" cy="2254250"/>
            <a:chOff x="1429" y="1760"/>
            <a:chExt cx="1906" cy="1420"/>
          </a:xfrm>
        </p:grpSpPr>
        <p:grpSp>
          <p:nvGrpSpPr>
            <p:cNvPr id="402445" name="Group 5"/>
            <p:cNvGrpSpPr>
              <a:grpSpLocks/>
            </p:cNvGrpSpPr>
            <p:nvPr/>
          </p:nvGrpSpPr>
          <p:grpSpPr bwMode="auto">
            <a:xfrm>
              <a:off x="1746" y="2251"/>
              <a:ext cx="1589" cy="929"/>
              <a:chOff x="612" y="2795"/>
              <a:chExt cx="1589" cy="929"/>
            </a:xfrm>
          </p:grpSpPr>
          <p:grpSp>
            <p:nvGrpSpPr>
              <p:cNvPr id="402465" name="Group 6"/>
              <p:cNvGrpSpPr>
                <a:grpSpLocks/>
              </p:cNvGrpSpPr>
              <p:nvPr/>
            </p:nvGrpSpPr>
            <p:grpSpPr bwMode="auto">
              <a:xfrm>
                <a:off x="612" y="2795"/>
                <a:ext cx="1589" cy="929"/>
                <a:chOff x="1200" y="2852"/>
                <a:chExt cx="1589" cy="929"/>
              </a:xfrm>
            </p:grpSpPr>
            <p:grpSp>
              <p:nvGrpSpPr>
                <p:cNvPr id="402470" name="Group 7"/>
                <p:cNvGrpSpPr>
                  <a:grpSpLocks/>
                </p:cNvGrpSpPr>
                <p:nvPr/>
              </p:nvGrpSpPr>
              <p:grpSpPr bwMode="auto">
                <a:xfrm>
                  <a:off x="1200" y="2855"/>
                  <a:ext cx="136" cy="136"/>
                  <a:chOff x="1154" y="3385"/>
                  <a:chExt cx="136" cy="136"/>
                </a:xfrm>
              </p:grpSpPr>
              <p:sp>
                <p:nvSpPr>
                  <p:cNvPr id="402539" name="Oval 8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2540" name="Line 9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2541" name="Line 10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02471" name="Line 11"/>
                <p:cNvSpPr>
                  <a:spLocks noChangeShapeType="1"/>
                </p:cNvSpPr>
                <p:nvPr/>
              </p:nvSpPr>
              <p:spPr bwMode="auto">
                <a:xfrm>
                  <a:off x="1202" y="3022"/>
                  <a:ext cx="1587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2472" name="Line 12"/>
                <p:cNvSpPr>
                  <a:spLocks noChangeShapeType="1"/>
                </p:cNvSpPr>
                <p:nvPr/>
              </p:nvSpPr>
              <p:spPr bwMode="auto">
                <a:xfrm>
                  <a:off x="1202" y="3612"/>
                  <a:ext cx="1587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02473" name="Group 13"/>
                <p:cNvGrpSpPr>
                  <a:grpSpLocks/>
                </p:cNvGrpSpPr>
                <p:nvPr/>
              </p:nvGrpSpPr>
              <p:grpSpPr bwMode="auto">
                <a:xfrm>
                  <a:off x="2650" y="3645"/>
                  <a:ext cx="136" cy="136"/>
                  <a:chOff x="1156" y="3339"/>
                  <a:chExt cx="136" cy="136"/>
                </a:xfrm>
              </p:grpSpPr>
              <p:sp>
                <p:nvSpPr>
                  <p:cNvPr id="402537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1156" y="3339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2538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1210" y="3397"/>
                    <a:ext cx="23" cy="23"/>
                  </a:xfrm>
                  <a:prstGeom prst="ellipse">
                    <a:avLst/>
                  </a:prstGeom>
                  <a:solidFill>
                    <a:schemeClr val="tx1"/>
                  </a:solidFill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</p:grpSp>
            <p:grpSp>
              <p:nvGrpSpPr>
                <p:cNvPr id="402474" name="Group 16"/>
                <p:cNvGrpSpPr>
                  <a:grpSpLocks/>
                </p:cNvGrpSpPr>
                <p:nvPr/>
              </p:nvGrpSpPr>
              <p:grpSpPr bwMode="auto">
                <a:xfrm>
                  <a:off x="2490" y="3645"/>
                  <a:ext cx="136" cy="136"/>
                  <a:chOff x="1156" y="3339"/>
                  <a:chExt cx="136" cy="136"/>
                </a:xfrm>
              </p:grpSpPr>
              <p:sp>
                <p:nvSpPr>
                  <p:cNvPr id="402535" name="Oval 17"/>
                  <p:cNvSpPr>
                    <a:spLocks noChangeArrowheads="1"/>
                  </p:cNvSpPr>
                  <p:nvPr/>
                </p:nvSpPr>
                <p:spPr bwMode="auto">
                  <a:xfrm>
                    <a:off x="1156" y="3339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2536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1210" y="3397"/>
                    <a:ext cx="23" cy="23"/>
                  </a:xfrm>
                  <a:prstGeom prst="ellipse">
                    <a:avLst/>
                  </a:prstGeom>
                  <a:solidFill>
                    <a:schemeClr val="tx1"/>
                  </a:solidFill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</p:grpSp>
            <p:grpSp>
              <p:nvGrpSpPr>
                <p:cNvPr id="402475" name="Group 19"/>
                <p:cNvGrpSpPr>
                  <a:grpSpLocks/>
                </p:cNvGrpSpPr>
                <p:nvPr/>
              </p:nvGrpSpPr>
              <p:grpSpPr bwMode="auto">
                <a:xfrm>
                  <a:off x="2327" y="3645"/>
                  <a:ext cx="136" cy="136"/>
                  <a:chOff x="1156" y="3339"/>
                  <a:chExt cx="136" cy="136"/>
                </a:xfrm>
              </p:grpSpPr>
              <p:sp>
                <p:nvSpPr>
                  <p:cNvPr id="402533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1156" y="3339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2534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1210" y="3397"/>
                    <a:ext cx="23" cy="23"/>
                  </a:xfrm>
                  <a:prstGeom prst="ellipse">
                    <a:avLst/>
                  </a:prstGeom>
                  <a:solidFill>
                    <a:schemeClr val="tx1"/>
                  </a:solidFill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</p:grpSp>
            <p:grpSp>
              <p:nvGrpSpPr>
                <p:cNvPr id="402476" name="Group 22"/>
                <p:cNvGrpSpPr>
                  <a:grpSpLocks/>
                </p:cNvGrpSpPr>
                <p:nvPr/>
              </p:nvGrpSpPr>
              <p:grpSpPr bwMode="auto">
                <a:xfrm>
                  <a:off x="2166" y="3645"/>
                  <a:ext cx="136" cy="136"/>
                  <a:chOff x="1156" y="3339"/>
                  <a:chExt cx="136" cy="136"/>
                </a:xfrm>
              </p:grpSpPr>
              <p:sp>
                <p:nvSpPr>
                  <p:cNvPr id="402531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1156" y="3339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2532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1210" y="3397"/>
                    <a:ext cx="23" cy="23"/>
                  </a:xfrm>
                  <a:prstGeom prst="ellipse">
                    <a:avLst/>
                  </a:prstGeom>
                  <a:solidFill>
                    <a:schemeClr val="tx1"/>
                  </a:solidFill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</p:grpSp>
            <p:grpSp>
              <p:nvGrpSpPr>
                <p:cNvPr id="402477" name="Group 25"/>
                <p:cNvGrpSpPr>
                  <a:grpSpLocks/>
                </p:cNvGrpSpPr>
                <p:nvPr/>
              </p:nvGrpSpPr>
              <p:grpSpPr bwMode="auto">
                <a:xfrm>
                  <a:off x="2003" y="3645"/>
                  <a:ext cx="136" cy="136"/>
                  <a:chOff x="1156" y="3339"/>
                  <a:chExt cx="136" cy="136"/>
                </a:xfrm>
              </p:grpSpPr>
              <p:sp>
                <p:nvSpPr>
                  <p:cNvPr id="402529" name="Oval 26"/>
                  <p:cNvSpPr>
                    <a:spLocks noChangeArrowheads="1"/>
                  </p:cNvSpPr>
                  <p:nvPr/>
                </p:nvSpPr>
                <p:spPr bwMode="auto">
                  <a:xfrm>
                    <a:off x="1156" y="3339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2530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1210" y="3397"/>
                    <a:ext cx="23" cy="23"/>
                  </a:xfrm>
                  <a:prstGeom prst="ellipse">
                    <a:avLst/>
                  </a:prstGeom>
                  <a:solidFill>
                    <a:schemeClr val="tx1"/>
                  </a:solidFill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</p:grpSp>
            <p:grpSp>
              <p:nvGrpSpPr>
                <p:cNvPr id="402478" name="Group 28"/>
                <p:cNvGrpSpPr>
                  <a:grpSpLocks/>
                </p:cNvGrpSpPr>
                <p:nvPr/>
              </p:nvGrpSpPr>
              <p:grpSpPr bwMode="auto">
                <a:xfrm>
                  <a:off x="1843" y="3645"/>
                  <a:ext cx="136" cy="136"/>
                  <a:chOff x="1156" y="3339"/>
                  <a:chExt cx="136" cy="136"/>
                </a:xfrm>
              </p:grpSpPr>
              <p:sp>
                <p:nvSpPr>
                  <p:cNvPr id="402527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1156" y="3339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2528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1210" y="3397"/>
                    <a:ext cx="23" cy="23"/>
                  </a:xfrm>
                  <a:prstGeom prst="ellipse">
                    <a:avLst/>
                  </a:prstGeom>
                  <a:solidFill>
                    <a:schemeClr val="tx1"/>
                  </a:solidFill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</p:grpSp>
            <p:grpSp>
              <p:nvGrpSpPr>
                <p:cNvPr id="402479" name="Group 31"/>
                <p:cNvGrpSpPr>
                  <a:grpSpLocks/>
                </p:cNvGrpSpPr>
                <p:nvPr/>
              </p:nvGrpSpPr>
              <p:grpSpPr bwMode="auto">
                <a:xfrm>
                  <a:off x="1362" y="2855"/>
                  <a:ext cx="136" cy="136"/>
                  <a:chOff x="1154" y="3385"/>
                  <a:chExt cx="136" cy="136"/>
                </a:xfrm>
              </p:grpSpPr>
              <p:sp>
                <p:nvSpPr>
                  <p:cNvPr id="402524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2525" name="Line 33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2526" name="Line 34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2480" name="Group 35"/>
                <p:cNvGrpSpPr>
                  <a:grpSpLocks/>
                </p:cNvGrpSpPr>
                <p:nvPr/>
              </p:nvGrpSpPr>
              <p:grpSpPr bwMode="auto">
                <a:xfrm>
                  <a:off x="1522" y="2855"/>
                  <a:ext cx="136" cy="136"/>
                  <a:chOff x="1154" y="3385"/>
                  <a:chExt cx="136" cy="136"/>
                </a:xfrm>
              </p:grpSpPr>
              <p:sp>
                <p:nvSpPr>
                  <p:cNvPr id="402521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2522" name="Line 37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2523" name="Line 38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2481" name="Group 39"/>
                <p:cNvGrpSpPr>
                  <a:grpSpLocks/>
                </p:cNvGrpSpPr>
                <p:nvPr/>
              </p:nvGrpSpPr>
              <p:grpSpPr bwMode="auto">
                <a:xfrm>
                  <a:off x="1682" y="2855"/>
                  <a:ext cx="136" cy="136"/>
                  <a:chOff x="1154" y="3385"/>
                  <a:chExt cx="136" cy="136"/>
                </a:xfrm>
              </p:grpSpPr>
              <p:sp>
                <p:nvSpPr>
                  <p:cNvPr id="402518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2519" name="Line 41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2520" name="Line 42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2482" name="Group 43"/>
                <p:cNvGrpSpPr>
                  <a:grpSpLocks/>
                </p:cNvGrpSpPr>
                <p:nvPr/>
              </p:nvGrpSpPr>
              <p:grpSpPr bwMode="auto">
                <a:xfrm>
                  <a:off x="1843" y="2855"/>
                  <a:ext cx="136" cy="136"/>
                  <a:chOff x="1154" y="3385"/>
                  <a:chExt cx="136" cy="136"/>
                </a:xfrm>
              </p:grpSpPr>
              <p:sp>
                <p:nvSpPr>
                  <p:cNvPr id="402515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2516" name="Line 45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2517" name="Line 46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2483" name="Group 47"/>
                <p:cNvGrpSpPr>
                  <a:grpSpLocks/>
                </p:cNvGrpSpPr>
                <p:nvPr/>
              </p:nvGrpSpPr>
              <p:grpSpPr bwMode="auto">
                <a:xfrm>
                  <a:off x="2003" y="2855"/>
                  <a:ext cx="136" cy="136"/>
                  <a:chOff x="1154" y="3385"/>
                  <a:chExt cx="136" cy="136"/>
                </a:xfrm>
              </p:grpSpPr>
              <p:sp>
                <p:nvSpPr>
                  <p:cNvPr id="402512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2513" name="Line 49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2514" name="Line 50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2484" name="Group 51"/>
                <p:cNvGrpSpPr>
                  <a:grpSpLocks/>
                </p:cNvGrpSpPr>
                <p:nvPr/>
              </p:nvGrpSpPr>
              <p:grpSpPr bwMode="auto">
                <a:xfrm>
                  <a:off x="2167" y="2855"/>
                  <a:ext cx="136" cy="136"/>
                  <a:chOff x="1154" y="3385"/>
                  <a:chExt cx="136" cy="136"/>
                </a:xfrm>
              </p:grpSpPr>
              <p:sp>
                <p:nvSpPr>
                  <p:cNvPr id="402509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2510" name="Line 53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2511" name="Line 54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2485" name="Group 55"/>
                <p:cNvGrpSpPr>
                  <a:grpSpLocks/>
                </p:cNvGrpSpPr>
                <p:nvPr/>
              </p:nvGrpSpPr>
              <p:grpSpPr bwMode="auto">
                <a:xfrm>
                  <a:off x="2327" y="2853"/>
                  <a:ext cx="136" cy="136"/>
                  <a:chOff x="1154" y="3385"/>
                  <a:chExt cx="136" cy="136"/>
                </a:xfrm>
              </p:grpSpPr>
              <p:sp>
                <p:nvSpPr>
                  <p:cNvPr id="402506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2507" name="Line 57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2508" name="Line 58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2486" name="Group 59"/>
                <p:cNvGrpSpPr>
                  <a:grpSpLocks/>
                </p:cNvGrpSpPr>
                <p:nvPr/>
              </p:nvGrpSpPr>
              <p:grpSpPr bwMode="auto">
                <a:xfrm>
                  <a:off x="2490" y="2853"/>
                  <a:ext cx="136" cy="136"/>
                  <a:chOff x="1154" y="3385"/>
                  <a:chExt cx="136" cy="136"/>
                </a:xfrm>
              </p:grpSpPr>
              <p:sp>
                <p:nvSpPr>
                  <p:cNvPr id="402503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2504" name="Line 61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2505" name="Line 62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2487" name="Group 63"/>
                <p:cNvGrpSpPr>
                  <a:grpSpLocks/>
                </p:cNvGrpSpPr>
                <p:nvPr/>
              </p:nvGrpSpPr>
              <p:grpSpPr bwMode="auto">
                <a:xfrm>
                  <a:off x="2650" y="2852"/>
                  <a:ext cx="136" cy="136"/>
                  <a:chOff x="1154" y="3385"/>
                  <a:chExt cx="136" cy="136"/>
                </a:xfrm>
              </p:grpSpPr>
              <p:sp>
                <p:nvSpPr>
                  <p:cNvPr id="402500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2501" name="Line 65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2502" name="Line 66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02488" name="Group 67"/>
                <p:cNvGrpSpPr>
                  <a:grpSpLocks/>
                </p:cNvGrpSpPr>
                <p:nvPr/>
              </p:nvGrpSpPr>
              <p:grpSpPr bwMode="auto">
                <a:xfrm>
                  <a:off x="1683" y="3645"/>
                  <a:ext cx="136" cy="136"/>
                  <a:chOff x="1156" y="3339"/>
                  <a:chExt cx="136" cy="136"/>
                </a:xfrm>
              </p:grpSpPr>
              <p:sp>
                <p:nvSpPr>
                  <p:cNvPr id="402498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1156" y="3339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2499" name="Oval 69"/>
                  <p:cNvSpPr>
                    <a:spLocks noChangeArrowheads="1"/>
                  </p:cNvSpPr>
                  <p:nvPr/>
                </p:nvSpPr>
                <p:spPr bwMode="auto">
                  <a:xfrm>
                    <a:off x="1210" y="3397"/>
                    <a:ext cx="23" cy="23"/>
                  </a:xfrm>
                  <a:prstGeom prst="ellipse">
                    <a:avLst/>
                  </a:prstGeom>
                  <a:solidFill>
                    <a:schemeClr val="tx1"/>
                  </a:solidFill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</p:grpSp>
            <p:grpSp>
              <p:nvGrpSpPr>
                <p:cNvPr id="402489" name="Group 70"/>
                <p:cNvGrpSpPr>
                  <a:grpSpLocks/>
                </p:cNvGrpSpPr>
                <p:nvPr/>
              </p:nvGrpSpPr>
              <p:grpSpPr bwMode="auto">
                <a:xfrm>
                  <a:off x="1522" y="3645"/>
                  <a:ext cx="136" cy="136"/>
                  <a:chOff x="1156" y="3339"/>
                  <a:chExt cx="136" cy="136"/>
                </a:xfrm>
              </p:grpSpPr>
              <p:sp>
                <p:nvSpPr>
                  <p:cNvPr id="402496" name="Oval 71"/>
                  <p:cNvSpPr>
                    <a:spLocks noChangeArrowheads="1"/>
                  </p:cNvSpPr>
                  <p:nvPr/>
                </p:nvSpPr>
                <p:spPr bwMode="auto">
                  <a:xfrm>
                    <a:off x="1156" y="3339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2497" name="Oval 72"/>
                  <p:cNvSpPr>
                    <a:spLocks noChangeArrowheads="1"/>
                  </p:cNvSpPr>
                  <p:nvPr/>
                </p:nvSpPr>
                <p:spPr bwMode="auto">
                  <a:xfrm>
                    <a:off x="1210" y="3397"/>
                    <a:ext cx="23" cy="23"/>
                  </a:xfrm>
                  <a:prstGeom prst="ellipse">
                    <a:avLst/>
                  </a:prstGeom>
                  <a:solidFill>
                    <a:schemeClr val="tx1"/>
                  </a:solidFill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</p:grpSp>
            <p:grpSp>
              <p:nvGrpSpPr>
                <p:cNvPr id="402490" name="Group 73"/>
                <p:cNvGrpSpPr>
                  <a:grpSpLocks/>
                </p:cNvGrpSpPr>
                <p:nvPr/>
              </p:nvGrpSpPr>
              <p:grpSpPr bwMode="auto">
                <a:xfrm>
                  <a:off x="1362" y="3645"/>
                  <a:ext cx="136" cy="136"/>
                  <a:chOff x="1156" y="3339"/>
                  <a:chExt cx="136" cy="136"/>
                </a:xfrm>
              </p:grpSpPr>
              <p:sp>
                <p:nvSpPr>
                  <p:cNvPr id="402494" name="Oval 74"/>
                  <p:cNvSpPr>
                    <a:spLocks noChangeArrowheads="1"/>
                  </p:cNvSpPr>
                  <p:nvPr/>
                </p:nvSpPr>
                <p:spPr bwMode="auto">
                  <a:xfrm>
                    <a:off x="1156" y="3339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2495" name="Oval 75"/>
                  <p:cNvSpPr>
                    <a:spLocks noChangeArrowheads="1"/>
                  </p:cNvSpPr>
                  <p:nvPr/>
                </p:nvSpPr>
                <p:spPr bwMode="auto">
                  <a:xfrm>
                    <a:off x="1210" y="3397"/>
                    <a:ext cx="23" cy="23"/>
                  </a:xfrm>
                  <a:prstGeom prst="ellipse">
                    <a:avLst/>
                  </a:prstGeom>
                  <a:solidFill>
                    <a:schemeClr val="tx1"/>
                  </a:solidFill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</p:grpSp>
            <p:grpSp>
              <p:nvGrpSpPr>
                <p:cNvPr id="402491" name="Group 76"/>
                <p:cNvGrpSpPr>
                  <a:grpSpLocks/>
                </p:cNvGrpSpPr>
                <p:nvPr/>
              </p:nvGrpSpPr>
              <p:grpSpPr bwMode="auto">
                <a:xfrm>
                  <a:off x="1202" y="3645"/>
                  <a:ext cx="136" cy="136"/>
                  <a:chOff x="1156" y="3339"/>
                  <a:chExt cx="136" cy="136"/>
                </a:xfrm>
              </p:grpSpPr>
              <p:sp>
                <p:nvSpPr>
                  <p:cNvPr id="402492" name="Oval 77"/>
                  <p:cNvSpPr>
                    <a:spLocks noChangeArrowheads="1"/>
                  </p:cNvSpPr>
                  <p:nvPr/>
                </p:nvSpPr>
                <p:spPr bwMode="auto">
                  <a:xfrm>
                    <a:off x="1156" y="3339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2493" name="Oval 78"/>
                  <p:cNvSpPr>
                    <a:spLocks noChangeArrowheads="1"/>
                  </p:cNvSpPr>
                  <p:nvPr/>
                </p:nvSpPr>
                <p:spPr bwMode="auto">
                  <a:xfrm>
                    <a:off x="1210" y="3397"/>
                    <a:ext cx="23" cy="23"/>
                  </a:xfrm>
                  <a:prstGeom prst="ellipse">
                    <a:avLst/>
                  </a:prstGeom>
                  <a:solidFill>
                    <a:schemeClr val="tx1"/>
                  </a:solidFill>
                  <a:ln w="28575" cap="sq">
                    <a:solidFill>
                      <a:schemeClr val="accent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</p:grpSp>
          </p:grpSp>
          <p:sp>
            <p:nvSpPr>
              <p:cNvPr id="402466" name="Line 79"/>
              <p:cNvSpPr>
                <a:spLocks noChangeShapeType="1"/>
              </p:cNvSpPr>
              <p:nvPr/>
            </p:nvSpPr>
            <p:spPr bwMode="auto">
              <a:xfrm flipH="1">
                <a:off x="612" y="3052"/>
                <a:ext cx="1588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2467" name="Line 80"/>
              <p:cNvSpPr>
                <a:spLocks noChangeShapeType="1"/>
              </p:cNvSpPr>
              <p:nvPr/>
            </p:nvSpPr>
            <p:spPr bwMode="auto">
              <a:xfrm flipH="1">
                <a:off x="612" y="3188"/>
                <a:ext cx="1588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2468" name="Line 81"/>
              <p:cNvSpPr>
                <a:spLocks noChangeShapeType="1"/>
              </p:cNvSpPr>
              <p:nvPr/>
            </p:nvSpPr>
            <p:spPr bwMode="auto">
              <a:xfrm flipH="1">
                <a:off x="612" y="3330"/>
                <a:ext cx="1588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2469" name="Line 82"/>
              <p:cNvSpPr>
                <a:spLocks noChangeShapeType="1"/>
              </p:cNvSpPr>
              <p:nvPr/>
            </p:nvSpPr>
            <p:spPr bwMode="auto">
              <a:xfrm flipH="1">
                <a:off x="612" y="3466"/>
                <a:ext cx="1588" cy="0"/>
              </a:xfrm>
              <a:prstGeom prst="line">
                <a:avLst/>
              </a:prstGeom>
              <a:noFill/>
              <a:ln w="28575" cap="sq">
                <a:solidFill>
                  <a:srgbClr val="B49DF5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2446" name="Group 83"/>
            <p:cNvGrpSpPr>
              <a:grpSpLocks/>
            </p:cNvGrpSpPr>
            <p:nvPr/>
          </p:nvGrpSpPr>
          <p:grpSpPr bwMode="auto">
            <a:xfrm>
              <a:off x="1429" y="2569"/>
              <a:ext cx="244" cy="288"/>
              <a:chOff x="2976" y="1180"/>
              <a:chExt cx="244" cy="288"/>
            </a:xfrm>
          </p:grpSpPr>
          <p:sp>
            <p:nvSpPr>
              <p:cNvPr id="402463" name="Rectangle 84"/>
              <p:cNvSpPr>
                <a:spLocks noChangeArrowheads="1"/>
              </p:cNvSpPr>
              <p:nvPr/>
            </p:nvSpPr>
            <p:spPr bwMode="auto">
              <a:xfrm>
                <a:off x="2976" y="1180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402464" name="Line 85"/>
              <p:cNvSpPr>
                <a:spLocks noChangeShapeType="1"/>
              </p:cNvSpPr>
              <p:nvPr/>
            </p:nvSpPr>
            <p:spPr bwMode="auto">
              <a:xfrm>
                <a:off x="3037" y="1225"/>
                <a:ext cx="105" cy="1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02447" name="Rectangle 93"/>
            <p:cNvSpPr>
              <a:spLocks noChangeArrowheads="1"/>
            </p:cNvSpPr>
            <p:nvPr/>
          </p:nvSpPr>
          <p:spPr bwMode="auto">
            <a:xfrm>
              <a:off x="2056" y="1995"/>
              <a:ext cx="975" cy="58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ysDot"/>
              <a:miter lim="800000"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02448" name="Line 94"/>
            <p:cNvSpPr>
              <a:spLocks noChangeShapeType="1"/>
            </p:cNvSpPr>
            <p:nvPr/>
          </p:nvSpPr>
          <p:spPr bwMode="auto">
            <a:xfrm>
              <a:off x="2699" y="2160"/>
              <a:ext cx="31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449" name="Line 95"/>
            <p:cNvSpPr>
              <a:spLocks noChangeShapeType="1"/>
            </p:cNvSpPr>
            <p:nvPr/>
          </p:nvSpPr>
          <p:spPr bwMode="auto">
            <a:xfrm rot="10800000">
              <a:off x="2064" y="2160"/>
              <a:ext cx="31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450" name="Rectangle 96"/>
            <p:cNvSpPr>
              <a:spLocks noChangeArrowheads="1"/>
            </p:cNvSpPr>
            <p:nvPr/>
          </p:nvSpPr>
          <p:spPr bwMode="auto">
            <a:xfrm>
              <a:off x="2447" y="1963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l</a:t>
              </a:r>
            </a:p>
          </p:txBody>
        </p:sp>
        <p:sp>
          <p:nvSpPr>
            <p:cNvPr id="402451" name="Rectangle 97"/>
            <p:cNvSpPr>
              <a:spLocks noChangeArrowheads="1"/>
            </p:cNvSpPr>
            <p:nvPr/>
          </p:nvSpPr>
          <p:spPr bwMode="auto">
            <a:xfrm>
              <a:off x="2965" y="2475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402452" name="Rectangle 98"/>
            <p:cNvSpPr>
              <a:spLocks noChangeArrowheads="1"/>
            </p:cNvSpPr>
            <p:nvPr/>
          </p:nvSpPr>
          <p:spPr bwMode="auto">
            <a:xfrm>
              <a:off x="1897" y="2475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402453" name="Rectangle 99"/>
            <p:cNvSpPr>
              <a:spLocks noChangeArrowheads="1"/>
            </p:cNvSpPr>
            <p:nvPr/>
          </p:nvSpPr>
          <p:spPr bwMode="auto">
            <a:xfrm>
              <a:off x="1882" y="1768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402454" name="Rectangle 100"/>
            <p:cNvSpPr>
              <a:spLocks noChangeArrowheads="1"/>
            </p:cNvSpPr>
            <p:nvPr/>
          </p:nvSpPr>
          <p:spPr bwMode="auto">
            <a:xfrm>
              <a:off x="2962" y="176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d</a:t>
              </a:r>
            </a:p>
          </p:txBody>
        </p:sp>
        <p:grpSp>
          <p:nvGrpSpPr>
            <p:cNvPr id="402455" name="Group 109"/>
            <p:cNvGrpSpPr>
              <a:grpSpLocks/>
            </p:cNvGrpSpPr>
            <p:nvPr/>
          </p:nvGrpSpPr>
          <p:grpSpPr bwMode="auto">
            <a:xfrm>
              <a:off x="2546" y="2755"/>
              <a:ext cx="240" cy="250"/>
              <a:chOff x="3969" y="2976"/>
              <a:chExt cx="240" cy="250"/>
            </a:xfrm>
          </p:grpSpPr>
          <p:sp>
            <p:nvSpPr>
              <p:cNvPr id="402461" name="Rectangle 102"/>
              <p:cNvSpPr>
                <a:spLocks noChangeArrowheads="1"/>
              </p:cNvSpPr>
              <p:nvPr/>
            </p:nvSpPr>
            <p:spPr bwMode="auto">
              <a:xfrm>
                <a:off x="3969" y="2976"/>
                <a:ext cx="24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dl</a:t>
                </a:r>
              </a:p>
            </p:txBody>
          </p:sp>
          <p:sp>
            <p:nvSpPr>
              <p:cNvPr id="402462" name="Line 103"/>
              <p:cNvSpPr>
                <a:spLocks noChangeShapeType="1"/>
              </p:cNvSpPr>
              <p:nvPr/>
            </p:nvSpPr>
            <p:spPr bwMode="auto">
              <a:xfrm>
                <a:off x="4060" y="3022"/>
                <a:ext cx="91" cy="0"/>
              </a:xfrm>
              <a:prstGeom prst="line">
                <a:avLst/>
              </a:prstGeom>
              <a:noFill/>
              <a:ln w="9525" cap="sq">
                <a:solidFill>
                  <a:srgbClr val="000000"/>
                </a:solidFill>
                <a:round/>
                <a:headEnd type="none" w="lg" len="lg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2456" name="Group 104"/>
            <p:cNvGrpSpPr>
              <a:grpSpLocks/>
            </p:cNvGrpSpPr>
            <p:nvPr/>
          </p:nvGrpSpPr>
          <p:grpSpPr bwMode="auto">
            <a:xfrm>
              <a:off x="2541" y="2590"/>
              <a:ext cx="303" cy="250"/>
              <a:chOff x="3016" y="3007"/>
              <a:chExt cx="303" cy="250"/>
            </a:xfrm>
          </p:grpSpPr>
          <p:sp>
            <p:nvSpPr>
              <p:cNvPr id="402459" name="Rectangle 105"/>
              <p:cNvSpPr>
                <a:spLocks noChangeArrowheads="1"/>
              </p:cNvSpPr>
              <p:nvPr/>
            </p:nvSpPr>
            <p:spPr bwMode="auto">
              <a:xfrm>
                <a:off x="3016" y="3007"/>
                <a:ext cx="30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0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dB</a:t>
                </a:r>
              </a:p>
            </p:txBody>
          </p:sp>
          <p:sp>
            <p:nvSpPr>
              <p:cNvPr id="402460" name="Line 106"/>
              <p:cNvSpPr>
                <a:spLocks noChangeShapeType="1"/>
              </p:cNvSpPr>
              <p:nvPr/>
            </p:nvSpPr>
            <p:spPr bwMode="auto">
              <a:xfrm>
                <a:off x="3160" y="3054"/>
                <a:ext cx="91" cy="1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02457" name="Line 107"/>
            <p:cNvSpPr>
              <a:spLocks noChangeShapeType="1"/>
            </p:cNvSpPr>
            <p:nvPr/>
          </p:nvSpPr>
          <p:spPr bwMode="auto">
            <a:xfrm flipH="1">
              <a:off x="2336" y="2728"/>
              <a:ext cx="227" cy="0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458" name="Line 108"/>
            <p:cNvSpPr>
              <a:spLocks noChangeShapeType="1"/>
            </p:cNvSpPr>
            <p:nvPr/>
          </p:nvSpPr>
          <p:spPr bwMode="auto">
            <a:xfrm flipH="1">
              <a:off x="2336" y="2888"/>
              <a:ext cx="227" cy="0"/>
            </a:xfrm>
            <a:prstGeom prst="line">
              <a:avLst/>
            </a:prstGeom>
            <a:noFill/>
            <a:ln w="28575" cap="sq">
              <a:solidFill>
                <a:schemeClr val="tx2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1115256" name="Object 120"/>
          <p:cNvGraphicFramePr>
            <a:graphicFrameLocks noChangeAspect="1"/>
          </p:cNvGraphicFramePr>
          <p:nvPr>
            <p:ph sz="quarter" idx="3"/>
          </p:nvPr>
        </p:nvGraphicFramePr>
        <p:xfrm>
          <a:off x="2051051" y="5186363"/>
          <a:ext cx="2289175" cy="123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Equation" r:id="rId3" imgW="1015559" imgH="545863" progId="Equation.3">
                  <p:embed/>
                </p:oleObj>
              </mc:Choice>
              <mc:Fallback>
                <p:oleObj name="Equation" r:id="rId3" imgW="1015559" imgH="54586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1" y="5186363"/>
                        <a:ext cx="2289175" cy="123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5259" name="Object 123"/>
          <p:cNvGraphicFramePr>
            <a:graphicFrameLocks noChangeAspect="1"/>
          </p:cNvGraphicFramePr>
          <p:nvPr/>
        </p:nvGraphicFramePr>
        <p:xfrm>
          <a:off x="7681913" y="5545138"/>
          <a:ext cx="1670050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Equation" r:id="rId5" imgW="761669" imgH="215806" progId="Equation.3">
                  <p:embed/>
                </p:oleObj>
              </mc:Choice>
              <mc:Fallback>
                <p:oleObj name="Equation" r:id="rId5" imgW="761669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1913" y="5545138"/>
                        <a:ext cx="1670050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5260" name="Object 124"/>
          <p:cNvGraphicFramePr>
            <a:graphicFrameLocks noChangeAspect="1"/>
          </p:cNvGraphicFramePr>
          <p:nvPr/>
        </p:nvGraphicFramePr>
        <p:xfrm>
          <a:off x="9020176" y="4337051"/>
          <a:ext cx="1281113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Equation" r:id="rId7" imgW="469696" imgH="215806" progId="Equation.3">
                  <p:embed/>
                </p:oleObj>
              </mc:Choice>
              <mc:Fallback>
                <p:oleObj name="Equation" r:id="rId7" imgW="469696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20176" y="4337051"/>
                        <a:ext cx="1281113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5262" name="Object 126"/>
          <p:cNvGraphicFramePr>
            <a:graphicFrameLocks noChangeAspect="1"/>
          </p:cNvGraphicFramePr>
          <p:nvPr/>
        </p:nvGraphicFramePr>
        <p:xfrm>
          <a:off x="4484689" y="5330825"/>
          <a:ext cx="3240087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Equation" r:id="rId9" imgW="888614" imgH="393529" progId="Equation.3">
                  <p:embed/>
                </p:oleObj>
              </mc:Choice>
              <mc:Fallback>
                <p:oleObj name="Equation" r:id="rId9" imgW="88861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4689" y="5330825"/>
                        <a:ext cx="3240087" cy="90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5254" name="Object 118"/>
          <p:cNvGraphicFramePr>
            <a:graphicFrameLocks noChangeAspect="1"/>
          </p:cNvGraphicFramePr>
          <p:nvPr>
            <p:ph sz="quarter" idx="2"/>
          </p:nvPr>
        </p:nvGraphicFramePr>
        <p:xfrm>
          <a:off x="2020889" y="4286251"/>
          <a:ext cx="1570037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Equation" r:id="rId11" imgW="634725" imgH="279279" progId="Equation.3">
                  <p:embed/>
                </p:oleObj>
              </mc:Choice>
              <mc:Fallback>
                <p:oleObj name="Equation" r:id="rId11" imgW="634725" imgH="27927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0889" y="4286251"/>
                        <a:ext cx="1570037" cy="69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5263" name="Object 127"/>
          <p:cNvGraphicFramePr>
            <a:graphicFrameLocks noChangeAspect="1"/>
          </p:cNvGraphicFramePr>
          <p:nvPr/>
        </p:nvGraphicFramePr>
        <p:xfrm>
          <a:off x="3551239" y="4011613"/>
          <a:ext cx="5526087" cy="1217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Equation" r:id="rId13" imgW="2324100" imgH="558800" progId="Equation.3">
                  <p:embed/>
                </p:oleObj>
              </mc:Choice>
              <mc:Fallback>
                <p:oleObj name="Equation" r:id="rId13" imgW="2324100" imgH="558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1239" y="4011613"/>
                        <a:ext cx="5526087" cy="1217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5266" name="Line 130"/>
          <p:cNvSpPr>
            <a:spLocks noChangeShapeType="1"/>
          </p:cNvSpPr>
          <p:nvPr/>
        </p:nvSpPr>
        <p:spPr bwMode="auto">
          <a:xfrm>
            <a:off x="5173663" y="4017963"/>
            <a:ext cx="863600" cy="1079500"/>
          </a:xfrm>
          <a:prstGeom prst="line">
            <a:avLst/>
          </a:prstGeom>
          <a:noFill/>
          <a:ln w="19050" cap="sq">
            <a:solidFill>
              <a:srgbClr val="FF3399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5270" name="Line 134"/>
          <p:cNvSpPr>
            <a:spLocks noChangeShapeType="1"/>
          </p:cNvSpPr>
          <p:nvPr/>
        </p:nvSpPr>
        <p:spPr bwMode="auto">
          <a:xfrm>
            <a:off x="6586538" y="4021138"/>
            <a:ext cx="863600" cy="1079500"/>
          </a:xfrm>
          <a:prstGeom prst="line">
            <a:avLst/>
          </a:prstGeom>
          <a:noFill/>
          <a:ln w="19050" cap="sq">
            <a:solidFill>
              <a:srgbClr val="FF3399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5271" name="Line 135"/>
          <p:cNvSpPr>
            <a:spLocks noChangeShapeType="1"/>
          </p:cNvSpPr>
          <p:nvPr/>
        </p:nvSpPr>
        <p:spPr bwMode="auto">
          <a:xfrm>
            <a:off x="7997825" y="4016375"/>
            <a:ext cx="863600" cy="1079500"/>
          </a:xfrm>
          <a:prstGeom prst="line">
            <a:avLst/>
          </a:prstGeom>
          <a:noFill/>
          <a:ln w="19050" cap="sq">
            <a:solidFill>
              <a:srgbClr val="FF3399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5213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1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1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15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28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15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15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152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15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152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15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15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152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15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15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15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15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15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15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15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15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152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15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15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15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152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15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11152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1152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1115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1115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5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5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525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525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15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1152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15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15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11152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11152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1115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1115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5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5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5139" grpId="0" build="p"/>
      <p:bldP spid="1115266" grpId="0" animBg="1"/>
      <p:bldP spid="1115270" grpId="0" animBg="1"/>
      <p:bldP spid="111527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28850" y="56038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چنبره  </a:t>
            </a:r>
            <a:endParaRPr lang="en-US" altLang="en-US" smtClean="0"/>
          </a:p>
        </p:txBody>
      </p:sp>
      <p:grpSp>
        <p:nvGrpSpPr>
          <p:cNvPr id="1116299" name="Group 139"/>
          <p:cNvGrpSpPr>
            <a:grpSpLocks/>
          </p:cNvGrpSpPr>
          <p:nvPr/>
        </p:nvGrpSpPr>
        <p:grpSpPr bwMode="auto">
          <a:xfrm>
            <a:off x="2078038" y="1052513"/>
            <a:ext cx="4032250" cy="1884362"/>
            <a:chOff x="476" y="1842"/>
            <a:chExt cx="4510" cy="2108"/>
          </a:xfrm>
        </p:grpSpPr>
        <p:grpSp>
          <p:nvGrpSpPr>
            <p:cNvPr id="403543" name="Group 136"/>
            <p:cNvGrpSpPr>
              <a:grpSpLocks/>
            </p:cNvGrpSpPr>
            <p:nvPr/>
          </p:nvGrpSpPr>
          <p:grpSpPr bwMode="auto">
            <a:xfrm>
              <a:off x="476" y="1842"/>
              <a:ext cx="4510" cy="2108"/>
              <a:chOff x="83" y="1594"/>
              <a:chExt cx="4510" cy="2108"/>
            </a:xfrm>
          </p:grpSpPr>
          <p:sp>
            <p:nvSpPr>
              <p:cNvPr id="403546" name="Freeform 135"/>
              <p:cNvSpPr>
                <a:spLocks/>
              </p:cNvSpPr>
              <p:nvPr/>
            </p:nvSpPr>
            <p:spPr bwMode="auto">
              <a:xfrm>
                <a:off x="83" y="1925"/>
                <a:ext cx="1391" cy="598"/>
              </a:xfrm>
              <a:custGeom>
                <a:avLst/>
                <a:gdLst>
                  <a:gd name="T0" fmla="*/ 1391 w 1391"/>
                  <a:gd name="T1" fmla="*/ 598 h 598"/>
                  <a:gd name="T2" fmla="*/ 1073 w 1391"/>
                  <a:gd name="T3" fmla="*/ 235 h 598"/>
                  <a:gd name="T4" fmla="*/ 801 w 1391"/>
                  <a:gd name="T5" fmla="*/ 54 h 598"/>
                  <a:gd name="T6" fmla="*/ 121 w 1391"/>
                  <a:gd name="T7" fmla="*/ 8 h 598"/>
                  <a:gd name="T8" fmla="*/ 75 w 1391"/>
                  <a:gd name="T9" fmla="*/ 8 h 59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91" h="598">
                    <a:moveTo>
                      <a:pt x="1391" y="598"/>
                    </a:moveTo>
                    <a:cubicBezTo>
                      <a:pt x="1281" y="462"/>
                      <a:pt x="1171" y="326"/>
                      <a:pt x="1073" y="235"/>
                    </a:cubicBezTo>
                    <a:cubicBezTo>
                      <a:pt x="975" y="144"/>
                      <a:pt x="960" y="92"/>
                      <a:pt x="801" y="54"/>
                    </a:cubicBezTo>
                    <a:cubicBezTo>
                      <a:pt x="642" y="16"/>
                      <a:pt x="242" y="16"/>
                      <a:pt x="121" y="8"/>
                    </a:cubicBezTo>
                    <a:cubicBezTo>
                      <a:pt x="0" y="0"/>
                      <a:pt x="83" y="8"/>
                      <a:pt x="75" y="8"/>
                    </a:cubicBezTo>
                  </a:path>
                </a:pathLst>
              </a:custGeom>
              <a:noFill/>
              <a:ln w="38100" cap="sq" cmpd="sng">
                <a:solidFill>
                  <a:schemeClr val="tx1"/>
                </a:solidFill>
                <a:prstDash val="solid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3547" name="Oval 5"/>
              <p:cNvSpPr>
                <a:spLocks noChangeArrowheads="1"/>
              </p:cNvSpPr>
              <p:nvPr/>
            </p:nvSpPr>
            <p:spPr bwMode="auto">
              <a:xfrm>
                <a:off x="884" y="1674"/>
                <a:ext cx="3674" cy="1946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round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3548" name="Oval 6"/>
              <p:cNvSpPr>
                <a:spLocks noChangeArrowheads="1"/>
              </p:cNvSpPr>
              <p:nvPr/>
            </p:nvSpPr>
            <p:spPr bwMode="auto">
              <a:xfrm>
                <a:off x="1463" y="2158"/>
                <a:ext cx="2485" cy="97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round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grpSp>
            <p:nvGrpSpPr>
              <p:cNvPr id="403549" name="Group 12"/>
              <p:cNvGrpSpPr>
                <a:grpSpLocks/>
              </p:cNvGrpSpPr>
              <p:nvPr/>
            </p:nvGrpSpPr>
            <p:grpSpPr bwMode="auto">
              <a:xfrm>
                <a:off x="2488" y="1594"/>
                <a:ext cx="393" cy="665"/>
                <a:chOff x="1632" y="2842"/>
                <a:chExt cx="660" cy="844"/>
              </a:xfrm>
            </p:grpSpPr>
            <p:sp>
              <p:nvSpPr>
                <p:cNvPr id="403613" name="Arc 13"/>
                <p:cNvSpPr>
                  <a:spLocks/>
                </p:cNvSpPr>
                <p:nvPr/>
              </p:nvSpPr>
              <p:spPr bwMode="auto">
                <a:xfrm flipV="1">
                  <a:off x="2022" y="2842"/>
                  <a:ext cx="270" cy="136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614" name="Line 14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871" y="2966"/>
                  <a:ext cx="182" cy="590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615" name="Arc 15"/>
                <p:cNvSpPr>
                  <a:spLocks/>
                </p:cNvSpPr>
                <p:nvPr/>
              </p:nvSpPr>
              <p:spPr bwMode="auto">
                <a:xfrm rot="10800000" flipV="1">
                  <a:off x="1632" y="3550"/>
                  <a:ext cx="270" cy="136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3550" name="Group 41"/>
              <p:cNvGrpSpPr>
                <a:grpSpLocks/>
              </p:cNvGrpSpPr>
              <p:nvPr/>
            </p:nvGrpSpPr>
            <p:grpSpPr bwMode="auto">
              <a:xfrm>
                <a:off x="2850" y="1608"/>
                <a:ext cx="393" cy="662"/>
                <a:chOff x="1632" y="2842"/>
                <a:chExt cx="660" cy="844"/>
              </a:xfrm>
            </p:grpSpPr>
            <p:sp>
              <p:nvSpPr>
                <p:cNvPr id="403610" name="Arc 42"/>
                <p:cNvSpPr>
                  <a:spLocks/>
                </p:cNvSpPr>
                <p:nvPr/>
              </p:nvSpPr>
              <p:spPr bwMode="auto">
                <a:xfrm flipV="1">
                  <a:off x="2022" y="2842"/>
                  <a:ext cx="270" cy="136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611" name="Line 43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871" y="2966"/>
                  <a:ext cx="182" cy="590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612" name="Arc 44"/>
                <p:cNvSpPr>
                  <a:spLocks/>
                </p:cNvSpPr>
                <p:nvPr/>
              </p:nvSpPr>
              <p:spPr bwMode="auto">
                <a:xfrm rot="10800000" flipV="1">
                  <a:off x="1632" y="3550"/>
                  <a:ext cx="270" cy="136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3551" name="Group 45"/>
              <p:cNvGrpSpPr>
                <a:grpSpLocks/>
              </p:cNvGrpSpPr>
              <p:nvPr/>
            </p:nvGrpSpPr>
            <p:grpSpPr bwMode="auto">
              <a:xfrm rot="446886">
                <a:off x="3177" y="1660"/>
                <a:ext cx="393" cy="657"/>
                <a:chOff x="1632" y="2842"/>
                <a:chExt cx="660" cy="844"/>
              </a:xfrm>
            </p:grpSpPr>
            <p:sp>
              <p:nvSpPr>
                <p:cNvPr id="403607" name="Arc 46"/>
                <p:cNvSpPr>
                  <a:spLocks/>
                </p:cNvSpPr>
                <p:nvPr/>
              </p:nvSpPr>
              <p:spPr bwMode="auto">
                <a:xfrm flipV="1">
                  <a:off x="2022" y="2842"/>
                  <a:ext cx="270" cy="136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608" name="Line 47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871" y="2966"/>
                  <a:ext cx="182" cy="590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609" name="Arc 48"/>
                <p:cNvSpPr>
                  <a:spLocks/>
                </p:cNvSpPr>
                <p:nvPr/>
              </p:nvSpPr>
              <p:spPr bwMode="auto">
                <a:xfrm rot="10800000" flipV="1">
                  <a:off x="1632" y="3550"/>
                  <a:ext cx="270" cy="136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3552" name="Group 49"/>
              <p:cNvGrpSpPr>
                <a:grpSpLocks/>
              </p:cNvGrpSpPr>
              <p:nvPr/>
            </p:nvGrpSpPr>
            <p:grpSpPr bwMode="auto">
              <a:xfrm rot="789590">
                <a:off x="3517" y="1780"/>
                <a:ext cx="393" cy="627"/>
                <a:chOff x="1632" y="2842"/>
                <a:chExt cx="660" cy="844"/>
              </a:xfrm>
            </p:grpSpPr>
            <p:sp>
              <p:nvSpPr>
                <p:cNvPr id="403604" name="Arc 50"/>
                <p:cNvSpPr>
                  <a:spLocks/>
                </p:cNvSpPr>
                <p:nvPr/>
              </p:nvSpPr>
              <p:spPr bwMode="auto">
                <a:xfrm flipV="1">
                  <a:off x="2022" y="2842"/>
                  <a:ext cx="270" cy="136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605" name="Line 51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871" y="2966"/>
                  <a:ext cx="182" cy="590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606" name="Arc 52"/>
                <p:cNvSpPr>
                  <a:spLocks/>
                </p:cNvSpPr>
                <p:nvPr/>
              </p:nvSpPr>
              <p:spPr bwMode="auto">
                <a:xfrm rot="10800000" flipV="1">
                  <a:off x="1632" y="3550"/>
                  <a:ext cx="270" cy="136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3553" name="Group 53"/>
              <p:cNvGrpSpPr>
                <a:grpSpLocks/>
              </p:cNvGrpSpPr>
              <p:nvPr/>
            </p:nvGrpSpPr>
            <p:grpSpPr bwMode="auto">
              <a:xfrm rot="1206324">
                <a:off x="3826" y="1948"/>
                <a:ext cx="393" cy="627"/>
                <a:chOff x="1632" y="2842"/>
                <a:chExt cx="660" cy="844"/>
              </a:xfrm>
            </p:grpSpPr>
            <p:sp>
              <p:nvSpPr>
                <p:cNvPr id="403601" name="Arc 54"/>
                <p:cNvSpPr>
                  <a:spLocks/>
                </p:cNvSpPr>
                <p:nvPr/>
              </p:nvSpPr>
              <p:spPr bwMode="auto">
                <a:xfrm flipV="1">
                  <a:off x="2022" y="2842"/>
                  <a:ext cx="270" cy="136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602" name="Line 55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871" y="2966"/>
                  <a:ext cx="182" cy="590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603" name="Arc 56"/>
                <p:cNvSpPr>
                  <a:spLocks/>
                </p:cNvSpPr>
                <p:nvPr/>
              </p:nvSpPr>
              <p:spPr bwMode="auto">
                <a:xfrm rot="10800000" flipV="1">
                  <a:off x="1632" y="3550"/>
                  <a:ext cx="270" cy="136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3554" name="Group 81"/>
              <p:cNvGrpSpPr>
                <a:grpSpLocks/>
              </p:cNvGrpSpPr>
              <p:nvPr/>
            </p:nvGrpSpPr>
            <p:grpSpPr bwMode="auto">
              <a:xfrm>
                <a:off x="2426" y="3037"/>
                <a:ext cx="393" cy="665"/>
                <a:chOff x="1632" y="2842"/>
                <a:chExt cx="660" cy="844"/>
              </a:xfrm>
            </p:grpSpPr>
            <p:sp>
              <p:nvSpPr>
                <p:cNvPr id="403598" name="Arc 82"/>
                <p:cNvSpPr>
                  <a:spLocks/>
                </p:cNvSpPr>
                <p:nvPr/>
              </p:nvSpPr>
              <p:spPr bwMode="auto">
                <a:xfrm flipV="1">
                  <a:off x="2022" y="2842"/>
                  <a:ext cx="270" cy="136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599" name="Line 83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871" y="2966"/>
                  <a:ext cx="182" cy="590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600" name="Arc 84"/>
                <p:cNvSpPr>
                  <a:spLocks/>
                </p:cNvSpPr>
                <p:nvPr/>
              </p:nvSpPr>
              <p:spPr bwMode="auto">
                <a:xfrm rot="10800000" flipV="1">
                  <a:off x="1632" y="3550"/>
                  <a:ext cx="270" cy="136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3555" name="Group 85"/>
              <p:cNvGrpSpPr>
                <a:grpSpLocks/>
              </p:cNvGrpSpPr>
              <p:nvPr/>
            </p:nvGrpSpPr>
            <p:grpSpPr bwMode="auto">
              <a:xfrm rot="-705720">
                <a:off x="2818" y="3022"/>
                <a:ext cx="393" cy="662"/>
                <a:chOff x="1632" y="2842"/>
                <a:chExt cx="660" cy="844"/>
              </a:xfrm>
            </p:grpSpPr>
            <p:sp>
              <p:nvSpPr>
                <p:cNvPr id="403595" name="Arc 86"/>
                <p:cNvSpPr>
                  <a:spLocks/>
                </p:cNvSpPr>
                <p:nvPr/>
              </p:nvSpPr>
              <p:spPr bwMode="auto">
                <a:xfrm flipV="1">
                  <a:off x="2022" y="2842"/>
                  <a:ext cx="270" cy="136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596" name="Line 87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871" y="2966"/>
                  <a:ext cx="182" cy="590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597" name="Arc 88"/>
                <p:cNvSpPr>
                  <a:spLocks/>
                </p:cNvSpPr>
                <p:nvPr/>
              </p:nvSpPr>
              <p:spPr bwMode="auto">
                <a:xfrm rot="10800000" flipV="1">
                  <a:off x="1632" y="3550"/>
                  <a:ext cx="270" cy="136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3556" name="Group 89"/>
              <p:cNvGrpSpPr>
                <a:grpSpLocks/>
              </p:cNvGrpSpPr>
              <p:nvPr/>
            </p:nvGrpSpPr>
            <p:grpSpPr bwMode="auto">
              <a:xfrm rot="-1108582">
                <a:off x="3182" y="2966"/>
                <a:ext cx="393" cy="657"/>
                <a:chOff x="1632" y="2842"/>
                <a:chExt cx="660" cy="844"/>
              </a:xfrm>
            </p:grpSpPr>
            <p:sp>
              <p:nvSpPr>
                <p:cNvPr id="403592" name="Arc 90"/>
                <p:cNvSpPr>
                  <a:spLocks/>
                </p:cNvSpPr>
                <p:nvPr/>
              </p:nvSpPr>
              <p:spPr bwMode="auto">
                <a:xfrm flipV="1">
                  <a:off x="2022" y="2842"/>
                  <a:ext cx="270" cy="136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593" name="Line 91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871" y="2966"/>
                  <a:ext cx="182" cy="590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594" name="Arc 92"/>
                <p:cNvSpPr>
                  <a:spLocks/>
                </p:cNvSpPr>
                <p:nvPr/>
              </p:nvSpPr>
              <p:spPr bwMode="auto">
                <a:xfrm rot="10800000" flipV="1">
                  <a:off x="1632" y="3550"/>
                  <a:ext cx="270" cy="136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3557" name="Group 93"/>
              <p:cNvGrpSpPr>
                <a:grpSpLocks/>
              </p:cNvGrpSpPr>
              <p:nvPr/>
            </p:nvGrpSpPr>
            <p:grpSpPr bwMode="auto">
              <a:xfrm rot="-2286701">
                <a:off x="3573" y="2859"/>
                <a:ext cx="393" cy="627"/>
                <a:chOff x="1632" y="2842"/>
                <a:chExt cx="660" cy="844"/>
              </a:xfrm>
            </p:grpSpPr>
            <p:sp>
              <p:nvSpPr>
                <p:cNvPr id="403589" name="Arc 94"/>
                <p:cNvSpPr>
                  <a:spLocks/>
                </p:cNvSpPr>
                <p:nvPr/>
              </p:nvSpPr>
              <p:spPr bwMode="auto">
                <a:xfrm flipV="1">
                  <a:off x="2022" y="2842"/>
                  <a:ext cx="270" cy="136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590" name="Line 95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871" y="2966"/>
                  <a:ext cx="182" cy="590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591" name="Arc 96"/>
                <p:cNvSpPr>
                  <a:spLocks/>
                </p:cNvSpPr>
                <p:nvPr/>
              </p:nvSpPr>
              <p:spPr bwMode="auto">
                <a:xfrm rot="10800000" flipV="1">
                  <a:off x="1632" y="3550"/>
                  <a:ext cx="270" cy="136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3558" name="Group 97"/>
              <p:cNvGrpSpPr>
                <a:grpSpLocks/>
              </p:cNvGrpSpPr>
              <p:nvPr/>
            </p:nvGrpSpPr>
            <p:grpSpPr bwMode="auto">
              <a:xfrm rot="6628256">
                <a:off x="3891" y="2624"/>
                <a:ext cx="393" cy="627"/>
                <a:chOff x="1632" y="2842"/>
                <a:chExt cx="660" cy="844"/>
              </a:xfrm>
            </p:grpSpPr>
            <p:sp>
              <p:nvSpPr>
                <p:cNvPr id="403586" name="Arc 98"/>
                <p:cNvSpPr>
                  <a:spLocks/>
                </p:cNvSpPr>
                <p:nvPr/>
              </p:nvSpPr>
              <p:spPr bwMode="auto">
                <a:xfrm flipV="1">
                  <a:off x="2022" y="2842"/>
                  <a:ext cx="270" cy="136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587" name="Line 99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871" y="2966"/>
                  <a:ext cx="182" cy="590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588" name="Arc 100"/>
                <p:cNvSpPr>
                  <a:spLocks/>
                </p:cNvSpPr>
                <p:nvPr/>
              </p:nvSpPr>
              <p:spPr bwMode="auto">
                <a:xfrm rot="10800000" flipV="1">
                  <a:off x="1632" y="3550"/>
                  <a:ext cx="270" cy="136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3559" name="Group 101"/>
              <p:cNvGrpSpPr>
                <a:grpSpLocks/>
              </p:cNvGrpSpPr>
              <p:nvPr/>
            </p:nvGrpSpPr>
            <p:grpSpPr bwMode="auto">
              <a:xfrm rot="3777177">
                <a:off x="4016" y="2228"/>
                <a:ext cx="450" cy="704"/>
                <a:chOff x="1632" y="2842"/>
                <a:chExt cx="660" cy="844"/>
              </a:xfrm>
            </p:grpSpPr>
            <p:sp>
              <p:nvSpPr>
                <p:cNvPr id="403583" name="Arc 102"/>
                <p:cNvSpPr>
                  <a:spLocks/>
                </p:cNvSpPr>
                <p:nvPr/>
              </p:nvSpPr>
              <p:spPr bwMode="auto">
                <a:xfrm flipV="1">
                  <a:off x="2022" y="2842"/>
                  <a:ext cx="270" cy="136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584" name="Line 103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871" y="2966"/>
                  <a:ext cx="182" cy="590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585" name="Arc 104"/>
                <p:cNvSpPr>
                  <a:spLocks/>
                </p:cNvSpPr>
                <p:nvPr/>
              </p:nvSpPr>
              <p:spPr bwMode="auto">
                <a:xfrm rot="10800000" flipV="1">
                  <a:off x="1632" y="3550"/>
                  <a:ext cx="270" cy="136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3560" name="Group 105"/>
              <p:cNvGrpSpPr>
                <a:grpSpLocks/>
              </p:cNvGrpSpPr>
              <p:nvPr/>
            </p:nvGrpSpPr>
            <p:grpSpPr bwMode="auto">
              <a:xfrm rot="-476024">
                <a:off x="2098" y="1616"/>
                <a:ext cx="393" cy="665"/>
                <a:chOff x="1632" y="2842"/>
                <a:chExt cx="660" cy="844"/>
              </a:xfrm>
            </p:grpSpPr>
            <p:sp>
              <p:nvSpPr>
                <p:cNvPr id="403580" name="Arc 106"/>
                <p:cNvSpPr>
                  <a:spLocks/>
                </p:cNvSpPr>
                <p:nvPr/>
              </p:nvSpPr>
              <p:spPr bwMode="auto">
                <a:xfrm flipV="1">
                  <a:off x="2022" y="2842"/>
                  <a:ext cx="270" cy="136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581" name="Line 107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871" y="2966"/>
                  <a:ext cx="182" cy="590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582" name="Arc 108"/>
                <p:cNvSpPr>
                  <a:spLocks/>
                </p:cNvSpPr>
                <p:nvPr/>
              </p:nvSpPr>
              <p:spPr bwMode="auto">
                <a:xfrm rot="10800000" flipV="1">
                  <a:off x="1632" y="3550"/>
                  <a:ext cx="270" cy="136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3561" name="Group 109"/>
              <p:cNvGrpSpPr>
                <a:grpSpLocks/>
              </p:cNvGrpSpPr>
              <p:nvPr/>
            </p:nvGrpSpPr>
            <p:grpSpPr bwMode="auto">
              <a:xfrm rot="218958">
                <a:off x="1984" y="2992"/>
                <a:ext cx="393" cy="665"/>
                <a:chOff x="1632" y="2842"/>
                <a:chExt cx="660" cy="844"/>
              </a:xfrm>
            </p:grpSpPr>
            <p:sp>
              <p:nvSpPr>
                <p:cNvPr id="403577" name="Arc 110"/>
                <p:cNvSpPr>
                  <a:spLocks/>
                </p:cNvSpPr>
                <p:nvPr/>
              </p:nvSpPr>
              <p:spPr bwMode="auto">
                <a:xfrm flipV="1">
                  <a:off x="2022" y="2842"/>
                  <a:ext cx="270" cy="136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578" name="Line 111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871" y="2966"/>
                  <a:ext cx="182" cy="590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579" name="Arc 112"/>
                <p:cNvSpPr>
                  <a:spLocks/>
                </p:cNvSpPr>
                <p:nvPr/>
              </p:nvSpPr>
              <p:spPr bwMode="auto">
                <a:xfrm rot="10800000" flipV="1">
                  <a:off x="1632" y="3550"/>
                  <a:ext cx="270" cy="136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3562" name="Group 113"/>
              <p:cNvGrpSpPr>
                <a:grpSpLocks/>
              </p:cNvGrpSpPr>
              <p:nvPr/>
            </p:nvGrpSpPr>
            <p:grpSpPr bwMode="auto">
              <a:xfrm rot="-1014784">
                <a:off x="1682" y="1712"/>
                <a:ext cx="393" cy="665"/>
                <a:chOff x="1632" y="2842"/>
                <a:chExt cx="660" cy="844"/>
              </a:xfrm>
            </p:grpSpPr>
            <p:sp>
              <p:nvSpPr>
                <p:cNvPr id="403574" name="Arc 114"/>
                <p:cNvSpPr>
                  <a:spLocks/>
                </p:cNvSpPr>
                <p:nvPr/>
              </p:nvSpPr>
              <p:spPr bwMode="auto">
                <a:xfrm flipV="1">
                  <a:off x="2022" y="2842"/>
                  <a:ext cx="270" cy="136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575" name="Line 115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871" y="2966"/>
                  <a:ext cx="182" cy="590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576" name="Arc 116"/>
                <p:cNvSpPr>
                  <a:spLocks/>
                </p:cNvSpPr>
                <p:nvPr/>
              </p:nvSpPr>
              <p:spPr bwMode="auto">
                <a:xfrm rot="10800000" flipV="1">
                  <a:off x="1632" y="3550"/>
                  <a:ext cx="270" cy="136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3563" name="Group 121"/>
              <p:cNvGrpSpPr>
                <a:grpSpLocks/>
              </p:cNvGrpSpPr>
              <p:nvPr/>
            </p:nvGrpSpPr>
            <p:grpSpPr bwMode="auto">
              <a:xfrm rot="973291">
                <a:off x="1525" y="2864"/>
                <a:ext cx="393" cy="665"/>
                <a:chOff x="1632" y="2842"/>
                <a:chExt cx="660" cy="844"/>
              </a:xfrm>
            </p:grpSpPr>
            <p:sp>
              <p:nvSpPr>
                <p:cNvPr id="403571" name="Arc 122"/>
                <p:cNvSpPr>
                  <a:spLocks/>
                </p:cNvSpPr>
                <p:nvPr/>
              </p:nvSpPr>
              <p:spPr bwMode="auto">
                <a:xfrm flipV="1">
                  <a:off x="2022" y="2842"/>
                  <a:ext cx="270" cy="136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572" name="Line 123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871" y="2966"/>
                  <a:ext cx="182" cy="590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573" name="Arc 124"/>
                <p:cNvSpPr>
                  <a:spLocks/>
                </p:cNvSpPr>
                <p:nvPr/>
              </p:nvSpPr>
              <p:spPr bwMode="auto">
                <a:xfrm rot="10800000" flipV="1">
                  <a:off x="1632" y="3550"/>
                  <a:ext cx="270" cy="136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03564" name="Arc 126"/>
              <p:cNvSpPr>
                <a:spLocks/>
              </p:cNvSpPr>
              <p:nvPr/>
            </p:nvSpPr>
            <p:spPr bwMode="auto">
              <a:xfrm rot="973291" flipV="1">
                <a:off x="1440" y="2723"/>
                <a:ext cx="161" cy="107"/>
              </a:xfrm>
              <a:custGeom>
                <a:avLst/>
                <a:gdLst>
                  <a:gd name="T0" fmla="*/ 0 w 42863"/>
                  <a:gd name="T1" fmla="*/ 0 h 21600"/>
                  <a:gd name="T2" fmla="*/ 0 w 42863"/>
                  <a:gd name="T3" fmla="*/ 0 h 21600"/>
                  <a:gd name="T4" fmla="*/ 0 w 4286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2863" h="21600" fill="none" extrusionOk="0">
                    <a:moveTo>
                      <a:pt x="42863" y="2605"/>
                    </a:moveTo>
                    <a:cubicBezTo>
                      <a:pt x="41546" y="13447"/>
                      <a:pt x="32342" y="21599"/>
                      <a:pt x="21421" y="21599"/>
                    </a:cubicBezTo>
                    <a:cubicBezTo>
                      <a:pt x="10563" y="21599"/>
                      <a:pt x="1393" y="13540"/>
                      <a:pt x="-1" y="2773"/>
                    </a:cubicBezTo>
                  </a:path>
                  <a:path w="42863" h="21600" stroke="0" extrusionOk="0">
                    <a:moveTo>
                      <a:pt x="42863" y="2605"/>
                    </a:moveTo>
                    <a:cubicBezTo>
                      <a:pt x="41546" y="13447"/>
                      <a:pt x="32342" y="21599"/>
                      <a:pt x="21421" y="21599"/>
                    </a:cubicBezTo>
                    <a:cubicBezTo>
                      <a:pt x="10563" y="21599"/>
                      <a:pt x="1393" y="13540"/>
                      <a:pt x="-1" y="2773"/>
                    </a:cubicBezTo>
                    <a:lnTo>
                      <a:pt x="21421" y="0"/>
                    </a:lnTo>
                    <a:lnTo>
                      <a:pt x="42863" y="2605"/>
                    </a:lnTo>
                    <a:close/>
                  </a:path>
                </a:pathLst>
              </a:custGeom>
              <a:noFill/>
              <a:ln w="3810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3565" name="Line 127"/>
              <p:cNvSpPr>
                <a:spLocks noChangeShapeType="1"/>
              </p:cNvSpPr>
              <p:nvPr/>
            </p:nvSpPr>
            <p:spPr bwMode="auto">
              <a:xfrm rot="613290" flipH="1">
                <a:off x="1277" y="2778"/>
                <a:ext cx="109" cy="465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03566" name="Group 129"/>
              <p:cNvGrpSpPr>
                <a:grpSpLocks/>
              </p:cNvGrpSpPr>
              <p:nvPr/>
            </p:nvGrpSpPr>
            <p:grpSpPr bwMode="auto">
              <a:xfrm rot="-2505019">
                <a:off x="1298" y="1901"/>
                <a:ext cx="393" cy="665"/>
                <a:chOff x="1632" y="2842"/>
                <a:chExt cx="660" cy="844"/>
              </a:xfrm>
            </p:grpSpPr>
            <p:sp>
              <p:nvSpPr>
                <p:cNvPr id="403568" name="Arc 130"/>
                <p:cNvSpPr>
                  <a:spLocks/>
                </p:cNvSpPr>
                <p:nvPr/>
              </p:nvSpPr>
              <p:spPr bwMode="auto">
                <a:xfrm flipV="1">
                  <a:off x="2022" y="2842"/>
                  <a:ext cx="270" cy="136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569" name="Line 131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871" y="2966"/>
                  <a:ext cx="182" cy="590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3570" name="Arc 132"/>
                <p:cNvSpPr>
                  <a:spLocks/>
                </p:cNvSpPr>
                <p:nvPr/>
              </p:nvSpPr>
              <p:spPr bwMode="auto">
                <a:xfrm rot="10800000" flipV="1">
                  <a:off x="1632" y="3550"/>
                  <a:ext cx="270" cy="136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38100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03567" name="Freeform 133"/>
              <p:cNvSpPr>
                <a:spLocks/>
              </p:cNvSpPr>
              <p:nvPr/>
            </p:nvSpPr>
            <p:spPr bwMode="auto">
              <a:xfrm>
                <a:off x="194" y="3229"/>
                <a:ext cx="1043" cy="431"/>
              </a:xfrm>
              <a:custGeom>
                <a:avLst/>
                <a:gdLst>
                  <a:gd name="T0" fmla="*/ 1043 w 1043"/>
                  <a:gd name="T1" fmla="*/ 0 h 431"/>
                  <a:gd name="T2" fmla="*/ 771 w 1043"/>
                  <a:gd name="T3" fmla="*/ 363 h 431"/>
                  <a:gd name="T4" fmla="*/ 0 w 1043"/>
                  <a:gd name="T5" fmla="*/ 408 h 43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43" h="431">
                    <a:moveTo>
                      <a:pt x="1043" y="0"/>
                    </a:moveTo>
                    <a:cubicBezTo>
                      <a:pt x="994" y="147"/>
                      <a:pt x="945" y="295"/>
                      <a:pt x="771" y="363"/>
                    </a:cubicBezTo>
                    <a:cubicBezTo>
                      <a:pt x="597" y="431"/>
                      <a:pt x="298" y="419"/>
                      <a:pt x="0" y="408"/>
                    </a:cubicBezTo>
                  </a:path>
                </a:pathLst>
              </a:custGeom>
              <a:noFill/>
              <a:ln w="38100" cap="sq" cmpd="sng">
                <a:solidFill>
                  <a:schemeClr val="tx1"/>
                </a:solidFill>
                <a:prstDash val="solid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03544" name="Line 137"/>
            <p:cNvSpPr>
              <a:spLocks noChangeShapeType="1"/>
            </p:cNvSpPr>
            <p:nvPr/>
          </p:nvSpPr>
          <p:spPr bwMode="auto">
            <a:xfrm rot="10800000">
              <a:off x="604" y="2189"/>
              <a:ext cx="318" cy="0"/>
            </a:xfrm>
            <a:prstGeom prst="line">
              <a:avLst/>
            </a:prstGeom>
            <a:noFill/>
            <a:ln w="28575" cap="sq">
              <a:solidFill>
                <a:srgbClr val="FF0000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3545" name="Line 138"/>
            <p:cNvSpPr>
              <a:spLocks noChangeShapeType="1"/>
            </p:cNvSpPr>
            <p:nvPr/>
          </p:nvSpPr>
          <p:spPr bwMode="auto">
            <a:xfrm>
              <a:off x="732" y="3892"/>
              <a:ext cx="272" cy="0"/>
            </a:xfrm>
            <a:prstGeom prst="line">
              <a:avLst/>
            </a:prstGeom>
            <a:noFill/>
            <a:ln w="28575" cap="sq">
              <a:solidFill>
                <a:srgbClr val="FF0000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16462" name="Group 302"/>
          <p:cNvGrpSpPr>
            <a:grpSpLocks/>
          </p:cNvGrpSpPr>
          <p:nvPr/>
        </p:nvGrpSpPr>
        <p:grpSpPr bwMode="auto">
          <a:xfrm>
            <a:off x="2755900" y="3832225"/>
            <a:ext cx="2489200" cy="2476500"/>
            <a:chOff x="3410" y="2099"/>
            <a:chExt cx="1568" cy="1560"/>
          </a:xfrm>
        </p:grpSpPr>
        <p:sp>
          <p:nvSpPr>
            <p:cNvPr id="403463" name="Oval 140" descr="قطری رو به بالای تیره"/>
            <p:cNvSpPr>
              <a:spLocks noChangeArrowheads="1"/>
            </p:cNvSpPr>
            <p:nvPr/>
          </p:nvSpPr>
          <p:spPr bwMode="auto">
            <a:xfrm>
              <a:off x="3581" y="2267"/>
              <a:ext cx="1225" cy="1225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03464" name="Oval 229"/>
            <p:cNvSpPr>
              <a:spLocks noChangeArrowheads="1"/>
            </p:cNvSpPr>
            <p:nvPr/>
          </p:nvSpPr>
          <p:spPr bwMode="auto">
            <a:xfrm>
              <a:off x="3827" y="2515"/>
              <a:ext cx="726" cy="72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grpSp>
          <p:nvGrpSpPr>
            <p:cNvPr id="403465" name="Group 248"/>
            <p:cNvGrpSpPr>
              <a:grpSpLocks/>
            </p:cNvGrpSpPr>
            <p:nvPr/>
          </p:nvGrpSpPr>
          <p:grpSpPr bwMode="auto">
            <a:xfrm>
              <a:off x="3859" y="2817"/>
              <a:ext cx="136" cy="136"/>
              <a:chOff x="1154" y="3385"/>
              <a:chExt cx="136" cy="136"/>
            </a:xfrm>
          </p:grpSpPr>
          <p:sp>
            <p:nvSpPr>
              <p:cNvPr id="403540" name="Oval 249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3541" name="Line 250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3542" name="Line 251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3466" name="Group 268"/>
            <p:cNvGrpSpPr>
              <a:grpSpLocks/>
            </p:cNvGrpSpPr>
            <p:nvPr/>
          </p:nvGrpSpPr>
          <p:grpSpPr bwMode="auto">
            <a:xfrm>
              <a:off x="4126" y="3071"/>
              <a:ext cx="136" cy="136"/>
              <a:chOff x="1154" y="3385"/>
              <a:chExt cx="136" cy="136"/>
            </a:xfrm>
          </p:grpSpPr>
          <p:sp>
            <p:nvSpPr>
              <p:cNvPr id="403537" name="Oval 269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3538" name="Line 270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3539" name="Line 271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3467" name="Group 216"/>
            <p:cNvGrpSpPr>
              <a:grpSpLocks/>
            </p:cNvGrpSpPr>
            <p:nvPr/>
          </p:nvGrpSpPr>
          <p:grpSpPr bwMode="auto">
            <a:xfrm>
              <a:off x="4484" y="2163"/>
              <a:ext cx="432" cy="431"/>
              <a:chOff x="3542" y="2848"/>
              <a:chExt cx="432" cy="431"/>
            </a:xfrm>
          </p:grpSpPr>
          <p:sp>
            <p:nvSpPr>
              <p:cNvPr id="403525" name="Oval 217"/>
              <p:cNvSpPr>
                <a:spLocks noChangeArrowheads="1"/>
              </p:cNvSpPr>
              <p:nvPr/>
            </p:nvSpPr>
            <p:spPr bwMode="auto">
              <a:xfrm>
                <a:off x="3692" y="2997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3526" name="Oval 218"/>
              <p:cNvSpPr>
                <a:spLocks noChangeArrowheads="1"/>
              </p:cNvSpPr>
              <p:nvPr/>
            </p:nvSpPr>
            <p:spPr bwMode="auto">
              <a:xfrm>
                <a:off x="3748" y="3057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3527" name="Oval 219"/>
              <p:cNvSpPr>
                <a:spLocks noChangeArrowheads="1"/>
              </p:cNvSpPr>
              <p:nvPr/>
            </p:nvSpPr>
            <p:spPr bwMode="auto">
              <a:xfrm>
                <a:off x="3600" y="2906"/>
                <a:ext cx="317" cy="31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3528" name="Oval 220"/>
              <p:cNvSpPr>
                <a:spLocks noChangeArrowheads="1"/>
              </p:cNvSpPr>
              <p:nvPr/>
            </p:nvSpPr>
            <p:spPr bwMode="auto">
              <a:xfrm>
                <a:off x="3542" y="2848"/>
                <a:ext cx="431" cy="431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3529" name="Line 221"/>
              <p:cNvSpPr>
                <a:spLocks noChangeShapeType="1"/>
              </p:cNvSpPr>
              <p:nvPr/>
            </p:nvSpPr>
            <p:spPr bwMode="auto">
              <a:xfrm rot="10800000">
                <a:off x="3974" y="2966"/>
                <a:ext cx="0" cy="91"/>
              </a:xfrm>
              <a:prstGeom prst="line">
                <a:avLst/>
              </a:prstGeom>
              <a:noFill/>
              <a:ln w="28575" cap="sq">
                <a:solidFill>
                  <a:schemeClr val="folHlink"/>
                </a:solidFill>
                <a:round/>
                <a:headEnd type="none" w="lg" len="lg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3530" name="Line 222"/>
              <p:cNvSpPr>
                <a:spLocks noChangeShapeType="1"/>
              </p:cNvSpPr>
              <p:nvPr/>
            </p:nvSpPr>
            <p:spPr bwMode="auto">
              <a:xfrm>
                <a:off x="3542" y="3076"/>
                <a:ext cx="0" cy="91"/>
              </a:xfrm>
              <a:prstGeom prst="line">
                <a:avLst/>
              </a:prstGeom>
              <a:noFill/>
              <a:ln w="28575" cap="sq">
                <a:solidFill>
                  <a:schemeClr val="folHlink"/>
                </a:solidFill>
                <a:round/>
                <a:headEnd type="none" w="lg" len="lg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3531" name="Line 223"/>
              <p:cNvSpPr>
                <a:spLocks noChangeShapeType="1"/>
              </p:cNvSpPr>
              <p:nvPr/>
            </p:nvSpPr>
            <p:spPr bwMode="auto">
              <a:xfrm rot="5400000">
                <a:off x="3705" y="2802"/>
                <a:ext cx="0" cy="91"/>
              </a:xfrm>
              <a:prstGeom prst="line">
                <a:avLst/>
              </a:prstGeom>
              <a:noFill/>
              <a:ln w="28575" cap="sq">
                <a:solidFill>
                  <a:schemeClr val="folHlink"/>
                </a:solidFill>
                <a:round/>
                <a:headEnd type="none" w="lg" len="lg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3532" name="Line 224"/>
              <p:cNvSpPr>
                <a:spLocks noChangeShapeType="1"/>
              </p:cNvSpPr>
              <p:nvPr/>
            </p:nvSpPr>
            <p:spPr bwMode="auto">
              <a:xfrm rot="10800000">
                <a:off x="3917" y="2966"/>
                <a:ext cx="0" cy="91"/>
              </a:xfrm>
              <a:prstGeom prst="line">
                <a:avLst/>
              </a:prstGeom>
              <a:noFill/>
              <a:ln w="28575" cap="sq">
                <a:solidFill>
                  <a:schemeClr val="folHlink"/>
                </a:solidFill>
                <a:round/>
                <a:headEnd type="none" w="lg" len="lg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3533" name="Line 225"/>
              <p:cNvSpPr>
                <a:spLocks noChangeShapeType="1"/>
              </p:cNvSpPr>
              <p:nvPr/>
            </p:nvSpPr>
            <p:spPr bwMode="auto">
              <a:xfrm rot="-5400000">
                <a:off x="3815" y="3177"/>
                <a:ext cx="0" cy="91"/>
              </a:xfrm>
              <a:prstGeom prst="line">
                <a:avLst/>
              </a:prstGeom>
              <a:noFill/>
              <a:ln w="28575" cap="sq">
                <a:solidFill>
                  <a:schemeClr val="folHlink"/>
                </a:solidFill>
                <a:round/>
                <a:headEnd type="none" w="lg" len="lg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3534" name="Line 226"/>
              <p:cNvSpPr>
                <a:spLocks noChangeShapeType="1"/>
              </p:cNvSpPr>
              <p:nvPr/>
            </p:nvSpPr>
            <p:spPr bwMode="auto">
              <a:xfrm rot="-5400000">
                <a:off x="3815" y="3233"/>
                <a:ext cx="0" cy="91"/>
              </a:xfrm>
              <a:prstGeom prst="line">
                <a:avLst/>
              </a:prstGeom>
              <a:noFill/>
              <a:ln w="28575" cap="sq">
                <a:solidFill>
                  <a:schemeClr val="folHlink"/>
                </a:solidFill>
                <a:round/>
                <a:headEnd type="none" w="lg" len="lg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3535" name="Line 227"/>
              <p:cNvSpPr>
                <a:spLocks noChangeShapeType="1"/>
              </p:cNvSpPr>
              <p:nvPr/>
            </p:nvSpPr>
            <p:spPr bwMode="auto">
              <a:xfrm>
                <a:off x="3600" y="3077"/>
                <a:ext cx="0" cy="91"/>
              </a:xfrm>
              <a:prstGeom prst="line">
                <a:avLst/>
              </a:prstGeom>
              <a:noFill/>
              <a:ln w="28575" cap="sq">
                <a:solidFill>
                  <a:schemeClr val="folHlink"/>
                </a:solidFill>
                <a:round/>
                <a:headEnd type="none" w="lg" len="lg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3536" name="Line 228"/>
              <p:cNvSpPr>
                <a:spLocks noChangeShapeType="1"/>
              </p:cNvSpPr>
              <p:nvPr/>
            </p:nvSpPr>
            <p:spPr bwMode="auto">
              <a:xfrm rot="5400000">
                <a:off x="3705" y="2860"/>
                <a:ext cx="0" cy="91"/>
              </a:xfrm>
              <a:prstGeom prst="line">
                <a:avLst/>
              </a:prstGeom>
              <a:noFill/>
              <a:ln w="28575" cap="sq">
                <a:solidFill>
                  <a:schemeClr val="folHlink"/>
                </a:solidFill>
                <a:round/>
                <a:headEnd type="none" w="lg" len="lg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3468" name="Group 232"/>
            <p:cNvGrpSpPr>
              <a:grpSpLocks/>
            </p:cNvGrpSpPr>
            <p:nvPr/>
          </p:nvGrpSpPr>
          <p:grpSpPr bwMode="auto">
            <a:xfrm>
              <a:off x="4125" y="2546"/>
              <a:ext cx="136" cy="136"/>
              <a:chOff x="1154" y="3385"/>
              <a:chExt cx="136" cy="136"/>
            </a:xfrm>
          </p:grpSpPr>
          <p:sp>
            <p:nvSpPr>
              <p:cNvPr id="403522" name="Oval 233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3523" name="Line 234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3524" name="Line 235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3469" name="Group 236"/>
            <p:cNvGrpSpPr>
              <a:grpSpLocks/>
            </p:cNvGrpSpPr>
            <p:nvPr/>
          </p:nvGrpSpPr>
          <p:grpSpPr bwMode="auto">
            <a:xfrm>
              <a:off x="4381" y="2818"/>
              <a:ext cx="136" cy="136"/>
              <a:chOff x="1154" y="3385"/>
              <a:chExt cx="136" cy="136"/>
            </a:xfrm>
          </p:grpSpPr>
          <p:sp>
            <p:nvSpPr>
              <p:cNvPr id="403519" name="Oval 237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3520" name="Line 238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3521" name="Line 239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3470" name="Group 240"/>
            <p:cNvGrpSpPr>
              <a:grpSpLocks/>
            </p:cNvGrpSpPr>
            <p:nvPr/>
          </p:nvGrpSpPr>
          <p:grpSpPr bwMode="auto">
            <a:xfrm>
              <a:off x="3933" y="2623"/>
              <a:ext cx="136" cy="136"/>
              <a:chOff x="1154" y="3385"/>
              <a:chExt cx="136" cy="136"/>
            </a:xfrm>
          </p:grpSpPr>
          <p:sp>
            <p:nvSpPr>
              <p:cNvPr id="403516" name="Oval 241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3517" name="Line 242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3518" name="Line 243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3471" name="Group 244"/>
            <p:cNvGrpSpPr>
              <a:grpSpLocks/>
            </p:cNvGrpSpPr>
            <p:nvPr/>
          </p:nvGrpSpPr>
          <p:grpSpPr bwMode="auto">
            <a:xfrm>
              <a:off x="4304" y="2996"/>
              <a:ext cx="136" cy="136"/>
              <a:chOff x="1154" y="3385"/>
              <a:chExt cx="136" cy="136"/>
            </a:xfrm>
          </p:grpSpPr>
          <p:sp>
            <p:nvSpPr>
              <p:cNvPr id="403513" name="Oval 245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3514" name="Line 246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3515" name="Line 247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3472" name="Group 260"/>
            <p:cNvGrpSpPr>
              <a:grpSpLocks/>
            </p:cNvGrpSpPr>
            <p:nvPr/>
          </p:nvGrpSpPr>
          <p:grpSpPr bwMode="auto">
            <a:xfrm>
              <a:off x="4314" y="2630"/>
              <a:ext cx="136" cy="136"/>
              <a:chOff x="1154" y="3385"/>
              <a:chExt cx="136" cy="136"/>
            </a:xfrm>
          </p:grpSpPr>
          <p:sp>
            <p:nvSpPr>
              <p:cNvPr id="403510" name="Oval 261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3511" name="Line 262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3512" name="Line 263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3473" name="Group 158"/>
            <p:cNvGrpSpPr>
              <a:grpSpLocks/>
            </p:cNvGrpSpPr>
            <p:nvPr/>
          </p:nvGrpSpPr>
          <p:grpSpPr bwMode="auto">
            <a:xfrm>
              <a:off x="3793" y="2854"/>
              <a:ext cx="431" cy="431"/>
              <a:chOff x="1547" y="3441"/>
              <a:chExt cx="431" cy="431"/>
            </a:xfrm>
          </p:grpSpPr>
          <p:grpSp>
            <p:nvGrpSpPr>
              <p:cNvPr id="403495" name="Group 159"/>
              <p:cNvGrpSpPr>
                <a:grpSpLocks/>
              </p:cNvGrpSpPr>
              <p:nvPr/>
            </p:nvGrpSpPr>
            <p:grpSpPr bwMode="auto">
              <a:xfrm>
                <a:off x="1547" y="3441"/>
                <a:ext cx="431" cy="431"/>
                <a:chOff x="1575" y="3395"/>
                <a:chExt cx="431" cy="431"/>
              </a:xfrm>
            </p:grpSpPr>
            <p:grpSp>
              <p:nvGrpSpPr>
                <p:cNvPr id="403504" name="Group 160"/>
                <p:cNvGrpSpPr>
                  <a:grpSpLocks/>
                </p:cNvGrpSpPr>
                <p:nvPr/>
              </p:nvGrpSpPr>
              <p:grpSpPr bwMode="auto">
                <a:xfrm>
                  <a:off x="1723" y="3544"/>
                  <a:ext cx="136" cy="136"/>
                  <a:chOff x="1154" y="3385"/>
                  <a:chExt cx="136" cy="136"/>
                </a:xfrm>
              </p:grpSpPr>
              <p:sp>
                <p:nvSpPr>
                  <p:cNvPr id="403507" name="Oval 161"/>
                  <p:cNvSpPr>
                    <a:spLocks noChangeArrowheads="1"/>
                  </p:cNvSpPr>
                  <p:nvPr/>
                </p:nvSpPr>
                <p:spPr bwMode="auto">
                  <a:xfrm>
                    <a:off x="1154" y="3385"/>
                    <a:ext cx="136" cy="136"/>
                  </a:xfrm>
                  <a:prstGeom prst="ellips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1pPr>
                    <a:lvl2pPr marL="742950" indent="-285750" algn="r" rtl="1">
                      <a:spcBef>
                        <a:spcPct val="20000"/>
                      </a:spcBef>
                      <a:buClr>
                        <a:schemeClr val="hlink"/>
                      </a:buClr>
                      <a:buChar char="–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2pPr>
                    <a:lvl3pPr marL="11430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3pPr>
                    <a:lvl4pPr marL="1600200" indent="-228600" algn="r" rtl="1">
                      <a:spcBef>
                        <a:spcPct val="20000"/>
                      </a:spcBef>
                      <a:buClr>
                        <a:schemeClr val="folHlink"/>
                      </a:buClr>
                      <a:buChar char="–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4pPr>
                    <a:lvl5pPr marL="2057400" indent="-228600" algn="r" rtl="1">
                      <a:spcBef>
                        <a:spcPct val="20000"/>
                      </a:spcBef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5pPr>
                    <a:lvl6pPr marL="25146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6pPr>
                    <a:lvl7pPr marL="29718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7pPr>
                    <a:lvl8pPr marL="34290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8pPr>
                    <a:lvl9pPr marL="3886200" indent="-228600" algn="r" rtl="1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»"/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B Nazanin" pitchFamily="2" charset="-78"/>
                      </a:defRPr>
                    </a:lvl9pPr>
                  </a:lstStyle>
                  <a:p>
                    <a:pPr algn="ctr" rtl="0">
                      <a:spcBef>
                        <a:spcPct val="0"/>
                      </a:spcBef>
                      <a:buClrTx/>
                      <a:buFontTx/>
                      <a:buNone/>
                    </a:pPr>
                    <a:endParaRPr lang="fa-IR" altLang="fa-IR"/>
                  </a:p>
                </p:txBody>
              </p:sp>
              <p:sp>
                <p:nvSpPr>
                  <p:cNvPr id="403508" name="Line 162"/>
                  <p:cNvSpPr>
                    <a:spLocks noChangeShapeType="1"/>
                  </p:cNvSpPr>
                  <p:nvPr/>
                </p:nvSpPr>
                <p:spPr bwMode="auto">
                  <a:xfrm rot="2700000">
                    <a:off x="1176" y="3454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3509" name="Line 163"/>
                  <p:cNvSpPr>
                    <a:spLocks noChangeShapeType="1"/>
                  </p:cNvSpPr>
                  <p:nvPr/>
                </p:nvSpPr>
                <p:spPr bwMode="auto">
                  <a:xfrm rot="-2700000">
                    <a:off x="1176" y="3452"/>
                    <a:ext cx="91" cy="0"/>
                  </a:xfrm>
                  <a:prstGeom prst="line">
                    <a:avLst/>
                  </a:prstGeom>
                  <a:noFill/>
                  <a:ln w="28575" cap="sq">
                    <a:solidFill>
                      <a:schemeClr val="tx1"/>
                    </a:solidFill>
                    <a:round/>
                    <a:headEnd type="none" w="lg" len="lg"/>
                    <a:tailEnd type="none" w="med" len="lg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03505" name="Oval 164"/>
                <p:cNvSpPr>
                  <a:spLocks noChangeArrowheads="1"/>
                </p:cNvSpPr>
                <p:nvPr/>
              </p:nvSpPr>
              <p:spPr bwMode="auto">
                <a:xfrm>
                  <a:off x="1631" y="3453"/>
                  <a:ext cx="317" cy="317"/>
                </a:xfrm>
                <a:prstGeom prst="ellipse">
                  <a:avLst/>
                </a:prstGeom>
                <a:noFill/>
                <a:ln w="28575">
                  <a:solidFill>
                    <a:schemeClr val="tx2"/>
                  </a:solidFill>
                  <a:prstDash val="sysDot"/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03506" name="Oval 165"/>
                <p:cNvSpPr>
                  <a:spLocks noChangeArrowheads="1"/>
                </p:cNvSpPr>
                <p:nvPr/>
              </p:nvSpPr>
              <p:spPr bwMode="auto">
                <a:xfrm>
                  <a:off x="1575" y="3395"/>
                  <a:ext cx="431" cy="431"/>
                </a:xfrm>
                <a:prstGeom prst="ellipse">
                  <a:avLst/>
                </a:prstGeom>
                <a:noFill/>
                <a:ln w="28575">
                  <a:solidFill>
                    <a:schemeClr val="tx2"/>
                  </a:solidFill>
                  <a:prstDash val="sysDot"/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</p:grpSp>
          <p:sp>
            <p:nvSpPr>
              <p:cNvPr id="403496" name="Line 166"/>
              <p:cNvSpPr>
                <a:spLocks noChangeShapeType="1"/>
              </p:cNvSpPr>
              <p:nvPr/>
            </p:nvSpPr>
            <p:spPr bwMode="auto">
              <a:xfrm>
                <a:off x="1977" y="3665"/>
                <a:ext cx="0" cy="91"/>
              </a:xfrm>
              <a:prstGeom prst="line">
                <a:avLst/>
              </a:prstGeom>
              <a:noFill/>
              <a:ln w="28575" cap="sq">
                <a:solidFill>
                  <a:schemeClr val="folHlink"/>
                </a:solidFill>
                <a:round/>
                <a:headEnd type="none" w="lg" len="lg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3497" name="Line 167"/>
              <p:cNvSpPr>
                <a:spLocks noChangeShapeType="1"/>
              </p:cNvSpPr>
              <p:nvPr/>
            </p:nvSpPr>
            <p:spPr bwMode="auto">
              <a:xfrm rot="10800000">
                <a:off x="1547" y="3558"/>
                <a:ext cx="0" cy="91"/>
              </a:xfrm>
              <a:prstGeom prst="line">
                <a:avLst/>
              </a:prstGeom>
              <a:noFill/>
              <a:ln w="28575" cap="sq">
                <a:solidFill>
                  <a:schemeClr val="folHlink"/>
                </a:solidFill>
                <a:round/>
                <a:headEnd type="none" w="lg" len="lg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3498" name="Line 168"/>
              <p:cNvSpPr>
                <a:spLocks noChangeShapeType="1"/>
              </p:cNvSpPr>
              <p:nvPr/>
            </p:nvSpPr>
            <p:spPr bwMode="auto">
              <a:xfrm rot="-5400000">
                <a:off x="1821" y="3395"/>
                <a:ext cx="0" cy="91"/>
              </a:xfrm>
              <a:prstGeom prst="line">
                <a:avLst/>
              </a:prstGeom>
              <a:noFill/>
              <a:ln w="28575" cap="sq">
                <a:solidFill>
                  <a:schemeClr val="folHlink"/>
                </a:solidFill>
                <a:round/>
                <a:headEnd type="none" w="lg" len="lg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3499" name="Line 169"/>
              <p:cNvSpPr>
                <a:spLocks noChangeShapeType="1"/>
              </p:cNvSpPr>
              <p:nvPr/>
            </p:nvSpPr>
            <p:spPr bwMode="auto">
              <a:xfrm>
                <a:off x="1919" y="3667"/>
                <a:ext cx="0" cy="91"/>
              </a:xfrm>
              <a:prstGeom prst="line">
                <a:avLst/>
              </a:prstGeom>
              <a:noFill/>
              <a:ln w="28575" cap="sq">
                <a:solidFill>
                  <a:schemeClr val="folHlink"/>
                </a:solidFill>
                <a:round/>
                <a:headEnd type="none" w="lg" len="lg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3500" name="Line 170"/>
              <p:cNvSpPr>
                <a:spLocks noChangeShapeType="1"/>
              </p:cNvSpPr>
              <p:nvPr/>
            </p:nvSpPr>
            <p:spPr bwMode="auto">
              <a:xfrm rot="5400000">
                <a:off x="1711" y="3770"/>
                <a:ext cx="0" cy="91"/>
              </a:xfrm>
              <a:prstGeom prst="line">
                <a:avLst/>
              </a:prstGeom>
              <a:noFill/>
              <a:ln w="28575" cap="sq">
                <a:solidFill>
                  <a:schemeClr val="folHlink"/>
                </a:solidFill>
                <a:round/>
                <a:headEnd type="none" w="lg" len="lg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3501" name="Line 171"/>
              <p:cNvSpPr>
                <a:spLocks noChangeShapeType="1"/>
              </p:cNvSpPr>
              <p:nvPr/>
            </p:nvSpPr>
            <p:spPr bwMode="auto">
              <a:xfrm rot="5400000">
                <a:off x="1711" y="3826"/>
                <a:ext cx="0" cy="91"/>
              </a:xfrm>
              <a:prstGeom prst="line">
                <a:avLst/>
              </a:prstGeom>
              <a:noFill/>
              <a:ln w="28575" cap="sq">
                <a:solidFill>
                  <a:schemeClr val="folHlink"/>
                </a:solidFill>
                <a:round/>
                <a:headEnd type="none" w="lg" len="lg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3502" name="Line 172"/>
              <p:cNvSpPr>
                <a:spLocks noChangeShapeType="1"/>
              </p:cNvSpPr>
              <p:nvPr/>
            </p:nvSpPr>
            <p:spPr bwMode="auto">
              <a:xfrm rot="10800000">
                <a:off x="1604" y="3556"/>
                <a:ext cx="0" cy="91"/>
              </a:xfrm>
              <a:prstGeom prst="line">
                <a:avLst/>
              </a:prstGeom>
              <a:noFill/>
              <a:ln w="28575" cap="sq">
                <a:solidFill>
                  <a:schemeClr val="folHlink"/>
                </a:solidFill>
                <a:round/>
                <a:headEnd type="none" w="lg" len="lg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3503" name="Line 173"/>
              <p:cNvSpPr>
                <a:spLocks noChangeShapeType="1"/>
              </p:cNvSpPr>
              <p:nvPr/>
            </p:nvSpPr>
            <p:spPr bwMode="auto">
              <a:xfrm rot="-5400000">
                <a:off x="1820" y="3453"/>
                <a:ext cx="0" cy="91"/>
              </a:xfrm>
              <a:prstGeom prst="line">
                <a:avLst/>
              </a:prstGeom>
              <a:noFill/>
              <a:ln w="28575" cap="sq">
                <a:solidFill>
                  <a:schemeClr val="folHlink"/>
                </a:solidFill>
                <a:round/>
                <a:headEnd type="none" w="lg" len="lg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3474" name="Group 277"/>
            <p:cNvGrpSpPr>
              <a:grpSpLocks/>
            </p:cNvGrpSpPr>
            <p:nvPr/>
          </p:nvGrpSpPr>
          <p:grpSpPr bwMode="auto">
            <a:xfrm>
              <a:off x="3624" y="3319"/>
              <a:ext cx="136" cy="136"/>
              <a:chOff x="762" y="3935"/>
              <a:chExt cx="136" cy="136"/>
            </a:xfrm>
          </p:grpSpPr>
          <p:sp>
            <p:nvSpPr>
              <p:cNvPr id="403493" name="Oval 278"/>
              <p:cNvSpPr>
                <a:spLocks noChangeArrowheads="1"/>
              </p:cNvSpPr>
              <p:nvPr/>
            </p:nvSpPr>
            <p:spPr bwMode="auto">
              <a:xfrm>
                <a:off x="762" y="393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3494" name="Oval 279"/>
              <p:cNvSpPr>
                <a:spLocks noChangeArrowheads="1"/>
              </p:cNvSpPr>
              <p:nvPr/>
            </p:nvSpPr>
            <p:spPr bwMode="auto">
              <a:xfrm>
                <a:off x="818" y="3995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grpSp>
          <p:nvGrpSpPr>
            <p:cNvPr id="403475" name="Group 280"/>
            <p:cNvGrpSpPr>
              <a:grpSpLocks/>
            </p:cNvGrpSpPr>
            <p:nvPr/>
          </p:nvGrpSpPr>
          <p:grpSpPr bwMode="auto">
            <a:xfrm>
              <a:off x="3618" y="2310"/>
              <a:ext cx="136" cy="136"/>
              <a:chOff x="762" y="3935"/>
              <a:chExt cx="136" cy="136"/>
            </a:xfrm>
          </p:grpSpPr>
          <p:sp>
            <p:nvSpPr>
              <p:cNvPr id="403491" name="Oval 281"/>
              <p:cNvSpPr>
                <a:spLocks noChangeArrowheads="1"/>
              </p:cNvSpPr>
              <p:nvPr/>
            </p:nvSpPr>
            <p:spPr bwMode="auto">
              <a:xfrm>
                <a:off x="762" y="393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3492" name="Oval 282"/>
              <p:cNvSpPr>
                <a:spLocks noChangeArrowheads="1"/>
              </p:cNvSpPr>
              <p:nvPr/>
            </p:nvSpPr>
            <p:spPr bwMode="auto">
              <a:xfrm>
                <a:off x="818" y="3995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grpSp>
          <p:nvGrpSpPr>
            <p:cNvPr id="403476" name="Group 283"/>
            <p:cNvGrpSpPr>
              <a:grpSpLocks/>
            </p:cNvGrpSpPr>
            <p:nvPr/>
          </p:nvGrpSpPr>
          <p:grpSpPr bwMode="auto">
            <a:xfrm>
              <a:off x="4627" y="3319"/>
              <a:ext cx="136" cy="136"/>
              <a:chOff x="762" y="3935"/>
              <a:chExt cx="136" cy="136"/>
            </a:xfrm>
          </p:grpSpPr>
          <p:sp>
            <p:nvSpPr>
              <p:cNvPr id="403489" name="Oval 284"/>
              <p:cNvSpPr>
                <a:spLocks noChangeArrowheads="1"/>
              </p:cNvSpPr>
              <p:nvPr/>
            </p:nvSpPr>
            <p:spPr bwMode="auto">
              <a:xfrm>
                <a:off x="762" y="393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3490" name="Oval 285"/>
              <p:cNvSpPr>
                <a:spLocks noChangeArrowheads="1"/>
              </p:cNvSpPr>
              <p:nvPr/>
            </p:nvSpPr>
            <p:spPr bwMode="auto">
              <a:xfrm>
                <a:off x="818" y="3995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grpSp>
          <p:nvGrpSpPr>
            <p:cNvPr id="403477" name="Group 286"/>
            <p:cNvGrpSpPr>
              <a:grpSpLocks/>
            </p:cNvGrpSpPr>
            <p:nvPr/>
          </p:nvGrpSpPr>
          <p:grpSpPr bwMode="auto">
            <a:xfrm>
              <a:off x="4842" y="2817"/>
              <a:ext cx="136" cy="136"/>
              <a:chOff x="762" y="3935"/>
              <a:chExt cx="136" cy="136"/>
            </a:xfrm>
          </p:grpSpPr>
          <p:sp>
            <p:nvSpPr>
              <p:cNvPr id="403487" name="Oval 287"/>
              <p:cNvSpPr>
                <a:spLocks noChangeArrowheads="1"/>
              </p:cNvSpPr>
              <p:nvPr/>
            </p:nvSpPr>
            <p:spPr bwMode="auto">
              <a:xfrm>
                <a:off x="762" y="393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3488" name="Oval 288"/>
              <p:cNvSpPr>
                <a:spLocks noChangeArrowheads="1"/>
              </p:cNvSpPr>
              <p:nvPr/>
            </p:nvSpPr>
            <p:spPr bwMode="auto">
              <a:xfrm>
                <a:off x="818" y="3995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grpSp>
          <p:nvGrpSpPr>
            <p:cNvPr id="403478" name="Group 289"/>
            <p:cNvGrpSpPr>
              <a:grpSpLocks/>
            </p:cNvGrpSpPr>
            <p:nvPr/>
          </p:nvGrpSpPr>
          <p:grpSpPr bwMode="auto">
            <a:xfrm>
              <a:off x="4125" y="2099"/>
              <a:ext cx="136" cy="136"/>
              <a:chOff x="762" y="3935"/>
              <a:chExt cx="136" cy="136"/>
            </a:xfrm>
          </p:grpSpPr>
          <p:sp>
            <p:nvSpPr>
              <p:cNvPr id="403485" name="Oval 290"/>
              <p:cNvSpPr>
                <a:spLocks noChangeArrowheads="1"/>
              </p:cNvSpPr>
              <p:nvPr/>
            </p:nvSpPr>
            <p:spPr bwMode="auto">
              <a:xfrm>
                <a:off x="762" y="393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3486" name="Oval 291"/>
              <p:cNvSpPr>
                <a:spLocks noChangeArrowheads="1"/>
              </p:cNvSpPr>
              <p:nvPr/>
            </p:nvSpPr>
            <p:spPr bwMode="auto">
              <a:xfrm>
                <a:off x="818" y="3995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grpSp>
          <p:nvGrpSpPr>
            <p:cNvPr id="403479" name="Group 292"/>
            <p:cNvGrpSpPr>
              <a:grpSpLocks/>
            </p:cNvGrpSpPr>
            <p:nvPr/>
          </p:nvGrpSpPr>
          <p:grpSpPr bwMode="auto">
            <a:xfrm>
              <a:off x="3410" y="2818"/>
              <a:ext cx="136" cy="136"/>
              <a:chOff x="762" y="3935"/>
              <a:chExt cx="136" cy="136"/>
            </a:xfrm>
          </p:grpSpPr>
          <p:sp>
            <p:nvSpPr>
              <p:cNvPr id="403483" name="Oval 293"/>
              <p:cNvSpPr>
                <a:spLocks noChangeArrowheads="1"/>
              </p:cNvSpPr>
              <p:nvPr/>
            </p:nvSpPr>
            <p:spPr bwMode="auto">
              <a:xfrm>
                <a:off x="762" y="393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3484" name="Oval 294"/>
              <p:cNvSpPr>
                <a:spLocks noChangeArrowheads="1"/>
              </p:cNvSpPr>
              <p:nvPr/>
            </p:nvSpPr>
            <p:spPr bwMode="auto">
              <a:xfrm>
                <a:off x="818" y="3995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grpSp>
          <p:nvGrpSpPr>
            <p:cNvPr id="403480" name="Group 295"/>
            <p:cNvGrpSpPr>
              <a:grpSpLocks/>
            </p:cNvGrpSpPr>
            <p:nvPr/>
          </p:nvGrpSpPr>
          <p:grpSpPr bwMode="auto">
            <a:xfrm>
              <a:off x="4127" y="3523"/>
              <a:ext cx="136" cy="136"/>
              <a:chOff x="762" y="3935"/>
              <a:chExt cx="136" cy="136"/>
            </a:xfrm>
          </p:grpSpPr>
          <p:sp>
            <p:nvSpPr>
              <p:cNvPr id="403481" name="Oval 296"/>
              <p:cNvSpPr>
                <a:spLocks noChangeArrowheads="1"/>
              </p:cNvSpPr>
              <p:nvPr/>
            </p:nvSpPr>
            <p:spPr bwMode="auto">
              <a:xfrm>
                <a:off x="762" y="393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3482" name="Oval 297"/>
              <p:cNvSpPr>
                <a:spLocks noChangeArrowheads="1"/>
              </p:cNvSpPr>
              <p:nvPr/>
            </p:nvSpPr>
            <p:spPr bwMode="auto">
              <a:xfrm>
                <a:off x="818" y="3995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28575" cap="sq">
                <a:solidFill>
                  <a:srgbClr val="AD93F5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</p:grpSp>
      <p:sp>
        <p:nvSpPr>
          <p:cNvPr id="1116463" name="Rectangle 303"/>
          <p:cNvSpPr>
            <a:spLocks noChangeArrowheads="1"/>
          </p:cNvSpPr>
          <p:nvPr/>
        </p:nvSpPr>
        <p:spPr bwMode="auto">
          <a:xfrm>
            <a:off x="7062850" y="1773238"/>
            <a:ext cx="307968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eaLnBrk="1" hangingPunct="1">
              <a:buFontTx/>
              <a:buNone/>
            </a:pPr>
            <a:r>
              <a:rPr lang="fa-IR" altLang="en-US">
                <a:solidFill>
                  <a:schemeClr val="tx2"/>
                </a:solidFill>
              </a:rPr>
              <a:t>(1)</a:t>
            </a:r>
            <a:r>
              <a:rPr lang="fa-IR" altLang="en-US"/>
              <a:t> چنبره در حالت كلي </a:t>
            </a:r>
          </a:p>
        </p:txBody>
      </p:sp>
      <p:sp>
        <p:nvSpPr>
          <p:cNvPr id="1116464" name="Rectangle 304"/>
          <p:cNvSpPr>
            <a:spLocks noChangeArrowheads="1"/>
          </p:cNvSpPr>
          <p:nvPr/>
        </p:nvSpPr>
        <p:spPr bwMode="auto">
          <a:xfrm>
            <a:off x="5576889" y="4652963"/>
            <a:ext cx="4613275" cy="1255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fa-IR" altLang="en-US">
                <a:solidFill>
                  <a:schemeClr val="tx2"/>
                </a:solidFill>
              </a:rPr>
              <a:t>(2)</a:t>
            </a:r>
            <a:r>
              <a:rPr lang="fa-IR" altLang="en-US"/>
              <a:t> برش افقي چنبره و نمايش مقطع جريان و خطوط ميدان ( ديد از بالا )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1841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16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161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1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1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164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164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164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72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16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16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162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16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1164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1164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1164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80"/>
                            </p:stCondLst>
                            <p:childTnLst>
                              <p:par>
                                <p:cTn id="3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16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16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164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16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62" grpId="0"/>
      <p:bldP spid="1116463" grpId="0"/>
      <p:bldP spid="111646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71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8688" y="8620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چنبرۀ ايده آل </a:t>
            </a:r>
            <a:endParaRPr lang="en-US" altLang="en-US" smtClean="0"/>
          </a:p>
        </p:txBody>
      </p:sp>
      <p:grpSp>
        <p:nvGrpSpPr>
          <p:cNvPr id="1117368" name="Group 184"/>
          <p:cNvGrpSpPr>
            <a:grpSpLocks/>
          </p:cNvGrpSpPr>
          <p:nvPr/>
        </p:nvGrpSpPr>
        <p:grpSpPr bwMode="auto">
          <a:xfrm>
            <a:off x="4410076" y="1863726"/>
            <a:ext cx="3751263" cy="3294063"/>
            <a:chOff x="1474" y="981"/>
            <a:chExt cx="2363" cy="2075"/>
          </a:xfrm>
        </p:grpSpPr>
        <p:grpSp>
          <p:nvGrpSpPr>
            <p:cNvPr id="404484" name="Group 86"/>
            <p:cNvGrpSpPr>
              <a:grpSpLocks/>
            </p:cNvGrpSpPr>
            <p:nvPr/>
          </p:nvGrpSpPr>
          <p:grpSpPr bwMode="auto">
            <a:xfrm>
              <a:off x="1474" y="981"/>
              <a:ext cx="2086" cy="2075"/>
              <a:chOff x="1474" y="1480"/>
              <a:chExt cx="1568" cy="1560"/>
            </a:xfrm>
          </p:grpSpPr>
          <p:sp>
            <p:nvSpPr>
              <p:cNvPr id="404500" name="Oval 5"/>
              <p:cNvSpPr>
                <a:spLocks noChangeArrowheads="1"/>
              </p:cNvSpPr>
              <p:nvPr/>
            </p:nvSpPr>
            <p:spPr bwMode="auto">
              <a:xfrm>
                <a:off x="1645" y="1648"/>
                <a:ext cx="1225" cy="1225"/>
              </a:xfrm>
              <a:prstGeom prst="ellipse">
                <a:avLst/>
              </a:prstGeom>
              <a:gradFill rotWithShape="1">
                <a:gsLst>
                  <a:gs pos="0">
                    <a:srgbClr val="765E00"/>
                  </a:gs>
                  <a:gs pos="100000">
                    <a:srgbClr val="FFCC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round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4501" name="Oval 6"/>
              <p:cNvSpPr>
                <a:spLocks noChangeArrowheads="1"/>
              </p:cNvSpPr>
              <p:nvPr/>
            </p:nvSpPr>
            <p:spPr bwMode="auto">
              <a:xfrm>
                <a:off x="1891" y="1896"/>
                <a:ext cx="726" cy="72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round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grpSp>
            <p:nvGrpSpPr>
              <p:cNvPr id="404502" name="Group 7"/>
              <p:cNvGrpSpPr>
                <a:grpSpLocks/>
              </p:cNvGrpSpPr>
              <p:nvPr/>
            </p:nvGrpSpPr>
            <p:grpSpPr bwMode="auto">
              <a:xfrm>
                <a:off x="1923" y="2198"/>
                <a:ext cx="136" cy="136"/>
                <a:chOff x="1154" y="3385"/>
                <a:chExt cx="136" cy="136"/>
              </a:xfrm>
            </p:grpSpPr>
            <p:sp>
              <p:nvSpPr>
                <p:cNvPr id="404555" name="Oval 8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04556" name="Line 9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4557" name="Line 10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4503" name="Group 11"/>
              <p:cNvGrpSpPr>
                <a:grpSpLocks/>
              </p:cNvGrpSpPr>
              <p:nvPr/>
            </p:nvGrpSpPr>
            <p:grpSpPr bwMode="auto">
              <a:xfrm>
                <a:off x="2190" y="2452"/>
                <a:ext cx="136" cy="136"/>
                <a:chOff x="1154" y="3385"/>
                <a:chExt cx="136" cy="136"/>
              </a:xfrm>
            </p:grpSpPr>
            <p:sp>
              <p:nvSpPr>
                <p:cNvPr id="404552" name="Oval 12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04553" name="Line 13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4554" name="Line 14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4504" name="Group 85"/>
              <p:cNvGrpSpPr>
                <a:grpSpLocks/>
              </p:cNvGrpSpPr>
              <p:nvPr/>
            </p:nvGrpSpPr>
            <p:grpSpPr bwMode="auto">
              <a:xfrm>
                <a:off x="2698" y="1693"/>
                <a:ext cx="136" cy="136"/>
                <a:chOff x="2698" y="1693"/>
                <a:chExt cx="136" cy="136"/>
              </a:xfrm>
            </p:grpSpPr>
            <p:sp>
              <p:nvSpPr>
                <p:cNvPr id="404550" name="Oval 16"/>
                <p:cNvSpPr>
                  <a:spLocks noChangeArrowheads="1"/>
                </p:cNvSpPr>
                <p:nvPr/>
              </p:nvSpPr>
              <p:spPr bwMode="auto">
                <a:xfrm>
                  <a:off x="2698" y="1693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04551" name="Oval 17"/>
                <p:cNvSpPr>
                  <a:spLocks noChangeArrowheads="1"/>
                </p:cNvSpPr>
                <p:nvPr/>
              </p:nvSpPr>
              <p:spPr bwMode="auto">
                <a:xfrm>
                  <a:off x="2754" y="1753"/>
                  <a:ext cx="23" cy="23"/>
                </a:xfrm>
                <a:prstGeom prst="ellipse">
                  <a:avLst/>
                </a:prstGeom>
                <a:solidFill>
                  <a:schemeClr val="tx1"/>
                </a:solidFill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3200"/>
                </a:p>
              </p:txBody>
            </p:sp>
          </p:grpSp>
          <p:grpSp>
            <p:nvGrpSpPr>
              <p:cNvPr id="404505" name="Group 28"/>
              <p:cNvGrpSpPr>
                <a:grpSpLocks/>
              </p:cNvGrpSpPr>
              <p:nvPr/>
            </p:nvGrpSpPr>
            <p:grpSpPr bwMode="auto">
              <a:xfrm>
                <a:off x="2189" y="1927"/>
                <a:ext cx="136" cy="136"/>
                <a:chOff x="1154" y="3385"/>
                <a:chExt cx="136" cy="136"/>
              </a:xfrm>
            </p:grpSpPr>
            <p:sp>
              <p:nvSpPr>
                <p:cNvPr id="404547" name="Oval 29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04548" name="Line 30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4549" name="Line 31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4506" name="Group 32"/>
              <p:cNvGrpSpPr>
                <a:grpSpLocks/>
              </p:cNvGrpSpPr>
              <p:nvPr/>
            </p:nvGrpSpPr>
            <p:grpSpPr bwMode="auto">
              <a:xfrm>
                <a:off x="2445" y="2199"/>
                <a:ext cx="136" cy="136"/>
                <a:chOff x="1154" y="3385"/>
                <a:chExt cx="136" cy="136"/>
              </a:xfrm>
            </p:grpSpPr>
            <p:sp>
              <p:nvSpPr>
                <p:cNvPr id="404544" name="Oval 33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04545" name="Line 34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4546" name="Line 35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4507" name="Group 36"/>
              <p:cNvGrpSpPr>
                <a:grpSpLocks/>
              </p:cNvGrpSpPr>
              <p:nvPr/>
            </p:nvGrpSpPr>
            <p:grpSpPr bwMode="auto">
              <a:xfrm>
                <a:off x="1997" y="2004"/>
                <a:ext cx="136" cy="136"/>
                <a:chOff x="1154" y="3385"/>
                <a:chExt cx="136" cy="136"/>
              </a:xfrm>
            </p:grpSpPr>
            <p:sp>
              <p:nvSpPr>
                <p:cNvPr id="404541" name="Oval 37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04542" name="Line 38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4543" name="Line 39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4508" name="Group 40"/>
              <p:cNvGrpSpPr>
                <a:grpSpLocks/>
              </p:cNvGrpSpPr>
              <p:nvPr/>
            </p:nvGrpSpPr>
            <p:grpSpPr bwMode="auto">
              <a:xfrm>
                <a:off x="2368" y="2377"/>
                <a:ext cx="136" cy="136"/>
                <a:chOff x="1154" y="3385"/>
                <a:chExt cx="136" cy="136"/>
              </a:xfrm>
            </p:grpSpPr>
            <p:sp>
              <p:nvSpPr>
                <p:cNvPr id="404538" name="Oval 41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04539" name="Line 42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4540" name="Line 43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4509" name="Group 44"/>
              <p:cNvGrpSpPr>
                <a:grpSpLocks/>
              </p:cNvGrpSpPr>
              <p:nvPr/>
            </p:nvGrpSpPr>
            <p:grpSpPr bwMode="auto">
              <a:xfrm>
                <a:off x="2378" y="2011"/>
                <a:ext cx="136" cy="136"/>
                <a:chOff x="1154" y="3385"/>
                <a:chExt cx="136" cy="136"/>
              </a:xfrm>
            </p:grpSpPr>
            <p:sp>
              <p:nvSpPr>
                <p:cNvPr id="404535" name="Oval 45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04536" name="Line 46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4537" name="Line 47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4510" name="Group 50"/>
              <p:cNvGrpSpPr>
                <a:grpSpLocks/>
              </p:cNvGrpSpPr>
              <p:nvPr/>
            </p:nvGrpSpPr>
            <p:grpSpPr bwMode="auto">
              <a:xfrm>
                <a:off x="2005" y="2384"/>
                <a:ext cx="136" cy="136"/>
                <a:chOff x="1154" y="3385"/>
                <a:chExt cx="136" cy="136"/>
              </a:xfrm>
            </p:grpSpPr>
            <p:sp>
              <p:nvSpPr>
                <p:cNvPr id="404532" name="Oval 51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04533" name="Line 52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4534" name="Line 53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04511" name="Group 64"/>
              <p:cNvGrpSpPr>
                <a:grpSpLocks/>
              </p:cNvGrpSpPr>
              <p:nvPr/>
            </p:nvGrpSpPr>
            <p:grpSpPr bwMode="auto">
              <a:xfrm>
                <a:off x="1688" y="2700"/>
                <a:ext cx="136" cy="136"/>
                <a:chOff x="762" y="3935"/>
                <a:chExt cx="136" cy="136"/>
              </a:xfrm>
            </p:grpSpPr>
            <p:sp>
              <p:nvSpPr>
                <p:cNvPr id="404530" name="Oval 65"/>
                <p:cNvSpPr>
                  <a:spLocks noChangeArrowheads="1"/>
                </p:cNvSpPr>
                <p:nvPr/>
              </p:nvSpPr>
              <p:spPr bwMode="auto">
                <a:xfrm>
                  <a:off x="762" y="393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04531" name="Oval 66"/>
                <p:cNvSpPr>
                  <a:spLocks noChangeArrowheads="1"/>
                </p:cNvSpPr>
                <p:nvPr/>
              </p:nvSpPr>
              <p:spPr bwMode="auto">
                <a:xfrm>
                  <a:off x="818" y="3995"/>
                  <a:ext cx="23" cy="23"/>
                </a:xfrm>
                <a:prstGeom prst="ellipse">
                  <a:avLst/>
                </a:prstGeom>
                <a:solidFill>
                  <a:schemeClr val="tx1"/>
                </a:solidFill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</p:grpSp>
          <p:grpSp>
            <p:nvGrpSpPr>
              <p:cNvPr id="404512" name="Group 67"/>
              <p:cNvGrpSpPr>
                <a:grpSpLocks/>
              </p:cNvGrpSpPr>
              <p:nvPr/>
            </p:nvGrpSpPr>
            <p:grpSpPr bwMode="auto">
              <a:xfrm>
                <a:off x="1682" y="1691"/>
                <a:ext cx="136" cy="136"/>
                <a:chOff x="762" y="3935"/>
                <a:chExt cx="136" cy="136"/>
              </a:xfrm>
            </p:grpSpPr>
            <p:sp>
              <p:nvSpPr>
                <p:cNvPr id="404528" name="Oval 68"/>
                <p:cNvSpPr>
                  <a:spLocks noChangeArrowheads="1"/>
                </p:cNvSpPr>
                <p:nvPr/>
              </p:nvSpPr>
              <p:spPr bwMode="auto">
                <a:xfrm>
                  <a:off x="762" y="393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04529" name="Oval 69"/>
                <p:cNvSpPr>
                  <a:spLocks noChangeArrowheads="1"/>
                </p:cNvSpPr>
                <p:nvPr/>
              </p:nvSpPr>
              <p:spPr bwMode="auto">
                <a:xfrm>
                  <a:off x="818" y="3995"/>
                  <a:ext cx="23" cy="23"/>
                </a:xfrm>
                <a:prstGeom prst="ellipse">
                  <a:avLst/>
                </a:prstGeom>
                <a:solidFill>
                  <a:schemeClr val="tx1"/>
                </a:solidFill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</p:grpSp>
          <p:grpSp>
            <p:nvGrpSpPr>
              <p:cNvPr id="404513" name="Group 70"/>
              <p:cNvGrpSpPr>
                <a:grpSpLocks/>
              </p:cNvGrpSpPr>
              <p:nvPr/>
            </p:nvGrpSpPr>
            <p:grpSpPr bwMode="auto">
              <a:xfrm>
                <a:off x="2691" y="2700"/>
                <a:ext cx="136" cy="136"/>
                <a:chOff x="762" y="3935"/>
                <a:chExt cx="136" cy="136"/>
              </a:xfrm>
            </p:grpSpPr>
            <p:sp>
              <p:nvSpPr>
                <p:cNvPr id="404526" name="Oval 71"/>
                <p:cNvSpPr>
                  <a:spLocks noChangeArrowheads="1"/>
                </p:cNvSpPr>
                <p:nvPr/>
              </p:nvSpPr>
              <p:spPr bwMode="auto">
                <a:xfrm>
                  <a:off x="762" y="393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04527" name="Oval 72"/>
                <p:cNvSpPr>
                  <a:spLocks noChangeArrowheads="1"/>
                </p:cNvSpPr>
                <p:nvPr/>
              </p:nvSpPr>
              <p:spPr bwMode="auto">
                <a:xfrm>
                  <a:off x="818" y="3995"/>
                  <a:ext cx="23" cy="23"/>
                </a:xfrm>
                <a:prstGeom prst="ellipse">
                  <a:avLst/>
                </a:prstGeom>
                <a:solidFill>
                  <a:schemeClr val="tx1"/>
                </a:solidFill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</p:grpSp>
          <p:grpSp>
            <p:nvGrpSpPr>
              <p:cNvPr id="404514" name="Group 73"/>
              <p:cNvGrpSpPr>
                <a:grpSpLocks/>
              </p:cNvGrpSpPr>
              <p:nvPr/>
            </p:nvGrpSpPr>
            <p:grpSpPr bwMode="auto">
              <a:xfrm>
                <a:off x="2906" y="2198"/>
                <a:ext cx="136" cy="136"/>
                <a:chOff x="762" y="3935"/>
                <a:chExt cx="136" cy="136"/>
              </a:xfrm>
            </p:grpSpPr>
            <p:sp>
              <p:nvSpPr>
                <p:cNvPr id="404524" name="Oval 74"/>
                <p:cNvSpPr>
                  <a:spLocks noChangeArrowheads="1"/>
                </p:cNvSpPr>
                <p:nvPr/>
              </p:nvSpPr>
              <p:spPr bwMode="auto">
                <a:xfrm>
                  <a:off x="762" y="393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04525" name="Oval 75"/>
                <p:cNvSpPr>
                  <a:spLocks noChangeArrowheads="1"/>
                </p:cNvSpPr>
                <p:nvPr/>
              </p:nvSpPr>
              <p:spPr bwMode="auto">
                <a:xfrm>
                  <a:off x="818" y="3995"/>
                  <a:ext cx="23" cy="23"/>
                </a:xfrm>
                <a:prstGeom prst="ellipse">
                  <a:avLst/>
                </a:prstGeom>
                <a:solidFill>
                  <a:schemeClr val="tx1"/>
                </a:solidFill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</p:grpSp>
          <p:grpSp>
            <p:nvGrpSpPr>
              <p:cNvPr id="404515" name="Group 76"/>
              <p:cNvGrpSpPr>
                <a:grpSpLocks/>
              </p:cNvGrpSpPr>
              <p:nvPr/>
            </p:nvGrpSpPr>
            <p:grpSpPr bwMode="auto">
              <a:xfrm>
                <a:off x="2189" y="1480"/>
                <a:ext cx="136" cy="136"/>
                <a:chOff x="762" y="3935"/>
                <a:chExt cx="136" cy="136"/>
              </a:xfrm>
            </p:grpSpPr>
            <p:sp>
              <p:nvSpPr>
                <p:cNvPr id="404522" name="Oval 77"/>
                <p:cNvSpPr>
                  <a:spLocks noChangeArrowheads="1"/>
                </p:cNvSpPr>
                <p:nvPr/>
              </p:nvSpPr>
              <p:spPr bwMode="auto">
                <a:xfrm>
                  <a:off x="762" y="393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04523" name="Oval 78"/>
                <p:cNvSpPr>
                  <a:spLocks noChangeArrowheads="1"/>
                </p:cNvSpPr>
                <p:nvPr/>
              </p:nvSpPr>
              <p:spPr bwMode="auto">
                <a:xfrm>
                  <a:off x="818" y="3995"/>
                  <a:ext cx="23" cy="23"/>
                </a:xfrm>
                <a:prstGeom prst="ellipse">
                  <a:avLst/>
                </a:prstGeom>
                <a:solidFill>
                  <a:schemeClr val="tx1"/>
                </a:solidFill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</p:grpSp>
          <p:grpSp>
            <p:nvGrpSpPr>
              <p:cNvPr id="404516" name="Group 79"/>
              <p:cNvGrpSpPr>
                <a:grpSpLocks/>
              </p:cNvGrpSpPr>
              <p:nvPr/>
            </p:nvGrpSpPr>
            <p:grpSpPr bwMode="auto">
              <a:xfrm>
                <a:off x="1474" y="2199"/>
                <a:ext cx="136" cy="136"/>
                <a:chOff x="762" y="3935"/>
                <a:chExt cx="136" cy="136"/>
              </a:xfrm>
            </p:grpSpPr>
            <p:sp>
              <p:nvSpPr>
                <p:cNvPr id="404520" name="Oval 80"/>
                <p:cNvSpPr>
                  <a:spLocks noChangeArrowheads="1"/>
                </p:cNvSpPr>
                <p:nvPr/>
              </p:nvSpPr>
              <p:spPr bwMode="auto">
                <a:xfrm>
                  <a:off x="762" y="393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04521" name="Oval 81"/>
                <p:cNvSpPr>
                  <a:spLocks noChangeArrowheads="1"/>
                </p:cNvSpPr>
                <p:nvPr/>
              </p:nvSpPr>
              <p:spPr bwMode="auto">
                <a:xfrm>
                  <a:off x="818" y="3995"/>
                  <a:ext cx="23" cy="23"/>
                </a:xfrm>
                <a:prstGeom prst="ellipse">
                  <a:avLst/>
                </a:prstGeom>
                <a:solidFill>
                  <a:schemeClr val="tx1"/>
                </a:solidFill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</p:grpSp>
          <p:grpSp>
            <p:nvGrpSpPr>
              <p:cNvPr id="404517" name="Group 82"/>
              <p:cNvGrpSpPr>
                <a:grpSpLocks/>
              </p:cNvGrpSpPr>
              <p:nvPr/>
            </p:nvGrpSpPr>
            <p:grpSpPr bwMode="auto">
              <a:xfrm>
                <a:off x="2191" y="2904"/>
                <a:ext cx="136" cy="136"/>
                <a:chOff x="762" y="3935"/>
                <a:chExt cx="136" cy="136"/>
              </a:xfrm>
            </p:grpSpPr>
            <p:sp>
              <p:nvSpPr>
                <p:cNvPr id="404518" name="Oval 83"/>
                <p:cNvSpPr>
                  <a:spLocks noChangeArrowheads="1"/>
                </p:cNvSpPr>
                <p:nvPr/>
              </p:nvSpPr>
              <p:spPr bwMode="auto">
                <a:xfrm>
                  <a:off x="762" y="393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404519" name="Oval 84"/>
                <p:cNvSpPr>
                  <a:spLocks noChangeArrowheads="1"/>
                </p:cNvSpPr>
                <p:nvPr/>
              </p:nvSpPr>
              <p:spPr bwMode="auto">
                <a:xfrm>
                  <a:off x="818" y="3995"/>
                  <a:ext cx="23" cy="23"/>
                </a:xfrm>
                <a:prstGeom prst="ellipse">
                  <a:avLst/>
                </a:prstGeom>
                <a:solidFill>
                  <a:schemeClr val="tx1"/>
                </a:solidFill>
                <a:ln w="28575" cap="sq">
                  <a:solidFill>
                    <a:srgbClr val="8D69F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</p:grpSp>
        </p:grpSp>
        <p:sp>
          <p:nvSpPr>
            <p:cNvPr id="404485" name="Oval 87"/>
            <p:cNvSpPr>
              <a:spLocks noChangeArrowheads="1"/>
            </p:cNvSpPr>
            <p:nvPr/>
          </p:nvSpPr>
          <p:spPr bwMode="auto">
            <a:xfrm>
              <a:off x="1970" y="1461"/>
              <a:ext cx="1088" cy="1088"/>
            </a:xfrm>
            <a:prstGeom prst="ellipse">
              <a:avLst/>
            </a:prstGeom>
            <a:noFill/>
            <a:ln w="28575">
              <a:solidFill>
                <a:srgbClr val="AD93F5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04486" name="Oval 88"/>
            <p:cNvSpPr>
              <a:spLocks noChangeArrowheads="1"/>
            </p:cNvSpPr>
            <p:nvPr/>
          </p:nvSpPr>
          <p:spPr bwMode="auto">
            <a:xfrm>
              <a:off x="1890" y="1381"/>
              <a:ext cx="1247" cy="1247"/>
            </a:xfrm>
            <a:prstGeom prst="ellipse">
              <a:avLst/>
            </a:prstGeom>
            <a:noFill/>
            <a:ln w="28575">
              <a:solidFill>
                <a:srgbClr val="AD93F5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04487" name="Oval 89"/>
            <p:cNvSpPr>
              <a:spLocks noChangeArrowheads="1"/>
            </p:cNvSpPr>
            <p:nvPr/>
          </p:nvSpPr>
          <p:spPr bwMode="auto">
            <a:xfrm>
              <a:off x="1799" y="1298"/>
              <a:ext cx="1428" cy="1428"/>
            </a:xfrm>
            <a:prstGeom prst="ellipse">
              <a:avLst/>
            </a:prstGeom>
            <a:noFill/>
            <a:ln w="28575">
              <a:solidFill>
                <a:srgbClr val="AD93F5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04488" name="Line 90"/>
            <p:cNvSpPr>
              <a:spLocks noChangeShapeType="1"/>
            </p:cNvSpPr>
            <p:nvPr/>
          </p:nvSpPr>
          <p:spPr bwMode="auto">
            <a:xfrm flipV="1">
              <a:off x="1799" y="1736"/>
              <a:ext cx="0" cy="272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4489" name="Line 91"/>
            <p:cNvSpPr>
              <a:spLocks noChangeShapeType="1"/>
            </p:cNvSpPr>
            <p:nvPr/>
          </p:nvSpPr>
          <p:spPr bwMode="auto">
            <a:xfrm flipV="1">
              <a:off x="1890" y="1734"/>
              <a:ext cx="0" cy="272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4490" name="Line 92"/>
            <p:cNvSpPr>
              <a:spLocks noChangeShapeType="1"/>
            </p:cNvSpPr>
            <p:nvPr/>
          </p:nvSpPr>
          <p:spPr bwMode="auto">
            <a:xfrm flipV="1">
              <a:off x="1970" y="1736"/>
              <a:ext cx="0" cy="272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04491" name="Group 173"/>
            <p:cNvGrpSpPr>
              <a:grpSpLocks/>
            </p:cNvGrpSpPr>
            <p:nvPr/>
          </p:nvGrpSpPr>
          <p:grpSpPr bwMode="auto">
            <a:xfrm>
              <a:off x="2900" y="2296"/>
              <a:ext cx="244" cy="288"/>
              <a:chOff x="2976" y="1180"/>
              <a:chExt cx="244" cy="288"/>
            </a:xfrm>
          </p:grpSpPr>
          <p:sp>
            <p:nvSpPr>
              <p:cNvPr id="404498" name="Rectangle 174"/>
              <p:cNvSpPr>
                <a:spLocks noChangeArrowheads="1"/>
              </p:cNvSpPr>
              <p:nvPr/>
            </p:nvSpPr>
            <p:spPr bwMode="auto">
              <a:xfrm>
                <a:off x="2976" y="1180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404499" name="Line 175"/>
              <p:cNvSpPr>
                <a:spLocks noChangeShapeType="1"/>
              </p:cNvSpPr>
              <p:nvPr/>
            </p:nvSpPr>
            <p:spPr bwMode="auto">
              <a:xfrm>
                <a:off x="3037" y="1225"/>
                <a:ext cx="105" cy="1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4492" name="Group 176"/>
            <p:cNvGrpSpPr>
              <a:grpSpLocks/>
            </p:cNvGrpSpPr>
            <p:nvPr/>
          </p:nvGrpSpPr>
          <p:grpSpPr bwMode="auto">
            <a:xfrm>
              <a:off x="3288" y="2531"/>
              <a:ext cx="549" cy="288"/>
              <a:chOff x="2976" y="1180"/>
              <a:chExt cx="549" cy="288"/>
            </a:xfrm>
          </p:grpSpPr>
          <p:sp>
            <p:nvSpPr>
              <p:cNvPr id="404496" name="Rectangle 177"/>
              <p:cNvSpPr>
                <a:spLocks noChangeArrowheads="1"/>
              </p:cNvSpPr>
              <p:nvPr/>
            </p:nvSpPr>
            <p:spPr bwMode="auto">
              <a:xfrm>
                <a:off x="2976" y="1180"/>
                <a:ext cx="54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B = </a:t>
                </a:r>
                <a:r>
                  <a:rPr lang="fa-IR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404497" name="Line 178"/>
              <p:cNvSpPr>
                <a:spLocks noChangeShapeType="1"/>
              </p:cNvSpPr>
              <p:nvPr/>
            </p:nvSpPr>
            <p:spPr bwMode="auto">
              <a:xfrm>
                <a:off x="3037" y="1225"/>
                <a:ext cx="105" cy="1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4493" name="Group 179"/>
            <p:cNvGrpSpPr>
              <a:grpSpLocks/>
            </p:cNvGrpSpPr>
            <p:nvPr/>
          </p:nvGrpSpPr>
          <p:grpSpPr bwMode="auto">
            <a:xfrm>
              <a:off x="2237" y="1882"/>
              <a:ext cx="549" cy="288"/>
              <a:chOff x="2976" y="1180"/>
              <a:chExt cx="549" cy="288"/>
            </a:xfrm>
          </p:grpSpPr>
          <p:sp>
            <p:nvSpPr>
              <p:cNvPr id="404494" name="Rectangle 180"/>
              <p:cNvSpPr>
                <a:spLocks noChangeArrowheads="1"/>
              </p:cNvSpPr>
              <p:nvPr/>
            </p:nvSpPr>
            <p:spPr bwMode="auto">
              <a:xfrm>
                <a:off x="2976" y="1180"/>
                <a:ext cx="54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B = </a:t>
                </a:r>
                <a:r>
                  <a:rPr lang="fa-IR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0</a:t>
                </a:r>
                <a:endPara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404495" name="Line 181"/>
              <p:cNvSpPr>
                <a:spLocks noChangeShapeType="1"/>
              </p:cNvSpPr>
              <p:nvPr/>
            </p:nvSpPr>
            <p:spPr bwMode="auto">
              <a:xfrm>
                <a:off x="3037" y="1225"/>
                <a:ext cx="105" cy="1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32976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17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171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1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1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117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718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78038" y="2303464"/>
            <a:ext cx="8064500" cy="2638425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ميدان مغناطيسي ناشي از يك چنبره با </a:t>
            </a:r>
            <a:r>
              <a:rPr lang="en-US" altLang="en-US" smtClean="0">
                <a:solidFill>
                  <a:srgbClr val="000000"/>
                </a:solidFill>
              </a:rPr>
              <a:t>N</a:t>
            </a:r>
            <a:r>
              <a:rPr lang="fa-IR" altLang="en-US" smtClean="0"/>
              <a:t> دور سيم و جرياني به شدت </a:t>
            </a:r>
            <a:r>
              <a:rPr lang="en-US" altLang="en-US" smtClean="0">
                <a:solidFill>
                  <a:srgbClr val="000000"/>
                </a:solidFill>
              </a:rPr>
              <a:t>I</a:t>
            </a:r>
            <a:r>
              <a:rPr lang="fa-IR" altLang="en-US" smtClean="0"/>
              <a:t> كه شعاع داخلي آن </a:t>
            </a:r>
            <a:r>
              <a:rPr lang="en-US" altLang="en-US" smtClean="0">
                <a:solidFill>
                  <a:srgbClr val="000000"/>
                </a:solidFill>
              </a:rPr>
              <a:t>a</a:t>
            </a:r>
            <a:r>
              <a:rPr lang="fa-IR" altLang="en-US" smtClean="0"/>
              <a:t> و شعاع خارجي آن </a:t>
            </a:r>
            <a:r>
              <a:rPr lang="en-US" altLang="en-US" smtClean="0">
                <a:solidFill>
                  <a:srgbClr val="000000"/>
                </a:solidFill>
              </a:rPr>
              <a:t>b</a:t>
            </a:r>
            <a:r>
              <a:rPr lang="fa-IR" altLang="en-US" smtClean="0"/>
              <a:t> است . </a:t>
            </a:r>
          </a:p>
          <a:p>
            <a:pPr marL="0" indent="0" algn="just">
              <a:buNone/>
            </a:pPr>
            <a:r>
              <a:rPr lang="fa-IR" altLang="en-US" smtClean="0"/>
              <a:t>الف ) </a:t>
            </a:r>
            <a:r>
              <a:rPr lang="en-US" altLang="en-US" smtClean="0">
                <a:solidFill>
                  <a:srgbClr val="000000"/>
                </a:solidFill>
              </a:rPr>
              <a:t>r &lt; a</a:t>
            </a:r>
            <a:endParaRPr lang="fa-IR" altLang="en-US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fa-IR" altLang="en-US" smtClean="0"/>
              <a:t>ب ) </a:t>
            </a:r>
            <a:r>
              <a:rPr lang="en-US" altLang="en-US" smtClean="0">
                <a:solidFill>
                  <a:srgbClr val="000000"/>
                </a:solidFill>
              </a:rPr>
              <a:t>a &lt; r &lt; b</a:t>
            </a:r>
            <a:endParaRPr lang="fa-IR" altLang="en-US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fa-IR" altLang="en-US" smtClean="0"/>
              <a:t>ج ) </a:t>
            </a:r>
            <a:r>
              <a:rPr lang="en-US" altLang="en-US" smtClean="0">
                <a:solidFill>
                  <a:srgbClr val="000000"/>
                </a:solidFill>
              </a:rPr>
              <a:t>r &gt; a</a:t>
            </a:r>
          </a:p>
        </p:txBody>
      </p:sp>
    </p:spTree>
    <p:extLst>
      <p:ext uri="{BB962C8B-B14F-4D97-AF65-F5344CB8AC3E}">
        <p14:creationId xmlns:p14="http://schemas.microsoft.com/office/powerpoint/2010/main" val="1312798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1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1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1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11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11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11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52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118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118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118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84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118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118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118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8211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240464" y="1125538"/>
            <a:ext cx="3957637" cy="6207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الف ) </a:t>
            </a:r>
            <a:r>
              <a:rPr lang="en-US" altLang="en-US" smtClean="0">
                <a:solidFill>
                  <a:srgbClr val="000000"/>
                </a:solidFill>
              </a:rPr>
              <a:t>r &lt; a</a:t>
            </a:r>
            <a:r>
              <a:rPr lang="fa-IR" altLang="en-US" smtClean="0"/>
              <a:t> </a:t>
            </a:r>
            <a:endParaRPr lang="en-US" altLang="en-US" smtClean="0"/>
          </a:p>
        </p:txBody>
      </p:sp>
      <p:graphicFrame>
        <p:nvGraphicFramePr>
          <p:cNvPr id="1119323" name="Object 91"/>
          <p:cNvGraphicFramePr>
            <a:graphicFrameLocks noChangeAspect="1"/>
          </p:cNvGraphicFramePr>
          <p:nvPr>
            <p:ph sz="quarter" idx="2"/>
          </p:nvPr>
        </p:nvGraphicFramePr>
        <p:xfrm>
          <a:off x="4008438" y="5157788"/>
          <a:ext cx="2665412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Equation" r:id="rId3" imgW="939800" imgH="279400" progId="Equation.3">
                  <p:embed/>
                </p:oleObj>
              </mc:Choice>
              <mc:Fallback>
                <p:oleObj name="Equation" r:id="rId3" imgW="9398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8438" y="5157788"/>
                        <a:ext cx="2665412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19322" name="Group 90"/>
          <p:cNvGrpSpPr>
            <a:grpSpLocks/>
          </p:cNvGrpSpPr>
          <p:nvPr/>
        </p:nvGrpSpPr>
        <p:grpSpPr bwMode="auto">
          <a:xfrm>
            <a:off x="4425951" y="1574801"/>
            <a:ext cx="3311525" cy="3294063"/>
            <a:chOff x="975" y="1207"/>
            <a:chExt cx="2086" cy="2075"/>
          </a:xfrm>
        </p:grpSpPr>
        <p:sp>
          <p:nvSpPr>
            <p:cNvPr id="406534" name="Oval 6"/>
            <p:cNvSpPr>
              <a:spLocks noChangeArrowheads="1"/>
            </p:cNvSpPr>
            <p:nvPr/>
          </p:nvSpPr>
          <p:spPr bwMode="auto">
            <a:xfrm>
              <a:off x="1202" y="1430"/>
              <a:ext cx="1630" cy="1630"/>
            </a:xfrm>
            <a:prstGeom prst="ellipse">
              <a:avLst/>
            </a:prstGeom>
            <a:gradFill rotWithShape="1">
              <a:gsLst>
                <a:gs pos="0">
                  <a:srgbClr val="765E00"/>
                </a:gs>
                <a:gs pos="100000">
                  <a:srgbClr val="FFCC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06535" name="Oval 7"/>
            <p:cNvSpPr>
              <a:spLocks noChangeArrowheads="1"/>
            </p:cNvSpPr>
            <p:nvPr/>
          </p:nvSpPr>
          <p:spPr bwMode="auto">
            <a:xfrm>
              <a:off x="1530" y="1760"/>
              <a:ext cx="966" cy="96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grpSp>
          <p:nvGrpSpPr>
            <p:cNvPr id="406536" name="Group 8"/>
            <p:cNvGrpSpPr>
              <a:grpSpLocks/>
            </p:cNvGrpSpPr>
            <p:nvPr/>
          </p:nvGrpSpPr>
          <p:grpSpPr bwMode="auto">
            <a:xfrm>
              <a:off x="1572" y="2162"/>
              <a:ext cx="181" cy="181"/>
              <a:chOff x="1154" y="3385"/>
              <a:chExt cx="136" cy="136"/>
            </a:xfrm>
          </p:grpSpPr>
          <p:sp>
            <p:nvSpPr>
              <p:cNvPr id="406569" name="Oval 9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6570" name="Line 10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571" name="Line 11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6537" name="Group 12"/>
            <p:cNvGrpSpPr>
              <a:grpSpLocks/>
            </p:cNvGrpSpPr>
            <p:nvPr/>
          </p:nvGrpSpPr>
          <p:grpSpPr bwMode="auto">
            <a:xfrm>
              <a:off x="1928" y="2500"/>
              <a:ext cx="180" cy="181"/>
              <a:chOff x="1154" y="3385"/>
              <a:chExt cx="136" cy="136"/>
            </a:xfrm>
          </p:grpSpPr>
          <p:sp>
            <p:nvSpPr>
              <p:cNvPr id="406566" name="Oval 13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6567" name="Line 14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568" name="Line 15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6538" name="Group 19"/>
            <p:cNvGrpSpPr>
              <a:grpSpLocks/>
            </p:cNvGrpSpPr>
            <p:nvPr/>
          </p:nvGrpSpPr>
          <p:grpSpPr bwMode="auto">
            <a:xfrm>
              <a:off x="1926" y="1802"/>
              <a:ext cx="181" cy="180"/>
              <a:chOff x="1154" y="3385"/>
              <a:chExt cx="136" cy="136"/>
            </a:xfrm>
          </p:grpSpPr>
          <p:sp>
            <p:nvSpPr>
              <p:cNvPr id="406563" name="Oval 20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6564" name="Line 21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565" name="Line 22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6539" name="Group 23"/>
            <p:cNvGrpSpPr>
              <a:grpSpLocks/>
            </p:cNvGrpSpPr>
            <p:nvPr/>
          </p:nvGrpSpPr>
          <p:grpSpPr bwMode="auto">
            <a:xfrm>
              <a:off x="2267" y="2163"/>
              <a:ext cx="181" cy="181"/>
              <a:chOff x="1154" y="3385"/>
              <a:chExt cx="136" cy="136"/>
            </a:xfrm>
          </p:grpSpPr>
          <p:sp>
            <p:nvSpPr>
              <p:cNvPr id="406560" name="Oval 24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6561" name="Line 25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562" name="Line 26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6540" name="Group 52"/>
            <p:cNvGrpSpPr>
              <a:grpSpLocks/>
            </p:cNvGrpSpPr>
            <p:nvPr/>
          </p:nvGrpSpPr>
          <p:grpSpPr bwMode="auto">
            <a:xfrm>
              <a:off x="2880" y="2162"/>
              <a:ext cx="181" cy="181"/>
              <a:chOff x="762" y="3935"/>
              <a:chExt cx="136" cy="136"/>
            </a:xfrm>
          </p:grpSpPr>
          <p:sp>
            <p:nvSpPr>
              <p:cNvPr id="406558" name="Oval 53"/>
              <p:cNvSpPr>
                <a:spLocks noChangeArrowheads="1"/>
              </p:cNvSpPr>
              <p:nvPr/>
            </p:nvSpPr>
            <p:spPr bwMode="auto">
              <a:xfrm>
                <a:off x="762" y="393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6559" name="Oval 54"/>
              <p:cNvSpPr>
                <a:spLocks noChangeArrowheads="1"/>
              </p:cNvSpPr>
              <p:nvPr/>
            </p:nvSpPr>
            <p:spPr bwMode="auto">
              <a:xfrm>
                <a:off x="818" y="3995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grpSp>
          <p:nvGrpSpPr>
            <p:cNvPr id="406541" name="Group 55"/>
            <p:cNvGrpSpPr>
              <a:grpSpLocks/>
            </p:cNvGrpSpPr>
            <p:nvPr/>
          </p:nvGrpSpPr>
          <p:grpSpPr bwMode="auto">
            <a:xfrm>
              <a:off x="1926" y="1207"/>
              <a:ext cx="181" cy="181"/>
              <a:chOff x="762" y="3935"/>
              <a:chExt cx="136" cy="136"/>
            </a:xfrm>
          </p:grpSpPr>
          <p:sp>
            <p:nvSpPr>
              <p:cNvPr id="406556" name="Oval 56"/>
              <p:cNvSpPr>
                <a:spLocks noChangeArrowheads="1"/>
              </p:cNvSpPr>
              <p:nvPr/>
            </p:nvSpPr>
            <p:spPr bwMode="auto">
              <a:xfrm>
                <a:off x="762" y="393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6557" name="Oval 57"/>
              <p:cNvSpPr>
                <a:spLocks noChangeArrowheads="1"/>
              </p:cNvSpPr>
              <p:nvPr/>
            </p:nvSpPr>
            <p:spPr bwMode="auto">
              <a:xfrm>
                <a:off x="818" y="3995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grpSp>
          <p:nvGrpSpPr>
            <p:cNvPr id="406542" name="Group 58"/>
            <p:cNvGrpSpPr>
              <a:grpSpLocks/>
            </p:cNvGrpSpPr>
            <p:nvPr/>
          </p:nvGrpSpPr>
          <p:grpSpPr bwMode="auto">
            <a:xfrm>
              <a:off x="975" y="2163"/>
              <a:ext cx="181" cy="181"/>
              <a:chOff x="762" y="3935"/>
              <a:chExt cx="136" cy="136"/>
            </a:xfrm>
          </p:grpSpPr>
          <p:sp>
            <p:nvSpPr>
              <p:cNvPr id="406554" name="Oval 59"/>
              <p:cNvSpPr>
                <a:spLocks noChangeArrowheads="1"/>
              </p:cNvSpPr>
              <p:nvPr/>
            </p:nvSpPr>
            <p:spPr bwMode="auto">
              <a:xfrm>
                <a:off x="762" y="393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6555" name="Oval 60"/>
              <p:cNvSpPr>
                <a:spLocks noChangeArrowheads="1"/>
              </p:cNvSpPr>
              <p:nvPr/>
            </p:nvSpPr>
            <p:spPr bwMode="auto">
              <a:xfrm>
                <a:off x="818" y="3995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grpSp>
          <p:nvGrpSpPr>
            <p:cNvPr id="406543" name="Group 61"/>
            <p:cNvGrpSpPr>
              <a:grpSpLocks/>
            </p:cNvGrpSpPr>
            <p:nvPr/>
          </p:nvGrpSpPr>
          <p:grpSpPr bwMode="auto">
            <a:xfrm>
              <a:off x="1929" y="3101"/>
              <a:ext cx="181" cy="181"/>
              <a:chOff x="762" y="3935"/>
              <a:chExt cx="136" cy="136"/>
            </a:xfrm>
          </p:grpSpPr>
          <p:sp>
            <p:nvSpPr>
              <p:cNvPr id="406552" name="Oval 62"/>
              <p:cNvSpPr>
                <a:spLocks noChangeArrowheads="1"/>
              </p:cNvSpPr>
              <p:nvPr/>
            </p:nvSpPr>
            <p:spPr bwMode="auto">
              <a:xfrm>
                <a:off x="762" y="393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6553" name="Oval 63"/>
              <p:cNvSpPr>
                <a:spLocks noChangeArrowheads="1"/>
              </p:cNvSpPr>
              <p:nvPr/>
            </p:nvSpPr>
            <p:spPr bwMode="auto">
              <a:xfrm>
                <a:off x="818" y="3995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sp>
          <p:nvSpPr>
            <p:cNvPr id="406544" name="Oval 64"/>
            <p:cNvSpPr>
              <a:spLocks noChangeArrowheads="1"/>
            </p:cNvSpPr>
            <p:nvPr/>
          </p:nvSpPr>
          <p:spPr bwMode="auto">
            <a:xfrm>
              <a:off x="1792" y="2019"/>
              <a:ext cx="453" cy="453"/>
            </a:xfrm>
            <a:prstGeom prst="ellipse">
              <a:avLst/>
            </a:prstGeom>
            <a:noFill/>
            <a:ln w="28575">
              <a:solidFill>
                <a:srgbClr val="AD93F5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06545" name="Line 82"/>
            <p:cNvSpPr>
              <a:spLocks noChangeShapeType="1"/>
            </p:cNvSpPr>
            <p:nvPr/>
          </p:nvSpPr>
          <p:spPr bwMode="auto">
            <a:xfrm flipV="1">
              <a:off x="2020" y="1525"/>
              <a:ext cx="361" cy="73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6546" name="Line 83"/>
            <p:cNvSpPr>
              <a:spLocks noChangeShapeType="1"/>
            </p:cNvSpPr>
            <p:nvPr/>
          </p:nvSpPr>
          <p:spPr bwMode="auto">
            <a:xfrm flipV="1">
              <a:off x="2033" y="2172"/>
              <a:ext cx="197" cy="8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6547" name="Line 84"/>
            <p:cNvSpPr>
              <a:spLocks noChangeShapeType="1"/>
            </p:cNvSpPr>
            <p:nvPr/>
          </p:nvSpPr>
          <p:spPr bwMode="auto">
            <a:xfrm>
              <a:off x="2024" y="2269"/>
              <a:ext cx="182" cy="40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6548" name="Oval 81"/>
            <p:cNvSpPr>
              <a:spLocks noChangeArrowheads="1"/>
            </p:cNvSpPr>
            <p:nvPr/>
          </p:nvSpPr>
          <p:spPr bwMode="auto">
            <a:xfrm>
              <a:off x="2011" y="2251"/>
              <a:ext cx="23" cy="23"/>
            </a:xfrm>
            <a:prstGeom prst="ellipse">
              <a:avLst/>
            </a:prstGeom>
            <a:noFill/>
            <a:ln w="28575" cap="sq">
              <a:solidFill>
                <a:schemeClr val="tx2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06549" name="Rectangle 87"/>
            <p:cNvSpPr>
              <a:spLocks noChangeArrowheads="1"/>
            </p:cNvSpPr>
            <p:nvPr/>
          </p:nvSpPr>
          <p:spPr bwMode="auto">
            <a:xfrm>
              <a:off x="2109" y="150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406550" name="Rectangle 88"/>
            <p:cNvSpPr>
              <a:spLocks noChangeArrowheads="1"/>
            </p:cNvSpPr>
            <p:nvPr/>
          </p:nvSpPr>
          <p:spPr bwMode="auto">
            <a:xfrm>
              <a:off x="2064" y="2123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406551" name="Rectangle 89"/>
            <p:cNvSpPr>
              <a:spLocks noChangeArrowheads="1"/>
            </p:cNvSpPr>
            <p:nvPr/>
          </p:nvSpPr>
          <p:spPr bwMode="auto">
            <a:xfrm>
              <a:off x="2125" y="2355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</p:grpSp>
      <p:graphicFrame>
        <p:nvGraphicFramePr>
          <p:cNvPr id="1119326" name="Object 94"/>
          <p:cNvGraphicFramePr>
            <a:graphicFrameLocks noChangeAspect="1"/>
          </p:cNvGraphicFramePr>
          <p:nvPr>
            <p:ph sz="quarter" idx="3"/>
          </p:nvPr>
        </p:nvGraphicFramePr>
        <p:xfrm>
          <a:off x="6748464" y="5273676"/>
          <a:ext cx="1393825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Equation" r:id="rId5" imgW="507780" imgH="177723" progId="Equation.3">
                  <p:embed/>
                </p:oleObj>
              </mc:Choice>
              <mc:Fallback>
                <p:oleObj name="Equation" r:id="rId5" imgW="507780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8464" y="5273676"/>
                        <a:ext cx="1393825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03146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19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19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19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20"/>
                            </p:stCondLst>
                            <p:childTnLst>
                              <p:par>
                                <p:cTn id="1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119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193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19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19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1193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1193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119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119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9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9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9235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53138" y="836613"/>
            <a:ext cx="4030662" cy="6207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ب ) </a:t>
            </a:r>
            <a:r>
              <a:rPr lang="en-US" altLang="en-US" smtClean="0">
                <a:solidFill>
                  <a:srgbClr val="000000"/>
                </a:solidFill>
              </a:rPr>
              <a:t>a &lt; r &lt;b</a:t>
            </a:r>
            <a:r>
              <a:rPr lang="fa-IR" altLang="en-US" smtClean="0"/>
              <a:t> </a:t>
            </a:r>
            <a:endParaRPr lang="en-US" altLang="en-US" smtClean="0"/>
          </a:p>
        </p:txBody>
      </p:sp>
      <p:graphicFrame>
        <p:nvGraphicFramePr>
          <p:cNvPr id="1120379" name="Object 123"/>
          <p:cNvGraphicFramePr>
            <a:graphicFrameLocks noChangeAspect="1"/>
          </p:cNvGraphicFramePr>
          <p:nvPr>
            <p:ph sz="quarter" idx="2"/>
          </p:nvPr>
        </p:nvGraphicFramePr>
        <p:xfrm>
          <a:off x="2222500" y="5402264"/>
          <a:ext cx="2376488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Equation" r:id="rId3" imgW="939800" imgH="279400" progId="Equation.3">
                  <p:embed/>
                </p:oleObj>
              </mc:Choice>
              <mc:Fallback>
                <p:oleObj name="Equation" r:id="rId3" imgW="9398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0" y="5402264"/>
                        <a:ext cx="2376488" cy="706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20378" name="Group 122"/>
          <p:cNvGrpSpPr>
            <a:grpSpLocks/>
          </p:cNvGrpSpPr>
          <p:nvPr/>
        </p:nvGrpSpPr>
        <p:grpSpPr bwMode="auto">
          <a:xfrm>
            <a:off x="4425951" y="1484313"/>
            <a:ext cx="3311525" cy="3294062"/>
            <a:chOff x="975" y="1253"/>
            <a:chExt cx="2086" cy="2075"/>
          </a:xfrm>
        </p:grpSpPr>
        <p:sp>
          <p:nvSpPr>
            <p:cNvPr id="407559" name="Oval 83"/>
            <p:cNvSpPr>
              <a:spLocks noChangeArrowheads="1"/>
            </p:cNvSpPr>
            <p:nvPr/>
          </p:nvSpPr>
          <p:spPr bwMode="auto">
            <a:xfrm>
              <a:off x="1202" y="1480"/>
              <a:ext cx="1630" cy="1630"/>
            </a:xfrm>
            <a:prstGeom prst="ellipse">
              <a:avLst/>
            </a:prstGeom>
            <a:gradFill rotWithShape="1">
              <a:gsLst>
                <a:gs pos="0">
                  <a:srgbClr val="765E00"/>
                </a:gs>
                <a:gs pos="100000">
                  <a:srgbClr val="FFCC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07560" name="Oval 84"/>
            <p:cNvSpPr>
              <a:spLocks noChangeArrowheads="1"/>
            </p:cNvSpPr>
            <p:nvPr/>
          </p:nvSpPr>
          <p:spPr bwMode="auto">
            <a:xfrm>
              <a:off x="1530" y="1806"/>
              <a:ext cx="966" cy="96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grpSp>
          <p:nvGrpSpPr>
            <p:cNvPr id="407561" name="Group 85"/>
            <p:cNvGrpSpPr>
              <a:grpSpLocks/>
            </p:cNvGrpSpPr>
            <p:nvPr/>
          </p:nvGrpSpPr>
          <p:grpSpPr bwMode="auto">
            <a:xfrm>
              <a:off x="1572" y="2208"/>
              <a:ext cx="181" cy="181"/>
              <a:chOff x="1154" y="3385"/>
              <a:chExt cx="136" cy="136"/>
            </a:xfrm>
          </p:grpSpPr>
          <p:sp>
            <p:nvSpPr>
              <p:cNvPr id="407594" name="Oval 86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7595" name="Line 87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7596" name="Line 88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7562" name="Group 89"/>
            <p:cNvGrpSpPr>
              <a:grpSpLocks/>
            </p:cNvGrpSpPr>
            <p:nvPr/>
          </p:nvGrpSpPr>
          <p:grpSpPr bwMode="auto">
            <a:xfrm>
              <a:off x="1928" y="2546"/>
              <a:ext cx="180" cy="181"/>
              <a:chOff x="1154" y="3385"/>
              <a:chExt cx="136" cy="136"/>
            </a:xfrm>
          </p:grpSpPr>
          <p:sp>
            <p:nvSpPr>
              <p:cNvPr id="407591" name="Oval 90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7592" name="Line 91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7593" name="Line 92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7563" name="Group 93"/>
            <p:cNvGrpSpPr>
              <a:grpSpLocks/>
            </p:cNvGrpSpPr>
            <p:nvPr/>
          </p:nvGrpSpPr>
          <p:grpSpPr bwMode="auto">
            <a:xfrm>
              <a:off x="1926" y="1848"/>
              <a:ext cx="181" cy="180"/>
              <a:chOff x="1154" y="3385"/>
              <a:chExt cx="136" cy="136"/>
            </a:xfrm>
          </p:grpSpPr>
          <p:sp>
            <p:nvSpPr>
              <p:cNvPr id="407588" name="Oval 94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7589" name="Line 95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7590" name="Line 96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7564" name="Group 97"/>
            <p:cNvGrpSpPr>
              <a:grpSpLocks/>
            </p:cNvGrpSpPr>
            <p:nvPr/>
          </p:nvGrpSpPr>
          <p:grpSpPr bwMode="auto">
            <a:xfrm>
              <a:off x="2267" y="2209"/>
              <a:ext cx="181" cy="181"/>
              <a:chOff x="1154" y="3385"/>
              <a:chExt cx="136" cy="136"/>
            </a:xfrm>
          </p:grpSpPr>
          <p:sp>
            <p:nvSpPr>
              <p:cNvPr id="407585" name="Oval 98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7586" name="Line 99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7587" name="Line 100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7565" name="Group 101"/>
            <p:cNvGrpSpPr>
              <a:grpSpLocks/>
            </p:cNvGrpSpPr>
            <p:nvPr/>
          </p:nvGrpSpPr>
          <p:grpSpPr bwMode="auto">
            <a:xfrm>
              <a:off x="2880" y="2208"/>
              <a:ext cx="181" cy="181"/>
              <a:chOff x="762" y="3935"/>
              <a:chExt cx="136" cy="136"/>
            </a:xfrm>
          </p:grpSpPr>
          <p:sp>
            <p:nvSpPr>
              <p:cNvPr id="407583" name="Oval 102"/>
              <p:cNvSpPr>
                <a:spLocks noChangeArrowheads="1"/>
              </p:cNvSpPr>
              <p:nvPr/>
            </p:nvSpPr>
            <p:spPr bwMode="auto">
              <a:xfrm>
                <a:off x="762" y="393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7584" name="Oval 103"/>
              <p:cNvSpPr>
                <a:spLocks noChangeArrowheads="1"/>
              </p:cNvSpPr>
              <p:nvPr/>
            </p:nvSpPr>
            <p:spPr bwMode="auto">
              <a:xfrm>
                <a:off x="818" y="3995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grpSp>
          <p:nvGrpSpPr>
            <p:cNvPr id="407566" name="Group 104"/>
            <p:cNvGrpSpPr>
              <a:grpSpLocks/>
            </p:cNvGrpSpPr>
            <p:nvPr/>
          </p:nvGrpSpPr>
          <p:grpSpPr bwMode="auto">
            <a:xfrm>
              <a:off x="1926" y="1253"/>
              <a:ext cx="181" cy="181"/>
              <a:chOff x="762" y="3935"/>
              <a:chExt cx="136" cy="136"/>
            </a:xfrm>
          </p:grpSpPr>
          <p:sp>
            <p:nvSpPr>
              <p:cNvPr id="407581" name="Oval 105"/>
              <p:cNvSpPr>
                <a:spLocks noChangeArrowheads="1"/>
              </p:cNvSpPr>
              <p:nvPr/>
            </p:nvSpPr>
            <p:spPr bwMode="auto">
              <a:xfrm>
                <a:off x="762" y="393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7582" name="Oval 106"/>
              <p:cNvSpPr>
                <a:spLocks noChangeArrowheads="1"/>
              </p:cNvSpPr>
              <p:nvPr/>
            </p:nvSpPr>
            <p:spPr bwMode="auto">
              <a:xfrm>
                <a:off x="818" y="3995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grpSp>
          <p:nvGrpSpPr>
            <p:cNvPr id="407567" name="Group 107"/>
            <p:cNvGrpSpPr>
              <a:grpSpLocks/>
            </p:cNvGrpSpPr>
            <p:nvPr/>
          </p:nvGrpSpPr>
          <p:grpSpPr bwMode="auto">
            <a:xfrm>
              <a:off x="975" y="2209"/>
              <a:ext cx="181" cy="181"/>
              <a:chOff x="762" y="3935"/>
              <a:chExt cx="136" cy="136"/>
            </a:xfrm>
          </p:grpSpPr>
          <p:sp>
            <p:nvSpPr>
              <p:cNvPr id="407579" name="Oval 108"/>
              <p:cNvSpPr>
                <a:spLocks noChangeArrowheads="1"/>
              </p:cNvSpPr>
              <p:nvPr/>
            </p:nvSpPr>
            <p:spPr bwMode="auto">
              <a:xfrm>
                <a:off x="762" y="393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7580" name="Oval 109"/>
              <p:cNvSpPr>
                <a:spLocks noChangeArrowheads="1"/>
              </p:cNvSpPr>
              <p:nvPr/>
            </p:nvSpPr>
            <p:spPr bwMode="auto">
              <a:xfrm>
                <a:off x="818" y="3995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grpSp>
          <p:nvGrpSpPr>
            <p:cNvPr id="407568" name="Group 110"/>
            <p:cNvGrpSpPr>
              <a:grpSpLocks/>
            </p:cNvGrpSpPr>
            <p:nvPr/>
          </p:nvGrpSpPr>
          <p:grpSpPr bwMode="auto">
            <a:xfrm>
              <a:off x="1929" y="3147"/>
              <a:ext cx="181" cy="181"/>
              <a:chOff x="762" y="3935"/>
              <a:chExt cx="136" cy="136"/>
            </a:xfrm>
          </p:grpSpPr>
          <p:sp>
            <p:nvSpPr>
              <p:cNvPr id="407577" name="Oval 111"/>
              <p:cNvSpPr>
                <a:spLocks noChangeArrowheads="1"/>
              </p:cNvSpPr>
              <p:nvPr/>
            </p:nvSpPr>
            <p:spPr bwMode="auto">
              <a:xfrm>
                <a:off x="762" y="393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7578" name="Oval 112"/>
              <p:cNvSpPr>
                <a:spLocks noChangeArrowheads="1"/>
              </p:cNvSpPr>
              <p:nvPr/>
            </p:nvSpPr>
            <p:spPr bwMode="auto">
              <a:xfrm>
                <a:off x="818" y="3995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sp>
          <p:nvSpPr>
            <p:cNvPr id="407569" name="Oval 113"/>
            <p:cNvSpPr>
              <a:spLocks noChangeArrowheads="1"/>
            </p:cNvSpPr>
            <p:nvPr/>
          </p:nvSpPr>
          <p:spPr bwMode="auto">
            <a:xfrm>
              <a:off x="1338" y="1623"/>
              <a:ext cx="1353" cy="1353"/>
            </a:xfrm>
            <a:prstGeom prst="ellipse">
              <a:avLst/>
            </a:prstGeom>
            <a:noFill/>
            <a:ln w="28575">
              <a:solidFill>
                <a:srgbClr val="AD93F5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07570" name="Line 114"/>
            <p:cNvSpPr>
              <a:spLocks noChangeShapeType="1"/>
            </p:cNvSpPr>
            <p:nvPr/>
          </p:nvSpPr>
          <p:spPr bwMode="auto">
            <a:xfrm rot="5400000" flipV="1">
              <a:off x="1477" y="1759"/>
              <a:ext cx="361" cy="73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7571" name="Line 115"/>
            <p:cNvSpPr>
              <a:spLocks noChangeShapeType="1"/>
            </p:cNvSpPr>
            <p:nvPr/>
          </p:nvSpPr>
          <p:spPr bwMode="auto">
            <a:xfrm flipV="1">
              <a:off x="2018" y="2121"/>
              <a:ext cx="439" cy="18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7572" name="Line 116"/>
            <p:cNvSpPr>
              <a:spLocks noChangeShapeType="1"/>
            </p:cNvSpPr>
            <p:nvPr/>
          </p:nvSpPr>
          <p:spPr bwMode="auto">
            <a:xfrm>
              <a:off x="2018" y="2300"/>
              <a:ext cx="266" cy="61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7573" name="Oval 117"/>
            <p:cNvSpPr>
              <a:spLocks noChangeArrowheads="1"/>
            </p:cNvSpPr>
            <p:nvPr/>
          </p:nvSpPr>
          <p:spPr bwMode="auto">
            <a:xfrm>
              <a:off x="2011" y="2297"/>
              <a:ext cx="23" cy="23"/>
            </a:xfrm>
            <a:prstGeom prst="ellipse">
              <a:avLst/>
            </a:prstGeom>
            <a:noFill/>
            <a:ln w="28575" cap="sq">
              <a:solidFill>
                <a:schemeClr val="tx2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07574" name="Rectangle 118"/>
            <p:cNvSpPr>
              <a:spLocks noChangeArrowheads="1"/>
            </p:cNvSpPr>
            <p:nvPr/>
          </p:nvSpPr>
          <p:spPr bwMode="auto">
            <a:xfrm>
              <a:off x="1380" y="178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407575" name="Rectangle 119"/>
            <p:cNvSpPr>
              <a:spLocks noChangeArrowheads="1"/>
            </p:cNvSpPr>
            <p:nvPr/>
          </p:nvSpPr>
          <p:spPr bwMode="auto">
            <a:xfrm>
              <a:off x="2126" y="2399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407576" name="Rectangle 120"/>
            <p:cNvSpPr>
              <a:spLocks noChangeArrowheads="1"/>
            </p:cNvSpPr>
            <p:nvPr/>
          </p:nvSpPr>
          <p:spPr bwMode="auto">
            <a:xfrm>
              <a:off x="2109" y="1969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</p:grpSp>
      <p:graphicFrame>
        <p:nvGraphicFramePr>
          <p:cNvPr id="1120382" name="Object 126"/>
          <p:cNvGraphicFramePr>
            <a:graphicFrameLocks noChangeAspect="1"/>
          </p:cNvGraphicFramePr>
          <p:nvPr>
            <p:ph sz="quarter" idx="3"/>
          </p:nvPr>
        </p:nvGraphicFramePr>
        <p:xfrm>
          <a:off x="7421563" y="5214938"/>
          <a:ext cx="2519362" cy="102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Equation" r:id="rId5" imgW="965200" imgH="393700" progId="Equation.3">
                  <p:embed/>
                </p:oleObj>
              </mc:Choice>
              <mc:Fallback>
                <p:oleObj name="Equation" r:id="rId5" imgW="9652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1563" y="5214938"/>
                        <a:ext cx="2519362" cy="1027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0385" name="Object 129"/>
          <p:cNvGraphicFramePr>
            <a:graphicFrameLocks noChangeAspect="1"/>
          </p:cNvGraphicFramePr>
          <p:nvPr/>
        </p:nvGraphicFramePr>
        <p:xfrm>
          <a:off x="4667250" y="5045075"/>
          <a:ext cx="2667000" cy="1379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Equation" r:id="rId7" imgW="1053643" imgH="545863" progId="Equation.3">
                  <p:embed/>
                </p:oleObj>
              </mc:Choice>
              <mc:Fallback>
                <p:oleObj name="Equation" r:id="rId7" imgW="1053643" imgH="54586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0" y="5045075"/>
                        <a:ext cx="2667000" cy="1379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45191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20"/>
                            </p:stCondLst>
                            <p:childTnLst>
                              <p:par>
                                <p:cTn id="1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120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203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20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20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038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038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0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0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11203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1203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120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120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0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0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0259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2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040689" y="908051"/>
            <a:ext cx="1938337" cy="5762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ج ) </a:t>
            </a:r>
            <a:r>
              <a:rPr lang="en-US" altLang="en-US" smtClean="0">
                <a:solidFill>
                  <a:srgbClr val="000000"/>
                </a:solidFill>
              </a:rPr>
              <a:t>r &lt; b</a:t>
            </a:r>
          </a:p>
        </p:txBody>
      </p:sp>
      <p:grpSp>
        <p:nvGrpSpPr>
          <p:cNvPr id="1121401" name="Group 121"/>
          <p:cNvGrpSpPr>
            <a:grpSpLocks/>
          </p:cNvGrpSpPr>
          <p:nvPr/>
        </p:nvGrpSpPr>
        <p:grpSpPr bwMode="auto">
          <a:xfrm>
            <a:off x="4294188" y="1354138"/>
            <a:ext cx="3587750" cy="3587750"/>
            <a:chOff x="1202" y="1215"/>
            <a:chExt cx="2260" cy="2260"/>
          </a:xfrm>
        </p:grpSpPr>
        <p:sp>
          <p:nvSpPr>
            <p:cNvPr id="408582" name="Oval 83"/>
            <p:cNvSpPr>
              <a:spLocks noChangeArrowheads="1"/>
            </p:cNvSpPr>
            <p:nvPr/>
          </p:nvSpPr>
          <p:spPr bwMode="auto">
            <a:xfrm>
              <a:off x="1519" y="1533"/>
              <a:ext cx="1630" cy="1630"/>
            </a:xfrm>
            <a:prstGeom prst="ellipse">
              <a:avLst/>
            </a:prstGeom>
            <a:gradFill rotWithShape="1">
              <a:gsLst>
                <a:gs pos="0">
                  <a:srgbClr val="765E00"/>
                </a:gs>
                <a:gs pos="100000">
                  <a:srgbClr val="FFCC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08583" name="Oval 84"/>
            <p:cNvSpPr>
              <a:spLocks noChangeArrowheads="1"/>
            </p:cNvSpPr>
            <p:nvPr/>
          </p:nvSpPr>
          <p:spPr bwMode="auto">
            <a:xfrm>
              <a:off x="1847" y="1859"/>
              <a:ext cx="966" cy="96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grpSp>
          <p:nvGrpSpPr>
            <p:cNvPr id="408584" name="Group 85"/>
            <p:cNvGrpSpPr>
              <a:grpSpLocks/>
            </p:cNvGrpSpPr>
            <p:nvPr/>
          </p:nvGrpSpPr>
          <p:grpSpPr bwMode="auto">
            <a:xfrm>
              <a:off x="1889" y="2261"/>
              <a:ext cx="181" cy="181"/>
              <a:chOff x="1154" y="3385"/>
              <a:chExt cx="136" cy="136"/>
            </a:xfrm>
          </p:grpSpPr>
          <p:sp>
            <p:nvSpPr>
              <p:cNvPr id="408617" name="Oval 86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8618" name="Line 87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619" name="Line 88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8585" name="Group 89"/>
            <p:cNvGrpSpPr>
              <a:grpSpLocks/>
            </p:cNvGrpSpPr>
            <p:nvPr/>
          </p:nvGrpSpPr>
          <p:grpSpPr bwMode="auto">
            <a:xfrm>
              <a:off x="2245" y="2599"/>
              <a:ext cx="180" cy="181"/>
              <a:chOff x="1154" y="3385"/>
              <a:chExt cx="136" cy="136"/>
            </a:xfrm>
          </p:grpSpPr>
          <p:sp>
            <p:nvSpPr>
              <p:cNvPr id="408614" name="Oval 90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8615" name="Line 91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616" name="Line 92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8586" name="Group 93"/>
            <p:cNvGrpSpPr>
              <a:grpSpLocks/>
            </p:cNvGrpSpPr>
            <p:nvPr/>
          </p:nvGrpSpPr>
          <p:grpSpPr bwMode="auto">
            <a:xfrm>
              <a:off x="2243" y="1901"/>
              <a:ext cx="181" cy="180"/>
              <a:chOff x="1154" y="3385"/>
              <a:chExt cx="136" cy="136"/>
            </a:xfrm>
          </p:grpSpPr>
          <p:sp>
            <p:nvSpPr>
              <p:cNvPr id="408611" name="Oval 94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8612" name="Line 95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613" name="Line 96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8587" name="Group 97"/>
            <p:cNvGrpSpPr>
              <a:grpSpLocks/>
            </p:cNvGrpSpPr>
            <p:nvPr/>
          </p:nvGrpSpPr>
          <p:grpSpPr bwMode="auto">
            <a:xfrm>
              <a:off x="2584" y="2262"/>
              <a:ext cx="181" cy="181"/>
              <a:chOff x="1154" y="3385"/>
              <a:chExt cx="136" cy="136"/>
            </a:xfrm>
          </p:grpSpPr>
          <p:sp>
            <p:nvSpPr>
              <p:cNvPr id="408608" name="Oval 98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8609" name="Line 99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610" name="Line 100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8588" name="Group 101"/>
            <p:cNvGrpSpPr>
              <a:grpSpLocks/>
            </p:cNvGrpSpPr>
            <p:nvPr/>
          </p:nvGrpSpPr>
          <p:grpSpPr bwMode="auto">
            <a:xfrm>
              <a:off x="3197" y="2261"/>
              <a:ext cx="181" cy="181"/>
              <a:chOff x="762" y="3935"/>
              <a:chExt cx="136" cy="136"/>
            </a:xfrm>
          </p:grpSpPr>
          <p:sp>
            <p:nvSpPr>
              <p:cNvPr id="408606" name="Oval 102"/>
              <p:cNvSpPr>
                <a:spLocks noChangeArrowheads="1"/>
              </p:cNvSpPr>
              <p:nvPr/>
            </p:nvSpPr>
            <p:spPr bwMode="auto">
              <a:xfrm>
                <a:off x="762" y="393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8607" name="Oval 103"/>
              <p:cNvSpPr>
                <a:spLocks noChangeArrowheads="1"/>
              </p:cNvSpPr>
              <p:nvPr/>
            </p:nvSpPr>
            <p:spPr bwMode="auto">
              <a:xfrm>
                <a:off x="818" y="3995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grpSp>
          <p:nvGrpSpPr>
            <p:cNvPr id="408589" name="Group 104"/>
            <p:cNvGrpSpPr>
              <a:grpSpLocks/>
            </p:cNvGrpSpPr>
            <p:nvPr/>
          </p:nvGrpSpPr>
          <p:grpSpPr bwMode="auto">
            <a:xfrm>
              <a:off x="2243" y="1306"/>
              <a:ext cx="181" cy="181"/>
              <a:chOff x="762" y="3935"/>
              <a:chExt cx="136" cy="136"/>
            </a:xfrm>
          </p:grpSpPr>
          <p:sp>
            <p:nvSpPr>
              <p:cNvPr id="408604" name="Oval 105"/>
              <p:cNvSpPr>
                <a:spLocks noChangeArrowheads="1"/>
              </p:cNvSpPr>
              <p:nvPr/>
            </p:nvSpPr>
            <p:spPr bwMode="auto">
              <a:xfrm>
                <a:off x="762" y="393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8605" name="Oval 106"/>
              <p:cNvSpPr>
                <a:spLocks noChangeArrowheads="1"/>
              </p:cNvSpPr>
              <p:nvPr/>
            </p:nvSpPr>
            <p:spPr bwMode="auto">
              <a:xfrm>
                <a:off x="818" y="3995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grpSp>
          <p:nvGrpSpPr>
            <p:cNvPr id="408590" name="Group 107"/>
            <p:cNvGrpSpPr>
              <a:grpSpLocks/>
            </p:cNvGrpSpPr>
            <p:nvPr/>
          </p:nvGrpSpPr>
          <p:grpSpPr bwMode="auto">
            <a:xfrm>
              <a:off x="1292" y="2262"/>
              <a:ext cx="181" cy="181"/>
              <a:chOff x="762" y="3935"/>
              <a:chExt cx="136" cy="136"/>
            </a:xfrm>
          </p:grpSpPr>
          <p:sp>
            <p:nvSpPr>
              <p:cNvPr id="408602" name="Oval 108"/>
              <p:cNvSpPr>
                <a:spLocks noChangeArrowheads="1"/>
              </p:cNvSpPr>
              <p:nvPr/>
            </p:nvSpPr>
            <p:spPr bwMode="auto">
              <a:xfrm>
                <a:off x="762" y="393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8603" name="Oval 109"/>
              <p:cNvSpPr>
                <a:spLocks noChangeArrowheads="1"/>
              </p:cNvSpPr>
              <p:nvPr/>
            </p:nvSpPr>
            <p:spPr bwMode="auto">
              <a:xfrm>
                <a:off x="818" y="3995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grpSp>
          <p:nvGrpSpPr>
            <p:cNvPr id="408591" name="Group 110"/>
            <p:cNvGrpSpPr>
              <a:grpSpLocks/>
            </p:cNvGrpSpPr>
            <p:nvPr/>
          </p:nvGrpSpPr>
          <p:grpSpPr bwMode="auto">
            <a:xfrm>
              <a:off x="2246" y="3200"/>
              <a:ext cx="181" cy="181"/>
              <a:chOff x="762" y="3935"/>
              <a:chExt cx="136" cy="136"/>
            </a:xfrm>
          </p:grpSpPr>
          <p:sp>
            <p:nvSpPr>
              <p:cNvPr id="408600" name="Oval 111"/>
              <p:cNvSpPr>
                <a:spLocks noChangeArrowheads="1"/>
              </p:cNvSpPr>
              <p:nvPr/>
            </p:nvSpPr>
            <p:spPr bwMode="auto">
              <a:xfrm>
                <a:off x="762" y="393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08601" name="Oval 112"/>
              <p:cNvSpPr>
                <a:spLocks noChangeArrowheads="1"/>
              </p:cNvSpPr>
              <p:nvPr/>
            </p:nvSpPr>
            <p:spPr bwMode="auto">
              <a:xfrm>
                <a:off x="818" y="3995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28575" cap="sq">
                <a:solidFill>
                  <a:srgbClr val="8D69F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sp>
          <p:nvSpPr>
            <p:cNvPr id="408592" name="Oval 113"/>
            <p:cNvSpPr>
              <a:spLocks noChangeArrowheads="1"/>
            </p:cNvSpPr>
            <p:nvPr/>
          </p:nvSpPr>
          <p:spPr bwMode="auto">
            <a:xfrm>
              <a:off x="1202" y="1215"/>
              <a:ext cx="2260" cy="2260"/>
            </a:xfrm>
            <a:prstGeom prst="ellipse">
              <a:avLst/>
            </a:prstGeom>
            <a:noFill/>
            <a:ln w="28575">
              <a:solidFill>
                <a:srgbClr val="AD93F5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08593" name="Line 114"/>
            <p:cNvSpPr>
              <a:spLocks noChangeShapeType="1"/>
            </p:cNvSpPr>
            <p:nvPr/>
          </p:nvSpPr>
          <p:spPr bwMode="auto">
            <a:xfrm rot="5400000" flipV="1">
              <a:off x="1794" y="1812"/>
              <a:ext cx="361" cy="73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594" name="Line 115"/>
            <p:cNvSpPr>
              <a:spLocks noChangeShapeType="1"/>
            </p:cNvSpPr>
            <p:nvPr/>
          </p:nvSpPr>
          <p:spPr bwMode="auto">
            <a:xfrm flipV="1">
              <a:off x="2335" y="2174"/>
              <a:ext cx="439" cy="18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595" name="Line 116"/>
            <p:cNvSpPr>
              <a:spLocks noChangeShapeType="1"/>
            </p:cNvSpPr>
            <p:nvPr/>
          </p:nvSpPr>
          <p:spPr bwMode="auto">
            <a:xfrm>
              <a:off x="2333" y="2351"/>
              <a:ext cx="446" cy="1032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596" name="Oval 117"/>
            <p:cNvSpPr>
              <a:spLocks noChangeArrowheads="1"/>
            </p:cNvSpPr>
            <p:nvPr/>
          </p:nvSpPr>
          <p:spPr bwMode="auto">
            <a:xfrm>
              <a:off x="2328" y="2350"/>
              <a:ext cx="23" cy="23"/>
            </a:xfrm>
            <a:prstGeom prst="ellipse">
              <a:avLst/>
            </a:prstGeom>
            <a:noFill/>
            <a:ln w="28575" cap="sq">
              <a:solidFill>
                <a:schemeClr val="tx2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08597" name="Rectangle 118"/>
            <p:cNvSpPr>
              <a:spLocks noChangeArrowheads="1"/>
            </p:cNvSpPr>
            <p:nvPr/>
          </p:nvSpPr>
          <p:spPr bwMode="auto">
            <a:xfrm>
              <a:off x="1697" y="1837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408598" name="Rectangle 119"/>
            <p:cNvSpPr>
              <a:spLocks noChangeArrowheads="1"/>
            </p:cNvSpPr>
            <p:nvPr/>
          </p:nvSpPr>
          <p:spPr bwMode="auto">
            <a:xfrm>
              <a:off x="2700" y="3019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408599" name="Rectangle 120"/>
            <p:cNvSpPr>
              <a:spLocks noChangeArrowheads="1"/>
            </p:cNvSpPr>
            <p:nvPr/>
          </p:nvSpPr>
          <p:spPr bwMode="auto">
            <a:xfrm>
              <a:off x="2426" y="2022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</p:grpSp>
      <p:graphicFrame>
        <p:nvGraphicFramePr>
          <p:cNvPr id="1121402" name="Object 122"/>
          <p:cNvGraphicFramePr>
            <a:graphicFrameLocks noChangeAspect="1"/>
          </p:cNvGraphicFramePr>
          <p:nvPr>
            <p:ph sz="half" idx="2"/>
          </p:nvPr>
        </p:nvGraphicFramePr>
        <p:xfrm>
          <a:off x="7753350" y="5287964"/>
          <a:ext cx="15113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Equation" r:id="rId3" imgW="507780" imgH="177723" progId="Equation.3">
                  <p:embed/>
                </p:oleObj>
              </mc:Choice>
              <mc:Fallback>
                <p:oleObj name="Equation" r:id="rId3" imgW="507780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3350" y="5287964"/>
                        <a:ext cx="151130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1405" name="Object 125"/>
          <p:cNvGraphicFramePr>
            <a:graphicFrameLocks noChangeAspect="1"/>
          </p:cNvGraphicFramePr>
          <p:nvPr/>
        </p:nvGraphicFramePr>
        <p:xfrm>
          <a:off x="2998789" y="5157789"/>
          <a:ext cx="4733925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Equation" r:id="rId5" imgW="1536700" imgH="279400" progId="Equation.3">
                  <p:embed/>
                </p:oleObj>
              </mc:Choice>
              <mc:Fallback>
                <p:oleObj name="Equation" r:id="rId5" imgW="15367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8789" y="5157789"/>
                        <a:ext cx="4733925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92978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2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2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2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2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1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121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214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1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1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11214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11214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1121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1121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1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1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128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6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81000"/>
            <a:ext cx="8294688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a-IR" altLang="en-US" smtClean="0"/>
              <a:t>آزمايش تجربي وجود ميدان مغناطيسي اطراف سيم حامل جريان</a:t>
            </a:r>
            <a:endParaRPr lang="en-US" altLang="en-US" smtClean="0"/>
          </a:p>
        </p:txBody>
      </p:sp>
      <p:grpSp>
        <p:nvGrpSpPr>
          <p:cNvPr id="1636389" name="Group 37"/>
          <p:cNvGrpSpPr>
            <a:grpSpLocks/>
          </p:cNvGrpSpPr>
          <p:nvPr/>
        </p:nvGrpSpPr>
        <p:grpSpPr bwMode="auto">
          <a:xfrm>
            <a:off x="3503614" y="908051"/>
            <a:ext cx="4105275" cy="4176713"/>
            <a:chOff x="1229" y="2181"/>
            <a:chExt cx="1723" cy="1793"/>
          </a:xfrm>
        </p:grpSpPr>
        <p:sp>
          <p:nvSpPr>
            <p:cNvPr id="374795" name="AutoShape 4" descr="کاغذ بازیافت شده"/>
            <p:cNvSpPr>
              <a:spLocks noChangeArrowheads="1"/>
            </p:cNvSpPr>
            <p:nvPr/>
          </p:nvSpPr>
          <p:spPr bwMode="auto">
            <a:xfrm>
              <a:off x="1229" y="2768"/>
              <a:ext cx="1723" cy="555"/>
            </a:xfrm>
            <a:prstGeom prst="parallelogram">
              <a:avLst>
                <a:gd name="adj" fmla="val 61803"/>
              </a:avLst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374796" name="Oval 5"/>
            <p:cNvSpPr>
              <a:spLocks noChangeArrowheads="1"/>
            </p:cNvSpPr>
            <p:nvPr/>
          </p:nvSpPr>
          <p:spPr bwMode="auto">
            <a:xfrm>
              <a:off x="1685" y="2862"/>
              <a:ext cx="782" cy="36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374797" name="Arc 10"/>
            <p:cNvSpPr>
              <a:spLocks/>
            </p:cNvSpPr>
            <p:nvPr/>
          </p:nvSpPr>
          <p:spPr bwMode="auto">
            <a:xfrm>
              <a:off x="2076" y="2890"/>
              <a:ext cx="379" cy="153"/>
            </a:xfrm>
            <a:custGeom>
              <a:avLst/>
              <a:gdLst>
                <a:gd name="T0" fmla="*/ 0 w 20983"/>
                <a:gd name="T1" fmla="*/ 0 h 18212"/>
                <a:gd name="T2" fmla="*/ 0 w 20983"/>
                <a:gd name="T3" fmla="*/ 0 h 18212"/>
                <a:gd name="T4" fmla="*/ 0 w 20983"/>
                <a:gd name="T5" fmla="*/ 0 h 182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983" h="18212" fill="none" extrusionOk="0">
                  <a:moveTo>
                    <a:pt x="11613" y="0"/>
                  </a:moveTo>
                  <a:cubicBezTo>
                    <a:pt x="16306" y="2992"/>
                    <a:pt x="19663" y="7681"/>
                    <a:pt x="20983" y="13087"/>
                  </a:cubicBezTo>
                </a:path>
                <a:path w="20983" h="18212" stroke="0" extrusionOk="0">
                  <a:moveTo>
                    <a:pt x="11613" y="0"/>
                  </a:moveTo>
                  <a:cubicBezTo>
                    <a:pt x="16306" y="2992"/>
                    <a:pt x="19663" y="7681"/>
                    <a:pt x="20983" y="13087"/>
                  </a:cubicBezTo>
                  <a:lnTo>
                    <a:pt x="0" y="18212"/>
                  </a:lnTo>
                  <a:lnTo>
                    <a:pt x="11613" y="0"/>
                  </a:lnTo>
                  <a:close/>
                </a:path>
              </a:pathLst>
            </a:custGeom>
            <a:noFill/>
            <a:ln w="28575">
              <a:solidFill>
                <a:schemeClr val="tx2"/>
              </a:solidFill>
              <a:round/>
              <a:headEnd type="stealth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798" name="Oval 8"/>
            <p:cNvSpPr>
              <a:spLocks noChangeArrowheads="1"/>
            </p:cNvSpPr>
            <p:nvPr/>
          </p:nvSpPr>
          <p:spPr bwMode="auto">
            <a:xfrm>
              <a:off x="1754" y="2906"/>
              <a:ext cx="643" cy="271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374799" name="Oval 9"/>
            <p:cNvSpPr>
              <a:spLocks noChangeArrowheads="1"/>
            </p:cNvSpPr>
            <p:nvPr/>
          </p:nvSpPr>
          <p:spPr bwMode="auto">
            <a:xfrm>
              <a:off x="1821" y="2960"/>
              <a:ext cx="507" cy="16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374800" name="Arc 13"/>
            <p:cNvSpPr>
              <a:spLocks/>
            </p:cNvSpPr>
            <p:nvPr/>
          </p:nvSpPr>
          <p:spPr bwMode="auto">
            <a:xfrm>
              <a:off x="2074" y="2935"/>
              <a:ext cx="314" cy="107"/>
            </a:xfrm>
            <a:custGeom>
              <a:avLst/>
              <a:gdLst>
                <a:gd name="T0" fmla="*/ 0 w 21037"/>
                <a:gd name="T1" fmla="*/ 0 h 16921"/>
                <a:gd name="T2" fmla="*/ 0 w 21037"/>
                <a:gd name="T3" fmla="*/ 0 h 16921"/>
                <a:gd name="T4" fmla="*/ 0 w 21037"/>
                <a:gd name="T5" fmla="*/ 0 h 169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037" h="16921" fill="none" extrusionOk="0">
                  <a:moveTo>
                    <a:pt x="13425" y="-1"/>
                  </a:moveTo>
                  <a:cubicBezTo>
                    <a:pt x="17246" y="3032"/>
                    <a:pt x="19929" y="7268"/>
                    <a:pt x="21036" y="12020"/>
                  </a:cubicBezTo>
                </a:path>
                <a:path w="21037" h="16921" stroke="0" extrusionOk="0">
                  <a:moveTo>
                    <a:pt x="13425" y="-1"/>
                  </a:moveTo>
                  <a:cubicBezTo>
                    <a:pt x="17246" y="3032"/>
                    <a:pt x="19929" y="7268"/>
                    <a:pt x="21036" y="12020"/>
                  </a:cubicBezTo>
                  <a:lnTo>
                    <a:pt x="0" y="16921"/>
                  </a:lnTo>
                  <a:lnTo>
                    <a:pt x="13425" y="-1"/>
                  </a:lnTo>
                  <a:close/>
                </a:path>
              </a:pathLst>
            </a:custGeom>
            <a:noFill/>
            <a:ln w="28575" cap="sq">
              <a:solidFill>
                <a:schemeClr val="tx2"/>
              </a:solidFill>
              <a:round/>
              <a:headEnd type="stealth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801" name="Arc 14"/>
            <p:cNvSpPr>
              <a:spLocks/>
            </p:cNvSpPr>
            <p:nvPr/>
          </p:nvSpPr>
          <p:spPr bwMode="auto">
            <a:xfrm>
              <a:off x="2075" y="2988"/>
              <a:ext cx="252" cy="57"/>
            </a:xfrm>
            <a:custGeom>
              <a:avLst/>
              <a:gdLst>
                <a:gd name="T0" fmla="*/ 0 w 21428"/>
                <a:gd name="T1" fmla="*/ 0 h 14364"/>
                <a:gd name="T2" fmla="*/ 0 w 21428"/>
                <a:gd name="T3" fmla="*/ 0 h 14364"/>
                <a:gd name="T4" fmla="*/ 0 w 21428"/>
                <a:gd name="T5" fmla="*/ 0 h 143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428" h="14364" fill="none" extrusionOk="0">
                  <a:moveTo>
                    <a:pt x="16131" y="0"/>
                  </a:moveTo>
                  <a:cubicBezTo>
                    <a:pt x="19032" y="3258"/>
                    <a:pt x="20879" y="7318"/>
                    <a:pt x="21428" y="11645"/>
                  </a:cubicBezTo>
                </a:path>
                <a:path w="21428" h="14364" stroke="0" extrusionOk="0">
                  <a:moveTo>
                    <a:pt x="16131" y="0"/>
                  </a:moveTo>
                  <a:cubicBezTo>
                    <a:pt x="19032" y="3258"/>
                    <a:pt x="20879" y="7318"/>
                    <a:pt x="21428" y="11645"/>
                  </a:cubicBezTo>
                  <a:lnTo>
                    <a:pt x="0" y="14364"/>
                  </a:lnTo>
                  <a:lnTo>
                    <a:pt x="16131" y="0"/>
                  </a:lnTo>
                  <a:close/>
                </a:path>
              </a:pathLst>
            </a:custGeom>
            <a:noFill/>
            <a:ln w="28575" cap="sq">
              <a:solidFill>
                <a:schemeClr val="tx2"/>
              </a:solidFill>
              <a:round/>
              <a:headEnd type="stealth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802" name="Line 15"/>
            <p:cNvSpPr>
              <a:spLocks noChangeShapeType="1"/>
            </p:cNvSpPr>
            <p:nvPr/>
          </p:nvSpPr>
          <p:spPr bwMode="auto">
            <a:xfrm>
              <a:off x="2080" y="3339"/>
              <a:ext cx="0" cy="635"/>
            </a:xfrm>
            <a:prstGeom prst="line">
              <a:avLst/>
            </a:prstGeom>
            <a:noFill/>
            <a:ln w="38100" cap="sq">
              <a:solidFill>
                <a:srgbClr val="00CC00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74803" name="Group 19"/>
            <p:cNvGrpSpPr>
              <a:grpSpLocks/>
            </p:cNvGrpSpPr>
            <p:nvPr/>
          </p:nvGrpSpPr>
          <p:grpSpPr bwMode="auto">
            <a:xfrm>
              <a:off x="2381" y="2766"/>
              <a:ext cx="135" cy="144"/>
              <a:chOff x="3379" y="2130"/>
              <a:chExt cx="135" cy="144"/>
            </a:xfrm>
          </p:grpSpPr>
          <p:sp>
            <p:nvSpPr>
              <p:cNvPr id="374822" name="Rectangle 17"/>
              <p:cNvSpPr>
                <a:spLocks noChangeArrowheads="1"/>
              </p:cNvSpPr>
              <p:nvPr/>
            </p:nvSpPr>
            <p:spPr bwMode="auto">
              <a:xfrm>
                <a:off x="3379" y="2130"/>
                <a:ext cx="134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6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374823" name="Line 18"/>
              <p:cNvSpPr>
                <a:spLocks noChangeShapeType="1"/>
              </p:cNvSpPr>
              <p:nvPr/>
            </p:nvSpPr>
            <p:spPr bwMode="auto">
              <a:xfrm>
                <a:off x="3432" y="2159"/>
                <a:ext cx="82" cy="1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74804" name="Line 7"/>
            <p:cNvSpPr>
              <a:spLocks noChangeShapeType="1"/>
            </p:cNvSpPr>
            <p:nvPr/>
          </p:nvSpPr>
          <p:spPr bwMode="auto">
            <a:xfrm>
              <a:off x="2080" y="2181"/>
              <a:ext cx="0" cy="862"/>
            </a:xfrm>
            <a:prstGeom prst="line">
              <a:avLst/>
            </a:prstGeom>
            <a:noFill/>
            <a:ln w="38100" cap="sq">
              <a:solidFill>
                <a:srgbClr val="00CC00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74805" name="Group 20"/>
            <p:cNvGrpSpPr>
              <a:grpSpLocks/>
            </p:cNvGrpSpPr>
            <p:nvPr/>
          </p:nvGrpSpPr>
          <p:grpSpPr bwMode="auto">
            <a:xfrm rot="5400000">
              <a:off x="1557" y="3121"/>
              <a:ext cx="136" cy="136"/>
              <a:chOff x="2971" y="3022"/>
              <a:chExt cx="249" cy="249"/>
            </a:xfrm>
          </p:grpSpPr>
          <p:sp>
            <p:nvSpPr>
              <p:cNvPr id="374818" name="Oval 21"/>
              <p:cNvSpPr>
                <a:spLocks noChangeArrowheads="1"/>
              </p:cNvSpPr>
              <p:nvPr/>
            </p:nvSpPr>
            <p:spPr bwMode="auto">
              <a:xfrm>
                <a:off x="2971" y="3022"/>
                <a:ext cx="249" cy="249"/>
              </a:xfrm>
              <a:prstGeom prst="ellips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grpSp>
            <p:nvGrpSpPr>
              <p:cNvPr id="374819" name="Group 22"/>
              <p:cNvGrpSpPr>
                <a:grpSpLocks/>
              </p:cNvGrpSpPr>
              <p:nvPr/>
            </p:nvGrpSpPr>
            <p:grpSpPr bwMode="auto">
              <a:xfrm>
                <a:off x="3024" y="3071"/>
                <a:ext cx="148" cy="149"/>
                <a:chOff x="3014" y="3057"/>
                <a:chExt cx="148" cy="149"/>
              </a:xfrm>
            </p:grpSpPr>
            <p:sp>
              <p:nvSpPr>
                <p:cNvPr id="374820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3094" y="3057"/>
                  <a:ext cx="68" cy="6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4821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3014" y="3138"/>
                  <a:ext cx="68" cy="68"/>
                </a:xfrm>
                <a:prstGeom prst="line">
                  <a:avLst/>
                </a:prstGeom>
                <a:noFill/>
                <a:ln w="28575" cap="sq">
                  <a:solidFill>
                    <a:srgbClr val="F63C57"/>
                  </a:solidFill>
                  <a:round/>
                  <a:headEnd type="triangle" w="med" len="med"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74806" name="Group 25"/>
            <p:cNvGrpSpPr>
              <a:grpSpLocks/>
            </p:cNvGrpSpPr>
            <p:nvPr/>
          </p:nvGrpSpPr>
          <p:grpSpPr bwMode="auto">
            <a:xfrm rot="10800000">
              <a:off x="1615" y="2795"/>
              <a:ext cx="136" cy="136"/>
              <a:chOff x="2971" y="3022"/>
              <a:chExt cx="249" cy="249"/>
            </a:xfrm>
          </p:grpSpPr>
          <p:sp>
            <p:nvSpPr>
              <p:cNvPr id="374814" name="Oval 26"/>
              <p:cNvSpPr>
                <a:spLocks noChangeArrowheads="1"/>
              </p:cNvSpPr>
              <p:nvPr/>
            </p:nvSpPr>
            <p:spPr bwMode="auto">
              <a:xfrm>
                <a:off x="2971" y="3022"/>
                <a:ext cx="249" cy="249"/>
              </a:xfrm>
              <a:prstGeom prst="ellips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grpSp>
            <p:nvGrpSpPr>
              <p:cNvPr id="374815" name="Group 27"/>
              <p:cNvGrpSpPr>
                <a:grpSpLocks/>
              </p:cNvGrpSpPr>
              <p:nvPr/>
            </p:nvGrpSpPr>
            <p:grpSpPr bwMode="auto">
              <a:xfrm>
                <a:off x="3024" y="3071"/>
                <a:ext cx="148" cy="149"/>
                <a:chOff x="3014" y="3057"/>
                <a:chExt cx="148" cy="149"/>
              </a:xfrm>
            </p:grpSpPr>
            <p:sp>
              <p:nvSpPr>
                <p:cNvPr id="374816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3094" y="3057"/>
                  <a:ext cx="68" cy="6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4817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3014" y="3138"/>
                  <a:ext cx="68" cy="68"/>
                </a:xfrm>
                <a:prstGeom prst="line">
                  <a:avLst/>
                </a:prstGeom>
                <a:noFill/>
                <a:ln w="28575" cap="sq">
                  <a:solidFill>
                    <a:srgbClr val="F63C57"/>
                  </a:solidFill>
                  <a:round/>
                  <a:headEnd type="triangle" w="med" len="med"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74807" name="Group 30"/>
            <p:cNvGrpSpPr>
              <a:grpSpLocks/>
            </p:cNvGrpSpPr>
            <p:nvPr/>
          </p:nvGrpSpPr>
          <p:grpSpPr bwMode="auto">
            <a:xfrm>
              <a:off x="2442" y="3121"/>
              <a:ext cx="136" cy="136"/>
              <a:chOff x="2971" y="3022"/>
              <a:chExt cx="249" cy="249"/>
            </a:xfrm>
          </p:grpSpPr>
          <p:sp>
            <p:nvSpPr>
              <p:cNvPr id="374810" name="Oval 31"/>
              <p:cNvSpPr>
                <a:spLocks noChangeArrowheads="1"/>
              </p:cNvSpPr>
              <p:nvPr/>
            </p:nvSpPr>
            <p:spPr bwMode="auto">
              <a:xfrm>
                <a:off x="2971" y="3022"/>
                <a:ext cx="249" cy="249"/>
              </a:xfrm>
              <a:prstGeom prst="ellips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grpSp>
            <p:nvGrpSpPr>
              <p:cNvPr id="374811" name="Group 32"/>
              <p:cNvGrpSpPr>
                <a:grpSpLocks/>
              </p:cNvGrpSpPr>
              <p:nvPr/>
            </p:nvGrpSpPr>
            <p:grpSpPr bwMode="auto">
              <a:xfrm>
                <a:off x="3024" y="3071"/>
                <a:ext cx="148" cy="149"/>
                <a:chOff x="3014" y="3057"/>
                <a:chExt cx="148" cy="149"/>
              </a:xfrm>
            </p:grpSpPr>
            <p:sp>
              <p:nvSpPr>
                <p:cNvPr id="374812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3094" y="3057"/>
                  <a:ext cx="68" cy="6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4813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3014" y="3138"/>
                  <a:ext cx="68" cy="68"/>
                </a:xfrm>
                <a:prstGeom prst="line">
                  <a:avLst/>
                </a:prstGeom>
                <a:noFill/>
                <a:ln w="28575" cap="sq">
                  <a:solidFill>
                    <a:srgbClr val="F63C57"/>
                  </a:solidFill>
                  <a:round/>
                  <a:headEnd type="triangle" w="med" len="med"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374808" name="Line 35"/>
            <p:cNvSpPr>
              <a:spLocks noChangeShapeType="1"/>
            </p:cNvSpPr>
            <p:nvPr/>
          </p:nvSpPr>
          <p:spPr bwMode="auto">
            <a:xfrm flipV="1">
              <a:off x="2138" y="2259"/>
              <a:ext cx="0" cy="272"/>
            </a:xfrm>
            <a:prstGeom prst="line">
              <a:avLst/>
            </a:prstGeom>
            <a:noFill/>
            <a:ln w="28575" cap="sq">
              <a:solidFill>
                <a:srgbClr val="F63C57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809" name="Rectangle 36"/>
            <p:cNvSpPr>
              <a:spLocks noChangeArrowheads="1"/>
            </p:cNvSpPr>
            <p:nvPr/>
          </p:nvSpPr>
          <p:spPr bwMode="auto">
            <a:xfrm>
              <a:off x="2130" y="2272"/>
              <a:ext cx="113" cy="1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</p:grpSp>
      <p:sp>
        <p:nvSpPr>
          <p:cNvPr id="1636391" name="Rectangle 39"/>
          <p:cNvSpPr>
            <a:spLocks noGrp="1" noChangeArrowheads="1"/>
          </p:cNvSpPr>
          <p:nvPr>
            <p:ph type="body" sz="half" idx="1"/>
          </p:nvPr>
        </p:nvSpPr>
        <p:spPr>
          <a:xfrm>
            <a:off x="2049463" y="5157788"/>
            <a:ext cx="8134350" cy="1079500"/>
          </a:xfrm>
          <a:noFill/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جهت خطوط ميدان مغناطيسي اطراف سيم با قانون شست و چهار انگشت خميدۀ دست راست مشخص مي‌شود . </a:t>
            </a:r>
            <a:endParaRPr lang="en-US" altLang="en-US" smtClean="0"/>
          </a:p>
        </p:txBody>
      </p:sp>
      <p:grpSp>
        <p:nvGrpSpPr>
          <p:cNvPr id="1636392" name="Group 40"/>
          <p:cNvGrpSpPr>
            <a:grpSpLocks/>
          </p:cNvGrpSpPr>
          <p:nvPr/>
        </p:nvGrpSpPr>
        <p:grpSpPr bwMode="auto">
          <a:xfrm>
            <a:off x="6959603" y="2708275"/>
            <a:ext cx="947738" cy="757238"/>
            <a:chOff x="3771" y="1706"/>
            <a:chExt cx="597" cy="477"/>
          </a:xfrm>
        </p:grpSpPr>
        <p:sp>
          <p:nvSpPr>
            <p:cNvPr id="374793" name="Rectangle 41"/>
            <p:cNvSpPr>
              <a:spLocks noChangeArrowheads="1"/>
            </p:cNvSpPr>
            <p:nvPr/>
          </p:nvSpPr>
          <p:spPr bwMode="auto">
            <a:xfrm>
              <a:off x="4043" y="1706"/>
              <a:ext cx="32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hlink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000" u="sng"/>
                <a:t>مقوا</a:t>
              </a:r>
              <a:endParaRPr lang="en-US" altLang="en-US" sz="2000" u="sng"/>
            </a:p>
          </p:txBody>
        </p:sp>
        <p:sp>
          <p:nvSpPr>
            <p:cNvPr id="374794" name="Freeform 42"/>
            <p:cNvSpPr>
              <a:spLocks/>
            </p:cNvSpPr>
            <p:nvPr/>
          </p:nvSpPr>
          <p:spPr bwMode="auto">
            <a:xfrm>
              <a:off x="3771" y="1978"/>
              <a:ext cx="528" cy="205"/>
            </a:xfrm>
            <a:custGeom>
              <a:avLst/>
              <a:gdLst>
                <a:gd name="T0" fmla="*/ 453 w 528"/>
                <a:gd name="T1" fmla="*/ 0 h 205"/>
                <a:gd name="T2" fmla="*/ 453 w 528"/>
                <a:gd name="T3" fmla="*/ 182 h 205"/>
                <a:gd name="T4" fmla="*/ 0 w 528"/>
                <a:gd name="T5" fmla="*/ 136 h 2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28" h="205">
                  <a:moveTo>
                    <a:pt x="453" y="0"/>
                  </a:moveTo>
                  <a:cubicBezTo>
                    <a:pt x="490" y="79"/>
                    <a:pt x="528" y="159"/>
                    <a:pt x="453" y="182"/>
                  </a:cubicBezTo>
                  <a:cubicBezTo>
                    <a:pt x="378" y="205"/>
                    <a:pt x="189" y="170"/>
                    <a:pt x="0" y="136"/>
                  </a:cubicBezTo>
                </a:path>
              </a:pathLst>
            </a:custGeom>
            <a:noFill/>
            <a:ln w="19050" cap="sq" cmpd="sng">
              <a:solidFill>
                <a:schemeClr val="accent1"/>
              </a:solidFill>
              <a:prstDash val="solid"/>
              <a:round/>
              <a:headEnd type="none" w="lg" len="lg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36395" name="Group 43"/>
          <p:cNvGrpSpPr>
            <a:grpSpLocks/>
          </p:cNvGrpSpPr>
          <p:nvPr/>
        </p:nvGrpSpPr>
        <p:grpSpPr bwMode="auto">
          <a:xfrm>
            <a:off x="2351089" y="2535238"/>
            <a:ext cx="3286125" cy="461962"/>
            <a:chOff x="521" y="1597"/>
            <a:chExt cx="2070" cy="291"/>
          </a:xfrm>
        </p:grpSpPr>
        <p:sp>
          <p:nvSpPr>
            <p:cNvPr id="374791" name="Rectangle 44"/>
            <p:cNvSpPr>
              <a:spLocks noChangeArrowheads="1"/>
            </p:cNvSpPr>
            <p:nvPr/>
          </p:nvSpPr>
          <p:spPr bwMode="auto">
            <a:xfrm>
              <a:off x="521" y="1597"/>
              <a:ext cx="178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cap="sq">
                  <a:solidFill>
                    <a:schemeClr val="hlink"/>
                  </a:solidFill>
                  <a:miter lim="800000"/>
                  <a:headEnd type="none" w="lg" len="lg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eaLnBrk="1" hangingPunct="1">
                <a:buFontTx/>
                <a:buNone/>
              </a:pPr>
              <a:r>
                <a:rPr lang="fa-IR" altLang="en-US" sz="2000" u="sng"/>
                <a:t>مسير قرارگيري براده هاي آهن </a:t>
              </a:r>
            </a:p>
          </p:txBody>
        </p:sp>
        <p:sp>
          <p:nvSpPr>
            <p:cNvPr id="374792" name="Freeform 45"/>
            <p:cNvSpPr>
              <a:spLocks/>
            </p:cNvSpPr>
            <p:nvPr/>
          </p:nvSpPr>
          <p:spPr bwMode="auto">
            <a:xfrm>
              <a:off x="2183" y="1676"/>
              <a:ext cx="408" cy="212"/>
            </a:xfrm>
            <a:custGeom>
              <a:avLst/>
              <a:gdLst>
                <a:gd name="T0" fmla="*/ 0 w 408"/>
                <a:gd name="T1" fmla="*/ 30 h 212"/>
                <a:gd name="T2" fmla="*/ 182 w 408"/>
                <a:gd name="T3" fmla="*/ 30 h 212"/>
                <a:gd name="T4" fmla="*/ 408 w 408"/>
                <a:gd name="T5" fmla="*/ 212 h 2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8" h="212">
                  <a:moveTo>
                    <a:pt x="0" y="30"/>
                  </a:moveTo>
                  <a:cubicBezTo>
                    <a:pt x="57" y="15"/>
                    <a:pt x="114" y="0"/>
                    <a:pt x="182" y="30"/>
                  </a:cubicBezTo>
                  <a:cubicBezTo>
                    <a:pt x="250" y="60"/>
                    <a:pt x="329" y="136"/>
                    <a:pt x="408" y="212"/>
                  </a:cubicBezTo>
                </a:path>
              </a:pathLst>
            </a:custGeom>
            <a:noFill/>
            <a:ln w="19050" cap="sq" cmpd="sng">
              <a:solidFill>
                <a:schemeClr val="accent1"/>
              </a:solidFill>
              <a:prstDash val="solid"/>
              <a:round/>
              <a:headEnd type="none" w="lg" len="lg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82117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6363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6363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636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636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6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6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3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3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363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3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3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3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363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3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16363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16363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63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63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6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636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636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636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6354" grpId="0"/>
      <p:bldP spid="163639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098675" y="588963"/>
            <a:ext cx="80010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a-IR" altLang="en-US" smtClean="0"/>
              <a:t>ميدان مغناطيسي در اطراف سيم مستقيم طويل حامل جريان </a:t>
            </a:r>
            <a:r>
              <a:rPr lang="en-US" altLang="en-US" smtClean="0"/>
              <a:t>I</a:t>
            </a:r>
            <a:r>
              <a:rPr lang="fa-IR" altLang="en-US" smtClean="0"/>
              <a:t> </a:t>
            </a:r>
            <a:endParaRPr lang="en-US" altLang="en-US" smtClean="0"/>
          </a:p>
        </p:txBody>
      </p:sp>
      <p:sp>
        <p:nvSpPr>
          <p:cNvPr id="10895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24076" y="1844675"/>
            <a:ext cx="8062913" cy="1701800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تجربه نشان مي‌دهد كه در فواصل نزديك به سيم خطوط ميدان متراكم‌تر پس شدت ميدان مغناطيسي قويتر و با افزايش جريان نيز شدت ميدان بيشتر است ، در نتيجه :</a:t>
            </a:r>
          </a:p>
        </p:txBody>
      </p:sp>
      <p:graphicFrame>
        <p:nvGraphicFramePr>
          <p:cNvPr id="108954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335213" y="4587876"/>
          <a:ext cx="10795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393359" imgH="164957" progId="Equation.3">
                  <p:embed/>
                </p:oleObj>
              </mc:Choice>
              <mc:Fallback>
                <p:oleObj name="Equation" r:id="rId3" imgW="393359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5213" y="4587876"/>
                        <a:ext cx="1079500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9542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3892550" y="3713164"/>
          <a:ext cx="1944688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723586" imgH="393529" progId="Equation.3">
                  <p:embed/>
                </p:oleObj>
              </mc:Choice>
              <mc:Fallback>
                <p:oleObj name="Equation" r:id="rId5" imgW="72358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2550" y="3713164"/>
                        <a:ext cx="1944688" cy="105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9544" name="Object 8"/>
          <p:cNvGraphicFramePr>
            <a:graphicFrameLocks noChangeAspect="1"/>
          </p:cNvGraphicFramePr>
          <p:nvPr/>
        </p:nvGraphicFramePr>
        <p:xfrm>
          <a:off x="6538913" y="5214938"/>
          <a:ext cx="2855912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7" imgW="1155700" imgH="393700" progId="Equation.3">
                  <p:embed/>
                </p:oleObj>
              </mc:Choice>
              <mc:Fallback>
                <p:oleObj name="Equation" r:id="rId7" imgW="11557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8913" y="5214938"/>
                        <a:ext cx="2855912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9546" name="Rectangle 10"/>
          <p:cNvSpPr>
            <a:spLocks noChangeArrowheads="1"/>
          </p:cNvSpPr>
          <p:nvPr/>
        </p:nvSpPr>
        <p:spPr bwMode="auto">
          <a:xfrm>
            <a:off x="2092325" y="5459414"/>
            <a:ext cx="429895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 cap="sq" cmpd="tri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( قابليت نفوذپذيري مغناطيسي خلاء ) </a:t>
            </a:r>
            <a:endParaRPr lang="en-US" altLang="en-US"/>
          </a:p>
        </p:txBody>
      </p:sp>
      <p:graphicFrame>
        <p:nvGraphicFramePr>
          <p:cNvPr id="1089547" name="Object 11"/>
          <p:cNvGraphicFramePr>
            <a:graphicFrameLocks noChangeAspect="1"/>
          </p:cNvGraphicFramePr>
          <p:nvPr/>
        </p:nvGraphicFramePr>
        <p:xfrm>
          <a:off x="2236789" y="3155950"/>
          <a:ext cx="1150937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9" imgW="418918" imgH="393529" progId="Equation.3">
                  <p:embed/>
                </p:oleObj>
              </mc:Choice>
              <mc:Fallback>
                <p:oleObj name="Equation" r:id="rId9" imgW="41891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6789" y="3155950"/>
                        <a:ext cx="1150937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9548" name="AutoShape 12"/>
          <p:cNvSpPr>
            <a:spLocks/>
          </p:cNvSpPr>
          <p:nvPr/>
        </p:nvSpPr>
        <p:spPr bwMode="auto">
          <a:xfrm>
            <a:off x="3530601" y="3514725"/>
            <a:ext cx="290513" cy="1512888"/>
          </a:xfrm>
          <a:prstGeom prst="rightBrace">
            <a:avLst>
              <a:gd name="adj1" fmla="val 43397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sp>
        <p:nvSpPr>
          <p:cNvPr id="1089549" name="Rectangle 13"/>
          <p:cNvSpPr>
            <a:spLocks noChangeArrowheads="1"/>
          </p:cNvSpPr>
          <p:nvPr/>
        </p:nvSpPr>
        <p:spPr bwMode="auto">
          <a:xfrm>
            <a:off x="9451976" y="5416551"/>
            <a:ext cx="7524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/>
              <a:t> كه :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54859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895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895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89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89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89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89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08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08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089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895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89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89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895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89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89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89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89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895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89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895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8954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89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10895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10895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10895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60"/>
                            </p:stCondLst>
                            <p:childTnLst>
                              <p:par>
                                <p:cTn id="5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895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8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8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160"/>
                            </p:stCondLst>
                            <p:childTnLst>
                              <p:par>
                                <p:cTn id="6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10895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10895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10895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9538" grpId="0"/>
      <p:bldP spid="1089539" grpId="0" build="p"/>
      <p:bldP spid="1089546" grpId="0"/>
      <p:bldP spid="10895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5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57425" y="6461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مثال 1 </a:t>
            </a:r>
            <a:endParaRPr lang="en-US" altLang="en-US" smtClean="0"/>
          </a:p>
        </p:txBody>
      </p:sp>
      <p:sp>
        <p:nvSpPr>
          <p:cNvPr id="109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82800" y="1701801"/>
            <a:ext cx="7988300" cy="1655763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با توجه به شكل زير شدت ميدان مغناطيسي در نقطۀ </a:t>
            </a:r>
            <a:r>
              <a:rPr lang="en-US" altLang="en-US" smtClean="0">
                <a:solidFill>
                  <a:srgbClr val="000000"/>
                </a:solidFill>
              </a:rPr>
              <a:t>A</a:t>
            </a:r>
            <a:r>
              <a:rPr lang="fa-IR" altLang="en-US" smtClean="0"/>
              <a:t> وسط فاصلۀ بين دو سيم طويل حامل جريان مساوي و مختلف الجهت </a:t>
            </a:r>
            <a:r>
              <a:rPr lang="en-US" altLang="en-US" smtClean="0">
                <a:solidFill>
                  <a:srgbClr val="000000"/>
                </a:solidFill>
              </a:rPr>
              <a:t>I</a:t>
            </a:r>
            <a:r>
              <a:rPr lang="fa-IR" altLang="en-US" smtClean="0"/>
              <a:t> چقدر است ؟ </a:t>
            </a:r>
            <a:endParaRPr lang="en-US" altLang="en-US" smtClean="0"/>
          </a:p>
        </p:txBody>
      </p:sp>
      <p:grpSp>
        <p:nvGrpSpPr>
          <p:cNvPr id="1090582" name="Group 22"/>
          <p:cNvGrpSpPr>
            <a:grpSpLocks/>
          </p:cNvGrpSpPr>
          <p:nvPr/>
        </p:nvGrpSpPr>
        <p:grpSpPr bwMode="auto">
          <a:xfrm>
            <a:off x="4727576" y="3186113"/>
            <a:ext cx="2720975" cy="2817812"/>
            <a:chOff x="727" y="2139"/>
            <a:chExt cx="1714" cy="1775"/>
          </a:xfrm>
        </p:grpSpPr>
        <p:sp>
          <p:nvSpPr>
            <p:cNvPr id="376837" name="Line 5"/>
            <p:cNvSpPr>
              <a:spLocks noChangeShapeType="1"/>
            </p:cNvSpPr>
            <p:nvPr/>
          </p:nvSpPr>
          <p:spPr bwMode="auto">
            <a:xfrm flipV="1">
              <a:off x="952" y="2263"/>
              <a:ext cx="1088" cy="10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838" name="Line 6"/>
            <p:cNvSpPr>
              <a:spLocks noChangeShapeType="1"/>
            </p:cNvSpPr>
            <p:nvPr/>
          </p:nvSpPr>
          <p:spPr bwMode="auto">
            <a:xfrm flipV="1">
              <a:off x="1290" y="2603"/>
              <a:ext cx="1088" cy="10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839" name="Line 9"/>
            <p:cNvSpPr>
              <a:spLocks noChangeShapeType="1"/>
            </p:cNvSpPr>
            <p:nvPr/>
          </p:nvSpPr>
          <p:spPr bwMode="auto">
            <a:xfrm flipV="1">
              <a:off x="727" y="3347"/>
              <a:ext cx="227" cy="227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840" name="Line 10"/>
            <p:cNvSpPr>
              <a:spLocks noChangeShapeType="1"/>
            </p:cNvSpPr>
            <p:nvPr/>
          </p:nvSpPr>
          <p:spPr bwMode="auto">
            <a:xfrm flipV="1">
              <a:off x="1519" y="2580"/>
              <a:ext cx="205" cy="205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 type="none" w="lg" len="lg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841" name="Line 11"/>
            <p:cNvSpPr>
              <a:spLocks noChangeShapeType="1"/>
            </p:cNvSpPr>
            <p:nvPr/>
          </p:nvSpPr>
          <p:spPr bwMode="auto">
            <a:xfrm flipV="1">
              <a:off x="1065" y="3687"/>
              <a:ext cx="227" cy="227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842" name="Line 12"/>
            <p:cNvSpPr>
              <a:spLocks noChangeShapeType="1"/>
            </p:cNvSpPr>
            <p:nvPr/>
          </p:nvSpPr>
          <p:spPr bwMode="auto">
            <a:xfrm flipV="1">
              <a:off x="1519" y="3257"/>
              <a:ext cx="205" cy="205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 type="triangl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843" name="Oval 13"/>
            <p:cNvSpPr>
              <a:spLocks noChangeArrowheads="1"/>
            </p:cNvSpPr>
            <p:nvPr/>
          </p:nvSpPr>
          <p:spPr bwMode="auto">
            <a:xfrm>
              <a:off x="1567" y="3031"/>
              <a:ext cx="45" cy="45"/>
            </a:xfrm>
            <a:prstGeom prst="ellipse">
              <a:avLst/>
            </a:prstGeom>
            <a:solidFill>
              <a:srgbClr val="FF0066"/>
            </a:solidFill>
            <a:ln w="31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376844" name="AutoShape 15"/>
            <p:cNvSpPr>
              <a:spLocks/>
            </p:cNvSpPr>
            <p:nvPr/>
          </p:nvSpPr>
          <p:spPr bwMode="auto">
            <a:xfrm rot="-2691346">
              <a:off x="2228" y="2139"/>
              <a:ext cx="67" cy="476"/>
            </a:xfrm>
            <a:prstGeom prst="rightBrace">
              <a:avLst>
                <a:gd name="adj1" fmla="val 59204"/>
                <a:gd name="adj2" fmla="val 50000"/>
              </a:avLst>
            </a:prstGeom>
            <a:noFill/>
            <a:ln w="19050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376845" name="Rectangle 16"/>
            <p:cNvSpPr>
              <a:spLocks noChangeArrowheads="1"/>
            </p:cNvSpPr>
            <p:nvPr/>
          </p:nvSpPr>
          <p:spPr bwMode="auto">
            <a:xfrm>
              <a:off x="1474" y="2440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376846" name="Rectangle 17"/>
            <p:cNvSpPr>
              <a:spLocks noChangeArrowheads="1"/>
            </p:cNvSpPr>
            <p:nvPr/>
          </p:nvSpPr>
          <p:spPr bwMode="auto">
            <a:xfrm>
              <a:off x="1586" y="2845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376847" name="Rectangle 18"/>
            <p:cNvSpPr>
              <a:spLocks noChangeArrowheads="1"/>
            </p:cNvSpPr>
            <p:nvPr/>
          </p:nvSpPr>
          <p:spPr bwMode="auto">
            <a:xfrm>
              <a:off x="1595" y="3294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376848" name="Rectangle 19"/>
            <p:cNvSpPr>
              <a:spLocks noChangeArrowheads="1"/>
            </p:cNvSpPr>
            <p:nvPr/>
          </p:nvSpPr>
          <p:spPr bwMode="auto">
            <a:xfrm>
              <a:off x="2229" y="214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376849" name="Rectangle 20"/>
            <p:cNvSpPr>
              <a:spLocks noChangeArrowheads="1"/>
            </p:cNvSpPr>
            <p:nvPr/>
          </p:nvSpPr>
          <p:spPr bwMode="auto">
            <a:xfrm>
              <a:off x="1103" y="2710"/>
              <a:ext cx="34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400">
                  <a:solidFill>
                    <a:srgbClr val="000000"/>
                  </a:solidFill>
                </a:rPr>
                <a:t>(1)</a:t>
              </a:r>
              <a:endParaRPr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376850" name="Rectangle 21"/>
            <p:cNvSpPr>
              <a:spLocks noChangeArrowheads="1"/>
            </p:cNvSpPr>
            <p:nvPr/>
          </p:nvSpPr>
          <p:spPr bwMode="auto">
            <a:xfrm>
              <a:off x="2064" y="2811"/>
              <a:ext cx="34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400">
                  <a:solidFill>
                    <a:srgbClr val="000000"/>
                  </a:solidFill>
                </a:rPr>
                <a:t>(2)</a:t>
              </a:r>
              <a:endParaRPr lang="en-US" altLang="en-US" sz="24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39647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905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905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90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90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90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90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090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090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090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68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90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90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905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90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0562" grpId="0"/>
      <p:bldP spid="109056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57425" y="6461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مثال 1 </a:t>
            </a:r>
            <a:endParaRPr lang="en-US" altLang="en-US" smtClean="0"/>
          </a:p>
        </p:txBody>
      </p:sp>
      <p:graphicFrame>
        <p:nvGraphicFramePr>
          <p:cNvPr id="1091621" name="Object 37"/>
          <p:cNvGraphicFramePr>
            <a:graphicFrameLocks noChangeAspect="1"/>
          </p:cNvGraphicFramePr>
          <p:nvPr>
            <p:ph sz="half" idx="1"/>
          </p:nvPr>
        </p:nvGraphicFramePr>
        <p:xfrm>
          <a:off x="5865813" y="3957639"/>
          <a:ext cx="1955800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825500" imgH="228600" progId="Equation.3">
                  <p:embed/>
                </p:oleObj>
              </mc:Choice>
              <mc:Fallback>
                <p:oleObj name="Equation" r:id="rId3" imgW="825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5813" y="3957639"/>
                        <a:ext cx="1955800" cy="541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91620" name="Group 36"/>
          <p:cNvGrpSpPr>
            <a:grpSpLocks/>
          </p:cNvGrpSpPr>
          <p:nvPr/>
        </p:nvGrpSpPr>
        <p:grpSpPr bwMode="auto">
          <a:xfrm>
            <a:off x="2063750" y="981075"/>
            <a:ext cx="3149600" cy="4897438"/>
            <a:chOff x="1618" y="1026"/>
            <a:chExt cx="1984" cy="3085"/>
          </a:xfrm>
        </p:grpSpPr>
        <p:grpSp>
          <p:nvGrpSpPr>
            <p:cNvPr id="377864" name="Group 16"/>
            <p:cNvGrpSpPr>
              <a:grpSpLocks/>
            </p:cNvGrpSpPr>
            <p:nvPr/>
          </p:nvGrpSpPr>
          <p:grpSpPr bwMode="auto">
            <a:xfrm>
              <a:off x="1701" y="2614"/>
              <a:ext cx="1497" cy="1497"/>
              <a:chOff x="1701" y="2614"/>
              <a:chExt cx="1497" cy="1497"/>
            </a:xfrm>
          </p:grpSpPr>
          <p:sp>
            <p:nvSpPr>
              <p:cNvPr id="377888" name="Oval 4"/>
              <p:cNvSpPr>
                <a:spLocks noChangeArrowheads="1"/>
              </p:cNvSpPr>
              <p:nvPr/>
            </p:nvSpPr>
            <p:spPr bwMode="auto">
              <a:xfrm>
                <a:off x="1701" y="2614"/>
                <a:ext cx="1497" cy="149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377889" name="Oval 7"/>
              <p:cNvSpPr>
                <a:spLocks noChangeArrowheads="1"/>
              </p:cNvSpPr>
              <p:nvPr/>
            </p:nvSpPr>
            <p:spPr bwMode="auto">
              <a:xfrm>
                <a:off x="1928" y="2841"/>
                <a:ext cx="1043" cy="104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377890" name="Oval 8"/>
              <p:cNvSpPr>
                <a:spLocks noChangeArrowheads="1"/>
              </p:cNvSpPr>
              <p:nvPr/>
            </p:nvSpPr>
            <p:spPr bwMode="auto">
              <a:xfrm>
                <a:off x="2154" y="3067"/>
                <a:ext cx="590" cy="59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grpSp>
          <p:nvGrpSpPr>
            <p:cNvPr id="377865" name="Group 9"/>
            <p:cNvGrpSpPr>
              <a:grpSpLocks/>
            </p:cNvGrpSpPr>
            <p:nvPr/>
          </p:nvGrpSpPr>
          <p:grpSpPr bwMode="auto">
            <a:xfrm>
              <a:off x="2381" y="1728"/>
              <a:ext cx="136" cy="136"/>
              <a:chOff x="1154" y="3385"/>
              <a:chExt cx="136" cy="136"/>
            </a:xfrm>
          </p:grpSpPr>
          <p:sp>
            <p:nvSpPr>
              <p:cNvPr id="377885" name="Oval 10"/>
              <p:cNvSpPr>
                <a:spLocks noChangeArrowheads="1"/>
              </p:cNvSpPr>
              <p:nvPr/>
            </p:nvSpPr>
            <p:spPr bwMode="auto">
              <a:xfrm>
                <a:off x="1154" y="3385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377886" name="Line 11"/>
              <p:cNvSpPr>
                <a:spLocks noChangeShapeType="1"/>
              </p:cNvSpPr>
              <p:nvPr/>
            </p:nvSpPr>
            <p:spPr bwMode="auto">
              <a:xfrm rot="2700000">
                <a:off x="1176" y="3454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7887" name="Line 12"/>
              <p:cNvSpPr>
                <a:spLocks noChangeShapeType="1"/>
              </p:cNvSpPr>
              <p:nvPr/>
            </p:nvSpPr>
            <p:spPr bwMode="auto">
              <a:xfrm rot="-2700000">
                <a:off x="1176" y="3452"/>
                <a:ext cx="91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77866" name="Group 13"/>
            <p:cNvGrpSpPr>
              <a:grpSpLocks/>
            </p:cNvGrpSpPr>
            <p:nvPr/>
          </p:nvGrpSpPr>
          <p:grpSpPr bwMode="auto">
            <a:xfrm>
              <a:off x="2389" y="3294"/>
              <a:ext cx="136" cy="136"/>
              <a:chOff x="1156" y="3339"/>
              <a:chExt cx="136" cy="136"/>
            </a:xfrm>
          </p:grpSpPr>
          <p:sp>
            <p:nvSpPr>
              <p:cNvPr id="377883" name="Oval 14"/>
              <p:cNvSpPr>
                <a:spLocks noChangeArrowheads="1"/>
              </p:cNvSpPr>
              <p:nvPr/>
            </p:nvSpPr>
            <p:spPr bwMode="auto">
              <a:xfrm>
                <a:off x="1156" y="3339"/>
                <a:ext cx="136" cy="136"/>
              </a:xfrm>
              <a:prstGeom prst="ellips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377884" name="Oval 15"/>
              <p:cNvSpPr>
                <a:spLocks noChangeArrowheads="1"/>
              </p:cNvSpPr>
              <p:nvPr/>
            </p:nvSpPr>
            <p:spPr bwMode="auto">
              <a:xfrm>
                <a:off x="1210" y="3397"/>
                <a:ext cx="23" cy="23"/>
              </a:xfrm>
              <a:prstGeom prst="ellipse">
                <a:avLst/>
              </a:prstGeom>
              <a:solidFill>
                <a:schemeClr val="tx1"/>
              </a:solidFill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grpSp>
          <p:nvGrpSpPr>
            <p:cNvPr id="377867" name="Group 17"/>
            <p:cNvGrpSpPr>
              <a:grpSpLocks/>
            </p:cNvGrpSpPr>
            <p:nvPr/>
          </p:nvGrpSpPr>
          <p:grpSpPr bwMode="auto">
            <a:xfrm>
              <a:off x="1701" y="1026"/>
              <a:ext cx="1497" cy="1497"/>
              <a:chOff x="1701" y="2614"/>
              <a:chExt cx="1497" cy="1497"/>
            </a:xfrm>
          </p:grpSpPr>
          <p:sp>
            <p:nvSpPr>
              <p:cNvPr id="377880" name="Oval 18"/>
              <p:cNvSpPr>
                <a:spLocks noChangeArrowheads="1"/>
              </p:cNvSpPr>
              <p:nvPr/>
            </p:nvSpPr>
            <p:spPr bwMode="auto">
              <a:xfrm>
                <a:off x="1701" y="2614"/>
                <a:ext cx="1497" cy="149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377881" name="Oval 19"/>
              <p:cNvSpPr>
                <a:spLocks noChangeArrowheads="1"/>
              </p:cNvSpPr>
              <p:nvPr/>
            </p:nvSpPr>
            <p:spPr bwMode="auto">
              <a:xfrm>
                <a:off x="1928" y="2841"/>
                <a:ext cx="1043" cy="104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377882" name="Oval 20"/>
              <p:cNvSpPr>
                <a:spLocks noChangeArrowheads="1"/>
              </p:cNvSpPr>
              <p:nvPr/>
            </p:nvSpPr>
            <p:spPr bwMode="auto">
              <a:xfrm>
                <a:off x="2154" y="3067"/>
                <a:ext cx="590" cy="59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grpSp>
          <p:nvGrpSpPr>
            <p:cNvPr id="377868" name="Group 22"/>
            <p:cNvGrpSpPr>
              <a:grpSpLocks/>
            </p:cNvGrpSpPr>
            <p:nvPr/>
          </p:nvGrpSpPr>
          <p:grpSpPr bwMode="auto">
            <a:xfrm>
              <a:off x="1634" y="2595"/>
              <a:ext cx="311" cy="288"/>
              <a:chOff x="2976" y="1180"/>
              <a:chExt cx="311" cy="288"/>
            </a:xfrm>
          </p:grpSpPr>
          <p:sp>
            <p:nvSpPr>
              <p:cNvPr id="377878" name="Rectangle 23"/>
              <p:cNvSpPr>
                <a:spLocks noChangeArrowheads="1"/>
              </p:cNvSpPr>
              <p:nvPr/>
            </p:nvSpPr>
            <p:spPr bwMode="auto">
              <a:xfrm>
                <a:off x="2976" y="1180"/>
                <a:ext cx="31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B</a:t>
                </a:r>
                <a:r>
                  <a:rPr lang="fa-IR" altLang="en-US" sz="2400" baseline="-250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2</a:t>
                </a:r>
                <a:endPara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377879" name="Line 24"/>
              <p:cNvSpPr>
                <a:spLocks noChangeShapeType="1"/>
              </p:cNvSpPr>
              <p:nvPr/>
            </p:nvSpPr>
            <p:spPr bwMode="auto">
              <a:xfrm>
                <a:off x="3037" y="1225"/>
                <a:ext cx="105" cy="1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77869" name="Group 25"/>
            <p:cNvGrpSpPr>
              <a:grpSpLocks/>
            </p:cNvGrpSpPr>
            <p:nvPr/>
          </p:nvGrpSpPr>
          <p:grpSpPr bwMode="auto">
            <a:xfrm>
              <a:off x="1618" y="2275"/>
              <a:ext cx="311" cy="288"/>
              <a:chOff x="2976" y="1180"/>
              <a:chExt cx="311" cy="288"/>
            </a:xfrm>
          </p:grpSpPr>
          <p:sp>
            <p:nvSpPr>
              <p:cNvPr id="377876" name="Rectangle 26"/>
              <p:cNvSpPr>
                <a:spLocks noChangeArrowheads="1"/>
              </p:cNvSpPr>
              <p:nvPr/>
            </p:nvSpPr>
            <p:spPr bwMode="auto">
              <a:xfrm>
                <a:off x="2976" y="1180"/>
                <a:ext cx="31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B</a:t>
                </a:r>
                <a:r>
                  <a:rPr lang="fa-IR" altLang="en-US" sz="2400" baseline="-250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377877" name="Line 27"/>
              <p:cNvSpPr>
                <a:spLocks noChangeShapeType="1"/>
              </p:cNvSpPr>
              <p:nvPr/>
            </p:nvSpPr>
            <p:spPr bwMode="auto">
              <a:xfrm>
                <a:off x="3037" y="1225"/>
                <a:ext cx="105" cy="1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77870" name="Line 28"/>
            <p:cNvSpPr>
              <a:spLocks noChangeShapeType="1"/>
            </p:cNvSpPr>
            <p:nvPr/>
          </p:nvSpPr>
          <p:spPr bwMode="auto">
            <a:xfrm flipH="1">
              <a:off x="1943" y="2539"/>
              <a:ext cx="499" cy="0"/>
            </a:xfrm>
            <a:prstGeom prst="line">
              <a:avLst/>
            </a:prstGeom>
            <a:noFill/>
            <a:ln w="28575" cap="sq">
              <a:solidFill>
                <a:schemeClr val="tx2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871" name="Line 29"/>
            <p:cNvSpPr>
              <a:spLocks noChangeShapeType="1"/>
            </p:cNvSpPr>
            <p:nvPr/>
          </p:nvSpPr>
          <p:spPr bwMode="auto">
            <a:xfrm flipH="1">
              <a:off x="1943" y="2619"/>
              <a:ext cx="499" cy="0"/>
            </a:xfrm>
            <a:prstGeom prst="line">
              <a:avLst/>
            </a:prstGeom>
            <a:noFill/>
            <a:ln w="28575" cap="sq">
              <a:solidFill>
                <a:schemeClr val="tx2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872" name="Arc 30"/>
            <p:cNvSpPr>
              <a:spLocks/>
            </p:cNvSpPr>
            <p:nvPr/>
          </p:nvSpPr>
          <p:spPr bwMode="auto">
            <a:xfrm>
              <a:off x="2450" y="1774"/>
              <a:ext cx="717" cy="508"/>
            </a:xfrm>
            <a:custGeom>
              <a:avLst/>
              <a:gdLst>
                <a:gd name="T0" fmla="*/ 1 w 20714"/>
                <a:gd name="T1" fmla="*/ 0 h 14679"/>
                <a:gd name="T2" fmla="*/ 1 w 20714"/>
                <a:gd name="T3" fmla="*/ 1 h 14679"/>
                <a:gd name="T4" fmla="*/ 0 w 20714"/>
                <a:gd name="T5" fmla="*/ 0 h 146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714" h="14679" fill="none" extrusionOk="0">
                  <a:moveTo>
                    <a:pt x="20714" y="6122"/>
                  </a:moveTo>
                  <a:cubicBezTo>
                    <a:pt x="19771" y="9311"/>
                    <a:pt x="18105" y="12239"/>
                    <a:pt x="15845" y="14679"/>
                  </a:cubicBezTo>
                </a:path>
                <a:path w="20714" h="14679" stroke="0" extrusionOk="0">
                  <a:moveTo>
                    <a:pt x="20714" y="6122"/>
                  </a:moveTo>
                  <a:cubicBezTo>
                    <a:pt x="19771" y="9311"/>
                    <a:pt x="18105" y="12239"/>
                    <a:pt x="15845" y="14679"/>
                  </a:cubicBezTo>
                  <a:lnTo>
                    <a:pt x="0" y="0"/>
                  </a:lnTo>
                  <a:lnTo>
                    <a:pt x="20714" y="6122"/>
                  </a:lnTo>
                  <a:close/>
                </a:path>
              </a:pathLst>
            </a:custGeom>
            <a:noFill/>
            <a:ln w="28575" cap="sq">
              <a:solidFill>
                <a:schemeClr val="tx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873" name="Arc 31"/>
            <p:cNvSpPr>
              <a:spLocks/>
            </p:cNvSpPr>
            <p:nvPr/>
          </p:nvSpPr>
          <p:spPr bwMode="auto">
            <a:xfrm>
              <a:off x="2449" y="2856"/>
              <a:ext cx="715" cy="507"/>
            </a:xfrm>
            <a:custGeom>
              <a:avLst/>
              <a:gdLst>
                <a:gd name="T0" fmla="*/ 1 w 20641"/>
                <a:gd name="T1" fmla="*/ 0 h 14638"/>
                <a:gd name="T2" fmla="*/ 1 w 20641"/>
                <a:gd name="T3" fmla="*/ 0 h 14638"/>
                <a:gd name="T4" fmla="*/ 0 w 20641"/>
                <a:gd name="T5" fmla="*/ 1 h 1463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641" h="14638" fill="none" extrusionOk="0">
                  <a:moveTo>
                    <a:pt x="15883" y="-1"/>
                  </a:moveTo>
                  <a:cubicBezTo>
                    <a:pt x="18066" y="2368"/>
                    <a:pt x="19691" y="5195"/>
                    <a:pt x="20640" y="8273"/>
                  </a:cubicBezTo>
                </a:path>
                <a:path w="20641" h="14638" stroke="0" extrusionOk="0">
                  <a:moveTo>
                    <a:pt x="15883" y="-1"/>
                  </a:moveTo>
                  <a:cubicBezTo>
                    <a:pt x="18066" y="2368"/>
                    <a:pt x="19691" y="5195"/>
                    <a:pt x="20640" y="8273"/>
                  </a:cubicBezTo>
                  <a:lnTo>
                    <a:pt x="0" y="14638"/>
                  </a:lnTo>
                  <a:lnTo>
                    <a:pt x="15883" y="-1"/>
                  </a:lnTo>
                  <a:close/>
                </a:path>
              </a:pathLst>
            </a:custGeom>
            <a:noFill/>
            <a:ln w="28575" cap="sq">
              <a:solidFill>
                <a:schemeClr val="tx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874" name="Rectangle 34"/>
            <p:cNvSpPr>
              <a:spLocks noChangeArrowheads="1"/>
            </p:cNvSpPr>
            <p:nvPr/>
          </p:nvSpPr>
          <p:spPr bwMode="auto">
            <a:xfrm>
              <a:off x="3254" y="1645"/>
              <a:ext cx="34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400">
                  <a:solidFill>
                    <a:srgbClr val="000000"/>
                  </a:solidFill>
                </a:rPr>
                <a:t>(1)</a:t>
              </a:r>
              <a:endParaRPr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377875" name="Rectangle 35"/>
            <p:cNvSpPr>
              <a:spLocks noChangeArrowheads="1"/>
            </p:cNvSpPr>
            <p:nvPr/>
          </p:nvSpPr>
          <p:spPr bwMode="auto">
            <a:xfrm>
              <a:off x="3243" y="3219"/>
              <a:ext cx="34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400">
                  <a:solidFill>
                    <a:srgbClr val="000000"/>
                  </a:solidFill>
                </a:rPr>
                <a:t>(2)</a:t>
              </a:r>
              <a:endParaRPr lang="en-US" altLang="en-US" sz="2400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1091623" name="Object 39"/>
          <p:cNvGraphicFramePr>
            <a:graphicFrameLocks noChangeAspect="1"/>
          </p:cNvGraphicFramePr>
          <p:nvPr>
            <p:ph sz="half" idx="2"/>
          </p:nvPr>
        </p:nvGraphicFramePr>
        <p:xfrm>
          <a:off x="8039100" y="4652964"/>
          <a:ext cx="1944688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850531" imgH="393529" progId="Equation.3">
                  <p:embed/>
                </p:oleObj>
              </mc:Choice>
              <mc:Fallback>
                <p:oleObj name="Equation" r:id="rId5" imgW="85053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9100" y="4652964"/>
                        <a:ext cx="1944688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1625" name="Object 41"/>
          <p:cNvGraphicFramePr>
            <a:graphicFrameLocks noChangeAspect="1"/>
          </p:cNvGraphicFramePr>
          <p:nvPr/>
        </p:nvGraphicFramePr>
        <p:xfrm>
          <a:off x="5834064" y="2247900"/>
          <a:ext cx="2206625" cy="1335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7" imgW="965200" imgH="584200" progId="Equation.3">
                  <p:embed/>
                </p:oleObj>
              </mc:Choice>
              <mc:Fallback>
                <p:oleObj name="Equation" r:id="rId7" imgW="965200" imgH="5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4064" y="2247900"/>
                        <a:ext cx="2206625" cy="1335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1626" name="AutoShape 42"/>
          <p:cNvSpPr>
            <a:spLocks/>
          </p:cNvSpPr>
          <p:nvPr/>
        </p:nvSpPr>
        <p:spPr bwMode="auto">
          <a:xfrm>
            <a:off x="5532438" y="2433639"/>
            <a:ext cx="215900" cy="2016125"/>
          </a:xfrm>
          <a:prstGeom prst="leftBrace">
            <a:avLst>
              <a:gd name="adj1" fmla="val 77819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1326381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915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915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91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91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91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91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91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91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916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9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91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91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916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9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916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91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91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916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91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91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916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916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91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158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6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57425" y="7191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مثال 2 </a:t>
            </a:r>
            <a:endParaRPr lang="en-US" altLang="en-US" smtClean="0"/>
          </a:p>
        </p:txBody>
      </p:sp>
      <p:sp>
        <p:nvSpPr>
          <p:cNvPr id="109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6763" y="1898650"/>
            <a:ext cx="8134350" cy="1054100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در مثال 1 ، شدت ميدان مغناطيسي را در نقطۀ </a:t>
            </a:r>
            <a:r>
              <a:rPr lang="en-US" altLang="en-US" smtClean="0">
                <a:solidFill>
                  <a:srgbClr val="000000"/>
                </a:solidFill>
              </a:rPr>
              <a:t>p</a:t>
            </a:r>
            <a:r>
              <a:rPr lang="fa-IR" altLang="en-US" smtClean="0"/>
              <a:t> در صفحۀ دو سيم و در فاصلۀ </a:t>
            </a:r>
            <a:r>
              <a:rPr lang="en-US" altLang="en-US" smtClean="0">
                <a:solidFill>
                  <a:srgbClr val="000000"/>
                </a:solidFill>
              </a:rPr>
              <a:t>d</a:t>
            </a:r>
            <a:r>
              <a:rPr lang="fa-IR" altLang="en-US" smtClean="0"/>
              <a:t> از سيم </a:t>
            </a:r>
            <a:r>
              <a:rPr lang="fa-IR" altLang="en-US" smtClean="0">
                <a:solidFill>
                  <a:srgbClr val="000000"/>
                </a:solidFill>
              </a:rPr>
              <a:t>(1)</a:t>
            </a:r>
            <a:r>
              <a:rPr lang="fa-IR" altLang="en-US" smtClean="0"/>
              <a:t> ، تعيين كنيد .</a:t>
            </a:r>
            <a:endParaRPr lang="en-US" altLang="en-US" smtClean="0"/>
          </a:p>
        </p:txBody>
      </p:sp>
      <p:grpSp>
        <p:nvGrpSpPr>
          <p:cNvPr id="1092629" name="Group 21"/>
          <p:cNvGrpSpPr>
            <a:grpSpLocks/>
          </p:cNvGrpSpPr>
          <p:nvPr/>
        </p:nvGrpSpPr>
        <p:grpSpPr bwMode="auto">
          <a:xfrm>
            <a:off x="4714875" y="3314701"/>
            <a:ext cx="2736850" cy="2817813"/>
            <a:chOff x="930" y="1933"/>
            <a:chExt cx="1724" cy="1775"/>
          </a:xfrm>
        </p:grpSpPr>
        <p:sp>
          <p:nvSpPr>
            <p:cNvPr id="378885" name="Line 5"/>
            <p:cNvSpPr>
              <a:spLocks noChangeShapeType="1"/>
            </p:cNvSpPr>
            <p:nvPr/>
          </p:nvSpPr>
          <p:spPr bwMode="auto">
            <a:xfrm flipV="1">
              <a:off x="1155" y="2057"/>
              <a:ext cx="1088" cy="10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886" name="Line 6"/>
            <p:cNvSpPr>
              <a:spLocks noChangeShapeType="1"/>
            </p:cNvSpPr>
            <p:nvPr/>
          </p:nvSpPr>
          <p:spPr bwMode="auto">
            <a:xfrm flipV="1">
              <a:off x="1493" y="2397"/>
              <a:ext cx="1088" cy="10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887" name="Line 7"/>
            <p:cNvSpPr>
              <a:spLocks noChangeShapeType="1"/>
            </p:cNvSpPr>
            <p:nvPr/>
          </p:nvSpPr>
          <p:spPr bwMode="auto">
            <a:xfrm flipV="1">
              <a:off x="930" y="3141"/>
              <a:ext cx="227" cy="227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888" name="Line 8"/>
            <p:cNvSpPr>
              <a:spLocks noChangeShapeType="1"/>
            </p:cNvSpPr>
            <p:nvPr/>
          </p:nvSpPr>
          <p:spPr bwMode="auto">
            <a:xfrm flipV="1">
              <a:off x="1722" y="2374"/>
              <a:ext cx="205" cy="205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 type="none" w="lg" len="lg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889" name="Line 9"/>
            <p:cNvSpPr>
              <a:spLocks noChangeShapeType="1"/>
            </p:cNvSpPr>
            <p:nvPr/>
          </p:nvSpPr>
          <p:spPr bwMode="auto">
            <a:xfrm flipV="1">
              <a:off x="1268" y="3481"/>
              <a:ext cx="227" cy="227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890" name="Line 10"/>
            <p:cNvSpPr>
              <a:spLocks noChangeShapeType="1"/>
            </p:cNvSpPr>
            <p:nvPr/>
          </p:nvSpPr>
          <p:spPr bwMode="auto">
            <a:xfrm flipV="1">
              <a:off x="1722" y="3051"/>
              <a:ext cx="205" cy="205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 type="triangl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891" name="Oval 11"/>
            <p:cNvSpPr>
              <a:spLocks noChangeArrowheads="1"/>
            </p:cNvSpPr>
            <p:nvPr/>
          </p:nvSpPr>
          <p:spPr bwMode="auto">
            <a:xfrm>
              <a:off x="1223" y="2333"/>
              <a:ext cx="45" cy="45"/>
            </a:xfrm>
            <a:prstGeom prst="ellipse">
              <a:avLst/>
            </a:prstGeom>
            <a:solidFill>
              <a:srgbClr val="FF0066"/>
            </a:solidFill>
            <a:ln w="31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378892" name="AutoShape 12"/>
            <p:cNvSpPr>
              <a:spLocks/>
            </p:cNvSpPr>
            <p:nvPr/>
          </p:nvSpPr>
          <p:spPr bwMode="auto">
            <a:xfrm rot="-2691346">
              <a:off x="1429" y="2235"/>
              <a:ext cx="67" cy="476"/>
            </a:xfrm>
            <a:prstGeom prst="rightBrace">
              <a:avLst>
                <a:gd name="adj1" fmla="val 59204"/>
                <a:gd name="adj2" fmla="val 50000"/>
              </a:avLst>
            </a:prstGeom>
            <a:noFill/>
            <a:ln w="19050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378893" name="Rectangle 13"/>
            <p:cNvSpPr>
              <a:spLocks noChangeArrowheads="1"/>
            </p:cNvSpPr>
            <p:nvPr/>
          </p:nvSpPr>
          <p:spPr bwMode="auto">
            <a:xfrm>
              <a:off x="1677" y="2234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378894" name="Rectangle 14"/>
            <p:cNvSpPr>
              <a:spLocks noChangeArrowheads="1"/>
            </p:cNvSpPr>
            <p:nvPr/>
          </p:nvSpPr>
          <p:spPr bwMode="auto">
            <a:xfrm>
              <a:off x="1066" y="2115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378895" name="Rectangle 15"/>
            <p:cNvSpPr>
              <a:spLocks noChangeArrowheads="1"/>
            </p:cNvSpPr>
            <p:nvPr/>
          </p:nvSpPr>
          <p:spPr bwMode="auto">
            <a:xfrm>
              <a:off x="1798" y="3088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378896" name="Rectangle 16"/>
            <p:cNvSpPr>
              <a:spLocks noChangeArrowheads="1"/>
            </p:cNvSpPr>
            <p:nvPr/>
          </p:nvSpPr>
          <p:spPr bwMode="auto">
            <a:xfrm>
              <a:off x="1434" y="2245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378897" name="Rectangle 17"/>
            <p:cNvSpPr>
              <a:spLocks noChangeArrowheads="1"/>
            </p:cNvSpPr>
            <p:nvPr/>
          </p:nvSpPr>
          <p:spPr bwMode="auto">
            <a:xfrm>
              <a:off x="1837" y="1963"/>
              <a:ext cx="34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400">
                  <a:solidFill>
                    <a:srgbClr val="000000"/>
                  </a:solidFill>
                </a:rPr>
                <a:t>(1)</a:t>
              </a:r>
              <a:endParaRPr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378898" name="Rectangle 18"/>
            <p:cNvSpPr>
              <a:spLocks noChangeArrowheads="1"/>
            </p:cNvSpPr>
            <p:nvPr/>
          </p:nvSpPr>
          <p:spPr bwMode="auto">
            <a:xfrm>
              <a:off x="2245" y="2619"/>
              <a:ext cx="34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400">
                  <a:solidFill>
                    <a:srgbClr val="000000"/>
                  </a:solidFill>
                </a:rPr>
                <a:t>(2)</a:t>
              </a:r>
              <a:endParaRPr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378899" name="Rectangle 19"/>
            <p:cNvSpPr>
              <a:spLocks noChangeArrowheads="1"/>
            </p:cNvSpPr>
            <p:nvPr/>
          </p:nvSpPr>
          <p:spPr bwMode="auto">
            <a:xfrm>
              <a:off x="2442" y="1941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378900" name="AutoShape 20"/>
            <p:cNvSpPr>
              <a:spLocks/>
            </p:cNvSpPr>
            <p:nvPr/>
          </p:nvSpPr>
          <p:spPr bwMode="auto">
            <a:xfrm rot="-2691346">
              <a:off x="2426" y="1933"/>
              <a:ext cx="67" cy="476"/>
            </a:xfrm>
            <a:prstGeom prst="rightBrace">
              <a:avLst>
                <a:gd name="adj1" fmla="val 59204"/>
                <a:gd name="adj2" fmla="val 50000"/>
              </a:avLst>
            </a:prstGeom>
            <a:noFill/>
            <a:ln w="19050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</p:grpSp>
    </p:spTree>
    <p:extLst>
      <p:ext uri="{BB962C8B-B14F-4D97-AF65-F5344CB8AC3E}">
        <p14:creationId xmlns:p14="http://schemas.microsoft.com/office/powerpoint/2010/main" val="3614989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926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926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92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92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92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92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092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092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092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92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92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92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926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92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2610" grpId="0"/>
      <p:bldP spid="109261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634" name="Rectangle 2"/>
          <p:cNvSpPr>
            <a:spLocks noGrp="1" noChangeArrowheads="1"/>
          </p:cNvSpPr>
          <p:nvPr>
            <p:ph type="title"/>
          </p:nvPr>
        </p:nvSpPr>
        <p:spPr>
          <a:xfrm>
            <a:off x="2198688" y="7191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مثال 2</a:t>
            </a:r>
            <a:endParaRPr lang="en-US" altLang="en-US" smtClean="0"/>
          </a:p>
        </p:txBody>
      </p:sp>
      <p:graphicFrame>
        <p:nvGraphicFramePr>
          <p:cNvPr id="1093676" name="Object 44"/>
          <p:cNvGraphicFramePr>
            <a:graphicFrameLocks noChangeAspect="1"/>
          </p:cNvGraphicFramePr>
          <p:nvPr>
            <p:ph sz="half" idx="1"/>
          </p:nvPr>
        </p:nvGraphicFramePr>
        <p:xfrm>
          <a:off x="5230814" y="2439988"/>
          <a:ext cx="1800225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583947" imgH="393529" progId="Equation.3">
                  <p:embed/>
                </p:oleObj>
              </mc:Choice>
              <mc:Fallback>
                <p:oleObj name="Equation" r:id="rId3" imgW="58394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0814" y="2439988"/>
                        <a:ext cx="1800225" cy="969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3678" name="Object 46"/>
          <p:cNvGraphicFramePr>
            <a:graphicFrameLocks noChangeAspect="1"/>
          </p:cNvGraphicFramePr>
          <p:nvPr>
            <p:ph sz="quarter" idx="2"/>
          </p:nvPr>
        </p:nvGraphicFramePr>
        <p:xfrm>
          <a:off x="7766051" y="3319464"/>
          <a:ext cx="1985963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799753" imgH="253890" progId="Equation.3">
                  <p:embed/>
                </p:oleObj>
              </mc:Choice>
              <mc:Fallback>
                <p:oleObj name="Equation" r:id="rId5" imgW="799753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6051" y="3319464"/>
                        <a:ext cx="1985963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93675" name="Group 43"/>
          <p:cNvGrpSpPr>
            <a:grpSpLocks/>
          </p:cNvGrpSpPr>
          <p:nvPr/>
        </p:nvGrpSpPr>
        <p:grpSpPr bwMode="auto">
          <a:xfrm>
            <a:off x="1919288" y="352425"/>
            <a:ext cx="2895600" cy="4948238"/>
            <a:chOff x="516" y="994"/>
            <a:chExt cx="1824" cy="3117"/>
          </a:xfrm>
        </p:grpSpPr>
        <p:grpSp>
          <p:nvGrpSpPr>
            <p:cNvPr id="379914" name="Group 20"/>
            <p:cNvGrpSpPr>
              <a:grpSpLocks/>
            </p:cNvGrpSpPr>
            <p:nvPr/>
          </p:nvGrpSpPr>
          <p:grpSpPr bwMode="auto">
            <a:xfrm>
              <a:off x="831" y="1298"/>
              <a:ext cx="311" cy="288"/>
              <a:chOff x="2976" y="1180"/>
              <a:chExt cx="311" cy="288"/>
            </a:xfrm>
          </p:grpSpPr>
          <p:sp>
            <p:nvSpPr>
              <p:cNvPr id="379946" name="Rectangle 21"/>
              <p:cNvSpPr>
                <a:spLocks noChangeArrowheads="1"/>
              </p:cNvSpPr>
              <p:nvPr/>
            </p:nvSpPr>
            <p:spPr bwMode="auto">
              <a:xfrm>
                <a:off x="2976" y="1180"/>
                <a:ext cx="31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B</a:t>
                </a:r>
                <a:r>
                  <a:rPr lang="fa-IR" altLang="en-US" sz="2400" baseline="-250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2</a:t>
                </a:r>
                <a:endPara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379947" name="Line 22"/>
              <p:cNvSpPr>
                <a:spLocks noChangeShapeType="1"/>
              </p:cNvSpPr>
              <p:nvPr/>
            </p:nvSpPr>
            <p:spPr bwMode="auto">
              <a:xfrm>
                <a:off x="3037" y="1225"/>
                <a:ext cx="105" cy="1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79915" name="Group 23"/>
            <p:cNvGrpSpPr>
              <a:grpSpLocks/>
            </p:cNvGrpSpPr>
            <p:nvPr/>
          </p:nvGrpSpPr>
          <p:grpSpPr bwMode="auto">
            <a:xfrm>
              <a:off x="1753" y="1298"/>
              <a:ext cx="311" cy="288"/>
              <a:chOff x="2976" y="1180"/>
              <a:chExt cx="311" cy="288"/>
            </a:xfrm>
          </p:grpSpPr>
          <p:sp>
            <p:nvSpPr>
              <p:cNvPr id="379944" name="Rectangle 24"/>
              <p:cNvSpPr>
                <a:spLocks noChangeArrowheads="1"/>
              </p:cNvSpPr>
              <p:nvPr/>
            </p:nvSpPr>
            <p:spPr bwMode="auto">
              <a:xfrm>
                <a:off x="2976" y="1180"/>
                <a:ext cx="31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4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B</a:t>
                </a:r>
                <a:r>
                  <a:rPr lang="fa-IR" altLang="en-US" sz="2400" baseline="-2500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1</a:t>
                </a:r>
                <a:endPara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379945" name="Line 25"/>
              <p:cNvSpPr>
                <a:spLocks noChangeShapeType="1"/>
              </p:cNvSpPr>
              <p:nvPr/>
            </p:nvSpPr>
            <p:spPr bwMode="auto">
              <a:xfrm>
                <a:off x="3037" y="1225"/>
                <a:ext cx="105" cy="1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 type="triangle" w="sm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79916" name="Line 26"/>
            <p:cNvSpPr>
              <a:spLocks noChangeShapeType="1"/>
            </p:cNvSpPr>
            <p:nvPr/>
          </p:nvSpPr>
          <p:spPr bwMode="auto">
            <a:xfrm flipH="1">
              <a:off x="801" y="1257"/>
              <a:ext cx="499" cy="0"/>
            </a:xfrm>
            <a:prstGeom prst="line">
              <a:avLst/>
            </a:prstGeom>
            <a:noFill/>
            <a:ln w="28575" cap="sq">
              <a:solidFill>
                <a:schemeClr val="tx2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917" name="Line 27"/>
            <p:cNvSpPr>
              <a:spLocks noChangeShapeType="1"/>
            </p:cNvSpPr>
            <p:nvPr/>
          </p:nvSpPr>
          <p:spPr bwMode="auto">
            <a:xfrm rot="10800000" flipH="1">
              <a:off x="1478" y="1257"/>
              <a:ext cx="499" cy="0"/>
            </a:xfrm>
            <a:prstGeom prst="line">
              <a:avLst/>
            </a:prstGeom>
            <a:noFill/>
            <a:ln w="28575" cap="sq">
              <a:solidFill>
                <a:schemeClr val="tx2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79918" name="Group 32"/>
            <p:cNvGrpSpPr>
              <a:grpSpLocks/>
            </p:cNvGrpSpPr>
            <p:nvPr/>
          </p:nvGrpSpPr>
          <p:grpSpPr bwMode="auto">
            <a:xfrm>
              <a:off x="839" y="1842"/>
              <a:ext cx="1101" cy="2269"/>
              <a:chOff x="1194" y="981"/>
              <a:chExt cx="1497" cy="3085"/>
            </a:xfrm>
          </p:grpSpPr>
          <p:grpSp>
            <p:nvGrpSpPr>
              <p:cNvPr id="379927" name="Group 5"/>
              <p:cNvGrpSpPr>
                <a:grpSpLocks/>
              </p:cNvGrpSpPr>
              <p:nvPr/>
            </p:nvGrpSpPr>
            <p:grpSpPr bwMode="auto">
              <a:xfrm>
                <a:off x="1194" y="2569"/>
                <a:ext cx="1497" cy="1497"/>
                <a:chOff x="1701" y="2614"/>
                <a:chExt cx="1497" cy="1497"/>
              </a:xfrm>
            </p:grpSpPr>
            <p:sp>
              <p:nvSpPr>
                <p:cNvPr id="379941" name="Oval 6"/>
                <p:cNvSpPr>
                  <a:spLocks noChangeArrowheads="1"/>
                </p:cNvSpPr>
                <p:nvPr/>
              </p:nvSpPr>
              <p:spPr bwMode="auto">
                <a:xfrm>
                  <a:off x="1701" y="2614"/>
                  <a:ext cx="1497" cy="1497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prstDash val="sysDot"/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379942" name="Oval 7"/>
                <p:cNvSpPr>
                  <a:spLocks noChangeArrowheads="1"/>
                </p:cNvSpPr>
                <p:nvPr/>
              </p:nvSpPr>
              <p:spPr bwMode="auto">
                <a:xfrm>
                  <a:off x="1928" y="2841"/>
                  <a:ext cx="1043" cy="104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prstDash val="sysDot"/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379943" name="Oval 8"/>
                <p:cNvSpPr>
                  <a:spLocks noChangeArrowheads="1"/>
                </p:cNvSpPr>
                <p:nvPr/>
              </p:nvSpPr>
              <p:spPr bwMode="auto">
                <a:xfrm>
                  <a:off x="2154" y="3067"/>
                  <a:ext cx="590" cy="590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prstDash val="sysDot"/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</p:grpSp>
          <p:grpSp>
            <p:nvGrpSpPr>
              <p:cNvPr id="379928" name="Group 9"/>
              <p:cNvGrpSpPr>
                <a:grpSpLocks/>
              </p:cNvGrpSpPr>
              <p:nvPr/>
            </p:nvGrpSpPr>
            <p:grpSpPr bwMode="auto">
              <a:xfrm>
                <a:off x="1874" y="1683"/>
                <a:ext cx="136" cy="136"/>
                <a:chOff x="1154" y="3385"/>
                <a:chExt cx="136" cy="136"/>
              </a:xfrm>
            </p:grpSpPr>
            <p:sp>
              <p:nvSpPr>
                <p:cNvPr id="379938" name="Oval 10"/>
                <p:cNvSpPr>
                  <a:spLocks noChangeArrowheads="1"/>
                </p:cNvSpPr>
                <p:nvPr/>
              </p:nvSpPr>
              <p:spPr bwMode="auto">
                <a:xfrm>
                  <a:off x="1154" y="3385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379939" name="Line 11"/>
                <p:cNvSpPr>
                  <a:spLocks noChangeShapeType="1"/>
                </p:cNvSpPr>
                <p:nvPr/>
              </p:nvSpPr>
              <p:spPr bwMode="auto">
                <a:xfrm rot="2700000">
                  <a:off x="1176" y="3454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940" name="Line 12"/>
                <p:cNvSpPr>
                  <a:spLocks noChangeShapeType="1"/>
                </p:cNvSpPr>
                <p:nvPr/>
              </p:nvSpPr>
              <p:spPr bwMode="auto">
                <a:xfrm rot="-2700000">
                  <a:off x="1176" y="3452"/>
                  <a:ext cx="91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79929" name="Group 13"/>
              <p:cNvGrpSpPr>
                <a:grpSpLocks/>
              </p:cNvGrpSpPr>
              <p:nvPr/>
            </p:nvGrpSpPr>
            <p:grpSpPr bwMode="auto">
              <a:xfrm>
                <a:off x="1882" y="3249"/>
                <a:ext cx="136" cy="136"/>
                <a:chOff x="1156" y="3339"/>
                <a:chExt cx="136" cy="136"/>
              </a:xfrm>
            </p:grpSpPr>
            <p:sp>
              <p:nvSpPr>
                <p:cNvPr id="379936" name="Oval 14"/>
                <p:cNvSpPr>
                  <a:spLocks noChangeArrowheads="1"/>
                </p:cNvSpPr>
                <p:nvPr/>
              </p:nvSpPr>
              <p:spPr bwMode="auto">
                <a:xfrm>
                  <a:off x="1156" y="3339"/>
                  <a:ext cx="136" cy="136"/>
                </a:xfrm>
                <a:prstGeom prst="ellips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379937" name="Oval 15"/>
                <p:cNvSpPr>
                  <a:spLocks noChangeArrowheads="1"/>
                </p:cNvSpPr>
                <p:nvPr/>
              </p:nvSpPr>
              <p:spPr bwMode="auto">
                <a:xfrm>
                  <a:off x="1210" y="3397"/>
                  <a:ext cx="23" cy="23"/>
                </a:xfrm>
                <a:prstGeom prst="ellipse">
                  <a:avLst/>
                </a:prstGeom>
                <a:solidFill>
                  <a:schemeClr val="tx1"/>
                </a:solidFill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</p:grpSp>
          <p:grpSp>
            <p:nvGrpSpPr>
              <p:cNvPr id="379930" name="Group 16"/>
              <p:cNvGrpSpPr>
                <a:grpSpLocks/>
              </p:cNvGrpSpPr>
              <p:nvPr/>
            </p:nvGrpSpPr>
            <p:grpSpPr bwMode="auto">
              <a:xfrm>
                <a:off x="1194" y="981"/>
                <a:ext cx="1497" cy="1497"/>
                <a:chOff x="1701" y="2614"/>
                <a:chExt cx="1497" cy="1497"/>
              </a:xfrm>
            </p:grpSpPr>
            <p:sp>
              <p:nvSpPr>
                <p:cNvPr id="379933" name="Oval 17"/>
                <p:cNvSpPr>
                  <a:spLocks noChangeArrowheads="1"/>
                </p:cNvSpPr>
                <p:nvPr/>
              </p:nvSpPr>
              <p:spPr bwMode="auto">
                <a:xfrm>
                  <a:off x="1701" y="2614"/>
                  <a:ext cx="1497" cy="1497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prstDash val="sysDot"/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379934" name="Oval 18"/>
                <p:cNvSpPr>
                  <a:spLocks noChangeArrowheads="1"/>
                </p:cNvSpPr>
                <p:nvPr/>
              </p:nvSpPr>
              <p:spPr bwMode="auto">
                <a:xfrm>
                  <a:off x="1928" y="2841"/>
                  <a:ext cx="1043" cy="104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prstDash val="sysDot"/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  <p:sp>
              <p:nvSpPr>
                <p:cNvPr id="379935" name="Oval 19"/>
                <p:cNvSpPr>
                  <a:spLocks noChangeArrowheads="1"/>
                </p:cNvSpPr>
                <p:nvPr/>
              </p:nvSpPr>
              <p:spPr bwMode="auto">
                <a:xfrm>
                  <a:off x="2154" y="3067"/>
                  <a:ext cx="590" cy="590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prstDash val="sysDot"/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1pPr>
                  <a:lvl2pPr marL="742950" indent="-285750" algn="r" rtl="1">
                    <a:spcBef>
                      <a:spcPct val="20000"/>
                    </a:spcBef>
                    <a:buClr>
                      <a:schemeClr val="hlink"/>
                    </a:buClr>
                    <a:buChar char="–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2pPr>
                  <a:lvl3pPr marL="11430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3pPr>
                  <a:lvl4pPr marL="1600200" indent="-228600" algn="r" rtl="1">
                    <a:spcBef>
                      <a:spcPct val="20000"/>
                    </a:spcBef>
                    <a:buClr>
                      <a:schemeClr val="folHlink"/>
                    </a:buClr>
                    <a:buChar char="–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4pPr>
                  <a:lvl5pPr marL="2057400" indent="-228600" algn="r" rtl="1">
                    <a:spcBef>
                      <a:spcPct val="20000"/>
                    </a:spcBef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5pPr>
                  <a:lvl6pPr marL="25146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6pPr>
                  <a:lvl7pPr marL="29718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7pPr>
                  <a:lvl8pPr marL="34290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8pPr>
                  <a:lvl9pPr marL="3886200" indent="-228600" algn="r" rtl="1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Char char="»"/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B Nazanin" pitchFamily="2" charset="-78"/>
                    </a:defRPr>
                  </a:lvl9pPr>
                </a:lstStyle>
                <a:p>
                  <a:pPr algn="ctr" rtl="0">
                    <a:spcBef>
                      <a:spcPct val="0"/>
                    </a:spcBef>
                    <a:buClrTx/>
                    <a:buFontTx/>
                    <a:buNone/>
                  </a:pPr>
                  <a:endParaRPr lang="fa-IR" altLang="fa-IR"/>
                </a:p>
              </p:txBody>
            </p:sp>
          </p:grpSp>
          <p:sp>
            <p:nvSpPr>
              <p:cNvPr id="379931" name="Arc 28"/>
              <p:cNvSpPr>
                <a:spLocks/>
              </p:cNvSpPr>
              <p:nvPr/>
            </p:nvSpPr>
            <p:spPr bwMode="auto">
              <a:xfrm>
                <a:off x="1943" y="1729"/>
                <a:ext cx="717" cy="508"/>
              </a:xfrm>
              <a:custGeom>
                <a:avLst/>
                <a:gdLst>
                  <a:gd name="T0" fmla="*/ 1 w 20714"/>
                  <a:gd name="T1" fmla="*/ 0 h 14679"/>
                  <a:gd name="T2" fmla="*/ 1 w 20714"/>
                  <a:gd name="T3" fmla="*/ 1 h 14679"/>
                  <a:gd name="T4" fmla="*/ 0 w 20714"/>
                  <a:gd name="T5" fmla="*/ 0 h 1467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714" h="14679" fill="none" extrusionOk="0">
                    <a:moveTo>
                      <a:pt x="20714" y="6122"/>
                    </a:moveTo>
                    <a:cubicBezTo>
                      <a:pt x="19771" y="9311"/>
                      <a:pt x="18105" y="12239"/>
                      <a:pt x="15845" y="14679"/>
                    </a:cubicBezTo>
                  </a:path>
                  <a:path w="20714" h="14679" stroke="0" extrusionOk="0">
                    <a:moveTo>
                      <a:pt x="20714" y="6122"/>
                    </a:moveTo>
                    <a:cubicBezTo>
                      <a:pt x="19771" y="9311"/>
                      <a:pt x="18105" y="12239"/>
                      <a:pt x="15845" y="14679"/>
                    </a:cubicBezTo>
                    <a:lnTo>
                      <a:pt x="0" y="0"/>
                    </a:lnTo>
                    <a:lnTo>
                      <a:pt x="20714" y="6122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932" name="Arc 29"/>
              <p:cNvSpPr>
                <a:spLocks/>
              </p:cNvSpPr>
              <p:nvPr/>
            </p:nvSpPr>
            <p:spPr bwMode="auto">
              <a:xfrm>
                <a:off x="1942" y="2811"/>
                <a:ext cx="715" cy="507"/>
              </a:xfrm>
              <a:custGeom>
                <a:avLst/>
                <a:gdLst>
                  <a:gd name="T0" fmla="*/ 1 w 20641"/>
                  <a:gd name="T1" fmla="*/ 0 h 14638"/>
                  <a:gd name="T2" fmla="*/ 1 w 20641"/>
                  <a:gd name="T3" fmla="*/ 0 h 14638"/>
                  <a:gd name="T4" fmla="*/ 0 w 20641"/>
                  <a:gd name="T5" fmla="*/ 1 h 1463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641" h="14638" fill="none" extrusionOk="0">
                    <a:moveTo>
                      <a:pt x="15883" y="-1"/>
                    </a:moveTo>
                    <a:cubicBezTo>
                      <a:pt x="18066" y="2368"/>
                      <a:pt x="19691" y="5195"/>
                      <a:pt x="20640" y="8273"/>
                    </a:cubicBezTo>
                  </a:path>
                  <a:path w="20641" h="14638" stroke="0" extrusionOk="0">
                    <a:moveTo>
                      <a:pt x="15883" y="-1"/>
                    </a:moveTo>
                    <a:cubicBezTo>
                      <a:pt x="18066" y="2368"/>
                      <a:pt x="19691" y="5195"/>
                      <a:pt x="20640" y="8273"/>
                    </a:cubicBezTo>
                    <a:lnTo>
                      <a:pt x="0" y="14638"/>
                    </a:lnTo>
                    <a:lnTo>
                      <a:pt x="15883" y="-1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2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79919" name="Rectangle 30"/>
            <p:cNvSpPr>
              <a:spLocks noChangeArrowheads="1"/>
            </p:cNvSpPr>
            <p:nvPr/>
          </p:nvSpPr>
          <p:spPr bwMode="auto">
            <a:xfrm>
              <a:off x="1992" y="2267"/>
              <a:ext cx="34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400">
                  <a:solidFill>
                    <a:srgbClr val="000000"/>
                  </a:solidFill>
                </a:rPr>
                <a:t>(1)</a:t>
              </a:r>
              <a:endParaRPr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379920" name="Rectangle 31"/>
            <p:cNvSpPr>
              <a:spLocks noChangeArrowheads="1"/>
            </p:cNvSpPr>
            <p:nvPr/>
          </p:nvSpPr>
          <p:spPr bwMode="auto">
            <a:xfrm>
              <a:off x="1989" y="3414"/>
              <a:ext cx="34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400">
                  <a:solidFill>
                    <a:srgbClr val="000000"/>
                  </a:solidFill>
                </a:rPr>
                <a:t>(2)</a:t>
              </a:r>
              <a:endParaRPr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379921" name="Oval 33"/>
            <p:cNvSpPr>
              <a:spLocks noChangeArrowheads="1"/>
            </p:cNvSpPr>
            <p:nvPr/>
          </p:nvSpPr>
          <p:spPr bwMode="auto">
            <a:xfrm>
              <a:off x="1368" y="1235"/>
              <a:ext cx="45" cy="45"/>
            </a:xfrm>
            <a:prstGeom prst="ellipse">
              <a:avLst/>
            </a:prstGeom>
            <a:solidFill>
              <a:srgbClr val="FF0066"/>
            </a:solidFill>
            <a:ln w="31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379922" name="Rectangle 35"/>
            <p:cNvSpPr>
              <a:spLocks noChangeArrowheads="1"/>
            </p:cNvSpPr>
            <p:nvPr/>
          </p:nvSpPr>
          <p:spPr bwMode="auto">
            <a:xfrm>
              <a:off x="1292" y="99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379923" name="AutoShape 36"/>
            <p:cNvSpPr>
              <a:spLocks/>
            </p:cNvSpPr>
            <p:nvPr/>
          </p:nvSpPr>
          <p:spPr bwMode="auto">
            <a:xfrm>
              <a:off x="703" y="2420"/>
              <a:ext cx="90" cy="1132"/>
            </a:xfrm>
            <a:prstGeom prst="leftBrace">
              <a:avLst>
                <a:gd name="adj1" fmla="val 104815"/>
                <a:gd name="adj2" fmla="val 49958"/>
              </a:avLst>
            </a:prstGeom>
            <a:noFill/>
            <a:ln w="28575" cap="sq">
              <a:solidFill>
                <a:srgbClr val="33CC33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en-US" altLang="en-US" sz="3200"/>
            </a:p>
          </p:txBody>
        </p:sp>
        <p:sp>
          <p:nvSpPr>
            <p:cNvPr id="379924" name="AutoShape 39"/>
            <p:cNvSpPr>
              <a:spLocks/>
            </p:cNvSpPr>
            <p:nvPr/>
          </p:nvSpPr>
          <p:spPr bwMode="auto">
            <a:xfrm>
              <a:off x="703" y="1266"/>
              <a:ext cx="90" cy="1132"/>
            </a:xfrm>
            <a:prstGeom prst="leftBrace">
              <a:avLst>
                <a:gd name="adj1" fmla="val 104815"/>
                <a:gd name="adj2" fmla="val 49958"/>
              </a:avLst>
            </a:prstGeom>
            <a:noFill/>
            <a:ln w="28575" cap="sq">
              <a:solidFill>
                <a:srgbClr val="33CC33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en-US" altLang="en-US" sz="3200"/>
            </a:p>
          </p:txBody>
        </p:sp>
        <p:sp>
          <p:nvSpPr>
            <p:cNvPr id="379925" name="Rectangle 41"/>
            <p:cNvSpPr>
              <a:spLocks noChangeArrowheads="1"/>
            </p:cNvSpPr>
            <p:nvPr/>
          </p:nvSpPr>
          <p:spPr bwMode="auto">
            <a:xfrm>
              <a:off x="516" y="1661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379926" name="Rectangle 42"/>
            <p:cNvSpPr>
              <a:spLocks noChangeArrowheads="1"/>
            </p:cNvSpPr>
            <p:nvPr/>
          </p:nvSpPr>
          <p:spPr bwMode="auto">
            <a:xfrm>
              <a:off x="516" y="2819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d</a:t>
              </a:r>
            </a:p>
          </p:txBody>
        </p:sp>
      </p:grpSp>
      <p:graphicFrame>
        <p:nvGraphicFramePr>
          <p:cNvPr id="1093680" name="Object 48"/>
          <p:cNvGraphicFramePr>
            <a:graphicFrameLocks noChangeAspect="1"/>
          </p:cNvGraphicFramePr>
          <p:nvPr>
            <p:ph sz="quarter" idx="3"/>
          </p:nvPr>
        </p:nvGraphicFramePr>
        <p:xfrm>
          <a:off x="7694614" y="4594226"/>
          <a:ext cx="2073275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7" imgW="825500" imgH="393700" progId="Equation.3">
                  <p:embed/>
                </p:oleObj>
              </mc:Choice>
              <mc:Fallback>
                <p:oleObj name="Equation" r:id="rId7" imgW="8255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4614" y="4594226"/>
                        <a:ext cx="2073275" cy="989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3682" name="Object 50"/>
          <p:cNvGraphicFramePr>
            <a:graphicFrameLocks noChangeAspect="1"/>
          </p:cNvGraphicFramePr>
          <p:nvPr/>
        </p:nvGraphicFramePr>
        <p:xfrm>
          <a:off x="5159375" y="3592514"/>
          <a:ext cx="1843088" cy="99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9" imgW="774364" imgH="418918" progId="Equation.3">
                  <p:embed/>
                </p:oleObj>
              </mc:Choice>
              <mc:Fallback>
                <p:oleObj name="Equation" r:id="rId9" imgW="774364" imgH="4189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75" y="3592514"/>
                        <a:ext cx="1843088" cy="998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3683" name="AutoShape 51"/>
          <p:cNvSpPr>
            <a:spLocks/>
          </p:cNvSpPr>
          <p:nvPr/>
        </p:nvSpPr>
        <p:spPr bwMode="auto">
          <a:xfrm>
            <a:off x="7031039" y="2655889"/>
            <a:ext cx="287337" cy="1944687"/>
          </a:xfrm>
          <a:prstGeom prst="rightBrace">
            <a:avLst>
              <a:gd name="adj1" fmla="val 56400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sp>
        <p:nvSpPr>
          <p:cNvPr id="1093684" name="Rectangle 52"/>
          <p:cNvSpPr>
            <a:spLocks noChangeArrowheads="1"/>
          </p:cNvSpPr>
          <p:nvPr/>
        </p:nvSpPr>
        <p:spPr bwMode="auto">
          <a:xfrm>
            <a:off x="7424738" y="3343275"/>
            <a:ext cx="3401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>
                <a:solidFill>
                  <a:schemeClr val="tx2"/>
                </a:solidFill>
              </a:rPr>
              <a:t>و</a:t>
            </a:r>
            <a:endParaRPr lang="en-US" alt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0857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936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936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93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93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93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93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93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93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936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93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93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93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93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936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93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93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93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93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936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93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93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93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936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93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936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93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93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9368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9368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93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3634" grpId="0"/>
      <p:bldP spid="1093684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935</Words>
  <Application>Microsoft Office PowerPoint</Application>
  <PresentationFormat>Widescreen</PresentationFormat>
  <Paragraphs>201</Paragraphs>
  <Slides>37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</vt:lpstr>
      <vt:lpstr>B Nazanin</vt:lpstr>
      <vt:lpstr>Tahoma</vt:lpstr>
      <vt:lpstr>Times New Roman</vt:lpstr>
      <vt:lpstr>Trebuchet MS</vt:lpstr>
      <vt:lpstr>Wingdings 3</vt:lpstr>
      <vt:lpstr>Facet</vt:lpstr>
      <vt:lpstr>Microsoft Equation 3.0</vt:lpstr>
      <vt:lpstr>PowerPoint Presentation</vt:lpstr>
      <vt:lpstr>PowerPoint Presentation</vt:lpstr>
      <vt:lpstr>آزمايش تجربي وجود ميدان مغناطيسي اطراف سيم حامل جريان</vt:lpstr>
      <vt:lpstr>آزمايش تجربي وجود ميدان مغناطيسي اطراف سيم حامل جريان</vt:lpstr>
      <vt:lpstr>ميدان مغناطيسي در اطراف سيم مستقيم طويل حامل جريان I </vt:lpstr>
      <vt:lpstr> مثال 1 </vt:lpstr>
      <vt:lpstr>حل مثال 1 </vt:lpstr>
      <vt:lpstr> مثال 2 </vt:lpstr>
      <vt:lpstr>حل مثال 2</vt:lpstr>
      <vt:lpstr> نيرويي كه دو سيم مستقيم طويل حامل جريان بر يكديگر وارد مي‌كنند </vt:lpstr>
      <vt:lpstr>PowerPoint Presentation</vt:lpstr>
      <vt:lpstr> نيروي وارد بر واحد طول دو سيم طويل حامل جريان نهايي I1 و I2 </vt:lpstr>
      <vt:lpstr>PowerPoint Presentation</vt:lpstr>
      <vt:lpstr> قانون ؟ </vt:lpstr>
      <vt:lpstr> مثال 3 </vt:lpstr>
      <vt:lpstr>حل مثال 3 </vt:lpstr>
      <vt:lpstr>PowerPoint Presentation</vt:lpstr>
      <vt:lpstr> مثال 4 </vt:lpstr>
      <vt:lpstr>حل مثال 4</vt:lpstr>
      <vt:lpstr> مثال 5 </vt:lpstr>
      <vt:lpstr>حل مثال 5 </vt:lpstr>
      <vt:lpstr> قانون آمپر </vt:lpstr>
      <vt:lpstr>PowerPoint Presentation</vt:lpstr>
      <vt:lpstr> مثال 6 </vt:lpstr>
      <vt:lpstr>حل مثال 6 </vt:lpstr>
      <vt:lpstr>حل مثال 6 </vt:lpstr>
      <vt:lpstr>مثال 7 </vt:lpstr>
      <vt:lpstr>حل مثال 7 </vt:lpstr>
      <vt:lpstr>سيملوله </vt:lpstr>
      <vt:lpstr>سيملولۀ ايده آل </vt:lpstr>
      <vt:lpstr>PowerPoint Presentation</vt:lpstr>
      <vt:lpstr>چنبره  </vt:lpstr>
      <vt:lpstr>چنبرۀ ايده آل 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2022-02-05T10:41:39Z</dcterms:created>
  <dcterms:modified xsi:type="dcterms:W3CDTF">2022-02-05T10:41:56Z</dcterms:modified>
</cp:coreProperties>
</file>