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8" r:id="rId23"/>
    <p:sldId id="279" r:id="rId24"/>
    <p:sldId id="280" r:id="rId25"/>
    <p:sldId id="277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00"/>
    <a:srgbClr val="00FF00"/>
    <a:srgbClr val="00FF99"/>
    <a:srgbClr val="FF33CC"/>
    <a:srgbClr val="CC9900"/>
    <a:srgbClr val="9933FF"/>
    <a:srgbClr val="FF66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37" autoAdjust="0"/>
    <p:restoredTop sz="94660"/>
  </p:normalViewPr>
  <p:slideViewPr>
    <p:cSldViewPr snapToGrid="0">
      <p:cViewPr>
        <p:scale>
          <a:sx n="60" d="100"/>
          <a:sy n="60" d="100"/>
        </p:scale>
        <p:origin x="19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10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059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569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696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809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75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915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823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242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423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545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DA4D6-65FE-482D-A0CF-B8D447BF4AA4}" type="datetimeFigureOut">
              <a:rPr lang="fa-IR" smtClean="0"/>
              <a:t>07/04/1442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8F61B-4A4D-4C82-B091-D858E8267D2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9151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image" Target="../media/image14.jpg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3" y="2313122"/>
            <a:ext cx="3952067" cy="111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0"/>
            <a:ext cx="1193532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5642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73979" y="2644170"/>
            <a:ext cx="36896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کاهش جمعیت جوان و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افزایش تعداد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16130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0"/>
            <a:ext cx="8890000" cy="666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5277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74" y="3449053"/>
            <a:ext cx="5039226" cy="3408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52774" y="939697"/>
            <a:ext cx="48227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کاهش نیروی کار، کم شدن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فعالیت های اقتصادی و علمی</a:t>
            </a:r>
          </a:p>
        </p:txBody>
      </p:sp>
    </p:spTree>
    <p:extLst>
      <p:ext uri="{BB962C8B-B14F-4D97-AF65-F5344CB8AC3E}">
        <p14:creationId xmlns:p14="http://schemas.microsoft.com/office/powerpoint/2010/main" val="28537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1430" y="328787"/>
            <a:ext cx="73491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جمعیت را به گروه های سنی مختلف تقسیم می کنند: 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909925" y="1488571"/>
            <a:ext cx="3023009" cy="1540042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سال 25-1 </a:t>
            </a:r>
          </a:p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کودکان و جوانان</a:t>
            </a:r>
            <a:endParaRPr lang="fa-IR" sz="3200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8388246" y="1451508"/>
            <a:ext cx="3023009" cy="1540042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بیشتر از 65 </a:t>
            </a:r>
          </a:p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سالمندان</a:t>
            </a:r>
            <a:endParaRPr lang="fa-IR" sz="3200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4649085" y="1451508"/>
            <a:ext cx="3023009" cy="1540042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سال 65-25 </a:t>
            </a:r>
          </a:p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بزرگسالان</a:t>
            </a:r>
            <a:endParaRPr lang="fa-IR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45" y="2991550"/>
            <a:ext cx="2181225" cy="333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6" y="3283274"/>
            <a:ext cx="2105025" cy="33432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34059" y="3066911"/>
            <a:ext cx="3750398" cy="3467100"/>
            <a:chOff x="234059" y="3066911"/>
            <a:chExt cx="3750398" cy="3467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07" y="3066911"/>
              <a:ext cx="2724150" cy="3467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59" y="3894161"/>
              <a:ext cx="2367320" cy="181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9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4610" y="425040"/>
            <a:ext cx="102027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کشور ما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مرکز آمار ایران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مسئولیت </a:t>
            </a:r>
            <a:r>
              <a:rPr lang="fa-IR" sz="3200" dirty="0" err="1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سرشماری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جمعیت را به عهده دارد.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5452" y="1536698"/>
            <a:ext cx="988193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ما می توانیم این اطلاعات را از روشهای زیر به دست بیاوریم: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                                                         1. کتابها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                                                         2. نشریات مرکز آمار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                                                         3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. پایگاه اینترنتی مرکز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آمار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0" y="5079448"/>
            <a:ext cx="7010398" cy="830997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پایگاه اینترنتی مرکز آمار:   </a:t>
            </a:r>
            <a:r>
              <a:rPr lang="en-US" sz="3200" dirty="0" smtClean="0">
                <a:solidFill>
                  <a:srgbClr val="006621"/>
                </a:solidFill>
                <a:latin typeface="arial" panose="020B0604020202090204" pitchFamily="34" charset="0"/>
              </a:rPr>
              <a:t>www.amar.org.ir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9068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9107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89" y="2418346"/>
            <a:ext cx="1941096" cy="20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9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2786" y="303805"/>
            <a:ext cx="21864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تراکم جمعیت: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3038" y="1306083"/>
            <a:ext cx="65659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نسبت افرادی که در یک مکان زندگی می کنند.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9815" y="2204441"/>
            <a:ext cx="5523652" cy="4549640"/>
            <a:chOff x="-119815" y="2204441"/>
            <a:chExt cx="5523652" cy="4549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38" y="2204441"/>
              <a:ext cx="5181599" cy="4549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815" y="3180348"/>
              <a:ext cx="2228850" cy="3352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0253" y="5462672"/>
              <a:ext cx="800100" cy="8021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792" y="3185401"/>
              <a:ext cx="1977465" cy="33337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920" y="3325081"/>
              <a:ext cx="708796" cy="33337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144" y="3021993"/>
              <a:ext cx="1153026" cy="333375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637733" y="2308360"/>
            <a:ext cx="5181599" cy="4549640"/>
            <a:chOff x="6637733" y="2308360"/>
            <a:chExt cx="5181599" cy="4549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733" y="2308360"/>
              <a:ext cx="5181599" cy="45496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513" y="3083092"/>
              <a:ext cx="1153026" cy="33337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529" y="3408948"/>
              <a:ext cx="2228850" cy="335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4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5268" y="327514"/>
            <a:ext cx="970146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برای محاسبه تراکم جمعیت یک منطقه، جمعیت آن منطقه را بر مساحت آن تقسیم می کنند.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6211" y="4388280"/>
            <a:ext cx="5825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تراکم جمعیت ایران در سال 1390 حدود 46  نفر در کیلومتر مربع بوده است.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9" y="2069432"/>
            <a:ext cx="6144127" cy="1762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9" y="4452330"/>
            <a:ext cx="4741878" cy="17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86863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86863" y="553376"/>
            <a:ext cx="500513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نقشه تراکم جمعیت ایران بر مبنای </a:t>
            </a:r>
            <a:r>
              <a:rPr lang="fa-IR" sz="28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سرشماری</a:t>
            </a:r>
            <a:r>
              <a:rPr lang="fa-IR" sz="28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سال 1385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37" y="2251115"/>
            <a:ext cx="1216663" cy="30748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52501" y="2912965"/>
            <a:ext cx="32738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10-0 ( نفر در کیلومتر مربع)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50907" y="3312683"/>
            <a:ext cx="10754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30-11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9699" y="3680642"/>
            <a:ext cx="121666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200-31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34763" y="4135351"/>
            <a:ext cx="15567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500-201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626691" y="4578196"/>
            <a:ext cx="15567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بالاتر از 500</a:t>
            </a:r>
          </a:p>
        </p:txBody>
      </p:sp>
    </p:spTree>
    <p:extLst>
      <p:ext uri="{BB962C8B-B14F-4D97-AF65-F5344CB8AC3E}">
        <p14:creationId xmlns:p14="http://schemas.microsoft.com/office/powerpoint/2010/main" val="2472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0502" y="246237"/>
            <a:ext cx="67909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چه عواملی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روی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پراکندگی جمعیت اثر می گذارد؟</a:t>
            </a:r>
          </a:p>
        </p:txBody>
      </p:sp>
      <p:sp>
        <p:nvSpPr>
          <p:cNvPr id="5" name="Sun 4"/>
          <p:cNvSpPr/>
          <p:nvPr/>
        </p:nvSpPr>
        <p:spPr>
          <a:xfrm>
            <a:off x="8895346" y="1892968"/>
            <a:ext cx="3144253" cy="319639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تراکم کم</a:t>
            </a:r>
            <a:endParaRPr lang="fa-IR" sz="3200" dirty="0"/>
          </a:p>
        </p:txBody>
      </p:sp>
      <p:sp>
        <p:nvSpPr>
          <p:cNvPr id="7" name="Wave 6"/>
          <p:cNvSpPr/>
          <p:nvPr/>
        </p:nvSpPr>
        <p:spPr>
          <a:xfrm>
            <a:off x="320841" y="1274141"/>
            <a:ext cx="8422105" cy="3994484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نواحی داخلی ایران به دلیل: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کمبود بارندگی، آب و هوای گرم و خشک و خاک های نامساعد و شور، جمعیت بسیار کمی زندگی می کنند.</a:t>
            </a:r>
            <a:endParaRPr lang="fa-IR" sz="3200" dirty="0"/>
          </a:p>
        </p:txBody>
      </p:sp>
      <p:sp>
        <p:nvSpPr>
          <p:cNvPr id="8" name="Bevel 7"/>
          <p:cNvSpPr/>
          <p:nvPr/>
        </p:nvSpPr>
        <p:spPr>
          <a:xfrm>
            <a:off x="320841" y="5393554"/>
            <a:ext cx="6801854" cy="1339516"/>
          </a:xfrm>
          <a:prstGeom prst="bevel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دشت کویر و دشت لوت خالی از جمعیت است.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0388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19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2105" y="294363"/>
            <a:ext cx="105877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پر جمعیت ترین و پر تراکم ترین ناحیه کشور ما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منطقه شهری تهران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0735" y="1419723"/>
            <a:ext cx="45505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دلایل تراکم زیاد جمعیت تهران:</a:t>
            </a:r>
          </a:p>
        </p:txBody>
      </p:sp>
      <p:sp>
        <p:nvSpPr>
          <p:cNvPr id="5" name="Cloud 4"/>
          <p:cNvSpPr/>
          <p:nvPr/>
        </p:nvSpPr>
        <p:spPr>
          <a:xfrm>
            <a:off x="9886210" y="2288395"/>
            <a:ext cx="2197768" cy="1844842"/>
          </a:xfrm>
          <a:prstGeom prst="cloud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پایتخت</a:t>
            </a:r>
            <a:endParaRPr lang="fa-IR" sz="3200" dirty="0"/>
          </a:p>
        </p:txBody>
      </p:sp>
      <p:sp>
        <p:nvSpPr>
          <p:cNvPr id="9" name="Cloud 8"/>
          <p:cNvSpPr/>
          <p:nvPr/>
        </p:nvSpPr>
        <p:spPr>
          <a:xfrm>
            <a:off x="6844336" y="2302818"/>
            <a:ext cx="2879557" cy="1844842"/>
          </a:xfrm>
          <a:prstGeom prst="clou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سازمان های مهم دولتی</a:t>
            </a:r>
            <a:endParaRPr lang="fa-IR" sz="3200" dirty="0"/>
          </a:p>
        </p:txBody>
      </p:sp>
      <p:sp>
        <p:nvSpPr>
          <p:cNvPr id="10" name="Cloud 9"/>
          <p:cNvSpPr/>
          <p:nvPr/>
        </p:nvSpPr>
        <p:spPr>
          <a:xfrm>
            <a:off x="4878361" y="4314196"/>
            <a:ext cx="2903621" cy="2162880"/>
          </a:xfrm>
          <a:prstGeom prst="cloud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بیمارستان ها</a:t>
            </a:r>
            <a:endParaRPr lang="fa-IR" sz="3200" dirty="0"/>
          </a:p>
        </p:txBody>
      </p:sp>
      <p:sp>
        <p:nvSpPr>
          <p:cNvPr id="11" name="Cloud 10"/>
          <p:cNvSpPr/>
          <p:nvPr/>
        </p:nvSpPr>
        <p:spPr>
          <a:xfrm>
            <a:off x="4147255" y="2333857"/>
            <a:ext cx="2490538" cy="1997242"/>
          </a:xfrm>
          <a:prstGeom prst="clou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دانشگاه ها</a:t>
            </a:r>
            <a:endParaRPr lang="fa-IR" sz="3200" dirty="0"/>
          </a:p>
        </p:txBody>
      </p:sp>
      <p:sp>
        <p:nvSpPr>
          <p:cNvPr id="12" name="Cloud 11"/>
          <p:cNvSpPr/>
          <p:nvPr/>
        </p:nvSpPr>
        <p:spPr>
          <a:xfrm>
            <a:off x="8284113" y="4312074"/>
            <a:ext cx="2490538" cy="1997242"/>
          </a:xfrm>
          <a:prstGeom prst="cloud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صنایع زیاد</a:t>
            </a:r>
            <a:endParaRPr lang="fa-IR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0" y="1888187"/>
            <a:ext cx="4988144" cy="39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68048" y="1831253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4643" y="2782668"/>
            <a:ext cx="7271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دبیر مطالعات اجتماعی دبیرستان شهید سید آقا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0302" y="3734083"/>
            <a:ext cx="55002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منطقه 15 آموزش و پرورش تهران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22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20844"/>
            <a:ext cx="3769893" cy="2943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32" y="320844"/>
            <a:ext cx="3994483" cy="2943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3" y="3553325"/>
            <a:ext cx="3769891" cy="3056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32" y="3553325"/>
            <a:ext cx="3994482" cy="3056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2" y="320844"/>
            <a:ext cx="3693193" cy="2943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2" y="3553325"/>
            <a:ext cx="3693193" cy="30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64843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98810" y="2644170"/>
            <a:ext cx="22592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انبوه جمعیت در تهران</a:t>
            </a:r>
          </a:p>
        </p:txBody>
      </p:sp>
    </p:spTree>
    <p:extLst>
      <p:ext uri="{BB962C8B-B14F-4D97-AF65-F5344CB8AC3E}">
        <p14:creationId xmlns:p14="http://schemas.microsoft.com/office/powerpoint/2010/main" val="4338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9726" y="262278"/>
            <a:ext cx="935254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دومین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ناحیه پر تراکم در کشور ما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جلگه های کناره دریای خزر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است.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515" y="1859339"/>
            <a:ext cx="1103696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در این ناحیه به دلیل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باران کافی </a:t>
            </a:r>
            <a:r>
              <a:rPr lang="fa-IR" sz="3200" dirty="0" smtClean="0">
                <a:cs typeface="B Koodak" panose="00000700000000000000" pitchFamily="2" charset="-78"/>
              </a:rPr>
              <a:t>و آب فراوان و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هوای معتدل </a:t>
            </a:r>
            <a:r>
              <a:rPr lang="fa-IR" sz="3200" dirty="0" smtClean="0"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خاک حاصلخیز </a:t>
            </a:r>
            <a:r>
              <a:rPr lang="fa-IR" sz="3200" dirty="0" smtClean="0">
                <a:solidFill>
                  <a:srgbClr val="FF0000"/>
                </a:solidFill>
                <a:cs typeface="B Koodak" panose="00000700000000000000" pitchFamily="2" charset="-78"/>
              </a:rPr>
              <a:t>کشاورزی رونق دارد.</a:t>
            </a:r>
            <a:endParaRPr lang="fa-IR" sz="3200" dirty="0">
              <a:solidFill>
                <a:srgbClr val="FF0000"/>
              </a:solidFill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49" y="1093275"/>
            <a:ext cx="3009900" cy="10191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7515" y="2923474"/>
            <a:ext cx="11036968" cy="3546851"/>
            <a:chOff x="577515" y="2923474"/>
            <a:chExt cx="11036968" cy="35468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733" y="2923474"/>
              <a:ext cx="3333750" cy="25431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527" y="4016750"/>
              <a:ext cx="2264943" cy="24535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15" y="2923475"/>
              <a:ext cx="3333750" cy="2543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1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05252" y="6027003"/>
            <a:ext cx="3086748" cy="830997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مزارع چای در شمال</a:t>
            </a:r>
          </a:p>
        </p:txBody>
      </p:sp>
    </p:spTree>
    <p:extLst>
      <p:ext uri="{BB962C8B-B14F-4D97-AF65-F5344CB8AC3E}">
        <p14:creationId xmlns:p14="http://schemas.microsoft.com/office/powerpoint/2010/main" val="715334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05252" y="6027003"/>
            <a:ext cx="3086748" cy="830997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شالی کاری در شمال</a:t>
            </a:r>
          </a:p>
        </p:txBody>
      </p:sp>
    </p:spTree>
    <p:extLst>
      <p:ext uri="{BB962C8B-B14F-4D97-AF65-F5344CB8AC3E}">
        <p14:creationId xmlns:p14="http://schemas.microsoft.com/office/powerpoint/2010/main" val="17694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4083" y="342488"/>
            <a:ext cx="106038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کوهپایه های البرز و زاگرس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دشت های </a:t>
            </a:r>
            <a:r>
              <a:rPr lang="fa-IR" sz="3200" dirty="0" err="1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های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حاصلخیز 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هر کجا که دارای </a:t>
            </a:r>
            <a:r>
              <a:rPr lang="fa-IR" sz="3200" dirty="0" smtClean="0">
                <a:solidFill>
                  <a:srgbClr val="C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خاک حاصلخیز و باران کافی 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باشد جمعیت زیادی را به خود جذب کرده است.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32" y="1912149"/>
            <a:ext cx="6775534" cy="494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5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610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54016" y="1616385"/>
            <a:ext cx="244506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روستای </a:t>
            </a: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پالنگان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استان کردستان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( کوهپایه زاگرس)</a:t>
            </a:r>
            <a:endParaRPr lang="fa-IR" sz="3200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745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375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37558" y="1616385"/>
            <a:ext cx="23615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دشت </a:t>
            </a: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مریوان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استان کردستان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( کوهپایه زاگرس)</a:t>
            </a:r>
            <a:endParaRPr lang="fa-IR" sz="3200" dirty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55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72" y="0"/>
            <a:ext cx="102788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97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6" y="0"/>
            <a:ext cx="604787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8563" y="0"/>
            <a:ext cx="3086748" cy="830997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دشت هویج (البرز)</a:t>
            </a:r>
          </a:p>
        </p:txBody>
      </p:sp>
    </p:spTree>
    <p:extLst>
      <p:ext uri="{BB962C8B-B14F-4D97-AF65-F5344CB8AC3E}">
        <p14:creationId xmlns:p14="http://schemas.microsoft.com/office/powerpoint/2010/main" val="42373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505" y="112295"/>
            <a:ext cx="11855116" cy="72943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دشت هویج یا گُرچال نام دشتی زیبا و ییلاقی در بالای روستای افجه از توابع بخش </a:t>
            </a:r>
            <a:r>
              <a:rPr lang="fa-IR" sz="2800" dirty="0" err="1">
                <a:cs typeface="B Koodak" panose="00000700000000000000" pitchFamily="2" charset="-78"/>
              </a:rPr>
              <a:t>لواسانات</a:t>
            </a:r>
            <a:r>
              <a:rPr lang="fa-IR" sz="2800" dirty="0">
                <a:cs typeface="B Koodak" panose="00000700000000000000" pitchFamily="2" charset="-78"/>
              </a:rPr>
              <a:t> شهرستان شمیرانات است 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وجه </a:t>
            </a:r>
            <a:r>
              <a:rPr lang="fa-IR" sz="2800" dirty="0" err="1">
                <a:cs typeface="B Koodak" panose="00000700000000000000" pitchFamily="2" charset="-78"/>
              </a:rPr>
              <a:t>تسمیه</a:t>
            </a:r>
            <a:r>
              <a:rPr lang="fa-IR" sz="2800" dirty="0">
                <a:cs typeface="B Koodak" panose="00000700000000000000" pitchFamily="2" charset="-78"/>
              </a:rPr>
              <a:t> این دشت در این است که در گذشته بخش وسیعی از </a:t>
            </a:r>
            <a:r>
              <a:rPr lang="fa-IR" sz="2800" dirty="0" err="1">
                <a:cs typeface="B Koodak" panose="00000700000000000000" pitchFamily="2" charset="-78"/>
              </a:rPr>
              <a:t>زمین‌های</a:t>
            </a:r>
            <a:r>
              <a:rPr lang="fa-IR" sz="2800" dirty="0">
                <a:cs typeface="B Koodak" panose="00000700000000000000" pitchFamily="2" charset="-78"/>
              </a:rPr>
              <a:t> آن به کاشت هویج اختصاص داشته است اما امروزه اثری از هویج در آن یافت </a:t>
            </a:r>
            <a:r>
              <a:rPr lang="fa-IR" sz="2800" dirty="0" err="1">
                <a:cs typeface="B Koodak" panose="00000700000000000000" pitchFamily="2" charset="-78"/>
              </a:rPr>
              <a:t>نمی‌شود</a:t>
            </a:r>
            <a:r>
              <a:rPr lang="fa-IR" sz="2800" dirty="0">
                <a:cs typeface="B Koodak" panose="00000700000000000000" pitchFamily="2" charset="-78"/>
              </a:rPr>
              <a:t>. </a:t>
            </a:r>
            <a:r>
              <a:rPr lang="fa-IR" sz="2800" dirty="0" err="1">
                <a:cs typeface="B Koodak" panose="00000700000000000000" pitchFamily="2" charset="-78"/>
              </a:rPr>
              <a:t>هم‌اکنون</a:t>
            </a:r>
            <a:r>
              <a:rPr lang="fa-IR" sz="2800" dirty="0">
                <a:cs typeface="B Koodak" panose="00000700000000000000" pitchFamily="2" charset="-78"/>
              </a:rPr>
              <a:t> کشاورزان منطقه افجه به کشت محصولات کشاورزی مختلف از جمله گیلاس </a:t>
            </a:r>
            <a:r>
              <a:rPr lang="fa-IR" sz="2800" dirty="0" err="1">
                <a:cs typeface="B Koodak" panose="00000700000000000000" pitchFamily="2" charset="-78"/>
              </a:rPr>
              <a:t>می‌پردازند</a:t>
            </a:r>
            <a:r>
              <a:rPr lang="fa-IR" sz="2800" dirty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روایت </a:t>
            </a:r>
            <a:r>
              <a:rPr lang="fa-IR" sz="2800" dirty="0">
                <a:cs typeface="B Koodak" panose="00000700000000000000" pitchFamily="2" charset="-78"/>
              </a:rPr>
              <a:t>است که ناصرالدین شاه و دیگر شاهان قاجار از این گردنه برای رفت و آمد با کالسکه به دشت لار و سایر </a:t>
            </a:r>
            <a:r>
              <a:rPr lang="fa-IR" sz="2800" dirty="0" err="1">
                <a:cs typeface="B Koodak" panose="00000700000000000000" pitchFamily="2" charset="-78"/>
              </a:rPr>
              <a:t>ییلاق‌های</a:t>
            </a:r>
            <a:r>
              <a:rPr lang="fa-IR" sz="2800" dirty="0">
                <a:cs typeface="B Koodak" panose="00000700000000000000" pitchFamily="2" charset="-78"/>
              </a:rPr>
              <a:t> آن نواحی استفاده </a:t>
            </a:r>
            <a:r>
              <a:rPr lang="fa-IR" sz="2800" dirty="0" err="1">
                <a:cs typeface="B Koodak" panose="00000700000000000000" pitchFamily="2" charset="-78"/>
              </a:rPr>
              <a:t>می‌کرده‌اند</a:t>
            </a:r>
            <a:r>
              <a:rPr lang="fa-IR" sz="2800" dirty="0">
                <a:cs typeface="B Koodak" panose="00000700000000000000" pitchFamily="2" charset="-78"/>
              </a:rPr>
              <a:t>. این راه مالرو در برخی نقاط حالت </a:t>
            </a:r>
            <a:r>
              <a:rPr lang="fa-IR" sz="2800" dirty="0" err="1">
                <a:cs typeface="B Koodak" panose="00000700000000000000" pitchFamily="2" charset="-78"/>
              </a:rPr>
              <a:t>سنگفرش</a:t>
            </a:r>
            <a:r>
              <a:rPr lang="fa-IR" sz="2800" dirty="0">
                <a:cs typeface="B Koodak" panose="00000700000000000000" pitchFamily="2" charset="-78"/>
              </a:rPr>
              <a:t> دارد و به آن راه شاه عباسی نیز </a:t>
            </a:r>
            <a:r>
              <a:rPr lang="fa-IR" sz="2800" dirty="0" err="1">
                <a:cs typeface="B Koodak" panose="00000700000000000000" pitchFamily="2" charset="-78"/>
              </a:rPr>
              <a:t>می‌گویند</a:t>
            </a:r>
            <a:r>
              <a:rPr lang="fa-IR" sz="2800" dirty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در مجاورت دشت هویج چند قله‌ با ارتفاع بیش از 3000 متر واقع </a:t>
            </a:r>
            <a:r>
              <a:rPr lang="fa-IR" sz="2800" dirty="0" err="1">
                <a:cs typeface="B Koodak" panose="00000700000000000000" pitchFamily="2" charset="-78"/>
              </a:rPr>
              <a:t>شده‌اند</a:t>
            </a:r>
            <a:r>
              <a:rPr lang="fa-IR" sz="2800" dirty="0">
                <a:cs typeface="B Koodak" panose="00000700000000000000" pitchFamily="2" charset="-78"/>
              </a:rPr>
              <a:t> که عبارتند از قله ریزان، قله </a:t>
            </a:r>
            <a:r>
              <a:rPr lang="fa-IR" sz="2800" dirty="0" err="1">
                <a:cs typeface="B Koodak" panose="00000700000000000000" pitchFamily="2" charset="-78"/>
              </a:rPr>
              <a:t>پرسون</a:t>
            </a:r>
            <a:r>
              <a:rPr lang="fa-IR" sz="2800" dirty="0">
                <a:cs typeface="B Koodak" panose="00000700000000000000" pitchFamily="2" charset="-78"/>
              </a:rPr>
              <a:t>، قله </a:t>
            </a:r>
            <a:r>
              <a:rPr lang="fa-IR" sz="2800" dirty="0" err="1">
                <a:cs typeface="B Koodak" panose="00000700000000000000" pitchFamily="2" charset="-78"/>
              </a:rPr>
              <a:t>آتشکوه</a:t>
            </a:r>
            <a:r>
              <a:rPr lang="fa-IR" sz="2800" dirty="0">
                <a:cs typeface="B Koodak" panose="00000700000000000000" pitchFamily="2" charset="-78"/>
              </a:rPr>
              <a:t> و قله </a:t>
            </a:r>
            <a:r>
              <a:rPr lang="fa-IR" sz="2800" dirty="0" err="1">
                <a:cs typeface="B Koodak" panose="00000700000000000000" pitchFamily="2" charset="-78"/>
              </a:rPr>
              <a:t>مهرچال</a:t>
            </a:r>
            <a:r>
              <a:rPr lang="fa-IR" sz="2800" dirty="0">
                <a:cs typeface="B Koodak" panose="00000700000000000000" pitchFamily="2" charset="-78"/>
              </a:rPr>
              <a:t> و به همین دلیل این منطقه مورد توجه </a:t>
            </a:r>
            <a:r>
              <a:rPr lang="fa-IR" sz="2800" dirty="0" err="1">
                <a:cs typeface="B Koodak" panose="00000700000000000000" pitchFamily="2" charset="-78"/>
              </a:rPr>
              <a:t>کوهنوردان</a:t>
            </a:r>
            <a:r>
              <a:rPr lang="fa-IR" sz="2800" dirty="0">
                <a:cs typeface="B Koodak" panose="00000700000000000000" pitchFamily="2" charset="-78"/>
              </a:rPr>
              <a:t> نیز </a:t>
            </a:r>
            <a:r>
              <a:rPr lang="fa-IR" sz="2800" dirty="0" err="1">
                <a:cs typeface="B Koodak" panose="00000700000000000000" pitchFamily="2" charset="-78"/>
              </a:rPr>
              <a:t>می‌باشد</a:t>
            </a:r>
            <a:r>
              <a:rPr lang="fa-IR" sz="2800" dirty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428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78" y="0"/>
            <a:ext cx="924732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8" y="0"/>
            <a:ext cx="815291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689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94643" y="3013501"/>
            <a:ext cx="3279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800" b="0" cap="none" spc="0" dirty="0" smtClean="0">
                <a:ln w="0"/>
                <a:solidFill>
                  <a:schemeClr val="tx1"/>
                </a:solidFill>
                <a:cs typeface="B Koodak" panose="00000700000000000000" pitchFamily="2" charset="-78"/>
              </a:rPr>
              <a:t>جمعیت </a:t>
            </a:r>
            <a:r>
              <a:rPr lang="fa-IR" sz="4800" dirty="0" smtClean="0">
                <a:ln w="0"/>
                <a:cs typeface="B Koodak" panose="00000700000000000000" pitchFamily="2" charset="-78"/>
              </a:rPr>
              <a:t>ایران</a:t>
            </a:r>
            <a:endParaRPr lang="en-US" sz="4800" b="0" cap="none" spc="0" dirty="0">
              <a:ln w="0"/>
              <a:solidFill>
                <a:schemeClr val="tx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6342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5" y="0"/>
            <a:ext cx="9236989" cy="4633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649" y="4730334"/>
            <a:ext cx="1190269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بر طبق </a:t>
            </a:r>
            <a:r>
              <a:rPr lang="fa-IR" sz="28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سرشماری</a:t>
            </a:r>
            <a:r>
              <a:rPr lang="fa-IR" sz="28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سال 1390 بیش از 70 درصد مردم کشور ما در شهرها زندگی می کنند.</a:t>
            </a:r>
          </a:p>
          <a:p>
            <a:pPr algn="ctr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کشور ما بیش از 1300 شهر وجود دارد. 8 شهر در کشور ما بیش از 1 میلیون نفر جمعیت دارند.</a:t>
            </a:r>
          </a:p>
          <a:p>
            <a:pPr algn="ctr">
              <a:lnSpc>
                <a:spcPct val="150000"/>
              </a:lnSpc>
            </a:pPr>
            <a:r>
              <a:rPr lang="fa-IR" sz="28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پرجمعیت ترین شهرهای ایران: تهران مشهد، کرج، اصفهان، تبریز، شیراز، اهواز، قم</a:t>
            </a:r>
          </a:p>
        </p:txBody>
      </p:sp>
    </p:spTree>
    <p:extLst>
      <p:ext uri="{BB962C8B-B14F-4D97-AF65-F5344CB8AC3E}">
        <p14:creationId xmlns:p14="http://schemas.microsoft.com/office/powerpoint/2010/main" val="39193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21" y="0"/>
            <a:ext cx="8601560" cy="55328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8536" y="5532895"/>
            <a:ext cx="97949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کشور ما کمتر از 30 درصد مردم در روستاها زندگی می کنند.</a:t>
            </a:r>
          </a:p>
        </p:txBody>
      </p:sp>
    </p:spTree>
    <p:extLst>
      <p:ext uri="{BB962C8B-B14F-4D97-AF65-F5344CB8AC3E}">
        <p14:creationId xmlns:p14="http://schemas.microsoft.com/office/powerpoint/2010/main" val="182925681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9003" y="2767280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0" cap="none" spc="0" dirty="0" smtClean="0">
                <a:ln w="0"/>
                <a:solidFill>
                  <a:schemeClr val="tx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87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9826" y="367974"/>
            <a:ext cx="94923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طبق </a:t>
            </a:r>
            <a:r>
              <a:rPr lang="fa-IR" sz="3200" dirty="0" err="1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سرشماری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سال 1390 ایران 75 میلیون نفر جمعیت داشته است.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9826" y="1566945"/>
            <a:ext cx="94923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ایران کشوری نسبتاً پر جمعیت در بین کشورهای همسایه خود است.</a:t>
            </a:r>
          </a:p>
        </p:txBody>
      </p:sp>
      <p:sp>
        <p:nvSpPr>
          <p:cNvPr id="5" name="Double Wave 4"/>
          <p:cNvSpPr/>
          <p:nvPr/>
        </p:nvSpPr>
        <p:spPr>
          <a:xfrm>
            <a:off x="1709979" y="3084163"/>
            <a:ext cx="8772041" cy="2278251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با توجه به نقشه ای که در اسلاید بعد می بینید، جمعیت ایران و کشورهای همسایه را محاسبه کنید.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01919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3" y="0"/>
            <a:ext cx="504372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5764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56" y="1398722"/>
            <a:ext cx="4625275" cy="43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24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"/>
            <a:ext cx="889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3179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624239"/>
              </p:ext>
            </p:extLst>
          </p:nvPr>
        </p:nvGraphicFramePr>
        <p:xfrm>
          <a:off x="6695269" y="182978"/>
          <a:ext cx="5093775" cy="648129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97925"/>
                <a:gridCol w="1697925"/>
                <a:gridCol w="1697925"/>
              </a:tblGrid>
              <a:tr h="801194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رتبه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نام کشور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جمعیت</a:t>
                      </a:r>
                    </a:p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(میلیون نفر)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</a:tr>
              <a:tr h="629203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1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پاکستان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177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588935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2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ایران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75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</a:tr>
              <a:tr h="464949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ترکیه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73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</a:tr>
              <a:tr h="582220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4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عراق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31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</a:tr>
              <a:tr h="526942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5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افغانستان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29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</a:tr>
              <a:tr h="511444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6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آذربایجان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9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</a:tr>
              <a:tr h="504728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7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امارات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5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9933FF"/>
                    </a:solidFill>
                  </a:tcPr>
                </a:tc>
              </a:tr>
              <a:tr h="575504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7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ترکمنستان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5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</a:tr>
              <a:tr h="495946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8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ارمنستان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CC9900"/>
                    </a:solidFill>
                  </a:tcPr>
                </a:tc>
              </a:tr>
              <a:tr h="560969"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8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کویت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 anchor="ctr">
                    <a:solidFill>
                      <a:srgbClr val="FF33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18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3320" y="352475"/>
            <a:ext cx="4565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جمعیت چگونه افزایش می یابد؟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0" y="352475"/>
            <a:ext cx="2152650" cy="217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5133" y="1367875"/>
            <a:ext cx="78233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تعداد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تولد بیشتر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از تعداد مرگ و میر =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افزایش جمعیت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057524" y="2605541"/>
            <a:ext cx="3900934" cy="4117537"/>
            <a:chOff x="8057524" y="2605541"/>
            <a:chExt cx="3900934" cy="411753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893" y="3405641"/>
              <a:ext cx="904875" cy="8572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764" y="2605541"/>
              <a:ext cx="742950" cy="7715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913" y="2661300"/>
              <a:ext cx="885825" cy="8096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490" y="4624433"/>
              <a:ext cx="695325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614" y="4955249"/>
              <a:ext cx="838200" cy="914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50" y="2696966"/>
              <a:ext cx="1066800" cy="8191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724" y="3155147"/>
              <a:ext cx="952500" cy="97155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533" y="4291466"/>
              <a:ext cx="923925" cy="105727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953" y="3615663"/>
              <a:ext cx="1297785" cy="105563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524" y="4307143"/>
              <a:ext cx="1209675" cy="140017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0865" y="5632692"/>
              <a:ext cx="1701566" cy="1090386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96" y="3377066"/>
            <a:ext cx="1776623" cy="18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2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67017" y="1566943"/>
            <a:ext cx="78233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تعداد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تولد کمتر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از تعداد مرگ و میر = </a:t>
            </a:r>
            <a:r>
              <a:rPr lang="fa-IR" sz="3200" dirty="0" smtClean="0">
                <a:solidFill>
                  <a:srgbClr val="0000FF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کاهش جمعیت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3320" y="367973"/>
            <a:ext cx="4565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جمعیت چگونه کاهش می یابد؟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2829" y="1787875"/>
            <a:ext cx="4594032" cy="4338347"/>
            <a:chOff x="642829" y="1787875"/>
            <a:chExt cx="4594032" cy="43383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25" y="2678899"/>
              <a:ext cx="1190625" cy="14763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050" y="3264250"/>
              <a:ext cx="1190625" cy="14763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29" y="3859078"/>
              <a:ext cx="1190625" cy="1476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970" y="4446157"/>
              <a:ext cx="1190625" cy="14763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9111" y="4649847"/>
              <a:ext cx="1190625" cy="14763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022" y="2798050"/>
              <a:ext cx="1190625" cy="14763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867" y="1787875"/>
              <a:ext cx="1190625" cy="14763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236" y="4183647"/>
              <a:ext cx="1190625" cy="147637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277350" y="2611989"/>
            <a:ext cx="2485111" cy="2667419"/>
            <a:chOff x="9277350" y="2611989"/>
            <a:chExt cx="2485111" cy="26674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350" y="2943225"/>
              <a:ext cx="952500" cy="9715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786" y="2611989"/>
              <a:ext cx="1209675" cy="14001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617" y="4020286"/>
              <a:ext cx="1758466" cy="1259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91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8606" y="211682"/>
            <a:ext cx="28147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رشد منفی جمعیت: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2165" y="1037501"/>
            <a:ext cx="91594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بعضی کشورها مانند سوئیس و دانمارک تعداد زاد و ولدها کمتر از مرگ و میرها شده است. به این رشد، رشد منفی می گویند.</a:t>
            </a:r>
          </a:p>
        </p:txBody>
      </p:sp>
      <p:sp>
        <p:nvSpPr>
          <p:cNvPr id="2" name="Teardrop 1"/>
          <p:cNvSpPr/>
          <p:nvPr/>
        </p:nvSpPr>
        <p:spPr>
          <a:xfrm>
            <a:off x="9805951" y="3334911"/>
            <a:ext cx="2277979" cy="2795338"/>
          </a:xfrm>
          <a:prstGeom prst="teardrop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مشکلات رشد منفی جمعیت</a:t>
            </a:r>
            <a:endParaRPr lang="fa-IR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26923" y="3195559"/>
            <a:ext cx="6849980" cy="1470456"/>
            <a:chOff x="2626923" y="3195559"/>
            <a:chExt cx="6849980" cy="1470456"/>
          </a:xfrm>
        </p:grpSpPr>
        <p:sp>
          <p:nvSpPr>
            <p:cNvPr id="8" name="Rectangle 7"/>
            <p:cNvSpPr/>
            <p:nvPr/>
          </p:nvSpPr>
          <p:spPr>
            <a:xfrm>
              <a:off x="2626923" y="3195559"/>
              <a:ext cx="684998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solidFill>
                    <a:srgbClr val="000000"/>
                  </a:solidFill>
                  <a:latin typeface="Tahoma" panose="020B0604030504040204" pitchFamily="34" charset="0"/>
                  <a:cs typeface="B Koodak" panose="00000700000000000000" pitchFamily="2" charset="-78"/>
                </a:rPr>
                <a:t>کاهش جمعیت جوان و افزایش تعداد سالمندان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717" y="4057719"/>
              <a:ext cx="432566" cy="6082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35252" y="4371398"/>
            <a:ext cx="8088930" cy="1541164"/>
            <a:chOff x="1835252" y="4371398"/>
            <a:chExt cx="8088930" cy="1541164"/>
          </a:xfrm>
        </p:grpSpPr>
        <p:sp>
          <p:nvSpPr>
            <p:cNvPr id="10" name="Rectangle 9"/>
            <p:cNvSpPr/>
            <p:nvPr/>
          </p:nvSpPr>
          <p:spPr>
            <a:xfrm>
              <a:off x="1835252" y="4371398"/>
              <a:ext cx="808893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solidFill>
                    <a:srgbClr val="000000"/>
                  </a:solidFill>
                  <a:latin typeface="Tahoma" panose="020B0604030504040204" pitchFamily="34" charset="0"/>
                  <a:cs typeface="B Koodak" panose="00000700000000000000" pitchFamily="2" charset="-78"/>
                </a:rPr>
                <a:t>کاهش نیروی کار، کم شدن فعالیت های اقتصادی و علمی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630" y="5304266"/>
              <a:ext cx="432566" cy="60829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3773791" y="5662439"/>
            <a:ext cx="45562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محروم شدن از پیشرفت کشور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76" y="2506322"/>
            <a:ext cx="38004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مربوط به درس 13 مطالعات اجتماعی هفتم مبحث جمعیت ایران</Template>
  <TotalTime>0</TotalTime>
  <Words>763</Words>
  <Application>Microsoft Office PowerPoint</Application>
  <PresentationFormat>Widescreen</PresentationFormat>
  <Paragraphs>109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</vt:lpstr>
      <vt:lpstr>B Koodak</vt:lpstr>
      <vt:lpstr>B Morvarid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2021-02-15T16:59:56Z</dcterms:created>
  <dcterms:modified xsi:type="dcterms:W3CDTF">2021-02-15T17:00:16Z</dcterms:modified>
</cp:coreProperties>
</file>