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6699FF"/>
    <a:srgbClr val="FF7C80"/>
    <a:srgbClr val="00FF00"/>
    <a:srgbClr val="FFCC66"/>
    <a:srgbClr val="FF6699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1" autoAdjust="0"/>
    <p:restoredTop sz="94660"/>
  </p:normalViewPr>
  <p:slideViewPr>
    <p:cSldViewPr snapToGrid="0">
      <p:cViewPr>
        <p:scale>
          <a:sx n="63" d="100"/>
          <a:sy n="63" d="100"/>
        </p:scale>
        <p:origin x="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99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216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398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2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61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929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2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85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033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20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94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846A-01D9-445B-B7A3-E94662D42B3A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172A-D540-4276-A24D-84F69BDAC4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76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" y="1630752"/>
            <a:ext cx="3487118" cy="359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94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1283" y="317123"/>
            <a:ext cx="35894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زندگی روستایی و شهری: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583" y="1398809"/>
            <a:ext cx="11145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اغلب مردم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ایران باستان در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روستاها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زندگی می کردند.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کشاورزان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بیشترین جمعیت آن زمان را تشکیل می دادند.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9485" y="3315273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تا قبل از ساسانیان تعداد شهرها کم و بیشتر محل زندگی شاهان و مأموران حکومت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3872" y="4386447"/>
            <a:ext cx="8724254" cy="83099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دوره ساسانیان تعداد شهرها و جمعیت شهری افزایش یافت.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443" y="5109556"/>
            <a:ext cx="11519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این شهرها علاوه بر مأموران حکومتی، صنعتگران، بازرگانان و پیشه وران نیز زندگی می کردند.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2816787"/>
            <a:ext cx="3971925" cy="7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58" y="392543"/>
            <a:ext cx="9283484" cy="5543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4784" y="5912895"/>
            <a:ext cx="5922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بقایای شهر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بیشابور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در نزدیکی کازرون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6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1848" y="177639"/>
            <a:ext cx="2528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نابرابری اجتماعی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25053" y="1186275"/>
            <a:ext cx="7984821" cy="1569660"/>
            <a:chOff x="2206971" y="1008636"/>
            <a:chExt cx="7627750" cy="1569660"/>
          </a:xfrm>
        </p:grpSpPr>
        <p:sp>
          <p:nvSpPr>
            <p:cNvPr id="4" name="Rectangle 3"/>
            <p:cNvSpPr/>
            <p:nvPr/>
          </p:nvSpPr>
          <p:spPr>
            <a:xfrm>
              <a:off x="2206971" y="1008636"/>
              <a:ext cx="762775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err="1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یکجانشینی</a:t>
              </a:r>
              <a:r>
                <a:rPr lang="fa-IR" sz="3200" dirty="0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         تقسیم کار        گروه های مختلف شغلی</a:t>
              </a:r>
              <a:endPara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934" y="1249637"/>
              <a:ext cx="1022887" cy="5233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959" y="1265135"/>
              <a:ext cx="1022887" cy="52333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128049" y="2169498"/>
            <a:ext cx="49594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تقسیم بندی مردم در کتاب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اَوِستا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: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57388" y="2149104"/>
            <a:ext cx="6470661" cy="1088756"/>
          </a:xfrm>
          <a:prstGeom prst="horizontalScroll">
            <a:avLst>
              <a:gd name="adj" fmla="val 1361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پیشوایان دینی، نظامیان، کشاورزان، دامداران</a:t>
            </a:r>
            <a:endParaRPr lang="fa-IR" sz="3200" dirty="0"/>
          </a:p>
        </p:txBody>
      </p:sp>
      <p:sp>
        <p:nvSpPr>
          <p:cNvPr id="14" name="Cloud 13"/>
          <p:cNvSpPr/>
          <p:nvPr/>
        </p:nvSpPr>
        <p:spPr>
          <a:xfrm>
            <a:off x="7545644" y="3429000"/>
            <a:ext cx="4217011" cy="2988449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اوج اختلاف طبقاتی در دوره ساسانیان بود.</a:t>
            </a:r>
            <a:endParaRPr lang="fa-IR" sz="3200" dirty="0"/>
          </a:p>
        </p:txBody>
      </p:sp>
      <p:sp>
        <p:nvSpPr>
          <p:cNvPr id="15" name="Wave 14"/>
          <p:cNvSpPr/>
          <p:nvPr/>
        </p:nvSpPr>
        <p:spPr>
          <a:xfrm>
            <a:off x="92747" y="3666365"/>
            <a:ext cx="7360151" cy="2044415"/>
          </a:xfrm>
          <a:prstGeom prst="wav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جامعه به دو طبقه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بزرگان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و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عامه مردم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تقسیم می شد.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67347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6096000" y="569562"/>
            <a:ext cx="5886772" cy="5474778"/>
          </a:xfrm>
          <a:prstGeom prst="vertic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طبقه اشراف و </a:t>
            </a: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بزرگان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fa-IR" sz="32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شاه و شاهزادگان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روحانیون زردشتی( موبدان)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فرماندهان نظامی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دبیران</a:t>
            </a:r>
            <a:endParaRPr lang="fa-IR" sz="32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09228" y="569561"/>
            <a:ext cx="5886772" cy="5474779"/>
          </a:xfrm>
          <a:prstGeom prst="verticalScrol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طبقه عامه مردم:</a:t>
            </a:r>
          </a:p>
          <a:p>
            <a:pPr algn="ctr">
              <a:lnSpc>
                <a:spcPct val="150000"/>
              </a:lnSpc>
            </a:pPr>
            <a:endParaRPr lang="fa-IR" sz="32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پیشه وران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بازرگانان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کشاورزان</a:t>
            </a:r>
          </a:p>
        </p:txBody>
      </p:sp>
    </p:spTree>
    <p:extLst>
      <p:ext uri="{BB962C8B-B14F-4D97-AF65-F5344CB8AC3E}">
        <p14:creationId xmlns:p14="http://schemas.microsoft.com/office/powerpoint/2010/main" val="558504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8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5206" y="255130"/>
            <a:ext cx="3361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امتیازات طبقه اشراف: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151" y="1483370"/>
            <a:ext cx="624969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آنها زمین ها و ثروت های فراوان داشتند.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152" y="2520511"/>
            <a:ext cx="624969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از پرداخت مالیات سرانه معاف بودند.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152" y="3606638"/>
            <a:ext cx="6249691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از حق تحصیل و آموزش برخوردار بودند.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7702" y="4642707"/>
            <a:ext cx="6493141" cy="830997"/>
          </a:xfrm>
          <a:prstGeom prst="rect">
            <a:avLst/>
          </a:prstGeom>
          <a:solidFill>
            <a:srgbClr val="FF6699"/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خود را صاحب جان و مال مردم می دانستند.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7445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5513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کشاورزان با آنکه اکثریت جامعه را تشکیل می دادند و فعالیت اقتصادی مهم بر دوش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آنهابود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از بسیاری از حقوق اجتماعی محروم بودند.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768" y="2025843"/>
            <a:ext cx="5560537" cy="830997"/>
          </a:xfrm>
          <a:prstGeom prst="rect">
            <a:avLst/>
          </a:prstGeom>
          <a:solidFill>
            <a:srgbClr val="FFCC66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آنها و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فرزندانشان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حق تحصیل نداشتند.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9331" y="2957366"/>
            <a:ext cx="4974957" cy="83099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بار سنگین مالیات بر دوش آنها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1226" y="3883797"/>
            <a:ext cx="6697079" cy="830997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جنگ ها، سپاه پیاده نظام را تشکیل می دادند.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005" y="4810228"/>
            <a:ext cx="7885283" cy="830997"/>
          </a:xfrm>
          <a:prstGeom prst="rect">
            <a:avLst/>
          </a:prstGeom>
          <a:solidFill>
            <a:srgbClr val="6699FF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اگر کسی از جنگ فرار می کرد به شدت مجازات می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463" y="5768606"/>
            <a:ext cx="111846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موبدان زردشتی که خود از طبقه بزرگان بودند از اختلاف طبقاتی حمایت می کردند.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10102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3957234" y="307561"/>
            <a:ext cx="3843580" cy="1007390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خصوصیات جامعه طبقاتی: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421423" y="1314951"/>
            <a:ext cx="113491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رفتن از طبقه ای به طبقه دیگر بسیار سخت و تقریباً ناممکن بود.( کشاورز همیشه کشاورز و اشراف زاده همیشه اشراف زاده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1938" y="2868662"/>
            <a:ext cx="76786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افراد طبقه محروم نمی توانستند با بزرگان ازدواج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3477" y="3670925"/>
            <a:ext cx="49871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لباس و مسکن طبقات متفاوت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423" y="4395141"/>
            <a:ext cx="113491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شهرها کشاورزان و پیشه وران نمی توانستند در محله خاص بزرگان سکونت کنند و به ناچار در حومه شهرها ساکن می شدند.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8217" y="5949055"/>
            <a:ext cx="9182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دوره ساسانی طبقات مختلف حتی آتشکده های جداگانه داشتند.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3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0523" y="326940"/>
            <a:ext cx="8710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وضعیت طبقاتی بر آداب و معاشرت مردم نیز تأثیر گذاشته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5" y="1296864"/>
            <a:ext cx="10895308" cy="5203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862" y="2561616"/>
            <a:ext cx="89890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600" dirty="0" err="1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هِرودوت</a:t>
            </a:r>
            <a:r>
              <a:rPr lang="fa-IR" sz="36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نوشته است: ایرانی ها وقتی در کوچه به هم می رسیدند </a:t>
            </a:r>
            <a:r>
              <a:rPr lang="fa-IR" sz="3200" dirty="0" err="1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روبوسی</a:t>
            </a: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می کردند و اگر با یکدیگر تفاوت طبقاتی داشتند افراد عامی باید در برابر اشراف و بزرگان زانو می زدند.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02224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9492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5667" y="2644169"/>
            <a:ext cx="21955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آتشکده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نیاسر</a:t>
            </a:r>
            <a:endParaRPr lang="fa-IR" sz="32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(کاشان)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422" y="215774"/>
            <a:ext cx="113491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دوره باستان شاهان و شاهزادگان زندگی بسیار پر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تجملی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داشتند و در کاخ ها به خوشگذرانی می پرداختند.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1" y="1785434"/>
            <a:ext cx="4105275" cy="790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5382" y="2362900"/>
            <a:ext cx="39494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تشریفات کاخ خسرو پرویز: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33123"/>
            <a:ext cx="12192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خسرو پرویز تاجی داشت که مقدار زیادی طلای خالص در آن به کار برده شده بود و مرواریدهای آن به اندازه تخم گنجشک بود. در آن دوره تاج سنگین را از سقف آویزان می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کردندو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شاه زیر آن می نشست. خسرو پرویز شطرنجی داشت که مهره های آن از یاقوت و زمرد بود و بر تختی می نشست که از عاج فیل درست شده بود و نرده های آن از طلا و نقره بود.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9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8048" y="183125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07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97" y="0"/>
            <a:ext cx="8949301" cy="6938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652403"/>
            <a:ext cx="66746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شاهنامه فردوسی یکی از منابعی است که مورخان برای پی بردن به اوضاع و احوال مردم در دوره باستان، از آن استفاده کرده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اند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9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58507">
            <a:off x="8480624" y="2767281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0" cap="none" spc="0" dirty="0" smtClean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6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7675" cy="5517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5" y="-1"/>
            <a:ext cx="4644325" cy="5517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9098" y="5726032"/>
            <a:ext cx="4593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اوضاع اجتماعی ایران باستان</a:t>
            </a:r>
            <a:endParaRPr lang="fa-IR" sz="40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841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0050" y="317123"/>
            <a:ext cx="3851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خانواده، هسته اولیه جامعه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1641" y="1148120"/>
            <a:ext cx="55887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ازدواج یک تکلیف دینی و پیمان مقدس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Wave 4"/>
          <p:cNvSpPr/>
          <p:nvPr/>
        </p:nvSpPr>
        <p:spPr>
          <a:xfrm>
            <a:off x="523064" y="2116325"/>
            <a:ext cx="11145867" cy="3042334"/>
          </a:xfrm>
          <a:prstGeom prst="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اگر کسی عمداً ازدواج نمی کرد، گنهکار شمرده می شد. مردان زمانی می توانستند مقام و منصبی بگیرند که همسر داشته باشند.</a:t>
            </a:r>
            <a:endParaRPr lang="fa-IR" sz="3200" dirty="0"/>
          </a:p>
        </p:txBody>
      </p:sp>
      <p:sp>
        <p:nvSpPr>
          <p:cNvPr id="6" name="Rectangle 5"/>
          <p:cNvSpPr/>
          <p:nvPr/>
        </p:nvSpPr>
        <p:spPr>
          <a:xfrm>
            <a:off x="8670736" y="5436949"/>
            <a:ext cx="3312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پدر سرپرست خانواده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987">
            <a:off x="7829447" y="5269724"/>
            <a:ext cx="952058" cy="698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9704">
            <a:off x="7833134" y="5974844"/>
            <a:ext cx="952058" cy="698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8441" y="4953910"/>
            <a:ext cx="3092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اجرای مراسم مذهبی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8441" y="5908433"/>
            <a:ext cx="30926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حفظ امنیت خانواده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3" y="3628992"/>
            <a:ext cx="281940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3808412"/>
            <a:ext cx="1930162" cy="29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5"/>
            <a:ext cx="5426991" cy="6532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25885" y="0"/>
            <a:ext cx="6367221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استفاده از آیینه و شمعدان در مراسم ازدواج یکی از رسوم به جا مانده از ایران باستان است. در آن دوره در مراسم ازدواج از آیینه به عنوان نماد راستی و صداقت در زندگی مشترک استفاده می کردند و در شمعدان ها و آتشدان ها شعله می افروختند، زیرا معتقد بودند نور و روشنایی نشانه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اهورا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مزداست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. استفاده از سیب، انار، سنجد، تخم مرغ، و ریختن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اسپند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در آتش نیز مرسوم بود.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350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519" y="450696"/>
            <a:ext cx="5666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ازدواج خویشاوندی و درون گروهی بود. 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5959" y="3367797"/>
            <a:ext cx="57600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برای اولاد پسر ارزش خاصی قائل بودند.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5274" y="1490541"/>
            <a:ext cx="8061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چند همسری رواج داشت. افراد ثروتمند چند زن داشتند.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4" y="1538979"/>
            <a:ext cx="2720078" cy="36789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5322" y="5024480"/>
            <a:ext cx="10461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وسایل مورد نیازشان مانند خوراک، پوشاک و ابزار در خانواده تهیه می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5" y="2588457"/>
            <a:ext cx="3895725" cy="752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4331721"/>
            <a:ext cx="4572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162" y="372420"/>
            <a:ext cx="105956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زنان در کنار مردان به نخ ریسی، پارچه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بافی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قالی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بافی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و مشارکت در کشاورزی می پرداختند.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7" y="1942080"/>
            <a:ext cx="6741763" cy="4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162" y="372420"/>
            <a:ext cx="105956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اصول و ارزش های اخلاقی مانند راستگویی، امانت داری، میهن دوستی،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وفای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به عهد در خانواده آموزش داده می شد.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87" y="2048133"/>
            <a:ext cx="8012624" cy="4703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83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068" y="372420"/>
            <a:ext cx="11145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پدران شغل خود را به پسران یاد می دادند.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مادران به عنوان کدبانوی خانواده رسوم خانه داری را به دختران آموزش می دادند.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9" y="2113448"/>
            <a:ext cx="6139481" cy="4573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3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21 مطالعات اجتماعی هفتم</Template>
  <TotalTime>0</TotalTime>
  <Words>778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 Koodak</vt:lpstr>
      <vt:lpstr>B Morvarid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2022-02-01T07:54:31Z</dcterms:created>
  <dcterms:modified xsi:type="dcterms:W3CDTF">2022-02-01T07:55:17Z</dcterms:modified>
</cp:coreProperties>
</file>