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60" r:id="rId5"/>
    <p:sldId id="261" r:id="rId6"/>
    <p:sldId id="284" r:id="rId7"/>
    <p:sldId id="262" r:id="rId8"/>
    <p:sldId id="264" r:id="rId9"/>
    <p:sldId id="265" r:id="rId10"/>
    <p:sldId id="266" r:id="rId11"/>
    <p:sldId id="282" r:id="rId12"/>
    <p:sldId id="283" r:id="rId13"/>
    <p:sldId id="276" r:id="rId14"/>
    <p:sldId id="277" r:id="rId15"/>
    <p:sldId id="278" r:id="rId16"/>
    <p:sldId id="279" r:id="rId17"/>
    <p:sldId id="285" r:id="rId18"/>
    <p:sldId id="280"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1D875C-6DE3-483A-91AD-350309266C9F}"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3F367EB-2130-43A4-BDB8-90F3C573D93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1D875C-6DE3-483A-91AD-350309266C9F}"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367EB-2130-43A4-BDB8-90F3C573D9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1D875C-6DE3-483A-91AD-350309266C9F}"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367EB-2130-43A4-BDB8-90F3C573D9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1D875C-6DE3-483A-91AD-350309266C9F}"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367EB-2130-43A4-BDB8-90F3C573D93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71D875C-6DE3-483A-91AD-350309266C9F}" type="datetimeFigureOut">
              <a:rPr lang="en-US" smtClean="0"/>
              <a:t>1/4/2017</a:t>
            </a:fld>
            <a:endParaRPr lang="en-US"/>
          </a:p>
        </p:txBody>
      </p:sp>
      <p:sp>
        <p:nvSpPr>
          <p:cNvPr id="8" name="Slide Number Placeholder 7"/>
          <p:cNvSpPr>
            <a:spLocks noGrp="1"/>
          </p:cNvSpPr>
          <p:nvPr>
            <p:ph type="sldNum" sz="quarter" idx="11"/>
          </p:nvPr>
        </p:nvSpPr>
        <p:spPr/>
        <p:txBody>
          <a:bodyPr/>
          <a:lstStyle/>
          <a:p>
            <a:fld id="{B3F367EB-2130-43A4-BDB8-90F3C573D93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1D875C-6DE3-483A-91AD-350309266C9F}"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367EB-2130-43A4-BDB8-90F3C573D93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1D875C-6DE3-483A-91AD-350309266C9F}" type="datetimeFigureOut">
              <a:rPr lang="en-US" smtClean="0"/>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367EB-2130-43A4-BDB8-90F3C573D93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1D875C-6DE3-483A-91AD-350309266C9F}" type="datetimeFigureOut">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367EB-2130-43A4-BDB8-90F3C573D93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D875C-6DE3-483A-91AD-350309266C9F}" type="datetimeFigureOut">
              <a:rPr lang="en-US" smtClean="0"/>
              <a:t>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367EB-2130-43A4-BDB8-90F3C573D9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1D875C-6DE3-483A-91AD-350309266C9F}"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367EB-2130-43A4-BDB8-90F3C573D93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1D875C-6DE3-483A-91AD-350309266C9F}"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3F367EB-2130-43A4-BDB8-90F3C573D938}"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E71D875C-6DE3-483A-91AD-350309266C9F}" type="datetimeFigureOut">
              <a:rPr lang="en-US" smtClean="0"/>
              <a:t>1/4/2017</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3F367EB-2130-43A4-BDB8-90F3C573D938}"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bartarinha.i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7772400" cy="1183592"/>
          </a:xfrm>
        </p:spPr>
        <p:txBody>
          <a:bodyPr>
            <a:normAutofit/>
          </a:bodyPr>
          <a:lstStyle/>
          <a:p>
            <a:pPr algn="ctr"/>
            <a:r>
              <a:rPr lang="fa-IR" sz="5400" dirty="0" smtClean="0"/>
              <a:t>علم بیونیک</a:t>
            </a:r>
            <a:endParaRPr lang="en-US" sz="5400" dirty="0"/>
          </a:p>
        </p:txBody>
      </p:sp>
      <p:sp>
        <p:nvSpPr>
          <p:cNvPr id="4" name="TextBox 3"/>
          <p:cNvSpPr txBox="1"/>
          <p:nvPr/>
        </p:nvSpPr>
        <p:spPr>
          <a:xfrm>
            <a:off x="1828800" y="2189018"/>
            <a:ext cx="5029200" cy="461665"/>
          </a:xfrm>
          <a:prstGeom prst="rect">
            <a:avLst/>
          </a:prstGeom>
          <a:noFill/>
        </p:spPr>
        <p:txBody>
          <a:bodyPr wrap="square" rtlCol="0">
            <a:spAutoFit/>
          </a:bodyPr>
          <a:lstStyle/>
          <a:p>
            <a:pPr algn="ctr"/>
            <a:r>
              <a:rPr lang="fa-IR" sz="2400" dirty="0" smtClean="0"/>
              <a:t>عناصر و جزییات</a:t>
            </a:r>
            <a:endParaRPr lang="en-US" sz="2400" dirty="0"/>
          </a:p>
        </p:txBody>
      </p:sp>
      <p:sp>
        <p:nvSpPr>
          <p:cNvPr id="5" name="Subtitle 4"/>
          <p:cNvSpPr>
            <a:spLocks noGrp="1"/>
          </p:cNvSpPr>
          <p:nvPr>
            <p:ph type="subTitle" idx="1"/>
          </p:nvPr>
        </p:nvSpPr>
        <p:spPr/>
        <p:txBody>
          <a:bodyPr/>
          <a:lstStyle/>
          <a:p>
            <a:endParaRPr lang="fa-IR" dirty="0"/>
          </a:p>
        </p:txBody>
      </p:sp>
    </p:spTree>
    <p:extLst>
      <p:ext uri="{BB962C8B-B14F-4D97-AF65-F5344CB8AC3E}">
        <p14:creationId xmlns:p14="http://schemas.microsoft.com/office/powerpoint/2010/main" val="3267876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019310"/>
            <a:ext cx="7820891" cy="1938992"/>
          </a:xfrm>
          <a:prstGeom prst="rect">
            <a:avLst/>
          </a:prstGeom>
        </p:spPr>
        <p:txBody>
          <a:bodyPr wrap="square">
            <a:spAutoFit/>
          </a:bodyPr>
          <a:lstStyle/>
          <a:p>
            <a:pPr algn="r"/>
            <a:r>
              <a:rPr lang="fa-IR" sz="2000" dirty="0" smtClean="0"/>
              <a:t>ديوار دفاعي چين كه 7000 كيلومتر از نقشه جغرافيايي كنوني كشور چين را اشغال كرده است  روزگاري 50000 كيلومتر طول داشت، كه معادل گردش به دور زمين بود !!</a:t>
            </a:r>
            <a:br>
              <a:rPr lang="fa-IR" sz="2000" dirty="0" smtClean="0"/>
            </a:br>
            <a:r>
              <a:rPr lang="fa-IR" sz="2000" dirty="0" smtClean="0"/>
              <a:t> امروز پس از گذشت 30 قرن از شروع ساخت اين اعجاز از عجايب هفتگانه </a:t>
            </a:r>
            <a:r>
              <a:rPr lang="fa-IR" sz="2000" b="1" dirty="0" smtClean="0"/>
              <a:t>طولاني ترين بناي افقي جهان</a:t>
            </a:r>
            <a:r>
              <a:rPr lang="fa-IR" sz="2000" dirty="0" smtClean="0"/>
              <a:t> را به نام خود ثبت كنند.</a:t>
            </a:r>
            <a:r>
              <a:rPr lang="fa-IR" sz="2000" dirty="0"/>
              <a:t> چينيان </a:t>
            </a:r>
            <a:r>
              <a:rPr lang="fa-IR" sz="2000" dirty="0" smtClean="0"/>
              <a:t>در حال </a:t>
            </a:r>
            <a:r>
              <a:rPr lang="fa-IR" sz="2000" dirty="0"/>
              <a:t>ساخت </a:t>
            </a:r>
            <a:r>
              <a:rPr lang="fa-IR" sz="2000" b="1" dirty="0"/>
              <a:t>بلندترين سازه عمودي جهان</a:t>
            </a:r>
            <a:r>
              <a:rPr lang="fa-IR" sz="2000" dirty="0"/>
              <a:t> هستند.</a:t>
            </a:r>
            <a:endParaRPr lang="en-US" sz="2000" dirty="0"/>
          </a:p>
          <a:p>
            <a:pPr algn="r"/>
            <a:endParaRPr lang="en-US" sz="2000" dirty="0"/>
          </a:p>
        </p:txBody>
      </p:sp>
      <p:sp>
        <p:nvSpPr>
          <p:cNvPr id="6" name="Rectangle 5"/>
          <p:cNvSpPr/>
          <p:nvPr/>
        </p:nvSpPr>
        <p:spPr>
          <a:xfrm>
            <a:off x="838200" y="2634662"/>
            <a:ext cx="7543800" cy="3477875"/>
          </a:xfrm>
          <a:prstGeom prst="rect">
            <a:avLst/>
          </a:prstGeom>
        </p:spPr>
        <p:txBody>
          <a:bodyPr wrap="square">
            <a:spAutoFit/>
          </a:bodyPr>
          <a:lstStyle/>
          <a:p>
            <a:pPr algn="r"/>
            <a:r>
              <a:rPr lang="fa-IR" sz="2000" dirty="0"/>
              <a:t>آنچه اين برج را شگفت انگيز مي كند چيزي بيشتر از </a:t>
            </a:r>
            <a:r>
              <a:rPr lang="fa-IR" sz="2000" b="1" dirty="0"/>
              <a:t>ارتفاع 1228 متري</a:t>
            </a:r>
            <a:r>
              <a:rPr lang="fa-IR" sz="2000" dirty="0"/>
              <a:t> آن و يا </a:t>
            </a:r>
            <a:r>
              <a:rPr lang="fa-IR" sz="2000" b="1" dirty="0"/>
              <a:t>اسكان 100 هزار نفر </a:t>
            </a:r>
            <a:r>
              <a:rPr lang="fa-IR" sz="2000" dirty="0"/>
              <a:t>در اين بناي</a:t>
            </a:r>
            <a:r>
              <a:rPr lang="fa-IR" sz="2000" b="1" dirty="0"/>
              <a:t>300 طبقه اي</a:t>
            </a:r>
            <a:r>
              <a:rPr lang="fa-IR" sz="2000" dirty="0"/>
              <a:t> است .</a:t>
            </a:r>
            <a:br>
              <a:rPr lang="fa-IR" sz="2000" dirty="0"/>
            </a:br>
            <a:r>
              <a:rPr lang="fa-IR" sz="2000" dirty="0"/>
              <a:t>خاوير جي پيروز و ماريا رزا سرورا ، دو معماراسپانيايي </a:t>
            </a:r>
            <a:r>
              <a:rPr lang="fa-IR" sz="2000" dirty="0" smtClean="0"/>
              <a:t>،</a:t>
            </a:r>
          </a:p>
          <a:p>
            <a:pPr algn="r"/>
            <a:r>
              <a:rPr lang="fa-IR" sz="2000" dirty="0" smtClean="0"/>
              <a:t>اين </a:t>
            </a:r>
            <a:r>
              <a:rPr lang="fa-IR" sz="2000" dirty="0"/>
              <a:t>سازه غول پيكر را بر اساس قوانين حاكم </a:t>
            </a:r>
            <a:r>
              <a:rPr lang="fa-IR" sz="2000" dirty="0" smtClean="0"/>
              <a:t>بر </a:t>
            </a:r>
            <a:r>
              <a:rPr lang="fa-IR" sz="2000" dirty="0"/>
              <a:t>طبيعت </a:t>
            </a:r>
            <a:endParaRPr lang="fa-IR" sz="2000" dirty="0" smtClean="0"/>
          </a:p>
          <a:p>
            <a:pPr algn="r"/>
            <a:r>
              <a:rPr lang="fa-IR" sz="2000" dirty="0" smtClean="0"/>
              <a:t>طراحي </a:t>
            </a:r>
            <a:r>
              <a:rPr lang="fa-IR" sz="2000" dirty="0"/>
              <a:t>كرده اند. اين دو معمار در ادامه پژوهش هاي خود </a:t>
            </a:r>
            <a:endParaRPr lang="fa-IR" sz="2000" dirty="0" smtClean="0"/>
          </a:p>
          <a:p>
            <a:pPr algn="r"/>
            <a:r>
              <a:rPr lang="fa-IR" sz="2000" dirty="0" smtClean="0"/>
              <a:t>در </a:t>
            </a:r>
            <a:r>
              <a:rPr lang="fa-IR" sz="2000" dirty="0"/>
              <a:t>راستاي </a:t>
            </a:r>
            <a:r>
              <a:rPr lang="fa-IR" sz="2000" dirty="0" smtClean="0"/>
              <a:t>آموختن مسائلي </a:t>
            </a:r>
            <a:r>
              <a:rPr lang="fa-IR" sz="2000" dirty="0"/>
              <a:t>چون انعطاف پذيري ، قابليت </a:t>
            </a:r>
            <a:r>
              <a:rPr lang="fa-IR" sz="2000" dirty="0" smtClean="0"/>
              <a:t> </a:t>
            </a:r>
          </a:p>
          <a:p>
            <a:pPr algn="r"/>
            <a:r>
              <a:rPr lang="fa-IR" sz="2000" dirty="0" smtClean="0"/>
              <a:t>سازگار </a:t>
            </a:r>
            <a:r>
              <a:rPr lang="fa-IR" sz="2000" dirty="0"/>
              <a:t>شدن </a:t>
            </a:r>
            <a:r>
              <a:rPr lang="fa-IR" sz="2000" dirty="0" smtClean="0"/>
              <a:t>با </a:t>
            </a:r>
            <a:r>
              <a:rPr lang="fa-IR" sz="2000" dirty="0"/>
              <a:t>محيط ، صزفه جويي انرژي و ... از </a:t>
            </a:r>
            <a:r>
              <a:rPr lang="fa-IR" sz="2000" dirty="0" smtClean="0"/>
              <a:t>طبيعت </a:t>
            </a:r>
          </a:p>
          <a:p>
            <a:pPr algn="r"/>
            <a:r>
              <a:rPr lang="fa-IR" sz="2000" dirty="0" smtClean="0"/>
              <a:t>هستند</a:t>
            </a:r>
            <a:r>
              <a:rPr lang="en-US" sz="2000" dirty="0" smtClean="0"/>
              <a:t>، </a:t>
            </a:r>
            <a:r>
              <a:rPr lang="fa-IR" sz="2000" dirty="0" smtClean="0"/>
              <a:t>برج بيونيك را به گونه اي طراحي كرده اند كه تمام </a:t>
            </a:r>
          </a:p>
          <a:p>
            <a:pPr algn="r"/>
            <a:r>
              <a:rPr lang="fa-IR" sz="2000" dirty="0" smtClean="0"/>
              <a:t>قسمت هاي آن </a:t>
            </a:r>
            <a:r>
              <a:rPr lang="fa-IR" sz="2000" b="1" dirty="0" smtClean="0"/>
              <a:t>ملهم از طبيعت</a:t>
            </a:r>
            <a:r>
              <a:rPr lang="fa-IR" sz="2000" dirty="0" smtClean="0"/>
              <a:t> باشد ، چراكه آنها اعتقاد دارند </a:t>
            </a:r>
          </a:p>
          <a:p>
            <a:pPr algn="r"/>
            <a:r>
              <a:rPr lang="fa-IR" sz="2000" dirty="0" smtClean="0"/>
              <a:t>طبيعت پاسخ تمام مشكلات را در خود دارد.</a:t>
            </a:r>
            <a:br>
              <a:rPr lang="fa-IR" sz="2000" dirty="0" smtClean="0"/>
            </a:br>
            <a:endParaRPr lang="en-US" sz="2000" dirty="0"/>
          </a:p>
        </p:txBody>
      </p:sp>
      <p:sp>
        <p:nvSpPr>
          <p:cNvPr id="8" name="Rectangle 7"/>
          <p:cNvSpPr/>
          <p:nvPr/>
        </p:nvSpPr>
        <p:spPr>
          <a:xfrm>
            <a:off x="1295400" y="351012"/>
            <a:ext cx="6705600" cy="553998"/>
          </a:xfrm>
          <a:prstGeom prst="rect">
            <a:avLst/>
          </a:prstGeom>
          <a:solidFill>
            <a:schemeClr val="tx2">
              <a:lumMod val="20000"/>
              <a:lumOff val="80000"/>
            </a:schemeClr>
          </a:solidFill>
        </p:spPr>
        <p:txBody>
          <a:bodyPr wrap="square">
            <a:spAutoFit/>
          </a:bodyPr>
          <a:lstStyle/>
          <a:p>
            <a:pPr algn="ctr"/>
            <a:r>
              <a:rPr lang="fa-IR" sz="3000" b="1" dirty="0">
                <a:solidFill>
                  <a:srgbClr val="FF0000"/>
                </a:solidFill>
                <a:cs typeface="+mj-cs"/>
              </a:rPr>
              <a:t>برج </a:t>
            </a:r>
            <a:r>
              <a:rPr lang="fa-IR" sz="3000" b="1" dirty="0" smtClean="0">
                <a:solidFill>
                  <a:srgbClr val="FF0000"/>
                </a:solidFill>
                <a:cs typeface="+mj-cs"/>
              </a:rPr>
              <a:t>بیونیک</a:t>
            </a:r>
            <a:endParaRPr lang="fa-IR" sz="3000" b="1" dirty="0">
              <a:solidFill>
                <a:srgbClr val="FF0000"/>
              </a:solidFill>
              <a:cs typeface="+mj-cs"/>
            </a:endParaRPr>
          </a:p>
        </p:txBody>
      </p:sp>
      <p:pic>
        <p:nvPicPr>
          <p:cNvPr id="9" name="Picture 8" descr="بیونیک و معماری">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34958"/>
            <a:ext cx="3020232" cy="3064537"/>
          </a:xfrm>
          <a:prstGeom prst="rect">
            <a:avLst/>
          </a:prstGeom>
          <a:noFill/>
          <a:ln>
            <a:noFill/>
          </a:ln>
        </p:spPr>
      </p:pic>
      <p:sp>
        <p:nvSpPr>
          <p:cNvPr id="7" name="Flowchart: Connector 6"/>
          <p:cNvSpPr/>
          <p:nvPr/>
        </p:nvSpPr>
        <p:spPr>
          <a:xfrm>
            <a:off x="8382000" y="1097762"/>
            <a:ext cx="228600" cy="228600"/>
          </a:xfrm>
          <a:prstGeom prst="flowChartConnector">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FF0000"/>
              </a:solidFill>
            </a:endParaRPr>
          </a:p>
        </p:txBody>
      </p:sp>
      <p:sp>
        <p:nvSpPr>
          <p:cNvPr id="10" name="Flowchart: Connector 9"/>
          <p:cNvSpPr/>
          <p:nvPr/>
        </p:nvSpPr>
        <p:spPr>
          <a:xfrm>
            <a:off x="8367600" y="2729702"/>
            <a:ext cx="228600" cy="228600"/>
          </a:xfrm>
          <a:prstGeom prst="flowChartConnector">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413874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609600"/>
            <a:ext cx="7696200" cy="1077218"/>
          </a:xfrm>
          <a:prstGeom prst="rect">
            <a:avLst/>
          </a:prstGeom>
        </p:spPr>
        <p:txBody>
          <a:bodyPr wrap="square">
            <a:spAutoFit/>
          </a:bodyPr>
          <a:lstStyle/>
          <a:p>
            <a:pPr algn="r"/>
            <a:r>
              <a:rPr lang="fa-IR" sz="2000" dirty="0"/>
              <a:t>اولين و مهمترين نكته اي در ساخت بنايي مرتفع بايد به آن توجه شود ، مقاومت آن در برابر باد و زلزله </a:t>
            </a:r>
            <a:r>
              <a:rPr lang="fa-IR" sz="2400" dirty="0" smtClean="0"/>
              <a:t>است.اين</a:t>
            </a:r>
            <a:r>
              <a:rPr lang="fa-IR" sz="2000" dirty="0" smtClean="0"/>
              <a:t> </a:t>
            </a:r>
            <a:r>
              <a:rPr lang="fa-IR" sz="2000" dirty="0"/>
              <a:t>مسئله در برج بيونيك با ساخت پي هاي ملهم از ريشه درختان تنومند حل شده است.</a:t>
            </a:r>
            <a:endParaRPr lang="en-US" sz="2000" dirty="0"/>
          </a:p>
        </p:txBody>
      </p:sp>
      <p:sp>
        <p:nvSpPr>
          <p:cNvPr id="5" name="Rectangle 4"/>
          <p:cNvSpPr/>
          <p:nvPr/>
        </p:nvSpPr>
        <p:spPr>
          <a:xfrm>
            <a:off x="670759" y="1632160"/>
            <a:ext cx="7711241" cy="1015663"/>
          </a:xfrm>
          <a:prstGeom prst="rect">
            <a:avLst/>
          </a:prstGeom>
        </p:spPr>
        <p:txBody>
          <a:bodyPr wrap="square">
            <a:spAutoFit/>
          </a:bodyPr>
          <a:lstStyle/>
          <a:p>
            <a:pPr algn="r"/>
            <a:r>
              <a:rPr lang="fa-IR" sz="2000" dirty="0" smtClean="0"/>
              <a:t>ريشه هاي شناور </a:t>
            </a:r>
            <a:r>
              <a:rPr lang="fa-IR" sz="2000" dirty="0"/>
              <a:t>درخت در خاك، </a:t>
            </a:r>
            <a:r>
              <a:rPr lang="fa-IR" sz="2000" dirty="0" smtClean="0"/>
              <a:t>اين سازه بي نظم را قادر مي كند تا نيروي باد را به صورت متلاشي و خرد شده به زمين منتقل كند و در برابر نيروهاي حركتي حاصل از زلزله مقاومت لازم را داشته باشد.</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45" y="3048000"/>
            <a:ext cx="3458308" cy="2590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8036" y="3048000"/>
            <a:ext cx="3746500" cy="2590800"/>
          </a:xfrm>
          <a:prstGeom prst="rect">
            <a:avLst/>
          </a:prstGeom>
        </p:spPr>
      </p:pic>
      <p:sp>
        <p:nvSpPr>
          <p:cNvPr id="8" name="Flowchart: Connector 7"/>
          <p:cNvSpPr/>
          <p:nvPr/>
        </p:nvSpPr>
        <p:spPr>
          <a:xfrm>
            <a:off x="8382000" y="1724891"/>
            <a:ext cx="228600" cy="228600"/>
          </a:xfrm>
          <a:prstGeom prst="flowChartConnector">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FF0000"/>
              </a:solidFill>
            </a:endParaRPr>
          </a:p>
        </p:txBody>
      </p:sp>
      <p:sp>
        <p:nvSpPr>
          <p:cNvPr id="9" name="Flowchart: Connector 8"/>
          <p:cNvSpPr/>
          <p:nvPr/>
        </p:nvSpPr>
        <p:spPr>
          <a:xfrm>
            <a:off x="8382000" y="723900"/>
            <a:ext cx="228600" cy="228600"/>
          </a:xfrm>
          <a:prstGeom prst="flowChartConnector">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865651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00" y="526473"/>
            <a:ext cx="8001000" cy="1631216"/>
          </a:xfrm>
          <a:prstGeom prst="rect">
            <a:avLst/>
          </a:prstGeom>
        </p:spPr>
        <p:txBody>
          <a:bodyPr wrap="square">
            <a:spAutoFit/>
          </a:bodyPr>
          <a:lstStyle/>
          <a:p>
            <a:pPr algn="r"/>
            <a:r>
              <a:rPr lang="fa-IR" sz="2000" dirty="0" smtClean="0"/>
              <a:t>قسمت </a:t>
            </a:r>
            <a:r>
              <a:rPr lang="fa-IR" sz="2000" dirty="0"/>
              <a:t>فوقاني اين بنا قابليت نوسان ، توانايي ايستادگي در مقابل باد ها و طوفان هاي سنگين را دارد، البته اين نوسان به قدري آرام انجام مي گيرد كه براي ساكنين آن محسوس نيست.</a:t>
            </a:r>
            <a:br>
              <a:rPr lang="fa-IR" sz="2000" dirty="0"/>
            </a:br>
            <a:r>
              <a:rPr lang="fa-IR" sz="2000" dirty="0"/>
              <a:t>حجم كلي آوندي شكل برج بيونيك به وضوح ايده گرفتن آن را از طبيعت نشان مي دهد.</a:t>
            </a:r>
            <a:br>
              <a:rPr lang="fa-IR" sz="2000" dirty="0"/>
            </a:br>
            <a:r>
              <a:rPr lang="fa-IR" sz="2000" dirty="0"/>
              <a:t/>
            </a:r>
            <a:br>
              <a:rPr lang="fa-IR" sz="2000" dirty="0"/>
            </a:b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362200"/>
            <a:ext cx="3746500" cy="28067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282" y="1905000"/>
            <a:ext cx="3251200" cy="4265134"/>
          </a:xfrm>
          <a:prstGeom prst="rect">
            <a:avLst/>
          </a:prstGeom>
        </p:spPr>
      </p:pic>
      <p:sp>
        <p:nvSpPr>
          <p:cNvPr id="5" name="Flowchart: Connector 4"/>
          <p:cNvSpPr/>
          <p:nvPr/>
        </p:nvSpPr>
        <p:spPr>
          <a:xfrm>
            <a:off x="8234827" y="619991"/>
            <a:ext cx="228600" cy="228600"/>
          </a:xfrm>
          <a:prstGeom prst="flowChartConnector">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03624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57300"/>
            <a:ext cx="8229600" cy="457200"/>
          </a:xfrm>
        </p:spPr>
        <p:txBody>
          <a:bodyPr>
            <a:normAutofit/>
          </a:bodyPr>
          <a:lstStyle/>
          <a:p>
            <a:pPr marL="0" indent="0" algn="r">
              <a:buNone/>
            </a:pPr>
            <a:r>
              <a:rPr lang="fa-IR" b="0" dirty="0"/>
              <a:t>اثر یک معمار فرانسوی به نام ونسان کالیبا وت می باشد و در مرکز شهر پاریس قرار دارد.</a:t>
            </a:r>
            <a:endParaRPr lang="en-US" b="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886200"/>
            <a:ext cx="3676650" cy="28162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18" y="2133600"/>
            <a:ext cx="3352800" cy="28162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713018" y="1752600"/>
            <a:ext cx="5071484" cy="2246769"/>
          </a:xfrm>
          <a:prstGeom prst="rect">
            <a:avLst/>
          </a:prstGeom>
        </p:spPr>
        <p:txBody>
          <a:bodyPr wrap="square">
            <a:spAutoFit/>
          </a:bodyPr>
          <a:lstStyle/>
          <a:p>
            <a:pPr algn="r"/>
            <a:r>
              <a:rPr lang="fa-IR" sz="2000" dirty="0"/>
              <a:t>این بنا فرمی بیضی شکل دارد وروی خطوط راه آهن احداث شده است. ازپانلهای خورشیدی از جنس آلومینیو م پوشیده شده است</a:t>
            </a:r>
            <a:r>
              <a:rPr lang="fa-IR" sz="2000" dirty="0" smtClean="0"/>
              <a:t>.</a:t>
            </a:r>
            <a:endParaRPr lang="fa-IR" sz="2000" dirty="0"/>
          </a:p>
          <a:p>
            <a:pPr algn="r"/>
            <a:r>
              <a:rPr lang="fa-IR" sz="2000" dirty="0" smtClean="0"/>
              <a:t>این سیستم به گونه ای طراحی شده است که آلودگیهای ناشی از تبدیل انرژی خورشیدی به الکتریکی فیلتر شده است و وارد فضای ساختمان نمی شود. به همین دلیل نام آن را آنتی اسموک گذاشته اند.</a:t>
            </a:r>
            <a:endParaRPr lang="fa-IR" sz="2000" dirty="0"/>
          </a:p>
        </p:txBody>
      </p:sp>
      <p:sp>
        <p:nvSpPr>
          <p:cNvPr id="5" name="Rectangle 4"/>
          <p:cNvSpPr/>
          <p:nvPr/>
        </p:nvSpPr>
        <p:spPr>
          <a:xfrm>
            <a:off x="762000" y="360218"/>
            <a:ext cx="7467600" cy="523220"/>
          </a:xfrm>
          <a:prstGeom prst="rect">
            <a:avLst/>
          </a:prstGeom>
          <a:solidFill>
            <a:schemeClr val="tx2">
              <a:lumMod val="20000"/>
              <a:lumOff val="80000"/>
            </a:schemeClr>
          </a:solidFill>
        </p:spPr>
        <p:txBody>
          <a:bodyPr wrap="square">
            <a:spAutoFit/>
          </a:bodyPr>
          <a:lstStyle/>
          <a:p>
            <a:pPr algn="ctr"/>
            <a:r>
              <a:rPr lang="en-US" sz="2800" b="1" dirty="0">
                <a:solidFill>
                  <a:srgbClr val="FF0000"/>
                </a:solidFill>
              </a:rPr>
              <a:t> </a:t>
            </a:r>
            <a:r>
              <a:rPr lang="fa-IR" sz="2800" b="1" dirty="0">
                <a:solidFill>
                  <a:srgbClr val="FF0000"/>
                </a:solidFill>
              </a:rPr>
              <a:t>ساختمان آنتی اسموک </a:t>
            </a:r>
            <a:r>
              <a:rPr lang="en-US" sz="2800" b="1" dirty="0">
                <a:solidFill>
                  <a:srgbClr val="FF0000"/>
                </a:solidFill>
              </a:rPr>
              <a:t>  Anti Smoke</a:t>
            </a:r>
          </a:p>
        </p:txBody>
      </p:sp>
      <p:sp>
        <p:nvSpPr>
          <p:cNvPr id="7" name="Flowchart: Connector 6"/>
          <p:cNvSpPr/>
          <p:nvPr/>
        </p:nvSpPr>
        <p:spPr>
          <a:xfrm>
            <a:off x="8576138" y="1371600"/>
            <a:ext cx="228600" cy="228600"/>
          </a:xfrm>
          <a:prstGeom prst="flowChartConnector">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145571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229600" cy="1143000"/>
          </a:xfrm>
        </p:spPr>
        <p:txBody>
          <a:bodyPr/>
          <a:lstStyle/>
          <a:p>
            <a:pPr marL="0" indent="0" algn="r">
              <a:buNone/>
            </a:pPr>
            <a:r>
              <a:rPr lang="fa-IR" sz="2000" b="0" dirty="0"/>
              <a:t>توسط دانیل لیبسکیند در کاوینگتون ایالت کنتاکی در کرانه ی رودخانه ی اوهایو در کنار پل رابلینگ ساخته شده </a:t>
            </a:r>
            <a:r>
              <a:rPr lang="fa-IR" sz="2000" b="0" dirty="0" smtClean="0"/>
              <a:t>است.22 </a:t>
            </a:r>
            <a:r>
              <a:rPr lang="fa-IR" sz="2000" b="0" dirty="0"/>
              <a:t>طبقه و بام حلزونی شیبداری </a:t>
            </a:r>
            <a:r>
              <a:rPr lang="fa-IR" sz="2000" b="0" dirty="0" smtClean="0"/>
              <a:t>دارد.</a:t>
            </a:r>
            <a:endParaRPr lang="fa-IR" sz="2000" b="0" dirty="0"/>
          </a:p>
          <a:p>
            <a:pPr marL="0" indent="0">
              <a:buNone/>
            </a:pPr>
            <a:endParaRPr lang="en-US" b="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200400"/>
            <a:ext cx="4286250" cy="2200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55" y="2819400"/>
            <a:ext cx="2859087" cy="2425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Rectangle 3"/>
          <p:cNvSpPr/>
          <p:nvPr/>
        </p:nvSpPr>
        <p:spPr>
          <a:xfrm>
            <a:off x="914400" y="461894"/>
            <a:ext cx="7086600" cy="523220"/>
          </a:xfrm>
          <a:prstGeom prst="rect">
            <a:avLst/>
          </a:prstGeom>
          <a:solidFill>
            <a:schemeClr val="tx2">
              <a:lumMod val="20000"/>
              <a:lumOff val="80000"/>
            </a:schemeClr>
          </a:solidFill>
        </p:spPr>
        <p:txBody>
          <a:bodyPr wrap="square">
            <a:spAutoFit/>
          </a:bodyPr>
          <a:lstStyle/>
          <a:p>
            <a:pPr algn="ctr"/>
            <a:r>
              <a:rPr lang="fa-IR" sz="2800" b="1" dirty="0">
                <a:solidFill>
                  <a:srgbClr val="FF0000"/>
                </a:solidFill>
              </a:rPr>
              <a:t>برج فراز پل رابلینگ </a:t>
            </a:r>
            <a:endParaRPr lang="en-US" sz="2800" b="1" dirty="0">
              <a:solidFill>
                <a:srgbClr val="FF0000"/>
              </a:solidFill>
            </a:endParaRPr>
          </a:p>
        </p:txBody>
      </p:sp>
    </p:spTree>
    <p:extLst>
      <p:ext uri="{BB962C8B-B14F-4D97-AF65-F5344CB8AC3E}">
        <p14:creationId xmlns:p14="http://schemas.microsoft.com/office/powerpoint/2010/main" val="3129640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164" y="1295400"/>
            <a:ext cx="8229600" cy="2514600"/>
          </a:xfrm>
        </p:spPr>
        <p:txBody>
          <a:bodyPr>
            <a:normAutofit/>
          </a:bodyPr>
          <a:lstStyle/>
          <a:p>
            <a:pPr marL="0" indent="0" algn="r">
              <a:buNone/>
            </a:pPr>
            <a:r>
              <a:rPr lang="fa-IR" b="0" dirty="0"/>
              <a:t>یان کاپلیکی فرم این مرکز را طراحی کرده است.این بنا از دو پوسته ی داخلی و خارجی تشکیل شده است .  پوسته  بیرونی بنا از 15000 دیسک آلومینیومی تشکیل شده است</a:t>
            </a:r>
            <a:r>
              <a:rPr lang="fa-IR" b="0" dirty="0" smtClean="0"/>
              <a:t>.</a:t>
            </a:r>
            <a:endParaRPr lang="fa-IR" b="0" dirty="0"/>
          </a:p>
          <a:p>
            <a:pPr marL="0" indent="0" algn="r">
              <a:buNone/>
            </a:pPr>
            <a:r>
              <a:rPr lang="fa-IR" b="0" dirty="0"/>
              <a:t>منافذ این پوسته به حداقل کاهش یافته فروشگاهی در پوسته داخلی قراردارد و پوسته خارجی آن مثل چشم مگس یا به پوسته خزندگان بی شباهت نیست.</a:t>
            </a:r>
          </a:p>
          <a:p>
            <a:pPr marL="0" indent="0" algn="r">
              <a:buNone/>
            </a:pPr>
            <a:endParaRPr lang="fa-IR" b="0" dirty="0"/>
          </a:p>
          <a:p>
            <a:pPr marL="0" indent="0" algn="r">
              <a:buNone/>
            </a:pPr>
            <a:endParaRPr lang="fa-IR" b="0" dirty="0"/>
          </a:p>
          <a:p>
            <a:pPr marL="0" indent="0" algn="r">
              <a:buNone/>
            </a:pPr>
            <a:endParaRPr lang="en-US" b="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971800"/>
            <a:ext cx="5237163" cy="33035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90600" y="457200"/>
            <a:ext cx="6934200" cy="523220"/>
          </a:xfrm>
          <a:prstGeom prst="rect">
            <a:avLst/>
          </a:prstGeom>
          <a:solidFill>
            <a:schemeClr val="tx2">
              <a:lumMod val="20000"/>
              <a:lumOff val="80000"/>
            </a:schemeClr>
          </a:solidFill>
        </p:spPr>
        <p:txBody>
          <a:bodyPr wrap="square">
            <a:spAutoFit/>
          </a:bodyPr>
          <a:lstStyle/>
          <a:p>
            <a:pPr algn="ctr"/>
            <a:r>
              <a:rPr lang="fa-IR" sz="2800" b="1" dirty="0">
                <a:solidFill>
                  <a:srgbClr val="FF0000"/>
                </a:solidFill>
              </a:rPr>
              <a:t>مرکز تجاری بیرمنیگام</a:t>
            </a:r>
            <a:endParaRPr lang="en-US" sz="2800" b="1" dirty="0">
              <a:solidFill>
                <a:srgbClr val="FF0000"/>
              </a:solidFill>
            </a:endParaRPr>
          </a:p>
        </p:txBody>
      </p:sp>
      <p:sp>
        <p:nvSpPr>
          <p:cNvPr id="6" name="Flowchart: Connector 5"/>
          <p:cNvSpPr/>
          <p:nvPr/>
        </p:nvSpPr>
        <p:spPr>
          <a:xfrm>
            <a:off x="8534400" y="1409700"/>
            <a:ext cx="228600" cy="228600"/>
          </a:xfrm>
          <a:prstGeom prst="flowChartConnector">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664174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8373" y="1274618"/>
            <a:ext cx="8077200" cy="4093428"/>
          </a:xfrm>
          <a:prstGeom prst="rect">
            <a:avLst/>
          </a:prstGeom>
        </p:spPr>
        <p:txBody>
          <a:bodyPr wrap="square">
            <a:spAutoFit/>
          </a:bodyPr>
          <a:lstStyle/>
          <a:p>
            <a:pPr algn="r"/>
            <a:r>
              <a:rPr lang="fa-IR" sz="2000" dirty="0" smtClean="0"/>
              <a:t>این </a:t>
            </a:r>
            <a:r>
              <a:rPr lang="fa-IR" sz="2000" dirty="0"/>
              <a:t>برج یک ارگانیسم زنده است که در مصرف آب، برق، انرژی و تولید غذا خودکفاست. و برای تولد میوه، سبزیجات، حبوبات، گوشت و لبنیات آماده شده است. این طرح مدلی از کشاورزی شهری ست و حرکت اتوموبیل ها و ترافیک شهری برای رساندن مواد غذایی به مصرف کننده را تسهیل می کند. همچنین برای </a:t>
            </a:r>
            <a:endParaRPr lang="fa-IR" sz="2000" dirty="0" smtClean="0"/>
          </a:p>
          <a:p>
            <a:pPr algn="r"/>
            <a:r>
              <a:rPr lang="fa-IR" sz="2000" dirty="0" smtClean="0"/>
              <a:t>حل </a:t>
            </a:r>
            <a:r>
              <a:rPr lang="fa-IR" sz="2000" dirty="0"/>
              <a:t>بحران زمین این ساختمان بصورت عمودی </a:t>
            </a:r>
            <a:endParaRPr lang="fa-IR" sz="2000" dirty="0" smtClean="0"/>
          </a:p>
          <a:p>
            <a:pPr algn="r"/>
            <a:r>
              <a:rPr lang="fa-IR" sz="2000" dirty="0" smtClean="0"/>
              <a:t>جریان </a:t>
            </a:r>
            <a:r>
              <a:rPr lang="fa-IR" sz="2000" dirty="0"/>
              <a:t>یافته است. هر طبقه علاوه بر بخش </a:t>
            </a:r>
            <a:endParaRPr lang="fa-IR" sz="2000" dirty="0" smtClean="0"/>
          </a:p>
          <a:p>
            <a:pPr algn="r"/>
            <a:r>
              <a:rPr lang="fa-IR" sz="2000" dirty="0" smtClean="0"/>
              <a:t>کشاورزی </a:t>
            </a:r>
            <a:r>
              <a:rPr lang="fa-IR" sz="2000" dirty="0"/>
              <a:t>برای تولید گوشت شیر و تخم مرغ </a:t>
            </a:r>
            <a:endParaRPr lang="fa-IR" sz="2000" dirty="0" smtClean="0"/>
          </a:p>
          <a:p>
            <a:pPr algn="r"/>
            <a:r>
              <a:rPr lang="fa-IR" sz="2000" dirty="0" smtClean="0"/>
              <a:t>آماده </a:t>
            </a:r>
            <a:r>
              <a:rPr lang="fa-IR" sz="2000" dirty="0"/>
              <a:t>است</a:t>
            </a:r>
            <a:r>
              <a:rPr lang="fa-IR" sz="2000" dirty="0" smtClean="0"/>
              <a:t>.. </a:t>
            </a:r>
            <a:r>
              <a:rPr lang="fa-IR" sz="2000" dirty="0"/>
              <a:t>دو برج کشیده متقارن در اطراف </a:t>
            </a:r>
            <a:endParaRPr lang="fa-IR" sz="2000" dirty="0" smtClean="0"/>
          </a:p>
          <a:p>
            <a:pPr algn="r"/>
            <a:r>
              <a:rPr lang="fa-IR" sz="2000" dirty="0" smtClean="0"/>
              <a:t>یک </a:t>
            </a:r>
            <a:r>
              <a:rPr lang="fa-IR" sz="2000" dirty="0"/>
              <a:t>گلخانه وجود دارد که بین دو بال شفاف با </a:t>
            </a:r>
            <a:endParaRPr lang="fa-IR" sz="2000" dirty="0" smtClean="0"/>
          </a:p>
          <a:p>
            <a:pPr algn="r"/>
            <a:r>
              <a:rPr lang="fa-IR" sz="2000" dirty="0" smtClean="0"/>
              <a:t>الهام </a:t>
            </a:r>
            <a:r>
              <a:rPr lang="fa-IR" sz="2000" dirty="0"/>
              <a:t>از بال های سنجاقک گسترش پیدا می کند</a:t>
            </a:r>
            <a:r>
              <a:rPr lang="fa-IR" sz="2000" dirty="0" smtClean="0"/>
              <a:t>.</a:t>
            </a:r>
          </a:p>
          <a:p>
            <a:pPr algn="r"/>
            <a:r>
              <a:rPr lang="fa-IR" sz="2000" dirty="0" smtClean="0"/>
              <a:t> </a:t>
            </a:r>
            <a:r>
              <a:rPr lang="fa-IR" sz="2000" dirty="0"/>
              <a:t>کلیت برج  برای رفع انرژی از نور خورشید و </a:t>
            </a:r>
            <a:endParaRPr lang="fa-IR" sz="2000" dirty="0" smtClean="0"/>
          </a:p>
          <a:p>
            <a:pPr algn="r"/>
            <a:r>
              <a:rPr lang="fa-IR" sz="2000" dirty="0" smtClean="0"/>
              <a:t>باد </a:t>
            </a:r>
            <a:r>
              <a:rPr lang="fa-IR" sz="2000" dirty="0"/>
              <a:t>استفاده می کند. در این برج ها از سلول های </a:t>
            </a:r>
            <a:endParaRPr lang="fa-IR" sz="2000" dirty="0" smtClean="0"/>
          </a:p>
          <a:p>
            <a:pPr algn="r"/>
            <a:r>
              <a:rPr lang="fa-IR" sz="2000" dirty="0" smtClean="0"/>
              <a:t>فوتو </a:t>
            </a:r>
            <a:r>
              <a:rPr lang="fa-IR" sz="2000" dirty="0"/>
              <a:t>ولتائیک برای تولید برق استفاده می شود</a:t>
            </a:r>
            <a:endParaRPr lang="en-US" sz="2000" dirty="0"/>
          </a:p>
        </p:txBody>
      </p:sp>
      <p:sp>
        <p:nvSpPr>
          <p:cNvPr id="8" name="TextBox 7"/>
          <p:cNvSpPr txBox="1"/>
          <p:nvPr/>
        </p:nvSpPr>
        <p:spPr>
          <a:xfrm>
            <a:off x="1143000" y="415637"/>
            <a:ext cx="6858000" cy="584775"/>
          </a:xfrm>
          <a:prstGeom prst="rect">
            <a:avLst/>
          </a:prstGeom>
          <a:solidFill>
            <a:schemeClr val="tx2">
              <a:lumMod val="20000"/>
              <a:lumOff val="80000"/>
            </a:schemeClr>
          </a:solidFill>
        </p:spPr>
        <p:txBody>
          <a:bodyPr wrap="square" rtlCol="0">
            <a:spAutoFit/>
          </a:bodyPr>
          <a:lstStyle/>
          <a:p>
            <a:pPr algn="ctr"/>
            <a:r>
              <a:rPr lang="fa-IR" sz="3200" b="1" dirty="0" smtClean="0">
                <a:solidFill>
                  <a:srgbClr val="FF0000"/>
                </a:solidFill>
              </a:rPr>
              <a:t>برج سنجاقک</a:t>
            </a:r>
            <a:endParaRPr lang="en-US" sz="3200" b="1" dirty="0">
              <a:solidFill>
                <a:srgbClr val="FF0000"/>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389909"/>
            <a:ext cx="4114800" cy="3411682"/>
          </a:xfrm>
          <a:prstGeom prst="rect">
            <a:avLst/>
          </a:prstGeom>
        </p:spPr>
      </p:pic>
      <p:sp>
        <p:nvSpPr>
          <p:cNvPr id="5" name="Flowchart: Connector 4"/>
          <p:cNvSpPr/>
          <p:nvPr/>
        </p:nvSpPr>
        <p:spPr>
          <a:xfrm>
            <a:off x="8572500" y="1295400"/>
            <a:ext cx="228600" cy="228600"/>
          </a:xfrm>
          <a:prstGeom prst="flowChartConnector">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522509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3200400"/>
            <a:ext cx="4724400" cy="33732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04800"/>
            <a:ext cx="4800600" cy="2791691"/>
          </a:xfrm>
          <a:prstGeom prst="rect">
            <a:avLst/>
          </a:prstGeom>
        </p:spPr>
      </p:pic>
    </p:spTree>
    <p:extLst>
      <p:ext uri="{BB962C8B-B14F-4D97-AF65-F5344CB8AC3E}">
        <p14:creationId xmlns:p14="http://schemas.microsoft.com/office/powerpoint/2010/main" val="2611020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1"/>
            <a:ext cx="8534400" cy="1295400"/>
          </a:xfrm>
        </p:spPr>
        <p:txBody>
          <a:bodyPr>
            <a:noAutofit/>
          </a:bodyPr>
          <a:lstStyle/>
          <a:p>
            <a:pPr marL="0" indent="0" algn="r">
              <a:buNone/>
            </a:pPr>
            <a:r>
              <a:rPr lang="fa-IR" b="0" dirty="0" smtClean="0"/>
              <a:t>ایده </a:t>
            </a:r>
            <a:r>
              <a:rPr lang="fa-IR" b="0" dirty="0"/>
              <a:t>از گیاه </a:t>
            </a:r>
            <a:r>
              <a:rPr lang="fa-IR" b="0" dirty="0" smtClean="0"/>
              <a:t>کاکتوس </a:t>
            </a:r>
          </a:p>
          <a:p>
            <a:pPr marL="0" indent="0" algn="r">
              <a:buNone/>
            </a:pPr>
            <a:r>
              <a:rPr lang="fa-IR" b="0" dirty="0" smtClean="0"/>
              <a:t>نکته </a:t>
            </a:r>
            <a:r>
              <a:rPr lang="fa-IR" b="0" dirty="0"/>
              <a:t>ی مهم: تاثیر در کاهش دی اکسید کربن در محیط.</a:t>
            </a:r>
          </a:p>
          <a:p>
            <a:pPr marL="0" indent="0" algn="r">
              <a:buNone/>
            </a:pPr>
            <a:r>
              <a:rPr lang="fa-IR" b="0" dirty="0"/>
              <a:t>محل اجرا: روتردام هلند</a:t>
            </a:r>
          </a:p>
          <a:p>
            <a:pPr marL="0" indent="0" algn="r">
              <a:buNone/>
            </a:pPr>
            <a:endParaRPr lang="fa-IR" b="0" dirty="0" smtClean="0"/>
          </a:p>
          <a:p>
            <a:pPr marL="0" indent="0" algn="r">
              <a:buNone/>
            </a:pPr>
            <a:endParaRPr lang="en-US" b="0" dirty="0" smtClean="0"/>
          </a:p>
          <a:p>
            <a:pPr marL="0" indent="0" algn="r">
              <a:buNone/>
            </a:pPr>
            <a:endParaRPr lang="en-US" b="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447800"/>
            <a:ext cx="3276600" cy="412519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590800"/>
            <a:ext cx="2538784" cy="3808176"/>
          </a:xfrm>
          <a:prstGeom prst="rect">
            <a:avLst/>
          </a:prstGeom>
        </p:spPr>
      </p:pic>
      <p:sp>
        <p:nvSpPr>
          <p:cNvPr id="5" name="TextBox 4"/>
          <p:cNvSpPr txBox="1"/>
          <p:nvPr/>
        </p:nvSpPr>
        <p:spPr>
          <a:xfrm>
            <a:off x="990600" y="321025"/>
            <a:ext cx="7238999" cy="707886"/>
          </a:xfrm>
          <a:prstGeom prst="rect">
            <a:avLst/>
          </a:prstGeom>
          <a:solidFill>
            <a:schemeClr val="tx2">
              <a:lumMod val="20000"/>
              <a:lumOff val="80000"/>
            </a:schemeClr>
          </a:solidFill>
        </p:spPr>
        <p:txBody>
          <a:bodyPr wrap="square" rtlCol="0">
            <a:spAutoFit/>
          </a:bodyPr>
          <a:lstStyle/>
          <a:p>
            <a:pPr algn="ctr"/>
            <a:r>
              <a:rPr lang="fa-IR" sz="4000" b="1" dirty="0" smtClean="0">
                <a:solidFill>
                  <a:srgbClr val="FF0000"/>
                </a:solidFill>
              </a:rPr>
              <a:t>برج کاکتوس</a:t>
            </a:r>
            <a:endParaRPr lang="en-US" sz="4000" b="1" dirty="0">
              <a:solidFill>
                <a:srgbClr val="FF0000"/>
              </a:solidFill>
            </a:endParaRPr>
          </a:p>
        </p:txBody>
      </p:sp>
    </p:spTree>
    <p:extLst>
      <p:ext uri="{BB962C8B-B14F-4D97-AF65-F5344CB8AC3E}">
        <p14:creationId xmlns:p14="http://schemas.microsoft.com/office/powerpoint/2010/main" val="22041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819400"/>
            <a:ext cx="5334000" cy="1131570"/>
          </a:xfrm>
        </p:spPr>
        <p:txBody>
          <a:bodyPr>
            <a:normAutofit lnSpcReduction="10000"/>
          </a:bodyPr>
          <a:lstStyle/>
          <a:p>
            <a:pPr marL="109728" indent="0" algn="ctr">
              <a:buNone/>
            </a:pPr>
            <a:r>
              <a:rPr lang="fa-IR" sz="7200" dirty="0" smtClean="0"/>
              <a:t>پایان</a:t>
            </a:r>
            <a:endParaRPr lang="en-US" sz="7200" dirty="0"/>
          </a:p>
        </p:txBody>
      </p:sp>
    </p:spTree>
    <p:extLst>
      <p:ext uri="{BB962C8B-B14F-4D97-AF65-F5344CB8AC3E}">
        <p14:creationId xmlns:p14="http://schemas.microsoft.com/office/powerpoint/2010/main" val="964183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79764"/>
          </a:xfrm>
          <a:solidFill>
            <a:schemeClr val="tx2">
              <a:lumMod val="20000"/>
              <a:lumOff val="80000"/>
            </a:schemeClr>
          </a:solidFill>
        </p:spPr>
        <p:txBody>
          <a:bodyPr>
            <a:normAutofit/>
          </a:bodyPr>
          <a:lstStyle/>
          <a:p>
            <a:pPr algn="ctr"/>
            <a:r>
              <a:rPr lang="fa-IR" sz="4400" b="1" dirty="0" smtClean="0">
                <a:solidFill>
                  <a:srgbClr val="FF0000"/>
                </a:solidFill>
              </a:rPr>
              <a:t>علم بيونيک</a:t>
            </a:r>
            <a:endParaRPr lang="en-US" sz="4400" b="1" dirty="0">
              <a:solidFill>
                <a:srgbClr val="FF0000"/>
              </a:solidFill>
            </a:endParaRPr>
          </a:p>
        </p:txBody>
      </p:sp>
      <p:sp>
        <p:nvSpPr>
          <p:cNvPr id="5" name="Rectangle 4"/>
          <p:cNvSpPr/>
          <p:nvPr/>
        </p:nvSpPr>
        <p:spPr>
          <a:xfrm>
            <a:off x="609600" y="1676400"/>
            <a:ext cx="8001000" cy="3785652"/>
          </a:xfrm>
          <a:prstGeom prst="rect">
            <a:avLst/>
          </a:prstGeom>
        </p:spPr>
        <p:txBody>
          <a:bodyPr wrap="square">
            <a:spAutoFit/>
          </a:bodyPr>
          <a:lstStyle/>
          <a:p>
            <a:pPr algn="r"/>
            <a:r>
              <a:rPr lang="fa-IR" sz="2400" dirty="0"/>
              <a:t>بيونيک، به معناي زيستار شناختي يا به کارگيري اندام هاي ساختگي طبيعت، اولين بار توسط دانشمند آمريکايي جک .اي.استيل در سال 1959 بکار برده شد. او بيونيک را علم سيستم هايي که شالوده و پايه تمامي سيستم هاي زنده اند، مي داند.</a:t>
            </a:r>
            <a:br>
              <a:rPr lang="fa-IR" sz="2400" dirty="0"/>
            </a:br>
            <a:endParaRPr lang="fa-IR" sz="2400" dirty="0" smtClean="0"/>
          </a:p>
          <a:p>
            <a:pPr algn="r"/>
            <a:r>
              <a:rPr lang="fa-IR" sz="2400" dirty="0" smtClean="0"/>
              <a:t>محققان </a:t>
            </a:r>
            <a:r>
              <a:rPr lang="fa-IR" sz="2400" dirty="0"/>
              <a:t>با تلفيق دو واژه ((بيولوژي)) و ((تکنيک )) را به عنوان دانشي که مسايل فني را از راه هاي زيستي حل مي کند، بنا نهاده اند. اگر چه خود بيونيک هنوز به عنوان يک علم نوپاست، اما فعاليت بيونيکدانان را که همواره در جستجوي يک الگوي زنده براي توجيه هر پديده هستند، مي توان در حوزه علوم کاربردي مطرح کرد.</a:t>
            </a:r>
            <a:endParaRPr lang="en-US" sz="2400" dirty="0"/>
          </a:p>
        </p:txBody>
      </p:sp>
      <p:sp>
        <p:nvSpPr>
          <p:cNvPr id="3" name="Flowchart: Connector 2"/>
          <p:cNvSpPr/>
          <p:nvPr/>
        </p:nvSpPr>
        <p:spPr>
          <a:xfrm>
            <a:off x="8558645" y="1828800"/>
            <a:ext cx="228600" cy="228600"/>
          </a:xfrm>
          <a:prstGeom prst="flowChartConnector">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FF0000"/>
              </a:solidFill>
            </a:endParaRPr>
          </a:p>
        </p:txBody>
      </p:sp>
      <p:sp>
        <p:nvSpPr>
          <p:cNvPr id="6" name="Flowchart: Connector 5"/>
          <p:cNvSpPr/>
          <p:nvPr/>
        </p:nvSpPr>
        <p:spPr>
          <a:xfrm>
            <a:off x="8582890" y="3654034"/>
            <a:ext cx="228600" cy="228600"/>
          </a:xfrm>
          <a:prstGeom prst="flowChartConnector">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455653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010400" cy="762000"/>
          </a:xfrm>
          <a:solidFill>
            <a:schemeClr val="tx2">
              <a:lumMod val="20000"/>
              <a:lumOff val="80000"/>
            </a:schemeClr>
          </a:solidFill>
        </p:spPr>
        <p:txBody>
          <a:bodyPr>
            <a:normAutofit/>
          </a:bodyPr>
          <a:lstStyle/>
          <a:p>
            <a:pPr algn="ctr"/>
            <a:r>
              <a:rPr lang="fa-IR" b="1" dirty="0" smtClean="0">
                <a:solidFill>
                  <a:srgbClr val="FF0000"/>
                </a:solidFill>
              </a:rPr>
              <a:t>معماران طبیعت</a:t>
            </a:r>
            <a:endParaRPr lang="en-US" b="1" dirty="0">
              <a:solidFill>
                <a:srgbClr val="FF0000"/>
              </a:solidFill>
            </a:endParaRPr>
          </a:p>
        </p:txBody>
      </p:sp>
      <p:sp>
        <p:nvSpPr>
          <p:cNvPr id="3" name="Content Placeholder 2"/>
          <p:cNvSpPr>
            <a:spLocks noGrp="1"/>
          </p:cNvSpPr>
          <p:nvPr>
            <p:ph idx="1"/>
          </p:nvPr>
        </p:nvSpPr>
        <p:spPr>
          <a:xfrm>
            <a:off x="304800" y="1600200"/>
            <a:ext cx="8229600" cy="4843272"/>
          </a:xfrm>
        </p:spPr>
        <p:txBody>
          <a:bodyPr>
            <a:noAutofit/>
          </a:bodyPr>
          <a:lstStyle/>
          <a:p>
            <a:pPr marL="0" indent="0" algn="r">
              <a:buNone/>
            </a:pPr>
            <a:r>
              <a:rPr lang="fa-IR" b="0" dirty="0" smtClean="0"/>
              <a:t>بشراز ابتدا سعي داشته است براي ساخت وطراحي مکانها و وسايل مورد نياز خود از طبيعت ومحيط زيست اطراف خود الهام گيرد . به عنوان مثال ، ساختمان بدن خفاش براي لئوناردو داوينچي ايده اي بود که بتواند ماشين پرنده را طراحي کند . يا نيروي عضلاني و در عين حال سرعت زياد دولفينها جرقه اي براي ساختمان زير دريايي بود .</a:t>
            </a:r>
          </a:p>
          <a:p>
            <a:pPr marL="0" indent="0" algn="r">
              <a:buNone/>
            </a:pPr>
            <a:endParaRPr lang="fa-IR" b="0" dirty="0" smtClean="0"/>
          </a:p>
          <a:p>
            <a:pPr marL="0" indent="0" algn="r">
              <a:buNone/>
            </a:pPr>
            <a:r>
              <a:rPr lang="fa-IR" b="0" dirty="0" smtClean="0"/>
              <a:t>با تارهايي که عنکبوتها مي  بافند براي ساخت  نمايشگاه  ( مونترال )  اثرفراي اتو ،  به  کار  گرفته شد.در واقع عنکبوتها با بافت تارهايي به استحکام پولاد خانه مي سازند، زنبورها بارعايت کليدي قوانين هندسي پناهگاهي امن ومطمئن براي خود طراحي مي کنند ، موريانه هايي که خانه هاي خودرا در بيابان ودر هواي   بسيار  گرم  مي سازند تلاش  مي کنند  با  کندن  راهرويي  پيچيده در  خاک   با سيستم گرمايي وتهويه ،  داخل لانه هاي خود را  خنک نگه دارند .  اينها   همه  معماران  طبيعت هستند  .به طور کلي بيونيک  ومعماري بيونيک علمي است که به الهام يابي فني از ساختمان ها رفتارها وارتباطات گوناگون عالم جانداران مي پردازد. امروزه بشر با ساخت مدل هاي واقعي معماري ملهم از طبيعت با قدرت  خلاقيت  و سازندگي  طبيعت به  رقابت برخواسته  است  </a:t>
            </a:r>
          </a:p>
          <a:p>
            <a:pPr marL="0" indent="0" algn="r">
              <a:buNone/>
            </a:pPr>
            <a:endParaRPr lang="fa-IR" b="0" dirty="0" smtClean="0"/>
          </a:p>
          <a:p>
            <a:pPr algn="r"/>
            <a:endParaRPr lang="en-US" sz="2400" b="0" dirty="0"/>
          </a:p>
        </p:txBody>
      </p:sp>
      <p:sp>
        <p:nvSpPr>
          <p:cNvPr id="4" name="Flowchart: Connector 3"/>
          <p:cNvSpPr/>
          <p:nvPr/>
        </p:nvSpPr>
        <p:spPr>
          <a:xfrm>
            <a:off x="8575963" y="1714500"/>
            <a:ext cx="228600" cy="228600"/>
          </a:xfrm>
          <a:prstGeom prst="flowChartConnector">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FF0000"/>
              </a:solidFill>
            </a:endParaRPr>
          </a:p>
        </p:txBody>
      </p:sp>
      <p:sp>
        <p:nvSpPr>
          <p:cNvPr id="5" name="Flowchart: Connector 4"/>
          <p:cNvSpPr/>
          <p:nvPr/>
        </p:nvSpPr>
        <p:spPr>
          <a:xfrm>
            <a:off x="8575963" y="3467100"/>
            <a:ext cx="228600" cy="228600"/>
          </a:xfrm>
          <a:prstGeom prst="flowChartConnector">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054798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436418"/>
            <a:ext cx="8382000" cy="762000"/>
          </a:xfrm>
          <a:solidFill>
            <a:schemeClr val="tx2">
              <a:lumMod val="20000"/>
              <a:lumOff val="80000"/>
            </a:schemeClr>
          </a:solidFill>
        </p:spPr>
        <p:txBody>
          <a:bodyPr>
            <a:normAutofit/>
          </a:bodyPr>
          <a:lstStyle/>
          <a:p>
            <a:pPr algn="ctr"/>
            <a:r>
              <a:rPr lang="fa-IR" sz="3200" b="1" dirty="0" smtClean="0">
                <a:solidFill>
                  <a:srgbClr val="FF0000"/>
                </a:solidFill>
              </a:rPr>
              <a:t>الگوهاي طبيعي مورد توجه درروند طراحي</a:t>
            </a:r>
            <a:endParaRPr lang="en-US" sz="3200" b="1" dirty="0">
              <a:solidFill>
                <a:srgbClr val="FF0000"/>
              </a:solidFill>
            </a:endParaRPr>
          </a:p>
        </p:txBody>
      </p:sp>
      <p:sp>
        <p:nvSpPr>
          <p:cNvPr id="3" name="Content Placeholder 2"/>
          <p:cNvSpPr>
            <a:spLocks noGrp="1"/>
          </p:cNvSpPr>
          <p:nvPr>
            <p:ph idx="1"/>
          </p:nvPr>
        </p:nvSpPr>
        <p:spPr>
          <a:xfrm>
            <a:off x="381000" y="1447800"/>
            <a:ext cx="8305800" cy="4788091"/>
          </a:xfrm>
        </p:spPr>
        <p:txBody>
          <a:bodyPr>
            <a:noAutofit/>
          </a:bodyPr>
          <a:lstStyle/>
          <a:p>
            <a:pPr marL="0" indent="0" algn="r">
              <a:buNone/>
            </a:pPr>
            <a:r>
              <a:rPr lang="fa-IR" sz="2400" b="0" dirty="0" smtClean="0">
                <a:solidFill>
                  <a:srgbClr val="FF0000"/>
                </a:solidFill>
              </a:rPr>
              <a:t>1- بدن انسان </a:t>
            </a:r>
            <a:r>
              <a:rPr lang="fa-IR" sz="2000" b="0" dirty="0" smtClean="0"/>
              <a:t>: باشکل منحصر به فرد و تشکيل شدن آن از قسمتهاي متعدد ومتمايز به انسان اولين قانون ترکيب را آموخته است . وحدت در عين گوناگوني استفاده از بدن انسان در طراحي چه آگاهانه باشد يا نه ،بخش اساسي از همه ي تمدنهاي      بشري بدون توجه به دوره  و مکان ، آنها را تشکيل داده است</a:t>
            </a:r>
          </a:p>
          <a:p>
            <a:pPr marL="0" indent="0" algn="r">
              <a:buNone/>
            </a:pPr>
            <a:r>
              <a:rPr lang="fa-IR" sz="2400" b="0" dirty="0" smtClean="0">
                <a:solidFill>
                  <a:srgbClr val="FF0000"/>
                </a:solidFill>
              </a:rPr>
              <a:t>2- حیوانات</a:t>
            </a:r>
            <a:r>
              <a:rPr lang="fa-IR" sz="2000" b="0" dirty="0" smtClean="0">
                <a:solidFill>
                  <a:srgbClr val="FF0000"/>
                </a:solidFill>
              </a:rPr>
              <a:t> </a:t>
            </a:r>
            <a:r>
              <a:rPr lang="fa-IR" sz="2000" b="0" dirty="0" smtClean="0"/>
              <a:t>: استفاده از خصوصيات شکل وفرم بدن حيوانات مختلف به طراحان اين توانايي را داده تا با تقليد سمبليک به ايجاد ارتباط بين ايده هاي خود و ارزشهاي جامعه بپردازند .صفات مشخصه حيوانات و استفاده از اجزاي بدن آنها ( بال، پنجه ،پوست و.....) در ساخت بناها به منظور دست يابي به شکل جادوئي صورت پذيرفته است . فرم هاي مورد توجه حيوانات را مي توان از فرم دفاعي بدن لاک پشت تا فرمهاي سيال بدن پرندگان وآبزيان ويا شکل مارپيچ بدن حلزون و ... نام برد</a:t>
            </a:r>
          </a:p>
        </p:txBody>
      </p:sp>
    </p:spTree>
    <p:extLst>
      <p:ext uri="{BB962C8B-B14F-4D97-AF65-F5344CB8AC3E}">
        <p14:creationId xmlns:p14="http://schemas.microsoft.com/office/powerpoint/2010/main" val="1357813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153400" cy="5410200"/>
          </a:xfrm>
        </p:spPr>
        <p:txBody>
          <a:bodyPr>
            <a:normAutofit/>
          </a:bodyPr>
          <a:lstStyle/>
          <a:p>
            <a:pPr marL="0" indent="0" algn="r">
              <a:buNone/>
            </a:pPr>
            <a:r>
              <a:rPr lang="fa-IR" sz="3200" b="0" dirty="0" smtClean="0">
                <a:solidFill>
                  <a:srgbClr val="FF0000"/>
                </a:solidFill>
              </a:rPr>
              <a:t>3-عوارض زمين شناختي </a:t>
            </a:r>
            <a:r>
              <a:rPr lang="fa-IR" b="0" dirty="0" smtClean="0"/>
              <a:t>: </a:t>
            </a:r>
            <a:r>
              <a:rPr lang="fa-IR" sz="2800" b="0" dirty="0" smtClean="0"/>
              <a:t>هميشه شکل وساختار زمين وگوناگوني فرم هاي حاصل از نيروهاي طبيعي بر پيکر بيجان زمين الهام بخش ساخت وسازهاي انساني بوده ، از طاقهاي آونگ چند هزار ساله گرفته تا فرمهاي سيال غير خطي در معماري امروز که بيانگر ناپايداري والتهاب ارزشها در جامعه است </a:t>
            </a:r>
            <a:r>
              <a:rPr lang="fa-IR" b="0" dirty="0" smtClean="0"/>
              <a:t>.</a:t>
            </a:r>
          </a:p>
          <a:p>
            <a:pPr marL="0" indent="0" algn="r">
              <a:buNone/>
            </a:pPr>
            <a:endParaRPr lang="fa-IR" sz="3200" b="0" dirty="0" smtClean="0">
              <a:solidFill>
                <a:schemeClr val="tx2">
                  <a:lumMod val="60000"/>
                  <a:lumOff val="40000"/>
                </a:schemeClr>
              </a:solidFill>
            </a:endParaRPr>
          </a:p>
          <a:p>
            <a:pPr marL="0" indent="0" algn="r">
              <a:buNone/>
            </a:pPr>
            <a:r>
              <a:rPr lang="fa-IR" sz="3200" b="0" dirty="0" smtClean="0">
                <a:solidFill>
                  <a:srgbClr val="FF0000"/>
                </a:solidFill>
              </a:rPr>
              <a:t>4-گلها</a:t>
            </a:r>
            <a:r>
              <a:rPr lang="fa-IR" b="0" dirty="0" smtClean="0">
                <a:solidFill>
                  <a:srgbClr val="FF0000"/>
                </a:solidFill>
              </a:rPr>
              <a:t> </a:t>
            </a:r>
            <a:r>
              <a:rPr lang="fa-IR" sz="2400" b="0" dirty="0" smtClean="0"/>
              <a:t>: مدل هاي مرکز گراي گلها نه تنها به معماران ايده هاي بي پاياني از فرمهاي تزئيني مي دهد ، بلکه اصول توزيعي وارگانيسم هاي طبيعي شکل گرفته بر اساس محور عمودي بافرمهاي متنوعي از ساختارهاي لايه ، لايه اي هم پوشاننده آرايشي از چيدمان گل برگها حول محور مرکزي وگسترش عمودي را به نمايش مي گذارند</a:t>
            </a:r>
          </a:p>
        </p:txBody>
      </p:sp>
    </p:spTree>
    <p:extLst>
      <p:ext uri="{BB962C8B-B14F-4D97-AF65-F5344CB8AC3E}">
        <p14:creationId xmlns:p14="http://schemas.microsoft.com/office/powerpoint/2010/main" val="1680652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1591" y="152400"/>
            <a:ext cx="8229600" cy="762000"/>
          </a:xfrm>
          <a:solidFill>
            <a:schemeClr val="tx2">
              <a:lumMod val="20000"/>
              <a:lumOff val="80000"/>
            </a:schemeClr>
          </a:solidFill>
        </p:spPr>
        <p:txBody>
          <a:bodyPr>
            <a:normAutofit/>
          </a:bodyPr>
          <a:lstStyle/>
          <a:p>
            <a:pPr algn="ctr"/>
            <a:r>
              <a:rPr lang="fa-IR" b="1" dirty="0" smtClean="0">
                <a:solidFill>
                  <a:srgbClr val="FF0000"/>
                </a:solidFill>
              </a:rPr>
              <a:t>تحليل نمونه هايي از معماري بيونيک</a:t>
            </a:r>
            <a:endParaRPr lang="en-US" b="1"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1771" y="1198418"/>
            <a:ext cx="2092037" cy="2597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6391" y="4038600"/>
            <a:ext cx="3042799" cy="2055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832" y="1198418"/>
            <a:ext cx="2815323" cy="21114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787" y="3705037"/>
            <a:ext cx="2455411" cy="2722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13528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7980218" cy="838200"/>
          </a:xfrm>
          <a:solidFill>
            <a:schemeClr val="tx2">
              <a:lumMod val="20000"/>
              <a:lumOff val="80000"/>
            </a:schemeClr>
          </a:solidFill>
        </p:spPr>
        <p:txBody>
          <a:bodyPr>
            <a:normAutofit fontScale="62500" lnSpcReduction="20000"/>
          </a:bodyPr>
          <a:lstStyle/>
          <a:p>
            <a:pPr marL="0" indent="0" algn="ctr">
              <a:lnSpc>
                <a:spcPct val="120000"/>
              </a:lnSpc>
              <a:buNone/>
            </a:pPr>
            <a:r>
              <a:rPr lang="fa-IR" sz="4300" dirty="0" smtClean="0">
                <a:solidFill>
                  <a:srgbClr val="FF0000"/>
                </a:solidFill>
              </a:rPr>
              <a:t>) شهرک علوم وفنون </a:t>
            </a:r>
            <a:r>
              <a:rPr lang="en-US" sz="4300" dirty="0" smtClean="0">
                <a:solidFill>
                  <a:srgbClr val="FF0000"/>
                </a:solidFill>
              </a:rPr>
              <a:t>city of arts &amp; science</a:t>
            </a:r>
            <a:r>
              <a:rPr lang="fa-IR" sz="4300" dirty="0" smtClean="0">
                <a:solidFill>
                  <a:srgbClr val="FF0000"/>
                </a:solidFill>
              </a:rPr>
              <a:t> (</a:t>
            </a:r>
          </a:p>
          <a:p>
            <a:pPr marL="0" indent="0" algn="r">
              <a:lnSpc>
                <a:spcPct val="120000"/>
              </a:lnSpc>
              <a:buNone/>
            </a:pPr>
            <a:r>
              <a:rPr lang="fa-IR" dirty="0" smtClean="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844" y="4081798"/>
            <a:ext cx="2929151" cy="197880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2031"/>
          <a:stretch/>
        </p:blipFill>
        <p:spPr>
          <a:xfrm>
            <a:off x="609600" y="4235062"/>
            <a:ext cx="3048000" cy="1672275"/>
          </a:xfrm>
          <a:prstGeom prst="rect">
            <a:avLst/>
          </a:prstGeom>
        </p:spPr>
      </p:pic>
      <p:sp>
        <p:nvSpPr>
          <p:cNvPr id="2" name="Rectangle 1"/>
          <p:cNvSpPr/>
          <p:nvPr/>
        </p:nvSpPr>
        <p:spPr>
          <a:xfrm>
            <a:off x="609600" y="1676400"/>
            <a:ext cx="7571237" cy="1938992"/>
          </a:xfrm>
          <a:prstGeom prst="rect">
            <a:avLst/>
          </a:prstGeom>
        </p:spPr>
        <p:txBody>
          <a:bodyPr wrap="square">
            <a:spAutoFit/>
          </a:bodyPr>
          <a:lstStyle/>
          <a:p>
            <a:pPr algn="r"/>
            <a:r>
              <a:rPr lang="ar-SA" sz="2000" b="1" dirty="0">
                <a:latin typeface="+mj-lt"/>
              </a:rPr>
              <a:t>کالا تراوا </a:t>
            </a:r>
            <a:r>
              <a:rPr lang="ar-SA" sz="2000" dirty="0">
                <a:latin typeface="+mj-lt"/>
              </a:rPr>
              <a:t>مي گويد:از آنجا که اين سايت به دريا نزديک است ووالنسيا خشک ، تصميم گرفتم از آب به عنوان انعکاس دهنده ي معماري وبعنوان عنصري شاخص در سايت استفاده کنم . استخر هاي کم عمقي اطراف ساختمان را فرا گرفته اند </a:t>
            </a:r>
            <a:r>
              <a:rPr lang="fa-IR" sz="2000" dirty="0">
                <a:latin typeface="+mj-lt"/>
              </a:rPr>
              <a:t>.</a:t>
            </a:r>
            <a:r>
              <a:rPr lang="ar-SA" sz="2000" dirty="0" smtClean="0">
                <a:latin typeface="+mj-lt"/>
              </a:rPr>
              <a:t>از قسمت </a:t>
            </a:r>
            <a:r>
              <a:rPr lang="ar-SA" sz="2000" dirty="0">
                <a:latin typeface="+mj-lt"/>
              </a:rPr>
              <a:t>ورودي که به وسيله ي بازوهاي هيدروليکي قابل تنظيم است تازمين امتداد مي يابد وچون ورودي در زير زمين است باعث بسته </a:t>
            </a:r>
            <a:r>
              <a:rPr lang="ar-SA" sz="2000" dirty="0" smtClean="0">
                <a:latin typeface="+mj-lt"/>
              </a:rPr>
              <a:t>شدن </a:t>
            </a:r>
            <a:r>
              <a:rPr lang="ar-SA" sz="2000" dirty="0">
                <a:latin typeface="+mj-lt"/>
              </a:rPr>
              <a:t>آن در مواقع </a:t>
            </a:r>
            <a:r>
              <a:rPr lang="ar-SA" sz="2000" dirty="0" smtClean="0">
                <a:latin typeface="+mj-lt"/>
              </a:rPr>
              <a:t>ضروري </a:t>
            </a:r>
            <a:r>
              <a:rPr lang="ar-SA" sz="2000" dirty="0">
                <a:latin typeface="+mj-lt"/>
              </a:rPr>
              <a:t>مي </a:t>
            </a:r>
            <a:r>
              <a:rPr lang="ar-SA" sz="2000" dirty="0" smtClean="0">
                <a:latin typeface="+mj-lt"/>
              </a:rPr>
              <a:t>شود</a:t>
            </a:r>
            <a:r>
              <a:rPr lang="fa-IR" sz="2000" dirty="0" smtClean="0">
                <a:latin typeface="+mj-lt"/>
              </a:rPr>
              <a:t>.</a:t>
            </a:r>
            <a:r>
              <a:rPr lang="ar-SA" sz="2000" dirty="0" smtClean="0">
                <a:latin typeface="+mj-lt"/>
              </a:rPr>
              <a:t> علاوه </a:t>
            </a:r>
            <a:r>
              <a:rPr lang="ar-SA" sz="2000" dirty="0">
                <a:latin typeface="+mj-lt"/>
              </a:rPr>
              <a:t>بر خصوصيات سازه اي ،در بخش آسمان نما از فرم چشم الهام گرفته شده </a:t>
            </a:r>
            <a:r>
              <a:rPr lang="fa-IR" sz="2000" dirty="0" smtClean="0">
                <a:latin typeface="+mj-lt"/>
              </a:rPr>
              <a:t>اند</a:t>
            </a:r>
            <a:endParaRPr lang="en-US" sz="2000" dirty="0">
              <a:latin typeface="+mj-lt"/>
            </a:endParaRPr>
          </a:p>
        </p:txBody>
      </p:sp>
      <p:sp>
        <p:nvSpPr>
          <p:cNvPr id="8" name="Flowchart: Connector 7"/>
          <p:cNvSpPr/>
          <p:nvPr/>
        </p:nvSpPr>
        <p:spPr>
          <a:xfrm>
            <a:off x="8215200" y="1790700"/>
            <a:ext cx="228600" cy="228600"/>
          </a:xfrm>
          <a:prstGeom prst="flowChartConnector">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681862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543178"/>
            <a:ext cx="7616164" cy="658835"/>
          </a:xfrm>
          <a:prstGeom prst="rect">
            <a:avLst/>
          </a:prstGeom>
          <a:solidFill>
            <a:schemeClr val="tx2">
              <a:lumMod val="20000"/>
              <a:lumOff val="80000"/>
            </a:schemeClr>
          </a:solidFill>
        </p:spPr>
        <p:txBody>
          <a:bodyPr wrap="square">
            <a:spAutoFit/>
          </a:bodyPr>
          <a:lstStyle/>
          <a:p>
            <a:pPr algn="ctr">
              <a:lnSpc>
                <a:spcPct val="150000"/>
              </a:lnSpc>
            </a:pPr>
            <a:r>
              <a:rPr lang="fa-IR" sz="2800" b="1" dirty="0" smtClean="0">
                <a:solidFill>
                  <a:srgbClr val="FF0000"/>
                </a:solidFill>
              </a:rPr>
              <a:t> ) برج </a:t>
            </a:r>
            <a:r>
              <a:rPr lang="fa-IR" sz="2800" b="1" dirty="0">
                <a:solidFill>
                  <a:srgbClr val="FF0000"/>
                </a:solidFill>
              </a:rPr>
              <a:t>مسکونی تورنینگ </a:t>
            </a:r>
            <a:r>
              <a:rPr lang="fa-IR" sz="2800" b="1" dirty="0" smtClean="0">
                <a:solidFill>
                  <a:srgbClr val="FF0000"/>
                </a:solidFill>
              </a:rPr>
              <a:t>تورسو     </a:t>
            </a:r>
            <a:r>
              <a:rPr lang="en-US" sz="2800" b="1" dirty="0" smtClean="0">
                <a:solidFill>
                  <a:srgbClr val="FF0000"/>
                </a:solidFill>
              </a:rPr>
              <a:t>turning </a:t>
            </a:r>
            <a:r>
              <a:rPr lang="en-US" sz="2800" b="1" dirty="0">
                <a:solidFill>
                  <a:srgbClr val="FF0000"/>
                </a:solidFill>
              </a:rPr>
              <a:t>torso</a:t>
            </a:r>
            <a:r>
              <a:rPr lang="en-US" sz="2800" b="1" dirty="0" smtClean="0">
                <a:solidFill>
                  <a:srgbClr val="FF0000"/>
                </a:solidFill>
              </a:rPr>
              <a:t>)</a:t>
            </a:r>
            <a:r>
              <a:rPr lang="fa-IR" sz="2800" b="1" dirty="0" smtClean="0">
                <a:solidFill>
                  <a:srgbClr val="FF0000"/>
                </a:solidFill>
              </a:rPr>
              <a:t>    </a:t>
            </a:r>
            <a:endParaRPr lang="en-US" sz="2800" b="1" dirty="0">
              <a:solidFill>
                <a:srgbClr val="FF0000"/>
              </a:solidFill>
            </a:endParaRPr>
          </a:p>
        </p:txBody>
      </p:sp>
      <p:sp>
        <p:nvSpPr>
          <p:cNvPr id="8" name="Rectangle 7"/>
          <p:cNvSpPr/>
          <p:nvPr/>
        </p:nvSpPr>
        <p:spPr>
          <a:xfrm>
            <a:off x="113928" y="1620980"/>
            <a:ext cx="8382000" cy="1015663"/>
          </a:xfrm>
          <a:prstGeom prst="rect">
            <a:avLst/>
          </a:prstGeom>
        </p:spPr>
        <p:txBody>
          <a:bodyPr wrap="square">
            <a:spAutoFit/>
          </a:bodyPr>
          <a:lstStyle/>
          <a:p>
            <a:pPr algn="r"/>
            <a:r>
              <a:rPr lang="fa-IR" sz="2000" dirty="0"/>
              <a:t> این برج معروف به پیکره مارپیچ ۱۹۰ متر ارتفاع دارد و از بتن و فولاد ساخته شده است.طرح برج حالت تندیس گونه ای دارد و از مقطع تا بالاترین قسمت ۹۰ درجه چرخیده است . ایده اولیه طرح ملهم از ستون فقرات انسان بوده و این اثر را در جرگه ی بیونیک چرخشی قرار میدهند.</a:t>
            </a:r>
            <a:endParaRPr lang="en-US" sz="2000"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 b="39318"/>
          <a:stretch/>
        </p:blipFill>
        <p:spPr>
          <a:xfrm>
            <a:off x="1219200" y="3124200"/>
            <a:ext cx="3401786" cy="2667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819400"/>
            <a:ext cx="2381250" cy="3733800"/>
          </a:xfrm>
          <a:prstGeom prst="rect">
            <a:avLst/>
          </a:prstGeom>
        </p:spPr>
      </p:pic>
      <p:sp>
        <p:nvSpPr>
          <p:cNvPr id="11" name="Flowchart: Connector 10"/>
          <p:cNvSpPr/>
          <p:nvPr/>
        </p:nvSpPr>
        <p:spPr>
          <a:xfrm>
            <a:off x="8381628" y="1738745"/>
            <a:ext cx="228600" cy="228600"/>
          </a:xfrm>
          <a:prstGeom prst="flowChartConnector">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541597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9773" y="1427018"/>
            <a:ext cx="8271520" cy="1323439"/>
          </a:xfrm>
          <a:prstGeom prst="rect">
            <a:avLst/>
          </a:prstGeom>
        </p:spPr>
        <p:txBody>
          <a:bodyPr wrap="square">
            <a:spAutoFit/>
          </a:bodyPr>
          <a:lstStyle/>
          <a:p>
            <a:pPr algn="r"/>
            <a:r>
              <a:rPr lang="fa-IR" sz="2000" dirty="0" smtClean="0"/>
              <a:t>این بنا در سال 1994 آغاز و در سال 2004 خاتمه یافت. این سازه مانند پرنده ای که بالهای خود را باز و بسته می کند را نمایش می دهد این سازه را که روی قسمت الحاقی به موزه قرار گرفته است سایبان می نامند.</a:t>
            </a:r>
            <a:br>
              <a:rPr lang="fa-IR" sz="2000" dirty="0" smtClean="0"/>
            </a:br>
            <a:endParaRPr lang="en-US" sz="2000" dirty="0"/>
          </a:p>
        </p:txBody>
      </p:sp>
      <p:sp>
        <p:nvSpPr>
          <p:cNvPr id="6" name="Rectangle 5"/>
          <p:cNvSpPr/>
          <p:nvPr/>
        </p:nvSpPr>
        <p:spPr>
          <a:xfrm>
            <a:off x="1514476" y="457200"/>
            <a:ext cx="6029324" cy="576568"/>
          </a:xfrm>
          <a:prstGeom prst="rect">
            <a:avLst/>
          </a:prstGeom>
          <a:solidFill>
            <a:schemeClr val="tx2">
              <a:lumMod val="20000"/>
              <a:lumOff val="80000"/>
            </a:schemeClr>
          </a:solidFill>
        </p:spPr>
        <p:txBody>
          <a:bodyPr wrap="square">
            <a:spAutoFit/>
          </a:bodyPr>
          <a:lstStyle/>
          <a:p>
            <a:pPr algn="ctr">
              <a:lnSpc>
                <a:spcPct val="150000"/>
              </a:lnSpc>
            </a:pPr>
            <a:r>
              <a:rPr lang="fa-IR" sz="2400" b="1" dirty="0">
                <a:solidFill>
                  <a:srgbClr val="FF0000"/>
                </a:solidFill>
                <a:cs typeface="+mj-cs"/>
              </a:rPr>
              <a:t>موزه هنر </a:t>
            </a:r>
            <a:r>
              <a:rPr lang="fa-IR" sz="2400" b="1" dirty="0" smtClean="0">
                <a:solidFill>
                  <a:srgbClr val="FF0000"/>
                </a:solidFill>
                <a:cs typeface="+mj-cs"/>
              </a:rPr>
              <a:t>میلواکی</a:t>
            </a:r>
            <a:endParaRPr lang="en-US" sz="2400" dirty="0">
              <a:solidFill>
                <a:srgbClr val="FF0000"/>
              </a:solidFill>
              <a:cs typeface="+mj-c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475" y="2542639"/>
            <a:ext cx="4286250" cy="2905125"/>
          </a:xfrm>
          <a:prstGeom prst="rect">
            <a:avLst/>
          </a:prstGeom>
        </p:spPr>
      </p:pic>
      <p:sp>
        <p:nvSpPr>
          <p:cNvPr id="5" name="Flowchart: Connector 4"/>
          <p:cNvSpPr/>
          <p:nvPr/>
        </p:nvSpPr>
        <p:spPr>
          <a:xfrm>
            <a:off x="8538220" y="1447800"/>
            <a:ext cx="228600" cy="228600"/>
          </a:xfrm>
          <a:prstGeom prst="flowChartConnector">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8116798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587</TotalTime>
  <Words>1277</Words>
  <Application>Microsoft Office PowerPoint</Application>
  <PresentationFormat>On-screen Show (4:3)</PresentationFormat>
  <Paragraphs>63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Tahoma</vt:lpstr>
      <vt:lpstr>Essential</vt:lpstr>
      <vt:lpstr>علم بیونیک</vt:lpstr>
      <vt:lpstr>علم بيونيک</vt:lpstr>
      <vt:lpstr>معماران طبیعت</vt:lpstr>
      <vt:lpstr>الگوهاي طبيعي مورد توجه درروند طراحي</vt:lpstr>
      <vt:lpstr>PowerPoint Presentation</vt:lpstr>
      <vt:lpstr>تحليل نمونه هايي از معماري بيونيک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www.memari98.com</dc:title>
  <dc:creator>www.memari98.com</dc:creator>
  <cp:keywords>www.memari98.com</cp:keywords>
  <cp:lastModifiedBy>MRT www.Win2Farsi.com</cp:lastModifiedBy>
  <cp:revision>38</cp:revision>
  <dcterms:created xsi:type="dcterms:W3CDTF">2015-04-01T10:23:31Z</dcterms:created>
  <dcterms:modified xsi:type="dcterms:W3CDTF">2017-01-04T11:29:12Z</dcterms:modified>
  <cp:category>www.memari98.com</cp:category>
</cp:coreProperties>
</file>