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89" r:id="rId2"/>
    <p:sldId id="288" r:id="rId3"/>
    <p:sldId id="258" r:id="rId4"/>
    <p:sldId id="259" r:id="rId5"/>
    <p:sldId id="260" r:id="rId6"/>
    <p:sldId id="261" r:id="rId7"/>
    <p:sldId id="262" r:id="rId8"/>
    <p:sldId id="271" r:id="rId9"/>
    <p:sldId id="301" r:id="rId10"/>
    <p:sldId id="272" r:id="rId11"/>
    <p:sldId id="273" r:id="rId12"/>
    <p:sldId id="274" r:id="rId13"/>
    <p:sldId id="299" r:id="rId14"/>
    <p:sldId id="300" r:id="rId15"/>
    <p:sldId id="278" r:id="rId16"/>
    <p:sldId id="305" r:id="rId17"/>
    <p:sldId id="279" r:id="rId18"/>
    <p:sldId id="280" r:id="rId19"/>
    <p:sldId id="281" r:id="rId20"/>
    <p:sldId id="290" r:id="rId21"/>
    <p:sldId id="291" r:id="rId22"/>
    <p:sldId id="292" r:id="rId23"/>
    <p:sldId id="293" r:id="rId24"/>
    <p:sldId id="282" r:id="rId25"/>
    <p:sldId id="295" r:id="rId26"/>
    <p:sldId id="294" r:id="rId27"/>
    <p:sldId id="296" r:id="rId28"/>
    <p:sldId id="297" r:id="rId29"/>
    <p:sldId id="302" r:id="rId30"/>
    <p:sldId id="303" r:id="rId31"/>
    <p:sldId id="304" r:id="rId32"/>
    <p:sldId id="275" r:id="rId33"/>
    <p:sldId id="276" r:id="rId34"/>
    <p:sldId id="277" r:id="rId35"/>
    <p:sldId id="306"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55D63-0EC8-40A1-B3BF-0DA9DCC213AF}" type="doc">
      <dgm:prSet loTypeId="urn:microsoft.com/office/officeart/2005/8/layout/pyramid2" loCatId="pyramid" qsTypeId="urn:microsoft.com/office/officeart/2005/8/quickstyle/simple1" qsCatId="simple" csTypeId="urn:microsoft.com/office/officeart/2005/8/colors/colorful1#1" csCatId="colorful" phldr="1"/>
      <dgm:spPr/>
      <dgm:t>
        <a:bodyPr/>
        <a:lstStyle/>
        <a:p>
          <a:pPr rtl="1"/>
          <a:endParaRPr lang="fa-IR"/>
        </a:p>
      </dgm:t>
    </dgm:pt>
    <dgm:pt modelId="{6E2D92DD-AB60-4444-BC82-358186036C7C}">
      <dgm:prSet/>
      <dgm:spPr/>
      <dgm:t>
        <a:bodyPr/>
        <a:lstStyle/>
        <a:p>
          <a:pPr rtl="1"/>
          <a:r>
            <a:rPr lang="fa-IR" b="1" dirty="0" smtClean="0">
              <a:cs typeface="B Farnaz" panose="00000400000000000000" pitchFamily="2" charset="-78"/>
            </a:rPr>
            <a:t>1-بیوگرافی</a:t>
          </a:r>
          <a:endParaRPr lang="en-US" b="1" dirty="0">
            <a:cs typeface="B Farnaz" panose="00000400000000000000" pitchFamily="2" charset="-78"/>
          </a:endParaRPr>
        </a:p>
      </dgm:t>
    </dgm:pt>
    <dgm:pt modelId="{3149E51B-9777-4019-B38A-70F0E04985B4}" type="parTrans" cxnId="{04B5A48F-DA1A-49F7-9063-D6F46F89D6DB}">
      <dgm:prSet/>
      <dgm:spPr/>
      <dgm:t>
        <a:bodyPr/>
        <a:lstStyle/>
        <a:p>
          <a:pPr rtl="1"/>
          <a:endParaRPr lang="fa-IR"/>
        </a:p>
      </dgm:t>
    </dgm:pt>
    <dgm:pt modelId="{903E730E-8A78-4892-BB46-15E6B2466F3F}" type="sibTrans" cxnId="{04B5A48F-DA1A-49F7-9063-D6F46F89D6DB}">
      <dgm:prSet/>
      <dgm:spPr/>
      <dgm:t>
        <a:bodyPr/>
        <a:lstStyle/>
        <a:p>
          <a:pPr rtl="1"/>
          <a:endParaRPr lang="fa-IR"/>
        </a:p>
      </dgm:t>
    </dgm:pt>
    <dgm:pt modelId="{0262923F-9323-42BE-97CB-1B8EB5351D5D}">
      <dgm:prSet/>
      <dgm:spPr/>
      <dgm:t>
        <a:bodyPr/>
        <a:lstStyle/>
        <a:p>
          <a:pPr rtl="1"/>
          <a:r>
            <a:rPr lang="fa-IR" b="1" dirty="0" smtClean="0">
              <a:cs typeface="B Farnaz" panose="00000400000000000000" pitchFamily="2" charset="-78"/>
            </a:rPr>
            <a:t>3-کاربرد خاک در معماری</a:t>
          </a:r>
          <a:endParaRPr lang="en-US" b="1" dirty="0">
            <a:cs typeface="B Farnaz" panose="00000400000000000000" pitchFamily="2" charset="-78"/>
          </a:endParaRPr>
        </a:p>
      </dgm:t>
    </dgm:pt>
    <dgm:pt modelId="{AA1A2035-3386-4CC8-B64A-F7572C1A81C6}" type="parTrans" cxnId="{DCB39E5B-8BD8-4905-B534-F45CD016269B}">
      <dgm:prSet/>
      <dgm:spPr/>
      <dgm:t>
        <a:bodyPr/>
        <a:lstStyle/>
        <a:p>
          <a:pPr rtl="1"/>
          <a:endParaRPr lang="fa-IR"/>
        </a:p>
      </dgm:t>
    </dgm:pt>
    <dgm:pt modelId="{7EF8379E-6572-4BA0-8481-BEC3BA471F37}" type="sibTrans" cxnId="{DCB39E5B-8BD8-4905-B534-F45CD016269B}">
      <dgm:prSet/>
      <dgm:spPr/>
      <dgm:t>
        <a:bodyPr/>
        <a:lstStyle/>
        <a:p>
          <a:pPr rtl="1"/>
          <a:endParaRPr lang="fa-IR"/>
        </a:p>
      </dgm:t>
    </dgm:pt>
    <dgm:pt modelId="{5A319015-78C9-415A-95F6-9B6221BC2B28}">
      <dgm:prSet/>
      <dgm:spPr/>
      <dgm:t>
        <a:bodyPr/>
        <a:lstStyle/>
        <a:p>
          <a:pPr rtl="1"/>
          <a:r>
            <a:rPr lang="fa-IR" b="1" dirty="0" smtClean="0">
              <a:cs typeface="B Farnaz" panose="00000400000000000000" pitchFamily="2" charset="-78"/>
            </a:rPr>
            <a:t>2-دیدگاه های نظری</a:t>
          </a:r>
          <a:endParaRPr lang="en-US" b="1" dirty="0">
            <a:cs typeface="B Farnaz" panose="00000400000000000000" pitchFamily="2" charset="-78"/>
          </a:endParaRPr>
        </a:p>
      </dgm:t>
    </dgm:pt>
    <dgm:pt modelId="{0B44742E-AECA-44DE-BBE1-A32DC04169DB}" type="parTrans" cxnId="{0E785A29-D69F-41B0-95C3-7CDF86A41257}">
      <dgm:prSet/>
      <dgm:spPr/>
      <dgm:t>
        <a:bodyPr/>
        <a:lstStyle/>
        <a:p>
          <a:pPr rtl="1"/>
          <a:endParaRPr lang="fa-IR"/>
        </a:p>
      </dgm:t>
    </dgm:pt>
    <dgm:pt modelId="{19BF84CF-D115-47AD-8396-3BFE039DEC57}" type="sibTrans" cxnId="{0E785A29-D69F-41B0-95C3-7CDF86A41257}">
      <dgm:prSet/>
      <dgm:spPr/>
      <dgm:t>
        <a:bodyPr/>
        <a:lstStyle/>
        <a:p>
          <a:pPr rtl="1"/>
          <a:endParaRPr lang="fa-IR"/>
        </a:p>
      </dgm:t>
    </dgm:pt>
    <dgm:pt modelId="{57BBA79F-3661-4A36-8C3C-B314588C21F3}">
      <dgm:prSet/>
      <dgm:spPr/>
      <dgm:t>
        <a:bodyPr/>
        <a:lstStyle/>
        <a:p>
          <a:pPr rtl="1"/>
          <a:r>
            <a:rPr lang="fa-IR" b="1" dirty="0" smtClean="0">
              <a:cs typeface="B Farnaz" panose="00000400000000000000" pitchFamily="2" charset="-78"/>
            </a:rPr>
            <a:t>4-آثار و نمونه ها</a:t>
          </a:r>
          <a:endParaRPr lang="en-US" b="1" dirty="0">
            <a:cs typeface="B Farnaz" panose="00000400000000000000" pitchFamily="2" charset="-78"/>
          </a:endParaRPr>
        </a:p>
      </dgm:t>
    </dgm:pt>
    <dgm:pt modelId="{7715E266-D42F-4FA8-A0A5-F7FEF2E59FB7}" type="parTrans" cxnId="{DF4EAC1B-9BA9-468C-9BC0-08D62254ED85}">
      <dgm:prSet/>
      <dgm:spPr/>
      <dgm:t>
        <a:bodyPr/>
        <a:lstStyle/>
        <a:p>
          <a:pPr rtl="1"/>
          <a:endParaRPr lang="fa-IR"/>
        </a:p>
      </dgm:t>
    </dgm:pt>
    <dgm:pt modelId="{EF79DC28-F665-4148-BE40-FC4B7AF71202}" type="sibTrans" cxnId="{DF4EAC1B-9BA9-468C-9BC0-08D62254ED85}">
      <dgm:prSet/>
      <dgm:spPr/>
      <dgm:t>
        <a:bodyPr/>
        <a:lstStyle/>
        <a:p>
          <a:pPr rtl="1"/>
          <a:endParaRPr lang="fa-IR"/>
        </a:p>
      </dgm:t>
    </dgm:pt>
    <dgm:pt modelId="{0B2046DF-2737-4CAE-87D0-0290888022F7}">
      <dgm:prSet/>
      <dgm:spPr/>
      <dgm:t>
        <a:bodyPr/>
        <a:lstStyle/>
        <a:p>
          <a:pPr rtl="1"/>
          <a:r>
            <a:rPr lang="fa-IR" b="1" dirty="0" smtClean="0">
              <a:cs typeface="B Farnaz" panose="00000400000000000000" pitchFamily="2" charset="-78"/>
            </a:rPr>
            <a:t>5-بررسی و تحلیل</a:t>
          </a:r>
          <a:endParaRPr lang="en-US" b="1" dirty="0">
            <a:cs typeface="B Farnaz" panose="00000400000000000000" pitchFamily="2" charset="-78"/>
          </a:endParaRPr>
        </a:p>
      </dgm:t>
    </dgm:pt>
    <dgm:pt modelId="{C52B4888-9E20-4E08-BDA2-A3A3F1EEC969}" type="parTrans" cxnId="{220C7227-C9FF-4BF0-9531-57C5979FB367}">
      <dgm:prSet/>
      <dgm:spPr/>
      <dgm:t>
        <a:bodyPr/>
        <a:lstStyle/>
        <a:p>
          <a:pPr rtl="1"/>
          <a:endParaRPr lang="fa-IR"/>
        </a:p>
      </dgm:t>
    </dgm:pt>
    <dgm:pt modelId="{47C4A6D8-2AB4-422B-A52E-F846ED91DCEE}" type="sibTrans" cxnId="{220C7227-C9FF-4BF0-9531-57C5979FB367}">
      <dgm:prSet/>
      <dgm:spPr/>
      <dgm:t>
        <a:bodyPr/>
        <a:lstStyle/>
        <a:p>
          <a:pPr rtl="1"/>
          <a:endParaRPr lang="fa-IR"/>
        </a:p>
      </dgm:t>
    </dgm:pt>
    <dgm:pt modelId="{6FFE09D4-BAF8-458C-BED5-453444851A58}">
      <dgm:prSet/>
      <dgm:spPr/>
      <dgm:t>
        <a:bodyPr/>
        <a:lstStyle/>
        <a:p>
          <a:pPr rtl="1"/>
          <a:r>
            <a:rPr lang="fa-IR" b="1" dirty="0" smtClean="0">
              <a:cs typeface="B Farnaz" panose="00000400000000000000" pitchFamily="2" charset="-78"/>
            </a:rPr>
            <a:t>6-استنتاج و جمع بندی</a:t>
          </a:r>
          <a:endParaRPr lang="en-US" b="1" dirty="0">
            <a:cs typeface="B Farnaz" panose="00000400000000000000" pitchFamily="2" charset="-78"/>
          </a:endParaRPr>
        </a:p>
      </dgm:t>
    </dgm:pt>
    <dgm:pt modelId="{DE3E3D0B-4DBB-4910-893B-46EF3A2B984D}" type="parTrans" cxnId="{D0E3C7DB-CFD3-42C7-BFA9-E5932F7213A1}">
      <dgm:prSet/>
      <dgm:spPr/>
      <dgm:t>
        <a:bodyPr/>
        <a:lstStyle/>
        <a:p>
          <a:pPr rtl="1"/>
          <a:endParaRPr lang="fa-IR"/>
        </a:p>
      </dgm:t>
    </dgm:pt>
    <dgm:pt modelId="{15BB4A4D-B876-482F-8A3A-045CEA7451ED}" type="sibTrans" cxnId="{D0E3C7DB-CFD3-42C7-BFA9-E5932F7213A1}">
      <dgm:prSet/>
      <dgm:spPr/>
      <dgm:t>
        <a:bodyPr/>
        <a:lstStyle/>
        <a:p>
          <a:pPr rtl="1"/>
          <a:endParaRPr lang="fa-IR"/>
        </a:p>
      </dgm:t>
    </dgm:pt>
    <dgm:pt modelId="{84AC14A1-80A1-4BDF-9462-A56E8FBF2BC7}" type="pres">
      <dgm:prSet presAssocID="{B4055D63-0EC8-40A1-B3BF-0DA9DCC213AF}" presName="compositeShape" presStyleCnt="0">
        <dgm:presLayoutVars>
          <dgm:dir/>
          <dgm:resizeHandles/>
        </dgm:presLayoutVars>
      </dgm:prSet>
      <dgm:spPr/>
      <dgm:t>
        <a:bodyPr/>
        <a:lstStyle/>
        <a:p>
          <a:endParaRPr lang="en-US"/>
        </a:p>
      </dgm:t>
    </dgm:pt>
    <dgm:pt modelId="{4126ECD0-9CBE-48E2-B1EE-E7D00439DFB5}" type="pres">
      <dgm:prSet presAssocID="{B4055D63-0EC8-40A1-B3BF-0DA9DCC213AF}" presName="pyramid" presStyleLbl="node1" presStyleIdx="0" presStyleCnt="1"/>
      <dgm:spPr/>
    </dgm:pt>
    <dgm:pt modelId="{4F111B0C-D5D8-4D42-B202-D8B6BA1EA7BD}" type="pres">
      <dgm:prSet presAssocID="{B4055D63-0EC8-40A1-B3BF-0DA9DCC213AF}" presName="theList" presStyleCnt="0"/>
      <dgm:spPr/>
    </dgm:pt>
    <dgm:pt modelId="{CD338768-4AD0-4A72-A12A-748E1B857509}" type="pres">
      <dgm:prSet presAssocID="{6E2D92DD-AB60-4444-BC82-358186036C7C}" presName="aNode" presStyleLbl="fgAcc1" presStyleIdx="0" presStyleCnt="6">
        <dgm:presLayoutVars>
          <dgm:bulletEnabled val="1"/>
        </dgm:presLayoutVars>
      </dgm:prSet>
      <dgm:spPr/>
      <dgm:t>
        <a:bodyPr/>
        <a:lstStyle/>
        <a:p>
          <a:endParaRPr lang="en-US"/>
        </a:p>
      </dgm:t>
    </dgm:pt>
    <dgm:pt modelId="{3278B90E-26EB-4EF8-A64D-BC356508A465}" type="pres">
      <dgm:prSet presAssocID="{6E2D92DD-AB60-4444-BC82-358186036C7C}" presName="aSpace" presStyleCnt="0"/>
      <dgm:spPr/>
    </dgm:pt>
    <dgm:pt modelId="{9EAFF3E1-0185-46FC-8A1C-9903749D1CF5}" type="pres">
      <dgm:prSet presAssocID="{0262923F-9323-42BE-97CB-1B8EB5351D5D}" presName="aNode" presStyleLbl="fgAcc1" presStyleIdx="1" presStyleCnt="6" custLinFactY="100000" custLinFactNeighborX="191" custLinFactNeighborY="136661">
        <dgm:presLayoutVars>
          <dgm:bulletEnabled val="1"/>
        </dgm:presLayoutVars>
      </dgm:prSet>
      <dgm:spPr/>
      <dgm:t>
        <a:bodyPr/>
        <a:lstStyle/>
        <a:p>
          <a:endParaRPr lang="en-US"/>
        </a:p>
      </dgm:t>
    </dgm:pt>
    <dgm:pt modelId="{DC937D11-9895-46DC-B891-D9C336BF17FA}" type="pres">
      <dgm:prSet presAssocID="{0262923F-9323-42BE-97CB-1B8EB5351D5D}" presName="aSpace" presStyleCnt="0"/>
      <dgm:spPr/>
    </dgm:pt>
    <dgm:pt modelId="{8D19D5D7-C3F6-4EED-B9EC-3B97449CF25E}" type="pres">
      <dgm:prSet presAssocID="{5A319015-78C9-415A-95F6-9B6221BC2B28}" presName="aNode" presStyleLbl="fgAcc1" presStyleIdx="2" presStyleCnt="6" custLinFactY="-96468" custLinFactNeighborX="191" custLinFactNeighborY="-100000">
        <dgm:presLayoutVars>
          <dgm:bulletEnabled val="1"/>
        </dgm:presLayoutVars>
      </dgm:prSet>
      <dgm:spPr/>
      <dgm:t>
        <a:bodyPr/>
        <a:lstStyle/>
        <a:p>
          <a:endParaRPr lang="en-US"/>
        </a:p>
      </dgm:t>
    </dgm:pt>
    <dgm:pt modelId="{E79805FD-903C-48D0-A998-5031B9B3FFA6}" type="pres">
      <dgm:prSet presAssocID="{5A319015-78C9-415A-95F6-9B6221BC2B28}" presName="aSpace" presStyleCnt="0"/>
      <dgm:spPr/>
    </dgm:pt>
    <dgm:pt modelId="{35294320-6D01-4901-B0F0-FF35D3A14540}" type="pres">
      <dgm:prSet presAssocID="{57BBA79F-3661-4A36-8C3C-B314588C21F3}" presName="aNode" presStyleLbl="fgAcc1" presStyleIdx="3" presStyleCnt="6">
        <dgm:presLayoutVars>
          <dgm:bulletEnabled val="1"/>
        </dgm:presLayoutVars>
      </dgm:prSet>
      <dgm:spPr/>
      <dgm:t>
        <a:bodyPr/>
        <a:lstStyle/>
        <a:p>
          <a:endParaRPr lang="en-US"/>
        </a:p>
      </dgm:t>
    </dgm:pt>
    <dgm:pt modelId="{8438F098-F30E-4231-AF57-9F56077435DD}" type="pres">
      <dgm:prSet presAssocID="{57BBA79F-3661-4A36-8C3C-B314588C21F3}" presName="aSpace" presStyleCnt="0"/>
      <dgm:spPr/>
    </dgm:pt>
    <dgm:pt modelId="{6216D964-DF51-458D-B3C4-F613FE3E8B8E}" type="pres">
      <dgm:prSet presAssocID="{0B2046DF-2737-4CAE-87D0-0290888022F7}" presName="aNode" presStyleLbl="fgAcc1" presStyleIdx="4" presStyleCnt="6">
        <dgm:presLayoutVars>
          <dgm:bulletEnabled val="1"/>
        </dgm:presLayoutVars>
      </dgm:prSet>
      <dgm:spPr/>
      <dgm:t>
        <a:bodyPr/>
        <a:lstStyle/>
        <a:p>
          <a:endParaRPr lang="en-US"/>
        </a:p>
      </dgm:t>
    </dgm:pt>
    <dgm:pt modelId="{FBDF993F-B4B4-4CE0-BAA5-F772A7BF64BF}" type="pres">
      <dgm:prSet presAssocID="{0B2046DF-2737-4CAE-87D0-0290888022F7}" presName="aSpace" presStyleCnt="0"/>
      <dgm:spPr/>
    </dgm:pt>
    <dgm:pt modelId="{965352BE-CB18-493A-97C3-B224EBFF2CCB}" type="pres">
      <dgm:prSet presAssocID="{6FFE09D4-BAF8-458C-BED5-453444851A58}" presName="aNode" presStyleLbl="fgAcc1" presStyleIdx="5" presStyleCnt="6">
        <dgm:presLayoutVars>
          <dgm:bulletEnabled val="1"/>
        </dgm:presLayoutVars>
      </dgm:prSet>
      <dgm:spPr/>
      <dgm:t>
        <a:bodyPr/>
        <a:lstStyle/>
        <a:p>
          <a:endParaRPr lang="en-US"/>
        </a:p>
      </dgm:t>
    </dgm:pt>
    <dgm:pt modelId="{13B0CECB-399D-44F9-A7FF-2600249CB499}" type="pres">
      <dgm:prSet presAssocID="{6FFE09D4-BAF8-458C-BED5-453444851A58}" presName="aSpace" presStyleCnt="0"/>
      <dgm:spPr/>
    </dgm:pt>
  </dgm:ptLst>
  <dgm:cxnLst>
    <dgm:cxn modelId="{804F39F3-9AFE-4CA6-A51C-14DD3F4DD341}" type="presOf" srcId="{0262923F-9323-42BE-97CB-1B8EB5351D5D}" destId="{9EAFF3E1-0185-46FC-8A1C-9903749D1CF5}" srcOrd="0" destOrd="0" presId="urn:microsoft.com/office/officeart/2005/8/layout/pyramid2"/>
    <dgm:cxn modelId="{220C7227-C9FF-4BF0-9531-57C5979FB367}" srcId="{B4055D63-0EC8-40A1-B3BF-0DA9DCC213AF}" destId="{0B2046DF-2737-4CAE-87D0-0290888022F7}" srcOrd="4" destOrd="0" parTransId="{C52B4888-9E20-4E08-BDA2-A3A3F1EEC969}" sibTransId="{47C4A6D8-2AB4-422B-A52E-F846ED91DCEE}"/>
    <dgm:cxn modelId="{F7A20D07-A86D-4861-810D-94E309268193}" type="presOf" srcId="{6E2D92DD-AB60-4444-BC82-358186036C7C}" destId="{CD338768-4AD0-4A72-A12A-748E1B857509}" srcOrd="0" destOrd="0" presId="urn:microsoft.com/office/officeart/2005/8/layout/pyramid2"/>
    <dgm:cxn modelId="{DF4EAC1B-9BA9-468C-9BC0-08D62254ED85}" srcId="{B4055D63-0EC8-40A1-B3BF-0DA9DCC213AF}" destId="{57BBA79F-3661-4A36-8C3C-B314588C21F3}" srcOrd="3" destOrd="0" parTransId="{7715E266-D42F-4FA8-A0A5-F7FEF2E59FB7}" sibTransId="{EF79DC28-F665-4148-BE40-FC4B7AF71202}"/>
    <dgm:cxn modelId="{D0E3C7DB-CFD3-42C7-BFA9-E5932F7213A1}" srcId="{B4055D63-0EC8-40A1-B3BF-0DA9DCC213AF}" destId="{6FFE09D4-BAF8-458C-BED5-453444851A58}" srcOrd="5" destOrd="0" parTransId="{DE3E3D0B-4DBB-4910-893B-46EF3A2B984D}" sibTransId="{15BB4A4D-B876-482F-8A3A-045CEA7451ED}"/>
    <dgm:cxn modelId="{0E785A29-D69F-41B0-95C3-7CDF86A41257}" srcId="{B4055D63-0EC8-40A1-B3BF-0DA9DCC213AF}" destId="{5A319015-78C9-415A-95F6-9B6221BC2B28}" srcOrd="2" destOrd="0" parTransId="{0B44742E-AECA-44DE-BBE1-A32DC04169DB}" sibTransId="{19BF84CF-D115-47AD-8396-3BFE039DEC57}"/>
    <dgm:cxn modelId="{DCB39E5B-8BD8-4905-B534-F45CD016269B}" srcId="{B4055D63-0EC8-40A1-B3BF-0DA9DCC213AF}" destId="{0262923F-9323-42BE-97CB-1B8EB5351D5D}" srcOrd="1" destOrd="0" parTransId="{AA1A2035-3386-4CC8-B64A-F7572C1A81C6}" sibTransId="{7EF8379E-6572-4BA0-8481-BEC3BA471F37}"/>
    <dgm:cxn modelId="{21B2F0D7-F752-4F41-992D-699F95247D52}" type="presOf" srcId="{6FFE09D4-BAF8-458C-BED5-453444851A58}" destId="{965352BE-CB18-493A-97C3-B224EBFF2CCB}" srcOrd="0" destOrd="0" presId="urn:microsoft.com/office/officeart/2005/8/layout/pyramid2"/>
    <dgm:cxn modelId="{04B5A48F-DA1A-49F7-9063-D6F46F89D6DB}" srcId="{B4055D63-0EC8-40A1-B3BF-0DA9DCC213AF}" destId="{6E2D92DD-AB60-4444-BC82-358186036C7C}" srcOrd="0" destOrd="0" parTransId="{3149E51B-9777-4019-B38A-70F0E04985B4}" sibTransId="{903E730E-8A78-4892-BB46-15E6B2466F3F}"/>
    <dgm:cxn modelId="{DE4B57EC-CFE0-456A-8035-9FBE2F3DA5A3}" type="presOf" srcId="{0B2046DF-2737-4CAE-87D0-0290888022F7}" destId="{6216D964-DF51-458D-B3C4-F613FE3E8B8E}" srcOrd="0" destOrd="0" presId="urn:microsoft.com/office/officeart/2005/8/layout/pyramid2"/>
    <dgm:cxn modelId="{966001B6-E110-4F59-BE01-650FDA8B6364}" type="presOf" srcId="{57BBA79F-3661-4A36-8C3C-B314588C21F3}" destId="{35294320-6D01-4901-B0F0-FF35D3A14540}" srcOrd="0" destOrd="0" presId="urn:microsoft.com/office/officeart/2005/8/layout/pyramid2"/>
    <dgm:cxn modelId="{4DA5B4E6-4E34-4F74-B066-CB21D558A0F6}" type="presOf" srcId="{B4055D63-0EC8-40A1-B3BF-0DA9DCC213AF}" destId="{84AC14A1-80A1-4BDF-9462-A56E8FBF2BC7}" srcOrd="0" destOrd="0" presId="urn:microsoft.com/office/officeart/2005/8/layout/pyramid2"/>
    <dgm:cxn modelId="{DDD50B39-60CC-4F56-AC63-3AEC972A3DF5}" type="presOf" srcId="{5A319015-78C9-415A-95F6-9B6221BC2B28}" destId="{8D19D5D7-C3F6-4EED-B9EC-3B97449CF25E}" srcOrd="0" destOrd="0" presId="urn:microsoft.com/office/officeart/2005/8/layout/pyramid2"/>
    <dgm:cxn modelId="{8D7857D2-7E0E-4D59-8383-DC5A24B45EDF}" type="presParOf" srcId="{84AC14A1-80A1-4BDF-9462-A56E8FBF2BC7}" destId="{4126ECD0-9CBE-48E2-B1EE-E7D00439DFB5}" srcOrd="0" destOrd="0" presId="urn:microsoft.com/office/officeart/2005/8/layout/pyramid2"/>
    <dgm:cxn modelId="{DCFD2019-C7BC-4F00-AD48-6522446C8D9B}" type="presParOf" srcId="{84AC14A1-80A1-4BDF-9462-A56E8FBF2BC7}" destId="{4F111B0C-D5D8-4D42-B202-D8B6BA1EA7BD}" srcOrd="1" destOrd="0" presId="urn:microsoft.com/office/officeart/2005/8/layout/pyramid2"/>
    <dgm:cxn modelId="{986F2032-2754-4A74-BADF-C0645EC71995}" type="presParOf" srcId="{4F111B0C-D5D8-4D42-B202-D8B6BA1EA7BD}" destId="{CD338768-4AD0-4A72-A12A-748E1B857509}" srcOrd="0" destOrd="0" presId="urn:microsoft.com/office/officeart/2005/8/layout/pyramid2"/>
    <dgm:cxn modelId="{51EDCCC1-0EDC-45C3-A294-8F247F732BF4}" type="presParOf" srcId="{4F111B0C-D5D8-4D42-B202-D8B6BA1EA7BD}" destId="{3278B90E-26EB-4EF8-A64D-BC356508A465}" srcOrd="1" destOrd="0" presId="urn:microsoft.com/office/officeart/2005/8/layout/pyramid2"/>
    <dgm:cxn modelId="{4417BA96-EDD6-4175-9172-911221DCE15A}" type="presParOf" srcId="{4F111B0C-D5D8-4D42-B202-D8B6BA1EA7BD}" destId="{9EAFF3E1-0185-46FC-8A1C-9903749D1CF5}" srcOrd="2" destOrd="0" presId="urn:microsoft.com/office/officeart/2005/8/layout/pyramid2"/>
    <dgm:cxn modelId="{74BD54A8-CB82-43AE-BBA2-F4D11E78C2EE}" type="presParOf" srcId="{4F111B0C-D5D8-4D42-B202-D8B6BA1EA7BD}" destId="{DC937D11-9895-46DC-B891-D9C336BF17FA}" srcOrd="3" destOrd="0" presId="urn:microsoft.com/office/officeart/2005/8/layout/pyramid2"/>
    <dgm:cxn modelId="{27AFA9BA-703A-40AB-A60B-1CCB75444B2F}" type="presParOf" srcId="{4F111B0C-D5D8-4D42-B202-D8B6BA1EA7BD}" destId="{8D19D5D7-C3F6-4EED-B9EC-3B97449CF25E}" srcOrd="4" destOrd="0" presId="urn:microsoft.com/office/officeart/2005/8/layout/pyramid2"/>
    <dgm:cxn modelId="{4BAF469E-EC92-45E9-9FF8-525ECAD4EEB9}" type="presParOf" srcId="{4F111B0C-D5D8-4D42-B202-D8B6BA1EA7BD}" destId="{E79805FD-903C-48D0-A998-5031B9B3FFA6}" srcOrd="5" destOrd="0" presId="urn:microsoft.com/office/officeart/2005/8/layout/pyramid2"/>
    <dgm:cxn modelId="{98EF0D11-100C-457E-B2E4-B2261A1AB4B2}" type="presParOf" srcId="{4F111B0C-D5D8-4D42-B202-D8B6BA1EA7BD}" destId="{35294320-6D01-4901-B0F0-FF35D3A14540}" srcOrd="6" destOrd="0" presId="urn:microsoft.com/office/officeart/2005/8/layout/pyramid2"/>
    <dgm:cxn modelId="{48464B31-0C10-4CEF-B0B1-5FA3C686475A}" type="presParOf" srcId="{4F111B0C-D5D8-4D42-B202-D8B6BA1EA7BD}" destId="{8438F098-F30E-4231-AF57-9F56077435DD}" srcOrd="7" destOrd="0" presId="urn:microsoft.com/office/officeart/2005/8/layout/pyramid2"/>
    <dgm:cxn modelId="{CAC18E56-D043-4961-A2BD-FBC914AF2906}" type="presParOf" srcId="{4F111B0C-D5D8-4D42-B202-D8B6BA1EA7BD}" destId="{6216D964-DF51-458D-B3C4-F613FE3E8B8E}" srcOrd="8" destOrd="0" presId="urn:microsoft.com/office/officeart/2005/8/layout/pyramid2"/>
    <dgm:cxn modelId="{3644E49A-85CD-4A19-95E7-488B8C1FCD41}" type="presParOf" srcId="{4F111B0C-D5D8-4D42-B202-D8B6BA1EA7BD}" destId="{FBDF993F-B4B4-4CE0-BAA5-F772A7BF64BF}" srcOrd="9" destOrd="0" presId="urn:microsoft.com/office/officeart/2005/8/layout/pyramid2"/>
    <dgm:cxn modelId="{6D5A9917-FB3E-4975-BB8D-DA7F45DA1234}" type="presParOf" srcId="{4F111B0C-D5D8-4D42-B202-D8B6BA1EA7BD}" destId="{965352BE-CB18-493A-97C3-B224EBFF2CCB}" srcOrd="10" destOrd="0" presId="urn:microsoft.com/office/officeart/2005/8/layout/pyramid2"/>
    <dgm:cxn modelId="{21184E1F-B4F1-4BD1-ABA5-6852DDAA73D3}" type="presParOf" srcId="{4F111B0C-D5D8-4D42-B202-D8B6BA1EA7BD}" destId="{13B0CECB-399D-44F9-A7FF-2600249CB499}" srcOrd="11" destOrd="0" presId="urn:microsoft.com/office/officeart/2005/8/layout/pyramid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6ECD0-9CBE-48E2-B1EE-E7D00439DFB5}">
      <dsp:nvSpPr>
        <dsp:cNvPr id="0" name=""/>
        <dsp:cNvSpPr/>
      </dsp:nvSpPr>
      <dsp:spPr>
        <a:xfrm>
          <a:off x="669731" y="0"/>
          <a:ext cx="5357850" cy="535785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38768-4AD0-4A72-A12A-748E1B857509}">
      <dsp:nvSpPr>
        <dsp:cNvPr id="0" name=""/>
        <dsp:cNvSpPr/>
      </dsp:nvSpPr>
      <dsp:spPr>
        <a:xfrm>
          <a:off x="3348656" y="538662"/>
          <a:ext cx="3482602" cy="6341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1-بیوگرافی</a:t>
          </a:r>
          <a:endParaRPr lang="en-US" sz="2200" b="1" kern="1200" dirty="0">
            <a:cs typeface="B Farnaz" panose="00000400000000000000" pitchFamily="2" charset="-78"/>
          </a:endParaRPr>
        </a:p>
      </dsp:txBody>
      <dsp:txXfrm>
        <a:off x="3379613" y="569619"/>
        <a:ext cx="3420688" cy="572237"/>
      </dsp:txXfrm>
    </dsp:sp>
    <dsp:sp modelId="{9EAFF3E1-0185-46FC-8A1C-9903749D1CF5}">
      <dsp:nvSpPr>
        <dsp:cNvPr id="0" name=""/>
        <dsp:cNvSpPr/>
      </dsp:nvSpPr>
      <dsp:spPr>
        <a:xfrm>
          <a:off x="3355308" y="1994565"/>
          <a:ext cx="3482602" cy="63415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3-کاربرد خاک در معماری</a:t>
          </a:r>
          <a:endParaRPr lang="en-US" sz="2200" b="1" kern="1200" dirty="0">
            <a:cs typeface="B Farnaz" panose="00000400000000000000" pitchFamily="2" charset="-78"/>
          </a:endParaRPr>
        </a:p>
      </dsp:txBody>
      <dsp:txXfrm>
        <a:off x="3386265" y="2025522"/>
        <a:ext cx="3420688" cy="572237"/>
      </dsp:txXfrm>
    </dsp:sp>
    <dsp:sp modelId="{8D19D5D7-C3F6-4EED-B9EC-3B97449CF25E}">
      <dsp:nvSpPr>
        <dsp:cNvPr id="0" name=""/>
        <dsp:cNvSpPr/>
      </dsp:nvSpPr>
      <dsp:spPr>
        <a:xfrm>
          <a:off x="3355308" y="1274481"/>
          <a:ext cx="3482602" cy="634151"/>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2-دیدگاه های نظری</a:t>
          </a:r>
          <a:endParaRPr lang="en-US" sz="2200" b="1" kern="1200" dirty="0">
            <a:cs typeface="B Farnaz" panose="00000400000000000000" pitchFamily="2" charset="-78"/>
          </a:endParaRPr>
        </a:p>
      </dsp:txBody>
      <dsp:txXfrm>
        <a:off x="3386265" y="1305438"/>
        <a:ext cx="3420688" cy="572237"/>
      </dsp:txXfrm>
    </dsp:sp>
    <dsp:sp modelId="{35294320-6D01-4901-B0F0-FF35D3A14540}">
      <dsp:nvSpPr>
        <dsp:cNvPr id="0" name=""/>
        <dsp:cNvSpPr/>
      </dsp:nvSpPr>
      <dsp:spPr>
        <a:xfrm>
          <a:off x="3348656" y="2678924"/>
          <a:ext cx="3482602" cy="634151"/>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4-آثار و نمونه ها</a:t>
          </a:r>
          <a:endParaRPr lang="en-US" sz="2200" b="1" kern="1200" dirty="0">
            <a:cs typeface="B Farnaz" panose="00000400000000000000" pitchFamily="2" charset="-78"/>
          </a:endParaRPr>
        </a:p>
      </dsp:txBody>
      <dsp:txXfrm>
        <a:off x="3379613" y="2709881"/>
        <a:ext cx="3420688" cy="572237"/>
      </dsp:txXfrm>
    </dsp:sp>
    <dsp:sp modelId="{6216D964-DF51-458D-B3C4-F613FE3E8B8E}">
      <dsp:nvSpPr>
        <dsp:cNvPr id="0" name=""/>
        <dsp:cNvSpPr/>
      </dsp:nvSpPr>
      <dsp:spPr>
        <a:xfrm>
          <a:off x="3348656" y="3392345"/>
          <a:ext cx="3482602" cy="634151"/>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5-بررسی و تحلیل</a:t>
          </a:r>
          <a:endParaRPr lang="en-US" sz="2200" b="1" kern="1200" dirty="0">
            <a:cs typeface="B Farnaz" panose="00000400000000000000" pitchFamily="2" charset="-78"/>
          </a:endParaRPr>
        </a:p>
      </dsp:txBody>
      <dsp:txXfrm>
        <a:off x="3379613" y="3423302"/>
        <a:ext cx="3420688" cy="572237"/>
      </dsp:txXfrm>
    </dsp:sp>
    <dsp:sp modelId="{965352BE-CB18-493A-97C3-B224EBFF2CCB}">
      <dsp:nvSpPr>
        <dsp:cNvPr id="0" name=""/>
        <dsp:cNvSpPr/>
      </dsp:nvSpPr>
      <dsp:spPr>
        <a:xfrm>
          <a:off x="3348656" y="4105766"/>
          <a:ext cx="3482602" cy="63415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Farnaz" panose="00000400000000000000" pitchFamily="2" charset="-78"/>
            </a:rPr>
            <a:t>6-استنتاج و جمع بندی</a:t>
          </a:r>
          <a:endParaRPr lang="en-US" sz="2200" b="1" kern="1200" dirty="0">
            <a:cs typeface="B Farnaz" panose="00000400000000000000" pitchFamily="2" charset="-78"/>
          </a:endParaRPr>
        </a:p>
      </dsp:txBody>
      <dsp:txXfrm>
        <a:off x="3379613" y="4136723"/>
        <a:ext cx="3420688" cy="5722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628ED-3A57-4734-8B51-4B67A3042BCC}" type="datetimeFigureOut">
              <a:rPr lang="en-US" smtClean="0"/>
              <a:pPr/>
              <a:t>5/29/2016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F7C14-C9F2-4603-871B-6737ADB0CBEB}" type="slidenum">
              <a:rPr lang="en-US" smtClean="0"/>
              <a:pPr/>
              <a:t>‹#›</a:t>
            </a:fld>
            <a:endParaRPr lang="en-US"/>
          </a:p>
        </p:txBody>
      </p:sp>
    </p:spTree>
    <p:extLst>
      <p:ext uri="{BB962C8B-B14F-4D97-AF65-F5344CB8AC3E}">
        <p14:creationId xmlns:p14="http://schemas.microsoft.com/office/powerpoint/2010/main" val="57693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solidFill>
                  <a:prstClr val="black"/>
                </a:solidFill>
              </a:rPr>
              <a:t>کامپوزیت ها و برخی از کاربردهای آن</a:t>
            </a:r>
          </a:p>
        </p:txBody>
      </p:sp>
      <p:sp>
        <p:nvSpPr>
          <p:cNvPr id="5" name="Rectangle 7"/>
          <p:cNvSpPr>
            <a:spLocks noGrp="1" noChangeArrowheads="1"/>
          </p:cNvSpPr>
          <p:nvPr>
            <p:ph type="sldNum" sz="quarter" idx="5"/>
          </p:nvPr>
        </p:nvSpPr>
        <p:spPr>
          <a:ln/>
        </p:spPr>
        <p:txBody>
          <a:bodyPr/>
          <a:lstStyle/>
          <a:p>
            <a:fld id="{E832E3EB-7B93-4697-8E8C-4CFF0DFFA5A3}" type="slidenum">
              <a:rPr lang="en-US">
                <a:solidFill>
                  <a:prstClr val="black"/>
                </a:solidFill>
              </a:rPr>
              <a:pPr/>
              <a:t>1</a:t>
            </a:fld>
            <a:endParaRPr lang="en-US">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84336-8DC0-4B17-A9B4-C84C2413B721}" type="datetimeFigureOut">
              <a:rPr lang="fa-IR" smtClean="0"/>
              <a:pPr/>
              <a:t>1437/08/22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223B915-EDC0-4F66-8193-E472C2BE532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184336-8DC0-4B17-A9B4-C84C2413B721}" type="datetimeFigureOut">
              <a:rPr lang="fa-IR" smtClean="0"/>
              <a:pPr/>
              <a:t>1437/08/22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23B915-EDC0-4F66-8193-E472C2BE532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hebnews.ir/files/uploads/2014/03/2978635016680568068359201316168064.jp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geocities.com/arc%20.hassanfathy.al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9" name="TextBox 18"/>
          <p:cNvSpPr txBox="1"/>
          <p:nvPr/>
        </p:nvSpPr>
        <p:spPr>
          <a:xfrm>
            <a:off x="0" y="116632"/>
            <a:ext cx="9026671"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kumimoji="1"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rPr>
              <a:t>بررسی </a:t>
            </a:r>
            <a:r>
              <a:rPr kumimoji="1"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rPr>
              <a:t>زندگی نامه و آثار دکتر حسن فتحی</a:t>
            </a:r>
            <a:endParaRPr kumimoji="1"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endParaRPr>
          </a:p>
          <a:p>
            <a:pPr fontAlgn="base">
              <a:spcBef>
                <a:spcPct val="0"/>
              </a:spcBef>
              <a:spcAft>
                <a:spcPct val="0"/>
              </a:spcAft>
            </a:pPr>
            <a:endParaRPr kumimoji="1"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Nazanin" pitchFamily="2" charset="-78"/>
            </a:endParaRPr>
          </a:p>
        </p:txBody>
      </p:sp>
    </p:spTree>
    <p:extLst>
      <p:ext uri="{BB962C8B-B14F-4D97-AF65-F5344CB8AC3E}">
        <p14:creationId xmlns:p14="http://schemas.microsoft.com/office/powerpoint/2010/main" val="71679161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57224" y="500042"/>
            <a:ext cx="7643866" cy="5572164"/>
          </a:xfrm>
          <a:solidFill>
            <a:schemeClr val="accent6">
              <a:lumMod val="40000"/>
              <a:lumOff val="60000"/>
            </a:schemeClr>
          </a:solidFill>
        </p:spPr>
        <p:txBody>
          <a:bodyPr>
            <a:normAutofit fontScale="47500" lnSpcReduction="20000"/>
          </a:bodyPr>
          <a:lstStyle/>
          <a:p>
            <a:pPr algn="just">
              <a:lnSpc>
                <a:spcPct val="170000"/>
              </a:lnSpc>
            </a:pPr>
            <a:endParaRPr lang="fa-IR" sz="4500" dirty="0" smtClean="0">
              <a:solidFill>
                <a:schemeClr val="tx1"/>
              </a:solidFill>
              <a:cs typeface="B Farnaz" panose="00000400000000000000" pitchFamily="2" charset="-78"/>
            </a:endParaRPr>
          </a:p>
          <a:p>
            <a:pPr algn="just">
              <a:lnSpc>
                <a:spcPct val="170000"/>
              </a:lnSpc>
            </a:pPr>
            <a:r>
              <a:rPr lang="fa-IR" sz="4500" dirty="0" smtClean="0">
                <a:solidFill>
                  <a:schemeClr val="tx1"/>
                </a:solidFill>
                <a:cs typeface="B Farnaz" panose="00000400000000000000" pitchFamily="2" charset="-78"/>
              </a:rPr>
              <a:t>.</a:t>
            </a:r>
            <a:r>
              <a:rPr lang="fa-IR" sz="4500" dirty="0">
                <a:solidFill>
                  <a:schemeClr val="tx1"/>
                </a:solidFill>
                <a:cs typeface="B Farnaz" panose="00000400000000000000" pitchFamily="2" charset="-78"/>
              </a:rPr>
              <a:t>نباید تصور کرد که سنت پابند است در آن هنگام که تمام نیروی تصور انسانی با همه وزنه یک سنت زنده،پشتیبانی شود،اثر هنری که زاییده می شود،بسیار عظیم تر از کلیه آثاری خواهد بود که بدون وقوف بر سنت می تواند آفریده شود.</a:t>
            </a:r>
            <a:endParaRPr lang="en-US" sz="4500" dirty="0">
              <a:solidFill>
                <a:schemeClr val="tx1"/>
              </a:solidFill>
              <a:cs typeface="B Farnaz" panose="00000400000000000000" pitchFamily="2" charset="-78"/>
            </a:endParaRPr>
          </a:p>
          <a:p>
            <a:pPr algn="just">
              <a:lnSpc>
                <a:spcPct val="170000"/>
              </a:lnSpc>
            </a:pPr>
            <a:r>
              <a:rPr lang="fa-IR" sz="4500" dirty="0">
                <a:solidFill>
                  <a:schemeClr val="tx1"/>
                </a:solidFill>
                <a:cs typeface="B Farnaz" panose="00000400000000000000" pitchFamily="2" charset="-78"/>
              </a:rPr>
              <a:t>.این امور در معماری بیش از فعالیت های دیگر احساس می شود،زیرا معماری یکی از سنتی ترین هنرهاست.</a:t>
            </a:r>
            <a:endParaRPr lang="en-US" sz="4500" dirty="0">
              <a:solidFill>
                <a:schemeClr val="tx1"/>
              </a:solidFill>
              <a:cs typeface="B Farnaz" panose="00000400000000000000" pitchFamily="2" charset="-78"/>
            </a:endParaRPr>
          </a:p>
          <a:p>
            <a:pPr algn="just">
              <a:lnSpc>
                <a:spcPct val="170000"/>
              </a:lnSpc>
            </a:pPr>
            <a:r>
              <a:rPr lang="fa-IR" sz="4500" dirty="0">
                <a:solidFill>
                  <a:schemeClr val="tx1"/>
                </a:solidFill>
                <a:cs typeface="B Farnaz" panose="00000400000000000000" pitchFamily="2" charset="-78"/>
              </a:rPr>
              <a:t>.هواداران یکنواختی و یکسانی با حذف سنت فردگرایی از زندگی مدرن بدون برخورد با مخالفت مهمی افکار خود را توسعه داده اند.ارتباط جامعه،تولید جامعه،پرورش جامعه،نمادهای جامعه کمونیستی با سرمایه داری هستند،هر دو از این جهت همانند یکدیگرند.</a:t>
            </a:r>
            <a:endParaRPr lang="en-US" sz="4500" dirty="0">
              <a:solidFill>
                <a:schemeClr val="tx1"/>
              </a:solidFill>
              <a:cs typeface="B Farnaz" panose="00000400000000000000" pitchFamily="2" charset="-78"/>
            </a:endParaRPr>
          </a:p>
          <a:p>
            <a:pPr algn="just">
              <a:lnSpc>
                <a:spcPct val="170000"/>
              </a:lnSpc>
              <a:spcAft>
                <a:spcPts val="1000"/>
              </a:spcAft>
            </a:pPr>
            <a:endParaRPr lang="fa-IR" dirty="0">
              <a:solidFill>
                <a:schemeClr val="tx1"/>
              </a:solidFill>
              <a:cs typeface="B Farnaz" panose="00000400000000000000" pitchFamily="2" charset="-78"/>
            </a:endParaRPr>
          </a:p>
        </p:txBody>
      </p:sp>
      <p:sp>
        <p:nvSpPr>
          <p:cNvPr id="3" name="Horizontal Scroll 2"/>
          <p:cNvSpPr/>
          <p:nvPr/>
        </p:nvSpPr>
        <p:spPr>
          <a:xfrm>
            <a:off x="3143240" y="0"/>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000" b="1" dirty="0" smtClean="0">
                <a:solidFill>
                  <a:srgbClr val="FF0000"/>
                </a:solidFill>
                <a:cs typeface="B Farnaz" panose="00000400000000000000" pitchFamily="2" charset="-78"/>
              </a:rPr>
              <a:t>-دیدگاههای نظری(حسن فتحی)</a:t>
            </a:r>
            <a:endParaRPr lang="en-US" sz="2000" dirty="0" smtClean="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7544" y="332656"/>
            <a:ext cx="8280920" cy="6192688"/>
          </a:xfrm>
          <a:solidFill>
            <a:schemeClr val="accent6">
              <a:lumMod val="40000"/>
              <a:lumOff val="60000"/>
            </a:schemeClr>
          </a:solidFill>
        </p:spPr>
        <p:txBody>
          <a:bodyPr>
            <a:noAutofit/>
          </a:bodyPr>
          <a:lstStyle/>
          <a:p>
            <a:pPr algn="just">
              <a:lnSpc>
                <a:spcPct val="170000"/>
              </a:lnSpc>
            </a:pPr>
            <a:r>
              <a:rPr lang="fa-IR" sz="1600" dirty="0">
                <a:solidFill>
                  <a:schemeClr val="tx1"/>
                </a:solidFill>
                <a:cs typeface="B Farnaz" panose="00000400000000000000" pitchFamily="2" charset="-78"/>
              </a:rPr>
              <a:t>(</a:t>
            </a:r>
            <a:r>
              <a:rPr lang="fa-IR" sz="1600" dirty="0">
                <a:solidFill>
                  <a:srgbClr val="FF0000"/>
                </a:solidFill>
                <a:cs typeface="B Farnaz" panose="00000400000000000000" pitchFamily="2" charset="-78"/>
              </a:rPr>
              <a:t>دوم</a:t>
            </a:r>
            <a:r>
              <a:rPr lang="fa-IR" sz="1600" dirty="0">
                <a:solidFill>
                  <a:schemeClr val="tx1"/>
                </a:solidFill>
                <a:cs typeface="B Farnaz" panose="00000400000000000000" pitchFamily="2" charset="-78"/>
              </a:rPr>
              <a:t>)نشانه ایی منحصر بفرد از تصویر فرهنگی،شاید مسجدی در روستای گورنای جدید باشد که توسط حسن فتحی،معمار مصری طراحی شده تا در آن اشکال بومی و سنتی تمدن نوبنان </a:t>
            </a:r>
            <a:r>
              <a:rPr lang="en-US" sz="1600" dirty="0" err="1">
                <a:solidFill>
                  <a:schemeClr val="tx1"/>
                </a:solidFill>
                <a:cs typeface="B Farnaz" panose="00000400000000000000" pitchFamily="2" charset="-78"/>
              </a:rPr>
              <a:t>nubain</a:t>
            </a:r>
            <a:r>
              <a:rPr lang="en-US" sz="1600" dirty="0">
                <a:solidFill>
                  <a:schemeClr val="tx1"/>
                </a:solidFill>
                <a:cs typeface="B Farnaz" panose="00000400000000000000" pitchFamily="2" charset="-78"/>
              </a:rPr>
              <a:t> </a:t>
            </a:r>
            <a:r>
              <a:rPr lang="fa-IR" sz="1600" dirty="0">
                <a:solidFill>
                  <a:schemeClr val="tx1"/>
                </a:solidFill>
                <a:cs typeface="B Farnaz" panose="00000400000000000000" pitchFamily="2" charset="-78"/>
              </a:rPr>
              <a:t>را باز شناسی کند.</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فتحی برای ایجاد بنا ها در سبکی کار کرد که معتقد بود،ذات فرهنگی خودش را داراست و البته در فضایی فرهنگی که با وجود احترام به سنن،تولید دوباره آن به سادگی میسر نبوده،مسجد از نوعی نماد گرایی پیشرفته و سنجیده عناصر ترکیبی با معانی ضمنی پیچیده تاریخی که بومی هستند،استفاده می کند و در عین حال این اثر فراتر از سنت محلی ،برای ارتباط با شکل گیری هویت اسلامی خود می باشد.</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گورنای نو شناخته شده ترین پروژه اجتماعی حسن فتحی می باشد.</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بنا بنظر جیمز استیل،در این پروژه 5 اصل رعایت شده است،</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1-انسان گرایی</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2-رویکرد جهانی</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3-فن آوریهای ساختمانی هدایت شده مناسب.</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4-رعایت سنن محلی</a:t>
            </a:r>
            <a:endParaRPr lang="en-US" sz="1600" dirty="0">
              <a:solidFill>
                <a:schemeClr val="tx1"/>
              </a:solidFill>
              <a:cs typeface="B Farnaz" panose="00000400000000000000" pitchFamily="2" charset="-78"/>
            </a:endParaRPr>
          </a:p>
          <a:p>
            <a:pPr algn="just">
              <a:lnSpc>
                <a:spcPct val="170000"/>
              </a:lnSpc>
            </a:pPr>
            <a:r>
              <a:rPr lang="fa-IR" sz="1600" dirty="0">
                <a:solidFill>
                  <a:schemeClr val="tx1"/>
                </a:solidFill>
                <a:cs typeface="B Farnaz" panose="00000400000000000000" pitchFamily="2" charset="-78"/>
              </a:rPr>
              <a:t>5-احیای مجدد افتخارات فرهنگی یک ملت از طریق معماری.</a:t>
            </a:r>
            <a:endParaRPr lang="en-US" sz="1600" dirty="0">
              <a:solidFill>
                <a:schemeClr val="tx1"/>
              </a:solidFill>
              <a:cs typeface="B Farnaz" panose="00000400000000000000" pitchFamily="2" charset="-78"/>
            </a:endParaRPr>
          </a:p>
          <a:p>
            <a:pPr algn="just">
              <a:lnSpc>
                <a:spcPct val="170000"/>
              </a:lnSpc>
              <a:spcAft>
                <a:spcPts val="1000"/>
              </a:spcAft>
            </a:pPr>
            <a:endParaRPr lang="fa-IR" sz="1600" b="1" dirty="0">
              <a:solidFill>
                <a:schemeClr val="tx1"/>
              </a:solidFill>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additive="base">
                                        <p:cTn id="5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23528" y="332656"/>
            <a:ext cx="8496944" cy="6264696"/>
          </a:xfrm>
          <a:solidFill>
            <a:schemeClr val="accent6">
              <a:lumMod val="40000"/>
              <a:lumOff val="60000"/>
            </a:schemeClr>
          </a:solidFill>
        </p:spPr>
        <p:txBody>
          <a:bodyPr>
            <a:noAutofit/>
          </a:bodyPr>
          <a:lstStyle/>
          <a:p>
            <a:pPr algn="just">
              <a:lnSpc>
                <a:spcPct val="170000"/>
              </a:lnSpc>
            </a:pPr>
            <a:r>
              <a:rPr lang="fa-IR" sz="1800" dirty="0">
                <a:solidFill>
                  <a:srgbClr val="FF0000"/>
                </a:solidFill>
                <a:cs typeface="B Farnaz" panose="00000400000000000000" pitchFamily="2" charset="-78"/>
              </a:rPr>
              <a:t>(سوم</a:t>
            </a:r>
            <a:r>
              <a:rPr lang="fa-IR" sz="1800" dirty="0" smtClean="0">
                <a:solidFill>
                  <a:srgbClr val="FF0000"/>
                </a:solidFill>
                <a:cs typeface="B Farnaz" panose="00000400000000000000" pitchFamily="2" charset="-78"/>
              </a:rPr>
              <a:t>) </a:t>
            </a:r>
            <a:r>
              <a:rPr lang="fa-IR" sz="1800" dirty="0" smtClean="0">
                <a:solidFill>
                  <a:schemeClr val="tx1"/>
                </a:solidFill>
                <a:cs typeface="B Farnaz" panose="00000400000000000000" pitchFamily="2" charset="-78"/>
              </a:rPr>
              <a:t>از </a:t>
            </a:r>
            <a:r>
              <a:rPr lang="fa-IR" sz="1800" dirty="0">
                <a:solidFill>
                  <a:schemeClr val="tx1"/>
                </a:solidFill>
                <a:cs typeface="B Farnaz" panose="00000400000000000000" pitchFamily="2" charset="-78"/>
              </a:rPr>
              <a:t>آنجا که آسمان برای عرب اقامتگاههای مقدس و در همان حال آرامترین فضای طبیعت است،بنا به سرشت طبیعی،میل دارد که آن را به خانه خویش بکشاند.</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همانگونه که در اروپا مردم سعی دارند به کمک باغ یا دیوار شیشه ایی،خانه هایشان با محیط و گیاهان پیرامون ،هستی واحدی را به وجود آورد ،افراد نقاط کویری نیز تلاش می کنند صافی و قداست آسمان را به خانه هایشان بکشانند و در عین حال سعی دارند کاشانه خویش را به روی بیابان و شن های نفس گیرش و نیز به روی اهریمنانش </a:t>
            </a:r>
            <a:r>
              <a:rPr lang="fa-IR" sz="1800" dirty="0" smtClean="0">
                <a:solidFill>
                  <a:schemeClr val="tx1"/>
                </a:solidFill>
                <a:cs typeface="B Farnaz" panose="00000400000000000000" pitchFamily="2" charset="-78"/>
              </a:rPr>
              <a:t>ببندند.وسیله تمام </a:t>
            </a:r>
            <a:r>
              <a:rPr lang="fa-IR" sz="1800" dirty="0">
                <a:solidFill>
                  <a:schemeClr val="tx1"/>
                </a:solidFill>
                <a:cs typeface="B Farnaz" panose="00000400000000000000" pitchFamily="2" charset="-78"/>
              </a:rPr>
              <a:t>اینها حیاط داخلی است،خانه مکعبی است توخالی که دیوارهای کور و بی پنجره اش پشت به خارج دارد و اتاقهایش رو به حیاطی است که چشم اندازی جز آسمان ندارد،این حیاط به کوچکترین بخش از آسمان خصوصی مالک بدل می شود.</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فضای مسدود اتاق های این خانه می تواند به سهم خود احساس آرامش و امنیتی را ایجاد کند که هیچ طرحی در معماری توان انجامش را نداشته باشد،در حالی که آسمان به گونه ایی ،برای تماس نزدیک با خانه به سوی آن کشیده می شود،معنویت خانه هم پیوسته توسط جایگاه احدیت تجدید می شود.</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در اینجا حیاط هم به سان فضای درونی گنبد،بخشی از دنیای کوچک است که نظام جهان بزرگ را نمودار می سازد.</a:t>
            </a:r>
            <a:endParaRPr lang="en-US" sz="1800" dirty="0">
              <a:solidFill>
                <a:schemeClr val="tx1"/>
              </a:solidFill>
              <a:cs typeface="B Farnaz" panose="00000400000000000000" pitchFamily="2" charset="-78"/>
            </a:endParaRPr>
          </a:p>
          <a:p>
            <a:pPr algn="just">
              <a:lnSpc>
                <a:spcPct val="170000"/>
              </a:lnSpc>
              <a:spcAft>
                <a:spcPts val="1000"/>
              </a:spcAft>
            </a:pPr>
            <a:endParaRPr lang="fa-IR" sz="1800" b="1" dirty="0">
              <a:solidFill>
                <a:schemeClr val="tx1"/>
              </a:solidFill>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1052736"/>
            <a:ext cx="8280920" cy="5448098"/>
          </a:xfrm>
          <a:solidFill>
            <a:schemeClr val="accent6">
              <a:lumMod val="40000"/>
              <a:lumOff val="60000"/>
            </a:schemeClr>
          </a:solidFill>
        </p:spPr>
        <p:txBody>
          <a:bodyPr>
            <a:noAutofit/>
          </a:bodyPr>
          <a:lstStyle/>
          <a:p>
            <a:pPr algn="just">
              <a:lnSpc>
                <a:spcPct val="170000"/>
              </a:lnSpc>
              <a:spcAft>
                <a:spcPts val="1000"/>
              </a:spcAft>
            </a:pPr>
            <a:r>
              <a:rPr lang="fa-IR" sz="1800" dirty="0">
                <a:solidFill>
                  <a:schemeClr val="tx1"/>
                </a:solidFill>
                <a:cs typeface="B Farnaz" panose="00000400000000000000" pitchFamily="2" charset="-78"/>
              </a:rPr>
              <a:t> در زمان حسن فتحی وضعیت اقتصادی مصر به علت شروع جنگ جهانی بسیار بد بود ارتش   هر چه در کشور پیدا می شد ضبط کرده بود وتهیه کنندگان فولاد و چوب بیکار شدند این مساله فعالیت های خانه سازی را متوقف کرد .</a:t>
            </a:r>
          </a:p>
          <a:p>
            <a:pPr algn="just">
              <a:lnSpc>
                <a:spcPct val="170000"/>
              </a:lnSpc>
              <a:spcAft>
                <a:spcPts val="1000"/>
              </a:spcAft>
            </a:pPr>
            <a:r>
              <a:rPr lang="fa-IR" sz="1800" dirty="0">
                <a:solidFill>
                  <a:schemeClr val="tx1"/>
                </a:solidFill>
                <a:cs typeface="B Farnaz" panose="00000400000000000000" pitchFamily="2" charset="-78"/>
              </a:rPr>
              <a:t>     حسن فتحی درآن زمان تصمیم گرفت که برای معماری کشورش کاری انجام دهد . وی پس از بازدید های مکرر از روستاها واطراف به این نتیجه رسید که اگر خشت خام را به عنوان ابزار معماری در دست داشته  باشد  بازهم از پیشینیانش ندارتر نیست .  با  این فکر شروع  به ساختن خانه ها  و روستاهای مختلف نمود . او معتقد بود خاک فراوانترین چیزی است که در هر منطقه یافت می شود و افراد می توانند آن را از دل زمین بیرون آورده پس از شکل دادن در قالب آنرا خشک کنند و </a:t>
            </a:r>
            <a:r>
              <a:rPr lang="fa-IR" sz="1800" dirty="0" smtClean="0">
                <a:solidFill>
                  <a:schemeClr val="tx1"/>
                </a:solidFill>
                <a:cs typeface="B Farnaz" panose="00000400000000000000" pitchFamily="2" charset="-78"/>
              </a:rPr>
              <a:t>برای استفاده </a:t>
            </a:r>
            <a:r>
              <a:rPr lang="fa-IR" sz="1800" dirty="0">
                <a:solidFill>
                  <a:schemeClr val="tx1"/>
                </a:solidFill>
                <a:cs typeface="B Farnaz" panose="00000400000000000000" pitchFamily="2" charset="-78"/>
              </a:rPr>
              <a:t>در سقف آن را با کاه مخلوط کنند تا سبک شده و سقف نریزد</a:t>
            </a:r>
            <a:r>
              <a:rPr lang="fa-IR" sz="1800" dirty="0" smtClean="0">
                <a:solidFill>
                  <a:schemeClr val="tx1"/>
                </a:solidFill>
                <a:cs typeface="B Farnaz" panose="00000400000000000000" pitchFamily="2" charset="-78"/>
              </a:rPr>
              <a:t>.  </a:t>
            </a:r>
            <a:r>
              <a:rPr lang="fa-IR" sz="1800" dirty="0">
                <a:solidFill>
                  <a:schemeClr val="tx1"/>
                </a:solidFill>
                <a:cs typeface="B Farnaz" panose="00000400000000000000" pitchFamily="2" charset="-78"/>
              </a:rPr>
              <a:t>او برای این کار از معماران تجربی قدیم کمک گرفت و خانه های زیبایی ساخت و با استفاده </a:t>
            </a:r>
            <a:r>
              <a:rPr lang="fa-IR" sz="1800" dirty="0" smtClean="0">
                <a:solidFill>
                  <a:schemeClr val="tx1"/>
                </a:solidFill>
                <a:cs typeface="B Farnaz" panose="00000400000000000000" pitchFamily="2" charset="-78"/>
              </a:rPr>
              <a:t>از این </a:t>
            </a:r>
            <a:r>
              <a:rPr lang="fa-IR" sz="1800" dirty="0">
                <a:solidFill>
                  <a:schemeClr val="tx1"/>
                </a:solidFill>
                <a:cs typeface="B Farnaz" panose="00000400000000000000" pitchFamily="2" charset="-78"/>
              </a:rPr>
              <a:t>سنت کهن (معماری با خاک) روستاهای زیبایی مثل گورنای جدید ، باریس جدید و دهکده کوچک دارالسلام را بنا کرد .</a:t>
            </a:r>
          </a:p>
        </p:txBody>
      </p:sp>
      <p:sp>
        <p:nvSpPr>
          <p:cNvPr id="3" name="Horizontal Scroll 2"/>
          <p:cNvSpPr/>
          <p:nvPr/>
        </p:nvSpPr>
        <p:spPr>
          <a:xfrm>
            <a:off x="3357554" y="0"/>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-کاربرد خاک در معماری</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spTree>
    <p:extLst>
      <p:ext uri="{BB962C8B-B14F-4D97-AF65-F5344CB8AC3E}">
        <p14:creationId xmlns:p14="http://schemas.microsoft.com/office/powerpoint/2010/main" val="19879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1052736"/>
            <a:ext cx="8280920" cy="5448098"/>
          </a:xfrm>
          <a:solidFill>
            <a:schemeClr val="accent6">
              <a:lumMod val="40000"/>
              <a:lumOff val="60000"/>
            </a:schemeClr>
          </a:solidFill>
        </p:spPr>
        <p:txBody>
          <a:bodyPr>
            <a:noAutofit/>
          </a:bodyPr>
          <a:lstStyle/>
          <a:p>
            <a:pPr algn="just">
              <a:lnSpc>
                <a:spcPct val="170000"/>
              </a:lnSpc>
              <a:spcAft>
                <a:spcPts val="1000"/>
              </a:spcAft>
            </a:pPr>
            <a:r>
              <a:rPr lang="fa-IR" sz="1800" dirty="0">
                <a:solidFill>
                  <a:schemeClr val="tx1"/>
                </a:solidFill>
                <a:cs typeface="B Farnaz" panose="00000400000000000000" pitchFamily="2" charset="-78"/>
              </a:rPr>
              <a:t>حسن فتحی به خاک ارزش و بها بخشید و طرز تفکری را که معتقد بود خانه های گلی ، کوچک </a:t>
            </a:r>
            <a:r>
              <a:rPr lang="fa-IR" sz="1800" dirty="0" smtClean="0">
                <a:solidFill>
                  <a:schemeClr val="tx1"/>
                </a:solidFill>
                <a:cs typeface="B Farnaz" panose="00000400000000000000" pitchFamily="2" charset="-78"/>
              </a:rPr>
              <a:t>، تاریک </a:t>
            </a:r>
            <a:r>
              <a:rPr lang="fa-IR" sz="1800" dirty="0">
                <a:solidFill>
                  <a:schemeClr val="tx1"/>
                </a:solidFill>
                <a:cs typeface="B Farnaz" panose="00000400000000000000" pitchFamily="2" charset="-78"/>
              </a:rPr>
              <a:t>و آلوده هستند و آسایش اندک دارند را </a:t>
            </a:r>
            <a:r>
              <a:rPr lang="fa-IR" sz="1800" dirty="0" smtClean="0">
                <a:solidFill>
                  <a:schemeClr val="tx1"/>
                </a:solidFill>
                <a:cs typeface="B Farnaz" panose="00000400000000000000" pitchFamily="2" charset="-78"/>
              </a:rPr>
              <a:t>زیر </a:t>
            </a:r>
            <a:r>
              <a:rPr lang="fa-IR" sz="1800" dirty="0">
                <a:solidFill>
                  <a:schemeClr val="tx1"/>
                </a:solidFill>
                <a:cs typeface="B Farnaz" panose="00000400000000000000" pitchFamily="2" charset="-78"/>
              </a:rPr>
              <a:t>سوال برد  او زیباترین و راحت ترین خانه ها را با این مصالح طبیعی بنا نمود </a:t>
            </a:r>
            <a:r>
              <a:rPr lang="fa-IR" sz="1800" dirty="0" smtClean="0">
                <a:solidFill>
                  <a:schemeClr val="tx1"/>
                </a:solidFill>
                <a:cs typeface="B Farnaz" panose="00000400000000000000" pitchFamily="2" charset="-78"/>
              </a:rPr>
              <a:t>. </a:t>
            </a:r>
          </a:p>
          <a:p>
            <a:pPr algn="just">
              <a:lnSpc>
                <a:spcPct val="170000"/>
              </a:lnSpc>
              <a:spcAft>
                <a:spcPts val="1000"/>
              </a:spcAft>
            </a:pPr>
            <a:r>
              <a:rPr lang="fa-IR" sz="1800" dirty="0" smtClean="0">
                <a:solidFill>
                  <a:schemeClr val="tx1"/>
                </a:solidFill>
                <a:cs typeface="B Farnaz" panose="00000400000000000000" pitchFamily="2" charset="-78"/>
              </a:rPr>
              <a:t> </a:t>
            </a:r>
            <a:endParaRPr lang="fa-IR" sz="1800" dirty="0">
              <a:solidFill>
                <a:schemeClr val="tx1"/>
              </a:solidFill>
              <a:cs typeface="B Farnaz" panose="00000400000000000000" pitchFamily="2" charset="-78"/>
            </a:endParaRPr>
          </a:p>
        </p:txBody>
      </p:sp>
      <p:sp>
        <p:nvSpPr>
          <p:cNvPr id="3" name="Horizontal Scroll 2"/>
          <p:cNvSpPr/>
          <p:nvPr/>
        </p:nvSpPr>
        <p:spPr>
          <a:xfrm>
            <a:off x="3357554" y="0"/>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-کاربرد خاک در معماری</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spTree>
    <p:extLst>
      <p:ext uri="{BB962C8B-B14F-4D97-AF65-F5344CB8AC3E}">
        <p14:creationId xmlns:p14="http://schemas.microsoft.com/office/powerpoint/2010/main" val="226261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Horizontal Scroll 4"/>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آثار و نمونه ها</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0263"/>
            <a:ext cx="8136904" cy="528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87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Horizontal Scroll 4"/>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مسجد فاروق </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6" y="1484784"/>
            <a:ext cx="7631992" cy="506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7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611560" y="1556792"/>
            <a:ext cx="8465206" cy="4752528"/>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1928794" y="0"/>
            <a:ext cx="564360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000" b="1" dirty="0" smtClean="0">
                <a:solidFill>
                  <a:srgbClr val="FF0000"/>
                </a:solidFill>
                <a:cs typeface="B Farnaz" panose="00000400000000000000" pitchFamily="2" charset="-78"/>
              </a:rPr>
              <a:t>استفاده از خشت خام در محصور کردن بام طاقی</a:t>
            </a:r>
            <a:endParaRPr lang="en-US" sz="2000" dirty="0" smtClean="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extLst>
      <p:ext uri="{BB962C8B-B14F-4D97-AF65-F5344CB8AC3E}">
        <p14:creationId xmlns:p14="http://schemas.microsoft.com/office/powerpoint/2010/main" val="4107876256"/>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1214414" y="1285860"/>
            <a:ext cx="7128792" cy="5256584"/>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endParaRPr lang="fa-IR" sz="2000" dirty="0" smtClean="0">
              <a:solidFill>
                <a:schemeClr val="accent4">
                  <a:lumMod val="75000"/>
                </a:schemeClr>
              </a:solidFill>
              <a:cs typeface="B Farnaz" panose="00000400000000000000" pitchFamily="2" charset="-78"/>
            </a:endParaRPr>
          </a:p>
          <a:p>
            <a:pPr algn="just"/>
            <a:r>
              <a:rPr lang="fa-IR" sz="2400" b="1" dirty="0" smtClean="0">
                <a:solidFill>
                  <a:schemeClr val="tx1">
                    <a:lumMod val="95000"/>
                    <a:lumOff val="5000"/>
                  </a:schemeClr>
                </a:solidFill>
                <a:cs typeface="B Farnaz" panose="00000400000000000000" pitchFamily="2" charset="-78"/>
              </a:rPr>
              <a:t>او در این کتاب شرح تمام مشکلات اجرای پروژه و درگیری با امور اداری و مالی و ماموران دولتی مصر را بیان می کند. </a:t>
            </a:r>
          </a:p>
        </p:txBody>
      </p:sp>
      <p:sp>
        <p:nvSpPr>
          <p:cNvPr id="8" name="Horizontal Scroll 7"/>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کتاب معماری برای فقراء</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spTree>
    <p:extLst>
      <p:ext uri="{BB962C8B-B14F-4D97-AF65-F5344CB8AC3E}">
        <p14:creationId xmlns:p14="http://schemas.microsoft.com/office/powerpoint/2010/main" val="4059139916"/>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428596" y="0"/>
            <a:ext cx="814393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منزل حسن فتحی در سیدی کریر (</a:t>
            </a:r>
            <a:r>
              <a:rPr lang="fy-NL" sz="2400" b="1" dirty="0" smtClean="0">
                <a:solidFill>
                  <a:srgbClr val="FF0000"/>
                </a:solidFill>
                <a:cs typeface="B Farnaz" panose="00000400000000000000" pitchFamily="2" charset="-78"/>
              </a:rPr>
              <a:t>Cairo، </a:t>
            </a:r>
            <a:r>
              <a:rPr lang="fa-IR" sz="2400" b="1" dirty="0" smtClean="0">
                <a:solidFill>
                  <a:srgbClr val="FF0000"/>
                </a:solidFill>
                <a:cs typeface="B Farnaz" panose="00000400000000000000" pitchFamily="2" charset="-78"/>
              </a:rPr>
              <a:t>بندری در سواحل مدیترانه مصر)</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sp>
        <p:nvSpPr>
          <p:cNvPr id="8" name="Rounded Rectangle 7"/>
          <p:cNvSpPr/>
          <p:nvPr/>
        </p:nvSpPr>
        <p:spPr>
          <a:xfrm>
            <a:off x="464315" y="1272565"/>
            <a:ext cx="8072494" cy="5357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2400" dirty="0" smtClean="0">
                <a:solidFill>
                  <a:schemeClr val="tx1">
                    <a:lumMod val="85000"/>
                    <a:lumOff val="15000"/>
                  </a:schemeClr>
                </a:solidFill>
                <a:cs typeface="B Farnaz" panose="00000400000000000000" pitchFamily="2" charset="-78"/>
              </a:rPr>
              <a:t>خانه فتحی، خانه ای مستقل، مجزا، فشرده و درون گراست و اکثر فضاها با یکدیگر یکپارچه شده و متقارن هستند. کل سازه خانه به صورت قوس دار می باشد و هیچ تیر یا ستونی وجود نداشته و تنها جرزهای ضخیم دیوارهستند که نگهدارنده ی طاق ها و گنبدها می باشد. بعضی از فضاهای خانه هم با گنبد های زیبایی زینت یافته اند. این خانه در سال 1971 ساخته شده؛ هرچند تاریخ ساخت، برای چنین معماری جاودانه ای خارج از موضوع بحث است.</a:t>
            </a:r>
            <a:endParaRPr lang="en-US" sz="2400" dirty="0" smtClean="0">
              <a:solidFill>
                <a:schemeClr val="tx1">
                  <a:lumMod val="85000"/>
                  <a:lumOff val="15000"/>
                </a:schemeClr>
              </a:solidFill>
              <a:cs typeface="B Farnaz" panose="00000400000000000000" pitchFamily="2" charset="-78"/>
            </a:endParaRPr>
          </a:p>
          <a:p>
            <a:pPr algn="just"/>
            <a:endParaRPr lang="fa-IR" dirty="0">
              <a:solidFill>
                <a:schemeClr val="tx1">
                  <a:lumMod val="85000"/>
                  <a:lumOff val="15000"/>
                </a:schemeClr>
              </a:solidFill>
              <a:cs typeface="B Farnaz" panose="00000400000000000000" pitchFamily="2" charset="-78"/>
            </a:endParaRPr>
          </a:p>
        </p:txBody>
      </p:sp>
    </p:spTree>
    <p:extLst>
      <p:ext uri="{BB962C8B-B14F-4D97-AF65-F5344CB8AC3E}">
        <p14:creationId xmlns:p14="http://schemas.microsoft.com/office/powerpoint/2010/main" val="1106244866"/>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87423239"/>
              </p:ext>
            </p:extLst>
          </p:nvPr>
        </p:nvGraphicFramePr>
        <p:xfrm>
          <a:off x="928662" y="714356"/>
          <a:ext cx="750099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154512"/>
      </p:ext>
    </p:extLst>
  </p:cSld>
  <p:clrMapOvr>
    <a:masterClrMapping/>
  </p:clrMapOvr>
  <p:transition spd="slow" advClick="0" advTm="7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428596" y="0"/>
            <a:ext cx="814393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منزل حسن فتحی در سیدی کریر (</a:t>
            </a:r>
            <a:r>
              <a:rPr lang="fy-NL" sz="2400" b="1" dirty="0" smtClean="0">
                <a:solidFill>
                  <a:srgbClr val="FF0000"/>
                </a:solidFill>
                <a:cs typeface="B Farnaz" panose="00000400000000000000" pitchFamily="2" charset="-78"/>
              </a:rPr>
              <a:t>Cairo، </a:t>
            </a:r>
            <a:r>
              <a:rPr lang="fa-IR" sz="2400" b="1" dirty="0" smtClean="0">
                <a:solidFill>
                  <a:srgbClr val="FF0000"/>
                </a:solidFill>
                <a:cs typeface="B Farnaz" panose="00000400000000000000" pitchFamily="2" charset="-78"/>
              </a:rPr>
              <a:t>بندری در سواحل مدیترانه مصر)</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pic>
        <p:nvPicPr>
          <p:cNvPr id="5" name="Picture 4" descr="http://arthut.co/images/fathy-house/2.jpg"/>
          <p:cNvPicPr/>
          <p:nvPr/>
        </p:nvPicPr>
        <p:blipFill>
          <a:blip r:embed="rId2" cstate="print"/>
          <a:srcRect/>
          <a:stretch>
            <a:fillRect/>
          </a:stretch>
        </p:blipFill>
        <p:spPr bwMode="auto">
          <a:xfrm>
            <a:off x="500034" y="1428736"/>
            <a:ext cx="8143932" cy="5000660"/>
          </a:xfrm>
          <a:prstGeom prst="rect">
            <a:avLst/>
          </a:prstGeom>
          <a:noFill/>
          <a:ln w="9525">
            <a:noFill/>
            <a:miter lim="800000"/>
            <a:headEnd/>
            <a:tailEnd/>
          </a:ln>
        </p:spPr>
      </p:pic>
    </p:spTree>
    <p:extLst>
      <p:ext uri="{BB962C8B-B14F-4D97-AF65-F5344CB8AC3E}">
        <p14:creationId xmlns:p14="http://schemas.microsoft.com/office/powerpoint/2010/main" val="1106244866"/>
      </p:ext>
    </p:extLst>
  </p:cSld>
  <p:clrMapOvr>
    <a:masterClrMapping/>
  </p:clrMapOvr>
  <p:transition spd="slow">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428596" y="0"/>
            <a:ext cx="814393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منزل حسن فتحی در سیدی کریر (</a:t>
            </a:r>
            <a:r>
              <a:rPr lang="fy-NL" sz="2400" b="1" dirty="0" smtClean="0">
                <a:solidFill>
                  <a:srgbClr val="FF0000"/>
                </a:solidFill>
                <a:cs typeface="B Farnaz" panose="00000400000000000000" pitchFamily="2" charset="-78"/>
              </a:rPr>
              <a:t>Cairo، </a:t>
            </a:r>
            <a:r>
              <a:rPr lang="fa-IR" sz="2400" b="1" dirty="0" smtClean="0">
                <a:solidFill>
                  <a:srgbClr val="FF0000"/>
                </a:solidFill>
                <a:cs typeface="B Farnaz" panose="00000400000000000000" pitchFamily="2" charset="-78"/>
              </a:rPr>
              <a:t>بندری در سواحل مدیترانه مصر)</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pic>
        <p:nvPicPr>
          <p:cNvPr id="6" name="Picture 5" descr="معماری حسن فتحی">
            <a:hlinkClick r:id="rId2"/>
          </p:cNvPr>
          <p:cNvPicPr/>
          <p:nvPr/>
        </p:nvPicPr>
        <p:blipFill>
          <a:blip r:embed="rId3" cstate="print"/>
          <a:srcRect/>
          <a:stretch>
            <a:fillRect/>
          </a:stretch>
        </p:blipFill>
        <p:spPr bwMode="auto">
          <a:xfrm>
            <a:off x="928662" y="1500174"/>
            <a:ext cx="7215238" cy="4857784"/>
          </a:xfrm>
          <a:prstGeom prst="rect">
            <a:avLst/>
          </a:prstGeom>
          <a:noFill/>
          <a:ln w="9525">
            <a:noFill/>
            <a:miter lim="800000"/>
            <a:headEnd/>
            <a:tailEnd/>
          </a:ln>
        </p:spPr>
      </p:pic>
    </p:spTree>
    <p:extLst>
      <p:ext uri="{BB962C8B-B14F-4D97-AF65-F5344CB8AC3E}">
        <p14:creationId xmlns:p14="http://schemas.microsoft.com/office/powerpoint/2010/main" val="1106244866"/>
      </p:ext>
    </p:extLst>
  </p:cSld>
  <p:clrMapOvr>
    <a:masterClrMapping/>
  </p:clrMapOvr>
  <p:transition spd="slow">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428596" y="0"/>
            <a:ext cx="814393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خانه ی عبدالرحمن نظیف</a:t>
            </a:r>
            <a:endParaRPr lang="fa-IR" dirty="0">
              <a:cs typeface="B Farnaz" panose="00000400000000000000" pitchFamily="2" charset="-78"/>
            </a:endParaRPr>
          </a:p>
        </p:txBody>
      </p:sp>
      <p:sp>
        <p:nvSpPr>
          <p:cNvPr id="8" name="Rounded Rectangle 7"/>
          <p:cNvSpPr/>
          <p:nvPr/>
        </p:nvSpPr>
        <p:spPr>
          <a:xfrm>
            <a:off x="428596" y="1285860"/>
            <a:ext cx="8072494" cy="5357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200" dirty="0" smtClean="0">
                <a:solidFill>
                  <a:schemeClr val="tx1">
                    <a:lumMod val="85000"/>
                    <a:lumOff val="15000"/>
                  </a:schemeClr>
                </a:solidFill>
                <a:cs typeface="B Farnaz" panose="00000400000000000000" pitchFamily="2" charset="-78"/>
              </a:rPr>
              <a:t>خانه ی عبدالرحمن نظیف سال ساخت : 1980 مکان جده - عربستان سعودی مالک شیخ عبدالرحمن نظیف طراح : حسن فتحی مالک که در یک خانه ی سنتی در جده زندگی می کرد در سال 1974 فتحی را در قاهره ملاقات کرد و فتحی نخستین طرح ها را در آنجا به او ارایه داد. پس از موافقت های اولیه از زمین ساختگاه طرح ، در جده بازدید کرد و کار ساخت در همان سال آغاز شد. ساخت سازه ی طرح دو سال طول کشید . سنگ های این ساختمان را از یک خانه ی قدیمی کلنگی در جده بازیافت کردند و مالک برای تهیه ی چوب به کشورهای گوناگونی سفر کرد و سر انجام چوب لازم را از اندونزی و سوئد آورد . کار ساخت خانه با همکاری دو تن از بناهای همکار استاد فتحی پیش رفت. که برای این کار به مدت 6 ماه از قاهره به جده آمدند.برخی عنصرهای به کار رفته در این خانه توسط خود مالک و پس از تأیید فتحی کار شد. پایان کامل کار ساختمان شش سال به درازا انجامید</a:t>
            </a:r>
            <a:r>
              <a:rPr lang="en-US" sz="2200" dirty="0" smtClean="0">
                <a:solidFill>
                  <a:schemeClr val="tx1">
                    <a:lumMod val="85000"/>
                    <a:lumOff val="15000"/>
                  </a:schemeClr>
                </a:solidFill>
                <a:cs typeface="B Farnaz" panose="00000400000000000000" pitchFamily="2" charset="-78"/>
              </a:rPr>
              <a:t> . </a:t>
            </a:r>
            <a:r>
              <a:rPr lang="ar-SA" sz="2200" dirty="0" smtClean="0">
                <a:solidFill>
                  <a:schemeClr val="tx1">
                    <a:lumMod val="85000"/>
                    <a:lumOff val="15000"/>
                  </a:schemeClr>
                </a:solidFill>
                <a:cs typeface="B Farnaz" panose="00000400000000000000" pitchFamily="2" charset="-78"/>
              </a:rPr>
              <a:t>این ساختمان یکی از معدود کارهای ساخته شده ی استاد فتحی در بیرون از زادگاه خودش( کشور مصر ) است</a:t>
            </a:r>
            <a:endParaRPr lang="fa-IR" sz="2200" dirty="0">
              <a:solidFill>
                <a:schemeClr val="tx1">
                  <a:lumMod val="85000"/>
                  <a:lumOff val="15000"/>
                </a:schemeClr>
              </a:solidFill>
              <a:cs typeface="B Farnaz" panose="00000400000000000000" pitchFamily="2" charset="-78"/>
            </a:endParaRPr>
          </a:p>
        </p:txBody>
      </p:sp>
    </p:spTree>
    <p:extLst>
      <p:ext uri="{BB962C8B-B14F-4D97-AF65-F5344CB8AC3E}">
        <p14:creationId xmlns:p14="http://schemas.microsoft.com/office/powerpoint/2010/main" val="1106244866"/>
      </p:ext>
    </p:extLst>
  </p:cSld>
  <p:clrMapOvr>
    <a:masterClrMapping/>
  </p:clrMapOvr>
  <p:transition spd="slow">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000232" y="0"/>
            <a:ext cx="457203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خانه ی عبدالرحمن نظیف</a:t>
            </a:r>
            <a:endParaRPr lang="fa-IR" sz="2400" dirty="0" smtClean="0">
              <a:cs typeface="B Farnaz" panose="00000400000000000000" pitchFamily="2" charset="-78"/>
            </a:endParaRPr>
          </a:p>
          <a:p>
            <a:pPr algn="ctr"/>
            <a:endParaRPr lang="fa-IR" dirty="0">
              <a:cs typeface="B Farnaz" panose="00000400000000000000" pitchFamily="2" charset="-78"/>
            </a:endParaRPr>
          </a:p>
        </p:txBody>
      </p:sp>
      <p:pic>
        <p:nvPicPr>
          <p:cNvPr id="5" name="Picture 4" descr="http://irmeta.com/meta/index.php?PHPSESSID=oqihoqu152gpqvach33g1kg1j5&amp;action=dlattach;topic=494.0;attach=91;image"/>
          <p:cNvPicPr/>
          <p:nvPr/>
        </p:nvPicPr>
        <p:blipFill>
          <a:blip r:embed="rId2" cstate="print"/>
          <a:srcRect/>
          <a:stretch>
            <a:fillRect/>
          </a:stretch>
        </p:blipFill>
        <p:spPr bwMode="auto">
          <a:xfrm>
            <a:off x="285720" y="1357298"/>
            <a:ext cx="8643998" cy="5143536"/>
          </a:xfrm>
          <a:prstGeom prst="rect">
            <a:avLst/>
          </a:prstGeom>
          <a:noFill/>
          <a:ln w="9525">
            <a:noFill/>
            <a:miter lim="800000"/>
            <a:headEnd/>
            <a:tailEnd/>
          </a:ln>
        </p:spPr>
      </p:pic>
    </p:spTree>
    <p:extLst>
      <p:ext uri="{BB962C8B-B14F-4D97-AF65-F5344CB8AC3E}">
        <p14:creationId xmlns:p14="http://schemas.microsoft.com/office/powerpoint/2010/main" val="1106244866"/>
      </p:ext>
    </p:extLst>
  </p:cSld>
  <p:clrMapOvr>
    <a:masterClrMapping/>
  </p:clrMapOvr>
  <p:transition spd="slow">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 روستای الکورنا در غرب رود نیل </a:t>
            </a:r>
            <a:endParaRPr lang="fa-IR" dirty="0">
              <a:cs typeface="B Farnaz" panose="00000400000000000000" pitchFamily="2" charset="-78"/>
            </a:endParaRPr>
          </a:p>
        </p:txBody>
      </p:sp>
      <p:pic>
        <p:nvPicPr>
          <p:cNvPr id="5" name="Picture 4" descr="http://www.egyptarch.net/egyptarchitect1/hasanfathi/androli/images/andro1.jpg"/>
          <p:cNvPicPr/>
          <p:nvPr/>
        </p:nvPicPr>
        <p:blipFill>
          <a:blip r:embed="rId2" cstate="print"/>
          <a:srcRect/>
          <a:stretch>
            <a:fillRect/>
          </a:stretch>
        </p:blipFill>
        <p:spPr bwMode="auto">
          <a:xfrm>
            <a:off x="500034" y="1428736"/>
            <a:ext cx="8215370" cy="4857784"/>
          </a:xfrm>
          <a:prstGeom prst="rect">
            <a:avLst/>
          </a:prstGeom>
          <a:noFill/>
          <a:ln w="9525">
            <a:noFill/>
            <a:miter lim="800000"/>
            <a:headEnd/>
            <a:tailEnd/>
          </a:ln>
        </p:spPr>
      </p:pic>
    </p:spTree>
    <p:extLst>
      <p:ext uri="{BB962C8B-B14F-4D97-AF65-F5344CB8AC3E}">
        <p14:creationId xmlns:p14="http://schemas.microsoft.com/office/powerpoint/2010/main" val="1347435739"/>
      </p:ext>
    </p:extLst>
  </p:cSld>
  <p:clrMapOvr>
    <a:masterClrMapping/>
  </p:clrMapOvr>
  <p:transition spd="slow">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 روستای الکورنا در غرب رود نیل </a:t>
            </a:r>
            <a:endParaRPr lang="fa-IR" dirty="0">
              <a:cs typeface="B Farnaz" panose="00000400000000000000" pitchFamily="2" charset="-78"/>
            </a:endParaRPr>
          </a:p>
        </p:txBody>
      </p:sp>
      <p:pic>
        <p:nvPicPr>
          <p:cNvPr id="6" name="Picture 5" descr="http://www.egyptarch.net/egyptarchitect1/hasanfathi/androli/images/andro2.jpg"/>
          <p:cNvPicPr/>
          <p:nvPr/>
        </p:nvPicPr>
        <p:blipFill>
          <a:blip r:embed="rId2" cstate="print"/>
          <a:srcRect/>
          <a:stretch>
            <a:fillRect/>
          </a:stretch>
        </p:blipFill>
        <p:spPr bwMode="auto">
          <a:xfrm>
            <a:off x="714348" y="1285860"/>
            <a:ext cx="7858180" cy="4929222"/>
          </a:xfrm>
          <a:prstGeom prst="rect">
            <a:avLst/>
          </a:prstGeom>
          <a:noFill/>
          <a:ln w="9525">
            <a:noFill/>
            <a:miter lim="800000"/>
            <a:headEnd/>
            <a:tailEnd/>
          </a:ln>
        </p:spPr>
      </p:pic>
    </p:spTree>
    <p:extLst>
      <p:ext uri="{BB962C8B-B14F-4D97-AF65-F5344CB8AC3E}">
        <p14:creationId xmlns:p14="http://schemas.microsoft.com/office/powerpoint/2010/main" val="1347435739"/>
      </p:ext>
    </p:extLst>
  </p:cSld>
  <p:clrMapOvr>
    <a:masterClrMapping/>
  </p:clrMapOvr>
  <p:transition spd="slow">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روستای </a:t>
            </a:r>
            <a:r>
              <a:rPr lang="fa-IR" sz="2400" b="1" dirty="0" smtClean="0">
                <a:solidFill>
                  <a:srgbClr val="FF0000"/>
                </a:solidFill>
                <a:cs typeface="B Farnaz" panose="00000400000000000000" pitchFamily="2" charset="-78"/>
              </a:rPr>
              <a:t>پاریس در کویر الخرقه</a:t>
            </a:r>
            <a:endParaRPr lang="fa-IR" dirty="0">
              <a:cs typeface="B Farnaz" panose="00000400000000000000" pitchFamily="2" charset="-78"/>
            </a:endParaRPr>
          </a:p>
        </p:txBody>
      </p:sp>
      <p:pic>
        <p:nvPicPr>
          <p:cNvPr id="7" name="Picture 6" descr="http://www.egyptarch.net/egyptarchitect1/hasanfathi/fouadreyad/images/fouad3.jpg"/>
          <p:cNvPicPr/>
          <p:nvPr/>
        </p:nvPicPr>
        <p:blipFill>
          <a:blip r:embed="rId2" cstate="print"/>
          <a:srcRect/>
          <a:stretch>
            <a:fillRect/>
          </a:stretch>
        </p:blipFill>
        <p:spPr bwMode="auto">
          <a:xfrm>
            <a:off x="785786" y="1357298"/>
            <a:ext cx="7858179" cy="4929222"/>
          </a:xfrm>
          <a:prstGeom prst="rect">
            <a:avLst/>
          </a:prstGeom>
          <a:noFill/>
          <a:ln w="9525">
            <a:noFill/>
            <a:miter lim="800000"/>
            <a:headEnd/>
            <a:tailEnd/>
          </a:ln>
        </p:spPr>
      </p:pic>
    </p:spTree>
    <p:extLst>
      <p:ext uri="{BB962C8B-B14F-4D97-AF65-F5344CB8AC3E}">
        <p14:creationId xmlns:p14="http://schemas.microsoft.com/office/powerpoint/2010/main" val="1347435739"/>
      </p:ext>
    </p:extLst>
  </p:cSld>
  <p:clrMapOvr>
    <a:masterClrMapping/>
  </p:clrMapOvr>
  <p:transition spd="slow">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روستای </a:t>
            </a:r>
            <a:r>
              <a:rPr lang="fa-IR" sz="2400" b="1" dirty="0" smtClean="0">
                <a:solidFill>
                  <a:srgbClr val="FF0000"/>
                </a:solidFill>
                <a:cs typeface="B Farnaz" panose="00000400000000000000" pitchFamily="2" charset="-78"/>
              </a:rPr>
              <a:t>پاریس در کویر الخرقه</a:t>
            </a:r>
            <a:endParaRPr lang="fa-IR" dirty="0">
              <a:cs typeface="B Farnaz" panose="00000400000000000000" pitchFamily="2" charset="-78"/>
            </a:endParaRPr>
          </a:p>
        </p:txBody>
      </p:sp>
      <p:pic>
        <p:nvPicPr>
          <p:cNvPr id="5" name="Picture 4" descr="http://www.egyptarch.net/egyptarchitect1/hasanfathi/fouadreyad/images/fouad4.jpg"/>
          <p:cNvPicPr/>
          <p:nvPr/>
        </p:nvPicPr>
        <p:blipFill>
          <a:blip r:embed="rId2" cstate="print"/>
          <a:srcRect/>
          <a:stretch>
            <a:fillRect/>
          </a:stretch>
        </p:blipFill>
        <p:spPr bwMode="auto">
          <a:xfrm>
            <a:off x="928662" y="1357298"/>
            <a:ext cx="7715304" cy="5072098"/>
          </a:xfrm>
          <a:prstGeom prst="rect">
            <a:avLst/>
          </a:prstGeom>
          <a:noFill/>
          <a:ln w="9525">
            <a:noFill/>
            <a:miter lim="800000"/>
            <a:headEnd/>
            <a:tailEnd/>
          </a:ln>
        </p:spPr>
      </p:pic>
    </p:spTree>
    <p:extLst>
      <p:ext uri="{BB962C8B-B14F-4D97-AF65-F5344CB8AC3E}">
        <p14:creationId xmlns:p14="http://schemas.microsoft.com/office/powerpoint/2010/main" val="1347435739"/>
      </p:ext>
    </p:extLst>
  </p:cSld>
  <p:clrMapOvr>
    <a:masterClrMapping/>
  </p:clrMapOvr>
  <p:transition spd="slow">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483768" y="0"/>
            <a:ext cx="4374248"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روستای </a:t>
            </a:r>
            <a:r>
              <a:rPr lang="fa-IR" sz="2400" b="1" dirty="0" smtClean="0">
                <a:solidFill>
                  <a:srgbClr val="FF0000"/>
                </a:solidFill>
                <a:cs typeface="B Farnaz" panose="00000400000000000000" pitchFamily="2" charset="-78"/>
              </a:rPr>
              <a:t>پاریس در کویر الخرقه</a:t>
            </a:r>
            <a:endParaRPr lang="fa-IR" dirty="0">
              <a:cs typeface="B Farnaz" panose="00000400000000000000" pitchFamily="2" charset="-78"/>
            </a:endParaRPr>
          </a:p>
        </p:txBody>
      </p:sp>
      <p:pic>
        <p:nvPicPr>
          <p:cNvPr id="5" name="Picture 4" descr="http://www.egyptarch.net/egyptarchitect1/hasanfathi/fouadreyad/images/fouad4.jpg"/>
          <p:cNvPicPr/>
          <p:nvPr/>
        </p:nvPicPr>
        <p:blipFill>
          <a:blip r:embed="rId2" cstate="print"/>
          <a:srcRect/>
          <a:stretch>
            <a:fillRect/>
          </a:stretch>
        </p:blipFill>
        <p:spPr bwMode="auto">
          <a:xfrm>
            <a:off x="928662" y="1357298"/>
            <a:ext cx="7715304" cy="5072098"/>
          </a:xfrm>
          <a:prstGeom prst="rect">
            <a:avLst/>
          </a:prstGeom>
          <a:noFill/>
          <a:ln w="9525">
            <a:noFill/>
            <a:miter lim="800000"/>
            <a:headEnd/>
            <a:tailEnd/>
          </a:ln>
        </p:spPr>
      </p:pic>
    </p:spTree>
    <p:extLst>
      <p:ext uri="{BB962C8B-B14F-4D97-AF65-F5344CB8AC3E}">
        <p14:creationId xmlns:p14="http://schemas.microsoft.com/office/powerpoint/2010/main" val="501445657"/>
      </p:ext>
    </p:extLst>
  </p:cSld>
  <p:clrMapOvr>
    <a:masterClrMapping/>
  </p:clrMapOvr>
  <p:transition spd="slow">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339752" y="0"/>
            <a:ext cx="352839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پلان خانه </a:t>
            </a:r>
            <a:r>
              <a:rPr lang="en-US" sz="2400" b="1" dirty="0" smtClean="0">
                <a:solidFill>
                  <a:srgbClr val="FF0000"/>
                </a:solidFill>
                <a:cs typeface="B Farnaz" panose="00000400000000000000" pitchFamily="2" charset="-78"/>
              </a:rPr>
              <a:t>KALLINI</a:t>
            </a:r>
            <a:endParaRPr lang="fa-IR" dirty="0">
              <a:cs typeface="B Farnaz"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0664"/>
            <a:ext cx="7537229" cy="522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99819"/>
      </p:ext>
    </p:extLst>
  </p:cSld>
  <p:clrMapOvr>
    <a:masterClrMapping/>
  </p:clrMapOvr>
  <p:transition spd="slow">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332656"/>
            <a:ext cx="8424936" cy="6192688"/>
          </a:xfrm>
          <a:blipFill>
            <a:blip r:embed="rId2"/>
            <a:stretch>
              <a:fillRect/>
            </a:stretch>
          </a:blip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a:lnSpc>
                <a:spcPct val="150000"/>
              </a:lnSpc>
            </a:pPr>
            <a:endParaRPr lang="fa-IR" sz="2400" b="1" dirty="0" smtClean="0">
              <a:solidFill>
                <a:srgbClr val="FFFF00"/>
              </a:solidFill>
              <a:cs typeface="B Farnaz" panose="00000400000000000000" pitchFamily="2" charset="-78"/>
            </a:endParaRPr>
          </a:p>
          <a:p>
            <a:pPr>
              <a:lnSpc>
                <a:spcPct val="150000"/>
              </a:lnSpc>
            </a:pPr>
            <a:endParaRPr lang="fa-IR" sz="2400" b="1" dirty="0">
              <a:solidFill>
                <a:srgbClr val="FFFF00"/>
              </a:solidFill>
              <a:cs typeface="B Farnaz" panose="00000400000000000000" pitchFamily="2" charset="-78"/>
            </a:endParaRPr>
          </a:p>
          <a:p>
            <a:pPr>
              <a:lnSpc>
                <a:spcPct val="150000"/>
              </a:lnSpc>
            </a:pPr>
            <a:endParaRPr lang="fa-IR" sz="2400" b="1" dirty="0" smtClean="0">
              <a:solidFill>
                <a:srgbClr val="FFFF00"/>
              </a:solidFill>
              <a:cs typeface="B Farnaz" panose="00000400000000000000" pitchFamily="2" charset="-78"/>
            </a:endParaRPr>
          </a:p>
          <a:p>
            <a:pPr>
              <a:lnSpc>
                <a:spcPct val="150000"/>
              </a:lnSpc>
            </a:pPr>
            <a:endParaRPr lang="fa-IR" sz="2400" b="1" dirty="0">
              <a:solidFill>
                <a:srgbClr val="FFFF00"/>
              </a:solidFill>
              <a:cs typeface="B Farnaz" panose="00000400000000000000" pitchFamily="2" charset="-78"/>
            </a:endParaRPr>
          </a:p>
          <a:p>
            <a:pPr>
              <a:lnSpc>
                <a:spcPct val="150000"/>
              </a:lnSpc>
            </a:pPr>
            <a:endParaRPr lang="fa-IR" sz="2400" b="1" dirty="0" smtClean="0">
              <a:solidFill>
                <a:srgbClr val="FFFF00"/>
              </a:solidFill>
              <a:cs typeface="B Farnaz" panose="00000400000000000000" pitchFamily="2" charset="-78"/>
            </a:endParaRPr>
          </a:p>
          <a:p>
            <a:pPr>
              <a:lnSpc>
                <a:spcPct val="150000"/>
              </a:lnSpc>
            </a:pPr>
            <a:endParaRPr lang="fa-IR" sz="2400" b="1" dirty="0">
              <a:solidFill>
                <a:srgbClr val="FFFF00"/>
              </a:solidFill>
              <a:cs typeface="B Farnaz" panose="00000400000000000000" pitchFamily="2" charset="-78"/>
            </a:endParaRPr>
          </a:p>
          <a:p>
            <a:pPr>
              <a:lnSpc>
                <a:spcPct val="150000"/>
              </a:lnSpc>
            </a:pPr>
            <a:r>
              <a:rPr lang="fa-IR" sz="2400" dirty="0" smtClean="0">
                <a:solidFill>
                  <a:srgbClr val="FFFF00"/>
                </a:solidFill>
                <a:cs typeface="B Farnaz" panose="00000400000000000000" pitchFamily="2" charset="-78"/>
              </a:rPr>
              <a:t>معماری </a:t>
            </a:r>
            <a:r>
              <a:rPr lang="fa-IR" sz="2400" dirty="0">
                <a:solidFill>
                  <a:srgbClr val="FFFF00"/>
                </a:solidFill>
                <a:cs typeface="B Farnaz" panose="00000400000000000000" pitchFamily="2" charset="-78"/>
              </a:rPr>
              <a:t>از تخیل سرچشمه می گیرد و به همین دلیل است که در روستاهای ساخته شده توسط ساکنین شبیه یه هم وجود دارد،این وظیفه معمار است که روستایش را تا حد ممکن فریبنده(رویایی)بسازد.</a:t>
            </a:r>
            <a:endParaRPr lang="en-US" sz="2400" dirty="0">
              <a:solidFill>
                <a:srgbClr val="FFFF00"/>
              </a:solidFill>
              <a:cs typeface="B Farnaz" panose="00000400000000000000" pitchFamily="2" charset="-78"/>
            </a:endParaRPr>
          </a:p>
          <a:p>
            <a:pPr>
              <a:lnSpc>
                <a:spcPct val="150000"/>
              </a:lnSpc>
            </a:pPr>
            <a:endParaRPr lang="fa-IR" sz="2400" b="1" dirty="0">
              <a:solidFill>
                <a:srgbClr val="FFFF00"/>
              </a:solidFill>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500" fill="hold"/>
                                        <p:tgtEl>
                                          <p:spTgt spid="4">
                                            <p:bg/>
                                          </p:spTgt>
                                        </p:tgtEl>
                                        <p:attrNameLst>
                                          <p:attrName>ppt_w</p:attrName>
                                        </p:attrNameLst>
                                      </p:cBhvr>
                                      <p:tavLst>
                                        <p:tav tm="0">
                                          <p:val>
                                            <p:fltVal val="0"/>
                                          </p:val>
                                        </p:tav>
                                        <p:tav tm="100000">
                                          <p:val>
                                            <p:strVal val="#ppt_w"/>
                                          </p:val>
                                        </p:tav>
                                      </p:tavLst>
                                    </p:anim>
                                    <p:anim calcmode="lin" valueType="num">
                                      <p:cBhvr>
                                        <p:cTn id="8" dur="1500" fill="hold"/>
                                        <p:tgtEl>
                                          <p:spTgt spid="4">
                                            <p:bg/>
                                          </p:spTgt>
                                        </p:tgtEl>
                                        <p:attrNameLst>
                                          <p:attrName>ppt_h</p:attrName>
                                        </p:attrNameLst>
                                      </p:cBhvr>
                                      <p:tavLst>
                                        <p:tav tm="0">
                                          <p:val>
                                            <p:fltVal val="0"/>
                                          </p:val>
                                        </p:tav>
                                        <p:tav tm="100000">
                                          <p:val>
                                            <p:strVal val="#ppt_h"/>
                                          </p:val>
                                        </p:tav>
                                      </p:tavLst>
                                    </p:anim>
                                    <p:anim calcmode="lin" valueType="num">
                                      <p:cBhvr>
                                        <p:cTn id="9" dur="1500" fill="hold"/>
                                        <p:tgtEl>
                                          <p:spTgt spid="4">
                                            <p:bg/>
                                          </p:spTgt>
                                        </p:tgtEl>
                                        <p:attrNameLst>
                                          <p:attrName>style.rotation</p:attrName>
                                        </p:attrNameLst>
                                      </p:cBhvr>
                                      <p:tavLst>
                                        <p:tav tm="0">
                                          <p:val>
                                            <p:fltVal val="90"/>
                                          </p:val>
                                        </p:tav>
                                        <p:tav tm="100000">
                                          <p:val>
                                            <p:fltVal val="0"/>
                                          </p:val>
                                        </p:tav>
                                      </p:tavLst>
                                    </p:anim>
                                    <p:animEffect transition="in" filter="fade">
                                      <p:cBhvr>
                                        <p:cTn id="10" dur="1500"/>
                                        <p:tgtEl>
                                          <p:spTgt spid="4">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p:cTn id="13" dur="1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4" dur="1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5" dur="15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6"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2339752" y="0"/>
            <a:ext cx="3528392"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خانه حمدی سیف الناصر</a:t>
            </a:r>
            <a:endParaRPr lang="fa-IR" dirty="0">
              <a:cs typeface="B Farnaz"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1"/>
            <a:ext cx="7229935" cy="50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06554"/>
      </p:ext>
    </p:extLst>
  </p:cSld>
  <p:clrMapOvr>
    <a:masterClrMapping/>
  </p:clrMapOvr>
  <p:transition spd="slow">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Horizontal Scroll 3"/>
          <p:cNvSpPr/>
          <p:nvPr/>
        </p:nvSpPr>
        <p:spPr>
          <a:xfrm>
            <a:off x="1907704" y="8531"/>
            <a:ext cx="5400600" cy="126876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400" b="1" dirty="0" smtClean="0">
                <a:solidFill>
                  <a:srgbClr val="FF0000"/>
                </a:solidFill>
                <a:cs typeface="B Farnaz" panose="00000400000000000000" pitchFamily="2" charset="-78"/>
              </a:rPr>
              <a:t>پلانی خانه ای برای</a:t>
            </a:r>
            <a:r>
              <a:rPr lang="en-US" sz="2400" b="1" dirty="0" smtClean="0">
                <a:solidFill>
                  <a:srgbClr val="FF0000"/>
                </a:solidFill>
                <a:cs typeface="B Farnaz" panose="00000400000000000000" pitchFamily="2" charset="-78"/>
              </a:rPr>
              <a:t>NITRATE </a:t>
            </a:r>
            <a:r>
              <a:rPr lang="fa-IR" sz="2400" b="1" dirty="0" smtClean="0">
                <a:solidFill>
                  <a:srgbClr val="FF0000"/>
                </a:solidFill>
                <a:cs typeface="B Farnaz" panose="00000400000000000000" pitchFamily="2" charset="-78"/>
              </a:rPr>
              <a:t> </a:t>
            </a:r>
            <a:r>
              <a:rPr lang="en-US" sz="2400" b="1" dirty="0" smtClean="0">
                <a:solidFill>
                  <a:srgbClr val="FF0000"/>
                </a:solidFill>
                <a:cs typeface="B Farnaz" panose="00000400000000000000" pitchFamily="2" charset="-78"/>
              </a:rPr>
              <a:t>CHILEAN</a:t>
            </a:r>
            <a:endParaRPr lang="fa-IR" dirty="0">
              <a:cs typeface="B Farnaz"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416824" cy="512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221"/>
      </p:ext>
    </p:extLst>
  </p:cSld>
  <p:clrMapOvr>
    <a:masterClrMapping/>
  </p:clrMapOvr>
  <p:transition spd="slow">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5536" y="429174"/>
            <a:ext cx="8280920" cy="6240186"/>
          </a:xfrm>
          <a:solidFill>
            <a:schemeClr val="accent6">
              <a:lumMod val="40000"/>
              <a:lumOff val="60000"/>
            </a:schemeClr>
          </a:solidFill>
        </p:spPr>
        <p:txBody>
          <a:bodyPr>
            <a:noAutofit/>
          </a:bodyPr>
          <a:lstStyle/>
          <a:p>
            <a:pPr algn="just">
              <a:lnSpc>
                <a:spcPct val="150000"/>
              </a:lnSpc>
            </a:pPr>
            <a:endParaRPr lang="fa-IR" sz="1800" dirty="0">
              <a:solidFill>
                <a:schemeClr val="tx1"/>
              </a:solidFill>
              <a:cs typeface="B Farnaz" panose="00000400000000000000" pitchFamily="2" charset="-78"/>
            </a:endParaRPr>
          </a:p>
          <a:p>
            <a:pPr algn="just">
              <a:lnSpc>
                <a:spcPct val="150000"/>
              </a:lnSpc>
            </a:pPr>
            <a:r>
              <a:rPr lang="fa-IR" sz="1800" dirty="0" smtClean="0">
                <a:solidFill>
                  <a:schemeClr val="tx1"/>
                </a:solidFill>
                <a:cs typeface="B Farnaz" panose="00000400000000000000" pitchFamily="2" charset="-78"/>
              </a:rPr>
              <a:t>.</a:t>
            </a:r>
            <a:r>
              <a:rPr lang="fa-IR" sz="1800" dirty="0">
                <a:solidFill>
                  <a:schemeClr val="tx1"/>
                </a:solidFill>
                <a:cs typeface="B Farnaz" panose="00000400000000000000" pitchFamily="2" charset="-78"/>
              </a:rPr>
              <a:t>سنت گرایان معنوی در تعریف سنت به منشا الهی آن پرداخته و سنت را امری فاقد زمان و مکان می دانند.</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.بنا به عقیده ایشان سنت نه خلق و خوی و نه عادت است و نه شیوه گذرای یک عصر مستعجل.</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.از این منظر سنت امری کلی،فراگیر و در حوزه جهان بینی،ضروری ترین عنصر سنت،مذهب در معنای عام آن است.</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.در دیدگاه حسن فتحی نیز از سنت بسیار گفته می شود،و لیکن ایشان به منشا آن اشاره ایی نکرده و بیشتر به تبعات و اثرات آن می پردازد.</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.ضمناَ به پویایی و غیر ممکن بودن سنت نیز تاکید زیادی می پردازد.</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.از منظر ایشان همیشه سنت با نوعی از ارزشهای فرهنگی و توام با تجربه بشری همراه می باشد.</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.سنت نوعی عادت ناشی از تکرار،برای حل مسایل بشری است و برای استمرار،نیاز به روزآمدی دارد.</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.حسن فتحی ،دارای گرایش های اجتماعی و معتقد به سنن اجتماعی است.</a:t>
            </a:r>
            <a:endParaRPr lang="en-US" sz="1800" dirty="0">
              <a:solidFill>
                <a:schemeClr val="tx1"/>
              </a:solidFill>
              <a:cs typeface="B Farnaz" panose="00000400000000000000" pitchFamily="2" charset="-78"/>
            </a:endParaRPr>
          </a:p>
          <a:p>
            <a:pPr algn="just">
              <a:lnSpc>
                <a:spcPct val="150000"/>
              </a:lnSpc>
            </a:pPr>
            <a:r>
              <a:rPr lang="fa-IR" sz="1800" dirty="0">
                <a:solidFill>
                  <a:schemeClr val="tx1"/>
                </a:solidFill>
                <a:cs typeface="B Farnaz" panose="00000400000000000000" pitchFamily="2" charset="-78"/>
              </a:rPr>
              <a:t>برای مدت 8 ماه از سال تهویه و دمای طبیعی در ال هیبت،شرایط آسایش زندگی را به طور کامل تامین می کند.</a:t>
            </a:r>
            <a:endParaRPr lang="en-US" sz="1800" dirty="0">
              <a:solidFill>
                <a:schemeClr val="tx1"/>
              </a:solidFill>
              <a:cs typeface="B Farnaz" panose="00000400000000000000" pitchFamily="2" charset="-78"/>
            </a:endParaRPr>
          </a:p>
          <a:p>
            <a:pPr algn="just">
              <a:lnSpc>
                <a:spcPct val="150000"/>
              </a:lnSpc>
              <a:spcAft>
                <a:spcPts val="1000"/>
              </a:spcAft>
            </a:pPr>
            <a:endParaRPr lang="fa-IR" sz="1800" b="1" dirty="0">
              <a:solidFill>
                <a:schemeClr val="tx1"/>
              </a:solidFill>
              <a:cs typeface="B Farnaz" panose="00000400000000000000" pitchFamily="2" charset="-78"/>
            </a:endParaRPr>
          </a:p>
        </p:txBody>
      </p:sp>
      <p:sp>
        <p:nvSpPr>
          <p:cNvPr id="3" name="Horizontal Scroll 2"/>
          <p:cNvSpPr/>
          <p:nvPr/>
        </p:nvSpPr>
        <p:spPr>
          <a:xfrm>
            <a:off x="2771800" y="-27384"/>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50000"/>
              </a:lnSpc>
            </a:pPr>
            <a:r>
              <a:rPr lang="fa-IR" sz="2000" b="1" dirty="0" smtClean="0">
                <a:solidFill>
                  <a:srgbClr val="FF0000"/>
                </a:solidFill>
                <a:cs typeface="B Farnaz" panose="00000400000000000000" pitchFamily="2" charset="-78"/>
              </a:rPr>
              <a:t>مبحث اول(سنت و سنت گرایی)</a:t>
            </a:r>
            <a:endParaRPr lang="en-US" sz="2000" dirty="0" smtClean="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 calcmode="lin" valueType="num">
                                      <p:cBhvr additive="base">
                                        <p:cTn id="5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85786" y="357166"/>
            <a:ext cx="7715304" cy="6000792"/>
          </a:xfrm>
          <a:solidFill>
            <a:schemeClr val="accent6">
              <a:lumMod val="40000"/>
              <a:lumOff val="60000"/>
            </a:schemeClr>
          </a:solidFill>
          <a:ln>
            <a:solidFill>
              <a:srgbClr val="00B050"/>
            </a:solidFill>
          </a:ln>
        </p:spPr>
        <p:txBody>
          <a:bodyPr>
            <a:normAutofit fontScale="85000" lnSpcReduction="10000"/>
          </a:bodyPr>
          <a:lstStyle/>
          <a:p>
            <a:pPr algn="r">
              <a:lnSpc>
                <a:spcPct val="150000"/>
              </a:lnSpc>
            </a:pPr>
            <a:endParaRPr lang="fa-IR" sz="2000" dirty="0" smtClean="0">
              <a:solidFill>
                <a:schemeClr val="tx1"/>
              </a:solidFill>
              <a:cs typeface="B Farnaz" panose="00000400000000000000" pitchFamily="2" charset="-78"/>
            </a:endParaRPr>
          </a:p>
          <a:p>
            <a:pPr algn="r">
              <a:lnSpc>
                <a:spcPct val="150000"/>
              </a:lnSpc>
            </a:pPr>
            <a:endParaRPr lang="fa-IR" sz="2000" dirty="0">
              <a:solidFill>
                <a:schemeClr val="tx1"/>
              </a:solidFill>
              <a:cs typeface="B Farnaz" panose="00000400000000000000" pitchFamily="2" charset="-78"/>
            </a:endParaRPr>
          </a:p>
          <a:p>
            <a:pPr algn="r">
              <a:lnSpc>
                <a:spcPct val="150000"/>
              </a:lnSpc>
            </a:pPr>
            <a:r>
              <a:rPr lang="fa-IR" sz="2000" dirty="0" smtClean="0">
                <a:solidFill>
                  <a:schemeClr val="tx1"/>
                </a:solidFill>
                <a:cs typeface="B Farnaz" panose="00000400000000000000" pitchFamily="2" charset="-78"/>
              </a:rPr>
              <a:t>در </a:t>
            </a:r>
            <a:r>
              <a:rPr lang="fa-IR" sz="2000" dirty="0">
                <a:solidFill>
                  <a:schemeClr val="tx1"/>
                </a:solidFill>
                <a:cs typeface="B Farnaz" panose="00000400000000000000" pitchFamily="2" charset="-78"/>
              </a:rPr>
              <a:t>این باب و با عنایت به مقولات عقل شهودی و عقل استدلالی کمتر می توان صحبت کرد.</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موضوع آن و با آنی داشتن بیشتر به چشم دل نیاز دارد تا به چشم سر.</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بسیار جای خوشوقتی است که در میان ما ایرانیان این معرفت و آگاهی نهادینه است و نیازی به توصیف و تشریح ندارد و فقط به میزان پاک کردن غبار و زنگار از دل وابستگی دارد.</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اگر به صورت و ظاهر معماری ،چون حسن فتحی بنگریم ،به خصوصیاتی ثابت در او پی می بریم:</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-خداشناسی</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-مسلمانی</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-توجه به سنن دینی</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-با مردمان فقیر بودن</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-سادگی و قناعت در معماری</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-رعایت اصل سازگاری با محیط طبیعی</a:t>
            </a:r>
            <a:endParaRPr lang="en-US" sz="2000" dirty="0">
              <a:solidFill>
                <a:schemeClr val="tx1"/>
              </a:solidFill>
              <a:cs typeface="B Farnaz" panose="00000400000000000000" pitchFamily="2" charset="-78"/>
            </a:endParaRPr>
          </a:p>
          <a:p>
            <a:pPr algn="r">
              <a:lnSpc>
                <a:spcPct val="150000"/>
              </a:lnSpc>
            </a:pPr>
            <a:r>
              <a:rPr lang="fa-IR" sz="2000" dirty="0">
                <a:solidFill>
                  <a:schemeClr val="tx1"/>
                </a:solidFill>
                <a:cs typeface="B Farnaz" panose="00000400000000000000" pitchFamily="2" charset="-78"/>
              </a:rPr>
              <a:t>-پرهیز از معماری دنیوی(سرمایه داری)</a:t>
            </a:r>
            <a:endParaRPr lang="en-US" sz="2000" dirty="0">
              <a:solidFill>
                <a:schemeClr val="tx1"/>
              </a:solidFill>
              <a:cs typeface="B Farnaz" panose="00000400000000000000" pitchFamily="2" charset="-78"/>
            </a:endParaRPr>
          </a:p>
          <a:p>
            <a:pPr algn="r">
              <a:lnSpc>
                <a:spcPct val="150000"/>
              </a:lnSpc>
              <a:spcAft>
                <a:spcPts val="1000"/>
              </a:spcAft>
            </a:pPr>
            <a:endParaRPr lang="fa-IR" sz="2000" b="1" dirty="0">
              <a:solidFill>
                <a:schemeClr val="tx1"/>
              </a:solidFill>
              <a:cs typeface="B Farnaz" panose="00000400000000000000" pitchFamily="2" charset="-78"/>
            </a:endParaRPr>
          </a:p>
        </p:txBody>
      </p:sp>
      <p:sp>
        <p:nvSpPr>
          <p:cNvPr id="3" name="Horizontal Scroll 2"/>
          <p:cNvSpPr/>
          <p:nvPr/>
        </p:nvSpPr>
        <p:spPr>
          <a:xfrm>
            <a:off x="2643174" y="0"/>
            <a:ext cx="4214842"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50000"/>
              </a:lnSpc>
              <a:spcBef>
                <a:spcPct val="20000"/>
              </a:spcBef>
            </a:pPr>
            <a:r>
              <a:rPr lang="fa-IR" sz="2000" b="1" dirty="0">
                <a:solidFill>
                  <a:srgbClr val="FF0000"/>
                </a:solidFill>
                <a:cs typeface="B Farnaz" panose="00000400000000000000" pitchFamily="2" charset="-78"/>
              </a:rPr>
              <a:t>مبحث سوم(حکمت و معرفت اسلامی)</a:t>
            </a:r>
            <a:endParaRPr lang="en-US" sz="2000" dirty="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 calcmode="lin" valueType="num">
                                      <p:cBhvr additive="base">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 calcmode="lin" valueType="num">
                                      <p:cBhvr additive="base">
                                        <p:cTn id="6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85786" y="500042"/>
            <a:ext cx="7715304" cy="6000792"/>
          </a:xfrm>
          <a:solidFill>
            <a:schemeClr val="accent6">
              <a:lumMod val="40000"/>
              <a:lumOff val="60000"/>
            </a:schemeClr>
          </a:solidFill>
          <a:ln>
            <a:solidFill>
              <a:srgbClr val="00B050"/>
            </a:solidFill>
          </a:ln>
        </p:spPr>
        <p:txBody>
          <a:bodyPr>
            <a:normAutofit fontScale="77500" lnSpcReduction="20000"/>
          </a:bodyPr>
          <a:lstStyle/>
          <a:p>
            <a:pPr algn="just">
              <a:lnSpc>
                <a:spcPct val="150000"/>
              </a:lnSpc>
            </a:pPr>
            <a:endParaRPr lang="fa-IR" sz="2000" dirty="0" smtClean="0">
              <a:solidFill>
                <a:schemeClr val="tx1"/>
              </a:solidFill>
              <a:cs typeface="B Farnaz" panose="00000400000000000000" pitchFamily="2" charset="-78"/>
            </a:endParaRPr>
          </a:p>
          <a:p>
            <a:pPr algn="just">
              <a:lnSpc>
                <a:spcPct val="150000"/>
              </a:lnSpc>
            </a:pPr>
            <a:endParaRPr lang="fa-IR" sz="2000" dirty="0">
              <a:solidFill>
                <a:schemeClr val="tx1"/>
              </a:solidFill>
              <a:cs typeface="B Farnaz" panose="00000400000000000000" pitchFamily="2" charset="-78"/>
            </a:endParaRPr>
          </a:p>
          <a:p>
            <a:pPr algn="just">
              <a:lnSpc>
                <a:spcPct val="150000"/>
              </a:lnSpc>
            </a:pPr>
            <a:r>
              <a:rPr lang="fa-IR" sz="2000" dirty="0" smtClean="0">
                <a:solidFill>
                  <a:schemeClr val="tx1"/>
                </a:solidFill>
                <a:cs typeface="B Farnaz" panose="00000400000000000000" pitchFamily="2" charset="-78"/>
              </a:rPr>
              <a:t>جمع </a:t>
            </a:r>
            <a:r>
              <a:rPr lang="fa-IR" sz="2000" dirty="0">
                <a:solidFill>
                  <a:schemeClr val="tx1"/>
                </a:solidFill>
                <a:cs typeface="B Farnaz" panose="00000400000000000000" pitchFamily="2" charset="-78"/>
              </a:rPr>
              <a:t>بندی و ارایه نظر،آن هم در مورد معمار بزرگی چون حسن فتحی قطعاَ کار ساده ایی نمی باشد و در اینجا در حد بضاعت و اطلاعات محدود این پژوهشگر انجام می پذیرد.</a:t>
            </a:r>
            <a:endParaRPr lang="en-US" sz="2000" dirty="0">
              <a:solidFill>
                <a:schemeClr val="tx1"/>
              </a:solidFill>
              <a:cs typeface="B Farnaz" panose="00000400000000000000" pitchFamily="2" charset="-78"/>
            </a:endParaRPr>
          </a:p>
          <a:p>
            <a:pPr algn="just">
              <a:lnSpc>
                <a:spcPct val="150000"/>
              </a:lnSpc>
            </a:pPr>
            <a:r>
              <a:rPr lang="fa-IR" sz="2000" dirty="0">
                <a:solidFill>
                  <a:schemeClr val="tx1"/>
                </a:solidFill>
                <a:cs typeface="B Farnaz" panose="00000400000000000000" pitchFamily="2" charset="-78"/>
              </a:rPr>
              <a:t>.در نگاهی کلی می توان گفت که حسن فتحی از آن دسته از معماران سنت گرایی است که نه به سنت با مفهوم  و گرایش سنت گرایان معنوی،بلکه با روحیه ایی منطقه ایی و بوم گرایانه (زمینه گرا)و با تمایلات شدید تاریخ گرایی (مفهومی و شکلی)می پردازد.</a:t>
            </a:r>
            <a:endParaRPr lang="en-US" sz="2000" dirty="0">
              <a:solidFill>
                <a:schemeClr val="tx1"/>
              </a:solidFill>
              <a:cs typeface="B Farnaz" panose="00000400000000000000" pitchFamily="2" charset="-78"/>
            </a:endParaRPr>
          </a:p>
          <a:p>
            <a:pPr algn="just">
              <a:lnSpc>
                <a:spcPct val="150000"/>
              </a:lnSpc>
            </a:pPr>
            <a:r>
              <a:rPr lang="fa-IR" sz="2000" dirty="0">
                <a:solidFill>
                  <a:schemeClr val="tx1"/>
                </a:solidFill>
                <a:cs typeface="B Farnaz" panose="00000400000000000000" pitchFamily="2" charset="-78"/>
              </a:rPr>
              <a:t>.بکار گیری دانش فنی بومی و بهنگام کردن آن از امتیازات معماری اوست.به علت دارا بودن مزایای معماری مبنی بر محیط طبیعی،معماری او را یقیناَ می توان از نمونه های بارز معماری پایدار و سبز به شمار آورد.</a:t>
            </a:r>
            <a:endParaRPr lang="en-US" sz="2000" dirty="0">
              <a:solidFill>
                <a:schemeClr val="tx1"/>
              </a:solidFill>
              <a:cs typeface="B Farnaz" panose="00000400000000000000" pitchFamily="2" charset="-78"/>
            </a:endParaRPr>
          </a:p>
          <a:p>
            <a:pPr algn="just">
              <a:lnSpc>
                <a:spcPct val="150000"/>
              </a:lnSpc>
            </a:pPr>
            <a:r>
              <a:rPr lang="fa-IR" sz="2000" dirty="0">
                <a:solidFill>
                  <a:schemeClr val="tx1"/>
                </a:solidFill>
                <a:cs typeface="B Farnaz" panose="00000400000000000000" pitchFamily="2" charset="-78"/>
              </a:rPr>
              <a:t>.بر خلاف باور عمومی شاید او را بتوان در دسته معماران فرانوگرا(پست مدرن)قرار داد تا معماران سنت گرا و یکی از دلایل شهرت و توجه مجدد به معماری او در بیست سال گذشته نیز،همین امر فرانوگرایی منطقه ای(</a:t>
            </a:r>
            <a:r>
              <a:rPr lang="en-US" sz="2000" dirty="0">
                <a:solidFill>
                  <a:schemeClr val="tx1"/>
                </a:solidFill>
                <a:cs typeface="B Farnaz" panose="00000400000000000000" pitchFamily="2" charset="-78"/>
              </a:rPr>
              <a:t>local postmodernism</a:t>
            </a:r>
            <a:r>
              <a:rPr lang="fa-IR" sz="2000" dirty="0">
                <a:solidFill>
                  <a:schemeClr val="tx1"/>
                </a:solidFill>
                <a:cs typeface="B Farnaz" panose="00000400000000000000" pitchFamily="2" charset="-78"/>
              </a:rPr>
              <a:t>)</a:t>
            </a:r>
            <a:endParaRPr lang="en-US" sz="2000" dirty="0">
              <a:solidFill>
                <a:schemeClr val="tx1"/>
              </a:solidFill>
              <a:cs typeface="B Farnaz" panose="00000400000000000000" pitchFamily="2" charset="-78"/>
            </a:endParaRPr>
          </a:p>
          <a:p>
            <a:pPr algn="just">
              <a:lnSpc>
                <a:spcPct val="150000"/>
              </a:lnSpc>
            </a:pPr>
            <a:r>
              <a:rPr lang="fa-IR" sz="2000" dirty="0">
                <a:solidFill>
                  <a:schemeClr val="tx1"/>
                </a:solidFill>
                <a:cs typeface="B Farnaz" panose="00000400000000000000" pitchFamily="2" charset="-78"/>
              </a:rPr>
              <a:t>در آثارش می باشد.</a:t>
            </a:r>
            <a:endParaRPr lang="en-US" sz="2000" dirty="0">
              <a:solidFill>
                <a:schemeClr val="tx1"/>
              </a:solidFill>
              <a:cs typeface="B Farnaz" panose="00000400000000000000" pitchFamily="2" charset="-78"/>
            </a:endParaRPr>
          </a:p>
          <a:p>
            <a:pPr algn="just">
              <a:lnSpc>
                <a:spcPct val="150000"/>
              </a:lnSpc>
            </a:pPr>
            <a:r>
              <a:rPr lang="fa-IR" sz="2000" dirty="0">
                <a:solidFill>
                  <a:schemeClr val="tx1"/>
                </a:solidFill>
                <a:cs typeface="B Farnaz" panose="00000400000000000000" pitchFamily="2" charset="-78"/>
              </a:rPr>
              <a:t>.به دلیل داشتن روحیه اسلامی و معنوی در پروژه های او و ایجاد حس آشنایی برای ما معماران شرقی،حسن فتحی و اندیشه های او همواره می تواند منبع مناسبی برای مطالعه تطبیقی و راهبرد های عملیاتی باشد.</a:t>
            </a:r>
            <a:endParaRPr lang="en-US" sz="2000" dirty="0">
              <a:solidFill>
                <a:schemeClr val="tx1"/>
              </a:solidFill>
              <a:cs typeface="B Farnaz" panose="00000400000000000000" pitchFamily="2" charset="-78"/>
            </a:endParaRPr>
          </a:p>
          <a:p>
            <a:pPr algn="just">
              <a:lnSpc>
                <a:spcPct val="150000"/>
              </a:lnSpc>
              <a:spcAft>
                <a:spcPts val="1000"/>
              </a:spcAft>
            </a:pPr>
            <a:endParaRPr lang="fa-IR" sz="2000" b="1" dirty="0">
              <a:solidFill>
                <a:schemeClr val="tx1"/>
              </a:solidFill>
              <a:cs typeface="B Farnaz" panose="00000400000000000000" pitchFamily="2" charset="-78"/>
            </a:endParaRPr>
          </a:p>
        </p:txBody>
      </p:sp>
      <p:sp>
        <p:nvSpPr>
          <p:cNvPr id="3" name="Horizontal Scroll 2"/>
          <p:cNvSpPr/>
          <p:nvPr/>
        </p:nvSpPr>
        <p:spPr>
          <a:xfrm>
            <a:off x="2643174" y="0"/>
            <a:ext cx="4214842"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50000"/>
              </a:lnSpc>
            </a:pPr>
            <a:r>
              <a:rPr lang="fa-IR" sz="2400" b="1" dirty="0" smtClean="0">
                <a:solidFill>
                  <a:srgbClr val="FF0000"/>
                </a:solidFill>
                <a:cs typeface="B Farnaz" panose="00000400000000000000" pitchFamily="2" charset="-78"/>
              </a:rPr>
              <a:t>استنتاج و جمع بندی</a:t>
            </a:r>
            <a:endParaRPr lang="en-US" sz="2400" dirty="0" smtClean="0">
              <a:solidFill>
                <a:srgbClr val="FF0000"/>
              </a:solidFill>
              <a:cs typeface="B Farnaz" panose="00000400000000000000" pitchFamily="2" charset="-78"/>
            </a:endParaRPr>
          </a:p>
          <a:p>
            <a:pPr algn="ctr"/>
            <a:endParaRPr lang="fa-IR"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fa-IR" kern="0" dirty="0">
                <a:solidFill>
                  <a:srgbClr val="C00000"/>
                </a:solidFill>
                <a:cs typeface="B Farnaz" panose="00000400000000000000" pitchFamily="2" charset="-78"/>
              </a:rPr>
              <a:t>دپارتمان معماری </a:t>
            </a:r>
            <a:r>
              <a:rPr lang="fa-IR" kern="0" dirty="0" smtClean="0">
                <a:solidFill>
                  <a:srgbClr val="C00000"/>
                </a:solidFill>
                <a:cs typeface="B Farnaz" panose="00000400000000000000" pitchFamily="2" charset="-78"/>
              </a:rPr>
              <a:t>ناربن</a:t>
            </a:r>
            <a:endParaRPr lang="en-US" dirty="0">
              <a:solidFill>
                <a:srgbClr val="C00000"/>
              </a:solidFill>
              <a:cs typeface="B Farnaz" panose="00000400000000000000" pitchFamily="2" charset="-78"/>
            </a:endParaRPr>
          </a:p>
        </p:txBody>
      </p:sp>
      <p:sp>
        <p:nvSpPr>
          <p:cNvPr id="3" name="Content Placeholder 2"/>
          <p:cNvSpPr>
            <a:spLocks noGrp="1"/>
          </p:cNvSpPr>
          <p:nvPr>
            <p:ph idx="1"/>
          </p:nvPr>
        </p:nvSpPr>
        <p:spPr>
          <a:xfrm>
            <a:off x="457200" y="1600200"/>
            <a:ext cx="8229600" cy="4997152"/>
          </a:xfrm>
          <a:solidFill>
            <a:schemeClr val="accent6">
              <a:lumMod val="40000"/>
              <a:lumOff val="6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lnSpc>
                <a:spcPct val="150000"/>
              </a:lnSpc>
              <a:buNone/>
            </a:pPr>
            <a:r>
              <a:rPr lang="fa-IR" sz="2800" kern="0" dirty="0">
                <a:solidFill>
                  <a:schemeClr val="tx2">
                    <a:lumMod val="75000"/>
                  </a:schemeClr>
                </a:solidFill>
                <a:cs typeface="B Farnaz" panose="00000400000000000000" pitchFamily="2" charset="-78"/>
              </a:rPr>
              <a:t>ارائه دهنده خدمات :</a:t>
            </a:r>
            <a:br>
              <a:rPr lang="fa-IR" sz="2800" kern="0" dirty="0">
                <a:solidFill>
                  <a:schemeClr val="tx2">
                    <a:lumMod val="75000"/>
                  </a:schemeClr>
                </a:solidFill>
                <a:cs typeface="B Farnaz" panose="00000400000000000000" pitchFamily="2" charset="-78"/>
              </a:rPr>
            </a:br>
            <a:r>
              <a:rPr lang="fa-IR" kern="0" dirty="0">
                <a:solidFill>
                  <a:schemeClr val="tx2">
                    <a:lumMod val="75000"/>
                  </a:schemeClr>
                </a:solidFill>
                <a:cs typeface="B Farnaz" panose="00000400000000000000" pitchFamily="2" charset="-78"/>
              </a:rPr>
              <a:t>طراحی معماری</a:t>
            </a:r>
            <a:br>
              <a:rPr lang="fa-IR" kern="0" dirty="0">
                <a:solidFill>
                  <a:schemeClr val="tx2">
                    <a:lumMod val="75000"/>
                  </a:schemeClr>
                </a:solidFill>
                <a:cs typeface="B Farnaz" panose="00000400000000000000" pitchFamily="2" charset="-78"/>
              </a:rPr>
            </a:br>
            <a:r>
              <a:rPr lang="fa-IR" kern="0" dirty="0">
                <a:solidFill>
                  <a:schemeClr val="tx2">
                    <a:lumMod val="75000"/>
                  </a:schemeClr>
                </a:solidFill>
                <a:cs typeface="B Farnaz" panose="00000400000000000000" pitchFamily="2" charset="-78"/>
              </a:rPr>
              <a:t> مدلینگ</a:t>
            </a:r>
            <a:br>
              <a:rPr lang="fa-IR" kern="0" dirty="0">
                <a:solidFill>
                  <a:schemeClr val="tx2">
                    <a:lumMod val="75000"/>
                  </a:schemeClr>
                </a:solidFill>
                <a:cs typeface="B Farnaz" panose="00000400000000000000" pitchFamily="2" charset="-78"/>
              </a:rPr>
            </a:br>
            <a:r>
              <a:rPr lang="fa-IR" kern="0" dirty="0">
                <a:solidFill>
                  <a:schemeClr val="tx2">
                    <a:lumMod val="75000"/>
                  </a:schemeClr>
                </a:solidFill>
                <a:cs typeface="B Farnaz" panose="00000400000000000000" pitchFamily="2" charset="-78"/>
              </a:rPr>
              <a:t> پرزانته</a:t>
            </a:r>
            <a:br>
              <a:rPr lang="fa-IR" kern="0" dirty="0">
                <a:solidFill>
                  <a:schemeClr val="tx2">
                    <a:lumMod val="75000"/>
                  </a:schemeClr>
                </a:solidFill>
                <a:cs typeface="B Farnaz" panose="00000400000000000000" pitchFamily="2" charset="-78"/>
              </a:rPr>
            </a:br>
            <a:r>
              <a:rPr lang="fa-IR" kern="0" dirty="0">
                <a:solidFill>
                  <a:schemeClr val="tx2">
                    <a:lumMod val="75000"/>
                  </a:schemeClr>
                </a:solidFill>
                <a:cs typeface="B Farnaz" panose="00000400000000000000" pitchFamily="2" charset="-78"/>
              </a:rPr>
              <a:t>رساله</a:t>
            </a:r>
            <a:r>
              <a:rPr lang="fa-IR" kern="0" dirty="0">
                <a:cs typeface="B Farnaz" panose="00000400000000000000" pitchFamily="2" charset="-78"/>
              </a:rPr>
              <a:t/>
            </a:r>
            <a:br>
              <a:rPr lang="fa-IR" kern="0" dirty="0">
                <a:cs typeface="B Farnaz" panose="00000400000000000000" pitchFamily="2" charset="-78"/>
              </a:rPr>
            </a:br>
            <a:r>
              <a:rPr lang="fa-IR" sz="2800" kern="0" dirty="0">
                <a:solidFill>
                  <a:srgbClr val="C00000"/>
                </a:solidFill>
                <a:cs typeface="B Farnaz" panose="00000400000000000000" pitchFamily="2" charset="-78"/>
              </a:rPr>
              <a:t>مهندس کاویانی</a:t>
            </a:r>
            <a:r>
              <a:rPr lang="fa-IR" kern="0" dirty="0">
                <a:solidFill>
                  <a:srgbClr val="C00000"/>
                </a:solidFill>
                <a:cs typeface="B Farnaz" panose="00000400000000000000" pitchFamily="2" charset="-78"/>
              </a:rPr>
              <a:t/>
            </a:r>
            <a:br>
              <a:rPr lang="fa-IR" kern="0" dirty="0">
                <a:solidFill>
                  <a:srgbClr val="C00000"/>
                </a:solidFill>
                <a:cs typeface="B Farnaz" panose="00000400000000000000" pitchFamily="2" charset="-78"/>
              </a:rPr>
            </a:br>
            <a:r>
              <a:rPr lang="fa-IR" sz="2800" kern="0" dirty="0" smtClean="0">
                <a:solidFill>
                  <a:srgbClr val="C00000"/>
                </a:solidFill>
                <a:cs typeface="B Farnaz" panose="00000400000000000000" pitchFamily="2" charset="-78"/>
              </a:rPr>
              <a:t>09137299517</a:t>
            </a:r>
            <a:endParaRPr lang="en-US" sz="2800" kern="0" dirty="0">
              <a:solidFill>
                <a:srgbClr val="C00000"/>
              </a:solidFill>
              <a:cs typeface="B Farnaz" panose="00000400000000000000" pitchFamily="2" charset="-78"/>
            </a:endParaRPr>
          </a:p>
        </p:txBody>
      </p:sp>
    </p:spTree>
    <p:extLst>
      <p:ext uri="{BB962C8B-B14F-4D97-AF65-F5344CB8AC3E}">
        <p14:creationId xmlns:p14="http://schemas.microsoft.com/office/powerpoint/2010/main" val="77722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28662" y="714356"/>
            <a:ext cx="7500990" cy="5357850"/>
          </a:xfrm>
          <a:solidFill>
            <a:schemeClr val="accent6">
              <a:lumMod val="40000"/>
              <a:lumOff val="60000"/>
            </a:schemeClr>
          </a:solidFill>
          <a:ln>
            <a:noFill/>
          </a:ln>
        </p:spPr>
        <p:txBody>
          <a:bodyPr>
            <a:normAutofit fontScale="55000" lnSpcReduction="20000"/>
          </a:bodyPr>
          <a:lstStyle/>
          <a:p>
            <a:pPr algn="r">
              <a:lnSpc>
                <a:spcPct val="115000"/>
              </a:lnSpc>
              <a:spcAft>
                <a:spcPts val="1000"/>
              </a:spcAft>
            </a:pPr>
            <a:endParaRPr lang="fa-IR" sz="3800" dirty="0" smtClean="0">
              <a:solidFill>
                <a:schemeClr val="tx1"/>
              </a:solidFill>
              <a:ea typeface="Calibri"/>
              <a:cs typeface="B Farnaz" panose="00000400000000000000" pitchFamily="2" charset="-78"/>
            </a:endParaRPr>
          </a:p>
          <a:p>
            <a:pPr algn="r">
              <a:lnSpc>
                <a:spcPct val="115000"/>
              </a:lnSpc>
              <a:spcAft>
                <a:spcPts val="1000"/>
              </a:spcAft>
            </a:pPr>
            <a:endParaRPr lang="fa-IR" sz="3800" dirty="0">
              <a:solidFill>
                <a:schemeClr val="tx1"/>
              </a:solidFill>
              <a:ea typeface="Calibri"/>
              <a:cs typeface="B Farnaz" panose="00000400000000000000" pitchFamily="2" charset="-78"/>
            </a:endParaRPr>
          </a:p>
          <a:p>
            <a:pPr algn="r">
              <a:lnSpc>
                <a:spcPct val="115000"/>
              </a:lnSpc>
              <a:spcAft>
                <a:spcPts val="1000"/>
              </a:spcAft>
            </a:pPr>
            <a:r>
              <a:rPr lang="fa-IR" sz="3800" dirty="0" smtClean="0">
                <a:solidFill>
                  <a:schemeClr val="tx1"/>
                </a:solidFill>
                <a:ea typeface="Calibri"/>
                <a:cs typeface="B Farnaz" panose="00000400000000000000" pitchFamily="2" charset="-78"/>
              </a:rPr>
              <a:t>-</a:t>
            </a:r>
            <a:r>
              <a:rPr lang="fa-IR" sz="3800" dirty="0">
                <a:solidFill>
                  <a:schemeClr val="tx1"/>
                </a:solidFill>
                <a:ea typeface="Calibri"/>
                <a:cs typeface="B Farnaz" panose="00000400000000000000" pitchFamily="2" charset="-78"/>
              </a:rPr>
              <a:t>سال 1899 ،تولد در شهر اسکندریه در کشور مصر.</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 1926 ،فراغت از تحصیل از دانشگاه کایرو-مصر</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(آغاز تحصیل با رشته کشاورزی و اتمام تحصیل با رشته معماری).</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 1928 ،طراحی و ساخت مدرسه ابتدایی تلخا،به عنوان اولین اثر.</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-سالهای 1946 تا 1953،در منطقه لوکسور طراحی و ساخت روستای گورنای نو.</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-سالهای 1949 تا 1952 ،فعالیت در دپارتمان ساخت مدارس کشور مصر.</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 1950،مشاور عالی شاخه پناهندگان سازمان ملل متحد.</a:t>
            </a:r>
            <a:endParaRPr lang="en-US" sz="3800" dirty="0">
              <a:solidFill>
                <a:schemeClr val="tx1"/>
              </a:solidFill>
              <a:ea typeface="Calibri"/>
              <a:cs typeface="B Farnaz" panose="00000400000000000000" pitchFamily="2" charset="-78"/>
            </a:endParaRPr>
          </a:p>
          <a:p>
            <a:pPr algn="r">
              <a:lnSpc>
                <a:spcPct val="115000"/>
              </a:lnSpc>
              <a:spcAft>
                <a:spcPts val="1000"/>
              </a:spcAft>
            </a:pPr>
            <a:r>
              <a:rPr lang="fa-IR" sz="3800" dirty="0">
                <a:solidFill>
                  <a:schemeClr val="tx1"/>
                </a:solidFill>
                <a:ea typeface="Calibri"/>
                <a:cs typeface="B Farnaz" panose="00000400000000000000" pitchFamily="2" charset="-78"/>
              </a:rPr>
              <a:t>-سال 1953 تا 1957،مدیر گروه معماری در مدرسه هنر کایرو.</a:t>
            </a:r>
            <a:endParaRPr lang="en-US" sz="3800" dirty="0">
              <a:solidFill>
                <a:schemeClr val="tx1"/>
              </a:solidFill>
              <a:ea typeface="Calibri"/>
              <a:cs typeface="B Farnaz" panose="00000400000000000000" pitchFamily="2" charset="-78"/>
            </a:endParaRPr>
          </a:p>
          <a:p>
            <a:endParaRPr lang="fa-IR" dirty="0">
              <a:solidFill>
                <a:schemeClr val="tx1"/>
              </a:solidFill>
              <a:cs typeface="B Farnaz" panose="00000400000000000000" pitchFamily="2" charset="-78"/>
            </a:endParaRPr>
          </a:p>
        </p:txBody>
      </p:sp>
      <p:sp>
        <p:nvSpPr>
          <p:cNvPr id="3" name="Horizontal Scroll 2"/>
          <p:cNvSpPr/>
          <p:nvPr/>
        </p:nvSpPr>
        <p:spPr>
          <a:xfrm>
            <a:off x="3071802" y="642918"/>
            <a:ext cx="3429024" cy="1143008"/>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a:solidFill>
                  <a:srgbClr val="FF0000"/>
                </a:solidFill>
                <a:ea typeface="Calibri"/>
                <a:cs typeface="B Farnaz" panose="00000400000000000000" pitchFamily="2" charset="-78"/>
              </a:rPr>
              <a:t>بیوگرافی</a:t>
            </a:r>
            <a:endParaRPr lang="en-US" sz="3600" dirty="0">
              <a:solidFill>
                <a:srgbClr val="FF0000"/>
              </a:solidFill>
              <a:ea typeface="Calibri"/>
              <a:cs typeface="B Farnaz" panose="00000400000000000000" pitchFamily="2" charset="-78"/>
            </a:endParaRPr>
          </a:p>
          <a:p>
            <a:pPr algn="ctr"/>
            <a:endParaRPr lang="fa-IR"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9552" y="332656"/>
            <a:ext cx="8064896" cy="6192688"/>
          </a:xfrm>
          <a:solidFill>
            <a:schemeClr val="accent6">
              <a:lumMod val="40000"/>
              <a:lumOff val="60000"/>
            </a:schemeClr>
          </a:solidFill>
          <a:ln>
            <a:solidFill>
              <a:srgbClr val="92D050"/>
            </a:solidFill>
          </a:ln>
        </p:spPr>
        <p:txBody>
          <a:bodyPr>
            <a:noAutofit/>
          </a:bodyPr>
          <a:lstStyle/>
          <a:p>
            <a:pPr algn="just">
              <a:lnSpc>
                <a:spcPct val="170000"/>
              </a:lnSpc>
            </a:pPr>
            <a:endParaRPr lang="fa-IR" sz="1800" dirty="0" smtClean="0">
              <a:solidFill>
                <a:schemeClr val="tx1"/>
              </a:solidFill>
              <a:cs typeface="B Farnaz" panose="00000400000000000000" pitchFamily="2" charset="-78"/>
            </a:endParaRPr>
          </a:p>
          <a:p>
            <a:pPr algn="just">
              <a:lnSpc>
                <a:spcPct val="170000"/>
              </a:lnSpc>
            </a:pPr>
            <a:endParaRPr lang="fa-IR" sz="1800" dirty="0">
              <a:solidFill>
                <a:schemeClr val="tx1"/>
              </a:solidFill>
              <a:cs typeface="B Farnaz" panose="00000400000000000000" pitchFamily="2" charset="-78"/>
            </a:endParaRPr>
          </a:p>
          <a:p>
            <a:pPr algn="just">
              <a:lnSpc>
                <a:spcPct val="170000"/>
              </a:lnSpc>
            </a:pPr>
            <a:r>
              <a:rPr lang="fa-IR" sz="1800" dirty="0" smtClean="0">
                <a:solidFill>
                  <a:schemeClr val="tx1"/>
                </a:solidFill>
                <a:cs typeface="B Farnaz" panose="00000400000000000000" pitchFamily="2" charset="-78"/>
              </a:rPr>
              <a:t>-</a:t>
            </a:r>
            <a:r>
              <a:rPr lang="fa-IR" sz="1800" dirty="0">
                <a:solidFill>
                  <a:schemeClr val="tx1"/>
                </a:solidFill>
                <a:cs typeface="B Farnaz" panose="00000400000000000000" pitchFamily="2" charset="-78"/>
              </a:rPr>
              <a:t>سال 1957 تا 1962،در پژوهشکده شهر آتن مباحث اقلیم و معماری را تدریس نمود و یکی از اعضای پروژه تحقیقاتی "شهری برای آینده "بود.</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-سالهای 1963 تا 1965،مدیر مسول پروژه های خانه سازی در وزارت علوم و تحقیقات مصر در شهر کایرو.(دارای تحقیقات گسترده بر روی فرهنگ و سنن و مردم شناسی ).</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 1966،تدریس کرسی فلسفه زیبا شناسی در شهرسازی و معماری،در دانشگاه الازهر مصر.</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-سالهای 1975 تا 1977،تدریس مسکن روستایی در دانشکده کشاورزی کایرو.</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 1977،تاسیس و مدیریت انستیتوی بین المللی تکنولوژی مقتضی.</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-سالهای 1976 تا 1980،عضو کمیته داوران جایزه آقاخان.</a:t>
            </a:r>
            <a:endParaRPr lang="en-US" sz="1800" dirty="0">
              <a:solidFill>
                <a:schemeClr val="tx1"/>
              </a:solidFill>
              <a:cs typeface="B Farnaz" panose="00000400000000000000" pitchFamily="2" charset="-78"/>
            </a:endParaRPr>
          </a:p>
          <a:p>
            <a:pPr algn="just">
              <a:lnSpc>
                <a:spcPct val="170000"/>
              </a:lnSpc>
            </a:pPr>
            <a:r>
              <a:rPr lang="fa-IR" sz="1800" dirty="0">
                <a:solidFill>
                  <a:schemeClr val="tx1"/>
                </a:solidFill>
                <a:cs typeface="B Farnaz" panose="00000400000000000000" pitchFamily="2" charset="-78"/>
              </a:rPr>
              <a:t>-سال 1989،فوت</a:t>
            </a:r>
            <a:endParaRPr lang="en-US" sz="1800" dirty="0">
              <a:solidFill>
                <a:schemeClr val="tx1"/>
              </a:solidFill>
              <a:cs typeface="B Farnaz" panose="00000400000000000000" pitchFamily="2" charset="-78"/>
            </a:endParaRPr>
          </a:p>
          <a:p>
            <a:pPr algn="r">
              <a:lnSpc>
                <a:spcPct val="115000"/>
              </a:lnSpc>
              <a:spcAft>
                <a:spcPts val="1000"/>
              </a:spcAft>
            </a:pPr>
            <a:endParaRPr lang="fa-IR" sz="1600" b="1" dirty="0">
              <a:solidFill>
                <a:schemeClr val="tx1"/>
              </a:solidFill>
              <a:cs typeface="B Farnaz" panose="00000400000000000000" pitchFamily="2" charset="-78"/>
            </a:endParaRPr>
          </a:p>
        </p:txBody>
      </p:sp>
      <p:sp>
        <p:nvSpPr>
          <p:cNvPr id="3" name="Horizontal Scroll 2"/>
          <p:cNvSpPr/>
          <p:nvPr/>
        </p:nvSpPr>
        <p:spPr>
          <a:xfrm>
            <a:off x="3071802" y="188640"/>
            <a:ext cx="3429024" cy="1143008"/>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a:solidFill>
                  <a:srgbClr val="FF0000"/>
                </a:solidFill>
                <a:ea typeface="Calibri"/>
                <a:cs typeface="B Lotus"/>
              </a:rPr>
              <a:t>بیوگرافی</a:t>
            </a:r>
            <a:endParaRPr lang="en-US" sz="3600" dirty="0">
              <a:solidFill>
                <a:srgbClr val="FF0000"/>
              </a:solidFill>
              <a:ea typeface="Calibri"/>
              <a:cs typeface="Arial"/>
            </a:endParaRPr>
          </a:p>
          <a:p>
            <a:pPr algn="ct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7544" y="571504"/>
            <a:ext cx="8280920" cy="5881832"/>
          </a:xfrm>
          <a:solidFill>
            <a:schemeClr val="accent6">
              <a:lumMod val="40000"/>
              <a:lumOff val="60000"/>
            </a:schemeClr>
          </a:solidFill>
          <a:ln>
            <a:solidFill>
              <a:srgbClr val="00B050"/>
            </a:solidFill>
          </a:ln>
        </p:spPr>
        <p:txBody>
          <a:bodyPr>
            <a:normAutofit fontScale="70000" lnSpcReduction="20000"/>
          </a:bodyPr>
          <a:lstStyle/>
          <a:p>
            <a:pPr algn="r">
              <a:lnSpc>
                <a:spcPct val="160000"/>
              </a:lnSpc>
            </a:pPr>
            <a:endParaRPr lang="fa-IR" dirty="0" smtClean="0">
              <a:solidFill>
                <a:schemeClr val="tx1"/>
              </a:solidFill>
              <a:cs typeface="B Farnaz" panose="00000400000000000000" pitchFamily="2" charset="-78"/>
            </a:endParaRPr>
          </a:p>
          <a:p>
            <a:pPr algn="r">
              <a:lnSpc>
                <a:spcPct val="160000"/>
              </a:lnSpc>
            </a:pPr>
            <a:r>
              <a:rPr lang="fa-IR" dirty="0" smtClean="0">
                <a:solidFill>
                  <a:schemeClr val="tx1"/>
                </a:solidFill>
                <a:cs typeface="B Farnaz" panose="00000400000000000000" pitchFamily="2" charset="-78"/>
              </a:rPr>
              <a:t>-</a:t>
            </a:r>
            <a:r>
              <a:rPr lang="fa-IR" dirty="0">
                <a:solidFill>
                  <a:schemeClr val="tx1"/>
                </a:solidFill>
                <a:cs typeface="B Farnaz" panose="00000400000000000000" pitchFamily="2" charset="-78"/>
              </a:rPr>
              <a:t>1959،جایزه ویژه و مدال طلا از مدرسه هنرهای زیبای مصر.</a:t>
            </a:r>
            <a:endParaRPr lang="en-US" dirty="0">
              <a:solidFill>
                <a:schemeClr val="tx1"/>
              </a:solidFill>
              <a:cs typeface="B Farnaz" panose="00000400000000000000" pitchFamily="2" charset="-78"/>
            </a:endParaRPr>
          </a:p>
          <a:p>
            <a:pPr algn="r">
              <a:lnSpc>
                <a:spcPct val="160000"/>
              </a:lnSpc>
            </a:pPr>
            <a:r>
              <a:rPr lang="fa-IR" dirty="0">
                <a:solidFill>
                  <a:schemeClr val="tx1"/>
                </a:solidFill>
                <a:cs typeface="B Farnaz" panose="00000400000000000000" pitchFamily="2" charset="-78"/>
              </a:rPr>
              <a:t>-1967،جایزه بین المللی برای دکوراسیون های دولتی.</a:t>
            </a:r>
            <a:endParaRPr lang="en-US" dirty="0">
              <a:solidFill>
                <a:schemeClr val="tx1"/>
              </a:solidFill>
              <a:cs typeface="B Farnaz" panose="00000400000000000000" pitchFamily="2" charset="-78"/>
            </a:endParaRPr>
          </a:p>
          <a:p>
            <a:pPr algn="r">
              <a:lnSpc>
                <a:spcPct val="160000"/>
              </a:lnSpc>
            </a:pPr>
            <a:r>
              <a:rPr lang="fa-IR" dirty="0">
                <a:solidFill>
                  <a:schemeClr val="tx1"/>
                </a:solidFill>
                <a:cs typeface="B Farnaz" panose="00000400000000000000" pitchFamily="2" charset="-78"/>
              </a:rPr>
              <a:t>- 1980 جایزه بنیاد آقا خان.</a:t>
            </a:r>
            <a:endParaRPr lang="en-US" dirty="0">
              <a:solidFill>
                <a:schemeClr val="tx1"/>
              </a:solidFill>
              <a:cs typeface="B Farnaz" panose="00000400000000000000" pitchFamily="2" charset="-78"/>
            </a:endParaRPr>
          </a:p>
          <a:p>
            <a:pPr algn="r">
              <a:lnSpc>
                <a:spcPct val="160000"/>
              </a:lnSpc>
            </a:pPr>
            <a:r>
              <a:rPr lang="fa-IR" dirty="0">
                <a:solidFill>
                  <a:schemeClr val="tx1"/>
                </a:solidFill>
                <a:cs typeface="B Farnaz" panose="00000400000000000000" pitchFamily="2" charset="-78"/>
              </a:rPr>
              <a:t>-1984،مدال طلای اتحادیه بین المللی معماران.</a:t>
            </a:r>
            <a:endParaRPr lang="en-US" dirty="0">
              <a:solidFill>
                <a:schemeClr val="tx1"/>
              </a:solidFill>
              <a:cs typeface="B Farnaz" panose="00000400000000000000" pitchFamily="2" charset="-78"/>
            </a:endParaRPr>
          </a:p>
          <a:p>
            <a:pPr algn="r">
              <a:lnSpc>
                <a:spcPct val="160000"/>
              </a:lnSpc>
            </a:pPr>
            <a:endParaRPr lang="fa-IR" dirty="0" smtClean="0">
              <a:solidFill>
                <a:schemeClr val="tx1"/>
              </a:solidFill>
              <a:cs typeface="B Farnaz" panose="00000400000000000000" pitchFamily="2" charset="-78"/>
            </a:endParaRPr>
          </a:p>
          <a:p>
            <a:pPr algn="r">
              <a:lnSpc>
                <a:spcPct val="160000"/>
              </a:lnSpc>
            </a:pPr>
            <a:endParaRPr lang="fa-IR" dirty="0">
              <a:solidFill>
                <a:schemeClr val="tx1"/>
              </a:solidFill>
              <a:cs typeface="B Farnaz" panose="00000400000000000000" pitchFamily="2" charset="-78"/>
            </a:endParaRPr>
          </a:p>
          <a:p>
            <a:pPr algn="r">
              <a:lnSpc>
                <a:spcPct val="160000"/>
              </a:lnSpc>
            </a:pPr>
            <a:r>
              <a:rPr lang="fa-IR" dirty="0" smtClean="0">
                <a:solidFill>
                  <a:schemeClr val="tx1"/>
                </a:solidFill>
                <a:cs typeface="B Farnaz" panose="00000400000000000000" pitchFamily="2" charset="-78"/>
              </a:rPr>
              <a:t>-</a:t>
            </a:r>
            <a:r>
              <a:rPr lang="fa-IR" dirty="0">
                <a:solidFill>
                  <a:schemeClr val="tx1"/>
                </a:solidFill>
                <a:cs typeface="B Farnaz" panose="00000400000000000000" pitchFamily="2" charset="-78"/>
              </a:rPr>
              <a:t>عضو رسمی شورای عالی هنر مصر.</a:t>
            </a:r>
            <a:endParaRPr lang="en-US" dirty="0">
              <a:solidFill>
                <a:schemeClr val="tx1"/>
              </a:solidFill>
              <a:cs typeface="B Farnaz" panose="00000400000000000000" pitchFamily="2" charset="-78"/>
            </a:endParaRPr>
          </a:p>
          <a:p>
            <a:pPr algn="r">
              <a:lnSpc>
                <a:spcPct val="160000"/>
              </a:lnSpc>
            </a:pPr>
            <a:r>
              <a:rPr lang="fa-IR" dirty="0">
                <a:solidFill>
                  <a:schemeClr val="tx1"/>
                </a:solidFill>
                <a:cs typeface="B Farnaz" panose="00000400000000000000" pitchFamily="2" charset="-78"/>
              </a:rPr>
              <a:t>-عضو افتخاری مرکز آمریکایی پژوهشهای کایرو.</a:t>
            </a:r>
            <a:endParaRPr lang="en-US" dirty="0">
              <a:solidFill>
                <a:schemeClr val="tx1"/>
              </a:solidFill>
              <a:cs typeface="B Farnaz" panose="00000400000000000000" pitchFamily="2" charset="-78"/>
            </a:endParaRPr>
          </a:p>
          <a:p>
            <a:pPr algn="r">
              <a:lnSpc>
                <a:spcPct val="160000"/>
              </a:lnSpc>
            </a:pPr>
            <a:r>
              <a:rPr lang="fa-IR" dirty="0">
                <a:solidFill>
                  <a:schemeClr val="tx1"/>
                </a:solidFill>
                <a:cs typeface="B Farnaz" panose="00000400000000000000" pitchFamily="2" charset="-78"/>
              </a:rPr>
              <a:t>-عضو افتخاری انستیتوی آمریکایی معماران،1976</a:t>
            </a:r>
            <a:r>
              <a:rPr lang="fa-IR" dirty="0">
                <a:cs typeface="B Farnaz" panose="00000400000000000000" pitchFamily="2" charset="-78"/>
              </a:rPr>
              <a:t>.</a:t>
            </a:r>
            <a:endParaRPr lang="en-US" dirty="0">
              <a:cs typeface="B Farnaz" panose="00000400000000000000" pitchFamily="2" charset="-78"/>
            </a:endParaRPr>
          </a:p>
          <a:p>
            <a:pPr algn="r">
              <a:lnSpc>
                <a:spcPct val="115000"/>
              </a:lnSpc>
              <a:spcAft>
                <a:spcPts val="1000"/>
              </a:spcAft>
            </a:pPr>
            <a:endParaRPr lang="fa-IR" b="1" dirty="0">
              <a:solidFill>
                <a:schemeClr val="tx1"/>
              </a:solidFill>
              <a:cs typeface="B Farnaz" panose="00000400000000000000" pitchFamily="2" charset="-78"/>
            </a:endParaRPr>
          </a:p>
        </p:txBody>
      </p:sp>
      <p:sp>
        <p:nvSpPr>
          <p:cNvPr id="3" name="Horizontal Scroll 2"/>
          <p:cNvSpPr/>
          <p:nvPr/>
        </p:nvSpPr>
        <p:spPr>
          <a:xfrm>
            <a:off x="3214678" y="0"/>
            <a:ext cx="3429024" cy="1143008"/>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a:solidFill>
                  <a:srgbClr val="FF0000"/>
                </a:solidFill>
                <a:ea typeface="Calibri"/>
                <a:cs typeface="B Farnaz" panose="00000400000000000000" pitchFamily="2" charset="-78"/>
              </a:rPr>
              <a:t>جوای</a:t>
            </a:r>
            <a:r>
              <a:rPr lang="fa-IR" sz="3600" b="1" dirty="0">
                <a:solidFill>
                  <a:srgbClr val="FF0000"/>
                </a:solidFill>
                <a:ea typeface="Calibri"/>
                <a:cs typeface="B Farnaz" panose="00000400000000000000" pitchFamily="2" charset="-78"/>
              </a:rPr>
              <a:t>ز</a:t>
            </a:r>
            <a:endParaRPr lang="en-US" sz="3600" b="1" dirty="0">
              <a:solidFill>
                <a:srgbClr val="FF0000"/>
              </a:solidFill>
              <a:ea typeface="Calibri"/>
              <a:cs typeface="B Farnaz" panose="00000400000000000000" pitchFamily="2" charset="-78"/>
            </a:endParaRPr>
          </a:p>
          <a:p>
            <a:pPr algn="ctr"/>
            <a:endParaRPr lang="fa-IR" dirty="0"/>
          </a:p>
        </p:txBody>
      </p:sp>
      <p:sp>
        <p:nvSpPr>
          <p:cNvPr id="5" name="Horizontal Scroll 4"/>
          <p:cNvSpPr/>
          <p:nvPr/>
        </p:nvSpPr>
        <p:spPr>
          <a:xfrm>
            <a:off x="3227916" y="3284984"/>
            <a:ext cx="3429024" cy="1143008"/>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smtClean="0">
                <a:solidFill>
                  <a:srgbClr val="FF0000"/>
                </a:solidFill>
                <a:ea typeface="Calibri"/>
                <a:cs typeface="B Farnaz" panose="00000400000000000000" pitchFamily="2" charset="-78"/>
              </a:rPr>
              <a:t>عضویت</a:t>
            </a:r>
            <a:endParaRPr lang="en-US" sz="3600" dirty="0">
              <a:solidFill>
                <a:srgbClr val="FF0000"/>
              </a:solidFill>
              <a:ea typeface="Calibri"/>
              <a:cs typeface="B Farnaz" panose="00000400000000000000" pitchFamily="2" charset="-78"/>
            </a:endParaRPr>
          </a:p>
          <a:p>
            <a:pPr algn="ctr"/>
            <a:endParaRPr lang="fa-IR"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85786" y="500042"/>
            <a:ext cx="7715304" cy="6072230"/>
          </a:xfrm>
          <a:solidFill>
            <a:schemeClr val="accent6">
              <a:lumMod val="40000"/>
              <a:lumOff val="60000"/>
            </a:schemeClr>
          </a:solidFill>
          <a:ln>
            <a:solidFill>
              <a:srgbClr val="00B050"/>
            </a:solidFill>
          </a:ln>
        </p:spPr>
        <p:txBody>
          <a:bodyPr>
            <a:normAutofit fontScale="47500" lnSpcReduction="20000"/>
          </a:bodyPr>
          <a:lstStyle/>
          <a:p>
            <a:pPr algn="r">
              <a:lnSpc>
                <a:spcPct val="170000"/>
              </a:lnSpc>
            </a:pPr>
            <a:endParaRPr lang="fa-IR" sz="3800" dirty="0" smtClean="0">
              <a:solidFill>
                <a:schemeClr val="tx1"/>
              </a:solidFill>
              <a:cs typeface="B Farnaz" panose="00000400000000000000" pitchFamily="2" charset="-78"/>
            </a:endParaRPr>
          </a:p>
          <a:p>
            <a:pPr algn="r">
              <a:lnSpc>
                <a:spcPct val="170000"/>
              </a:lnSpc>
            </a:pPr>
            <a:r>
              <a:rPr lang="fa-IR" sz="3800" dirty="0" smtClean="0">
                <a:solidFill>
                  <a:schemeClr val="tx1"/>
                </a:solidFill>
                <a:cs typeface="B Farnaz" panose="00000400000000000000" pitchFamily="2" charset="-78"/>
              </a:rPr>
              <a:t>مقاله </a:t>
            </a:r>
            <a:r>
              <a:rPr lang="fa-IR" sz="3800" dirty="0">
                <a:solidFill>
                  <a:schemeClr val="tx1"/>
                </a:solidFill>
                <a:cs typeface="B Farnaz" panose="00000400000000000000" pitchFamily="2" charset="-78"/>
              </a:rPr>
              <a:t>معماری و محیط،شماره 36 ،مجله </a:t>
            </a:r>
            <a:r>
              <a:rPr lang="en-US" sz="3800" dirty="0">
                <a:solidFill>
                  <a:schemeClr val="tx1"/>
                </a:solidFill>
                <a:cs typeface="B Farnaz" panose="00000400000000000000" pitchFamily="2" charset="-78"/>
              </a:rPr>
              <a:t>ARID LANDS</a:t>
            </a:r>
            <a:r>
              <a:rPr lang="fa-IR" sz="3800" dirty="0">
                <a:solidFill>
                  <a:schemeClr val="tx1"/>
                </a:solidFill>
                <a:cs typeface="B Farnaz" panose="00000400000000000000" pitchFamily="2" charset="-78"/>
              </a:rPr>
              <a:t>.</a:t>
            </a:r>
            <a:endParaRPr lang="en-US" sz="3800" dirty="0">
              <a:solidFill>
                <a:schemeClr val="tx1"/>
              </a:solidFill>
              <a:cs typeface="B Farnaz" panose="00000400000000000000" pitchFamily="2" charset="-78"/>
            </a:endParaRPr>
          </a:p>
          <a:p>
            <a:pPr algn="r">
              <a:lnSpc>
                <a:spcPct val="170000"/>
              </a:lnSpc>
            </a:pPr>
            <a:r>
              <a:rPr lang="fa-IR" sz="3800" dirty="0">
                <a:solidFill>
                  <a:schemeClr val="tx1"/>
                </a:solidFill>
                <a:cs typeface="B Farnaz" panose="00000400000000000000" pitchFamily="2" charset="-78"/>
              </a:rPr>
              <a:t>-مقاله معمار پا برهنه،مجله هنر و فرهنگ.</a:t>
            </a:r>
            <a:endParaRPr lang="en-US" sz="3800" dirty="0">
              <a:solidFill>
                <a:schemeClr val="tx1"/>
              </a:solidFill>
              <a:cs typeface="B Farnaz" panose="00000400000000000000" pitchFamily="2" charset="-78"/>
            </a:endParaRPr>
          </a:p>
          <a:p>
            <a:pPr algn="l">
              <a:lnSpc>
                <a:spcPct val="170000"/>
              </a:lnSpc>
            </a:pPr>
            <a:endParaRPr lang="fa-IR" sz="3800" dirty="0" smtClean="0">
              <a:solidFill>
                <a:schemeClr val="tx1"/>
              </a:solidFill>
              <a:cs typeface="B Farnaz" panose="00000400000000000000" pitchFamily="2" charset="-78"/>
            </a:endParaRPr>
          </a:p>
          <a:p>
            <a:pPr algn="l">
              <a:lnSpc>
                <a:spcPct val="170000"/>
              </a:lnSpc>
            </a:pPr>
            <a:endParaRPr lang="fa-IR" sz="3800" dirty="0" smtClean="0">
              <a:solidFill>
                <a:schemeClr val="tx1"/>
              </a:solidFill>
              <a:cs typeface="B Farnaz" panose="00000400000000000000" pitchFamily="2" charset="-78"/>
            </a:endParaRPr>
          </a:p>
          <a:p>
            <a:pPr algn="l">
              <a:lnSpc>
                <a:spcPct val="170000"/>
              </a:lnSpc>
            </a:pPr>
            <a:r>
              <a:rPr lang="en-US" sz="3800" dirty="0" smtClean="0">
                <a:solidFill>
                  <a:schemeClr val="tx1"/>
                </a:solidFill>
                <a:cs typeface="B Farnaz" panose="00000400000000000000" pitchFamily="2" charset="-78"/>
              </a:rPr>
              <a:t>natural </a:t>
            </a:r>
            <a:r>
              <a:rPr lang="en-US" sz="3800" dirty="0">
                <a:solidFill>
                  <a:schemeClr val="tx1"/>
                </a:solidFill>
                <a:cs typeface="B Farnaz" panose="00000400000000000000" pitchFamily="2" charset="-78"/>
              </a:rPr>
              <a:t>energy and </a:t>
            </a:r>
            <a:r>
              <a:rPr lang="en-US" sz="3800" dirty="0" smtClean="0">
                <a:solidFill>
                  <a:schemeClr val="tx1"/>
                </a:solidFill>
                <a:cs typeface="B Farnaz" panose="00000400000000000000" pitchFamily="2" charset="-78"/>
              </a:rPr>
              <a:t>vernacular</a:t>
            </a:r>
            <a:r>
              <a:rPr lang="fa-IR" sz="3800" dirty="0" smtClean="0">
                <a:solidFill>
                  <a:schemeClr val="tx1"/>
                </a:solidFill>
                <a:cs typeface="B Farnaz" panose="00000400000000000000" pitchFamily="2" charset="-78"/>
              </a:rPr>
              <a:t>-</a:t>
            </a:r>
            <a:endParaRPr lang="en-US" sz="3800" dirty="0">
              <a:solidFill>
                <a:schemeClr val="tx1"/>
              </a:solidFill>
              <a:cs typeface="B Farnaz" panose="00000400000000000000" pitchFamily="2" charset="-78"/>
            </a:endParaRPr>
          </a:p>
          <a:p>
            <a:pPr algn="l">
              <a:lnSpc>
                <a:spcPct val="170000"/>
              </a:lnSpc>
            </a:pPr>
            <a:r>
              <a:rPr lang="en-US" sz="3800" dirty="0">
                <a:solidFill>
                  <a:schemeClr val="tx1"/>
                </a:solidFill>
                <a:cs typeface="B Farnaz" panose="00000400000000000000" pitchFamily="2" charset="-78"/>
              </a:rPr>
              <a:t>an architecture for people</a:t>
            </a:r>
            <a:r>
              <a:rPr lang="fa-IR" sz="3800" dirty="0">
                <a:solidFill>
                  <a:schemeClr val="tx1"/>
                </a:solidFill>
                <a:cs typeface="B Farnaz" panose="00000400000000000000" pitchFamily="2" charset="-78"/>
              </a:rPr>
              <a:t>-</a:t>
            </a:r>
            <a:endParaRPr lang="en-US" sz="3800" dirty="0">
              <a:solidFill>
                <a:schemeClr val="tx1"/>
              </a:solidFill>
              <a:cs typeface="B Farnaz" panose="00000400000000000000" pitchFamily="2" charset="-78"/>
            </a:endParaRPr>
          </a:p>
          <a:p>
            <a:pPr algn="r">
              <a:lnSpc>
                <a:spcPct val="170000"/>
              </a:lnSpc>
            </a:pPr>
            <a:r>
              <a:rPr lang="fa-IR" sz="3800" dirty="0">
                <a:solidFill>
                  <a:schemeClr val="tx1"/>
                </a:solidFill>
                <a:cs typeface="B Farnaz" panose="00000400000000000000" pitchFamily="2" charset="-78"/>
              </a:rPr>
              <a:t>در مدت حدود 60 سال فعالیت،مرحوم حسن فتحی 105 اثر معماری ثبت شده از خود به جا گذاشته است.</a:t>
            </a:r>
            <a:endParaRPr lang="en-US" sz="3800" dirty="0">
              <a:solidFill>
                <a:schemeClr val="tx1"/>
              </a:solidFill>
              <a:cs typeface="B Farnaz" panose="00000400000000000000" pitchFamily="2" charset="-78"/>
            </a:endParaRPr>
          </a:p>
          <a:p>
            <a:pPr algn="l">
              <a:lnSpc>
                <a:spcPct val="170000"/>
              </a:lnSpc>
            </a:pPr>
            <a:r>
              <a:rPr lang="en-US" sz="3800" dirty="0">
                <a:solidFill>
                  <a:schemeClr val="tx1"/>
                </a:solidFill>
                <a:cs typeface="B Farnaz" panose="00000400000000000000" pitchFamily="2" charset="-78"/>
              </a:rPr>
              <a:t>Link to 105 projects of Hassan </a:t>
            </a:r>
            <a:r>
              <a:rPr lang="en-US" sz="3800" dirty="0" err="1">
                <a:solidFill>
                  <a:schemeClr val="tx1"/>
                </a:solidFill>
                <a:cs typeface="B Farnaz" panose="00000400000000000000" pitchFamily="2" charset="-78"/>
              </a:rPr>
              <a:t>fathy-archnet</a:t>
            </a:r>
            <a:r>
              <a:rPr lang="en-US" sz="3800" dirty="0">
                <a:solidFill>
                  <a:schemeClr val="tx1"/>
                </a:solidFill>
                <a:cs typeface="B Farnaz" panose="00000400000000000000" pitchFamily="2" charset="-78"/>
              </a:rPr>
              <a:t> website-with photographs and architectural drawing.</a:t>
            </a:r>
          </a:p>
          <a:p>
            <a:pPr algn="l">
              <a:lnSpc>
                <a:spcPct val="170000"/>
              </a:lnSpc>
            </a:pPr>
            <a:r>
              <a:rPr lang="en-US" sz="3800" dirty="0">
                <a:solidFill>
                  <a:schemeClr val="tx1"/>
                </a:solidFill>
                <a:cs typeface="B Farnaz" panose="00000400000000000000" pitchFamily="2" charset="-78"/>
              </a:rPr>
              <a:t>Copyright 2004 </a:t>
            </a:r>
            <a:r>
              <a:rPr lang="en-US" sz="3800" u="sng" dirty="0">
                <a:solidFill>
                  <a:schemeClr val="tx1"/>
                </a:solidFill>
                <a:cs typeface="B Farnaz" panose="00000400000000000000" pitchFamily="2" charset="-78"/>
                <a:hlinkClick r:id="rId2"/>
              </a:rPr>
              <a:t>www.geocities.com/arc .</a:t>
            </a:r>
            <a:r>
              <a:rPr lang="en-US" sz="3800" u="sng" dirty="0" err="1">
                <a:solidFill>
                  <a:schemeClr val="tx1"/>
                </a:solidFill>
                <a:cs typeface="B Farnaz" panose="00000400000000000000" pitchFamily="2" charset="-78"/>
                <a:hlinkClick r:id="rId2"/>
              </a:rPr>
              <a:t>hassanfathy.all</a:t>
            </a:r>
            <a:r>
              <a:rPr lang="en-US" sz="3800" dirty="0">
                <a:solidFill>
                  <a:schemeClr val="tx1"/>
                </a:solidFill>
                <a:cs typeface="B Farnaz" panose="00000400000000000000" pitchFamily="2" charset="-78"/>
              </a:rPr>
              <a:t> rights </a:t>
            </a:r>
            <a:r>
              <a:rPr lang="en-US" sz="3800" dirty="0" err="1">
                <a:solidFill>
                  <a:schemeClr val="tx1"/>
                </a:solidFill>
                <a:cs typeface="B Farnaz" panose="00000400000000000000" pitchFamily="2" charset="-78"/>
              </a:rPr>
              <a:t>reservedDdeveloped</a:t>
            </a:r>
            <a:r>
              <a:rPr lang="en-US" sz="3800" dirty="0">
                <a:solidFill>
                  <a:schemeClr val="tx1"/>
                </a:solidFill>
                <a:cs typeface="B Farnaz" panose="00000400000000000000" pitchFamily="2" charset="-78"/>
              </a:rPr>
              <a:t> by  architect </a:t>
            </a:r>
            <a:r>
              <a:rPr lang="en-US" sz="3800" dirty="0" err="1">
                <a:solidFill>
                  <a:schemeClr val="tx1"/>
                </a:solidFill>
                <a:cs typeface="B Farnaz" panose="00000400000000000000" pitchFamily="2" charset="-78"/>
              </a:rPr>
              <a:t>amr</a:t>
            </a:r>
            <a:r>
              <a:rPr lang="en-US" sz="3800" dirty="0">
                <a:solidFill>
                  <a:schemeClr val="tx1"/>
                </a:solidFill>
                <a:cs typeface="B Farnaz" panose="00000400000000000000" pitchFamily="2" charset="-78"/>
              </a:rPr>
              <a:t> </a:t>
            </a:r>
            <a:r>
              <a:rPr lang="en-US" sz="3800" dirty="0" err="1">
                <a:solidFill>
                  <a:schemeClr val="tx1"/>
                </a:solidFill>
                <a:cs typeface="B Farnaz" panose="00000400000000000000" pitchFamily="2" charset="-78"/>
              </a:rPr>
              <a:t>raouf</a:t>
            </a:r>
            <a:r>
              <a:rPr lang="en-US" sz="3800" dirty="0">
                <a:solidFill>
                  <a:schemeClr val="tx1"/>
                </a:solidFill>
                <a:cs typeface="B Farnaz" panose="00000400000000000000" pitchFamily="2" charset="-78"/>
              </a:rPr>
              <a:t>.</a:t>
            </a:r>
          </a:p>
          <a:p>
            <a:pPr>
              <a:lnSpc>
                <a:spcPct val="115000"/>
              </a:lnSpc>
              <a:spcAft>
                <a:spcPts val="1000"/>
              </a:spcAft>
            </a:pPr>
            <a:endParaRPr lang="en-US" dirty="0">
              <a:cs typeface="B Farnaz" panose="00000400000000000000" pitchFamily="2" charset="-78"/>
            </a:endParaRPr>
          </a:p>
          <a:p>
            <a:pPr algn="r">
              <a:lnSpc>
                <a:spcPct val="115000"/>
              </a:lnSpc>
              <a:spcAft>
                <a:spcPts val="1000"/>
              </a:spcAft>
            </a:pPr>
            <a:endParaRPr lang="fa-IR" b="1" dirty="0">
              <a:solidFill>
                <a:schemeClr val="tx1"/>
              </a:solidFill>
              <a:cs typeface="B Farnaz" panose="00000400000000000000" pitchFamily="2" charset="-78"/>
            </a:endParaRPr>
          </a:p>
        </p:txBody>
      </p:sp>
      <p:sp>
        <p:nvSpPr>
          <p:cNvPr id="3" name="Horizontal Scroll 2"/>
          <p:cNvSpPr/>
          <p:nvPr/>
        </p:nvSpPr>
        <p:spPr>
          <a:xfrm>
            <a:off x="3214678" y="0"/>
            <a:ext cx="3429024" cy="1000108"/>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smtClean="0">
                <a:solidFill>
                  <a:srgbClr val="FF0000"/>
                </a:solidFill>
                <a:ea typeface="Calibri"/>
                <a:cs typeface="B Farnaz" panose="00000400000000000000" pitchFamily="2" charset="-78"/>
              </a:rPr>
              <a:t>مقالات</a:t>
            </a:r>
            <a:endParaRPr lang="en-US" sz="3600" dirty="0">
              <a:solidFill>
                <a:srgbClr val="FF0000"/>
              </a:solidFill>
              <a:ea typeface="Calibri"/>
              <a:cs typeface="B Farnaz" panose="00000400000000000000" pitchFamily="2" charset="-78"/>
            </a:endParaRPr>
          </a:p>
          <a:p>
            <a:pPr algn="ctr"/>
            <a:endParaRPr lang="fa-IR" dirty="0">
              <a:cs typeface="B Farnaz" panose="00000400000000000000" pitchFamily="2" charset="-78"/>
            </a:endParaRPr>
          </a:p>
        </p:txBody>
      </p:sp>
      <p:sp>
        <p:nvSpPr>
          <p:cNvPr id="5" name="Horizontal Scroll 4"/>
          <p:cNvSpPr/>
          <p:nvPr/>
        </p:nvSpPr>
        <p:spPr>
          <a:xfrm>
            <a:off x="3286116" y="1857364"/>
            <a:ext cx="3286148" cy="107157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lvl="0" algn="ctr">
              <a:lnSpc>
                <a:spcPct val="115000"/>
              </a:lnSpc>
              <a:spcBef>
                <a:spcPct val="20000"/>
              </a:spcBef>
              <a:spcAft>
                <a:spcPts val="1000"/>
              </a:spcAft>
            </a:pPr>
            <a:r>
              <a:rPr lang="fa-IR" sz="3600" b="1" dirty="0" smtClean="0">
                <a:solidFill>
                  <a:srgbClr val="FF0000"/>
                </a:solidFill>
                <a:ea typeface="Calibri"/>
                <a:cs typeface="B Farnaz" panose="00000400000000000000" pitchFamily="2" charset="-78"/>
              </a:rPr>
              <a:t>جوایز</a:t>
            </a:r>
            <a:endParaRPr lang="en-US" sz="3600" dirty="0">
              <a:solidFill>
                <a:srgbClr val="FF0000"/>
              </a:solidFill>
              <a:ea typeface="Calibri"/>
              <a:cs typeface="B Farnaz" panose="00000400000000000000" pitchFamily="2" charset="-78"/>
            </a:endParaRPr>
          </a:p>
          <a:p>
            <a:pPr algn="ctr"/>
            <a:endParaRPr lang="fa-IR"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14348" y="500042"/>
            <a:ext cx="7786742" cy="5929354"/>
          </a:xfrm>
          <a:solidFill>
            <a:schemeClr val="accent6">
              <a:lumMod val="40000"/>
              <a:lumOff val="60000"/>
            </a:schemeClr>
          </a:solidFill>
        </p:spPr>
        <p:txBody>
          <a:bodyPr>
            <a:normAutofit fontScale="32500" lnSpcReduction="20000"/>
          </a:bodyPr>
          <a:lstStyle/>
          <a:p>
            <a:pPr algn="just">
              <a:lnSpc>
                <a:spcPct val="170000"/>
              </a:lnSpc>
            </a:pPr>
            <a:endParaRPr lang="fa-IR" sz="5500" dirty="0" smtClean="0">
              <a:solidFill>
                <a:schemeClr val="tx1"/>
              </a:solidFill>
              <a:cs typeface="B Farnaz" panose="00000400000000000000" pitchFamily="2" charset="-78"/>
            </a:endParaRPr>
          </a:p>
          <a:p>
            <a:pPr algn="just">
              <a:lnSpc>
                <a:spcPct val="170000"/>
              </a:lnSpc>
            </a:pPr>
            <a:r>
              <a:rPr lang="fa-IR" sz="5500" dirty="0" smtClean="0">
                <a:solidFill>
                  <a:schemeClr val="tx1"/>
                </a:solidFill>
                <a:cs typeface="B Farnaz" panose="00000400000000000000" pitchFamily="2" charset="-78"/>
              </a:rPr>
              <a:t>(</a:t>
            </a:r>
            <a:r>
              <a:rPr lang="fa-IR" sz="5500" dirty="0">
                <a:solidFill>
                  <a:schemeClr val="tx1"/>
                </a:solidFill>
                <a:cs typeface="B Farnaz" panose="00000400000000000000" pitchFamily="2" charset="-78"/>
              </a:rPr>
              <a:t>اول</a:t>
            </a:r>
            <a:r>
              <a:rPr lang="fa-IR" sz="5500" dirty="0" smtClean="0">
                <a:solidFill>
                  <a:schemeClr val="tx1"/>
                </a:solidFill>
                <a:cs typeface="B Farnaz" panose="00000400000000000000" pitchFamily="2" charset="-78"/>
              </a:rPr>
              <a:t>) سنت </a:t>
            </a:r>
            <a:r>
              <a:rPr lang="fa-IR" sz="5500" dirty="0">
                <a:solidFill>
                  <a:schemeClr val="tx1"/>
                </a:solidFill>
                <a:cs typeface="B Farnaz" panose="00000400000000000000" pitchFamily="2" charset="-78"/>
              </a:rPr>
              <a:t>در مفهوم اجتماعی آن ،برابر با عادت شخصی است و همان نقش در قلمرو هنر دارد.یعنی رها کردن هنرمند از تصمیمات غیر مهم و حاشیه ایی تا اجازه یابد توجه خویش را بر تصمیمات حیاتی متمرکز سازد.هنگامی که تصمیم هنری گرفته می شود،زمان و فاعل آن اهمیتی ندارد،حذف این تصمیم نمی تواند با منفعت توام باشد،بهتر است تا در بخشی از عادات مشترکمان وارد شود و دیگر ما را نگران نسازد.</a:t>
            </a:r>
            <a:endParaRPr lang="en-US" sz="5500" dirty="0">
              <a:solidFill>
                <a:schemeClr val="tx1"/>
              </a:solidFill>
              <a:cs typeface="B Farnaz" panose="00000400000000000000" pitchFamily="2" charset="-78"/>
            </a:endParaRPr>
          </a:p>
          <a:p>
            <a:pPr algn="just">
              <a:lnSpc>
                <a:spcPct val="170000"/>
              </a:lnSpc>
            </a:pPr>
            <a:r>
              <a:rPr lang="fa-IR" sz="5500" dirty="0">
                <a:solidFill>
                  <a:schemeClr val="tx1"/>
                </a:solidFill>
                <a:cs typeface="B Farnaz" panose="00000400000000000000" pitchFamily="2" charset="-78"/>
              </a:rPr>
              <a:t>.سنت لزوماَ کهنه و مترادف با بی حرکتی نیست،افزون بر ان سنت به اجبار قدیمی نیست بلکه می تواند تازه تشکیل شده باشد.</a:t>
            </a:r>
            <a:endParaRPr lang="en-US" sz="5500" dirty="0">
              <a:solidFill>
                <a:schemeClr val="tx1"/>
              </a:solidFill>
              <a:cs typeface="B Farnaz" panose="00000400000000000000" pitchFamily="2" charset="-78"/>
            </a:endParaRPr>
          </a:p>
          <a:p>
            <a:pPr algn="just">
              <a:lnSpc>
                <a:spcPct val="170000"/>
              </a:lnSpc>
            </a:pPr>
            <a:r>
              <a:rPr lang="fa-IR" sz="5500" dirty="0">
                <a:solidFill>
                  <a:schemeClr val="tx1"/>
                </a:solidFill>
                <a:cs typeface="B Farnaz" panose="00000400000000000000" pitchFamily="2" charset="-78"/>
              </a:rPr>
              <a:t>.هنگامی که سنتی مشکلی را حل می کند و از توسعه باز ایستاد،می توانیم بگوییم که دوره ان به پایان رسیده است.</a:t>
            </a:r>
            <a:endParaRPr lang="en-US" sz="5500" dirty="0">
              <a:solidFill>
                <a:schemeClr val="tx1"/>
              </a:solidFill>
              <a:cs typeface="B Farnaz" panose="00000400000000000000" pitchFamily="2" charset="-78"/>
            </a:endParaRPr>
          </a:p>
          <a:p>
            <a:pPr algn="just">
              <a:lnSpc>
                <a:spcPct val="170000"/>
              </a:lnSpc>
            </a:pPr>
            <a:r>
              <a:rPr lang="fa-IR" sz="5500" dirty="0">
                <a:solidFill>
                  <a:schemeClr val="tx1"/>
                </a:solidFill>
                <a:cs typeface="B Farnaz" panose="00000400000000000000" pitchFamily="2" charset="-78"/>
              </a:rPr>
              <a:t>.از آن هنگام که سنتی به وجود می آید و پذیرفته می شود،وظیفه هنرمند است که با نوآوری و ژرف بینی خود آن را سکون نجات دهد و تغییراتی به سوی کمال در آن ایجاد کند تا دوره و توسعه کامل خود را به پایان رساند.</a:t>
            </a:r>
            <a:endParaRPr lang="en-US" sz="5500" dirty="0">
              <a:solidFill>
                <a:schemeClr val="tx1"/>
              </a:solidFill>
              <a:cs typeface="B Farnaz" panose="00000400000000000000" pitchFamily="2" charset="-78"/>
            </a:endParaRPr>
          </a:p>
          <a:p>
            <a:pPr algn="just">
              <a:lnSpc>
                <a:spcPct val="170000"/>
              </a:lnSpc>
              <a:spcAft>
                <a:spcPts val="1000"/>
              </a:spcAft>
            </a:pPr>
            <a:endParaRPr lang="fa-IR" b="1" dirty="0">
              <a:solidFill>
                <a:schemeClr val="tx1"/>
              </a:solidFill>
              <a:cs typeface="B Farnaz" panose="00000400000000000000" pitchFamily="2" charset="-78"/>
            </a:endParaRPr>
          </a:p>
        </p:txBody>
      </p:sp>
      <p:sp>
        <p:nvSpPr>
          <p:cNvPr id="3" name="Horizontal Scroll 2"/>
          <p:cNvSpPr/>
          <p:nvPr/>
        </p:nvSpPr>
        <p:spPr>
          <a:xfrm>
            <a:off x="3357554" y="0"/>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000" b="1" dirty="0" smtClean="0">
                <a:solidFill>
                  <a:srgbClr val="FF0000"/>
                </a:solidFill>
                <a:cs typeface="B Farnaz" panose="00000400000000000000" pitchFamily="2" charset="-78"/>
              </a:rPr>
              <a:t>-دیدگاههای نظری(حسن فتحی)</a:t>
            </a:r>
            <a:endParaRPr lang="en-US" sz="2000" dirty="0" smtClean="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75656" y="1142984"/>
            <a:ext cx="7056784" cy="5286412"/>
          </a:xfrm>
          <a:blipFill>
            <a:blip r:embed="rId2"/>
            <a:stretch>
              <a:fillRect/>
            </a:stretch>
          </a:blipFill>
        </p:spPr>
        <p:txBody>
          <a:bodyPr>
            <a:normAutofit/>
          </a:bodyPr>
          <a:lstStyle/>
          <a:p>
            <a:pPr algn="just">
              <a:lnSpc>
                <a:spcPct val="170000"/>
              </a:lnSpc>
              <a:spcAft>
                <a:spcPts val="1000"/>
              </a:spcAft>
            </a:pPr>
            <a:endParaRPr lang="fa-IR" b="1" dirty="0">
              <a:solidFill>
                <a:schemeClr val="tx1"/>
              </a:solidFill>
            </a:endParaRPr>
          </a:p>
        </p:txBody>
      </p:sp>
      <p:sp>
        <p:nvSpPr>
          <p:cNvPr id="3" name="Horizontal Scroll 2"/>
          <p:cNvSpPr/>
          <p:nvPr/>
        </p:nvSpPr>
        <p:spPr>
          <a:xfrm>
            <a:off x="3357554" y="0"/>
            <a:ext cx="3714776" cy="114298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1"/>
          <a:lstStyle/>
          <a:p>
            <a:pPr>
              <a:lnSpc>
                <a:spcPct val="170000"/>
              </a:lnSpc>
            </a:pPr>
            <a:r>
              <a:rPr lang="fa-IR" sz="2000" b="1" dirty="0" smtClean="0">
                <a:solidFill>
                  <a:srgbClr val="FF0000"/>
                </a:solidFill>
                <a:cs typeface="B Farnaz" panose="00000400000000000000" pitchFamily="2" charset="-78"/>
              </a:rPr>
              <a:t>-دیدگاههای نظری(حسن فتحی)</a:t>
            </a:r>
            <a:endParaRPr lang="en-US" sz="2000" dirty="0" smtClean="0">
              <a:solidFill>
                <a:srgbClr val="FF0000"/>
              </a:solidFill>
              <a:cs typeface="B Farnaz" panose="00000400000000000000" pitchFamily="2" charset="-78"/>
            </a:endParaRPr>
          </a:p>
          <a:p>
            <a:pPr algn="ctr"/>
            <a:endParaRPr lang="fa-IR" sz="1600" dirty="0">
              <a:cs typeface="B Farnaz" panose="00000400000000000000" pitchFamily="2" charset="-78"/>
            </a:endParaRPr>
          </a:p>
        </p:txBody>
      </p:sp>
    </p:spTree>
    <p:extLst>
      <p:ext uri="{BB962C8B-B14F-4D97-AF65-F5344CB8AC3E}">
        <p14:creationId xmlns:p14="http://schemas.microsoft.com/office/powerpoint/2010/main" val="415482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2326</Words>
  <Application>Microsoft Office PowerPoint</Application>
  <PresentationFormat>On-screen Show (4:3)</PresentationFormat>
  <Paragraphs>159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دپارتمان معماری ناربن</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neet</dc:creator>
  <cp:lastModifiedBy>rahsepar</cp:lastModifiedBy>
  <cp:revision>46</cp:revision>
  <dcterms:created xsi:type="dcterms:W3CDTF">2014-04-15T04:59:34Z</dcterms:created>
  <dcterms:modified xsi:type="dcterms:W3CDTF">2016-05-29T07:44:31Z</dcterms:modified>
</cp:coreProperties>
</file>