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72" r:id="rId2"/>
    <p:sldId id="274" r:id="rId3"/>
    <p:sldId id="275" r:id="rId4"/>
    <p:sldId id="276" r:id="rId5"/>
    <p:sldId id="277" r:id="rId6"/>
    <p:sldId id="271" r:id="rId7"/>
    <p:sldId id="273" r:id="rId8"/>
    <p:sldId id="256" r:id="rId9"/>
    <p:sldId id="257" r:id="rId10"/>
    <p:sldId id="258" r:id="rId11"/>
    <p:sldId id="259" r:id="rId12"/>
    <p:sldId id="260" r:id="rId13"/>
    <p:sldId id="261" r:id="rId14"/>
    <p:sldId id="262" r:id="rId15"/>
    <p:sldId id="263" r:id="rId16"/>
    <p:sldId id="264" r:id="rId17"/>
    <p:sldId id="278" r:id="rId18"/>
    <p:sldId id="26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8300F27-BD0C-45E7-8D4C-01BE154881FF}" type="datetimeFigureOut">
              <a:rPr lang="en-US" smtClean="0"/>
              <a:t>1/1/2007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2E55D-904F-4D51-9EB7-40F334C262C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300F27-BD0C-45E7-8D4C-01BE154881FF}" type="datetimeFigureOut">
              <a:rPr lang="en-US" smtClean="0"/>
              <a:t>1/1/2007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2E55D-904F-4D51-9EB7-40F334C262C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8300F27-BD0C-45E7-8D4C-01BE154881FF}" type="datetimeFigureOut">
              <a:rPr lang="en-US" smtClean="0"/>
              <a:t>1/1/2007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2E55D-904F-4D51-9EB7-40F334C262CB}"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300F27-BD0C-45E7-8D4C-01BE154881FF}" type="datetimeFigureOut">
              <a:rPr lang="en-US" smtClean="0"/>
              <a:t>1/1/2007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2E55D-904F-4D51-9EB7-40F334C262CB}"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300F27-BD0C-45E7-8D4C-01BE154881FF}" type="datetimeFigureOut">
              <a:rPr lang="en-US" smtClean="0"/>
              <a:t>1/1/2007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2E55D-904F-4D51-9EB7-40F334C262C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8300F27-BD0C-45E7-8D4C-01BE154881FF}" type="datetimeFigureOut">
              <a:rPr lang="en-US" smtClean="0"/>
              <a:t>1/1/2007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C2E55D-904F-4D51-9EB7-40F334C262CB}"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300F27-BD0C-45E7-8D4C-01BE154881FF}" type="datetimeFigureOut">
              <a:rPr lang="en-US" smtClean="0"/>
              <a:t>1/1/2007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C2E55D-904F-4D51-9EB7-40F334C262C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300F27-BD0C-45E7-8D4C-01BE154881FF}" type="datetimeFigureOut">
              <a:rPr lang="en-US" smtClean="0"/>
              <a:t>1/1/2007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C2E55D-904F-4D51-9EB7-40F334C262C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8300F27-BD0C-45E7-8D4C-01BE154881FF}" type="datetimeFigureOut">
              <a:rPr lang="en-US" smtClean="0"/>
              <a:t>1/1/2007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C2E55D-904F-4D51-9EB7-40F334C262C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8300F27-BD0C-45E7-8D4C-01BE154881FF}" type="datetimeFigureOut">
              <a:rPr lang="en-US" smtClean="0"/>
              <a:t>1/1/2007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C2E55D-904F-4D51-9EB7-40F334C262CB}"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300F27-BD0C-45E7-8D4C-01BE154881FF}" type="datetimeFigureOut">
              <a:rPr lang="en-US" smtClean="0"/>
              <a:t>1/1/2007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C2E55D-904F-4D51-9EB7-40F334C262CB}"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8300F27-BD0C-45E7-8D4C-01BE154881FF}" type="datetimeFigureOut">
              <a:rPr lang="en-US" smtClean="0"/>
              <a:t>1/1/2007</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9C2E55D-904F-4D51-9EB7-40F334C262CB}"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hyperlink" Target="http://www.google.com/url?sa=i&amp;rct=j&amp;q=&amp;esrc=s&amp;source=images&amp;cd=&amp;cad=rja&amp;uact=8&amp;ved=0ahUKEwiwmZG8357QAhVGthQKHZbGBP8QjRwIBw&amp;url=http://marketingclass.blogfa.com/post-53.aspx&amp;psig=AFQjCNF81OAS9kNNwl9B-8Xvg3Al6u0u8g&amp;ust=1478886443316612"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url?sa=i&amp;rct=j&amp;q=&amp;esrc=s&amp;source=images&amp;cd=&amp;cad=rja&amp;uact=8&amp;ved=0ahUKEwixp6qz3p7QAhULvhQKHdggBn8QjRwIBw&amp;url=http://www.wisgoon.com/pin/1978029/&amp;psig=AFQjCNGvOV9BRSeWU0PXUWGFsq2b0bZmxg&amp;ust=1478886156712389"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99792" y="332656"/>
            <a:ext cx="3384376" cy="648072"/>
          </a:xfrm>
          <a:prstGeom prst="rect">
            <a:avLst/>
          </a:prstGeom>
          <a:ln/>
          <a:scene3d>
            <a:camera prst="orthographicFront"/>
            <a:lightRig rig="threePt" dir="t"/>
          </a:scene3d>
          <a:sp3d>
            <a:bevelT prst="relaxedInset"/>
          </a:sp3d>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b="1" dirty="0" smtClean="0">
                <a:ln w="10541" cmpd="sng">
                  <a:solidFill>
                    <a:schemeClr val="accent2">
                      <a:lumMod val="50000"/>
                    </a:schemeClr>
                  </a:solidFill>
                  <a:prstDash val="solid"/>
                </a:ln>
                <a:solidFill>
                  <a:schemeClr val="accent2">
                    <a:lumMod val="50000"/>
                  </a:schemeClr>
                </a:solidFill>
              </a:rPr>
              <a:t>به نام خدا</a:t>
            </a:r>
            <a:endParaRPr lang="en-US" sz="3200" b="1" dirty="0">
              <a:ln w="10541" cmpd="sng">
                <a:solidFill>
                  <a:schemeClr val="accent2">
                    <a:lumMod val="50000"/>
                  </a:schemeClr>
                </a:solidFill>
                <a:prstDash val="solid"/>
              </a:ln>
              <a:solidFill>
                <a:schemeClr val="accent2">
                  <a:lumMod val="50000"/>
                </a:schemeClr>
              </a:solidFill>
            </a:endParaRPr>
          </a:p>
        </p:txBody>
      </p:sp>
      <p:sp>
        <p:nvSpPr>
          <p:cNvPr id="8" name="Rectangle 7"/>
          <p:cNvSpPr/>
          <p:nvPr/>
        </p:nvSpPr>
        <p:spPr>
          <a:xfrm>
            <a:off x="2339752" y="2060848"/>
            <a:ext cx="4386623" cy="1008112"/>
          </a:xfrm>
          <a:prstGeom prst="rect">
            <a:avLst/>
          </a:prstGeom>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b="1" dirty="0" smtClean="0">
                <a:ln w="10541" cmpd="sng">
                  <a:solidFill>
                    <a:schemeClr val="accent2">
                      <a:lumMod val="50000"/>
                    </a:schemeClr>
                  </a:solidFill>
                  <a:prstDash val="solid"/>
                </a:ln>
                <a:solidFill>
                  <a:schemeClr val="accent2">
                    <a:lumMod val="50000"/>
                  </a:schemeClr>
                </a:solidFill>
              </a:rPr>
              <a:t>کارفرین برتر</a:t>
            </a:r>
            <a:endParaRPr lang="en-US" sz="2400" b="1" dirty="0">
              <a:ln w="10541" cmpd="sng">
                <a:solidFill>
                  <a:schemeClr val="accent2">
                    <a:lumMod val="50000"/>
                  </a:schemeClr>
                </a:solidFill>
                <a:prstDash val="solid"/>
              </a:ln>
              <a:solidFill>
                <a:schemeClr val="accent2">
                  <a:lumMod val="50000"/>
                </a:schemeClr>
              </a:solidFill>
            </a:endParaRPr>
          </a:p>
        </p:txBody>
      </p:sp>
    </p:spTree>
    <p:extLst>
      <p:ext uri="{BB962C8B-B14F-4D97-AF65-F5344CB8AC3E}">
        <p14:creationId xmlns:p14="http://schemas.microsoft.com/office/powerpoint/2010/main" val="124591765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7916" tIns="0" rIns="107916" bIns="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222222"/>
                </a:solidFill>
                <a:effectLst/>
                <a:latin typeface="iransans"/>
                <a:cs typeface="Arial" pitchFamily="34" charset="0"/>
              </a:rPr>
              <a:t/>
            </a:r>
            <a:br>
              <a:rPr kumimoji="0" lang="en-US" sz="900" b="0" i="0" u="none" strike="noStrike" cap="none" normalizeH="0" baseline="0" smtClean="0">
                <a:ln>
                  <a:noFill/>
                </a:ln>
                <a:solidFill>
                  <a:srgbClr val="222222"/>
                </a:solidFill>
                <a:effectLst/>
                <a:latin typeface="iransans"/>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7916" tIns="0" rIns="107916" bIns="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222222"/>
                </a:solidFill>
                <a:effectLst/>
                <a:latin typeface="iransans"/>
                <a:cs typeface="Arial" pitchFamily="34" charset="0"/>
              </a:rPr>
              <a:t/>
            </a:r>
            <a:br>
              <a:rPr kumimoji="0" lang="en-US" sz="900" b="0" i="0" u="none" strike="noStrike" cap="none" normalizeH="0" baseline="0" smtClean="0">
                <a:ln>
                  <a:noFill/>
                </a:ln>
                <a:solidFill>
                  <a:srgbClr val="222222"/>
                </a:solidFill>
                <a:effectLst/>
                <a:latin typeface="iransans"/>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2286000" y="3105835"/>
            <a:ext cx="4572000" cy="646331"/>
          </a:xfrm>
          <a:prstGeom prst="rect">
            <a:avLst/>
          </a:prstGeom>
        </p:spPr>
        <p:txBody>
          <a:bodyPr>
            <a:spAutoFit/>
          </a:bodyPr>
          <a:lstStyle/>
          <a:p>
            <a:endParaRPr lang="en-US" dirty="0" smtClean="0"/>
          </a:p>
          <a:p>
            <a:endParaRPr lang="en-US" dirty="0"/>
          </a:p>
        </p:txBody>
      </p:sp>
      <p:sp>
        <p:nvSpPr>
          <p:cNvPr id="3" name="Rounded Rectangle 2"/>
          <p:cNvSpPr/>
          <p:nvPr/>
        </p:nvSpPr>
        <p:spPr>
          <a:xfrm>
            <a:off x="323528" y="260648"/>
            <a:ext cx="2880320" cy="79208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smtClean="0"/>
              <a:t>1905 تا 1918</a:t>
            </a:r>
          </a:p>
          <a:p>
            <a:pPr algn="ctr"/>
            <a:r>
              <a:rPr lang="fa-IR" dirty="0" smtClean="0"/>
              <a:t>کوکاکولا در 8 کشور دنیا مورد توجه مشتری ها قرار گرفته بود.</a:t>
            </a:r>
            <a:endParaRPr lang="fa-IR" dirty="0"/>
          </a:p>
        </p:txBody>
      </p:sp>
      <p:sp>
        <p:nvSpPr>
          <p:cNvPr id="8" name="Rounded Rectangle 7"/>
          <p:cNvSpPr/>
          <p:nvPr/>
        </p:nvSpPr>
        <p:spPr>
          <a:xfrm>
            <a:off x="165956" y="2492896"/>
            <a:ext cx="8812088" cy="403244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t>با تقلید کودکانه، کوکاکولا بطری های زیبایی برای نوشابه های خود ساخت.</a:t>
            </a:r>
          </a:p>
          <a:p>
            <a:pPr algn="ctr"/>
            <a:r>
              <a:rPr lang="fa-IR" dirty="0"/>
              <a:t>حفظ برند</a:t>
            </a:r>
          </a:p>
          <a:p>
            <a:pPr algn="ctr"/>
            <a:r>
              <a:rPr lang="fa-IR" dirty="0"/>
              <a:t>شاید تقلید کار جالبی نباشد اما همه هدف کوکاکولا رسیدن به موفقیت بود. کوکاکولا نوشابه دوست داشتنی و برند بزرگی شده بود. هر دو این مسایل باید حفظ می شدند. به همین دلیل تبلیغات این محصول به این صورت تغییر کرد که: هیچ جایگزینی را قبول نکنید.</a:t>
            </a:r>
          </a:p>
          <a:p>
            <a:pPr algn="ctr"/>
            <a:r>
              <a:rPr lang="fa-IR" dirty="0"/>
              <a:t>همچنین شرکت به تولید بطری های زیبا نیز روی آورد و در آخر نیز شکل شناخته شده بطری ها را ساخت. کمپانی «روت گلاس» از ایالت ایندیانا زیباترین بطری را طراحی کرد. در سال 1916 میلادی، آنها فروش این نوشیدنی داخل بطری را آغاز کردند. بطری اصلی شیشه به گونه ای بود که لوگوی کوکاکولای روی آن در تاریکی نیز به راحتی دیده می شود.</a:t>
            </a:r>
          </a:p>
          <a:p>
            <a:pPr algn="ctr"/>
            <a:r>
              <a:rPr lang="fa-IR" dirty="0"/>
              <a:t>کوکاکولا رشد بسیاری پیدا کرد و به کشورهای دیگر همچون کانادا، پاناما، کوبا، پورتو ریکو، فرانسه و ... را ه پیدا کرد. در سال 1900 میلادی، فقط دو بطری از کوکا بود و در سال 1920 به </a:t>
            </a:r>
            <a:r>
              <a:rPr lang="fa-IR" dirty="0" smtClean="0"/>
              <a:t>یک هزار </a:t>
            </a:r>
            <a:r>
              <a:rPr lang="fa-IR" dirty="0"/>
              <a:t>بطری رسید.</a:t>
            </a:r>
          </a:p>
        </p:txBody>
      </p:sp>
      <p:sp>
        <p:nvSpPr>
          <p:cNvPr id="2" name="Oval 1"/>
          <p:cNvSpPr/>
          <p:nvPr/>
        </p:nvSpPr>
        <p:spPr>
          <a:xfrm>
            <a:off x="6588224" y="249141"/>
            <a:ext cx="2160240" cy="100811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dirty="0" smtClean="0"/>
              <a:t>مربوط به استراتژی تقلیدی</a:t>
            </a:r>
            <a:endParaRPr lang="en-US" dirty="0"/>
          </a:p>
        </p:txBody>
      </p:sp>
    </p:spTree>
    <p:extLst>
      <p:ext uri="{BB962C8B-B14F-4D97-AF65-F5344CB8AC3E}">
        <p14:creationId xmlns:p14="http://schemas.microsoft.com/office/powerpoint/2010/main" val="274647560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9512" y="484936"/>
            <a:ext cx="4176464" cy="64807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dirty="0"/>
              <a:t>1919 تا 1940کوکاکولا وارد 53 کشور دنیا شد</a:t>
            </a:r>
          </a:p>
        </p:txBody>
      </p:sp>
      <p:sp>
        <p:nvSpPr>
          <p:cNvPr id="6" name="Rectangle 5"/>
          <p:cNvSpPr/>
          <p:nvPr/>
        </p:nvSpPr>
        <p:spPr>
          <a:xfrm>
            <a:off x="0" y="2996952"/>
            <a:ext cx="9144000" cy="3744415"/>
          </a:xfrm>
          <a:prstGeom prst="rect">
            <a:avLst/>
          </a:prstGeom>
          <a:scene3d>
            <a:camera prst="orthographicFront"/>
            <a:lightRig rig="threePt" dir="t"/>
          </a:scene3d>
          <a:sp3d>
            <a:bevelT prst="relaxedInset"/>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t>وکاکولا در بسته های شش تایی فروخته می شد. این طراحی باعث شده بود تا خریداران از این نوشابه در هر جایی که دوست دارند، لذت ببرند.</a:t>
            </a:r>
          </a:p>
          <a:p>
            <a:pPr algn="ctr"/>
            <a:r>
              <a:rPr lang="fa-IR" dirty="0"/>
              <a:t>میراث «وودراف»</a:t>
            </a:r>
          </a:p>
          <a:p>
            <a:pPr algn="ctr"/>
            <a:endParaRPr lang="fa-IR" dirty="0"/>
          </a:p>
          <a:p>
            <a:pPr algn="ctr"/>
            <a:r>
              <a:rPr lang="fa-IR" dirty="0"/>
              <a:t>شاید هیچ کس به اندازه «روبرت وودراف» شیفته کوکاکولا نشده بود. در سال 1923 میلادی، چهار سال پس از اینکه پدرش – ارنست – کارخانه را از آسا کندلر خریداری کرد، وودراف مدیر کارخانه شد. همان طور که کندلر، کوکاکولا را در کشورهای ایالت متحده به همگان معرفی کرد، وودراف نیز آن را به دیگر کشورهای دنیا معرفی و عرضه کرد. وودراف حدود 60 سال مدیر و سرپرست کارخانجات کوکاکولا بود. وودراف در سال 1928 میلادی، کوکاکولا را به بازی های المپیک برد و در بسته های شش تایی به مشتری ها عرضه می شد. همین امر باعث شناخه شدن این نوشابه در سراسر دنیا شد. این فکر وودراف بسیار هوشمندانه بود و کوکاکولا را تا جایی پیش برد که وارد زندگی روزانه مردم شد</a:t>
            </a:r>
            <a:endParaRPr lang="en-US" dirty="0"/>
          </a:p>
          <a:p>
            <a:pPr algn="ctr"/>
            <a:endParaRPr lang="fa-IR" dirty="0"/>
          </a:p>
          <a:p>
            <a:pPr algn="ctr"/>
            <a:endParaRPr lang="fa-IR" dirty="0"/>
          </a:p>
          <a:p>
            <a:pPr algn="ctr"/>
            <a:endParaRPr lang="fa-I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101" y="146192"/>
            <a:ext cx="4169992" cy="2850760"/>
          </a:xfrm>
          <a:prstGeom prst="rect">
            <a:avLst/>
          </a:prstGeom>
        </p:spPr>
      </p:pic>
    </p:spTree>
    <p:extLst>
      <p:ext uri="{BB962C8B-B14F-4D97-AF65-F5344CB8AC3E}">
        <p14:creationId xmlns:p14="http://schemas.microsoft.com/office/powerpoint/2010/main" val="274647560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4500" y="2132856"/>
            <a:ext cx="4572000" cy="3970318"/>
          </a:xfrm>
          <a:prstGeom prst="rect">
            <a:avLst/>
          </a:prstGeom>
        </p:spPr>
        <p:txBody>
          <a:bodyPr>
            <a:spAutoFit/>
          </a:bodyPr>
          <a:lstStyle/>
          <a:p>
            <a:pPr algn="ctr"/>
            <a:r>
              <a:rPr lang="fa-IR" dirty="0" smtClean="0">
                <a:ln>
                  <a:solidFill>
                    <a:schemeClr val="bg2">
                      <a:lumMod val="10000"/>
                    </a:schemeClr>
                  </a:solidFill>
                </a:ln>
                <a:solidFill>
                  <a:schemeClr val="bg2">
                    <a:lumMod val="10000"/>
                  </a:schemeClr>
                </a:solidFill>
                <a:effectLst>
                  <a:glow rad="63500">
                    <a:schemeClr val="accent3">
                      <a:satMod val="175000"/>
                      <a:alpha val="40000"/>
                    </a:schemeClr>
                  </a:glow>
                </a:effectLst>
              </a:rPr>
              <a:t>در این دوره، اسپرایت تولید و عرضه و واژه مخفف </a:t>
            </a:r>
            <a:r>
              <a:rPr lang="en-US" dirty="0" smtClean="0">
                <a:ln>
                  <a:solidFill>
                    <a:schemeClr val="bg2">
                      <a:lumMod val="10000"/>
                    </a:schemeClr>
                  </a:solidFill>
                </a:ln>
                <a:solidFill>
                  <a:schemeClr val="bg2">
                    <a:lumMod val="10000"/>
                  </a:schemeClr>
                </a:solidFill>
                <a:effectLst>
                  <a:glow rad="63500">
                    <a:schemeClr val="accent3">
                      <a:satMod val="175000"/>
                      <a:alpha val="40000"/>
                    </a:schemeClr>
                  </a:glow>
                </a:effectLst>
              </a:rPr>
              <a:t>Coke </a:t>
            </a:r>
            <a:r>
              <a:rPr lang="fa-IR" dirty="0" smtClean="0">
                <a:ln>
                  <a:solidFill>
                    <a:schemeClr val="bg2">
                      <a:lumMod val="10000"/>
                    </a:schemeClr>
                  </a:solidFill>
                </a:ln>
                <a:solidFill>
                  <a:schemeClr val="bg2">
                    <a:lumMod val="10000"/>
                  </a:schemeClr>
                </a:solidFill>
                <a:effectLst>
                  <a:glow rad="63500">
                    <a:schemeClr val="accent3">
                      <a:satMod val="175000"/>
                      <a:alpha val="40000"/>
                    </a:schemeClr>
                  </a:glow>
                </a:effectLst>
              </a:rPr>
              <a:t>برای کوکاکولا انتخاب شد.</a:t>
            </a:r>
          </a:p>
          <a:p>
            <a:pPr algn="ctr"/>
            <a:r>
              <a:rPr lang="fa-IR" dirty="0">
                <a:ln>
                  <a:solidFill>
                    <a:schemeClr val="bg2">
                      <a:lumMod val="10000"/>
                    </a:schemeClr>
                  </a:solidFill>
                </a:ln>
                <a:solidFill>
                  <a:schemeClr val="bg2">
                    <a:lumMod val="10000"/>
                  </a:schemeClr>
                </a:solidFill>
                <a:effectLst>
                  <a:glow rad="63500">
                    <a:schemeClr val="accent3">
                      <a:satMod val="175000"/>
                      <a:alpha val="40000"/>
                    </a:schemeClr>
                  </a:glow>
                </a:effectLst>
              </a:rPr>
              <a:t>جنگ و میراث باقی مانده از آن</a:t>
            </a:r>
          </a:p>
          <a:p>
            <a:pPr algn="ctr"/>
            <a:r>
              <a:rPr lang="fa-IR" dirty="0">
                <a:ln>
                  <a:solidFill>
                    <a:schemeClr val="bg2">
                      <a:lumMod val="10000"/>
                    </a:schemeClr>
                  </a:solidFill>
                </a:ln>
                <a:solidFill>
                  <a:schemeClr val="bg2">
                    <a:lumMod val="10000"/>
                  </a:schemeClr>
                </a:solidFill>
                <a:effectLst>
                  <a:glow rad="63500">
                    <a:schemeClr val="accent3">
                      <a:satMod val="175000"/>
                      <a:alpha val="40000"/>
                    </a:schemeClr>
                  </a:glow>
                </a:effectLst>
              </a:rPr>
              <a:t>در سال 1941 میلادی، آمریکا وارد جنگ جهانی دوم شد. هزاران زن و مرد به جبهه های جنگ فرستاده شدند و دولت و کوکاکولا از آنها حمایت می کردند. وودراف اعلام کرده بود هر مردی با یونیفورم نظامی می توان هر بطری کوک را با قیمت 5 سنت خریداری کند. در سال 1943 میلادی، ژنرال دیوایت دی آیزنهاور ، تلگرامی برای کمپانی کوکاکولا فرستاد و ارسال مصالح برای 10 کارخانه نوشابه سازی را درخواست کرد. در طول جنگ، مردم از طعم و مزه این نوشابه لذت می برند.</a:t>
            </a:r>
            <a:endParaRPr lang="en-US" dirty="0">
              <a:ln>
                <a:solidFill>
                  <a:schemeClr val="bg2">
                    <a:lumMod val="10000"/>
                  </a:schemeClr>
                </a:solidFill>
              </a:ln>
              <a:solidFill>
                <a:schemeClr val="bg2">
                  <a:lumMod val="10000"/>
                </a:schemeClr>
              </a:solidFill>
              <a:effectLst>
                <a:glow rad="63500">
                  <a:schemeClr val="accent3">
                    <a:satMod val="175000"/>
                    <a:alpha val="40000"/>
                  </a:schemeClr>
                </a:glow>
              </a:effectLst>
            </a:endParaRPr>
          </a:p>
          <a:p>
            <a:endParaRPr lang="fa-IR" dirty="0" smtClean="0"/>
          </a:p>
          <a:p>
            <a:endParaRPr lang="fa-IR" dirty="0" smtClean="0"/>
          </a:p>
        </p:txBody>
      </p:sp>
      <p:sp>
        <p:nvSpPr>
          <p:cNvPr id="5" name="Rectangle 4"/>
          <p:cNvSpPr/>
          <p:nvPr/>
        </p:nvSpPr>
        <p:spPr>
          <a:xfrm>
            <a:off x="107504" y="188640"/>
            <a:ext cx="4032448" cy="64807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dirty="0"/>
              <a:t>1941 تا 1959کوکاکولا وارد 120 کشور دنیا شد</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836712"/>
            <a:ext cx="3810000" cy="5191125"/>
          </a:xfrm>
          <a:prstGeom prst="rect">
            <a:avLst/>
          </a:prstGeom>
        </p:spPr>
      </p:pic>
      <p:sp>
        <p:nvSpPr>
          <p:cNvPr id="2" name="Rectangle 1"/>
          <p:cNvSpPr/>
          <p:nvPr/>
        </p:nvSpPr>
        <p:spPr>
          <a:xfrm>
            <a:off x="1925007" y="5949280"/>
            <a:ext cx="2798796" cy="57606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dirty="0" smtClean="0"/>
              <a:t>استراتژی فرصت گرایانه</a:t>
            </a:r>
            <a:endParaRPr lang="en-US" dirty="0"/>
          </a:p>
        </p:txBody>
      </p:sp>
    </p:spTree>
    <p:extLst>
      <p:ext uri="{BB962C8B-B14F-4D97-AF65-F5344CB8AC3E}">
        <p14:creationId xmlns:p14="http://schemas.microsoft.com/office/powerpoint/2010/main" val="274647560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3212976"/>
            <a:ext cx="8640960" cy="4524315"/>
          </a:xfrm>
          <a:prstGeom prst="rect">
            <a:avLst/>
          </a:prstGeom>
        </p:spPr>
        <p:txBody>
          <a:bodyPr wrap="square">
            <a:spAutoFit/>
          </a:bodyPr>
          <a:lstStyle/>
          <a:p>
            <a:pPr algn="ctr"/>
            <a:r>
              <a:rPr lang="fa-IR" dirty="0" smtClean="0">
                <a:ln>
                  <a:solidFill>
                    <a:schemeClr val="bg2">
                      <a:lumMod val="10000"/>
                    </a:schemeClr>
                  </a:solidFill>
                </a:ln>
                <a:solidFill>
                  <a:schemeClr val="tx1">
                    <a:lumMod val="95000"/>
                    <a:lumOff val="5000"/>
                  </a:schemeClr>
                </a:solidFill>
                <a:effectLst>
                  <a:glow rad="63500">
                    <a:schemeClr val="accent6">
                      <a:satMod val="175000"/>
                      <a:alpha val="40000"/>
                    </a:schemeClr>
                  </a:glow>
                </a:effectLst>
              </a:rPr>
              <a:t>در دهه 70 میلادی، کوکاکولا تبلیغات هیجان انگیزی داشت</a:t>
            </a:r>
          </a:p>
          <a:p>
            <a:pPr algn="ctr"/>
            <a:r>
              <a:rPr lang="fa-IR" dirty="0">
                <a:ln>
                  <a:solidFill>
                    <a:schemeClr val="bg2">
                      <a:lumMod val="10000"/>
                    </a:schemeClr>
                  </a:solidFill>
                </a:ln>
                <a:solidFill>
                  <a:schemeClr val="tx1">
                    <a:lumMod val="95000"/>
                    <a:lumOff val="5000"/>
                  </a:schemeClr>
                </a:solidFill>
                <a:effectLst>
                  <a:glow rad="63500">
                    <a:schemeClr val="accent6">
                      <a:satMod val="175000"/>
                      <a:alpha val="40000"/>
                    </a:schemeClr>
                  </a:glow>
                </a:effectLst>
              </a:rPr>
              <a:t>دنیایی از مشتری ها</a:t>
            </a:r>
          </a:p>
          <a:p>
            <a:pPr algn="ctr"/>
            <a:r>
              <a:rPr lang="fa-IR" dirty="0">
                <a:ln>
                  <a:solidFill>
                    <a:schemeClr val="bg2">
                      <a:lumMod val="10000"/>
                    </a:schemeClr>
                  </a:solidFill>
                </a:ln>
                <a:solidFill>
                  <a:schemeClr val="tx1">
                    <a:lumMod val="95000"/>
                    <a:lumOff val="5000"/>
                  </a:schemeClr>
                </a:solidFill>
                <a:effectLst>
                  <a:glow rad="63500">
                    <a:schemeClr val="accent6">
                      <a:satMod val="175000"/>
                      <a:alpha val="40000"/>
                    </a:schemeClr>
                  </a:glow>
                </a:effectLst>
              </a:rPr>
              <a:t>پس از 70 سال موفقیت، کوکاکولا تصمیم گرفت تا طعم نوشیدنی های خود را بیشتر کند. فانتا، نخستین بار در دهه 1940 میلادی تولید و در دهه 1950 میلادی معرفی شد. اسپرایت، در سال 1961 میلادی، در سال 1963 در سال 1966 میلادی پا به عرصه وجود گذاشتند. در سال 1960 میلادی، کوکاکولا کمپانی را خریداری کرد و خط تولید نوشیدنی های خود را توسعه داد.</a:t>
            </a:r>
          </a:p>
          <a:p>
            <a:pPr algn="ctr"/>
            <a:r>
              <a:rPr lang="fa-IR" dirty="0">
                <a:ln>
                  <a:solidFill>
                    <a:schemeClr val="bg2">
                      <a:lumMod val="10000"/>
                    </a:schemeClr>
                  </a:solidFill>
                </a:ln>
                <a:solidFill>
                  <a:schemeClr val="tx1">
                    <a:lumMod val="95000"/>
                    <a:lumOff val="5000"/>
                  </a:schemeClr>
                </a:solidFill>
                <a:effectLst>
                  <a:glow rad="63500">
                    <a:schemeClr val="accent6">
                      <a:satMod val="175000"/>
                      <a:alpha val="40000"/>
                    </a:schemeClr>
                  </a:glow>
                </a:effectLst>
              </a:rPr>
              <a:t>هر سال کوکاکولا مشتری های بیشتری از سراسر دنیا پیدا می کرد و به تدریج وارد کشورهای دورتر همچون پاراگوئه، ماکائو، ترکیه و ... شد.کوکاکولا همیشه تبلیغات هیجان انگیز و جالبی داشت. به طور مثال، دوستانی را نشان می داد که با کوک لحظه های شادی را با هم سپری می کنند. یا مثلا در تبلیغات سال 1971 میلادی، نشان داد گروهی از مردم از سراسر جهان در تپه ای در ایتالیا دور هم جمع شده اند و آهنگی با مضمون: «من دوست دارم کوکا بخرم» برای دنیا  سر داده اند.</a:t>
            </a:r>
          </a:p>
          <a:p>
            <a:pPr algn="ctr"/>
            <a:r>
              <a:rPr lang="fa-IR" dirty="0">
                <a:ln>
                  <a:solidFill>
                    <a:schemeClr val="bg2">
                      <a:lumMod val="10000"/>
                    </a:schemeClr>
                  </a:solidFill>
                </a:ln>
                <a:solidFill>
                  <a:schemeClr val="tx1">
                    <a:lumMod val="95000"/>
                    <a:lumOff val="5000"/>
                  </a:schemeClr>
                </a:solidFill>
                <a:effectLst>
                  <a:glow rad="63500">
                    <a:schemeClr val="accent6">
                      <a:satMod val="175000"/>
                      <a:alpha val="40000"/>
                    </a:schemeClr>
                  </a:glow>
                </a:effectLst>
              </a:rPr>
              <a:t>در سال 1978 میلادی، کوکاکولا نخستین شرکت تولید نوشیدنی بود که وارد جمهوری چین شد.</a:t>
            </a:r>
          </a:p>
          <a:p>
            <a:endParaRPr lang="fa-IR" dirty="0" smtClean="0"/>
          </a:p>
          <a:p>
            <a:endParaRPr lang="fa-IR" dirty="0" smtClean="0"/>
          </a:p>
          <a:p>
            <a:endParaRPr lang="fa-IR" dirty="0" smtClean="0"/>
          </a:p>
          <a:p>
            <a:endParaRPr lang="fa-IR" dirty="0" smtClean="0"/>
          </a:p>
        </p:txBody>
      </p:sp>
      <p:sp>
        <p:nvSpPr>
          <p:cNvPr id="7" name="Rectangle 6"/>
          <p:cNvSpPr/>
          <p:nvPr/>
        </p:nvSpPr>
        <p:spPr>
          <a:xfrm>
            <a:off x="251520" y="188640"/>
            <a:ext cx="4072218" cy="86409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dirty="0"/>
              <a:t>1960 تا 1981کوکاکولا در 163 کشور دنیا فروخته می شد</a:t>
            </a:r>
          </a:p>
        </p:txBody>
      </p:sp>
    </p:spTree>
    <p:extLst>
      <p:ext uri="{BB962C8B-B14F-4D97-AF65-F5344CB8AC3E}">
        <p14:creationId xmlns:p14="http://schemas.microsoft.com/office/powerpoint/2010/main" val="274647560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2204864"/>
            <a:ext cx="4392488" cy="4247317"/>
          </a:xfrm>
          <a:prstGeom prst="rect">
            <a:avLst/>
          </a:prstGeom>
        </p:spPr>
        <p:txBody>
          <a:bodyPr wrap="square">
            <a:spAutoFit/>
          </a:bodyPr>
          <a:lstStyle/>
          <a:p>
            <a:r>
              <a:rPr lang="fa-IR" dirty="0" smtClean="0">
                <a:solidFill>
                  <a:schemeClr val="tx2">
                    <a:lumMod val="50000"/>
                  </a:schemeClr>
                </a:solidFill>
                <a:effectLst>
                  <a:glow rad="63500">
                    <a:schemeClr val="accent4">
                      <a:satMod val="175000"/>
                      <a:alpha val="40000"/>
                    </a:schemeClr>
                  </a:glow>
                </a:effectLst>
              </a:rPr>
              <a:t>در سال 1985 میلادی، کوکاکولا نخستین نوشیدنی بود که به فضا راه پیدا کرد.</a:t>
            </a:r>
          </a:p>
          <a:p>
            <a:r>
              <a:rPr lang="fa-IR" dirty="0" smtClean="0">
                <a:solidFill>
                  <a:schemeClr val="tx2">
                    <a:lumMod val="50000"/>
                  </a:schemeClr>
                </a:solidFill>
                <a:effectLst>
                  <a:glow rad="63500">
                    <a:schemeClr val="accent4">
                      <a:satMod val="175000"/>
                      <a:alpha val="40000"/>
                    </a:schemeClr>
                  </a:glow>
                </a:effectLst>
              </a:rPr>
              <a:t> کوکا جدید و رژیمی در دهه 1980 میلادی، تب لاغر شدن میان مردم زیاد شد و بسیاری از آنها از نوشیدن کوکاکولا دست برداشته بوند. در سال 1981 میلادی، «روبرتو سی گویزیتا» مدیر عامل این کمپانی شد و سیاست های جدیدی وارد این شرکت کرد. از جمله باید به ساخت و توسعه شرکت سرمایه گذاری کوکاکولا، تولید نوشابه های رژیمی و توسعه برند تجاری کوکاکولا اشاره کرد. همین سیاست باعث شد تا در آن زمان کوکاکولا به عنوان کم کالری ترین نوشیدنی دنیا شناخته شود.</a:t>
            </a:r>
          </a:p>
          <a:p>
            <a:endParaRPr lang="fa-IR" dirty="0"/>
          </a:p>
          <a:p>
            <a:endParaRPr lang="fa-IR" dirty="0" smtClean="0"/>
          </a:p>
          <a:p>
            <a:endParaRPr lang="fa-IR" dirty="0" smtClean="0"/>
          </a:p>
          <a:p>
            <a:endParaRPr lang="fa-IR" dirty="0" smtClean="0"/>
          </a:p>
        </p:txBody>
      </p:sp>
      <p:sp>
        <p:nvSpPr>
          <p:cNvPr id="4" name="Rectangle 3"/>
          <p:cNvSpPr/>
          <p:nvPr/>
        </p:nvSpPr>
        <p:spPr>
          <a:xfrm>
            <a:off x="539552" y="147185"/>
            <a:ext cx="4734272" cy="86409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dirty="0">
                <a:ln w="18415" cmpd="sng">
                  <a:solidFill>
                    <a:srgbClr val="FFFFFF"/>
                  </a:solidFill>
                  <a:prstDash val="solid"/>
                </a:ln>
                <a:solidFill>
                  <a:srgbClr val="FFFFFF"/>
                </a:solidFill>
                <a:effectLst>
                  <a:outerShdw blurRad="63500" dir="3600000" algn="tl" rotWithShape="0">
                    <a:srgbClr val="000000">
                      <a:alpha val="70000"/>
                    </a:srgbClr>
                  </a:outerShdw>
                </a:effectLst>
              </a:rPr>
              <a:t>1982 تا </a:t>
            </a: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1989</a:t>
            </a:r>
            <a:r>
              <a:rPr lang="fa-IR" dirty="0">
                <a:ln w="18415" cmpd="sng">
                  <a:solidFill>
                    <a:srgbClr val="FFFFFF"/>
                  </a:solidFill>
                  <a:prstDash val="solid"/>
                </a:ln>
                <a:solidFill>
                  <a:srgbClr val="FFFFFF"/>
                </a:solidFill>
                <a:effectLst>
                  <a:outerShdw blurRad="63500" dir="3600000" algn="tl" rotWithShape="0">
                    <a:srgbClr val="000000">
                      <a:alpha val="70000"/>
                    </a:srgbClr>
                  </a:outerShdw>
                </a:effectLst>
              </a:rPr>
              <a:t>کوکاکولا در 165 کشور دنیا فروخته می شد.</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fa-I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1188849"/>
            <a:ext cx="4320480" cy="4468611"/>
          </a:xfrm>
          <a:prstGeom prst="rect">
            <a:avLst/>
          </a:prstGeom>
        </p:spPr>
      </p:pic>
      <p:sp>
        <p:nvSpPr>
          <p:cNvPr id="2" name="Explosion 2 1"/>
          <p:cNvSpPr/>
          <p:nvPr/>
        </p:nvSpPr>
        <p:spPr>
          <a:xfrm>
            <a:off x="827584" y="5517232"/>
            <a:ext cx="3744416" cy="1220348"/>
          </a:xfrm>
          <a:prstGeom prst="irregularSeal2">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smtClean="0"/>
              <a:t>استراتژی تحاجمی</a:t>
            </a:r>
            <a:endParaRPr lang="en-US" dirty="0"/>
          </a:p>
        </p:txBody>
      </p:sp>
    </p:spTree>
    <p:extLst>
      <p:ext uri="{BB962C8B-B14F-4D97-AF65-F5344CB8AC3E}">
        <p14:creationId xmlns:p14="http://schemas.microsoft.com/office/powerpoint/2010/main" val="274647560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4005064"/>
            <a:ext cx="8712968" cy="4247317"/>
          </a:xfrm>
          <a:prstGeom prst="rect">
            <a:avLst/>
          </a:prstGeom>
        </p:spPr>
        <p:txBody>
          <a:bodyPr wrap="square">
            <a:spAutoFit/>
          </a:bodyPr>
          <a:lstStyle/>
          <a:p>
            <a:r>
              <a:rPr lang="fa-IR" dirty="0" smtClean="0">
                <a:ln>
                  <a:solidFill>
                    <a:schemeClr val="bg2">
                      <a:lumMod val="10000"/>
                    </a:schemeClr>
                  </a:solidFill>
                </a:ln>
                <a:solidFill>
                  <a:schemeClr val="bg2">
                    <a:lumMod val="10000"/>
                  </a:schemeClr>
                </a:solidFill>
                <a:effectLst>
                  <a:glow rad="63500">
                    <a:schemeClr val="accent5">
                      <a:satMod val="175000"/>
                      <a:alpha val="40000"/>
                    </a:schemeClr>
                  </a:glow>
                </a:effectLst>
              </a:rPr>
              <a:t>کوکاکولا ارتباط خود با رویدادهای مهم ورزشی همچون فیفا و المپیک را هرگز کم نکرد.</a:t>
            </a:r>
          </a:p>
          <a:p>
            <a:r>
              <a:rPr lang="fa-IR" dirty="0">
                <a:ln>
                  <a:solidFill>
                    <a:schemeClr val="bg2">
                      <a:lumMod val="10000"/>
                    </a:schemeClr>
                  </a:solidFill>
                </a:ln>
                <a:solidFill>
                  <a:schemeClr val="bg2">
                    <a:lumMod val="10000"/>
                  </a:schemeClr>
                </a:solidFill>
                <a:effectLst>
                  <a:glow rad="63500">
                    <a:schemeClr val="accent5">
                      <a:satMod val="175000"/>
                      <a:alpha val="40000"/>
                    </a:schemeClr>
                  </a:glow>
                </a:effectLst>
              </a:rPr>
              <a:t>بازار و برندهای </a:t>
            </a:r>
            <a:r>
              <a:rPr lang="fa-IR" dirty="0" smtClean="0">
                <a:ln>
                  <a:solidFill>
                    <a:schemeClr val="bg2">
                      <a:lumMod val="10000"/>
                    </a:schemeClr>
                  </a:solidFill>
                </a:ln>
                <a:solidFill>
                  <a:schemeClr val="bg2">
                    <a:lumMod val="10000"/>
                  </a:schemeClr>
                </a:solidFill>
                <a:effectLst>
                  <a:glow rad="63500">
                    <a:schemeClr val="accent5">
                      <a:satMod val="175000"/>
                      <a:alpha val="40000"/>
                    </a:schemeClr>
                  </a:glow>
                </a:effectLst>
              </a:rPr>
              <a:t>جدید دهه </a:t>
            </a:r>
            <a:r>
              <a:rPr lang="fa-IR" dirty="0">
                <a:ln>
                  <a:solidFill>
                    <a:schemeClr val="bg2">
                      <a:lumMod val="10000"/>
                    </a:schemeClr>
                  </a:solidFill>
                </a:ln>
                <a:solidFill>
                  <a:schemeClr val="bg2">
                    <a:lumMod val="10000"/>
                  </a:schemeClr>
                </a:solidFill>
                <a:effectLst>
                  <a:glow rad="63500">
                    <a:schemeClr val="accent5">
                      <a:satMod val="175000"/>
                      <a:alpha val="40000"/>
                    </a:schemeClr>
                  </a:glow>
                </a:effectLst>
              </a:rPr>
              <a:t>1990 میلادی زمان رشد و توسعه کمپانی کوکاکولا بود. ارتباط تنگاتنگ این کمپانی با ورزش در حوزه های مختلف در طول ده ها سال گذشته باعث برتری او شده بود. کوکاکولا در جام جهانی فوتبال، المپیک، جام جهانی راگبی و مسابقات جهانی بسکتبال حضور دایمی داشت</a:t>
            </a:r>
            <a:r>
              <a:rPr lang="fa-IR" dirty="0" smtClean="0">
                <a:ln>
                  <a:solidFill>
                    <a:schemeClr val="bg2">
                      <a:lumMod val="10000"/>
                    </a:schemeClr>
                  </a:solidFill>
                </a:ln>
                <a:solidFill>
                  <a:schemeClr val="bg2">
                    <a:lumMod val="10000"/>
                  </a:schemeClr>
                </a:solidFill>
                <a:effectLst>
                  <a:glow rad="63500">
                    <a:schemeClr val="accent5">
                      <a:satMod val="175000"/>
                      <a:alpha val="40000"/>
                    </a:schemeClr>
                  </a:glow>
                </a:effectLst>
              </a:rPr>
              <a:t>.</a:t>
            </a:r>
            <a:r>
              <a:rPr lang="fa-IR" dirty="0">
                <a:ln>
                  <a:solidFill>
                    <a:schemeClr val="bg2">
                      <a:lumMod val="10000"/>
                    </a:schemeClr>
                  </a:solidFill>
                </a:ln>
                <a:solidFill>
                  <a:schemeClr val="bg2">
                    <a:lumMod val="10000"/>
                  </a:schemeClr>
                </a:solidFill>
                <a:effectLst>
                  <a:glow rad="63500">
                    <a:schemeClr val="accent5">
                      <a:satMod val="175000"/>
                      <a:alpha val="40000"/>
                    </a:schemeClr>
                  </a:glow>
                </a:effectLst>
              </a:rPr>
              <a:t> در سال 1993، آگهی تبلیغاتی مشهور «همیشه کوکاکولا» همه جا دیده می شد و خرس قطبی زیبا و دوست داشتنی کوکاکولا در آن سال متولد </a:t>
            </a:r>
            <a:r>
              <a:rPr lang="fa-IR" dirty="0" smtClean="0">
                <a:ln>
                  <a:solidFill>
                    <a:schemeClr val="bg2">
                      <a:lumMod val="10000"/>
                    </a:schemeClr>
                  </a:solidFill>
                </a:ln>
                <a:solidFill>
                  <a:schemeClr val="bg2">
                    <a:lumMod val="10000"/>
                  </a:schemeClr>
                </a:solidFill>
                <a:effectLst>
                  <a:glow rad="63500">
                    <a:schemeClr val="accent5">
                      <a:satMod val="175000"/>
                      <a:alpha val="40000"/>
                    </a:schemeClr>
                  </a:glow>
                </a:effectLst>
              </a:rPr>
              <a:t>شد خط </a:t>
            </a:r>
            <a:r>
              <a:rPr lang="fa-IR" dirty="0">
                <a:ln>
                  <a:solidFill>
                    <a:schemeClr val="bg2">
                      <a:lumMod val="10000"/>
                    </a:schemeClr>
                  </a:solidFill>
                </a:ln>
                <a:solidFill>
                  <a:schemeClr val="bg2">
                    <a:lumMod val="10000"/>
                  </a:schemeClr>
                </a:solidFill>
                <a:effectLst>
                  <a:glow rad="63500">
                    <a:schemeClr val="accent5">
                      <a:satMod val="175000"/>
                      <a:alpha val="40000"/>
                    </a:schemeClr>
                  </a:glow>
                </a:effectLst>
              </a:rPr>
              <a:t>تولیدهای جدیدی به این کمپانی اضافه شدند که از میان آنها می توان به نوشیدنی های ورزشی، نوشیدنی میوه ای کودکان </a:t>
            </a:r>
            <a:r>
              <a:rPr lang="fa-IR" dirty="0" smtClean="0">
                <a:ln>
                  <a:solidFill>
                    <a:schemeClr val="bg2">
                      <a:lumMod val="10000"/>
                    </a:schemeClr>
                  </a:solidFill>
                </a:ln>
                <a:solidFill>
                  <a:schemeClr val="bg2">
                    <a:lumMod val="10000"/>
                  </a:schemeClr>
                </a:solidFill>
                <a:effectLst>
                  <a:glow rad="63500">
                    <a:schemeClr val="accent5">
                      <a:satMod val="175000"/>
                      <a:alpha val="40000"/>
                    </a:schemeClr>
                  </a:glow>
                </a:effectLst>
              </a:rPr>
              <a:t>اشاره </a:t>
            </a:r>
            <a:r>
              <a:rPr lang="fa-IR" dirty="0">
                <a:ln>
                  <a:solidFill>
                    <a:schemeClr val="bg2">
                      <a:lumMod val="10000"/>
                    </a:schemeClr>
                  </a:solidFill>
                </a:ln>
                <a:solidFill>
                  <a:schemeClr val="bg2">
                    <a:lumMod val="10000"/>
                  </a:schemeClr>
                </a:solidFill>
                <a:effectLst>
                  <a:glow rad="63500">
                    <a:schemeClr val="accent5">
                      <a:satMod val="175000"/>
                      <a:alpha val="40000"/>
                    </a:schemeClr>
                  </a:glow>
                </a:effectLst>
              </a:rPr>
              <a:t>کرد. این پیشرفت تا حدی بود که در سال 1997 میلادی، کوکاکولا روزانه یک میلیارد بطری در روز می فروخت.</a:t>
            </a:r>
            <a:endParaRPr lang="en-US" dirty="0">
              <a:ln>
                <a:solidFill>
                  <a:schemeClr val="bg2">
                    <a:lumMod val="10000"/>
                  </a:schemeClr>
                </a:solidFill>
              </a:ln>
              <a:solidFill>
                <a:schemeClr val="bg2">
                  <a:lumMod val="10000"/>
                </a:schemeClr>
              </a:solidFill>
              <a:effectLst>
                <a:glow rad="63500">
                  <a:schemeClr val="accent5">
                    <a:satMod val="175000"/>
                    <a:alpha val="40000"/>
                  </a:schemeClr>
                </a:glow>
              </a:effectLst>
            </a:endParaRPr>
          </a:p>
          <a:p>
            <a:endParaRPr lang="fa-IR" dirty="0"/>
          </a:p>
          <a:p>
            <a:endParaRPr lang="fa-IR" dirty="0"/>
          </a:p>
          <a:p>
            <a:endParaRPr lang="fa-IR" dirty="0" smtClean="0"/>
          </a:p>
          <a:p>
            <a:endParaRPr lang="fa-IR" dirty="0" smtClean="0"/>
          </a:p>
          <a:p>
            <a:endParaRPr lang="fa-IR" dirty="0" smtClean="0"/>
          </a:p>
          <a:p>
            <a:r>
              <a:rPr lang="fa-IR" dirty="0" smtClean="0"/>
              <a:t>.</a:t>
            </a:r>
          </a:p>
          <a:p>
            <a:endParaRPr lang="fa-IR" dirty="0" smtClean="0"/>
          </a:p>
        </p:txBody>
      </p:sp>
      <p:sp>
        <p:nvSpPr>
          <p:cNvPr id="6" name="Rectangle 5"/>
          <p:cNvSpPr/>
          <p:nvPr/>
        </p:nvSpPr>
        <p:spPr>
          <a:xfrm>
            <a:off x="179512" y="188640"/>
            <a:ext cx="3960440" cy="7200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dirty="0"/>
              <a:t>1990 تا 1999کوکاکولا در این دوره در  200 کشور دنیا حضور داشت</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104772"/>
            <a:ext cx="3456383" cy="3741026"/>
          </a:xfrm>
          <a:prstGeom prst="rect">
            <a:avLst/>
          </a:prstGeom>
        </p:spPr>
      </p:pic>
      <p:sp>
        <p:nvSpPr>
          <p:cNvPr id="2" name="Rounded Rectangle 1"/>
          <p:cNvSpPr/>
          <p:nvPr/>
        </p:nvSpPr>
        <p:spPr>
          <a:xfrm>
            <a:off x="1259632" y="1628800"/>
            <a:ext cx="2376264" cy="64807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dirty="0" smtClean="0"/>
              <a:t>استراتژی فرصت گرایانه</a:t>
            </a:r>
            <a:endParaRPr lang="en-US" dirty="0"/>
          </a:p>
        </p:txBody>
      </p:sp>
    </p:spTree>
    <p:extLst>
      <p:ext uri="{BB962C8B-B14F-4D97-AF65-F5344CB8AC3E}">
        <p14:creationId xmlns:p14="http://schemas.microsoft.com/office/powerpoint/2010/main" val="274647560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504" y="1916832"/>
            <a:ext cx="4680520" cy="5355312"/>
          </a:xfrm>
          <a:prstGeom prst="rect">
            <a:avLst/>
          </a:prstGeom>
        </p:spPr>
        <p:txBody>
          <a:bodyPr wrap="square">
            <a:spAutoFit/>
          </a:bodyPr>
          <a:lstStyle/>
          <a:p>
            <a:pPr algn="ctr"/>
            <a:r>
              <a:rPr lang="fa-IR" dirty="0" smtClean="0">
                <a:ln>
                  <a:solidFill>
                    <a:schemeClr val="tx2">
                      <a:lumMod val="50000"/>
                    </a:schemeClr>
                  </a:solidFill>
                </a:ln>
                <a:solidFill>
                  <a:schemeClr val="accent2">
                    <a:lumMod val="50000"/>
                  </a:schemeClr>
                </a:solidFill>
                <a:effectLst>
                  <a:glow rad="63500">
                    <a:schemeClr val="accent6">
                      <a:satMod val="175000"/>
                      <a:alpha val="40000"/>
                    </a:schemeClr>
                  </a:glow>
                </a:effectLst>
              </a:rPr>
              <a:t>کوکاکولا همچنان در همه جهان تبلیغات می کند.</a:t>
            </a:r>
          </a:p>
          <a:p>
            <a:pPr algn="ctr"/>
            <a:r>
              <a:rPr lang="fa-IR" dirty="0">
                <a:ln>
                  <a:solidFill>
                    <a:schemeClr val="tx2">
                      <a:lumMod val="50000"/>
                    </a:schemeClr>
                  </a:solidFill>
                </a:ln>
                <a:solidFill>
                  <a:schemeClr val="accent2">
                    <a:lumMod val="50000"/>
                  </a:schemeClr>
                </a:solidFill>
                <a:effectLst>
                  <a:glow rad="63500">
                    <a:schemeClr val="accent6">
                      <a:satMod val="175000"/>
                      <a:alpha val="40000"/>
                    </a:schemeClr>
                  </a:glow>
                </a:effectLst>
              </a:rPr>
              <a:t>کوکاکولا در عصر </a:t>
            </a:r>
            <a:r>
              <a:rPr lang="fa-IR" dirty="0" smtClean="0">
                <a:ln>
                  <a:solidFill>
                    <a:schemeClr val="tx2">
                      <a:lumMod val="50000"/>
                    </a:schemeClr>
                  </a:solidFill>
                </a:ln>
                <a:solidFill>
                  <a:schemeClr val="accent2">
                    <a:lumMod val="50000"/>
                  </a:schemeClr>
                </a:solidFill>
                <a:effectLst>
                  <a:glow rad="63500">
                    <a:schemeClr val="accent6">
                      <a:satMod val="175000"/>
                      <a:alpha val="40000"/>
                    </a:schemeClr>
                  </a:glow>
                </a:effectLst>
              </a:rPr>
              <a:t>حاضر</a:t>
            </a:r>
            <a:r>
              <a:rPr lang="fa-IR" dirty="0">
                <a:ln>
                  <a:solidFill>
                    <a:schemeClr val="tx2">
                      <a:lumMod val="50000"/>
                    </a:schemeClr>
                  </a:solidFill>
                </a:ln>
                <a:solidFill>
                  <a:schemeClr val="accent2">
                    <a:lumMod val="50000"/>
                  </a:schemeClr>
                </a:solidFill>
                <a:effectLst>
                  <a:glow rad="63500">
                    <a:schemeClr val="accent6">
                      <a:satMod val="175000"/>
                      <a:alpha val="40000"/>
                    </a:schemeClr>
                  </a:glow>
                </a:effectLst>
              </a:rPr>
              <a:t>در سال 1886 میلادی، کوکاکولا در یک داروسازی کوچک متولد شد. اکنون پس از دو قرن، همچنان بزرگ ترین کمپانی تولید کننده نوشیدنی های خوش طعم در سراسر دنیا است و بیش از 50 برند مختلف از آن منشعب شده اند. در همه جای دنیا این نوشیدنی حضور دارد و در کشورهای مختلف با نام های متفاوت عرضه می شود</a:t>
            </a:r>
            <a:r>
              <a:rPr lang="fa-IR" dirty="0" smtClean="0">
                <a:ln>
                  <a:solidFill>
                    <a:schemeClr val="tx2">
                      <a:lumMod val="50000"/>
                    </a:schemeClr>
                  </a:solidFill>
                </a:ln>
                <a:solidFill>
                  <a:schemeClr val="accent2">
                    <a:lumMod val="50000"/>
                  </a:schemeClr>
                </a:solidFill>
                <a:effectLst>
                  <a:glow rad="63500">
                    <a:schemeClr val="accent6">
                      <a:satMod val="175000"/>
                      <a:alpha val="40000"/>
                    </a:schemeClr>
                  </a:glow>
                </a:effectLst>
              </a:rPr>
              <a:t>.</a:t>
            </a:r>
            <a:r>
              <a:rPr lang="fa-IR" dirty="0">
                <a:ln>
                  <a:solidFill>
                    <a:schemeClr val="tx2">
                      <a:lumMod val="50000"/>
                    </a:schemeClr>
                  </a:solidFill>
                </a:ln>
                <a:solidFill>
                  <a:schemeClr val="accent2">
                    <a:lumMod val="50000"/>
                  </a:schemeClr>
                </a:solidFill>
                <a:effectLst>
                  <a:glow rad="63500">
                    <a:schemeClr val="accent6">
                      <a:satMod val="175000"/>
                      <a:alpha val="40000"/>
                    </a:schemeClr>
                  </a:glow>
                </a:effectLst>
              </a:rPr>
              <a:t> کوکاکولا، به فرهنگ های مختلف مردم در سراسر دنیا توجه بسیاری دارد و نوشیدنی های خود را بر اساس علاقه و فرهنگ آنها عرضه می کند. به همین دلیل است که محصولات این شرکت همه اقشار جامعه در همه جای دنیا را جذب خود کرده اند. این شرکت پس از این همه سال شهرت و موفقیت هرگز از کیفیت محصولاتش کم نکرده است و شاید دلیل پایداری و موفقیت طولانی مدت او نیز همین است.</a:t>
            </a:r>
            <a:endParaRPr lang="en-US" dirty="0">
              <a:ln>
                <a:solidFill>
                  <a:schemeClr val="tx2">
                    <a:lumMod val="50000"/>
                  </a:schemeClr>
                </a:solidFill>
              </a:ln>
              <a:solidFill>
                <a:schemeClr val="accent2">
                  <a:lumMod val="50000"/>
                </a:schemeClr>
              </a:solidFill>
              <a:effectLst>
                <a:glow rad="63500">
                  <a:schemeClr val="accent6">
                    <a:satMod val="175000"/>
                    <a:alpha val="40000"/>
                  </a:schemeClr>
                </a:glow>
              </a:effectLst>
            </a:endParaRPr>
          </a:p>
          <a:p>
            <a:pPr algn="ctr"/>
            <a:endParaRPr lang="fa-IR" dirty="0"/>
          </a:p>
          <a:p>
            <a:pPr algn="ctr"/>
            <a:endParaRPr lang="fa-IR" dirty="0"/>
          </a:p>
          <a:p>
            <a:pPr algn="ctr"/>
            <a:endParaRPr lang="fa-IR" dirty="0" smtClean="0"/>
          </a:p>
          <a:p>
            <a:pPr algn="ctr"/>
            <a:endParaRPr lang="fa-IR" dirty="0" smtClean="0"/>
          </a:p>
          <a:p>
            <a:pPr algn="ctr"/>
            <a:endParaRPr lang="fa-IR" dirty="0" smtClean="0"/>
          </a:p>
        </p:txBody>
      </p:sp>
      <p:sp>
        <p:nvSpPr>
          <p:cNvPr id="5" name="Rectangle 4"/>
          <p:cNvSpPr/>
          <p:nvPr/>
        </p:nvSpPr>
        <p:spPr>
          <a:xfrm>
            <a:off x="323528" y="188640"/>
            <a:ext cx="4248472" cy="9361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fa-IR" dirty="0">
                <a:ln>
                  <a:solidFill>
                    <a:schemeClr val="bg1"/>
                  </a:solidFill>
                </a:ln>
                <a:solidFill>
                  <a:schemeClr val="bg1"/>
                </a:solidFill>
              </a:rPr>
              <a:t>2000 تا کنون کوکاکولا در بیش از  200 کشور دنیا حضور دارد</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8024" y="1484784"/>
            <a:ext cx="4169581" cy="4536504"/>
          </a:xfrm>
          <a:prstGeom prst="rect">
            <a:avLst/>
          </a:prstGeom>
        </p:spPr>
      </p:pic>
      <p:sp>
        <p:nvSpPr>
          <p:cNvPr id="2" name="Rounded Rectangle 1"/>
          <p:cNvSpPr/>
          <p:nvPr/>
        </p:nvSpPr>
        <p:spPr>
          <a:xfrm>
            <a:off x="5580112" y="476672"/>
            <a:ext cx="2160240" cy="64807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dirty="0" smtClean="0"/>
              <a:t>استراتژی فذصت گرایانه</a:t>
            </a:r>
            <a:endParaRPr lang="en-US" dirty="0"/>
          </a:p>
        </p:txBody>
      </p:sp>
    </p:spTree>
    <p:extLst>
      <p:ext uri="{BB962C8B-B14F-4D97-AF65-F5344CB8AC3E}">
        <p14:creationId xmlns:p14="http://schemas.microsoft.com/office/powerpoint/2010/main" val="274647560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404664"/>
            <a:ext cx="8784976" cy="590465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smtClean="0"/>
              <a:t> اساگریگز برای تبلیقات کوکا از </a:t>
            </a:r>
            <a:r>
              <a:rPr lang="fa-IR" dirty="0"/>
              <a:t>همان </a:t>
            </a:r>
            <a:r>
              <a:rPr lang="fa-IR" dirty="0" smtClean="0"/>
              <a:t>اغازهم </a:t>
            </a:r>
            <a:r>
              <a:rPr lang="fa-IR" dirty="0"/>
              <a:t>ارز خود کالا پول صرف </a:t>
            </a:r>
            <a:r>
              <a:rPr lang="fa-IR" dirty="0" smtClean="0"/>
              <a:t>کرد و شعار هایی برای محصول خود نظر میگرفت و تلیغات موفق یکی از دلایل اصلی موفقیت این کمپانی است </a:t>
            </a:r>
            <a:endParaRPr lang="fa-IR" dirty="0"/>
          </a:p>
          <a:p>
            <a:pPr algn="ctr"/>
            <a:r>
              <a:rPr lang="fa-IR" dirty="0" smtClean="0"/>
              <a:t>برای معروفیت کوکاکولا  از اصول موفقیت یک کارافرین استفاده کرد و اصول  اقتصادی و برنامه ریزی و تصمیم گیری  خلاقیت و جذب سرمایه و افزایش محصول را درنظر گرفت و وظیفه خود را ب عنوان مدیریت بخوبی ایفاکرد مدیریت موفق او باعث موفقعیت کوکا شد او بابرنامه ریزی و طراحی راه های موثر برای اینده و حرکت در مسیر هدف کمپانی را رهبری و کنترل می کرد تا به هدف و موفقیت  برسد او ب عنوان یک مدیر شناخت تهدیدات رقیبان و روشهای مقابله با ان را شناسی کرد و دنبال درک نیاز ها و خواسته ی مشتریان بود و از فرصت ها بخوبی استفاده کرد گریگز برای تبلیغات از خلاقیت افراد مورد علاقه مردم و شناخته شده برای تبلیغات استفاده کرد و عکس بازیگرمردمی را همراه کوکاکولا برای تبلیغ به مردم وارد بازار کرد مردم بخاطر بازیگر مورد علاقه شان این نوشیدنی را امتحان کنن و اساگریگز عکس کوکارا در شهر بر روی وسایل مختلفی مانند لیوان تقویم ساعت و... قرارداد زیرا کوکا همه جا حضور داشته باشد و مردم بیشتر با کوکا اشناشوند و انرا امتحان کنند این کمپانی با استفاده از استراتژی تقلیدی و تقلید از کمپانی های دیگرنوشابه های خود را داخل بطری های زیبا  ریخت و انرا با قیمت پایینتر فروختند  تا بیشتر از ان استقبال شود و ان را ب کشور های دیگر ارسال کرد و نام کوکا را بزرگتر و معروف تر نشان دهد اساگریگز برای تبلیغ کوکا از موقیعت هاو فرصت ها  بخوبی استفاده می کرد و در جنگ جهانی دوم امریکا زنان و مردان این جنگ حمایت میکرد کوکا از استراتژی فرصت گرایانه استفاده کرد و ب دنبال افزایش محصول براساس خواسته ها مردم و نیازهای بازار هستند که بتوانند فرقی خلق کنند کوکا ب دنبال تبلیغات و نام بزرگتر از کمپانی های دیگر بود و ب دنبال کالای جدید وارد بازار کند کوکا از استراتژی تحاجمی استفاده کرد و قبل از رقبا نوشیدنی جدیدی وارد بازار رقابت کرد کوکا از فرصت ها استفاده میکرد برای تبلیغات خود و در بازی های ورزشی هم حضور داشت و این کمپانی از استراتژی فرصت گرایانه بخوبی و استفاده میکرد تبلیغ های خلاق و برانامه ریزی شده کوکا این کمپانی را یک برند بزرگ در نوشیدنی ها کرده است     </a:t>
            </a:r>
            <a:endParaRPr lang="en-US" dirty="0"/>
          </a:p>
        </p:txBody>
      </p:sp>
    </p:spTree>
    <p:extLst>
      <p:ext uri="{BB962C8B-B14F-4D97-AF65-F5344CB8AC3E}">
        <p14:creationId xmlns:p14="http://schemas.microsoft.com/office/powerpoint/2010/main" val="44109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ame 1"/>
          <p:cNvSpPr/>
          <p:nvPr/>
        </p:nvSpPr>
        <p:spPr>
          <a:xfrm>
            <a:off x="395536" y="1628800"/>
            <a:ext cx="8496944" cy="2664296"/>
          </a:xfrm>
          <a:prstGeom prst="frame">
            <a:avLst/>
          </a:prstGeom>
          <a:solidFill>
            <a:schemeClr val="accent5">
              <a:lumMod val="40000"/>
              <a:lumOff val="6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3"/>
          </a:lnRef>
          <a:fillRef idx="2">
            <a:schemeClr val="accent3"/>
          </a:fillRef>
          <a:effectRef idx="1">
            <a:schemeClr val="accent3"/>
          </a:effectRef>
          <a:fontRef idx="minor">
            <a:schemeClr val="dk1"/>
          </a:fontRef>
        </p:style>
        <p:txBody>
          <a:bodyPr rtlCol="0" anchor="ctr">
            <a:prstTxWarp prst="textFadeUp">
              <a:avLst/>
            </a:prstTxWarp>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fa-IR" b="1" dirty="0" smtClean="0">
                <a:ln/>
                <a:solidFill>
                  <a:schemeClr val="accent5">
                    <a:tint val="50000"/>
                    <a:satMod val="180000"/>
                  </a:schemeClr>
                </a:solidFill>
                <a:effectLst>
                  <a:glow rad="63500">
                    <a:schemeClr val="accent5">
                      <a:satMod val="175000"/>
                      <a:alpha val="40000"/>
                    </a:schemeClr>
                  </a:glow>
                </a:effectLst>
              </a:rPr>
              <a:t>سپاسگزارم از توجه شما</a:t>
            </a:r>
            <a:endParaRPr lang="en-US" b="1" dirty="0">
              <a:ln/>
              <a:solidFill>
                <a:schemeClr val="accent5">
                  <a:tint val="50000"/>
                  <a:satMod val="180000"/>
                </a:schemeClr>
              </a:solidFill>
              <a:effectLst>
                <a:glow rad="63500">
                  <a:schemeClr val="accent5">
                    <a:satMod val="175000"/>
                    <a:alpha val="40000"/>
                  </a:schemeClr>
                </a:glow>
              </a:effectLst>
            </a:endParaRPr>
          </a:p>
        </p:txBody>
      </p:sp>
      <p:sp>
        <p:nvSpPr>
          <p:cNvPr id="3" name="Frame 2"/>
          <p:cNvSpPr/>
          <p:nvPr/>
        </p:nvSpPr>
        <p:spPr>
          <a:xfrm>
            <a:off x="971600" y="4653136"/>
            <a:ext cx="7200800" cy="2088232"/>
          </a:xfrm>
          <a:prstGeom prst="frame">
            <a:avLst/>
          </a:prstGeom>
          <a:solidFill>
            <a:schemeClr val="accent4">
              <a:lumMod val="50000"/>
            </a:schemeClr>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Plain">
              <a:avLst/>
            </a:prstTxWarp>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fa-IR" b="1" dirty="0" smtClean="0">
                <a:ln/>
                <a:solidFill>
                  <a:schemeClr val="accent3"/>
                </a:solidFill>
              </a:rPr>
              <a:t>پایان</a:t>
            </a:r>
            <a:endParaRPr lang="en-US" b="1" dirty="0">
              <a:ln/>
              <a:solidFill>
                <a:schemeClr val="accent3"/>
              </a:solidFill>
            </a:endParaRPr>
          </a:p>
        </p:txBody>
      </p:sp>
    </p:spTree>
    <p:extLst>
      <p:ext uri="{BB962C8B-B14F-4D97-AF65-F5344CB8AC3E}">
        <p14:creationId xmlns:p14="http://schemas.microsoft.com/office/powerpoint/2010/main" val="303164816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827088" y="3356992"/>
            <a:ext cx="7921625" cy="3096196"/>
          </a:xfrm>
          <a:solidFill>
            <a:srgbClr val="002060"/>
          </a:solidFill>
        </p:spPr>
        <p:txBody>
          <a:bodyPr>
            <a:normAutofit/>
          </a:bodyPr>
          <a:lstStyle/>
          <a:p>
            <a:pPr>
              <a:spcBef>
                <a:spcPct val="50000"/>
              </a:spcBef>
              <a:defRPr/>
            </a:pPr>
            <a:r>
              <a:rPr lang="fa-IR" sz="1800" b="1" dirty="0" smtClean="0">
                <a:solidFill>
                  <a:srgbClr val="00FF00"/>
                </a:solidFill>
                <a:cs typeface="B Zar" pitchFamily="2" charset="-78"/>
              </a:rPr>
              <a:t>کار آفرین</a:t>
            </a:r>
            <a:r>
              <a:rPr lang="fa-IR" sz="1800" b="1" dirty="0" smtClean="0">
                <a:cs typeface="B Zar" pitchFamily="2" charset="-78"/>
              </a:rPr>
              <a:t> کسی است که  با شناخت فرصتهای محیطی و با بهره گیری مناسب از منابع بتواند در شرایط پر ابهام و ریسک آمیز به ابتکارات و نوآوریها و ایجاد کسب و کارهای جدید دست بزند. </a:t>
            </a:r>
            <a:r>
              <a:rPr lang="fa-IR" sz="1800" b="1" dirty="0">
                <a:solidFill>
                  <a:srgbClr val="00FF00"/>
                </a:solidFill>
                <a:latin typeface="Times New Roman" pitchFamily="18" charset="0"/>
                <a:ea typeface="Titr"/>
                <a:cs typeface="Titr"/>
              </a:rPr>
              <a:t>کارآفر</a:t>
            </a:r>
            <a:r>
              <a:rPr lang="ar-SA" sz="1800" b="1" dirty="0">
                <a:solidFill>
                  <a:srgbClr val="00FF00"/>
                </a:solidFill>
                <a:latin typeface="Times New Roman" pitchFamily="18" charset="0"/>
                <a:ea typeface="Titr"/>
                <a:cs typeface="Titr"/>
              </a:rPr>
              <a:t>ي</a:t>
            </a:r>
            <a:r>
              <a:rPr lang="fa-IR" sz="1800" b="1" dirty="0">
                <a:solidFill>
                  <a:srgbClr val="00FF00"/>
                </a:solidFill>
                <a:latin typeface="Times New Roman" pitchFamily="18" charset="0"/>
                <a:ea typeface="Titr"/>
                <a:cs typeface="Titr"/>
              </a:rPr>
              <a:t>ن</a:t>
            </a:r>
            <a:r>
              <a:rPr lang="fa-IR" sz="1800" b="1" dirty="0">
                <a:solidFill>
                  <a:srgbClr val="FFFF00"/>
                </a:solidFill>
                <a:latin typeface="Times New Roman" pitchFamily="18" charset="0"/>
                <a:ea typeface="Titr"/>
                <a:cs typeface="Titr"/>
              </a:rPr>
              <a:t> :</a:t>
            </a:r>
            <a:br>
              <a:rPr lang="fa-IR" sz="1800" b="1" dirty="0">
                <a:solidFill>
                  <a:srgbClr val="FFFF00"/>
                </a:solidFill>
                <a:latin typeface="Times New Roman" pitchFamily="18" charset="0"/>
                <a:ea typeface="Titr"/>
                <a:cs typeface="Titr"/>
              </a:rPr>
            </a:br>
            <a:r>
              <a:rPr lang="fa-IR" sz="1800" b="1" dirty="0">
                <a:solidFill>
                  <a:srgbClr val="FFFF00"/>
                </a:solidFill>
                <a:latin typeface="Times New Roman" pitchFamily="18" charset="0"/>
                <a:ea typeface="Titr"/>
                <a:cs typeface="Titr"/>
              </a:rPr>
              <a:t>به فرد</a:t>
            </a:r>
            <a:r>
              <a:rPr lang="ar-SA" sz="1800" b="1" dirty="0">
                <a:solidFill>
                  <a:srgbClr val="FFFF00"/>
                </a:solidFill>
                <a:latin typeface="Times New Roman" pitchFamily="18" charset="0"/>
                <a:ea typeface="Titr"/>
                <a:cs typeface="Titr"/>
              </a:rPr>
              <a:t>ي</a:t>
            </a:r>
            <a:r>
              <a:rPr lang="fa-IR" sz="1800" b="1" dirty="0">
                <a:solidFill>
                  <a:srgbClr val="FFFF00"/>
                </a:solidFill>
                <a:latin typeface="Times New Roman" pitchFamily="18" charset="0"/>
                <a:ea typeface="Titr"/>
                <a:cs typeface="Titr"/>
              </a:rPr>
              <a:t> گفته م</a:t>
            </a:r>
            <a:r>
              <a:rPr lang="ar-SA" sz="1800" b="1" dirty="0">
                <a:solidFill>
                  <a:srgbClr val="FFFF00"/>
                </a:solidFill>
                <a:latin typeface="Times New Roman" pitchFamily="18" charset="0"/>
                <a:ea typeface="Titr"/>
                <a:cs typeface="Titr"/>
              </a:rPr>
              <a:t>ي</a:t>
            </a:r>
            <a:r>
              <a:rPr lang="fa-IR" sz="1800" b="1" dirty="0">
                <a:solidFill>
                  <a:srgbClr val="FFFF00"/>
                </a:solidFill>
                <a:latin typeface="Times New Roman" pitchFamily="18" charset="0"/>
                <a:ea typeface="Titr"/>
                <a:cs typeface="Titr"/>
              </a:rPr>
              <a:t> شود که دارا</a:t>
            </a:r>
            <a:r>
              <a:rPr lang="ar-SA" sz="1800" b="1" dirty="0">
                <a:solidFill>
                  <a:srgbClr val="FFFF00"/>
                </a:solidFill>
                <a:latin typeface="Times New Roman" pitchFamily="18" charset="0"/>
                <a:ea typeface="Titr"/>
                <a:cs typeface="Titr"/>
              </a:rPr>
              <a:t>ي</a:t>
            </a:r>
            <a:r>
              <a:rPr lang="fa-IR" sz="1800" b="1" dirty="0">
                <a:solidFill>
                  <a:srgbClr val="FFFF00"/>
                </a:solidFill>
                <a:latin typeface="Times New Roman" pitchFamily="18" charset="0"/>
                <a:ea typeface="Titr"/>
                <a:cs typeface="Titr"/>
              </a:rPr>
              <a:t> </a:t>
            </a:r>
            <a:r>
              <a:rPr lang="ar-SA" sz="1800" b="1" dirty="0">
                <a:solidFill>
                  <a:srgbClr val="FFFF00"/>
                </a:solidFill>
                <a:latin typeface="Times New Roman" pitchFamily="18" charset="0"/>
                <a:ea typeface="Titr"/>
                <a:cs typeface="Titr"/>
              </a:rPr>
              <a:t>ي</a:t>
            </a:r>
            <a:r>
              <a:rPr lang="fa-IR" sz="1800" b="1" dirty="0">
                <a:solidFill>
                  <a:srgbClr val="FFFF00"/>
                </a:solidFill>
                <a:latin typeface="Times New Roman" pitchFamily="18" charset="0"/>
                <a:ea typeface="Titr"/>
                <a:cs typeface="Titr"/>
              </a:rPr>
              <a:t>ک ا</a:t>
            </a:r>
            <a:r>
              <a:rPr lang="ar-SA" sz="1800" b="1" dirty="0">
                <a:solidFill>
                  <a:srgbClr val="FFFF00"/>
                </a:solidFill>
                <a:latin typeface="Times New Roman" pitchFamily="18" charset="0"/>
                <a:ea typeface="Titr"/>
                <a:cs typeface="Titr"/>
              </a:rPr>
              <a:t>ي</a:t>
            </a:r>
            <a:r>
              <a:rPr lang="fa-IR" sz="1800" b="1" dirty="0">
                <a:solidFill>
                  <a:srgbClr val="FFFF00"/>
                </a:solidFill>
                <a:latin typeface="Times New Roman" pitchFamily="18" charset="0"/>
                <a:ea typeface="Titr"/>
                <a:cs typeface="Titr"/>
              </a:rPr>
              <a:t>ده </a:t>
            </a:r>
            <a:r>
              <a:rPr lang="ar-SA" sz="1800" b="1" dirty="0">
                <a:solidFill>
                  <a:srgbClr val="FFFF00"/>
                </a:solidFill>
                <a:latin typeface="Times New Roman" pitchFamily="18" charset="0"/>
                <a:ea typeface="Titr"/>
                <a:cs typeface="Titr"/>
              </a:rPr>
              <a:t>ي</a:t>
            </a:r>
            <a:r>
              <a:rPr lang="fa-IR" sz="1800" b="1" dirty="0">
                <a:solidFill>
                  <a:srgbClr val="FFFF00"/>
                </a:solidFill>
                <a:latin typeface="Times New Roman" pitchFamily="18" charset="0"/>
                <a:ea typeface="Titr"/>
                <a:cs typeface="Titr"/>
              </a:rPr>
              <a:t>ا فکر جد</a:t>
            </a:r>
            <a:r>
              <a:rPr lang="ar-SA" sz="1800" b="1" dirty="0">
                <a:solidFill>
                  <a:srgbClr val="FFFF00"/>
                </a:solidFill>
                <a:latin typeface="Times New Roman" pitchFamily="18" charset="0"/>
                <a:ea typeface="Titr"/>
                <a:cs typeface="Titr"/>
              </a:rPr>
              <a:t>ي</a:t>
            </a:r>
            <a:r>
              <a:rPr lang="fa-IR" sz="1800" b="1" dirty="0">
                <a:solidFill>
                  <a:srgbClr val="FFFF00"/>
                </a:solidFill>
                <a:latin typeface="Times New Roman" pitchFamily="18" charset="0"/>
                <a:ea typeface="Titr"/>
                <a:cs typeface="Titr"/>
              </a:rPr>
              <a:t>د است که از طر</a:t>
            </a:r>
            <a:r>
              <a:rPr lang="ar-SA" sz="1800" b="1" dirty="0">
                <a:solidFill>
                  <a:srgbClr val="FFFF00"/>
                </a:solidFill>
                <a:latin typeface="Times New Roman" pitchFamily="18" charset="0"/>
                <a:ea typeface="Titr"/>
                <a:cs typeface="Titr"/>
              </a:rPr>
              <a:t>ي</a:t>
            </a:r>
            <a:r>
              <a:rPr lang="fa-IR" sz="1800" b="1" dirty="0">
                <a:solidFill>
                  <a:srgbClr val="FFFF00"/>
                </a:solidFill>
                <a:latin typeface="Times New Roman" pitchFamily="18" charset="0"/>
                <a:ea typeface="Titr"/>
                <a:cs typeface="Titr"/>
              </a:rPr>
              <a:t>ق ا</a:t>
            </a:r>
            <a:r>
              <a:rPr lang="ar-SA" sz="1800" b="1" dirty="0">
                <a:solidFill>
                  <a:srgbClr val="FFFF00"/>
                </a:solidFill>
                <a:latin typeface="Times New Roman" pitchFamily="18" charset="0"/>
                <a:ea typeface="Titr"/>
                <a:cs typeface="Titr"/>
              </a:rPr>
              <a:t>ي</a:t>
            </a:r>
            <a:r>
              <a:rPr lang="fa-IR" sz="1800" b="1" dirty="0">
                <a:solidFill>
                  <a:srgbClr val="FFFF00"/>
                </a:solidFill>
                <a:latin typeface="Times New Roman" pitchFamily="18" charset="0"/>
                <a:ea typeface="Titr"/>
                <a:cs typeface="Titr"/>
              </a:rPr>
              <a:t>جاد </a:t>
            </a:r>
            <a:r>
              <a:rPr lang="ar-SA" sz="1800" b="1" dirty="0">
                <a:solidFill>
                  <a:srgbClr val="FFFF00"/>
                </a:solidFill>
                <a:latin typeface="Times New Roman" pitchFamily="18" charset="0"/>
                <a:ea typeface="Titr"/>
                <a:cs typeface="Titr"/>
              </a:rPr>
              <a:t>ي</a:t>
            </a:r>
            <a:r>
              <a:rPr lang="fa-IR" sz="1800" b="1" dirty="0">
                <a:solidFill>
                  <a:srgbClr val="FFFF00"/>
                </a:solidFill>
                <a:latin typeface="Times New Roman" pitchFamily="18" charset="0"/>
                <a:ea typeface="Titr"/>
                <a:cs typeface="Titr"/>
              </a:rPr>
              <a:t>ک کسب و کار که توام با مخاطره و بس</a:t>
            </a:r>
            <a:r>
              <a:rPr lang="ar-SA" sz="1800" b="1" dirty="0">
                <a:solidFill>
                  <a:srgbClr val="FFFF00"/>
                </a:solidFill>
                <a:latin typeface="Times New Roman" pitchFamily="18" charset="0"/>
                <a:ea typeface="Titr"/>
                <a:cs typeface="Titr"/>
              </a:rPr>
              <a:t>ي</a:t>
            </a:r>
            <a:r>
              <a:rPr lang="fa-IR" sz="1800" b="1" dirty="0">
                <a:solidFill>
                  <a:srgbClr val="FFFF00"/>
                </a:solidFill>
                <a:latin typeface="Times New Roman" pitchFamily="18" charset="0"/>
                <a:ea typeface="Titr"/>
                <a:cs typeface="Titr"/>
              </a:rPr>
              <a:t>ج منابع است محصول و خدمت جد</a:t>
            </a:r>
            <a:r>
              <a:rPr lang="ar-SA" sz="1800" b="1" dirty="0">
                <a:solidFill>
                  <a:srgbClr val="FFFF00"/>
                </a:solidFill>
                <a:latin typeface="Times New Roman" pitchFamily="18" charset="0"/>
                <a:ea typeface="Titr"/>
                <a:cs typeface="Titr"/>
              </a:rPr>
              <a:t>ي</a:t>
            </a:r>
            <a:r>
              <a:rPr lang="fa-IR" sz="1800" b="1" dirty="0">
                <a:solidFill>
                  <a:srgbClr val="FFFF00"/>
                </a:solidFill>
                <a:latin typeface="Times New Roman" pitchFamily="18" charset="0"/>
                <a:ea typeface="Titr"/>
                <a:cs typeface="Titr"/>
              </a:rPr>
              <a:t>د</a:t>
            </a:r>
            <a:r>
              <a:rPr lang="ar-SA" sz="1800" b="1" dirty="0">
                <a:solidFill>
                  <a:srgbClr val="FFFF00"/>
                </a:solidFill>
                <a:latin typeface="Times New Roman" pitchFamily="18" charset="0"/>
                <a:ea typeface="Titr"/>
                <a:cs typeface="Titr"/>
              </a:rPr>
              <a:t>ي</a:t>
            </a:r>
            <a:r>
              <a:rPr lang="fa-IR" sz="1800" b="1" dirty="0">
                <a:solidFill>
                  <a:srgbClr val="FFFF00"/>
                </a:solidFill>
                <a:latin typeface="Times New Roman" pitchFamily="18" charset="0"/>
                <a:ea typeface="Titr"/>
                <a:cs typeface="Titr"/>
              </a:rPr>
              <a:t> را به بازار ارائه م</a:t>
            </a:r>
            <a:r>
              <a:rPr lang="ar-SA" sz="1800" b="1" dirty="0">
                <a:solidFill>
                  <a:srgbClr val="FFFF00"/>
                </a:solidFill>
                <a:latin typeface="Times New Roman" pitchFamily="18" charset="0"/>
                <a:ea typeface="Titr"/>
                <a:cs typeface="Titr"/>
              </a:rPr>
              <a:t>ي</a:t>
            </a:r>
            <a:r>
              <a:rPr lang="fa-IR" sz="1800" b="1" dirty="0">
                <a:solidFill>
                  <a:srgbClr val="FFFF00"/>
                </a:solidFill>
                <a:latin typeface="Times New Roman" pitchFamily="18" charset="0"/>
                <a:ea typeface="Titr"/>
                <a:cs typeface="Titr"/>
              </a:rPr>
              <a:t> دهد</a:t>
            </a:r>
            <a:r>
              <a:rPr lang="en-US" sz="1800" dirty="0"/>
              <a:t/>
            </a:r>
            <a:br>
              <a:rPr lang="en-US" sz="1800" dirty="0"/>
            </a:br>
            <a:r>
              <a:rPr lang="fa-IR" sz="1800" b="1" dirty="0" smtClean="0">
                <a:cs typeface="B Zar" pitchFamily="2" charset="-78"/>
              </a:rPr>
              <a:t/>
            </a:r>
            <a:br>
              <a:rPr lang="fa-IR" sz="1800" b="1" dirty="0" smtClean="0">
                <a:cs typeface="B Zar" pitchFamily="2" charset="-78"/>
              </a:rPr>
            </a:br>
            <a:endParaRPr lang="en-US" sz="1800" b="1" dirty="0" smtClean="0">
              <a:cs typeface="B Zar" pitchFamily="2" charset="-78"/>
            </a:endParaRPr>
          </a:p>
        </p:txBody>
      </p:sp>
      <p:sp>
        <p:nvSpPr>
          <p:cNvPr id="6" name="Rectangle 3" descr="Canvas"/>
          <p:cNvSpPr>
            <a:spLocks noChangeArrowheads="1"/>
          </p:cNvSpPr>
          <p:nvPr/>
        </p:nvSpPr>
        <p:spPr bwMode="auto">
          <a:xfrm>
            <a:off x="4284663" y="260350"/>
            <a:ext cx="2879625" cy="864394"/>
          </a:xfrm>
          <a:prstGeom prst="rect">
            <a:avLst/>
          </a:prstGeom>
          <a:blipFill dpi="0" rotWithShape="0">
            <a:blip r:embed="rId2" cstate="print"/>
            <a:srcRect/>
            <a:tile tx="0" ty="0" sx="100000" sy="100000" flip="none" algn="tl"/>
          </a:blipFill>
          <a:ln w="9525">
            <a:noFill/>
            <a:miter lim="800000"/>
            <a:headEnd/>
            <a:tailEnd/>
          </a:ln>
          <a:effectLst/>
        </p:spPr>
        <p:txBody>
          <a:bodyPr anchor="ctr"/>
          <a:lstStyle/>
          <a:p>
            <a:pPr algn="ctr">
              <a:defRPr/>
            </a:pPr>
            <a:r>
              <a:rPr lang="fa-IR" sz="2000" b="1" dirty="0">
                <a:solidFill>
                  <a:srgbClr val="000066"/>
                </a:solidFill>
                <a:effectLst>
                  <a:outerShdw blurRad="38100" dist="38100" dir="2700000" algn="tl">
                    <a:srgbClr val="000000"/>
                  </a:outerShdw>
                </a:effectLst>
                <a:latin typeface="+mn-lt"/>
                <a:cs typeface="B Zar" pitchFamily="2" charset="-78"/>
              </a:rPr>
              <a:t>تعریف </a:t>
            </a:r>
            <a:r>
              <a:rPr lang="fa-IR" sz="2000" b="1" dirty="0" smtClean="0">
                <a:solidFill>
                  <a:srgbClr val="000066"/>
                </a:solidFill>
                <a:effectLst>
                  <a:outerShdw blurRad="38100" dist="38100" dir="2700000" algn="tl">
                    <a:srgbClr val="000000"/>
                  </a:outerShdw>
                </a:effectLst>
                <a:latin typeface="+mn-lt"/>
                <a:cs typeface="B Zar" pitchFamily="2" charset="-78"/>
              </a:rPr>
              <a:t>کارآفرین</a:t>
            </a:r>
            <a:r>
              <a:rPr lang="fa-IR" sz="2000" b="1" dirty="0">
                <a:solidFill>
                  <a:srgbClr val="000066"/>
                </a:solidFill>
                <a:effectLst>
                  <a:outerShdw blurRad="38100" dist="38100" dir="2700000" algn="tl">
                    <a:srgbClr val="000000"/>
                  </a:outerShdw>
                </a:effectLst>
                <a:latin typeface="+mn-lt"/>
                <a:cs typeface="B Zar" pitchFamily="2" charset="-78"/>
              </a:rPr>
              <a:t/>
            </a:r>
            <a:br>
              <a:rPr lang="fa-IR" sz="2000" b="1" dirty="0">
                <a:solidFill>
                  <a:srgbClr val="000066"/>
                </a:solidFill>
                <a:effectLst>
                  <a:outerShdw blurRad="38100" dist="38100" dir="2700000" algn="tl">
                    <a:srgbClr val="000000"/>
                  </a:outerShdw>
                </a:effectLst>
                <a:latin typeface="+mn-lt"/>
                <a:cs typeface="B Zar" pitchFamily="2" charset="-78"/>
              </a:rPr>
            </a:br>
            <a:r>
              <a:rPr lang="en-US" sz="2000" b="1" dirty="0">
                <a:solidFill>
                  <a:srgbClr val="000066"/>
                </a:solidFill>
                <a:effectLst>
                  <a:outerShdw blurRad="38100" dist="38100" dir="2700000" algn="tl">
                    <a:srgbClr val="000000"/>
                  </a:outerShdw>
                </a:effectLst>
                <a:latin typeface="+mn-lt"/>
                <a:cs typeface="B Zar" pitchFamily="2" charset="-78"/>
              </a:rPr>
              <a:t>Entrepreneur</a:t>
            </a:r>
          </a:p>
        </p:txBody>
      </p:sp>
      <p:pic>
        <p:nvPicPr>
          <p:cNvPr id="7" name="Picture 18" descr="http://www.znu.ac.ir/images/stories/pr_creativity920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60338"/>
            <a:ext cx="3744913" cy="247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800476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AutoShape 2"/>
          <p:cNvSpPr>
            <a:spLocks noChangeArrowheads="1"/>
          </p:cNvSpPr>
          <p:nvPr/>
        </p:nvSpPr>
        <p:spPr bwMode="auto">
          <a:xfrm>
            <a:off x="2895600" y="76200"/>
            <a:ext cx="4191000" cy="3505200"/>
          </a:xfrm>
          <a:prstGeom prst="irregularSeal1">
            <a:avLst/>
          </a:prstGeom>
          <a:gradFill rotWithShape="1">
            <a:gsLst>
              <a:gs pos="0">
                <a:srgbClr val="339966"/>
              </a:gs>
              <a:gs pos="100000">
                <a:srgbClr val="27744E"/>
              </a:gs>
            </a:gsLst>
            <a:path path="shape">
              <a:fillToRect l="50000" t="50000" r="50000" b="50000"/>
            </a:path>
          </a:gradFill>
          <a:ln w="9525">
            <a:pattFill prst="pct80">
              <a:fgClr>
                <a:srgbClr val="800000"/>
              </a:fgClr>
              <a:bgClr>
                <a:srgbClr val="FFFFFF"/>
              </a:bgClr>
            </a:pattFill>
            <a:miter lim="800000"/>
            <a:headEnd/>
            <a:tailEnd/>
          </a:ln>
        </p:spPr>
        <p:txBody>
          <a:bodyPr wrap="none" anchor="ctr"/>
          <a:lstStyle/>
          <a:p>
            <a:pPr algn="ctr" eaLnBrk="0" hangingPunct="0"/>
            <a:r>
              <a:rPr lang="ar-SA" sz="3000" b="1" dirty="0">
                <a:solidFill>
                  <a:srgbClr val="FFFF00"/>
                </a:solidFill>
                <a:latin typeface="Roya" pitchFamily="2" charset="-78"/>
                <a:cs typeface="Titr" pitchFamily="2" charset="-78"/>
              </a:rPr>
              <a:t>ويژگيهاي </a:t>
            </a:r>
            <a:r>
              <a:rPr lang="fa-IR" sz="3000" b="1" dirty="0">
                <a:solidFill>
                  <a:srgbClr val="FFFF00"/>
                </a:solidFill>
                <a:latin typeface="Roya" pitchFamily="2" charset="-78"/>
                <a:cs typeface="Titr" pitchFamily="2" charset="-78"/>
              </a:rPr>
              <a:t>مهم </a:t>
            </a:r>
            <a:r>
              <a:rPr lang="ar-SA" sz="3000" b="1" dirty="0">
                <a:solidFill>
                  <a:srgbClr val="FFFF00"/>
                </a:solidFill>
                <a:latin typeface="Roya" pitchFamily="2" charset="-78"/>
                <a:cs typeface="Titr" pitchFamily="2" charset="-78"/>
              </a:rPr>
              <a:t>رفتاري</a:t>
            </a:r>
            <a:r>
              <a:rPr lang="en-US" sz="3000" b="1" dirty="0">
                <a:solidFill>
                  <a:srgbClr val="FFFF00"/>
                </a:solidFill>
                <a:latin typeface="Roya" pitchFamily="2" charset="-78"/>
                <a:cs typeface="Titr" pitchFamily="2" charset="-78"/>
              </a:rPr>
              <a:t> </a:t>
            </a:r>
          </a:p>
          <a:p>
            <a:pPr algn="ctr" eaLnBrk="0" hangingPunct="0"/>
            <a:r>
              <a:rPr lang="ar-SA" sz="3000" b="1" dirty="0">
                <a:solidFill>
                  <a:srgbClr val="FFFF00"/>
                </a:solidFill>
                <a:latin typeface="Roya" pitchFamily="2" charset="-78"/>
                <a:cs typeface="Titr" pitchFamily="2" charset="-78"/>
              </a:rPr>
              <a:t>كارآفرينان</a:t>
            </a:r>
            <a:endParaRPr lang="en-US" sz="3000" b="1" dirty="0">
              <a:solidFill>
                <a:srgbClr val="FFFF00"/>
              </a:solidFill>
              <a:latin typeface="Roya" pitchFamily="2" charset="-78"/>
              <a:cs typeface="Titr" pitchFamily="2" charset="-78"/>
            </a:endParaRPr>
          </a:p>
        </p:txBody>
      </p:sp>
      <p:sp>
        <p:nvSpPr>
          <p:cNvPr id="248835" name="Text Box 3"/>
          <p:cNvSpPr txBox="1">
            <a:spLocks noChangeArrowheads="1"/>
          </p:cNvSpPr>
          <p:nvPr/>
        </p:nvSpPr>
        <p:spPr bwMode="auto">
          <a:xfrm rot="-2565361">
            <a:off x="1219200" y="5410200"/>
            <a:ext cx="2590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Calibri" pitchFamily="34" charset="0"/>
                <a:cs typeface="Arial" pitchFamily="34" charset="0"/>
              </a:defRPr>
            </a:lvl9pPr>
          </a:lstStyle>
          <a:p>
            <a:pPr algn="ctr">
              <a:spcBef>
                <a:spcPct val="50000"/>
              </a:spcBef>
            </a:pPr>
            <a:r>
              <a:rPr lang="ar-SA" sz="3000" b="1" dirty="0">
                <a:ln>
                  <a:solidFill>
                    <a:schemeClr val="accent6">
                      <a:lumMod val="20000"/>
                      <a:lumOff val="80000"/>
                    </a:schemeClr>
                  </a:solidFill>
                </a:ln>
                <a:solidFill>
                  <a:schemeClr val="tx2">
                    <a:lumMod val="50000"/>
                  </a:schemeClr>
                </a:solidFill>
                <a:latin typeface="Times New Roman" pitchFamily="18" charset="0"/>
                <a:cs typeface="Lotus" pitchFamily="2" charset="-78"/>
              </a:rPr>
              <a:t>ريسك‌پذيري</a:t>
            </a:r>
            <a:endParaRPr lang="en-US" sz="3000" b="1" dirty="0">
              <a:ln>
                <a:solidFill>
                  <a:schemeClr val="accent6">
                    <a:lumMod val="20000"/>
                    <a:lumOff val="80000"/>
                  </a:schemeClr>
                </a:solidFill>
              </a:ln>
              <a:solidFill>
                <a:schemeClr val="tx2">
                  <a:lumMod val="50000"/>
                </a:schemeClr>
              </a:solidFill>
              <a:latin typeface="Times New Roman" pitchFamily="18" charset="0"/>
              <a:cs typeface="Lotus" pitchFamily="2" charset="-78"/>
            </a:endParaRPr>
          </a:p>
        </p:txBody>
      </p:sp>
      <p:sp>
        <p:nvSpPr>
          <p:cNvPr id="248836" name="Text Box 4"/>
          <p:cNvSpPr txBox="1">
            <a:spLocks noChangeArrowheads="1"/>
          </p:cNvSpPr>
          <p:nvPr/>
        </p:nvSpPr>
        <p:spPr bwMode="auto">
          <a:xfrm rot="-2084718">
            <a:off x="6583338" y="742608"/>
            <a:ext cx="2590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Calibri" pitchFamily="34" charset="0"/>
                <a:cs typeface="Arial" pitchFamily="34" charset="0"/>
              </a:defRPr>
            </a:lvl9pPr>
          </a:lstStyle>
          <a:p>
            <a:pPr algn="ctr">
              <a:spcBef>
                <a:spcPct val="50000"/>
              </a:spcBef>
            </a:pPr>
            <a:r>
              <a:rPr lang="ar-SA" sz="3000" b="1" dirty="0">
                <a:ln w="900" cmpd="sng">
                  <a:solidFill>
                    <a:schemeClr val="accent6">
                      <a:lumMod val="20000"/>
                      <a:lumOff val="80000"/>
                    </a:schemeClr>
                  </a:solidFill>
                  <a:prstDash val="solid"/>
                </a:ln>
                <a:solidFill>
                  <a:schemeClr val="tx2">
                    <a:lumMod val="50000"/>
                  </a:schemeClr>
                </a:solidFill>
                <a:effectLst>
                  <a:innerShdw blurRad="101600" dist="76200" dir="5400000">
                    <a:schemeClr val="accent1">
                      <a:satMod val="190000"/>
                      <a:tint val="100000"/>
                      <a:alpha val="74000"/>
                    </a:schemeClr>
                  </a:innerShdw>
                </a:effectLst>
                <a:latin typeface="Times New Roman" pitchFamily="18" charset="0"/>
                <a:cs typeface="Lotus" pitchFamily="2" charset="-78"/>
              </a:rPr>
              <a:t>اعتماد به نفس</a:t>
            </a:r>
            <a:endParaRPr lang="en-US" sz="3000" b="1" dirty="0">
              <a:ln w="900" cmpd="sng">
                <a:solidFill>
                  <a:schemeClr val="accent6">
                    <a:lumMod val="20000"/>
                    <a:lumOff val="80000"/>
                  </a:schemeClr>
                </a:solidFill>
                <a:prstDash val="solid"/>
              </a:ln>
              <a:solidFill>
                <a:schemeClr val="tx2">
                  <a:lumMod val="50000"/>
                </a:schemeClr>
              </a:solidFill>
              <a:effectLst>
                <a:innerShdw blurRad="101600" dist="76200" dir="5400000">
                  <a:schemeClr val="accent1">
                    <a:satMod val="190000"/>
                    <a:tint val="100000"/>
                    <a:alpha val="74000"/>
                  </a:schemeClr>
                </a:innerShdw>
              </a:effectLst>
              <a:latin typeface="Times New Roman" pitchFamily="18" charset="0"/>
              <a:cs typeface="Lotus" pitchFamily="2" charset="-78"/>
            </a:endParaRPr>
          </a:p>
        </p:txBody>
      </p:sp>
      <p:sp>
        <p:nvSpPr>
          <p:cNvPr id="248837" name="Text Box 5"/>
          <p:cNvSpPr txBox="1">
            <a:spLocks noChangeArrowheads="1"/>
          </p:cNvSpPr>
          <p:nvPr/>
        </p:nvSpPr>
        <p:spPr bwMode="auto">
          <a:xfrm rot="990337">
            <a:off x="504825" y="571500"/>
            <a:ext cx="2590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Calibri" pitchFamily="34" charset="0"/>
                <a:cs typeface="Arial" pitchFamily="34" charset="0"/>
              </a:defRPr>
            </a:lvl9pPr>
          </a:lstStyle>
          <a:p>
            <a:pPr algn="ctr">
              <a:spcBef>
                <a:spcPct val="50000"/>
              </a:spcBef>
            </a:pPr>
            <a:r>
              <a:rPr lang="ar-SA" sz="3000" b="1" dirty="0">
                <a:ln>
                  <a:solidFill>
                    <a:schemeClr val="accent6">
                      <a:lumMod val="20000"/>
                      <a:lumOff val="80000"/>
                    </a:schemeClr>
                  </a:solidFill>
                </a:ln>
                <a:solidFill>
                  <a:schemeClr val="tx2">
                    <a:lumMod val="50000"/>
                  </a:schemeClr>
                </a:solidFill>
                <a:latin typeface="Times New Roman" pitchFamily="18" charset="0"/>
                <a:cs typeface="Lotus" pitchFamily="2" charset="-78"/>
              </a:rPr>
              <a:t>ابتكار</a:t>
            </a:r>
            <a:r>
              <a:rPr lang="ar-SA" sz="3000" b="1" dirty="0">
                <a:ln>
                  <a:solidFill>
                    <a:schemeClr val="accent6">
                      <a:lumMod val="20000"/>
                      <a:lumOff val="80000"/>
                    </a:schemeClr>
                  </a:solidFill>
                </a:ln>
                <a:solidFill>
                  <a:srgbClr val="FFFF00"/>
                </a:solidFill>
                <a:latin typeface="Times New Roman" pitchFamily="18" charset="0"/>
                <a:cs typeface="Lotus" pitchFamily="2" charset="-78"/>
              </a:rPr>
              <a:t> </a:t>
            </a:r>
            <a:r>
              <a:rPr lang="ar-SA" sz="3000" b="1" dirty="0">
                <a:ln>
                  <a:solidFill>
                    <a:schemeClr val="accent6">
                      <a:lumMod val="20000"/>
                      <a:lumOff val="80000"/>
                    </a:schemeClr>
                  </a:solidFill>
                </a:ln>
                <a:solidFill>
                  <a:schemeClr val="tx2">
                    <a:lumMod val="50000"/>
                  </a:schemeClr>
                </a:solidFill>
                <a:latin typeface="Times New Roman" pitchFamily="18" charset="0"/>
                <a:cs typeface="Lotus" pitchFamily="2" charset="-78"/>
              </a:rPr>
              <a:t>و</a:t>
            </a:r>
            <a:r>
              <a:rPr lang="ar-SA" sz="3000" b="1" dirty="0">
                <a:ln>
                  <a:solidFill>
                    <a:schemeClr val="accent6">
                      <a:lumMod val="20000"/>
                      <a:lumOff val="80000"/>
                    </a:schemeClr>
                  </a:solidFill>
                </a:ln>
                <a:solidFill>
                  <a:srgbClr val="FFFF00"/>
                </a:solidFill>
                <a:latin typeface="Times New Roman" pitchFamily="18" charset="0"/>
                <a:cs typeface="Lotus" pitchFamily="2" charset="-78"/>
              </a:rPr>
              <a:t> </a:t>
            </a:r>
            <a:r>
              <a:rPr lang="ar-SA" sz="3000" b="1" dirty="0">
                <a:ln>
                  <a:solidFill>
                    <a:schemeClr val="accent6">
                      <a:lumMod val="20000"/>
                      <a:lumOff val="80000"/>
                    </a:schemeClr>
                  </a:solidFill>
                </a:ln>
                <a:solidFill>
                  <a:schemeClr val="tx2">
                    <a:lumMod val="50000"/>
                  </a:schemeClr>
                </a:solidFill>
                <a:latin typeface="Times New Roman" pitchFamily="18" charset="0"/>
                <a:cs typeface="Lotus" pitchFamily="2" charset="-78"/>
              </a:rPr>
              <a:t>خلاقيت</a:t>
            </a:r>
            <a:endParaRPr lang="en-US" sz="3000" b="1" dirty="0">
              <a:ln>
                <a:solidFill>
                  <a:schemeClr val="accent6">
                    <a:lumMod val="20000"/>
                    <a:lumOff val="80000"/>
                  </a:schemeClr>
                </a:solidFill>
              </a:ln>
              <a:solidFill>
                <a:schemeClr val="tx2">
                  <a:lumMod val="50000"/>
                </a:schemeClr>
              </a:solidFill>
              <a:latin typeface="Times New Roman" pitchFamily="18" charset="0"/>
              <a:cs typeface="Lotus" pitchFamily="2" charset="-78"/>
            </a:endParaRPr>
          </a:p>
        </p:txBody>
      </p:sp>
      <p:sp>
        <p:nvSpPr>
          <p:cNvPr id="248838" name="Text Box 6"/>
          <p:cNvSpPr txBox="1">
            <a:spLocks noChangeArrowheads="1"/>
          </p:cNvSpPr>
          <p:nvPr/>
        </p:nvSpPr>
        <p:spPr bwMode="auto">
          <a:xfrm rot="-4001821">
            <a:off x="4846638" y="5529262"/>
            <a:ext cx="2590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Calibri" pitchFamily="34" charset="0"/>
                <a:cs typeface="Arial" pitchFamily="34" charset="0"/>
              </a:defRPr>
            </a:lvl9pPr>
          </a:lstStyle>
          <a:p>
            <a:pPr algn="ctr">
              <a:spcBef>
                <a:spcPct val="50000"/>
              </a:spcBef>
            </a:pPr>
            <a:r>
              <a:rPr lang="fa-IR" sz="3000" b="1" dirty="0">
                <a:ln>
                  <a:solidFill>
                    <a:schemeClr val="accent6">
                      <a:lumMod val="20000"/>
                      <a:lumOff val="80000"/>
                    </a:schemeClr>
                  </a:solidFill>
                </a:ln>
                <a:solidFill>
                  <a:schemeClr val="tx2">
                    <a:lumMod val="50000"/>
                  </a:schemeClr>
                </a:solidFill>
                <a:latin typeface="Times New Roman" pitchFamily="18" charset="0"/>
                <a:cs typeface="Lotus" pitchFamily="2" charset="-78"/>
              </a:rPr>
              <a:t>نگرش و باور مثبت</a:t>
            </a:r>
            <a:endParaRPr lang="en-US" sz="3000" b="1" dirty="0">
              <a:ln>
                <a:solidFill>
                  <a:schemeClr val="accent6">
                    <a:lumMod val="20000"/>
                    <a:lumOff val="80000"/>
                  </a:schemeClr>
                </a:solidFill>
              </a:ln>
              <a:solidFill>
                <a:schemeClr val="tx2">
                  <a:lumMod val="50000"/>
                </a:schemeClr>
              </a:solidFill>
              <a:latin typeface="Times New Roman" pitchFamily="18" charset="0"/>
              <a:cs typeface="Lotus" pitchFamily="2" charset="-78"/>
            </a:endParaRPr>
          </a:p>
        </p:txBody>
      </p:sp>
      <p:sp>
        <p:nvSpPr>
          <p:cNvPr id="248839" name="Text Box 7"/>
          <p:cNvSpPr txBox="1">
            <a:spLocks noChangeArrowheads="1"/>
          </p:cNvSpPr>
          <p:nvPr/>
        </p:nvSpPr>
        <p:spPr bwMode="auto">
          <a:xfrm rot="-2215140">
            <a:off x="6553200" y="1905000"/>
            <a:ext cx="2590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Calibri" pitchFamily="34" charset="0"/>
                <a:cs typeface="Arial" pitchFamily="34" charset="0"/>
              </a:defRPr>
            </a:lvl9pPr>
          </a:lstStyle>
          <a:p>
            <a:pPr algn="ctr">
              <a:spcBef>
                <a:spcPct val="50000"/>
              </a:spcBef>
            </a:pPr>
            <a:r>
              <a:rPr lang="ar-SA" sz="3000" b="1" dirty="0">
                <a:ln>
                  <a:solidFill>
                    <a:schemeClr val="accent6">
                      <a:lumMod val="20000"/>
                      <a:lumOff val="80000"/>
                    </a:schemeClr>
                  </a:solidFill>
                </a:ln>
                <a:solidFill>
                  <a:schemeClr val="tx2">
                    <a:lumMod val="50000"/>
                  </a:schemeClr>
                </a:solidFill>
                <a:latin typeface="Times New Roman" pitchFamily="18" charset="0"/>
                <a:cs typeface="Lotus" pitchFamily="2" charset="-78"/>
              </a:rPr>
              <a:t>استقلال‌طلبي</a:t>
            </a:r>
            <a:endParaRPr lang="en-US" sz="3000" b="1" dirty="0">
              <a:ln>
                <a:solidFill>
                  <a:schemeClr val="accent6">
                    <a:lumMod val="20000"/>
                    <a:lumOff val="80000"/>
                  </a:schemeClr>
                </a:solidFill>
              </a:ln>
              <a:solidFill>
                <a:schemeClr val="tx2">
                  <a:lumMod val="50000"/>
                </a:schemeClr>
              </a:solidFill>
              <a:latin typeface="Times New Roman" pitchFamily="18" charset="0"/>
              <a:cs typeface="Lotus" pitchFamily="2" charset="-78"/>
            </a:endParaRPr>
          </a:p>
        </p:txBody>
      </p:sp>
      <p:sp>
        <p:nvSpPr>
          <p:cNvPr id="248840" name="Text Box 8"/>
          <p:cNvSpPr txBox="1">
            <a:spLocks noChangeArrowheads="1"/>
          </p:cNvSpPr>
          <p:nvPr/>
        </p:nvSpPr>
        <p:spPr bwMode="auto">
          <a:xfrm rot="-3635880">
            <a:off x="4334669" y="5614194"/>
            <a:ext cx="193833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Calibri" pitchFamily="34" charset="0"/>
                <a:cs typeface="Arial" pitchFamily="34" charset="0"/>
              </a:defRPr>
            </a:lvl9pPr>
          </a:lstStyle>
          <a:p>
            <a:pPr algn="ctr">
              <a:spcBef>
                <a:spcPct val="50000"/>
              </a:spcBef>
            </a:pPr>
            <a:r>
              <a:rPr lang="ar-SA" sz="3000" b="1" dirty="0">
                <a:ln>
                  <a:solidFill>
                    <a:schemeClr val="accent6">
                      <a:lumMod val="20000"/>
                      <a:lumOff val="80000"/>
                    </a:schemeClr>
                  </a:solidFill>
                </a:ln>
                <a:solidFill>
                  <a:schemeClr val="tx2">
                    <a:lumMod val="50000"/>
                  </a:schemeClr>
                </a:solidFill>
                <a:latin typeface="Times New Roman" pitchFamily="18" charset="0"/>
                <a:cs typeface="Lotus" pitchFamily="2" charset="-78"/>
              </a:rPr>
              <a:t>قاطعيت</a:t>
            </a:r>
            <a:endParaRPr lang="en-US" sz="3000" b="1" dirty="0">
              <a:ln>
                <a:solidFill>
                  <a:schemeClr val="accent6">
                    <a:lumMod val="20000"/>
                    <a:lumOff val="80000"/>
                  </a:schemeClr>
                </a:solidFill>
              </a:ln>
              <a:solidFill>
                <a:schemeClr val="tx2">
                  <a:lumMod val="50000"/>
                </a:schemeClr>
              </a:solidFill>
              <a:latin typeface="Times New Roman" pitchFamily="18" charset="0"/>
              <a:cs typeface="Lotus" pitchFamily="2" charset="-78"/>
            </a:endParaRPr>
          </a:p>
        </p:txBody>
      </p:sp>
      <p:sp>
        <p:nvSpPr>
          <p:cNvPr id="248841" name="Text Box 9"/>
          <p:cNvSpPr txBox="1">
            <a:spLocks noChangeArrowheads="1"/>
          </p:cNvSpPr>
          <p:nvPr/>
        </p:nvSpPr>
        <p:spPr bwMode="auto">
          <a:xfrm rot="-1404956">
            <a:off x="-381000" y="2651125"/>
            <a:ext cx="2590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Calibri" pitchFamily="34" charset="0"/>
                <a:cs typeface="Arial" pitchFamily="34" charset="0"/>
              </a:defRPr>
            </a:lvl9pPr>
          </a:lstStyle>
          <a:p>
            <a:pPr algn="ctr">
              <a:spcBef>
                <a:spcPct val="50000"/>
              </a:spcBef>
            </a:pPr>
            <a:r>
              <a:rPr lang="ar-SA" sz="3000" b="1" dirty="0">
                <a:ln>
                  <a:solidFill>
                    <a:schemeClr val="accent6">
                      <a:lumMod val="20000"/>
                      <a:lumOff val="80000"/>
                    </a:schemeClr>
                  </a:solidFill>
                </a:ln>
                <a:solidFill>
                  <a:schemeClr val="tx2">
                    <a:lumMod val="50000"/>
                  </a:schemeClr>
                </a:solidFill>
                <a:latin typeface="Times New Roman" pitchFamily="18" charset="0"/>
                <a:cs typeface="Lotus" pitchFamily="2" charset="-78"/>
              </a:rPr>
              <a:t>دورانديشي</a:t>
            </a:r>
            <a:endParaRPr lang="en-US" sz="3000" dirty="0">
              <a:ln>
                <a:solidFill>
                  <a:schemeClr val="accent6">
                    <a:lumMod val="20000"/>
                    <a:lumOff val="80000"/>
                  </a:schemeClr>
                </a:solidFill>
              </a:ln>
              <a:solidFill>
                <a:schemeClr val="tx2">
                  <a:lumMod val="50000"/>
                </a:schemeClr>
              </a:solidFill>
              <a:latin typeface="Times New Roman" pitchFamily="18" charset="0"/>
              <a:cs typeface="Lotus" pitchFamily="2" charset="-78"/>
            </a:endParaRPr>
          </a:p>
        </p:txBody>
      </p:sp>
      <p:sp>
        <p:nvSpPr>
          <p:cNvPr id="248842" name="Text Box 10"/>
          <p:cNvSpPr txBox="1">
            <a:spLocks noChangeArrowheads="1"/>
          </p:cNvSpPr>
          <p:nvPr/>
        </p:nvSpPr>
        <p:spPr bwMode="auto">
          <a:xfrm rot="-1757220">
            <a:off x="-152400" y="3429000"/>
            <a:ext cx="2590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Calibri" pitchFamily="34" charset="0"/>
                <a:cs typeface="Arial" pitchFamily="34" charset="0"/>
              </a:defRPr>
            </a:lvl9pPr>
          </a:lstStyle>
          <a:p>
            <a:pPr algn="ctr">
              <a:spcBef>
                <a:spcPct val="50000"/>
              </a:spcBef>
            </a:pPr>
            <a:r>
              <a:rPr lang="ar-SA" sz="3000" b="1" dirty="0">
                <a:ln>
                  <a:solidFill>
                    <a:schemeClr val="accent6">
                      <a:lumMod val="20000"/>
                      <a:lumOff val="80000"/>
                    </a:schemeClr>
                  </a:solidFill>
                </a:ln>
                <a:solidFill>
                  <a:schemeClr val="tx2">
                    <a:lumMod val="50000"/>
                  </a:schemeClr>
                </a:solidFill>
                <a:latin typeface="Times New Roman" pitchFamily="18" charset="0"/>
                <a:cs typeface="Lotus" pitchFamily="2" charset="-78"/>
              </a:rPr>
              <a:t>توفيق‌طلبي</a:t>
            </a:r>
            <a:endParaRPr lang="en-US" sz="3000" b="1" dirty="0">
              <a:ln>
                <a:solidFill>
                  <a:schemeClr val="accent6">
                    <a:lumMod val="20000"/>
                    <a:lumOff val="80000"/>
                  </a:schemeClr>
                </a:solidFill>
              </a:ln>
              <a:solidFill>
                <a:schemeClr val="tx2">
                  <a:lumMod val="50000"/>
                </a:schemeClr>
              </a:solidFill>
              <a:latin typeface="Times New Roman" pitchFamily="18" charset="0"/>
              <a:cs typeface="Lotus" pitchFamily="2" charset="-78"/>
            </a:endParaRPr>
          </a:p>
        </p:txBody>
      </p:sp>
      <p:sp>
        <p:nvSpPr>
          <p:cNvPr id="248843" name="Text Box 11"/>
          <p:cNvSpPr txBox="1">
            <a:spLocks noChangeArrowheads="1"/>
          </p:cNvSpPr>
          <p:nvPr/>
        </p:nvSpPr>
        <p:spPr bwMode="auto">
          <a:xfrm rot="-1095109">
            <a:off x="-152400" y="1600200"/>
            <a:ext cx="259556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Calibri" pitchFamily="34" charset="0"/>
                <a:cs typeface="Arial" pitchFamily="34" charset="0"/>
              </a:defRPr>
            </a:lvl9pPr>
          </a:lstStyle>
          <a:p>
            <a:pPr algn="ctr">
              <a:spcBef>
                <a:spcPct val="50000"/>
              </a:spcBef>
            </a:pPr>
            <a:r>
              <a:rPr lang="ar-SA" sz="3000" b="1" dirty="0">
                <a:ln>
                  <a:solidFill>
                    <a:schemeClr val="accent6">
                      <a:lumMod val="20000"/>
                      <a:lumOff val="80000"/>
                    </a:schemeClr>
                  </a:solidFill>
                </a:ln>
                <a:solidFill>
                  <a:schemeClr val="tx2">
                    <a:lumMod val="50000"/>
                  </a:schemeClr>
                </a:solidFill>
                <a:latin typeface="Times New Roman" pitchFamily="18" charset="0"/>
                <a:cs typeface="Lotus" pitchFamily="2" charset="-78"/>
              </a:rPr>
              <a:t>مسئوليت‌پذيري</a:t>
            </a:r>
            <a:endParaRPr lang="en-US" sz="3000" b="1" dirty="0">
              <a:ln>
                <a:solidFill>
                  <a:schemeClr val="accent6">
                    <a:lumMod val="20000"/>
                    <a:lumOff val="80000"/>
                  </a:schemeClr>
                </a:solidFill>
              </a:ln>
              <a:solidFill>
                <a:schemeClr val="tx2">
                  <a:lumMod val="50000"/>
                </a:schemeClr>
              </a:solidFill>
              <a:latin typeface="Times New Roman" pitchFamily="18" charset="0"/>
              <a:cs typeface="Lotus" pitchFamily="2" charset="-78"/>
            </a:endParaRPr>
          </a:p>
        </p:txBody>
      </p:sp>
      <p:sp>
        <p:nvSpPr>
          <p:cNvPr id="248844" name="Text Box 12"/>
          <p:cNvSpPr txBox="1">
            <a:spLocks noChangeArrowheads="1"/>
          </p:cNvSpPr>
          <p:nvPr/>
        </p:nvSpPr>
        <p:spPr bwMode="auto">
          <a:xfrm rot="-2928902">
            <a:off x="2179638" y="5668962"/>
            <a:ext cx="2590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Calibri" pitchFamily="34" charset="0"/>
                <a:cs typeface="Arial" pitchFamily="34" charset="0"/>
              </a:defRPr>
            </a:lvl9pPr>
          </a:lstStyle>
          <a:p>
            <a:pPr algn="ctr">
              <a:spcBef>
                <a:spcPct val="50000"/>
              </a:spcBef>
            </a:pPr>
            <a:r>
              <a:rPr lang="ar-SA" sz="3000" b="1" dirty="0">
                <a:ln>
                  <a:solidFill>
                    <a:schemeClr val="accent6">
                      <a:lumMod val="20000"/>
                      <a:lumOff val="80000"/>
                    </a:schemeClr>
                  </a:solidFill>
                </a:ln>
                <a:solidFill>
                  <a:schemeClr val="tx2">
                    <a:lumMod val="50000"/>
                  </a:schemeClr>
                </a:solidFill>
                <a:latin typeface="Times New Roman" pitchFamily="18" charset="0"/>
                <a:cs typeface="Lotus" pitchFamily="2" charset="-78"/>
              </a:rPr>
              <a:t>بصيرت</a:t>
            </a:r>
            <a:endParaRPr lang="en-US" sz="3000" b="1" dirty="0">
              <a:ln>
                <a:solidFill>
                  <a:schemeClr val="accent6">
                    <a:lumMod val="20000"/>
                    <a:lumOff val="80000"/>
                  </a:schemeClr>
                </a:solidFill>
              </a:ln>
              <a:solidFill>
                <a:schemeClr val="tx2">
                  <a:lumMod val="50000"/>
                </a:schemeClr>
              </a:solidFill>
              <a:latin typeface="Times New Roman" pitchFamily="18" charset="0"/>
              <a:cs typeface="Lotus" pitchFamily="2" charset="-78"/>
            </a:endParaRPr>
          </a:p>
        </p:txBody>
      </p:sp>
      <p:sp>
        <p:nvSpPr>
          <p:cNvPr id="248845" name="Text Box 13"/>
          <p:cNvSpPr txBox="1">
            <a:spLocks noChangeArrowheads="1"/>
          </p:cNvSpPr>
          <p:nvPr/>
        </p:nvSpPr>
        <p:spPr bwMode="auto">
          <a:xfrm rot="-2243021">
            <a:off x="84138" y="4937125"/>
            <a:ext cx="34290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Calibri" pitchFamily="34" charset="0"/>
                <a:cs typeface="Arial" pitchFamily="34" charset="0"/>
              </a:defRPr>
            </a:lvl9pPr>
          </a:lstStyle>
          <a:p>
            <a:pPr algn="ctr">
              <a:spcBef>
                <a:spcPct val="50000"/>
              </a:spcBef>
            </a:pPr>
            <a:r>
              <a:rPr lang="ar-SA" sz="3000" b="1" dirty="0">
                <a:ln>
                  <a:solidFill>
                    <a:schemeClr val="accent6">
                      <a:lumMod val="20000"/>
                      <a:lumOff val="80000"/>
                    </a:schemeClr>
                  </a:solidFill>
                </a:ln>
                <a:solidFill>
                  <a:schemeClr val="tx2">
                    <a:lumMod val="50000"/>
                  </a:schemeClr>
                </a:solidFill>
                <a:latin typeface="Times New Roman" pitchFamily="18" charset="0"/>
                <a:cs typeface="Lotus" pitchFamily="2" charset="-78"/>
              </a:rPr>
              <a:t>توانايي نفوذ بر ديگران</a:t>
            </a:r>
            <a:endParaRPr lang="en-US" sz="3000" b="1" dirty="0">
              <a:ln>
                <a:solidFill>
                  <a:schemeClr val="accent6">
                    <a:lumMod val="20000"/>
                    <a:lumOff val="80000"/>
                  </a:schemeClr>
                </a:solidFill>
              </a:ln>
              <a:solidFill>
                <a:schemeClr val="tx2">
                  <a:lumMod val="50000"/>
                </a:schemeClr>
              </a:solidFill>
              <a:latin typeface="Times New Roman" pitchFamily="18" charset="0"/>
              <a:cs typeface="Lotus" pitchFamily="2" charset="-78"/>
            </a:endParaRPr>
          </a:p>
        </p:txBody>
      </p:sp>
      <p:sp>
        <p:nvSpPr>
          <p:cNvPr id="248846" name="Text Box 14"/>
          <p:cNvSpPr txBox="1">
            <a:spLocks noChangeArrowheads="1"/>
          </p:cNvSpPr>
          <p:nvPr/>
        </p:nvSpPr>
        <p:spPr bwMode="auto">
          <a:xfrm rot="-3328119">
            <a:off x="2803526" y="5810250"/>
            <a:ext cx="22860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Calibri" pitchFamily="34" charset="0"/>
                <a:cs typeface="Arial" pitchFamily="34" charset="0"/>
              </a:defRPr>
            </a:lvl9pPr>
          </a:lstStyle>
          <a:p>
            <a:pPr algn="ctr">
              <a:spcBef>
                <a:spcPct val="50000"/>
              </a:spcBef>
            </a:pPr>
            <a:r>
              <a:rPr lang="fa-IR" sz="3000" b="1" dirty="0">
                <a:ln>
                  <a:solidFill>
                    <a:schemeClr val="accent6">
                      <a:lumMod val="20000"/>
                      <a:lumOff val="80000"/>
                    </a:schemeClr>
                  </a:solidFill>
                </a:ln>
                <a:solidFill>
                  <a:schemeClr val="tx2">
                    <a:lumMod val="50000"/>
                  </a:schemeClr>
                </a:solidFill>
                <a:latin typeface="Times New Roman" pitchFamily="18" charset="0"/>
                <a:cs typeface="Lotus" pitchFamily="2" charset="-78"/>
              </a:rPr>
              <a:t>مهارت تيمي</a:t>
            </a:r>
            <a:endParaRPr lang="en-US" sz="3000" b="1" dirty="0">
              <a:ln>
                <a:solidFill>
                  <a:schemeClr val="accent6">
                    <a:lumMod val="20000"/>
                    <a:lumOff val="80000"/>
                  </a:schemeClr>
                </a:solidFill>
              </a:ln>
              <a:solidFill>
                <a:schemeClr val="tx2">
                  <a:lumMod val="50000"/>
                </a:schemeClr>
              </a:solidFill>
              <a:latin typeface="Times New Roman" pitchFamily="18" charset="0"/>
              <a:cs typeface="Lotus" pitchFamily="2" charset="-78"/>
            </a:endParaRPr>
          </a:p>
        </p:txBody>
      </p:sp>
      <p:sp>
        <p:nvSpPr>
          <p:cNvPr id="248847" name="Text Box 15"/>
          <p:cNvSpPr txBox="1">
            <a:spLocks noChangeArrowheads="1"/>
          </p:cNvSpPr>
          <p:nvPr/>
        </p:nvSpPr>
        <p:spPr bwMode="auto">
          <a:xfrm rot="-2068383">
            <a:off x="152400" y="4191000"/>
            <a:ext cx="2590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Calibri" pitchFamily="34" charset="0"/>
                <a:cs typeface="Arial" pitchFamily="34" charset="0"/>
              </a:defRPr>
            </a:lvl9pPr>
          </a:lstStyle>
          <a:p>
            <a:pPr algn="ctr">
              <a:spcBef>
                <a:spcPct val="50000"/>
              </a:spcBef>
            </a:pPr>
            <a:r>
              <a:rPr lang="ar-SA" sz="3000" b="1" dirty="0">
                <a:ln>
                  <a:solidFill>
                    <a:schemeClr val="accent6">
                      <a:lumMod val="20000"/>
                      <a:lumOff val="80000"/>
                    </a:schemeClr>
                  </a:solidFill>
                </a:ln>
                <a:solidFill>
                  <a:schemeClr val="tx2">
                    <a:lumMod val="50000"/>
                  </a:schemeClr>
                </a:solidFill>
                <a:latin typeface="Times New Roman" pitchFamily="18" charset="0"/>
                <a:cs typeface="Lotus" pitchFamily="2" charset="-78"/>
              </a:rPr>
              <a:t>تحمل ابهام</a:t>
            </a:r>
            <a:endParaRPr lang="en-US" sz="3000" b="1" dirty="0">
              <a:ln>
                <a:solidFill>
                  <a:schemeClr val="accent6">
                    <a:lumMod val="20000"/>
                    <a:lumOff val="80000"/>
                  </a:schemeClr>
                </a:solidFill>
              </a:ln>
              <a:solidFill>
                <a:schemeClr val="tx2">
                  <a:lumMod val="50000"/>
                </a:schemeClr>
              </a:solidFill>
              <a:latin typeface="Times New Roman" pitchFamily="18" charset="0"/>
              <a:cs typeface="Lotus" pitchFamily="2" charset="-78"/>
            </a:endParaRPr>
          </a:p>
        </p:txBody>
      </p:sp>
      <p:sp>
        <p:nvSpPr>
          <p:cNvPr id="248848" name="Text Box 16"/>
          <p:cNvSpPr txBox="1">
            <a:spLocks noChangeArrowheads="1"/>
          </p:cNvSpPr>
          <p:nvPr/>
        </p:nvSpPr>
        <p:spPr bwMode="auto">
          <a:xfrm rot="-4157265">
            <a:off x="5837238" y="5135562"/>
            <a:ext cx="2590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Calibri" pitchFamily="34" charset="0"/>
                <a:cs typeface="Arial" pitchFamily="34" charset="0"/>
              </a:defRPr>
            </a:lvl9pPr>
          </a:lstStyle>
          <a:p>
            <a:pPr algn="ctr">
              <a:spcBef>
                <a:spcPct val="50000"/>
              </a:spcBef>
            </a:pPr>
            <a:r>
              <a:rPr lang="ar-SA" sz="3000" b="1" dirty="0">
                <a:ln>
                  <a:solidFill>
                    <a:schemeClr val="accent6">
                      <a:lumMod val="20000"/>
                      <a:lumOff val="80000"/>
                    </a:schemeClr>
                  </a:solidFill>
                </a:ln>
                <a:solidFill>
                  <a:schemeClr val="tx2">
                    <a:lumMod val="50000"/>
                  </a:schemeClr>
                </a:solidFill>
                <a:latin typeface="Times New Roman" pitchFamily="18" charset="0"/>
                <a:cs typeface="Lotus" pitchFamily="2" charset="-78"/>
              </a:rPr>
              <a:t>مركز كنترل‌ دروني</a:t>
            </a:r>
            <a:endParaRPr lang="en-US" sz="3000" b="1" dirty="0">
              <a:ln>
                <a:solidFill>
                  <a:schemeClr val="accent6">
                    <a:lumMod val="20000"/>
                    <a:lumOff val="80000"/>
                  </a:schemeClr>
                </a:solidFill>
              </a:ln>
              <a:solidFill>
                <a:schemeClr val="tx2">
                  <a:lumMod val="50000"/>
                </a:schemeClr>
              </a:solidFill>
              <a:latin typeface="Times New Roman" pitchFamily="18" charset="0"/>
              <a:cs typeface="Lotus" pitchFamily="2" charset="-78"/>
            </a:endParaRPr>
          </a:p>
        </p:txBody>
      </p:sp>
      <p:sp>
        <p:nvSpPr>
          <p:cNvPr id="248849" name="Text Box 17"/>
          <p:cNvSpPr txBox="1">
            <a:spLocks noChangeArrowheads="1"/>
          </p:cNvSpPr>
          <p:nvPr/>
        </p:nvSpPr>
        <p:spPr bwMode="auto">
          <a:xfrm rot="-4186374">
            <a:off x="7056438" y="5059362"/>
            <a:ext cx="24384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Calibri" pitchFamily="34" charset="0"/>
                <a:cs typeface="Arial" pitchFamily="34" charset="0"/>
              </a:defRPr>
            </a:lvl9pPr>
          </a:lstStyle>
          <a:p>
            <a:pPr algn="ctr">
              <a:spcBef>
                <a:spcPct val="50000"/>
              </a:spcBef>
            </a:pPr>
            <a:r>
              <a:rPr lang="ar-SA" sz="3000" b="1" dirty="0">
                <a:ln w="900" cmpd="sng">
                  <a:solidFill>
                    <a:schemeClr val="accent6">
                      <a:lumMod val="20000"/>
                      <a:lumOff val="80000"/>
                    </a:schemeClr>
                  </a:solidFill>
                  <a:prstDash val="solid"/>
                </a:ln>
                <a:solidFill>
                  <a:schemeClr val="tx2">
                    <a:lumMod val="50000"/>
                  </a:schemeClr>
                </a:solidFill>
                <a:effectLst>
                  <a:innerShdw blurRad="101600" dist="76200" dir="5400000">
                    <a:schemeClr val="accent1">
                      <a:satMod val="190000"/>
                      <a:tint val="100000"/>
                      <a:alpha val="74000"/>
                    </a:schemeClr>
                  </a:innerShdw>
                </a:effectLst>
                <a:latin typeface="Times New Roman" pitchFamily="18" charset="0"/>
                <a:cs typeface="Lotus" pitchFamily="2" charset="-78"/>
              </a:rPr>
              <a:t>فرصت‌جويي</a:t>
            </a:r>
            <a:endParaRPr lang="en-US" sz="3000" b="1" dirty="0">
              <a:ln w="900" cmpd="sng">
                <a:solidFill>
                  <a:schemeClr val="accent6">
                    <a:lumMod val="20000"/>
                    <a:lumOff val="80000"/>
                  </a:schemeClr>
                </a:solidFill>
                <a:prstDash val="solid"/>
              </a:ln>
              <a:solidFill>
                <a:schemeClr val="tx2">
                  <a:lumMod val="50000"/>
                </a:schemeClr>
              </a:solidFill>
              <a:effectLst>
                <a:innerShdw blurRad="101600" dist="76200" dir="5400000">
                  <a:schemeClr val="accent1">
                    <a:satMod val="190000"/>
                    <a:tint val="100000"/>
                    <a:alpha val="74000"/>
                  </a:schemeClr>
                </a:innerShdw>
              </a:effectLst>
              <a:latin typeface="Times New Roman" pitchFamily="18" charset="0"/>
              <a:cs typeface="Lotus" pitchFamily="2" charset="-78"/>
            </a:endParaRPr>
          </a:p>
        </p:txBody>
      </p:sp>
      <p:sp>
        <p:nvSpPr>
          <p:cNvPr id="248850" name="Line 18"/>
          <p:cNvSpPr>
            <a:spLocks noChangeShapeType="1"/>
          </p:cNvSpPr>
          <p:nvPr/>
        </p:nvSpPr>
        <p:spPr bwMode="auto">
          <a:xfrm flipH="1" flipV="1">
            <a:off x="2895600" y="1066800"/>
            <a:ext cx="838200" cy="228600"/>
          </a:xfrm>
          <a:prstGeom prst="line">
            <a:avLst/>
          </a:prstGeom>
          <a:noFill/>
          <a:ln w="38100">
            <a:solidFill>
              <a:schemeClr val="tx1"/>
            </a:solidFill>
            <a:round/>
            <a:headEnd/>
            <a:tailEnd type="triangle" w="med" len="med"/>
          </a:ln>
          <a:effectLst/>
        </p:spPr>
        <p:txBody>
          <a:bodyPr wrap="none" anchor="ctr"/>
          <a:lstStyle/>
          <a:p>
            <a:pPr>
              <a:lnSpc>
                <a:spcPct val="90000"/>
              </a:lnSpc>
              <a:defRPr/>
            </a:pPr>
            <a:endParaRPr lang="en-US" sz="6000" b="1">
              <a:solidFill>
                <a:srgbClr val="FFFF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8851" name="Line 19"/>
          <p:cNvSpPr>
            <a:spLocks noChangeShapeType="1"/>
          </p:cNvSpPr>
          <p:nvPr/>
        </p:nvSpPr>
        <p:spPr bwMode="auto">
          <a:xfrm flipH="1" flipV="1">
            <a:off x="2209800" y="1676400"/>
            <a:ext cx="1219200" cy="152400"/>
          </a:xfrm>
          <a:prstGeom prst="line">
            <a:avLst/>
          </a:prstGeom>
          <a:noFill/>
          <a:ln w="38100">
            <a:solidFill>
              <a:srgbClr val="993300"/>
            </a:solidFill>
            <a:round/>
            <a:headEnd/>
            <a:tailEnd type="triangle" w="med" len="med"/>
          </a:ln>
          <a:effectLst/>
        </p:spPr>
        <p:txBody>
          <a:bodyPr wrap="none" anchor="ctr"/>
          <a:lstStyle/>
          <a:p>
            <a:pPr>
              <a:lnSpc>
                <a:spcPct val="90000"/>
              </a:lnSpc>
              <a:defRPr/>
            </a:pPr>
            <a:endParaRPr lang="en-US" sz="6000" b="1">
              <a:solidFill>
                <a:srgbClr val="FFFF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8852" name="Line 20"/>
          <p:cNvSpPr>
            <a:spLocks noChangeShapeType="1"/>
          </p:cNvSpPr>
          <p:nvPr/>
        </p:nvSpPr>
        <p:spPr bwMode="auto">
          <a:xfrm flipH="1">
            <a:off x="1752600" y="1981200"/>
            <a:ext cx="1828800" cy="609600"/>
          </a:xfrm>
          <a:prstGeom prst="line">
            <a:avLst/>
          </a:prstGeom>
          <a:noFill/>
          <a:ln w="38100">
            <a:solidFill>
              <a:srgbClr val="333300"/>
            </a:solidFill>
            <a:round/>
            <a:headEnd/>
            <a:tailEnd type="triangle" w="med" len="med"/>
          </a:ln>
          <a:effectLst/>
        </p:spPr>
        <p:txBody>
          <a:bodyPr wrap="none" anchor="ctr"/>
          <a:lstStyle/>
          <a:p>
            <a:pPr>
              <a:lnSpc>
                <a:spcPct val="90000"/>
              </a:lnSpc>
              <a:defRPr/>
            </a:pPr>
            <a:endParaRPr lang="en-US" sz="6000" b="1">
              <a:solidFill>
                <a:srgbClr val="FFFF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8853" name="Line 21"/>
          <p:cNvSpPr>
            <a:spLocks noChangeShapeType="1"/>
          </p:cNvSpPr>
          <p:nvPr/>
        </p:nvSpPr>
        <p:spPr bwMode="auto">
          <a:xfrm flipH="1">
            <a:off x="1981200" y="2362200"/>
            <a:ext cx="1752600" cy="990600"/>
          </a:xfrm>
          <a:prstGeom prst="line">
            <a:avLst/>
          </a:prstGeom>
          <a:noFill/>
          <a:ln w="38100">
            <a:solidFill>
              <a:srgbClr val="003300"/>
            </a:solidFill>
            <a:round/>
            <a:headEnd/>
            <a:tailEnd type="triangle" w="med" len="med"/>
          </a:ln>
          <a:effectLst/>
        </p:spPr>
        <p:txBody>
          <a:bodyPr wrap="none" anchor="ctr"/>
          <a:lstStyle/>
          <a:p>
            <a:pPr>
              <a:lnSpc>
                <a:spcPct val="90000"/>
              </a:lnSpc>
              <a:defRPr/>
            </a:pPr>
            <a:endParaRPr lang="en-US" sz="6000" b="1">
              <a:solidFill>
                <a:srgbClr val="FFFF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8854" name="Line 22"/>
          <p:cNvSpPr>
            <a:spLocks noChangeShapeType="1"/>
          </p:cNvSpPr>
          <p:nvPr/>
        </p:nvSpPr>
        <p:spPr bwMode="auto">
          <a:xfrm flipH="1">
            <a:off x="2095500" y="2800350"/>
            <a:ext cx="1752600" cy="1219200"/>
          </a:xfrm>
          <a:prstGeom prst="line">
            <a:avLst/>
          </a:prstGeom>
          <a:noFill/>
          <a:ln w="38100">
            <a:solidFill>
              <a:srgbClr val="003366"/>
            </a:solidFill>
            <a:round/>
            <a:headEnd/>
            <a:tailEnd type="triangle" w="med" len="med"/>
          </a:ln>
          <a:effectLst/>
        </p:spPr>
        <p:txBody>
          <a:bodyPr wrap="none" anchor="ctr"/>
          <a:lstStyle/>
          <a:p>
            <a:pPr>
              <a:lnSpc>
                <a:spcPct val="90000"/>
              </a:lnSpc>
              <a:defRPr/>
            </a:pPr>
            <a:endParaRPr lang="en-US" sz="6000" b="1">
              <a:solidFill>
                <a:srgbClr val="FFFF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8855" name="Line 23"/>
          <p:cNvSpPr>
            <a:spLocks noChangeShapeType="1"/>
          </p:cNvSpPr>
          <p:nvPr/>
        </p:nvSpPr>
        <p:spPr bwMode="auto">
          <a:xfrm flipH="1">
            <a:off x="3048000" y="2590800"/>
            <a:ext cx="1371600" cy="1600200"/>
          </a:xfrm>
          <a:prstGeom prst="line">
            <a:avLst/>
          </a:prstGeom>
          <a:noFill/>
          <a:ln w="38100">
            <a:solidFill>
              <a:srgbClr val="333399"/>
            </a:solidFill>
            <a:round/>
            <a:headEnd/>
            <a:tailEnd type="triangle" w="med" len="med"/>
          </a:ln>
          <a:effectLst/>
        </p:spPr>
        <p:txBody>
          <a:bodyPr wrap="none" anchor="ctr"/>
          <a:lstStyle/>
          <a:p>
            <a:pPr>
              <a:lnSpc>
                <a:spcPct val="90000"/>
              </a:lnSpc>
              <a:defRPr/>
            </a:pPr>
            <a:endParaRPr lang="en-US" sz="6000" b="1">
              <a:solidFill>
                <a:srgbClr val="FFFF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8856" name="Line 24"/>
          <p:cNvSpPr>
            <a:spLocks noChangeShapeType="1"/>
          </p:cNvSpPr>
          <p:nvPr/>
        </p:nvSpPr>
        <p:spPr bwMode="auto">
          <a:xfrm flipH="1">
            <a:off x="3352800" y="3200400"/>
            <a:ext cx="1066800" cy="1905000"/>
          </a:xfrm>
          <a:prstGeom prst="line">
            <a:avLst/>
          </a:prstGeom>
          <a:noFill/>
          <a:ln w="38100">
            <a:solidFill>
              <a:srgbClr val="333333"/>
            </a:solidFill>
            <a:round/>
            <a:headEnd/>
            <a:tailEnd type="triangle" w="med" len="med"/>
          </a:ln>
          <a:effectLst/>
        </p:spPr>
        <p:txBody>
          <a:bodyPr wrap="none" anchor="ctr"/>
          <a:lstStyle/>
          <a:p>
            <a:pPr>
              <a:lnSpc>
                <a:spcPct val="90000"/>
              </a:lnSpc>
              <a:defRPr/>
            </a:pPr>
            <a:endParaRPr lang="en-US" sz="6000" b="1">
              <a:solidFill>
                <a:srgbClr val="FFFF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8857" name="Line 25"/>
          <p:cNvSpPr>
            <a:spLocks noChangeShapeType="1"/>
          </p:cNvSpPr>
          <p:nvPr/>
        </p:nvSpPr>
        <p:spPr bwMode="auto">
          <a:xfrm flipH="1">
            <a:off x="3886200" y="2590800"/>
            <a:ext cx="1066800" cy="2819400"/>
          </a:xfrm>
          <a:prstGeom prst="line">
            <a:avLst/>
          </a:prstGeom>
          <a:noFill/>
          <a:ln w="38100">
            <a:solidFill>
              <a:srgbClr val="800000"/>
            </a:solidFill>
            <a:round/>
            <a:headEnd/>
            <a:tailEnd type="triangle" w="med" len="med"/>
          </a:ln>
          <a:effectLst/>
        </p:spPr>
        <p:txBody>
          <a:bodyPr wrap="none" anchor="ctr"/>
          <a:lstStyle/>
          <a:p>
            <a:pPr>
              <a:lnSpc>
                <a:spcPct val="90000"/>
              </a:lnSpc>
              <a:defRPr/>
            </a:pPr>
            <a:endParaRPr lang="en-US" sz="6000" b="1">
              <a:solidFill>
                <a:srgbClr val="FFFF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8858" name="Line 26"/>
          <p:cNvSpPr>
            <a:spLocks noChangeShapeType="1"/>
          </p:cNvSpPr>
          <p:nvPr/>
        </p:nvSpPr>
        <p:spPr bwMode="auto">
          <a:xfrm flipH="1">
            <a:off x="4464050" y="2781300"/>
            <a:ext cx="720725" cy="2538413"/>
          </a:xfrm>
          <a:prstGeom prst="line">
            <a:avLst/>
          </a:prstGeom>
          <a:noFill/>
          <a:ln w="38100">
            <a:solidFill>
              <a:srgbClr val="FF6600"/>
            </a:solidFill>
            <a:round/>
            <a:headEnd/>
            <a:tailEnd type="triangle" w="med" len="med"/>
          </a:ln>
          <a:effectLst/>
        </p:spPr>
        <p:txBody>
          <a:bodyPr wrap="none" anchor="ctr"/>
          <a:lstStyle/>
          <a:p>
            <a:pPr>
              <a:lnSpc>
                <a:spcPct val="90000"/>
              </a:lnSpc>
              <a:defRPr/>
            </a:pPr>
            <a:endParaRPr lang="en-US" sz="6000" b="1">
              <a:solidFill>
                <a:srgbClr val="FFFF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8859" name="Line 27"/>
          <p:cNvSpPr>
            <a:spLocks noChangeShapeType="1"/>
          </p:cNvSpPr>
          <p:nvPr/>
        </p:nvSpPr>
        <p:spPr bwMode="auto">
          <a:xfrm flipH="1">
            <a:off x="5562600" y="2362200"/>
            <a:ext cx="76200" cy="2895600"/>
          </a:xfrm>
          <a:prstGeom prst="line">
            <a:avLst/>
          </a:prstGeom>
          <a:noFill/>
          <a:ln w="38100">
            <a:solidFill>
              <a:srgbClr val="808000"/>
            </a:solidFill>
            <a:round/>
            <a:headEnd/>
            <a:tailEnd type="triangle" w="med" len="med"/>
          </a:ln>
          <a:effectLst/>
        </p:spPr>
        <p:txBody>
          <a:bodyPr wrap="none" anchor="ctr"/>
          <a:lstStyle/>
          <a:p>
            <a:pPr>
              <a:lnSpc>
                <a:spcPct val="90000"/>
              </a:lnSpc>
              <a:defRPr/>
            </a:pPr>
            <a:endParaRPr lang="en-US" sz="6000" b="1">
              <a:solidFill>
                <a:srgbClr val="FFFF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8860" name="Line 28"/>
          <p:cNvSpPr>
            <a:spLocks noChangeShapeType="1"/>
          </p:cNvSpPr>
          <p:nvPr/>
        </p:nvSpPr>
        <p:spPr bwMode="auto">
          <a:xfrm>
            <a:off x="5943600" y="2590800"/>
            <a:ext cx="392113" cy="2025650"/>
          </a:xfrm>
          <a:prstGeom prst="line">
            <a:avLst/>
          </a:prstGeom>
          <a:noFill/>
          <a:ln w="38100">
            <a:solidFill>
              <a:srgbClr val="008000"/>
            </a:solidFill>
            <a:round/>
            <a:headEnd/>
            <a:tailEnd type="triangle" w="med" len="med"/>
          </a:ln>
          <a:effectLst/>
        </p:spPr>
        <p:txBody>
          <a:bodyPr wrap="none" anchor="ctr"/>
          <a:lstStyle/>
          <a:p>
            <a:pPr>
              <a:lnSpc>
                <a:spcPct val="90000"/>
              </a:lnSpc>
              <a:defRPr/>
            </a:pPr>
            <a:endParaRPr lang="en-US" sz="6000" b="1">
              <a:solidFill>
                <a:srgbClr val="FFFF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8861" name="Line 29"/>
          <p:cNvSpPr>
            <a:spLocks noChangeShapeType="1"/>
          </p:cNvSpPr>
          <p:nvPr/>
        </p:nvSpPr>
        <p:spPr bwMode="auto">
          <a:xfrm>
            <a:off x="6172200" y="2209800"/>
            <a:ext cx="1219200" cy="1981200"/>
          </a:xfrm>
          <a:prstGeom prst="line">
            <a:avLst/>
          </a:prstGeom>
          <a:noFill/>
          <a:ln w="38100">
            <a:solidFill>
              <a:srgbClr val="008080"/>
            </a:solidFill>
            <a:round/>
            <a:headEnd/>
            <a:tailEnd type="triangle" w="med" len="med"/>
          </a:ln>
          <a:effectLst/>
        </p:spPr>
        <p:txBody>
          <a:bodyPr wrap="none" anchor="ctr"/>
          <a:lstStyle/>
          <a:p>
            <a:pPr>
              <a:lnSpc>
                <a:spcPct val="90000"/>
              </a:lnSpc>
              <a:defRPr/>
            </a:pPr>
            <a:endParaRPr lang="en-US" sz="6000" b="1">
              <a:solidFill>
                <a:srgbClr val="FFFF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8862" name="Line 30"/>
          <p:cNvSpPr>
            <a:spLocks noChangeShapeType="1"/>
          </p:cNvSpPr>
          <p:nvPr/>
        </p:nvSpPr>
        <p:spPr bwMode="auto">
          <a:xfrm flipV="1">
            <a:off x="6343650" y="1628775"/>
            <a:ext cx="820738" cy="123825"/>
          </a:xfrm>
          <a:prstGeom prst="line">
            <a:avLst/>
          </a:prstGeom>
          <a:noFill/>
          <a:ln w="38100">
            <a:solidFill>
              <a:schemeClr val="tx1"/>
            </a:solidFill>
            <a:round/>
            <a:headEnd/>
            <a:tailEnd type="triangle" w="med" len="med"/>
          </a:ln>
          <a:effectLst/>
        </p:spPr>
        <p:txBody>
          <a:bodyPr wrap="none" anchor="ctr"/>
          <a:lstStyle/>
          <a:p>
            <a:pPr>
              <a:lnSpc>
                <a:spcPct val="90000"/>
              </a:lnSpc>
              <a:defRPr/>
            </a:pPr>
            <a:endParaRPr lang="en-US" sz="6000" b="1">
              <a:solidFill>
                <a:srgbClr val="FFFF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8863" name="Line 31"/>
          <p:cNvSpPr>
            <a:spLocks noChangeShapeType="1"/>
          </p:cNvSpPr>
          <p:nvPr/>
        </p:nvSpPr>
        <p:spPr bwMode="auto">
          <a:xfrm>
            <a:off x="6629400" y="1981200"/>
            <a:ext cx="914400" cy="152400"/>
          </a:xfrm>
          <a:prstGeom prst="line">
            <a:avLst/>
          </a:prstGeom>
          <a:noFill/>
          <a:ln w="38100">
            <a:solidFill>
              <a:srgbClr val="FF6600"/>
            </a:solidFill>
            <a:round/>
            <a:headEnd/>
            <a:tailEnd type="triangle" w="med" len="med"/>
          </a:ln>
          <a:effectLst/>
        </p:spPr>
        <p:txBody>
          <a:bodyPr wrap="none" anchor="ctr"/>
          <a:lstStyle/>
          <a:p>
            <a:pPr>
              <a:lnSpc>
                <a:spcPct val="90000"/>
              </a:lnSpc>
              <a:defRPr/>
            </a:pPr>
            <a:endParaRPr lang="en-US" sz="6000" b="1">
              <a:solidFill>
                <a:srgbClr val="FFFF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8864" name="Line 32"/>
          <p:cNvSpPr>
            <a:spLocks noChangeShapeType="1"/>
          </p:cNvSpPr>
          <p:nvPr/>
        </p:nvSpPr>
        <p:spPr bwMode="auto">
          <a:xfrm>
            <a:off x="6477000" y="2209800"/>
            <a:ext cx="1981200" cy="2133600"/>
          </a:xfrm>
          <a:prstGeom prst="line">
            <a:avLst/>
          </a:prstGeom>
          <a:noFill/>
          <a:ln w="38100">
            <a:solidFill>
              <a:srgbClr val="0000FF"/>
            </a:solidFill>
            <a:round/>
            <a:headEnd/>
            <a:tailEnd type="triangle" w="med" len="med"/>
          </a:ln>
          <a:effectLst/>
        </p:spPr>
        <p:txBody>
          <a:bodyPr wrap="none" anchor="ctr"/>
          <a:lstStyle/>
          <a:p>
            <a:pPr>
              <a:lnSpc>
                <a:spcPct val="90000"/>
              </a:lnSpc>
              <a:defRPr/>
            </a:pPr>
            <a:endParaRPr lang="en-US" sz="6000" b="1">
              <a:solidFill>
                <a:srgbClr val="FFFF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pPr>
              <a:defRPr/>
            </a:pPr>
            <a:r>
              <a:rPr lang="en-US"/>
              <a:t>email:sirousdavoodi@gmail.com</a:t>
            </a:r>
          </a:p>
        </p:txBody>
      </p:sp>
    </p:spTree>
    <p:extLst>
      <p:ext uri="{BB962C8B-B14F-4D97-AF65-F5344CB8AC3E}">
        <p14:creationId xmlns:p14="http://schemas.microsoft.com/office/powerpoint/2010/main" val="150090029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6444208" y="2708920"/>
            <a:ext cx="2448967" cy="3960168"/>
          </a:xfrm>
          <a:prstGeom prst="rect">
            <a:avLst/>
          </a:prstGeom>
          <a:solidFill>
            <a:srgbClr val="C4E59F"/>
          </a:solidFill>
        </p:spPr>
        <p:txBody>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lgn="r" rtl="1"/>
            <a:r>
              <a:rPr lang="fa-IR" sz="1800" b="1" dirty="0" smtClean="0">
                <a:solidFill>
                  <a:srgbClr val="002060"/>
                </a:solidFill>
                <a:cs typeface="B Nazanin" pitchFamily="2" charset="-78"/>
              </a:rPr>
              <a:t>۱-نظم و انضباط</a:t>
            </a:r>
          </a:p>
          <a:p>
            <a:pPr algn="r" rtl="1"/>
            <a:r>
              <a:rPr lang="fa-IR" sz="1800" b="1" dirty="0" smtClean="0">
                <a:solidFill>
                  <a:srgbClr val="002060"/>
                </a:solidFill>
                <a:cs typeface="B Nazanin" pitchFamily="2" charset="-78"/>
              </a:rPr>
              <a:t>۲-آرامش و صبر و شکیبایی</a:t>
            </a:r>
          </a:p>
          <a:p>
            <a:pPr algn="r" rtl="1"/>
            <a:r>
              <a:rPr lang="fa-IR" sz="1800" b="1" dirty="0" smtClean="0">
                <a:solidFill>
                  <a:srgbClr val="002060"/>
                </a:solidFill>
                <a:cs typeface="B Nazanin" pitchFamily="2" charset="-78"/>
              </a:rPr>
              <a:t>3-هوش هیجانی</a:t>
            </a:r>
          </a:p>
          <a:p>
            <a:pPr algn="r" rtl="1"/>
            <a:r>
              <a:rPr lang="fa-IR" sz="1800" b="1" dirty="0" smtClean="0">
                <a:solidFill>
                  <a:srgbClr val="002060"/>
                </a:solidFill>
                <a:cs typeface="B Nazanin" pitchFamily="2" charset="-78"/>
              </a:rPr>
              <a:t>۴-تحمل ریسک</a:t>
            </a:r>
          </a:p>
          <a:p>
            <a:pPr algn="r" rtl="1"/>
            <a:r>
              <a:rPr lang="fa-IR" sz="1800" b="1" dirty="0" smtClean="0">
                <a:solidFill>
                  <a:srgbClr val="002060"/>
                </a:solidFill>
                <a:cs typeface="B Nazanin" pitchFamily="2" charset="-78"/>
              </a:rPr>
              <a:t>5- توجه به جزئیات</a:t>
            </a:r>
          </a:p>
          <a:p>
            <a:pPr algn="r" rtl="1"/>
            <a:r>
              <a:rPr lang="fa-IR" sz="1800" b="1" dirty="0" smtClean="0">
                <a:solidFill>
                  <a:srgbClr val="002060"/>
                </a:solidFill>
                <a:cs typeface="B Nazanin" pitchFamily="2" charset="-78"/>
              </a:rPr>
              <a:t>6-توانایی مذاکره کردن</a:t>
            </a:r>
          </a:p>
          <a:p>
            <a:pPr algn="r" rtl="1"/>
            <a:r>
              <a:rPr lang="fa-IR" sz="1800" b="1" dirty="0" smtClean="0">
                <a:solidFill>
                  <a:srgbClr val="002060"/>
                </a:solidFill>
                <a:cs typeface="B Nazanin" pitchFamily="2" charset="-78"/>
              </a:rPr>
              <a:t>7- مسئولیت پذیری</a:t>
            </a:r>
          </a:p>
          <a:p>
            <a:pPr algn="r" rtl="1"/>
            <a:r>
              <a:rPr lang="fa-IR" sz="1800" b="1" dirty="0" smtClean="0">
                <a:solidFill>
                  <a:srgbClr val="002060"/>
                </a:solidFill>
                <a:cs typeface="B Nazanin" pitchFamily="2" charset="-78"/>
              </a:rPr>
              <a:t>8- مثبت اندیشی</a:t>
            </a:r>
          </a:p>
          <a:p>
            <a:pPr algn="r" rtl="1"/>
            <a:r>
              <a:rPr lang="fa-IR" sz="1800" b="1" dirty="0" smtClean="0">
                <a:solidFill>
                  <a:srgbClr val="002060"/>
                </a:solidFill>
                <a:cs typeface="B Nazanin" pitchFamily="2" charset="-78"/>
              </a:rPr>
              <a:t>9-خلاقيت و نوآوري </a:t>
            </a:r>
          </a:p>
          <a:p>
            <a:pPr algn="r" rtl="1"/>
            <a:r>
              <a:rPr lang="fa-IR" sz="1800" b="1" dirty="0" smtClean="0">
                <a:solidFill>
                  <a:srgbClr val="002060"/>
                </a:solidFill>
                <a:cs typeface="B Nazanin" pitchFamily="2" charset="-78"/>
              </a:rPr>
              <a:t>10-قدرت تحمل شكست </a:t>
            </a:r>
          </a:p>
          <a:p>
            <a:pPr algn="r" rtl="1"/>
            <a:endParaRPr lang="fa-IR" sz="2800" b="1" dirty="0" smtClean="0">
              <a:solidFill>
                <a:srgbClr val="002060"/>
              </a:solidFill>
              <a:cs typeface="B Nazanin" pitchFamily="2" charset="-78"/>
            </a:endParaRPr>
          </a:p>
        </p:txBody>
      </p:sp>
      <p:sp>
        <p:nvSpPr>
          <p:cNvPr id="3" name="Title 1"/>
          <p:cNvSpPr txBox="1">
            <a:spLocks/>
          </p:cNvSpPr>
          <p:nvPr/>
        </p:nvSpPr>
        <p:spPr>
          <a:xfrm>
            <a:off x="5868143" y="1844824"/>
            <a:ext cx="3025032" cy="648072"/>
          </a:xfrm>
          <a:prstGeom prst="rect">
            <a:avLst/>
          </a:prstGeom>
          <a:solidFill>
            <a:srgbClr val="DAEFC3"/>
          </a:solidFill>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fa-IR" sz="1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Titr" pitchFamily="2" charset="-78"/>
              </a:rPr>
              <a:t>10ویژگی کلیدی یک کارآفرین موفق</a:t>
            </a:r>
            <a:endParaRPr lang="fa-IR"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Titr" pitchFamily="2" charset="-78"/>
            </a:endParaRPr>
          </a:p>
        </p:txBody>
      </p:sp>
      <p:sp>
        <p:nvSpPr>
          <p:cNvPr id="4" name="Rectangle 2" descr="Canvas"/>
          <p:cNvSpPr txBox="1">
            <a:spLocks noChangeArrowheads="1"/>
          </p:cNvSpPr>
          <p:nvPr/>
        </p:nvSpPr>
        <p:spPr>
          <a:xfrm>
            <a:off x="683568" y="404664"/>
            <a:ext cx="3888432" cy="792088"/>
          </a:xfrm>
          <a:prstGeom prst="rect">
            <a:avLst/>
          </a:prstGeom>
          <a:solidFill>
            <a:srgbClr val="DAEFC3"/>
          </a:solidFill>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Zar" pitchFamily="2" charset="-78"/>
              </a:rPr>
              <a:t>آنچه را که باید کارآفرینان موفق بدانند(انجام دهند) </a:t>
            </a:r>
            <a:endParaRPr lang="en-US"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Zar" pitchFamily="2" charset="-78"/>
            </a:endParaRPr>
          </a:p>
        </p:txBody>
      </p:sp>
      <p:sp>
        <p:nvSpPr>
          <p:cNvPr id="5" name="Rectangle 3" descr="Canvas"/>
          <p:cNvSpPr txBox="1">
            <a:spLocks noChangeArrowheads="1"/>
          </p:cNvSpPr>
          <p:nvPr/>
        </p:nvSpPr>
        <p:spPr>
          <a:xfrm>
            <a:off x="107504" y="1340768"/>
            <a:ext cx="5544616" cy="4562827"/>
          </a:xfrm>
          <a:prstGeom prst="rect">
            <a:avLst/>
          </a:prstGeom>
          <a:blipFill dpi="0" rotWithShape="0">
            <a:blip r:embed="rId2"/>
            <a:srcRect/>
            <a:tile tx="0" ty="0" sx="100000" sy="100000" flip="none" algn="tl"/>
          </a:blipFill>
          <a:ln>
            <a:solidFill>
              <a:schemeClr val="accent1"/>
            </a:solidFill>
          </a:ln>
        </p:spPr>
        <p:txBody>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lgn="r"/>
            <a:r>
              <a:rPr lang="fa-IR" sz="1800" b="1" dirty="0" smtClean="0">
                <a:solidFill>
                  <a:srgbClr val="002060"/>
                </a:solidFill>
                <a:cs typeface="B Zar" pitchFamily="2" charset="-78"/>
              </a:rPr>
              <a:t>1- شناخت تهدیدات و تنگناهای رقابت و روشهای مقابله با آن</a:t>
            </a:r>
          </a:p>
          <a:p>
            <a:pPr algn="r"/>
            <a:r>
              <a:rPr lang="fa-IR" sz="1800" b="1" dirty="0" smtClean="0">
                <a:solidFill>
                  <a:srgbClr val="002060"/>
                </a:solidFill>
                <a:cs typeface="B Zar" pitchFamily="2" charset="-78"/>
              </a:rPr>
              <a:t>2- شناسایی ( کشف ) فرصتها</a:t>
            </a:r>
          </a:p>
          <a:p>
            <a:pPr algn="r"/>
            <a:r>
              <a:rPr lang="fa-IR" sz="1800" b="1" dirty="0" smtClean="0">
                <a:solidFill>
                  <a:srgbClr val="002060"/>
                </a:solidFill>
                <a:cs typeface="B Zar" pitchFamily="2" charset="-78"/>
              </a:rPr>
              <a:t>3- مشاهده و درک عمیق از نیازها و خواسته های مشتری</a:t>
            </a:r>
          </a:p>
          <a:p>
            <a:pPr algn="r"/>
            <a:r>
              <a:rPr lang="fa-IR" sz="1800" b="1" dirty="0" smtClean="0">
                <a:solidFill>
                  <a:srgbClr val="002060"/>
                </a:solidFill>
                <a:cs typeface="B Zar" pitchFamily="2" charset="-78"/>
              </a:rPr>
              <a:t>4- به خال زدن ( حرکت به طرف هدف )</a:t>
            </a:r>
          </a:p>
          <a:p>
            <a:pPr algn="r"/>
            <a:r>
              <a:rPr lang="fa-IR" sz="1800" b="1" dirty="0" smtClean="0">
                <a:solidFill>
                  <a:srgbClr val="002060"/>
                </a:solidFill>
                <a:cs typeface="B Zar" pitchFamily="2" charset="-78"/>
              </a:rPr>
              <a:t>5- رهبریت سازمان </a:t>
            </a:r>
          </a:p>
          <a:p>
            <a:pPr algn="r"/>
            <a:r>
              <a:rPr lang="fa-IR" sz="1800" b="1" dirty="0" smtClean="0">
                <a:solidFill>
                  <a:srgbClr val="002060"/>
                </a:solidFill>
                <a:cs typeface="B Zar" pitchFamily="2" charset="-78"/>
              </a:rPr>
              <a:t>6- تکمیل حلقه های آگاهی در زمینه اقتصاد و بازار ( اقتصاد کسب و کار)</a:t>
            </a:r>
          </a:p>
          <a:p>
            <a:pPr algn="r"/>
            <a:r>
              <a:rPr lang="fa-IR" sz="1800" b="1" dirty="0" smtClean="0">
                <a:solidFill>
                  <a:srgbClr val="002060"/>
                </a:solidFill>
                <a:cs typeface="B Zar" pitchFamily="2" charset="-78"/>
              </a:rPr>
              <a:t>7- آشنایی با دانش فنی وفن آوری حرفه ای که انتخاب کرده است</a:t>
            </a:r>
          </a:p>
          <a:p>
            <a:pPr algn="r"/>
            <a:r>
              <a:rPr lang="fa-IR" sz="1800" b="1" dirty="0" smtClean="0">
                <a:solidFill>
                  <a:srgbClr val="002060"/>
                </a:solidFill>
                <a:cs typeface="B Zar" pitchFamily="2" charset="-78"/>
              </a:rPr>
              <a:t>8- اخلاق کسب و کار</a:t>
            </a:r>
          </a:p>
          <a:p>
            <a:pPr algn="r"/>
            <a:r>
              <a:rPr lang="fa-IR" sz="1800" b="1" dirty="0" smtClean="0">
                <a:solidFill>
                  <a:srgbClr val="002060"/>
                </a:solidFill>
                <a:cs typeface="B Zar" pitchFamily="2" charset="-78"/>
              </a:rPr>
              <a:t>9- ادبیات کسب و کار</a:t>
            </a:r>
          </a:p>
          <a:p>
            <a:pPr algn="r"/>
            <a:r>
              <a:rPr lang="fa-IR" sz="1800" b="1" dirty="0" smtClean="0">
                <a:solidFill>
                  <a:srgbClr val="002060"/>
                </a:solidFill>
                <a:cs typeface="B Zar" pitchFamily="2" charset="-78"/>
              </a:rPr>
              <a:t>10- برخورداری از قدرت چانه زنی </a:t>
            </a:r>
          </a:p>
          <a:p>
            <a:pPr algn="r"/>
            <a:r>
              <a:rPr lang="fa-IR" sz="1800" b="1" dirty="0" smtClean="0">
                <a:solidFill>
                  <a:srgbClr val="002060"/>
                </a:solidFill>
                <a:cs typeface="B Zar" pitchFamily="2" charset="-78"/>
              </a:rPr>
              <a:t>11- انعطاف پذیری</a:t>
            </a:r>
            <a:r>
              <a:rPr lang="fa-IR" sz="2800" b="1" dirty="0" smtClean="0">
                <a:solidFill>
                  <a:srgbClr val="002060"/>
                </a:solidFill>
                <a:cs typeface="B Zar" pitchFamily="2" charset="-78"/>
              </a:rPr>
              <a:t> </a:t>
            </a:r>
            <a:endParaRPr lang="en-US" sz="2800" b="1" dirty="0" smtClean="0">
              <a:solidFill>
                <a:srgbClr val="002060"/>
              </a:solidFill>
              <a:cs typeface="B Zar" pitchFamily="2" charset="-78"/>
            </a:endParaRPr>
          </a:p>
        </p:txBody>
      </p:sp>
    </p:spTree>
    <p:extLst>
      <p:ext uri="{BB962C8B-B14F-4D97-AF65-F5344CB8AC3E}">
        <p14:creationId xmlns:p14="http://schemas.microsoft.com/office/powerpoint/2010/main" val="42670542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9712" y="332656"/>
            <a:ext cx="4386623" cy="1008112"/>
          </a:xfrm>
          <a:prstGeom prst="rect">
            <a:avLst/>
          </a:prstGeom>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b="1" dirty="0" smtClean="0">
                <a:ln w="10541" cmpd="sng">
                  <a:solidFill>
                    <a:schemeClr val="accent2">
                      <a:lumMod val="50000"/>
                    </a:schemeClr>
                  </a:solidFill>
                  <a:prstDash val="solid"/>
                </a:ln>
                <a:solidFill>
                  <a:schemeClr val="accent2">
                    <a:lumMod val="50000"/>
                  </a:schemeClr>
                </a:solidFill>
              </a:rPr>
              <a:t>موضوع : جان پمبرتن کارافرین کوکاکولا </a:t>
            </a:r>
            <a:endParaRPr lang="en-US" sz="2400" b="1" dirty="0">
              <a:ln w="10541" cmpd="sng">
                <a:solidFill>
                  <a:schemeClr val="accent2">
                    <a:lumMod val="50000"/>
                  </a:schemeClr>
                </a:solidFill>
                <a:prstDash val="solid"/>
              </a:ln>
              <a:solidFill>
                <a:schemeClr val="accent2">
                  <a:lumMod val="50000"/>
                </a:schemeClr>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5081" y="3429000"/>
            <a:ext cx="4824536" cy="321635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2" name="Picture 2" descr="زندگی نامه دکتر جان پمبرتن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64" y="2988323"/>
            <a:ext cx="2671428" cy="351503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pic>
        <p:nvPicPr>
          <p:cNvPr id="5124" name="Picture 4" descr="نتیجه تصویری برای عکس جان پمبرتن">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760" y="1336799"/>
            <a:ext cx="2353852" cy="346883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Tree>
    <p:extLst>
      <p:ext uri="{BB962C8B-B14F-4D97-AF65-F5344CB8AC3E}">
        <p14:creationId xmlns:p14="http://schemas.microsoft.com/office/powerpoint/2010/main" val="16955793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8447507" cy="252028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ln>
                  <a:solidFill>
                    <a:schemeClr val="tx2">
                      <a:lumMod val="50000"/>
                    </a:schemeClr>
                  </a:solidFill>
                </a:ln>
                <a:solidFill>
                  <a:schemeClr val="tx2">
                    <a:lumMod val="50000"/>
                  </a:schemeClr>
                </a:solidFill>
              </a:rPr>
              <a:t>ابتدا كوكاكولا به عنوان يك شربت تقويتي مصرف داشت و امروز يك نوشابه به نشاط انگيز به شمار مي‌آيد. در سال 1925 كوكاكولا فروش ميليوني‌اش را آغاز كرد و در سال 1940 در 40 كشور عرضه شد. مارك </a:t>
            </a:r>
            <a:r>
              <a:rPr lang="fa-IR" dirty="0" smtClean="0">
                <a:ln>
                  <a:solidFill>
                    <a:schemeClr val="tx2">
                      <a:lumMod val="50000"/>
                    </a:schemeClr>
                  </a:solidFill>
                </a:ln>
                <a:solidFill>
                  <a:schemeClr val="tx2">
                    <a:lumMod val="50000"/>
                  </a:schemeClr>
                </a:solidFill>
              </a:rPr>
              <a:t>اين </a:t>
            </a:r>
            <a:r>
              <a:rPr lang="fa-IR" dirty="0">
                <a:ln>
                  <a:solidFill>
                    <a:schemeClr val="tx2">
                      <a:lumMod val="50000"/>
                    </a:schemeClr>
                  </a:solidFill>
                </a:ln>
                <a:solidFill>
                  <a:schemeClr val="tx2">
                    <a:lumMod val="50000"/>
                  </a:schemeClr>
                </a:solidFill>
              </a:rPr>
              <a:t>نوشابه در سال 1961 وارد بازار شد و در سال 1982 كوكاكولاي رژيمي، بر تنوع محصولات اين شركت افزود. در ماه مه 1886، كوكاكولا براي اولين بار توسط دكتر جان پمبرتن </a:t>
            </a:r>
            <a:r>
              <a:rPr lang="fa-IR" dirty="0" smtClean="0">
                <a:ln>
                  <a:solidFill>
                    <a:schemeClr val="tx2">
                      <a:lumMod val="50000"/>
                    </a:schemeClr>
                  </a:solidFill>
                </a:ln>
                <a:solidFill>
                  <a:schemeClr val="tx2">
                    <a:lumMod val="50000"/>
                  </a:schemeClr>
                </a:solidFill>
              </a:rPr>
              <a:t>داروسازي </a:t>
            </a:r>
            <a:r>
              <a:rPr lang="fa-IR" dirty="0">
                <a:ln>
                  <a:solidFill>
                    <a:schemeClr val="tx2">
                      <a:lumMod val="50000"/>
                    </a:schemeClr>
                  </a:solidFill>
                </a:ln>
                <a:solidFill>
                  <a:schemeClr val="tx2">
                    <a:lumMod val="50000"/>
                  </a:schemeClr>
                </a:solidFill>
              </a:rPr>
              <a:t>اهل آتالانتا </a:t>
            </a:r>
            <a:r>
              <a:rPr lang="fa-IR" dirty="0" smtClean="0">
                <a:ln>
                  <a:solidFill>
                    <a:schemeClr val="tx2">
                      <a:lumMod val="50000"/>
                    </a:schemeClr>
                  </a:solidFill>
                </a:ln>
                <a:solidFill>
                  <a:schemeClr val="tx2">
                    <a:lumMod val="50000"/>
                  </a:schemeClr>
                </a:solidFill>
              </a:rPr>
              <a:t>تهيه </a:t>
            </a:r>
            <a:r>
              <a:rPr lang="fa-IR" dirty="0">
                <a:ln>
                  <a:solidFill>
                    <a:schemeClr val="tx2">
                      <a:lumMod val="50000"/>
                    </a:schemeClr>
                  </a:solidFill>
                </a:ln>
                <a:solidFill>
                  <a:schemeClr val="tx2">
                    <a:lumMod val="50000"/>
                  </a:schemeClr>
                </a:solidFill>
              </a:rPr>
              <a:t>شد.</a:t>
            </a:r>
          </a:p>
          <a:p>
            <a:pPr algn="ctr"/>
            <a:r>
              <a:rPr lang="fa-IR" dirty="0">
                <a:ln>
                  <a:solidFill>
                    <a:schemeClr val="tx2">
                      <a:lumMod val="50000"/>
                    </a:schemeClr>
                  </a:solidFill>
                </a:ln>
                <a:solidFill>
                  <a:schemeClr val="tx2">
                    <a:lumMod val="50000"/>
                  </a:schemeClr>
                </a:solidFill>
              </a:rPr>
              <a:t>جان پمبرتن مواد اوليه كوكاكولا را در يك كتري برنجي در حياط پشتي خانه‌اش تركيب كرد. فرانك رابينسون، كتابدار جان پمبرتن، براي محصول كارفرماي خود، نام كوكاكولا را برگزيد، وي علاوه بر آگاهي از علم كتابداري، خطاط خوبي بود و نام كوكاكولا را به گونه‌اي خطاطي كرد كه هنوز هم به عنوان آرم اين شركت مورد استفاده است</a:t>
            </a:r>
            <a:endParaRPr lang="en-US" dirty="0">
              <a:ln>
                <a:solidFill>
                  <a:schemeClr val="tx2">
                    <a:lumMod val="50000"/>
                  </a:schemeClr>
                </a:solidFill>
              </a:ln>
              <a:solidFill>
                <a:schemeClr val="tx2">
                  <a:lumMod val="50000"/>
                </a:schemeClr>
              </a:solidFill>
            </a:endParaRPr>
          </a:p>
        </p:txBody>
      </p:sp>
      <p:sp>
        <p:nvSpPr>
          <p:cNvPr id="3" name="Rectangle 2"/>
          <p:cNvSpPr/>
          <p:nvPr/>
        </p:nvSpPr>
        <p:spPr>
          <a:xfrm>
            <a:off x="323528" y="3429000"/>
            <a:ext cx="8301537" cy="2952328"/>
          </a:xfrm>
          <a:prstGeom prst="rect">
            <a:avLst/>
          </a:prstGeom>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endParaRPr lang="fa-IR" dirty="0"/>
          </a:p>
          <a:p>
            <a:pPr algn="ctr"/>
            <a:r>
              <a:rPr lang="fa-IR" dirty="0">
                <a:ln>
                  <a:solidFill>
                    <a:schemeClr val="tx1">
                      <a:lumMod val="95000"/>
                      <a:lumOff val="5000"/>
                    </a:schemeClr>
                  </a:solidFill>
                </a:ln>
                <a:solidFill>
                  <a:schemeClr val="bg2">
                    <a:lumMod val="10000"/>
                  </a:schemeClr>
                </a:solidFill>
              </a:rPr>
              <a:t>نوشابه كوكاكولا براي اولين بار در داروخانه ژاكوب </a:t>
            </a:r>
            <a:r>
              <a:rPr lang="fa-IR" dirty="0" smtClean="0">
                <a:ln>
                  <a:solidFill>
                    <a:schemeClr val="tx1">
                      <a:lumMod val="95000"/>
                      <a:lumOff val="5000"/>
                    </a:schemeClr>
                  </a:solidFill>
                </a:ln>
                <a:solidFill>
                  <a:schemeClr val="bg2">
                    <a:lumMod val="10000"/>
                  </a:schemeClr>
                </a:solidFill>
              </a:rPr>
              <a:t>در </a:t>
            </a:r>
            <a:r>
              <a:rPr lang="fa-IR" dirty="0">
                <a:ln>
                  <a:solidFill>
                    <a:schemeClr val="tx1">
                      <a:lumMod val="95000"/>
                      <a:lumOff val="5000"/>
                    </a:schemeClr>
                  </a:solidFill>
                </a:ln>
                <a:solidFill>
                  <a:schemeClr val="bg2">
                    <a:lumMod val="10000"/>
                  </a:schemeClr>
                </a:solidFill>
              </a:rPr>
              <a:t>آتالانتا در 8 مه 1886 عرضه شد. در آن ايام حدود 9 عدد از اين نوشيدني روزانه به فروش مي‌رفت و مجموع فروش آن سال كوكاكولا فقط حدود 50 دلار بود، نكته خنده‌دار اين است كه در كل اين نوشيدني براي توليدكننده‌اش بيش از 70 دلار هزينه در برداشت؛ يعني سال اول، براي جان پمبرتن سال ضرر بود...</a:t>
            </a:r>
          </a:p>
          <a:p>
            <a:pPr algn="ctr"/>
            <a:r>
              <a:rPr lang="fa-IR" dirty="0">
                <a:ln>
                  <a:solidFill>
                    <a:schemeClr val="tx1">
                      <a:lumMod val="95000"/>
                      <a:lumOff val="5000"/>
                    </a:schemeClr>
                  </a:solidFill>
                </a:ln>
                <a:solidFill>
                  <a:schemeClr val="bg2">
                    <a:lumMod val="10000"/>
                  </a:schemeClr>
                </a:solidFill>
              </a:rPr>
              <a:t>در سال‌هاي اول، كوكا بيشتر مصرف دارويي داشت و به عنوان يك نوشابه تقويتي مصرف مي‌شد چرا كه علاوه بر شربت دانه كولا كه سرشار از كافئين بود، حاوي عصاره كوكائين نيز بود. به تدريج كوكاكولا جايش را در ميان نوشابه‌ها باز كرد و به يكي از معروف‌ترين نوشيدني‌هاي آمريكا تبديل شد..</a:t>
            </a:r>
          </a:p>
        </p:txBody>
      </p:sp>
    </p:spTree>
    <p:extLst>
      <p:ext uri="{BB962C8B-B14F-4D97-AF65-F5344CB8AC3E}">
        <p14:creationId xmlns:p14="http://schemas.microsoft.com/office/powerpoint/2010/main" val="122857735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1520" y="2996952"/>
            <a:ext cx="8642005" cy="345638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ln>
                  <a:solidFill>
                    <a:schemeClr val="bg2">
                      <a:lumMod val="10000"/>
                    </a:schemeClr>
                  </a:solidFill>
                </a:ln>
                <a:solidFill>
                  <a:schemeClr val="bg2">
                    <a:lumMod val="10000"/>
                  </a:schemeClr>
                </a:solidFill>
              </a:rPr>
              <a:t>. حضور آسا گرييگزكاندلر </a:t>
            </a:r>
            <a:r>
              <a:rPr lang="fa-IR" dirty="0" smtClean="0">
                <a:ln>
                  <a:solidFill>
                    <a:schemeClr val="bg2">
                      <a:lumMod val="10000"/>
                    </a:schemeClr>
                  </a:solidFill>
                </a:ln>
                <a:solidFill>
                  <a:schemeClr val="bg2">
                    <a:lumMod val="10000"/>
                  </a:schemeClr>
                </a:solidFill>
              </a:rPr>
              <a:t>داروسازي </a:t>
            </a:r>
            <a:r>
              <a:rPr lang="fa-IR" dirty="0">
                <a:ln>
                  <a:solidFill>
                    <a:schemeClr val="bg2">
                      <a:lumMod val="10000"/>
                    </a:schemeClr>
                  </a:solidFill>
                </a:ln>
                <a:solidFill>
                  <a:schemeClr val="bg2">
                    <a:lumMod val="10000"/>
                  </a:schemeClr>
                </a:solidFill>
              </a:rPr>
              <a:t>ديگر از آنتالانتا، در شركت كوكا، و همكاريش با پمبرتن توليد اين نوشابه را در سال‌هاي 1890 تا 1900 تا بيش از 4000 درصد افزايش يافت. تبليغات عامل مهمي در موفقيت پمبرتن و كاندلر بود. تا پايان سده مورد نظر كوكاكولا طرفداران بسياري در آمريكا و كانادا به دست آورد. حدودا در همان زمان بود كه شركت كوكاكولا نسبت به فروش شربت دانه‌هاي خود به شركت‌هاي مستقل و زنجيره‌اي </a:t>
            </a:r>
            <a:r>
              <a:rPr lang="fa-IR" dirty="0" smtClean="0">
                <a:ln>
                  <a:solidFill>
                    <a:schemeClr val="bg2">
                      <a:lumMod val="10000"/>
                    </a:schemeClr>
                  </a:solidFill>
                </a:ln>
                <a:solidFill>
                  <a:schemeClr val="bg2">
                    <a:lumMod val="10000"/>
                  </a:schemeClr>
                </a:solidFill>
              </a:rPr>
              <a:t>كه </a:t>
            </a:r>
            <a:r>
              <a:rPr lang="fa-IR" dirty="0">
                <a:ln>
                  <a:solidFill>
                    <a:schemeClr val="bg2">
                      <a:lumMod val="10000"/>
                    </a:schemeClr>
                  </a:solidFill>
                </a:ln>
                <a:solidFill>
                  <a:schemeClr val="bg2">
                    <a:lumMod val="10000"/>
                  </a:schemeClr>
                </a:solidFill>
              </a:rPr>
              <a:t>جواز فروش اين محصول را </a:t>
            </a:r>
            <a:r>
              <a:rPr lang="fa-IR" dirty="0" smtClean="0">
                <a:ln>
                  <a:solidFill>
                    <a:schemeClr val="bg2">
                      <a:lumMod val="10000"/>
                    </a:schemeClr>
                  </a:solidFill>
                </a:ln>
                <a:solidFill>
                  <a:schemeClr val="bg2">
                    <a:lumMod val="10000"/>
                  </a:schemeClr>
                </a:solidFill>
              </a:rPr>
              <a:t>داشتند </a:t>
            </a:r>
            <a:r>
              <a:rPr lang="fa-IR" dirty="0">
                <a:ln>
                  <a:solidFill>
                    <a:schemeClr val="bg2">
                      <a:lumMod val="10000"/>
                    </a:schemeClr>
                  </a:solidFill>
                </a:ln>
                <a:solidFill>
                  <a:schemeClr val="bg2">
                    <a:lumMod val="10000"/>
                  </a:schemeClr>
                </a:solidFill>
              </a:rPr>
              <a:t>مبادرت كرد حتي امروز صنعت نوشابه سازي آمريكا همين روش را دنبال مي‌كند.</a:t>
            </a:r>
          </a:p>
          <a:p>
            <a:pPr algn="ctr"/>
            <a:r>
              <a:rPr lang="fa-IR" dirty="0">
                <a:ln>
                  <a:solidFill>
                    <a:schemeClr val="bg2">
                      <a:lumMod val="10000"/>
                    </a:schemeClr>
                  </a:solidFill>
                </a:ln>
                <a:solidFill>
                  <a:schemeClr val="bg2">
                    <a:lumMod val="10000"/>
                  </a:schemeClr>
                </a:solidFill>
              </a:rPr>
              <a:t>تا دهه 60، نوشيدني‌هاي گازدار، چه در شهرهاي بزرگ و چه در شهرهاي كوچك در داروخانه‌ها و در بستني فروشي‌ها عرضه مي‌شدند. ولي به دليل پاتوق افراد مختلف شدن اين اماكن داروخانه‌ها از فروش اين محصولات سرباز زدند در نتيجه اين نوشابه سر از رستوران‌ها و ساندويچ‌فروشي‌ها درآورد. 23 آوريل سال 1985، فرمول كولاي جديد برملا شد و شركت مذكور را با مشكل مواجه كرد. با اين وجود در حال حاضر، مصرف روزانه كوكا در جهان بالغ بر 7 ميليارد دلار مي‌شود</a:t>
            </a:r>
          </a:p>
        </p:txBody>
      </p:sp>
    </p:spTree>
    <p:extLst>
      <p:ext uri="{BB962C8B-B14F-4D97-AF65-F5344CB8AC3E}">
        <p14:creationId xmlns:p14="http://schemas.microsoft.com/office/powerpoint/2010/main" val="213321377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83126"/>
            <a:ext cx="8733579" cy="356189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t>آغاز از آتلانتا</a:t>
            </a:r>
          </a:p>
          <a:p>
            <a:pPr algn="ctr"/>
            <a:r>
              <a:rPr lang="fa-IR" dirty="0"/>
              <a:t>سال 1886 میلادی، در اسکله نیویورک کارگران مشغول ساخت مجسمه آزادی بودند. حدود 1300 کیلومتر آن طرف تر نیز نماد بزرگ دیگری از آمریکا در حال ساخت و ظهور بود.</a:t>
            </a:r>
          </a:p>
          <a:p>
            <a:pPr algn="ctr"/>
            <a:r>
              <a:rPr lang="fa-IR" dirty="0"/>
              <a:t>همچون بسیاری از مردم که تاریخ را عوض کرده اند، «جان پمبرتون» نیز که یک داروساز اهل آتلانتا بود، ایده ای به ذهنش رسید. یک بعدازظهر،  او مایع کاراملی رنگ بسیار خو شبویی کشف کرد. این مایع با آب کربنات ترکیب شد و در نهایت به نوشیدنی خوش طعمی تبدیل شد. مردم این نوشیدنی جدید را بسیار دوست داشتند و پمبرتون آن را با قیمت 5 سنت برای هر لیوان به مشتری ها می فروخت. او و «فرانک رابینسون» این نوشیدنی را کوکاکولا نام گذاری کردند.</a:t>
            </a:r>
          </a:p>
          <a:p>
            <a:pPr algn="ctr"/>
            <a:r>
              <a:rPr lang="fa-IR" dirty="0"/>
              <a:t>در سال نخست، پمبرتون فقط 9 لیوان در روز از  کوکاکولا می فروخت. اما یکصد سال بعد، این کمپانی بیش از 10 میلیارد گالن از این نوشیدنی را تولید کرد. البته پمبرتون شاهد این موفقیت نبود زیرا در سال 1888 میلادی بدون درک موفقیت بزرگ خود درگذشت.</a:t>
            </a:r>
          </a:p>
          <a:p>
            <a:pPr algn="ctr"/>
            <a:r>
              <a:rPr lang="fa-IR" dirty="0"/>
              <a:t>در طول دوره سه ساله میان 1888 تا 1891 میلادی، تاجر آتلانتایی به نام «آسا گریگز کندلر»، سرپرست و مدیر کمپانی کوکاکولا بود و رونق بسیاری به آن بخشید. </a:t>
            </a:r>
          </a:p>
        </p:txBody>
      </p:sp>
      <p:pic>
        <p:nvPicPr>
          <p:cNvPr id="2050" name="Picture 2" descr="نتیجه تصویری برای عکس جان پمبرتن">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3771171"/>
            <a:ext cx="4104456" cy="3064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597251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49534" y="188640"/>
            <a:ext cx="5678849" cy="1477328"/>
          </a:xfrm>
          <a:prstGeom prst="rect">
            <a:avLst/>
          </a:prstGeom>
        </p:spPr>
        <p:txBody>
          <a:bodyPr wrap="square">
            <a:spAutoFit/>
          </a:bodyPr>
          <a:lstStyle/>
          <a:p>
            <a:endParaRPr lang="fa-IR" dirty="0" smtClean="0"/>
          </a:p>
          <a:p>
            <a:endParaRPr lang="fa-IR" dirty="0" smtClean="0"/>
          </a:p>
          <a:p>
            <a:endParaRPr lang="fa-IR" dirty="0" smtClean="0"/>
          </a:p>
          <a:p>
            <a:endParaRPr lang="fa-IR" dirty="0" smtClean="0"/>
          </a:p>
          <a:p>
            <a:endParaRPr lang="fa-IR" dirty="0" smtClean="0"/>
          </a:p>
        </p:txBody>
      </p:sp>
      <p:sp>
        <p:nvSpPr>
          <p:cNvPr id="2" name="Rectangle 1"/>
          <p:cNvSpPr/>
          <p:nvPr/>
        </p:nvSpPr>
        <p:spPr>
          <a:xfrm>
            <a:off x="10865" y="4077072"/>
            <a:ext cx="9133135" cy="278092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b="1" dirty="0">
                <a:ln w="10541" cmpd="sng">
                  <a:solidFill>
                    <a:schemeClr val="tx2">
                      <a:lumMod val="50000"/>
                    </a:schemeClr>
                  </a:solidFill>
                  <a:prstDash val="solid"/>
                </a:ln>
                <a:solidFill>
                  <a:schemeClr val="tx2">
                    <a:lumMod val="50000"/>
                  </a:schemeClr>
                </a:solidFill>
                <a:effectLst>
                  <a:glow rad="63500">
                    <a:schemeClr val="accent4">
                      <a:satMod val="175000"/>
                      <a:alpha val="40000"/>
                    </a:schemeClr>
                  </a:glow>
                </a:effectLst>
              </a:rPr>
              <a:t>فراتر از آتلانتا</a:t>
            </a:r>
          </a:p>
          <a:p>
            <a:pPr algn="ctr"/>
            <a:r>
              <a:rPr lang="fa-IR" dirty="0" smtClean="0">
                <a:ln>
                  <a:solidFill>
                    <a:schemeClr val="tx2">
                      <a:lumMod val="50000"/>
                    </a:schemeClr>
                  </a:solidFill>
                </a:ln>
                <a:solidFill>
                  <a:schemeClr val="tx2">
                    <a:lumMod val="50000"/>
                  </a:schemeClr>
                </a:solidFill>
              </a:rPr>
              <a:t>آسا گریگز، که به طور ذاتی دلال وتاجر بود، کوکا کولا را از یک کشف ساده به تجارت درآمدزا تبدیل کرد. او اشتیاق مردم برای تست نوشیدنی را به خوبی درک کرده بود و همه تلاش خود را می کرد تا کوکاکولا را به آنها معرفی کند. او ابتدا با دادن کوپن برای تست کوکاکولا تبلیغاتش را آغاز کرد و سپس، لوگوی این کمپانی را روی انواع وسایل همچون ساعت، تقویم، گلدان، لیوان و ... چاپ می کرد. مردم کوکاکولا را همه جا می دیدند و دوست داشتند ببینند چه هست. در سال 1895 میلادی، کندلر کارخانه نوشابه سازی را در شیکاگو، دالاس و لس آنجلس برپا کرد.</a:t>
            </a:r>
            <a:r>
              <a:rPr lang="fa-IR" dirty="0">
                <a:ln>
                  <a:solidFill>
                    <a:schemeClr val="tx2">
                      <a:lumMod val="50000"/>
                    </a:schemeClr>
                  </a:solidFill>
                </a:ln>
                <a:solidFill>
                  <a:schemeClr val="tx2">
                    <a:lumMod val="50000"/>
                  </a:schemeClr>
                </a:solidFill>
              </a:rPr>
              <a:t> در سال 1894 میلادی، تاجر اهل می‌سی‌ی‌پی به نام «جوزف بیدن هارد» نخستین فردی بود که کوکاکولا را داخل بطری ریخت و 12 عدد از آنها را برای کندلر فرستاد. کندلر اشتیاقی برای این موضوع نشان نداد و غافلاز این بود که آینده این نوشابه به بطری ها و قوطی های رنگی منتهی خواهد شد</a:t>
            </a:r>
            <a:r>
              <a:rPr lang="fa-IR" dirty="0" smtClean="0">
                <a:ln>
                  <a:solidFill>
                    <a:schemeClr val="tx2">
                      <a:lumMod val="50000"/>
                    </a:schemeClr>
                  </a:solidFill>
                </a:ln>
                <a:solidFill>
                  <a:schemeClr val="tx2">
                    <a:lumMod val="50000"/>
                  </a:schemeClr>
                </a:solidFill>
              </a:rPr>
              <a:t>.</a:t>
            </a:r>
            <a:r>
              <a:rPr lang="fa-IR" dirty="0">
                <a:ln>
                  <a:solidFill>
                    <a:schemeClr val="tx2">
                      <a:lumMod val="50000"/>
                    </a:schemeClr>
                  </a:solidFill>
                </a:ln>
                <a:solidFill>
                  <a:schemeClr val="tx2">
                    <a:lumMod val="50000"/>
                  </a:schemeClr>
                </a:solidFill>
              </a:rPr>
              <a:t> در سال 1899 میلادی، دو وکیل به نام های «بنجامین اف توماس» و «جوزف بی وایتهد» مجوز بطری کردن نوشابه ها را از کندلر گرفتند و آنها را با قیمت یک دلار می فروختند</a:t>
            </a:r>
            <a:r>
              <a:rPr lang="fa-IR" dirty="0"/>
              <a:t>.</a:t>
            </a:r>
          </a:p>
          <a:p>
            <a:pPr algn="ctr"/>
            <a:endParaRPr lang="fa-IR" dirty="0"/>
          </a:p>
          <a:p>
            <a:pPr algn="ctr"/>
            <a:endParaRPr lang="fa-IR" dirty="0" smtClean="0"/>
          </a:p>
        </p:txBody>
      </p:sp>
      <p:sp>
        <p:nvSpPr>
          <p:cNvPr id="3" name="Rectangle 2"/>
          <p:cNvSpPr/>
          <p:nvPr/>
        </p:nvSpPr>
        <p:spPr>
          <a:xfrm>
            <a:off x="5357269" y="3033107"/>
            <a:ext cx="3786731" cy="646331"/>
          </a:xfrm>
          <a:prstGeom prst="rect">
            <a:avLst/>
          </a:prstGeom>
        </p:spPr>
        <p:txBody>
          <a:bodyPr wrap="square">
            <a:spAutoFit/>
          </a:bodyPr>
          <a:lstStyle/>
          <a:p>
            <a:pPr lvl="0"/>
            <a:r>
              <a:rPr lang="fa-IR" b="1" dirty="0">
                <a:ln w="900" cmpd="sng">
                  <a:solidFill>
                    <a:schemeClr val="accent1">
                      <a:satMod val="190000"/>
                      <a:alpha val="55000"/>
                    </a:schemeClr>
                  </a:solidFill>
                  <a:prstDash val="solid"/>
                </a:ln>
                <a:solidFill>
                  <a:schemeClr val="accent1">
                    <a:satMod val="200000"/>
                    <a:tint val="3000"/>
                  </a:schemeClr>
                </a:solidFill>
                <a:effectLst>
                  <a:glow rad="63500">
                    <a:schemeClr val="accent2">
                      <a:satMod val="175000"/>
                      <a:alpha val="40000"/>
                    </a:schemeClr>
                  </a:glow>
                  <a:innerShdw blurRad="101600" dist="76200" dir="5400000">
                    <a:schemeClr val="accent1">
                      <a:satMod val="190000"/>
                      <a:tint val="100000"/>
                      <a:alpha val="74000"/>
                    </a:schemeClr>
                  </a:innerShdw>
                </a:effectLst>
              </a:rPr>
              <a:t>کوکاکولا از ستاره هنری - هیلدا کلارک - برای تبلیغات خود استفاده کرد</a:t>
            </a:r>
            <a:endParaRPr lang="en-US" b="1" dirty="0">
              <a:ln w="900" cmpd="sng">
                <a:solidFill>
                  <a:schemeClr val="accent1">
                    <a:satMod val="190000"/>
                    <a:alpha val="55000"/>
                  </a:schemeClr>
                </a:solidFill>
                <a:prstDash val="solid"/>
              </a:ln>
              <a:solidFill>
                <a:schemeClr val="accent1">
                  <a:satMod val="200000"/>
                  <a:tint val="3000"/>
                </a:schemeClr>
              </a:solidFill>
              <a:effectLst>
                <a:glow rad="63500">
                  <a:schemeClr val="accent2">
                    <a:satMod val="175000"/>
                    <a:alpha val="40000"/>
                  </a:schemeClr>
                </a:glow>
                <a:innerShdw blurRad="101600" dist="76200" dir="5400000">
                  <a:schemeClr val="accent1">
                    <a:satMod val="190000"/>
                    <a:tint val="100000"/>
                    <a:alpha val="74000"/>
                  </a:schemeClr>
                </a:innerShdw>
              </a:effectLst>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60648"/>
            <a:ext cx="4762500" cy="3095625"/>
          </a:xfrm>
          <a:prstGeom prst="rect">
            <a:avLst/>
          </a:prstGeom>
        </p:spPr>
      </p:pic>
      <p:sp>
        <p:nvSpPr>
          <p:cNvPr id="4" name="Rectangle 3"/>
          <p:cNvSpPr/>
          <p:nvPr/>
        </p:nvSpPr>
        <p:spPr>
          <a:xfrm>
            <a:off x="5357269" y="639272"/>
            <a:ext cx="3251561" cy="57606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dirty="0" smtClean="0"/>
              <a:t>مربوط به فصل 2خلاقیت</a:t>
            </a:r>
            <a:endParaRPr lang="en-US" dirty="0"/>
          </a:p>
        </p:txBody>
      </p:sp>
    </p:spTree>
    <p:extLst>
      <p:ext uri="{BB962C8B-B14F-4D97-AF65-F5344CB8AC3E}">
        <p14:creationId xmlns:p14="http://schemas.microsoft.com/office/powerpoint/2010/main" val="28191327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355</TotalTime>
  <Words>2743</Words>
  <Application>Microsoft Office PowerPoint</Application>
  <PresentationFormat>On-screen Show (4:3)</PresentationFormat>
  <Paragraphs>121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Waveform</vt:lpstr>
      <vt:lpstr>PowerPoint Presentation</vt:lpstr>
      <vt:lpstr>کار آفرین کسی است که  با شناخت فرصتهای محیطی و با بهره گیری مناسب از منابع بتواند در شرایط پر ابهام و ریسک آمیز به ابتکارات و نوآوریها و ایجاد کسب و کارهای جدید دست بزند. کارآفرين : به فردي گفته مي شود که داراي يک ايده يا فکر جديد است که از طريق ايجاد يک کسب و کار که توام با مخاطره و بسيج منابع است محصول و خدمت جديدي را به بازار ارائه مي دهد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dc:creator>
  <cp:lastModifiedBy>s</cp:lastModifiedBy>
  <cp:revision>31</cp:revision>
  <dcterms:created xsi:type="dcterms:W3CDTF">2006-12-31T21:07:29Z</dcterms:created>
  <dcterms:modified xsi:type="dcterms:W3CDTF">2006-12-31T20:34:29Z</dcterms:modified>
</cp:coreProperties>
</file>