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72" r:id="rId2"/>
    <p:sldId id="273" r:id="rId3"/>
    <p:sldId id="274" r:id="rId4"/>
    <p:sldId id="275" r:id="rId5"/>
    <p:sldId id="276" r:id="rId6"/>
    <p:sldId id="277" r:id="rId7"/>
    <p:sldId id="278" r:id="rId8"/>
    <p:sldId id="287" r:id="rId9"/>
    <p:sldId id="292" r:id="rId10"/>
    <p:sldId id="288" r:id="rId11"/>
    <p:sldId id="293" r:id="rId12"/>
    <p:sldId id="289" r:id="rId13"/>
    <p:sldId id="290" r:id="rId14"/>
    <p:sldId id="295" r:id="rId15"/>
    <p:sldId id="294" r:id="rId16"/>
    <p:sldId id="291" r:id="rId17"/>
    <p:sldId id="296" r:id="rId18"/>
    <p:sldId id="297" r:id="rId19"/>
    <p:sldId id="298" r:id="rId20"/>
    <p:sldId id="303" r:id="rId21"/>
    <p:sldId id="299" r:id="rId22"/>
    <p:sldId id="304" r:id="rId23"/>
    <p:sldId id="300" r:id="rId24"/>
    <p:sldId id="301" r:id="rId25"/>
    <p:sldId id="281" r:id="rId26"/>
    <p:sldId id="282" r:id="rId27"/>
    <p:sldId id="283" r:id="rId28"/>
    <p:sldId id="284" r:id="rId29"/>
    <p:sldId id="285" r:id="rId30"/>
    <p:sldId id="305"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65" autoAdjust="0"/>
    <p:restoredTop sz="94162" autoAdjust="0"/>
  </p:normalViewPr>
  <p:slideViewPr>
    <p:cSldViewPr snapToGrid="0">
      <p:cViewPr>
        <p:scale>
          <a:sx n="46" d="100"/>
          <a:sy n="46" d="100"/>
        </p:scale>
        <p:origin x="-120" y="-4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9F9D09-B7FE-4372-886E-0B09CAE863F6}" type="datetimeFigureOut">
              <a:rPr lang="en-US" smtClean="0"/>
              <a:t>11/2/2016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F9B45B-47FF-4D00-88F7-FAC4DB285C4C}" type="slidenum">
              <a:rPr lang="en-US" smtClean="0"/>
              <a:t>‹#›</a:t>
            </a:fld>
            <a:endParaRPr lang="en-US"/>
          </a:p>
        </p:txBody>
      </p:sp>
    </p:spTree>
    <p:extLst>
      <p:ext uri="{BB962C8B-B14F-4D97-AF65-F5344CB8AC3E}">
        <p14:creationId xmlns:p14="http://schemas.microsoft.com/office/powerpoint/2010/main" val="3625512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F9B45B-47FF-4D00-88F7-FAC4DB285C4C}" type="slidenum">
              <a:rPr lang="en-US" smtClean="0"/>
              <a:t>23</a:t>
            </a:fld>
            <a:endParaRPr lang="en-US"/>
          </a:p>
        </p:txBody>
      </p:sp>
    </p:spTree>
    <p:extLst>
      <p:ext uri="{BB962C8B-B14F-4D97-AF65-F5344CB8AC3E}">
        <p14:creationId xmlns:p14="http://schemas.microsoft.com/office/powerpoint/2010/main" val="2008278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0409256-BB9D-4EE1-978B-903609A03B5E}"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E791C-0A8C-41CF-A358-0882E33B6A3D}" type="slidenum">
              <a:rPr lang="en-US" smtClean="0"/>
              <a:t>‹#›</a:t>
            </a:fld>
            <a:endParaRPr lang="en-US"/>
          </a:p>
        </p:txBody>
      </p:sp>
    </p:spTree>
    <p:extLst>
      <p:ext uri="{BB962C8B-B14F-4D97-AF65-F5344CB8AC3E}">
        <p14:creationId xmlns:p14="http://schemas.microsoft.com/office/powerpoint/2010/main" val="2693336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409256-BB9D-4EE1-978B-903609A03B5E}"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E791C-0A8C-41CF-A358-0882E33B6A3D}" type="slidenum">
              <a:rPr lang="en-US" smtClean="0"/>
              <a:t>‹#›</a:t>
            </a:fld>
            <a:endParaRPr lang="en-US"/>
          </a:p>
        </p:txBody>
      </p:sp>
    </p:spTree>
    <p:extLst>
      <p:ext uri="{BB962C8B-B14F-4D97-AF65-F5344CB8AC3E}">
        <p14:creationId xmlns:p14="http://schemas.microsoft.com/office/powerpoint/2010/main" val="4073438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409256-BB9D-4EE1-978B-903609A03B5E}"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E791C-0A8C-41CF-A358-0882E33B6A3D}" type="slidenum">
              <a:rPr lang="en-US" smtClean="0"/>
              <a:t>‹#›</a:t>
            </a:fld>
            <a:endParaRPr lang="en-US"/>
          </a:p>
        </p:txBody>
      </p:sp>
    </p:spTree>
    <p:extLst>
      <p:ext uri="{BB962C8B-B14F-4D97-AF65-F5344CB8AC3E}">
        <p14:creationId xmlns:p14="http://schemas.microsoft.com/office/powerpoint/2010/main" val="2423265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409256-BB9D-4EE1-978B-903609A03B5E}"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E791C-0A8C-41CF-A358-0882E33B6A3D}" type="slidenum">
              <a:rPr lang="en-US" smtClean="0"/>
              <a:t>‹#›</a:t>
            </a:fld>
            <a:endParaRPr lang="en-US"/>
          </a:p>
        </p:txBody>
      </p:sp>
    </p:spTree>
    <p:extLst>
      <p:ext uri="{BB962C8B-B14F-4D97-AF65-F5344CB8AC3E}">
        <p14:creationId xmlns:p14="http://schemas.microsoft.com/office/powerpoint/2010/main" val="2062268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409256-BB9D-4EE1-978B-903609A03B5E}"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E791C-0A8C-41CF-A358-0882E33B6A3D}" type="slidenum">
              <a:rPr lang="en-US" smtClean="0"/>
              <a:t>‹#›</a:t>
            </a:fld>
            <a:endParaRPr lang="en-US"/>
          </a:p>
        </p:txBody>
      </p:sp>
    </p:spTree>
    <p:extLst>
      <p:ext uri="{BB962C8B-B14F-4D97-AF65-F5344CB8AC3E}">
        <p14:creationId xmlns:p14="http://schemas.microsoft.com/office/powerpoint/2010/main" val="760916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0409256-BB9D-4EE1-978B-903609A03B5E}"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E791C-0A8C-41CF-A358-0882E33B6A3D}" type="slidenum">
              <a:rPr lang="en-US" smtClean="0"/>
              <a:t>‹#›</a:t>
            </a:fld>
            <a:endParaRPr lang="en-US"/>
          </a:p>
        </p:txBody>
      </p:sp>
    </p:spTree>
    <p:extLst>
      <p:ext uri="{BB962C8B-B14F-4D97-AF65-F5344CB8AC3E}">
        <p14:creationId xmlns:p14="http://schemas.microsoft.com/office/powerpoint/2010/main" val="2509758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0409256-BB9D-4EE1-978B-903609A03B5E}" type="datetimeFigureOut">
              <a:rPr lang="en-US" smtClean="0"/>
              <a:t>11/2/2016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2E791C-0A8C-41CF-A358-0882E33B6A3D}" type="slidenum">
              <a:rPr lang="en-US" smtClean="0"/>
              <a:t>‹#›</a:t>
            </a:fld>
            <a:endParaRPr lang="en-US"/>
          </a:p>
        </p:txBody>
      </p:sp>
    </p:spTree>
    <p:extLst>
      <p:ext uri="{BB962C8B-B14F-4D97-AF65-F5344CB8AC3E}">
        <p14:creationId xmlns:p14="http://schemas.microsoft.com/office/powerpoint/2010/main" val="711737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409256-BB9D-4EE1-978B-903609A03B5E}" type="datetimeFigureOut">
              <a:rPr lang="en-US" smtClean="0"/>
              <a:t>11/2/2016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2E791C-0A8C-41CF-A358-0882E33B6A3D}" type="slidenum">
              <a:rPr lang="en-US" smtClean="0"/>
              <a:t>‹#›</a:t>
            </a:fld>
            <a:endParaRPr lang="en-US"/>
          </a:p>
        </p:txBody>
      </p:sp>
    </p:spTree>
    <p:extLst>
      <p:ext uri="{BB962C8B-B14F-4D97-AF65-F5344CB8AC3E}">
        <p14:creationId xmlns:p14="http://schemas.microsoft.com/office/powerpoint/2010/main" val="3112851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09256-BB9D-4EE1-978B-903609A03B5E}" type="datetimeFigureOut">
              <a:rPr lang="en-US" smtClean="0"/>
              <a:t>11/2/2016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2E791C-0A8C-41CF-A358-0882E33B6A3D}" type="slidenum">
              <a:rPr lang="en-US" smtClean="0"/>
              <a:t>‹#›</a:t>
            </a:fld>
            <a:endParaRPr lang="en-US"/>
          </a:p>
        </p:txBody>
      </p:sp>
    </p:spTree>
    <p:extLst>
      <p:ext uri="{BB962C8B-B14F-4D97-AF65-F5344CB8AC3E}">
        <p14:creationId xmlns:p14="http://schemas.microsoft.com/office/powerpoint/2010/main" val="4090097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409256-BB9D-4EE1-978B-903609A03B5E}"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E791C-0A8C-41CF-A358-0882E33B6A3D}" type="slidenum">
              <a:rPr lang="en-US" smtClean="0"/>
              <a:t>‹#›</a:t>
            </a:fld>
            <a:endParaRPr lang="en-US"/>
          </a:p>
        </p:txBody>
      </p:sp>
    </p:spTree>
    <p:extLst>
      <p:ext uri="{BB962C8B-B14F-4D97-AF65-F5344CB8AC3E}">
        <p14:creationId xmlns:p14="http://schemas.microsoft.com/office/powerpoint/2010/main" val="4104842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409256-BB9D-4EE1-978B-903609A03B5E}"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E791C-0A8C-41CF-A358-0882E33B6A3D}" type="slidenum">
              <a:rPr lang="en-US" smtClean="0"/>
              <a:t>‹#›</a:t>
            </a:fld>
            <a:endParaRPr lang="en-US"/>
          </a:p>
        </p:txBody>
      </p:sp>
    </p:spTree>
    <p:extLst>
      <p:ext uri="{BB962C8B-B14F-4D97-AF65-F5344CB8AC3E}">
        <p14:creationId xmlns:p14="http://schemas.microsoft.com/office/powerpoint/2010/main" val="1893091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409256-BB9D-4EE1-978B-903609A03B5E}" type="datetimeFigureOut">
              <a:rPr lang="en-US" smtClean="0"/>
              <a:t>11/2/2016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2E791C-0A8C-41CF-A358-0882E33B6A3D}" type="slidenum">
              <a:rPr lang="en-US" smtClean="0"/>
              <a:t>‹#›</a:t>
            </a:fld>
            <a:endParaRPr lang="en-US"/>
          </a:p>
        </p:txBody>
      </p:sp>
    </p:spTree>
    <p:extLst>
      <p:ext uri="{BB962C8B-B14F-4D97-AF65-F5344CB8AC3E}">
        <p14:creationId xmlns:p14="http://schemas.microsoft.com/office/powerpoint/2010/main" val="23598562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8739" t="69029" r="51223" b="16016"/>
          <a:stretch/>
        </p:blipFill>
        <p:spPr>
          <a:xfrm>
            <a:off x="674557" y="4512039"/>
            <a:ext cx="2668250" cy="2235025"/>
          </a:xfrm>
          <a:prstGeom prst="rect">
            <a:avLst/>
          </a:prstGeom>
        </p:spPr>
      </p:pic>
      <p:pic>
        <p:nvPicPr>
          <p:cNvPr id="3" name="Picture 2"/>
          <p:cNvPicPr>
            <a:picLocks noChangeAspect="1"/>
          </p:cNvPicPr>
          <p:nvPr/>
        </p:nvPicPr>
        <p:blipFill rotWithShape="1">
          <a:blip r:embed="rId2"/>
          <a:srcRect l="35687" t="17449" r="34029" b="34130"/>
          <a:stretch/>
        </p:blipFill>
        <p:spPr>
          <a:xfrm>
            <a:off x="3489195" y="698863"/>
            <a:ext cx="5216576" cy="4689164"/>
          </a:xfrm>
          <a:prstGeom prst="rect">
            <a:avLst/>
          </a:prstGeom>
        </p:spPr>
      </p:pic>
    </p:spTree>
    <p:extLst>
      <p:ext uri="{BB962C8B-B14F-4D97-AF65-F5344CB8AC3E}">
        <p14:creationId xmlns:p14="http://schemas.microsoft.com/office/powerpoint/2010/main" val="25435081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25877" y="2555117"/>
            <a:ext cx="11191164" cy="3162404"/>
          </a:xfrm>
          <a:prstGeom prst="rect">
            <a:avLst/>
          </a:prstGeom>
          <a:noFill/>
        </p:spPr>
        <p:txBody>
          <a:bodyPr wrap="square" rtlCol="0">
            <a:spAutoFit/>
          </a:bodyPr>
          <a:lstStyle/>
          <a:p>
            <a:pPr algn="r">
              <a:lnSpc>
                <a:spcPct val="250000"/>
              </a:lnSpc>
            </a:pPr>
            <a:r>
              <a:rPr lang="fa-IR" sz="2800" b="1" dirty="0" smtClean="0">
                <a:cs typeface="B Nazanin" panose="00000400000000000000" pitchFamily="2" charset="-78"/>
              </a:rPr>
              <a:t>دلم می خواهد تمام تمام این قلب کوچولو کوچولو را مثل یک خانه قشنگ کوچولو به کسی بدهم که خیلی خیلی دوستش دارم ... یا... نمی دانم... کسی که خیلی خوب است کسی که واقعا حقش است توی قلب خیلی کوچولو و خیلی تمیز من خانه داشته باشد.</a:t>
            </a:r>
          </a:p>
        </p:txBody>
      </p:sp>
      <p:cxnSp>
        <p:nvCxnSpPr>
          <p:cNvPr id="3" name="Straight Connector 2"/>
          <p:cNvCxnSpPr/>
          <p:nvPr/>
        </p:nvCxnSpPr>
        <p:spPr>
          <a:xfrm flipH="1">
            <a:off x="8924926" y="3597540"/>
            <a:ext cx="1042989" cy="14287"/>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777290" y="2300287"/>
            <a:ext cx="938209" cy="830997"/>
          </a:xfrm>
          <a:prstGeom prst="rect">
            <a:avLst/>
          </a:prstGeom>
        </p:spPr>
        <p:txBody>
          <a:bodyPr wrap="square">
            <a:spAutoFit/>
          </a:bodyPr>
          <a:lstStyle/>
          <a:p>
            <a:pPr algn="r" rtl="1">
              <a:lnSpc>
                <a:spcPct val="200000"/>
              </a:lnSpc>
            </a:pPr>
            <a:r>
              <a:rPr lang="fa-IR" sz="2400" b="1" dirty="0" smtClean="0">
                <a:solidFill>
                  <a:schemeClr val="accent6">
                    <a:lumMod val="75000"/>
                  </a:schemeClr>
                </a:solidFill>
                <a:cs typeface="B Nazanin" panose="00000400000000000000" pitchFamily="2" charset="-78"/>
              </a:rPr>
              <a:t>تکرار</a:t>
            </a:r>
            <a:endParaRPr lang="fa-IR" sz="2400" b="1" dirty="0">
              <a:solidFill>
                <a:schemeClr val="accent6">
                  <a:lumMod val="75000"/>
                </a:schemeClr>
              </a:solidFill>
              <a:cs typeface="B Nazanin" panose="00000400000000000000" pitchFamily="2" charset="-78"/>
            </a:endParaRPr>
          </a:p>
        </p:txBody>
      </p:sp>
      <p:cxnSp>
        <p:nvCxnSpPr>
          <p:cNvPr id="6" name="Straight Connector 5"/>
          <p:cNvCxnSpPr/>
          <p:nvPr/>
        </p:nvCxnSpPr>
        <p:spPr>
          <a:xfrm flipH="1">
            <a:off x="7734301" y="3611827"/>
            <a:ext cx="1042989" cy="14287"/>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2325607" y="2300287"/>
            <a:ext cx="6242129" cy="738664"/>
          </a:xfrm>
          <a:prstGeom prst="rect">
            <a:avLst/>
          </a:prstGeom>
        </p:spPr>
        <p:txBody>
          <a:bodyPr wrap="square">
            <a:spAutoFit/>
          </a:bodyPr>
          <a:lstStyle/>
          <a:p>
            <a:pPr algn="r" rtl="1">
              <a:lnSpc>
                <a:spcPct val="200000"/>
              </a:lnSpc>
            </a:pPr>
            <a:r>
              <a:rPr lang="fa-IR" sz="2400" b="1" dirty="0" smtClean="0">
                <a:solidFill>
                  <a:schemeClr val="accent6">
                    <a:lumMod val="75000"/>
                  </a:schemeClr>
                </a:solidFill>
                <a:cs typeface="B Nazanin" panose="00000400000000000000" pitchFamily="2" charset="-78"/>
              </a:rPr>
              <a:t>مشبه</a:t>
            </a:r>
            <a:endParaRPr lang="fa-IR" sz="2400" b="1" dirty="0">
              <a:solidFill>
                <a:schemeClr val="accent6">
                  <a:lumMod val="75000"/>
                </a:schemeClr>
              </a:solidFill>
              <a:cs typeface="B Nazanin" panose="00000400000000000000" pitchFamily="2" charset="-78"/>
            </a:endParaRPr>
          </a:p>
        </p:txBody>
      </p:sp>
      <p:cxnSp>
        <p:nvCxnSpPr>
          <p:cNvPr id="8" name="Straight Connector 7"/>
          <p:cNvCxnSpPr/>
          <p:nvPr/>
        </p:nvCxnSpPr>
        <p:spPr>
          <a:xfrm flipH="1">
            <a:off x="6072940" y="3626114"/>
            <a:ext cx="1399423" cy="14287"/>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6158664" y="2207954"/>
            <a:ext cx="938209" cy="830997"/>
          </a:xfrm>
          <a:prstGeom prst="rect">
            <a:avLst/>
          </a:prstGeom>
        </p:spPr>
        <p:txBody>
          <a:bodyPr wrap="square">
            <a:spAutoFit/>
          </a:bodyPr>
          <a:lstStyle/>
          <a:p>
            <a:pPr algn="r" rtl="1">
              <a:lnSpc>
                <a:spcPct val="200000"/>
              </a:lnSpc>
            </a:pPr>
            <a:r>
              <a:rPr lang="fa-IR" sz="2400" b="1" dirty="0" smtClean="0">
                <a:solidFill>
                  <a:schemeClr val="accent6">
                    <a:lumMod val="75000"/>
                  </a:schemeClr>
                </a:solidFill>
                <a:cs typeface="B Nazanin" panose="00000400000000000000" pitchFamily="2" charset="-78"/>
              </a:rPr>
              <a:t>تکرار</a:t>
            </a:r>
            <a:endParaRPr lang="fa-IR" sz="2400" b="1" dirty="0">
              <a:solidFill>
                <a:schemeClr val="accent6">
                  <a:lumMod val="75000"/>
                </a:schemeClr>
              </a:solidFill>
              <a:cs typeface="B Nazanin" panose="00000400000000000000" pitchFamily="2" charset="-78"/>
            </a:endParaRPr>
          </a:p>
        </p:txBody>
      </p:sp>
      <p:cxnSp>
        <p:nvCxnSpPr>
          <p:cNvPr id="10" name="Straight Connector 9"/>
          <p:cNvCxnSpPr/>
          <p:nvPr/>
        </p:nvCxnSpPr>
        <p:spPr>
          <a:xfrm flipH="1">
            <a:off x="1790226" y="3583253"/>
            <a:ext cx="1070761" cy="17199"/>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4923177" y="3597540"/>
            <a:ext cx="699710"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4550037" y="2300286"/>
            <a:ext cx="1399073" cy="830997"/>
          </a:xfrm>
          <a:prstGeom prst="rect">
            <a:avLst/>
          </a:prstGeom>
        </p:spPr>
        <p:txBody>
          <a:bodyPr wrap="square">
            <a:spAutoFit/>
          </a:bodyPr>
          <a:lstStyle/>
          <a:p>
            <a:pPr algn="r" rtl="1">
              <a:lnSpc>
                <a:spcPct val="200000"/>
              </a:lnSpc>
            </a:pPr>
            <a:r>
              <a:rPr lang="fa-IR" sz="2400" b="1" dirty="0" smtClean="0">
                <a:solidFill>
                  <a:schemeClr val="accent6">
                    <a:lumMod val="75000"/>
                  </a:schemeClr>
                </a:solidFill>
                <a:cs typeface="B Nazanin" panose="00000400000000000000" pitchFamily="2" charset="-78"/>
              </a:rPr>
              <a:t>ادات تشبیه</a:t>
            </a:r>
            <a:endParaRPr lang="fa-IR" sz="2400" b="1" dirty="0">
              <a:solidFill>
                <a:schemeClr val="accent6">
                  <a:lumMod val="75000"/>
                </a:schemeClr>
              </a:solidFill>
              <a:cs typeface="B Nazanin" panose="00000400000000000000" pitchFamily="2" charset="-78"/>
            </a:endParaRPr>
          </a:p>
        </p:txBody>
      </p:sp>
      <p:cxnSp>
        <p:nvCxnSpPr>
          <p:cNvPr id="14" name="Straight Connector 13"/>
          <p:cNvCxnSpPr/>
          <p:nvPr/>
        </p:nvCxnSpPr>
        <p:spPr>
          <a:xfrm flipH="1" flipV="1">
            <a:off x="3075910" y="3583253"/>
            <a:ext cx="1699492" cy="2143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3160939" y="2392619"/>
            <a:ext cx="1399073" cy="738664"/>
          </a:xfrm>
          <a:prstGeom prst="rect">
            <a:avLst/>
          </a:prstGeom>
        </p:spPr>
        <p:txBody>
          <a:bodyPr wrap="square">
            <a:spAutoFit/>
          </a:bodyPr>
          <a:lstStyle/>
          <a:p>
            <a:pPr algn="r" rtl="1">
              <a:lnSpc>
                <a:spcPct val="200000"/>
              </a:lnSpc>
            </a:pPr>
            <a:r>
              <a:rPr lang="fa-IR" sz="2400" b="1" dirty="0" smtClean="0">
                <a:solidFill>
                  <a:schemeClr val="accent6">
                    <a:lumMod val="75000"/>
                  </a:schemeClr>
                </a:solidFill>
                <a:cs typeface="B Nazanin" panose="00000400000000000000" pitchFamily="2" charset="-78"/>
              </a:rPr>
              <a:t>مشبه به</a:t>
            </a:r>
            <a:endParaRPr lang="fa-IR" sz="2400" b="1" dirty="0">
              <a:solidFill>
                <a:schemeClr val="accent6">
                  <a:lumMod val="75000"/>
                </a:schemeClr>
              </a:solidFill>
              <a:cs typeface="B Nazanin" panose="00000400000000000000" pitchFamily="2" charset="-78"/>
            </a:endParaRPr>
          </a:p>
        </p:txBody>
      </p:sp>
      <p:sp>
        <p:nvSpPr>
          <p:cNvPr id="17" name="Rectangle 16"/>
          <p:cNvSpPr/>
          <p:nvPr/>
        </p:nvSpPr>
        <p:spPr>
          <a:xfrm>
            <a:off x="1721857" y="2228353"/>
            <a:ext cx="1399073" cy="738664"/>
          </a:xfrm>
          <a:prstGeom prst="rect">
            <a:avLst/>
          </a:prstGeom>
        </p:spPr>
        <p:txBody>
          <a:bodyPr wrap="square">
            <a:spAutoFit/>
          </a:bodyPr>
          <a:lstStyle/>
          <a:p>
            <a:pPr algn="r" rtl="1">
              <a:lnSpc>
                <a:spcPct val="200000"/>
              </a:lnSpc>
            </a:pPr>
            <a:r>
              <a:rPr lang="fa-IR" sz="2400" b="1" dirty="0" smtClean="0">
                <a:solidFill>
                  <a:schemeClr val="accent6">
                    <a:lumMod val="75000"/>
                  </a:schemeClr>
                </a:solidFill>
                <a:cs typeface="B Nazanin" panose="00000400000000000000" pitchFamily="2" charset="-78"/>
              </a:rPr>
              <a:t>وجه شبه</a:t>
            </a:r>
            <a:endParaRPr lang="fa-IR" sz="2400" b="1" dirty="0">
              <a:solidFill>
                <a:schemeClr val="accent6">
                  <a:lumMod val="75000"/>
                </a:schemeClr>
              </a:solidFill>
              <a:cs typeface="B Nazanin" panose="00000400000000000000" pitchFamily="2" charset="-78"/>
            </a:endParaRPr>
          </a:p>
        </p:txBody>
      </p:sp>
    </p:spTree>
    <p:extLst>
      <p:ext uri="{BB962C8B-B14F-4D97-AF65-F5344CB8AC3E}">
        <p14:creationId xmlns:p14="http://schemas.microsoft.com/office/powerpoint/2010/main" val="14865749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566737" y="2417713"/>
            <a:ext cx="11058525" cy="3539430"/>
          </a:xfrm>
          <a:prstGeom prst="rect">
            <a:avLst/>
          </a:prstGeom>
        </p:spPr>
        <p:txBody>
          <a:bodyPr wrap="square">
            <a:spAutoFit/>
          </a:bodyPr>
          <a:lstStyle/>
          <a:p>
            <a:pPr algn="r">
              <a:lnSpc>
                <a:spcPct val="200000"/>
              </a:lnSpc>
            </a:pPr>
            <a:r>
              <a:rPr lang="fa-IR" sz="2800" b="1" dirty="0">
                <a:cs typeface="B Nazanin" panose="00000400000000000000" pitchFamily="2" charset="-78"/>
              </a:rPr>
              <a:t>خوب، راست می گویم دیگر، نه&gt;؟</a:t>
            </a:r>
          </a:p>
          <a:p>
            <a:pPr algn="r">
              <a:lnSpc>
                <a:spcPct val="200000"/>
              </a:lnSpc>
            </a:pPr>
            <a:r>
              <a:rPr lang="fa-IR" sz="2800" b="1" dirty="0">
                <a:cs typeface="B Nazanin" panose="00000400000000000000" pitchFamily="2" charset="-78"/>
              </a:rPr>
              <a:t>پدرم می گوید( قلب، مهمان خانه نیست که آدم ها بیایند، دو سه ساعت یا دو سه روز توی آن بمانند و بعد بروند. قلب ، لانه ی گنجشک نیست که بهار ساخته شود و در پاییز، باد آن را با خودش ببرد...)</a:t>
            </a:r>
            <a:endParaRPr lang="en-US" sz="2800" b="1" dirty="0">
              <a:cs typeface="B Nazanin" panose="00000400000000000000" pitchFamily="2" charset="-78"/>
            </a:endParaRPr>
          </a:p>
        </p:txBody>
      </p:sp>
      <p:sp>
        <p:nvSpPr>
          <p:cNvPr id="5" name="Rectangle 4"/>
          <p:cNvSpPr/>
          <p:nvPr/>
        </p:nvSpPr>
        <p:spPr>
          <a:xfrm>
            <a:off x="8158163" y="2902726"/>
            <a:ext cx="2624137" cy="830997"/>
          </a:xfrm>
          <a:prstGeom prst="rect">
            <a:avLst/>
          </a:prstGeom>
        </p:spPr>
        <p:txBody>
          <a:bodyPr wrap="square">
            <a:spAutoFit/>
          </a:bodyPr>
          <a:lstStyle/>
          <a:p>
            <a:pPr algn="r" rtl="1">
              <a:lnSpc>
                <a:spcPct val="200000"/>
              </a:lnSpc>
            </a:pPr>
            <a:r>
              <a:rPr lang="fa-IR" sz="2400" b="1" dirty="0" smtClean="0">
                <a:solidFill>
                  <a:schemeClr val="accent6">
                    <a:lumMod val="75000"/>
                  </a:schemeClr>
                </a:solidFill>
                <a:cs typeface="B Nazanin" panose="00000400000000000000" pitchFamily="2" charset="-78"/>
              </a:rPr>
              <a:t>فعل از مصدر گفتن</a:t>
            </a:r>
            <a:endParaRPr lang="fa-IR" sz="2400" b="1" dirty="0">
              <a:solidFill>
                <a:schemeClr val="accent6">
                  <a:lumMod val="75000"/>
                </a:schemeClr>
              </a:solidFill>
              <a:cs typeface="B Nazanin" panose="00000400000000000000" pitchFamily="2" charset="-78"/>
            </a:endParaRPr>
          </a:p>
        </p:txBody>
      </p:sp>
      <p:cxnSp>
        <p:nvCxnSpPr>
          <p:cNvPr id="6" name="Straight Connector 5"/>
          <p:cNvCxnSpPr/>
          <p:nvPr/>
        </p:nvCxnSpPr>
        <p:spPr>
          <a:xfrm flipH="1" flipV="1">
            <a:off x="9878526" y="4213318"/>
            <a:ext cx="903774" cy="8486"/>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1028700" y="4187428"/>
            <a:ext cx="8630201"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028700" y="5039915"/>
            <a:ext cx="10325101"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9658901" y="5957143"/>
            <a:ext cx="1966361" cy="4243"/>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238500" y="2837874"/>
            <a:ext cx="2624137" cy="738664"/>
          </a:xfrm>
          <a:prstGeom prst="rect">
            <a:avLst/>
          </a:prstGeom>
        </p:spPr>
        <p:txBody>
          <a:bodyPr wrap="square">
            <a:spAutoFit/>
          </a:bodyPr>
          <a:lstStyle/>
          <a:p>
            <a:pPr algn="r" rtl="1">
              <a:lnSpc>
                <a:spcPct val="200000"/>
              </a:lnSpc>
            </a:pPr>
            <a:r>
              <a:rPr lang="fa-IR" sz="2400" b="1" dirty="0" smtClean="0">
                <a:solidFill>
                  <a:schemeClr val="accent6">
                    <a:lumMod val="75000"/>
                  </a:schemeClr>
                </a:solidFill>
                <a:cs typeface="B Nazanin" panose="00000400000000000000" pitchFamily="2" charset="-78"/>
              </a:rPr>
              <a:t>مفعول</a:t>
            </a:r>
            <a:endParaRPr lang="fa-IR" sz="2400" b="1" dirty="0">
              <a:solidFill>
                <a:schemeClr val="accent6">
                  <a:lumMod val="75000"/>
                </a:schemeClr>
              </a:solidFill>
              <a:cs typeface="B Nazanin" panose="00000400000000000000" pitchFamily="2" charset="-78"/>
            </a:endParaRPr>
          </a:p>
        </p:txBody>
      </p:sp>
    </p:spTree>
    <p:extLst>
      <p:ext uri="{BB962C8B-B14F-4D97-AF65-F5344CB8AC3E}">
        <p14:creationId xmlns:p14="http://schemas.microsoft.com/office/powerpoint/2010/main" val="7542707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278454"/>
            <a:ext cx="11846257" cy="3916457"/>
          </a:xfrm>
          <a:prstGeom prst="rect">
            <a:avLst/>
          </a:prstGeom>
          <a:noFill/>
        </p:spPr>
        <p:txBody>
          <a:bodyPr wrap="square" rtlCol="0">
            <a:spAutoFit/>
          </a:bodyPr>
          <a:lstStyle/>
          <a:p>
            <a:pPr algn="r">
              <a:lnSpc>
                <a:spcPct val="150000"/>
              </a:lnSpc>
            </a:pPr>
            <a:r>
              <a:rPr lang="fa-IR" sz="2800" b="1" dirty="0" smtClean="0">
                <a:cs typeface="B Nazanin" panose="00000400000000000000" pitchFamily="2" charset="-78"/>
              </a:rPr>
              <a:t>قلب، راستش، نمی دانم چیست اما این را می دانم که فقط جای آدم های خیلی خیلی خوب است – برای همیشه-...خوب... بعد از مدت ها که فکر کردم، تصمیم گرفتم قلبم را بدهم به مادرم؛ تمام قلبم را، تمام تمامش را بدهم به مادرم؛ و این کار را هم کردم...</a:t>
            </a:r>
          </a:p>
          <a:p>
            <a:pPr algn="r">
              <a:lnSpc>
                <a:spcPct val="150000"/>
              </a:lnSpc>
            </a:pPr>
            <a:r>
              <a:rPr lang="fa-IR" sz="2800" b="1" dirty="0" smtClean="0">
                <a:cs typeface="B Nazanin" panose="00000400000000000000" pitchFamily="2" charset="-78"/>
              </a:rPr>
              <a:t>اما....</a:t>
            </a:r>
          </a:p>
          <a:p>
            <a:pPr algn="r">
              <a:lnSpc>
                <a:spcPct val="150000"/>
              </a:lnSpc>
            </a:pPr>
            <a:r>
              <a:rPr lang="fa-IR" sz="2800" b="1" dirty="0" smtClean="0">
                <a:cs typeface="B Nazanin" panose="00000400000000000000" pitchFamily="2" charset="-78"/>
              </a:rPr>
              <a:t>اما وقتی به قلبم نگاه کردم ، دیدم با اینکه مادر خوبم توی قلبم جا گرفته، خیلی هم راحت است، باز هم نصف قلبم خالی مانده....</a:t>
            </a:r>
            <a:endParaRPr lang="en-US" sz="2800" b="1" dirty="0">
              <a:cs typeface="B Nazanin" panose="00000400000000000000" pitchFamily="2" charset="-78"/>
            </a:endParaRPr>
          </a:p>
        </p:txBody>
      </p:sp>
    </p:spTree>
    <p:extLst>
      <p:ext uri="{BB962C8B-B14F-4D97-AF65-F5344CB8AC3E}">
        <p14:creationId xmlns:p14="http://schemas.microsoft.com/office/powerpoint/2010/main" val="25372621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1463" y="2312786"/>
            <a:ext cx="11695064" cy="4239622"/>
          </a:xfrm>
          <a:prstGeom prst="rect">
            <a:avLst/>
          </a:prstGeom>
          <a:noFill/>
        </p:spPr>
        <p:txBody>
          <a:bodyPr wrap="square" rtlCol="0">
            <a:spAutoFit/>
          </a:bodyPr>
          <a:lstStyle/>
          <a:p>
            <a:pPr algn="r">
              <a:lnSpc>
                <a:spcPct val="250000"/>
              </a:lnSpc>
            </a:pPr>
            <a:r>
              <a:rPr lang="fa-IR" sz="2800" b="1" dirty="0" smtClean="0">
                <a:cs typeface="B Nazanin" panose="00000400000000000000" pitchFamily="2" charset="-78"/>
              </a:rPr>
              <a:t>خوب معلوم است. من از اول هم باید عقلم می رسید و قلبم را به هر دوتاشان می دادم؛ به پدرم و به مادرم. پس، همین کار را کردم.</a:t>
            </a:r>
          </a:p>
          <a:p>
            <a:pPr algn="r">
              <a:lnSpc>
                <a:spcPct val="250000"/>
              </a:lnSpc>
            </a:pPr>
            <a:r>
              <a:rPr lang="fa-IR" sz="2800" b="1" dirty="0" smtClean="0">
                <a:cs typeface="B Nazanin" panose="00000400000000000000" pitchFamily="2" charset="-78"/>
              </a:rPr>
              <a:t>بعدش، می دانید چطور شد؟ بله، درست است. نگاه کردم و دیدم که باز هم، توی قلبم مقداری جای خالی مانده...</a:t>
            </a:r>
          </a:p>
        </p:txBody>
      </p:sp>
      <p:sp>
        <p:nvSpPr>
          <p:cNvPr id="2" name="Oval 1"/>
          <p:cNvSpPr/>
          <p:nvPr/>
        </p:nvSpPr>
        <p:spPr>
          <a:xfrm>
            <a:off x="4543424" y="2800352"/>
            <a:ext cx="371475" cy="428624"/>
          </a:xfrm>
          <a:prstGeom prst="ellipse">
            <a:avLst/>
          </a:prstGeom>
          <a:noFill/>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5" name="Straight Arrow Connector 4"/>
          <p:cNvCxnSpPr/>
          <p:nvPr/>
        </p:nvCxnSpPr>
        <p:spPr>
          <a:xfrm flipH="1" flipV="1">
            <a:off x="3929063" y="2340467"/>
            <a:ext cx="614361" cy="537392"/>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sp>
        <p:nvSpPr>
          <p:cNvPr id="7" name="Rectangle 6"/>
          <p:cNvSpPr/>
          <p:nvPr/>
        </p:nvSpPr>
        <p:spPr>
          <a:xfrm>
            <a:off x="1957389" y="1725572"/>
            <a:ext cx="2185986" cy="830997"/>
          </a:xfrm>
          <a:prstGeom prst="rect">
            <a:avLst/>
          </a:prstGeom>
        </p:spPr>
        <p:txBody>
          <a:bodyPr wrap="square">
            <a:spAutoFit/>
          </a:bodyPr>
          <a:lstStyle/>
          <a:p>
            <a:pPr algn="r" rtl="1">
              <a:lnSpc>
                <a:spcPct val="200000"/>
              </a:lnSpc>
            </a:pPr>
            <a:r>
              <a:rPr lang="fa-IR" sz="2400" b="1" dirty="0" smtClean="0">
                <a:solidFill>
                  <a:schemeClr val="accent6">
                    <a:lumMod val="75000"/>
                  </a:schemeClr>
                </a:solidFill>
                <a:cs typeface="B Nazanin" panose="00000400000000000000" pitchFamily="2" charset="-78"/>
              </a:rPr>
              <a:t>نشانه مفعول</a:t>
            </a:r>
            <a:endParaRPr lang="fa-IR" sz="2400" b="1" dirty="0">
              <a:solidFill>
                <a:schemeClr val="accent6">
                  <a:lumMod val="75000"/>
                </a:schemeClr>
              </a:solidFill>
              <a:cs typeface="B Nazanin" panose="00000400000000000000" pitchFamily="2" charset="-78"/>
            </a:endParaRPr>
          </a:p>
        </p:txBody>
      </p:sp>
      <p:cxnSp>
        <p:nvCxnSpPr>
          <p:cNvPr id="9" name="Straight Connector 8"/>
          <p:cNvCxnSpPr/>
          <p:nvPr/>
        </p:nvCxnSpPr>
        <p:spPr>
          <a:xfrm flipH="1" flipV="1">
            <a:off x="4729161" y="3427506"/>
            <a:ext cx="903774" cy="8486"/>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3450431" y="2061688"/>
            <a:ext cx="2185986" cy="738664"/>
          </a:xfrm>
          <a:prstGeom prst="rect">
            <a:avLst/>
          </a:prstGeom>
        </p:spPr>
        <p:txBody>
          <a:bodyPr wrap="square">
            <a:spAutoFit/>
          </a:bodyPr>
          <a:lstStyle/>
          <a:p>
            <a:pPr algn="r" rtl="1">
              <a:lnSpc>
                <a:spcPct val="200000"/>
              </a:lnSpc>
            </a:pPr>
            <a:r>
              <a:rPr lang="fa-IR" sz="2400" b="1" dirty="0" smtClean="0">
                <a:solidFill>
                  <a:schemeClr val="accent6">
                    <a:lumMod val="75000"/>
                  </a:schemeClr>
                </a:solidFill>
                <a:cs typeface="B Nazanin" panose="00000400000000000000" pitchFamily="2" charset="-78"/>
              </a:rPr>
              <a:t>مفعول</a:t>
            </a:r>
            <a:endParaRPr lang="fa-IR" sz="2400" b="1" dirty="0">
              <a:solidFill>
                <a:schemeClr val="accent6">
                  <a:lumMod val="75000"/>
                </a:schemeClr>
              </a:solidFill>
              <a:cs typeface="B Nazanin" panose="00000400000000000000" pitchFamily="2" charset="-78"/>
            </a:endParaRPr>
          </a:p>
        </p:txBody>
      </p:sp>
      <p:cxnSp>
        <p:nvCxnSpPr>
          <p:cNvPr id="11" name="Straight Connector 10"/>
          <p:cNvCxnSpPr/>
          <p:nvPr/>
        </p:nvCxnSpPr>
        <p:spPr>
          <a:xfrm flipH="1" flipV="1">
            <a:off x="1781174" y="3419020"/>
            <a:ext cx="903774" cy="8486"/>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0035" y="2070252"/>
            <a:ext cx="2185986" cy="738664"/>
          </a:xfrm>
          <a:prstGeom prst="rect">
            <a:avLst/>
          </a:prstGeom>
        </p:spPr>
        <p:txBody>
          <a:bodyPr wrap="square">
            <a:spAutoFit/>
          </a:bodyPr>
          <a:lstStyle/>
          <a:p>
            <a:pPr algn="r" rtl="1">
              <a:lnSpc>
                <a:spcPct val="200000"/>
              </a:lnSpc>
            </a:pPr>
            <a:r>
              <a:rPr lang="fa-IR" sz="2400" b="1" dirty="0" smtClean="0">
                <a:solidFill>
                  <a:schemeClr val="accent6">
                    <a:lumMod val="75000"/>
                  </a:schemeClr>
                </a:solidFill>
                <a:cs typeface="B Nazanin" panose="00000400000000000000" pitchFamily="2" charset="-78"/>
              </a:rPr>
              <a:t>فعل جمله</a:t>
            </a:r>
            <a:endParaRPr lang="fa-IR" sz="2400" b="1" dirty="0">
              <a:solidFill>
                <a:schemeClr val="accent6">
                  <a:lumMod val="75000"/>
                </a:schemeClr>
              </a:solidFill>
              <a:cs typeface="B Nazanin" panose="00000400000000000000" pitchFamily="2" charset="-78"/>
            </a:endParaRPr>
          </a:p>
        </p:txBody>
      </p:sp>
    </p:spTree>
    <p:extLst>
      <p:ext uri="{BB962C8B-B14F-4D97-AF65-F5344CB8AC3E}">
        <p14:creationId xmlns:p14="http://schemas.microsoft.com/office/powerpoint/2010/main" val="17127883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330994" y="2600236"/>
            <a:ext cx="11530012" cy="2246769"/>
          </a:xfrm>
          <a:prstGeom prst="rect">
            <a:avLst/>
          </a:prstGeom>
        </p:spPr>
        <p:txBody>
          <a:bodyPr wrap="square">
            <a:spAutoFit/>
          </a:bodyPr>
          <a:lstStyle/>
          <a:p>
            <a:pPr algn="r">
              <a:lnSpc>
                <a:spcPct val="250000"/>
              </a:lnSpc>
            </a:pPr>
            <a:r>
              <a:rPr lang="fa-IR" sz="2800" b="1" dirty="0">
                <a:cs typeface="B Nazanin" panose="00000400000000000000" pitchFamily="2" charset="-78"/>
              </a:rPr>
              <a:t>فورا تصمیم گرفتم آن گوشه خالی قلبم را بدهم به چند نفر که خیلی دوستشان داشتم و این کار را هم کردم: برادر</a:t>
            </a:r>
            <a:endParaRPr lang="en-US" sz="2800" b="1" dirty="0">
              <a:cs typeface="B Nazanin" panose="00000400000000000000" pitchFamily="2" charset="-78"/>
            </a:endParaRPr>
          </a:p>
        </p:txBody>
      </p:sp>
      <p:cxnSp>
        <p:nvCxnSpPr>
          <p:cNvPr id="5" name="Straight Connector 4"/>
          <p:cNvCxnSpPr/>
          <p:nvPr/>
        </p:nvCxnSpPr>
        <p:spPr>
          <a:xfrm flipH="1">
            <a:off x="11353800" y="3716324"/>
            <a:ext cx="507206" cy="0"/>
          </a:xfrm>
          <a:prstGeom prst="line">
            <a:avLst/>
          </a:prstGeom>
          <a:ln w="38100"/>
        </p:spPr>
        <p:style>
          <a:lnRef idx="3">
            <a:schemeClr val="accent2"/>
          </a:lnRef>
          <a:fillRef idx="0">
            <a:schemeClr val="accent2"/>
          </a:fillRef>
          <a:effectRef idx="2">
            <a:schemeClr val="accent2"/>
          </a:effectRef>
          <a:fontRef idx="minor">
            <a:schemeClr val="tx1"/>
          </a:fontRef>
        </p:style>
      </p:cxnSp>
      <p:sp>
        <p:nvSpPr>
          <p:cNvPr id="6" name="Rectangle 5"/>
          <p:cNvSpPr/>
          <p:nvPr/>
        </p:nvSpPr>
        <p:spPr>
          <a:xfrm>
            <a:off x="9875045" y="2332572"/>
            <a:ext cx="2185986" cy="738664"/>
          </a:xfrm>
          <a:prstGeom prst="rect">
            <a:avLst/>
          </a:prstGeom>
        </p:spPr>
        <p:txBody>
          <a:bodyPr wrap="square">
            <a:spAutoFit/>
          </a:bodyPr>
          <a:lstStyle/>
          <a:p>
            <a:pPr algn="r" rtl="1">
              <a:lnSpc>
                <a:spcPct val="200000"/>
              </a:lnSpc>
            </a:pPr>
            <a:r>
              <a:rPr lang="fa-IR" sz="2400" b="1" dirty="0" smtClean="0">
                <a:solidFill>
                  <a:srgbClr val="FF0000"/>
                </a:solidFill>
                <a:cs typeface="B Nazanin" panose="00000400000000000000" pitchFamily="2" charset="-78"/>
              </a:rPr>
              <a:t>با عجله</a:t>
            </a:r>
            <a:endParaRPr lang="fa-IR" sz="2400" b="1" dirty="0">
              <a:solidFill>
                <a:srgbClr val="FF0000"/>
              </a:solidFill>
              <a:cs typeface="B Nazanin" panose="00000400000000000000" pitchFamily="2" charset="-78"/>
            </a:endParaRPr>
          </a:p>
        </p:txBody>
      </p:sp>
      <p:cxnSp>
        <p:nvCxnSpPr>
          <p:cNvPr id="7" name="Straight Connector 6"/>
          <p:cNvCxnSpPr/>
          <p:nvPr/>
        </p:nvCxnSpPr>
        <p:spPr>
          <a:xfrm flipH="1" flipV="1">
            <a:off x="10316126" y="3629280"/>
            <a:ext cx="903774" cy="8486"/>
          </a:xfrm>
          <a:prstGeom prst="line">
            <a:avLst/>
          </a:prstGeom>
          <a:ln w="38100"/>
        </p:spPr>
        <p:style>
          <a:lnRef idx="3">
            <a:schemeClr val="accent2"/>
          </a:lnRef>
          <a:fillRef idx="0">
            <a:schemeClr val="accent2"/>
          </a:fillRef>
          <a:effectRef idx="2">
            <a:schemeClr val="accent2"/>
          </a:effectRef>
          <a:fontRef idx="minor">
            <a:schemeClr val="tx1"/>
          </a:fontRef>
        </p:style>
      </p:cxnSp>
      <p:sp>
        <p:nvSpPr>
          <p:cNvPr id="9" name="Rectangle 8"/>
          <p:cNvSpPr/>
          <p:nvPr/>
        </p:nvSpPr>
        <p:spPr>
          <a:xfrm>
            <a:off x="9033914" y="2385924"/>
            <a:ext cx="2185986" cy="738664"/>
          </a:xfrm>
          <a:prstGeom prst="rect">
            <a:avLst/>
          </a:prstGeom>
        </p:spPr>
        <p:txBody>
          <a:bodyPr wrap="square">
            <a:spAutoFit/>
          </a:bodyPr>
          <a:lstStyle/>
          <a:p>
            <a:pPr algn="r" rtl="1">
              <a:lnSpc>
                <a:spcPct val="200000"/>
              </a:lnSpc>
            </a:pPr>
            <a:r>
              <a:rPr lang="fa-IR" sz="2400" b="1" dirty="0" smtClean="0">
                <a:solidFill>
                  <a:srgbClr val="FF0000"/>
                </a:solidFill>
                <a:cs typeface="B Nazanin" panose="00000400000000000000" pitchFamily="2" charset="-78"/>
              </a:rPr>
              <a:t>هم خانواده مصمم</a:t>
            </a:r>
            <a:endParaRPr lang="fa-IR" sz="2400" b="1" dirty="0">
              <a:solidFill>
                <a:srgbClr val="FF0000"/>
              </a:solidFill>
              <a:cs typeface="B Nazanin" panose="00000400000000000000" pitchFamily="2" charset="-78"/>
            </a:endParaRPr>
          </a:p>
        </p:txBody>
      </p:sp>
      <p:sp>
        <p:nvSpPr>
          <p:cNvPr id="10" name="Rectangle 9"/>
          <p:cNvSpPr/>
          <p:nvPr/>
        </p:nvSpPr>
        <p:spPr>
          <a:xfrm>
            <a:off x="330994" y="3665820"/>
            <a:ext cx="9272588" cy="1007968"/>
          </a:xfrm>
          <a:prstGeom prst="rect">
            <a:avLst/>
          </a:prstGeom>
        </p:spPr>
        <p:txBody>
          <a:bodyPr wrap="square">
            <a:spAutoFit/>
          </a:bodyPr>
          <a:lstStyle/>
          <a:p>
            <a:pPr algn="r" rtl="1">
              <a:lnSpc>
                <a:spcPct val="250000"/>
              </a:lnSpc>
            </a:pPr>
            <a:r>
              <a:rPr lang="fa-IR" sz="2800" b="1" dirty="0">
                <a:cs typeface="B Nazanin" panose="00000400000000000000" pitchFamily="2" charset="-78"/>
              </a:rPr>
              <a:t>بزرگم ، خواهر کوچکم، پدر بزرگم، یک دایی مهربان و یک عموی </a:t>
            </a:r>
            <a:r>
              <a:rPr lang="fa-IR" sz="2800" b="1" dirty="0" smtClean="0">
                <a:cs typeface="B Nazanin" panose="00000400000000000000" pitchFamily="2" charset="-78"/>
              </a:rPr>
              <a:t>خوش</a:t>
            </a:r>
            <a:endParaRPr lang="fa-IR" sz="2800" b="1" dirty="0">
              <a:cs typeface="B Nazanin" panose="00000400000000000000" pitchFamily="2" charset="-78"/>
            </a:endParaRPr>
          </a:p>
        </p:txBody>
      </p:sp>
      <p:sp>
        <p:nvSpPr>
          <p:cNvPr id="11" name="Rectangle 10"/>
          <p:cNvSpPr/>
          <p:nvPr/>
        </p:nvSpPr>
        <p:spPr>
          <a:xfrm>
            <a:off x="7502686" y="4847713"/>
            <a:ext cx="4201792" cy="1007968"/>
          </a:xfrm>
          <a:prstGeom prst="rect">
            <a:avLst/>
          </a:prstGeom>
        </p:spPr>
        <p:txBody>
          <a:bodyPr wrap="none">
            <a:spAutoFit/>
          </a:bodyPr>
          <a:lstStyle/>
          <a:p>
            <a:pPr algn="r" rtl="1">
              <a:lnSpc>
                <a:spcPct val="250000"/>
              </a:lnSpc>
            </a:pPr>
            <a:r>
              <a:rPr lang="fa-IR" sz="2800" b="1" dirty="0">
                <a:cs typeface="B Nazanin" panose="00000400000000000000" pitchFamily="2" charset="-78"/>
              </a:rPr>
              <a:t>اخلاقم را هم توی قلبم جا دادم....</a:t>
            </a:r>
          </a:p>
        </p:txBody>
      </p:sp>
    </p:spTree>
    <p:extLst>
      <p:ext uri="{BB962C8B-B14F-4D97-AF65-F5344CB8AC3E}">
        <p14:creationId xmlns:p14="http://schemas.microsoft.com/office/powerpoint/2010/main" val="10978567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Rectangle 3"/>
          <p:cNvSpPr/>
          <p:nvPr/>
        </p:nvSpPr>
        <p:spPr>
          <a:xfrm>
            <a:off x="488156" y="2803475"/>
            <a:ext cx="11215687" cy="2085186"/>
          </a:xfrm>
          <a:prstGeom prst="rect">
            <a:avLst/>
          </a:prstGeom>
        </p:spPr>
        <p:txBody>
          <a:bodyPr wrap="square">
            <a:spAutoFit/>
          </a:bodyPr>
          <a:lstStyle/>
          <a:p>
            <a:pPr algn="r">
              <a:lnSpc>
                <a:spcPct val="250000"/>
              </a:lnSpc>
            </a:pPr>
            <a:r>
              <a:rPr lang="fa-IR" sz="2800" b="1" dirty="0" smtClean="0">
                <a:cs typeface="B Nazanin" panose="00000400000000000000" pitchFamily="2" charset="-78"/>
              </a:rPr>
              <a:t>فکر </a:t>
            </a:r>
            <a:r>
              <a:rPr lang="fa-IR" sz="2800" b="1" dirty="0">
                <a:cs typeface="B Nazanin" panose="00000400000000000000" pitchFamily="2" charset="-78"/>
              </a:rPr>
              <a:t>کردم حالا دیگر توی قلبم حسابی شلوغ شده... این همه آدم، توی قلب به این کوچکی، مگر می شود؟</a:t>
            </a:r>
            <a:endParaRPr lang="en-US" sz="2800" b="1" dirty="0">
              <a:cs typeface="B Nazanin" panose="00000400000000000000" pitchFamily="2" charset="-78"/>
            </a:endParaRPr>
          </a:p>
        </p:txBody>
      </p:sp>
    </p:spTree>
    <p:extLst>
      <p:ext uri="{BB962C8B-B14F-4D97-AF65-F5344CB8AC3E}">
        <p14:creationId xmlns:p14="http://schemas.microsoft.com/office/powerpoint/2010/main" val="571872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65680" y="2041324"/>
            <a:ext cx="13495718" cy="4239622"/>
          </a:xfrm>
          <a:prstGeom prst="rect">
            <a:avLst/>
          </a:prstGeom>
          <a:noFill/>
        </p:spPr>
        <p:txBody>
          <a:bodyPr wrap="square" rtlCol="0">
            <a:spAutoFit/>
          </a:bodyPr>
          <a:lstStyle/>
          <a:p>
            <a:pPr algn="r">
              <a:lnSpc>
                <a:spcPct val="250000"/>
              </a:lnSpc>
            </a:pPr>
            <a:r>
              <a:rPr lang="fa-IR" sz="2800" b="1" dirty="0" smtClean="0">
                <a:cs typeface="B Nazanin" panose="00000400000000000000" pitchFamily="2" charset="-78"/>
              </a:rPr>
              <a:t>اما وقتی نگاه کردم خدا جان، خدا جان! می دانید چی دیدم؟</a:t>
            </a:r>
          </a:p>
          <a:p>
            <a:pPr algn="r">
              <a:lnSpc>
                <a:spcPct val="250000"/>
              </a:lnSpc>
            </a:pPr>
            <a:r>
              <a:rPr lang="fa-IR" sz="2800" b="1" dirty="0" smtClean="0">
                <a:cs typeface="B Nazanin" panose="00000400000000000000" pitchFamily="2" charset="-78"/>
              </a:rPr>
              <a:t> دیدم که همه این آدم ها، درست توی نصف قلبم جا گرفته اند؛ درست نصف.</a:t>
            </a:r>
          </a:p>
          <a:p>
            <a:pPr algn="r">
              <a:lnSpc>
                <a:spcPct val="250000"/>
              </a:lnSpc>
            </a:pPr>
            <a:r>
              <a:rPr lang="fa-IR" sz="2800" b="1" dirty="0" smtClean="0">
                <a:cs typeface="B Nazanin" panose="00000400000000000000" pitchFamily="2" charset="-78"/>
              </a:rPr>
              <a:t>با اینکه خیلی راحت هم ولو شده بودند و می گفتند و می خندید</a:t>
            </a:r>
          </a:p>
          <a:p>
            <a:pPr marL="342900" indent="-342900" algn="r">
              <a:lnSpc>
                <a:spcPct val="250000"/>
              </a:lnSpc>
              <a:buFontTx/>
              <a:buChar char="-"/>
            </a:pPr>
            <a:endParaRPr lang="fa-IR" sz="2800" b="1" dirty="0" smtClean="0">
              <a:cs typeface="B Nazanin" panose="00000400000000000000" pitchFamily="2" charset="-78"/>
            </a:endParaRPr>
          </a:p>
        </p:txBody>
      </p:sp>
      <p:cxnSp>
        <p:nvCxnSpPr>
          <p:cNvPr id="6" name="Straight Connector 5"/>
          <p:cNvCxnSpPr/>
          <p:nvPr/>
        </p:nvCxnSpPr>
        <p:spPr>
          <a:xfrm flipH="1">
            <a:off x="8015288" y="2471738"/>
            <a:ext cx="457200" cy="642937"/>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7" name="Rectangle 6"/>
          <p:cNvSpPr/>
          <p:nvPr/>
        </p:nvSpPr>
        <p:spPr>
          <a:xfrm>
            <a:off x="9108281" y="1625352"/>
            <a:ext cx="2185986" cy="846386"/>
          </a:xfrm>
          <a:prstGeom prst="rect">
            <a:avLst/>
          </a:prstGeom>
        </p:spPr>
        <p:txBody>
          <a:bodyPr wrap="square">
            <a:spAutoFit/>
          </a:bodyPr>
          <a:lstStyle/>
          <a:p>
            <a:pPr algn="r" rtl="1">
              <a:lnSpc>
                <a:spcPct val="200000"/>
              </a:lnSpc>
            </a:pPr>
            <a:r>
              <a:rPr lang="fa-IR" sz="2800" b="1" dirty="0" smtClean="0">
                <a:solidFill>
                  <a:srgbClr val="FF0000"/>
                </a:solidFill>
                <a:cs typeface="B Nazanin" panose="00000400000000000000" pitchFamily="2" charset="-78"/>
              </a:rPr>
              <a:t>جمله خبری</a:t>
            </a:r>
            <a:endParaRPr lang="fa-IR" sz="2800" b="1" dirty="0">
              <a:solidFill>
                <a:srgbClr val="FF0000"/>
              </a:solidFill>
              <a:cs typeface="B Nazanin" panose="00000400000000000000" pitchFamily="2" charset="-78"/>
            </a:endParaRPr>
          </a:p>
        </p:txBody>
      </p:sp>
      <p:cxnSp>
        <p:nvCxnSpPr>
          <p:cNvPr id="8" name="Straight Connector 7"/>
          <p:cNvCxnSpPr/>
          <p:nvPr/>
        </p:nvCxnSpPr>
        <p:spPr>
          <a:xfrm flipH="1">
            <a:off x="9108281" y="2471738"/>
            <a:ext cx="457200" cy="642937"/>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9" name="Rectangle 8"/>
          <p:cNvSpPr/>
          <p:nvPr/>
        </p:nvSpPr>
        <p:spPr>
          <a:xfrm>
            <a:off x="8472487" y="1405608"/>
            <a:ext cx="1092993" cy="954107"/>
          </a:xfrm>
          <a:prstGeom prst="rect">
            <a:avLst/>
          </a:prstGeom>
        </p:spPr>
        <p:txBody>
          <a:bodyPr wrap="square">
            <a:spAutoFit/>
          </a:bodyPr>
          <a:lstStyle/>
          <a:p>
            <a:pPr algn="r" rtl="1">
              <a:lnSpc>
                <a:spcPct val="200000"/>
              </a:lnSpc>
            </a:pPr>
            <a:r>
              <a:rPr lang="fa-IR" sz="2800" b="1" dirty="0" smtClean="0">
                <a:solidFill>
                  <a:srgbClr val="FF0000"/>
                </a:solidFill>
                <a:cs typeface="B Nazanin" panose="00000400000000000000" pitchFamily="2" charset="-78"/>
              </a:rPr>
              <a:t>منادا</a:t>
            </a:r>
            <a:endParaRPr lang="fa-IR" sz="2800" b="1" dirty="0">
              <a:solidFill>
                <a:srgbClr val="FF0000"/>
              </a:solidFill>
              <a:cs typeface="B Nazanin" panose="00000400000000000000" pitchFamily="2" charset="-78"/>
            </a:endParaRPr>
          </a:p>
        </p:txBody>
      </p:sp>
      <p:sp>
        <p:nvSpPr>
          <p:cNvPr id="10" name="Rectangle 9"/>
          <p:cNvSpPr/>
          <p:nvPr/>
        </p:nvSpPr>
        <p:spPr>
          <a:xfrm>
            <a:off x="6943723" y="1517631"/>
            <a:ext cx="1092993" cy="954107"/>
          </a:xfrm>
          <a:prstGeom prst="rect">
            <a:avLst/>
          </a:prstGeom>
        </p:spPr>
        <p:txBody>
          <a:bodyPr wrap="square">
            <a:spAutoFit/>
          </a:bodyPr>
          <a:lstStyle/>
          <a:p>
            <a:pPr algn="r" rtl="1">
              <a:lnSpc>
                <a:spcPct val="200000"/>
              </a:lnSpc>
            </a:pPr>
            <a:r>
              <a:rPr lang="fa-IR" sz="2800" b="1" dirty="0" smtClean="0">
                <a:solidFill>
                  <a:srgbClr val="FF0000"/>
                </a:solidFill>
                <a:cs typeface="B Nazanin" panose="00000400000000000000" pitchFamily="2" charset="-78"/>
              </a:rPr>
              <a:t>منادا</a:t>
            </a:r>
            <a:endParaRPr lang="fa-IR" sz="2800" b="1" dirty="0">
              <a:solidFill>
                <a:srgbClr val="FF0000"/>
              </a:solidFill>
              <a:cs typeface="B Nazanin" panose="00000400000000000000" pitchFamily="2" charset="-78"/>
            </a:endParaRPr>
          </a:p>
        </p:txBody>
      </p:sp>
      <p:cxnSp>
        <p:nvCxnSpPr>
          <p:cNvPr id="11" name="Straight Connector 10"/>
          <p:cNvCxnSpPr/>
          <p:nvPr/>
        </p:nvCxnSpPr>
        <p:spPr>
          <a:xfrm flipH="1">
            <a:off x="6793706" y="2418987"/>
            <a:ext cx="457200" cy="642937"/>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2" name="Straight Connector 11"/>
          <p:cNvCxnSpPr/>
          <p:nvPr/>
        </p:nvCxnSpPr>
        <p:spPr>
          <a:xfrm flipH="1" flipV="1">
            <a:off x="4729163" y="3114675"/>
            <a:ext cx="1775862" cy="8486"/>
          </a:xfrm>
          <a:prstGeom prst="line">
            <a:avLst/>
          </a:prstGeom>
          <a:ln w="38100"/>
        </p:spPr>
        <p:style>
          <a:lnRef idx="3">
            <a:schemeClr val="accent2"/>
          </a:lnRef>
          <a:fillRef idx="0">
            <a:schemeClr val="accent2"/>
          </a:fillRef>
          <a:effectRef idx="2">
            <a:schemeClr val="accent2"/>
          </a:effectRef>
          <a:fontRef idx="minor">
            <a:schemeClr val="tx1"/>
          </a:fontRef>
        </p:style>
      </p:cxnSp>
      <p:sp>
        <p:nvSpPr>
          <p:cNvPr id="14" name="Rectangle 13"/>
          <p:cNvSpPr/>
          <p:nvPr/>
        </p:nvSpPr>
        <p:spPr>
          <a:xfrm>
            <a:off x="3896916" y="1625352"/>
            <a:ext cx="2636040" cy="954107"/>
          </a:xfrm>
          <a:prstGeom prst="rect">
            <a:avLst/>
          </a:prstGeom>
        </p:spPr>
        <p:txBody>
          <a:bodyPr wrap="square">
            <a:spAutoFit/>
          </a:bodyPr>
          <a:lstStyle/>
          <a:p>
            <a:pPr algn="r" rtl="1">
              <a:lnSpc>
                <a:spcPct val="200000"/>
              </a:lnSpc>
            </a:pPr>
            <a:r>
              <a:rPr lang="fa-IR" sz="2800" b="1" dirty="0" smtClean="0">
                <a:solidFill>
                  <a:srgbClr val="FF0000"/>
                </a:solidFill>
                <a:cs typeface="B Nazanin" panose="00000400000000000000" pitchFamily="2" charset="-78"/>
              </a:rPr>
              <a:t>جمله پرسشی</a:t>
            </a:r>
            <a:endParaRPr lang="fa-IR" sz="2800" b="1" dirty="0">
              <a:solidFill>
                <a:srgbClr val="FF0000"/>
              </a:solidFill>
              <a:cs typeface="B Nazanin" panose="00000400000000000000" pitchFamily="2" charset="-78"/>
            </a:endParaRPr>
          </a:p>
        </p:txBody>
      </p:sp>
      <p:cxnSp>
        <p:nvCxnSpPr>
          <p:cNvPr id="15" name="Straight Connector 14"/>
          <p:cNvCxnSpPr/>
          <p:nvPr/>
        </p:nvCxnSpPr>
        <p:spPr>
          <a:xfrm flipH="1" flipV="1">
            <a:off x="8131052" y="5200650"/>
            <a:ext cx="682869" cy="3723"/>
          </a:xfrm>
          <a:prstGeom prst="line">
            <a:avLst/>
          </a:prstGeom>
          <a:ln w="38100"/>
        </p:spPr>
        <p:style>
          <a:lnRef idx="3">
            <a:schemeClr val="accent2"/>
          </a:lnRef>
          <a:fillRef idx="0">
            <a:schemeClr val="accent2"/>
          </a:fillRef>
          <a:effectRef idx="2">
            <a:schemeClr val="accent2"/>
          </a:effectRef>
          <a:fontRef idx="minor">
            <a:schemeClr val="tx1"/>
          </a:fontRef>
        </p:style>
      </p:cxnSp>
      <p:sp>
        <p:nvSpPr>
          <p:cNvPr id="17" name="Rectangle 16"/>
          <p:cNvSpPr/>
          <p:nvPr/>
        </p:nvSpPr>
        <p:spPr>
          <a:xfrm>
            <a:off x="7925989" y="3822411"/>
            <a:ext cx="1092993" cy="846386"/>
          </a:xfrm>
          <a:prstGeom prst="rect">
            <a:avLst/>
          </a:prstGeom>
        </p:spPr>
        <p:txBody>
          <a:bodyPr wrap="square">
            <a:spAutoFit/>
          </a:bodyPr>
          <a:lstStyle/>
          <a:p>
            <a:pPr algn="r" rtl="1">
              <a:lnSpc>
                <a:spcPct val="200000"/>
              </a:lnSpc>
            </a:pPr>
            <a:r>
              <a:rPr lang="fa-IR" sz="2800" b="1" dirty="0" smtClean="0">
                <a:solidFill>
                  <a:srgbClr val="FF0000"/>
                </a:solidFill>
                <a:cs typeface="B Nazanin" panose="00000400000000000000" pitchFamily="2" charset="-78"/>
              </a:rPr>
              <a:t>بخش</a:t>
            </a:r>
            <a:endParaRPr lang="fa-IR" sz="2800" b="1" dirty="0">
              <a:solidFill>
                <a:srgbClr val="FF0000"/>
              </a:solidFill>
              <a:cs typeface="B Nazanin" panose="00000400000000000000" pitchFamily="2" charset="-78"/>
            </a:endParaRPr>
          </a:p>
        </p:txBody>
      </p:sp>
    </p:spTree>
    <p:extLst>
      <p:ext uri="{BB962C8B-B14F-4D97-AF65-F5344CB8AC3E}">
        <p14:creationId xmlns:p14="http://schemas.microsoft.com/office/powerpoint/2010/main" val="4949541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1563" y="2025908"/>
            <a:ext cx="11627893" cy="4832092"/>
          </a:xfrm>
          <a:prstGeom prst="rect">
            <a:avLst/>
          </a:prstGeom>
          <a:noFill/>
        </p:spPr>
        <p:txBody>
          <a:bodyPr wrap="square" rtlCol="0">
            <a:spAutoFit/>
          </a:bodyPr>
          <a:lstStyle/>
          <a:p>
            <a:pPr algn="r">
              <a:lnSpc>
                <a:spcPct val="200000"/>
              </a:lnSpc>
            </a:pPr>
            <a:r>
              <a:rPr lang="fa-IR" sz="2800" b="1" dirty="0" smtClean="0">
                <a:cs typeface="B Nazanin" panose="00000400000000000000" pitchFamily="2" charset="-78"/>
              </a:rPr>
              <a:t>و هیچ گله ای هم از تنگی جا نداشتند...</a:t>
            </a:r>
          </a:p>
          <a:p>
            <a:pPr algn="r">
              <a:lnSpc>
                <a:spcPct val="200000"/>
              </a:lnSpc>
            </a:pPr>
            <a:r>
              <a:rPr lang="fa-IR" sz="2800" b="1" dirty="0" smtClean="0">
                <a:cs typeface="B Nazanin" panose="00000400000000000000" pitchFamily="2" charset="-78"/>
              </a:rPr>
              <a:t>خوب.... بعدش نوبت کی ها بود؟</a:t>
            </a:r>
          </a:p>
          <a:p>
            <a:pPr algn="r">
              <a:lnSpc>
                <a:spcPct val="200000"/>
              </a:lnSpc>
            </a:pPr>
            <a:r>
              <a:rPr lang="fa-IR" sz="2800" b="1" dirty="0" smtClean="0">
                <a:cs typeface="B Nazanin" panose="00000400000000000000" pitchFamily="2" charset="-78"/>
              </a:rPr>
              <a:t>بله، درست است. باقی قلبم، یعنی آن نصفه ی خالی را، با خوشحالی و رضایت دادم به همه ی آدم های خوبی که توی محله ما زندگی می کنند و همه ی قوم و خویش های خوبی که دارم و همه ی دوستانم، و همه ی معلم هایی که بچه ها را دوست دارند</a:t>
            </a:r>
          </a:p>
          <a:p>
            <a:pPr algn="r"/>
            <a:endParaRPr lang="en-US" sz="2800" b="1" dirty="0">
              <a:cs typeface="B Nazanin" panose="00000400000000000000" pitchFamily="2" charset="-78"/>
            </a:endParaRPr>
          </a:p>
        </p:txBody>
      </p:sp>
      <p:sp>
        <p:nvSpPr>
          <p:cNvPr id="3" name="Rectangle 2"/>
          <p:cNvSpPr/>
          <p:nvPr/>
        </p:nvSpPr>
        <p:spPr>
          <a:xfrm>
            <a:off x="5614988" y="3302776"/>
            <a:ext cx="2624137" cy="738664"/>
          </a:xfrm>
          <a:prstGeom prst="rect">
            <a:avLst/>
          </a:prstGeom>
        </p:spPr>
        <p:txBody>
          <a:bodyPr wrap="square">
            <a:spAutoFit/>
          </a:bodyPr>
          <a:lstStyle/>
          <a:p>
            <a:pPr algn="r" rtl="1">
              <a:lnSpc>
                <a:spcPct val="200000"/>
              </a:lnSpc>
            </a:pPr>
            <a:r>
              <a:rPr lang="fa-IR" sz="2400" b="1" dirty="0" smtClean="0">
                <a:solidFill>
                  <a:schemeClr val="accent6">
                    <a:lumMod val="75000"/>
                  </a:schemeClr>
                </a:solidFill>
                <a:cs typeface="B Nazanin" panose="00000400000000000000" pitchFamily="2" charset="-78"/>
              </a:rPr>
              <a:t>مفعول (را)</a:t>
            </a:r>
            <a:endParaRPr lang="fa-IR" sz="2400" b="1" dirty="0">
              <a:solidFill>
                <a:schemeClr val="accent6">
                  <a:lumMod val="75000"/>
                </a:schemeClr>
              </a:solidFill>
              <a:cs typeface="B Nazanin" panose="00000400000000000000" pitchFamily="2" charset="-78"/>
            </a:endParaRPr>
          </a:p>
        </p:txBody>
      </p:sp>
      <p:cxnSp>
        <p:nvCxnSpPr>
          <p:cNvPr id="5" name="Straight Connector 4"/>
          <p:cNvCxnSpPr/>
          <p:nvPr/>
        </p:nvCxnSpPr>
        <p:spPr>
          <a:xfrm flipH="1" flipV="1">
            <a:off x="5614988" y="4820190"/>
            <a:ext cx="4010024" cy="8486"/>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flipV="1">
            <a:off x="5614988" y="4552255"/>
            <a:ext cx="2005013" cy="30932"/>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302919" y="3454051"/>
            <a:ext cx="2624137" cy="738664"/>
          </a:xfrm>
          <a:prstGeom prst="rect">
            <a:avLst/>
          </a:prstGeom>
        </p:spPr>
        <p:txBody>
          <a:bodyPr wrap="square">
            <a:spAutoFit/>
          </a:bodyPr>
          <a:lstStyle/>
          <a:p>
            <a:pPr algn="r" rtl="1">
              <a:lnSpc>
                <a:spcPct val="200000"/>
              </a:lnSpc>
            </a:pPr>
            <a:r>
              <a:rPr lang="fa-IR" sz="2400" b="1" dirty="0" smtClean="0">
                <a:solidFill>
                  <a:schemeClr val="accent6">
                    <a:lumMod val="75000"/>
                  </a:schemeClr>
                </a:solidFill>
                <a:cs typeface="B Nazanin" panose="00000400000000000000" pitchFamily="2" charset="-78"/>
              </a:rPr>
              <a:t>مفعول</a:t>
            </a:r>
            <a:endParaRPr lang="fa-IR" sz="2400" b="1" dirty="0">
              <a:solidFill>
                <a:schemeClr val="accent6">
                  <a:lumMod val="75000"/>
                </a:schemeClr>
              </a:solidFill>
              <a:cs typeface="B Nazanin" panose="00000400000000000000" pitchFamily="2" charset="-78"/>
            </a:endParaRPr>
          </a:p>
        </p:txBody>
      </p:sp>
      <p:cxnSp>
        <p:nvCxnSpPr>
          <p:cNvPr id="11" name="Straight Connector 10"/>
          <p:cNvCxnSpPr/>
          <p:nvPr/>
        </p:nvCxnSpPr>
        <p:spPr>
          <a:xfrm flipH="1">
            <a:off x="2157413" y="4552255"/>
            <a:ext cx="514352"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47628" y="3345859"/>
            <a:ext cx="2624137" cy="738664"/>
          </a:xfrm>
          <a:prstGeom prst="rect">
            <a:avLst/>
          </a:prstGeom>
        </p:spPr>
        <p:txBody>
          <a:bodyPr wrap="square">
            <a:spAutoFit/>
          </a:bodyPr>
          <a:lstStyle/>
          <a:p>
            <a:pPr algn="r" rtl="1">
              <a:lnSpc>
                <a:spcPct val="200000"/>
              </a:lnSpc>
            </a:pPr>
            <a:r>
              <a:rPr lang="fa-IR" sz="2400" b="1" dirty="0" smtClean="0">
                <a:solidFill>
                  <a:schemeClr val="accent6">
                    <a:lumMod val="75000"/>
                  </a:schemeClr>
                </a:solidFill>
                <a:cs typeface="B Nazanin" panose="00000400000000000000" pitchFamily="2" charset="-78"/>
              </a:rPr>
              <a:t>فعل جمله</a:t>
            </a:r>
            <a:endParaRPr lang="fa-IR" sz="2400" b="1" dirty="0">
              <a:solidFill>
                <a:schemeClr val="accent6">
                  <a:lumMod val="75000"/>
                </a:schemeClr>
              </a:solidFill>
              <a:cs typeface="B Nazanin" panose="00000400000000000000" pitchFamily="2" charset="-78"/>
            </a:endParaRPr>
          </a:p>
        </p:txBody>
      </p:sp>
      <p:cxnSp>
        <p:nvCxnSpPr>
          <p:cNvPr id="14" name="Straight Connector 13"/>
          <p:cNvCxnSpPr/>
          <p:nvPr/>
        </p:nvCxnSpPr>
        <p:spPr>
          <a:xfrm flipH="1" flipV="1">
            <a:off x="8239125" y="6315075"/>
            <a:ext cx="2114553" cy="18355"/>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7049691" y="5153555"/>
            <a:ext cx="2624137" cy="738664"/>
          </a:xfrm>
          <a:prstGeom prst="rect">
            <a:avLst/>
          </a:prstGeom>
        </p:spPr>
        <p:txBody>
          <a:bodyPr wrap="square">
            <a:spAutoFit/>
          </a:bodyPr>
          <a:lstStyle/>
          <a:p>
            <a:pPr algn="r" rtl="1">
              <a:lnSpc>
                <a:spcPct val="200000"/>
              </a:lnSpc>
            </a:pPr>
            <a:r>
              <a:rPr lang="fa-IR" sz="2400" b="1" dirty="0" smtClean="0">
                <a:solidFill>
                  <a:schemeClr val="accent6">
                    <a:lumMod val="75000"/>
                  </a:schemeClr>
                </a:solidFill>
                <a:cs typeface="B Nazanin" panose="00000400000000000000" pitchFamily="2" charset="-78"/>
              </a:rPr>
              <a:t>نهاد</a:t>
            </a:r>
            <a:endParaRPr lang="fa-IR" sz="2400" b="1" dirty="0">
              <a:solidFill>
                <a:schemeClr val="accent6">
                  <a:lumMod val="75000"/>
                </a:schemeClr>
              </a:solidFill>
              <a:cs typeface="B Nazanin" panose="00000400000000000000" pitchFamily="2" charset="-78"/>
            </a:endParaRPr>
          </a:p>
        </p:txBody>
      </p:sp>
      <p:cxnSp>
        <p:nvCxnSpPr>
          <p:cNvPr id="17" name="Straight Connector 16"/>
          <p:cNvCxnSpPr/>
          <p:nvPr/>
        </p:nvCxnSpPr>
        <p:spPr>
          <a:xfrm flipH="1">
            <a:off x="7049691" y="6315075"/>
            <a:ext cx="827485"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5015687" y="5246162"/>
            <a:ext cx="2624137" cy="738664"/>
          </a:xfrm>
          <a:prstGeom prst="rect">
            <a:avLst/>
          </a:prstGeom>
        </p:spPr>
        <p:txBody>
          <a:bodyPr wrap="square">
            <a:spAutoFit/>
          </a:bodyPr>
          <a:lstStyle/>
          <a:p>
            <a:pPr algn="r" rtl="1">
              <a:lnSpc>
                <a:spcPct val="200000"/>
              </a:lnSpc>
            </a:pPr>
            <a:r>
              <a:rPr lang="fa-IR" sz="2400" b="1" dirty="0" smtClean="0">
                <a:solidFill>
                  <a:schemeClr val="accent6">
                    <a:lumMod val="75000"/>
                  </a:schemeClr>
                </a:solidFill>
                <a:cs typeface="B Nazanin" panose="00000400000000000000" pitchFamily="2" charset="-78"/>
              </a:rPr>
              <a:t>مفعول</a:t>
            </a:r>
            <a:endParaRPr lang="fa-IR" sz="2400" b="1" dirty="0">
              <a:solidFill>
                <a:schemeClr val="accent6">
                  <a:lumMod val="75000"/>
                </a:schemeClr>
              </a:solidFill>
              <a:cs typeface="B Nazanin" panose="00000400000000000000" pitchFamily="2" charset="-78"/>
            </a:endParaRPr>
          </a:p>
        </p:txBody>
      </p:sp>
      <p:sp>
        <p:nvSpPr>
          <p:cNvPr id="20" name="Rectangle 19"/>
          <p:cNvSpPr/>
          <p:nvPr/>
        </p:nvSpPr>
        <p:spPr>
          <a:xfrm>
            <a:off x="3561994" y="5153555"/>
            <a:ext cx="2624137" cy="738664"/>
          </a:xfrm>
          <a:prstGeom prst="rect">
            <a:avLst/>
          </a:prstGeom>
        </p:spPr>
        <p:txBody>
          <a:bodyPr wrap="square">
            <a:spAutoFit/>
          </a:bodyPr>
          <a:lstStyle/>
          <a:p>
            <a:pPr algn="r" rtl="1">
              <a:lnSpc>
                <a:spcPct val="200000"/>
              </a:lnSpc>
            </a:pPr>
            <a:r>
              <a:rPr lang="fa-IR" sz="2400" b="1" dirty="0" smtClean="0">
                <a:solidFill>
                  <a:schemeClr val="accent6">
                    <a:lumMod val="75000"/>
                  </a:schemeClr>
                </a:solidFill>
                <a:cs typeface="B Nazanin" panose="00000400000000000000" pitchFamily="2" charset="-78"/>
              </a:rPr>
              <a:t>فعل جمله</a:t>
            </a:r>
            <a:endParaRPr lang="fa-IR" sz="2400" b="1" dirty="0">
              <a:solidFill>
                <a:schemeClr val="accent6">
                  <a:lumMod val="75000"/>
                </a:schemeClr>
              </a:solidFill>
              <a:cs typeface="B Nazanin" panose="00000400000000000000" pitchFamily="2" charset="-78"/>
            </a:endParaRPr>
          </a:p>
        </p:txBody>
      </p:sp>
      <p:cxnSp>
        <p:nvCxnSpPr>
          <p:cNvPr id="21" name="Straight Connector 20"/>
          <p:cNvCxnSpPr/>
          <p:nvPr/>
        </p:nvCxnSpPr>
        <p:spPr>
          <a:xfrm flipH="1">
            <a:off x="5243513" y="6414392"/>
            <a:ext cx="1584306"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0411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300" y="2084697"/>
            <a:ext cx="11832609" cy="5909310"/>
          </a:xfrm>
          <a:prstGeom prst="rect">
            <a:avLst/>
          </a:prstGeom>
          <a:noFill/>
        </p:spPr>
        <p:txBody>
          <a:bodyPr wrap="square" rtlCol="0">
            <a:spAutoFit/>
          </a:bodyPr>
          <a:lstStyle/>
          <a:p>
            <a:pPr algn="r">
              <a:lnSpc>
                <a:spcPct val="150000"/>
              </a:lnSpc>
            </a:pPr>
            <a:r>
              <a:rPr lang="fa-IR" sz="2800" b="1" dirty="0" smtClean="0">
                <a:cs typeface="B Nazanin" panose="00000400000000000000" pitchFamily="2" charset="-78"/>
              </a:rPr>
              <a:t>و خودتان می دانید چی شد...</a:t>
            </a:r>
          </a:p>
          <a:p>
            <a:pPr algn="r">
              <a:lnSpc>
                <a:spcPct val="150000"/>
              </a:lnSpc>
            </a:pPr>
            <a:r>
              <a:rPr lang="fa-IR" sz="2800" b="1" dirty="0" smtClean="0">
                <a:cs typeface="B Nazanin" panose="00000400000000000000" pitchFamily="2" charset="-78"/>
              </a:rPr>
              <a:t>(خدایا، چیز به این کوچکی، چطور می تواند این قدر بزرگ باشد؟)</a:t>
            </a:r>
          </a:p>
          <a:p>
            <a:pPr algn="r">
              <a:lnSpc>
                <a:spcPct val="150000"/>
              </a:lnSpc>
            </a:pPr>
            <a:r>
              <a:rPr lang="fa-IR" sz="2800" b="1" dirty="0" smtClean="0">
                <a:cs typeface="B Nazanin" panose="00000400000000000000" pitchFamily="2" charset="-78"/>
              </a:rPr>
              <a:t>راستش بین خودمان باشد، پدرم یک عمو دارد، این عموی پدرم خیلی خیلی خیلی پول دار است.</a:t>
            </a:r>
          </a:p>
          <a:p>
            <a:pPr algn="r">
              <a:lnSpc>
                <a:spcPct val="200000"/>
              </a:lnSpc>
            </a:pPr>
            <a:r>
              <a:rPr lang="fa-IR" sz="2800" b="1" dirty="0" smtClean="0">
                <a:cs typeface="B Nazanin" panose="00000400000000000000" pitchFamily="2" charset="-78"/>
              </a:rPr>
              <a:t>من وقتی دیدم همه ی آدم های خوب را دارم توی قلبم جا می دهم، سعی کردم این عموی پدرم را هم ببرم توی قلبم و یک گوشه بهش جا بدهم ... اما ... جا نگرفت ... هر چی کردم جا نگرفت... دلم هم سوخت ... اما چه کار کنم ؟ جا نگرفت دیگر.</a:t>
            </a:r>
          </a:p>
          <a:p>
            <a:pPr algn="r">
              <a:lnSpc>
                <a:spcPct val="150000"/>
              </a:lnSpc>
            </a:pPr>
            <a:endParaRPr lang="fa-IR" sz="2800" b="1" dirty="0" smtClean="0">
              <a:cs typeface="B Nazanin" panose="00000400000000000000" pitchFamily="2" charset="-78"/>
            </a:endParaRPr>
          </a:p>
          <a:p>
            <a:pPr algn="r">
              <a:lnSpc>
                <a:spcPct val="150000"/>
              </a:lnSpc>
            </a:pPr>
            <a:endParaRPr lang="en-US" sz="2800" b="1" dirty="0">
              <a:cs typeface="B Nazanin" panose="00000400000000000000" pitchFamily="2" charset="-78"/>
            </a:endParaRPr>
          </a:p>
        </p:txBody>
      </p:sp>
      <p:cxnSp>
        <p:nvCxnSpPr>
          <p:cNvPr id="3" name="Straight Connector 2"/>
          <p:cNvCxnSpPr/>
          <p:nvPr/>
        </p:nvCxnSpPr>
        <p:spPr>
          <a:xfrm flipH="1">
            <a:off x="7503320" y="4872038"/>
            <a:ext cx="2412205" cy="10768"/>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7172415" y="3756719"/>
            <a:ext cx="2624137" cy="738664"/>
          </a:xfrm>
          <a:prstGeom prst="rect">
            <a:avLst/>
          </a:prstGeom>
        </p:spPr>
        <p:txBody>
          <a:bodyPr wrap="square">
            <a:spAutoFit/>
          </a:bodyPr>
          <a:lstStyle/>
          <a:p>
            <a:pPr algn="r" rtl="1">
              <a:lnSpc>
                <a:spcPct val="200000"/>
              </a:lnSpc>
            </a:pPr>
            <a:r>
              <a:rPr lang="fa-IR" sz="2400" b="1" dirty="0" smtClean="0">
                <a:solidFill>
                  <a:schemeClr val="accent6">
                    <a:lumMod val="75000"/>
                  </a:schemeClr>
                </a:solidFill>
                <a:cs typeface="B Nazanin" panose="00000400000000000000" pitchFamily="2" charset="-78"/>
              </a:rPr>
              <a:t>مفعول </a:t>
            </a:r>
            <a:endParaRPr lang="fa-IR" sz="2400" b="1" dirty="0">
              <a:solidFill>
                <a:schemeClr val="accent6">
                  <a:lumMod val="75000"/>
                </a:schemeClr>
              </a:solidFill>
              <a:cs typeface="B Nazanin" panose="00000400000000000000" pitchFamily="2" charset="-78"/>
            </a:endParaRPr>
          </a:p>
        </p:txBody>
      </p:sp>
      <p:sp>
        <p:nvSpPr>
          <p:cNvPr id="6" name="Oval 5"/>
          <p:cNvSpPr/>
          <p:nvPr/>
        </p:nvSpPr>
        <p:spPr>
          <a:xfrm>
            <a:off x="7072404" y="4402514"/>
            <a:ext cx="371475" cy="428624"/>
          </a:xfrm>
          <a:prstGeom prst="ellipse">
            <a:avLst/>
          </a:prstGeom>
          <a:noFill/>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7" name="Straight Arrow Connector 6"/>
          <p:cNvCxnSpPr/>
          <p:nvPr/>
        </p:nvCxnSpPr>
        <p:spPr>
          <a:xfrm flipV="1">
            <a:off x="7086602" y="4235173"/>
            <a:ext cx="495300" cy="285748"/>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sp>
        <p:nvSpPr>
          <p:cNvPr id="9" name="Rectangle 8"/>
          <p:cNvSpPr/>
          <p:nvPr/>
        </p:nvSpPr>
        <p:spPr>
          <a:xfrm>
            <a:off x="5803108" y="3635276"/>
            <a:ext cx="2624137" cy="738664"/>
          </a:xfrm>
          <a:prstGeom prst="rect">
            <a:avLst/>
          </a:prstGeom>
        </p:spPr>
        <p:txBody>
          <a:bodyPr wrap="square">
            <a:spAutoFit/>
          </a:bodyPr>
          <a:lstStyle/>
          <a:p>
            <a:pPr algn="r" rtl="1">
              <a:lnSpc>
                <a:spcPct val="200000"/>
              </a:lnSpc>
            </a:pPr>
            <a:r>
              <a:rPr lang="fa-IR" sz="2400" b="1" dirty="0" smtClean="0">
                <a:solidFill>
                  <a:schemeClr val="accent6">
                    <a:lumMod val="75000"/>
                  </a:schemeClr>
                </a:solidFill>
                <a:cs typeface="B Nazanin" panose="00000400000000000000" pitchFamily="2" charset="-78"/>
              </a:rPr>
              <a:t>نشانه مفعول</a:t>
            </a:r>
            <a:endParaRPr lang="fa-IR" sz="2400" b="1" dirty="0">
              <a:solidFill>
                <a:schemeClr val="accent6">
                  <a:lumMod val="75000"/>
                </a:schemeClr>
              </a:solidFill>
              <a:cs typeface="B Nazanin" panose="00000400000000000000" pitchFamily="2" charset="-78"/>
            </a:endParaRPr>
          </a:p>
        </p:txBody>
      </p:sp>
      <p:cxnSp>
        <p:nvCxnSpPr>
          <p:cNvPr id="10" name="Straight Connector 9"/>
          <p:cNvCxnSpPr/>
          <p:nvPr/>
        </p:nvCxnSpPr>
        <p:spPr>
          <a:xfrm flipH="1" flipV="1">
            <a:off x="6443661" y="4875966"/>
            <a:ext cx="542928" cy="25456"/>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4133852" y="3796546"/>
            <a:ext cx="2624137" cy="738664"/>
          </a:xfrm>
          <a:prstGeom prst="rect">
            <a:avLst/>
          </a:prstGeom>
        </p:spPr>
        <p:txBody>
          <a:bodyPr wrap="square">
            <a:spAutoFit/>
          </a:bodyPr>
          <a:lstStyle/>
          <a:p>
            <a:pPr algn="r" rtl="1">
              <a:lnSpc>
                <a:spcPct val="200000"/>
              </a:lnSpc>
            </a:pPr>
            <a:r>
              <a:rPr lang="fa-IR" sz="2400" b="1" dirty="0" smtClean="0">
                <a:solidFill>
                  <a:schemeClr val="accent6">
                    <a:lumMod val="75000"/>
                  </a:schemeClr>
                </a:solidFill>
                <a:cs typeface="B Nazanin" panose="00000400000000000000" pitchFamily="2" charset="-78"/>
              </a:rPr>
              <a:t>فعل جمله</a:t>
            </a:r>
            <a:endParaRPr lang="fa-IR" sz="2400" b="1" dirty="0">
              <a:solidFill>
                <a:schemeClr val="accent6">
                  <a:lumMod val="75000"/>
                </a:schemeClr>
              </a:solidFill>
              <a:cs typeface="B Nazanin" panose="00000400000000000000" pitchFamily="2" charset="-78"/>
            </a:endParaRPr>
          </a:p>
        </p:txBody>
      </p:sp>
    </p:spTree>
    <p:extLst>
      <p:ext uri="{BB962C8B-B14F-4D97-AF65-F5344CB8AC3E}">
        <p14:creationId xmlns:p14="http://schemas.microsoft.com/office/powerpoint/2010/main" val="42114684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6636" y="2304554"/>
            <a:ext cx="11832609" cy="4293483"/>
          </a:xfrm>
          <a:prstGeom prst="rect">
            <a:avLst/>
          </a:prstGeom>
          <a:noFill/>
        </p:spPr>
        <p:txBody>
          <a:bodyPr wrap="square" rtlCol="0">
            <a:spAutoFit/>
          </a:bodyPr>
          <a:lstStyle/>
          <a:p>
            <a:pPr algn="r">
              <a:lnSpc>
                <a:spcPct val="200000"/>
              </a:lnSpc>
            </a:pPr>
            <a:r>
              <a:rPr lang="fa-IR" sz="2800" b="1" dirty="0" smtClean="0">
                <a:cs typeface="B Nazanin" panose="00000400000000000000" pitchFamily="2" charset="-78"/>
              </a:rPr>
              <a:t>تقصیر من که نیست، حتما تقصیر خودش است. یعنی ، راستش، هر وقت که خودش هم، با زحمت و فشار جا می گرفت، صندوق بزرگ پول هایش بیرون می ماند و او، دوان دوان از قلبم می آمد بیرون تا صندوقش را بردارد...</a:t>
            </a:r>
          </a:p>
          <a:p>
            <a:pPr algn="r">
              <a:lnSpc>
                <a:spcPct val="200000"/>
              </a:lnSpc>
            </a:pPr>
            <a:r>
              <a:rPr lang="fa-IR" sz="2800" b="1" dirty="0" smtClean="0">
                <a:cs typeface="B Nazanin" panose="00000400000000000000" pitchFamily="2" charset="-78"/>
              </a:rPr>
              <a:t>بله.... تازه یواش یواش داشتم می فهمیدم که یک قلب کوچک کوچک، چقدر می تواند بزرگ باشد. بنابراین ، یک</a:t>
            </a:r>
            <a:endParaRPr lang="en-US" sz="2800" b="1" dirty="0">
              <a:cs typeface="B Nazanin" panose="00000400000000000000" pitchFamily="2" charset="-78"/>
            </a:endParaRPr>
          </a:p>
        </p:txBody>
      </p:sp>
      <p:cxnSp>
        <p:nvCxnSpPr>
          <p:cNvPr id="3" name="Straight Connector 2"/>
          <p:cNvCxnSpPr/>
          <p:nvPr/>
        </p:nvCxnSpPr>
        <p:spPr>
          <a:xfrm flipH="1" flipV="1">
            <a:off x="11249220" y="3214688"/>
            <a:ext cx="790025" cy="8486"/>
          </a:xfrm>
          <a:prstGeom prst="line">
            <a:avLst/>
          </a:prstGeom>
          <a:ln w="38100"/>
        </p:spPr>
        <p:style>
          <a:lnRef idx="3">
            <a:schemeClr val="accent2"/>
          </a:lnRef>
          <a:fillRef idx="0">
            <a:schemeClr val="accent2"/>
          </a:fillRef>
          <a:effectRef idx="2">
            <a:schemeClr val="accent2"/>
          </a:effectRef>
          <a:fontRef idx="minor">
            <a:schemeClr val="tx1"/>
          </a:fontRef>
        </p:style>
      </p:cxnSp>
      <p:sp>
        <p:nvSpPr>
          <p:cNvPr id="5" name="Rectangle 4"/>
          <p:cNvSpPr/>
          <p:nvPr/>
        </p:nvSpPr>
        <p:spPr>
          <a:xfrm>
            <a:off x="9403205" y="1768227"/>
            <a:ext cx="2636040" cy="846386"/>
          </a:xfrm>
          <a:prstGeom prst="rect">
            <a:avLst/>
          </a:prstGeom>
        </p:spPr>
        <p:txBody>
          <a:bodyPr wrap="square">
            <a:spAutoFit/>
          </a:bodyPr>
          <a:lstStyle/>
          <a:p>
            <a:pPr algn="r" rtl="1">
              <a:lnSpc>
                <a:spcPct val="200000"/>
              </a:lnSpc>
            </a:pPr>
            <a:r>
              <a:rPr lang="fa-IR" sz="2800" b="1" dirty="0" smtClean="0">
                <a:solidFill>
                  <a:srgbClr val="FF0000"/>
                </a:solidFill>
                <a:cs typeface="B Nazanin" panose="00000400000000000000" pitchFamily="2" charset="-78"/>
              </a:rPr>
              <a:t>کوتاهی</a:t>
            </a:r>
            <a:endParaRPr lang="fa-IR" sz="2800" b="1" dirty="0">
              <a:solidFill>
                <a:srgbClr val="FF0000"/>
              </a:solidFill>
              <a:cs typeface="B Nazanin" panose="00000400000000000000" pitchFamily="2" charset="-78"/>
            </a:endParaRPr>
          </a:p>
        </p:txBody>
      </p:sp>
      <p:cxnSp>
        <p:nvCxnSpPr>
          <p:cNvPr id="6" name="Straight Connector 5"/>
          <p:cNvCxnSpPr/>
          <p:nvPr/>
        </p:nvCxnSpPr>
        <p:spPr>
          <a:xfrm flipH="1" flipV="1">
            <a:off x="8029770" y="3223174"/>
            <a:ext cx="790025" cy="8486"/>
          </a:xfrm>
          <a:prstGeom prst="line">
            <a:avLst/>
          </a:prstGeom>
          <a:ln w="38100"/>
        </p:spPr>
        <p:style>
          <a:lnRef idx="3">
            <a:schemeClr val="accent2"/>
          </a:lnRef>
          <a:fillRef idx="0">
            <a:schemeClr val="accent2"/>
          </a:fillRef>
          <a:effectRef idx="2">
            <a:schemeClr val="accent2"/>
          </a:effectRef>
          <a:fontRef idx="minor">
            <a:schemeClr val="tx1"/>
          </a:fontRef>
        </p:style>
      </p:cxnSp>
      <p:sp>
        <p:nvSpPr>
          <p:cNvPr id="7" name="Rectangle 6"/>
          <p:cNvSpPr/>
          <p:nvPr/>
        </p:nvSpPr>
        <p:spPr>
          <a:xfrm>
            <a:off x="4171950" y="1768227"/>
            <a:ext cx="4947883" cy="954107"/>
          </a:xfrm>
          <a:prstGeom prst="rect">
            <a:avLst/>
          </a:prstGeom>
        </p:spPr>
        <p:txBody>
          <a:bodyPr wrap="square">
            <a:spAutoFit/>
          </a:bodyPr>
          <a:lstStyle/>
          <a:p>
            <a:pPr algn="r" rtl="1">
              <a:lnSpc>
                <a:spcPct val="200000"/>
              </a:lnSpc>
            </a:pPr>
            <a:r>
              <a:rPr lang="fa-IR" sz="2800" b="1" dirty="0" smtClean="0">
                <a:solidFill>
                  <a:srgbClr val="FF0000"/>
                </a:solidFill>
                <a:cs typeface="B Nazanin" panose="00000400000000000000" pitchFamily="2" charset="-78"/>
              </a:rPr>
              <a:t>هم خانواده مقصر قصور  قاصر</a:t>
            </a:r>
            <a:endParaRPr lang="fa-IR" sz="2800" b="1" dirty="0">
              <a:solidFill>
                <a:srgbClr val="FF0000"/>
              </a:solidFill>
              <a:cs typeface="B Nazanin" panose="00000400000000000000" pitchFamily="2" charset="-78"/>
            </a:endParaRPr>
          </a:p>
        </p:txBody>
      </p:sp>
      <p:cxnSp>
        <p:nvCxnSpPr>
          <p:cNvPr id="8" name="Straight Connector 7"/>
          <p:cNvCxnSpPr/>
          <p:nvPr/>
        </p:nvCxnSpPr>
        <p:spPr>
          <a:xfrm flipH="1">
            <a:off x="2628900" y="1806933"/>
            <a:ext cx="1114426" cy="2078"/>
          </a:xfrm>
          <a:prstGeom prst="line">
            <a:avLst/>
          </a:prstGeom>
          <a:ln w="38100"/>
        </p:spPr>
        <p:style>
          <a:lnRef idx="3">
            <a:schemeClr val="accent2"/>
          </a:lnRef>
          <a:fillRef idx="0">
            <a:schemeClr val="accent2"/>
          </a:fillRef>
          <a:effectRef idx="2">
            <a:schemeClr val="accent2"/>
          </a:effectRef>
          <a:fontRef idx="minor">
            <a:schemeClr val="tx1"/>
          </a:fontRef>
        </p:style>
      </p:cxnSp>
      <p:sp>
        <p:nvSpPr>
          <p:cNvPr id="10" name="Rectangle 9"/>
          <p:cNvSpPr/>
          <p:nvPr/>
        </p:nvSpPr>
        <p:spPr>
          <a:xfrm>
            <a:off x="1868093" y="1725171"/>
            <a:ext cx="2636040" cy="846386"/>
          </a:xfrm>
          <a:prstGeom prst="rect">
            <a:avLst/>
          </a:prstGeom>
        </p:spPr>
        <p:txBody>
          <a:bodyPr wrap="square">
            <a:spAutoFit/>
          </a:bodyPr>
          <a:lstStyle/>
          <a:p>
            <a:pPr algn="r" rtl="1">
              <a:lnSpc>
                <a:spcPct val="200000"/>
              </a:lnSpc>
            </a:pPr>
            <a:r>
              <a:rPr lang="fa-IR" sz="2800" b="1" dirty="0" smtClean="0">
                <a:solidFill>
                  <a:srgbClr val="FF0000"/>
                </a:solidFill>
                <a:cs typeface="B Nazanin" panose="00000400000000000000" pitchFamily="2" charset="-78"/>
              </a:rPr>
              <a:t>کوتاهی</a:t>
            </a:r>
            <a:endParaRPr lang="fa-IR" sz="2800" b="1" dirty="0">
              <a:solidFill>
                <a:srgbClr val="FF0000"/>
              </a:solidFill>
              <a:cs typeface="B Nazanin" panose="00000400000000000000" pitchFamily="2" charset="-78"/>
            </a:endParaRPr>
          </a:p>
        </p:txBody>
      </p:sp>
      <p:cxnSp>
        <p:nvCxnSpPr>
          <p:cNvPr id="11" name="Straight Connector 10"/>
          <p:cNvCxnSpPr/>
          <p:nvPr/>
        </p:nvCxnSpPr>
        <p:spPr>
          <a:xfrm flipH="1">
            <a:off x="3100388" y="4057815"/>
            <a:ext cx="1071562" cy="1517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1316831" y="2862328"/>
            <a:ext cx="2624137" cy="738664"/>
          </a:xfrm>
          <a:prstGeom prst="rect">
            <a:avLst/>
          </a:prstGeom>
        </p:spPr>
        <p:txBody>
          <a:bodyPr wrap="square">
            <a:spAutoFit/>
          </a:bodyPr>
          <a:lstStyle/>
          <a:p>
            <a:pPr algn="r" rtl="1">
              <a:lnSpc>
                <a:spcPct val="200000"/>
              </a:lnSpc>
            </a:pPr>
            <a:r>
              <a:rPr lang="fa-IR" sz="2400" b="1" dirty="0" smtClean="0">
                <a:solidFill>
                  <a:schemeClr val="accent6">
                    <a:lumMod val="75000"/>
                  </a:schemeClr>
                </a:solidFill>
                <a:cs typeface="B Nazanin" panose="00000400000000000000" pitchFamily="2" charset="-78"/>
              </a:rPr>
              <a:t>تکرار</a:t>
            </a:r>
            <a:endParaRPr lang="fa-IR" sz="2400" b="1" dirty="0">
              <a:solidFill>
                <a:schemeClr val="accent6">
                  <a:lumMod val="75000"/>
                </a:schemeClr>
              </a:solidFill>
              <a:cs typeface="B Nazanin" panose="00000400000000000000" pitchFamily="2" charset="-78"/>
            </a:endParaRPr>
          </a:p>
        </p:txBody>
      </p:sp>
      <p:cxnSp>
        <p:nvCxnSpPr>
          <p:cNvPr id="14" name="Straight Connector 13"/>
          <p:cNvCxnSpPr/>
          <p:nvPr/>
        </p:nvCxnSpPr>
        <p:spPr>
          <a:xfrm flipH="1">
            <a:off x="9625013" y="5696115"/>
            <a:ext cx="1071562" cy="1517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7841456" y="4500628"/>
            <a:ext cx="2624137" cy="738664"/>
          </a:xfrm>
          <a:prstGeom prst="rect">
            <a:avLst/>
          </a:prstGeom>
        </p:spPr>
        <p:txBody>
          <a:bodyPr wrap="square">
            <a:spAutoFit/>
          </a:bodyPr>
          <a:lstStyle/>
          <a:p>
            <a:pPr algn="r" rtl="1">
              <a:lnSpc>
                <a:spcPct val="200000"/>
              </a:lnSpc>
            </a:pPr>
            <a:r>
              <a:rPr lang="fa-IR" sz="2400" b="1" dirty="0" smtClean="0">
                <a:solidFill>
                  <a:schemeClr val="accent6">
                    <a:lumMod val="75000"/>
                  </a:schemeClr>
                </a:solidFill>
                <a:cs typeface="B Nazanin" panose="00000400000000000000" pitchFamily="2" charset="-78"/>
              </a:rPr>
              <a:t>تکرار</a:t>
            </a:r>
            <a:endParaRPr lang="fa-IR" sz="2400" b="1" dirty="0">
              <a:solidFill>
                <a:schemeClr val="accent6">
                  <a:lumMod val="75000"/>
                </a:schemeClr>
              </a:solidFill>
              <a:cs typeface="B Nazanin" panose="00000400000000000000" pitchFamily="2" charset="-78"/>
            </a:endParaRPr>
          </a:p>
        </p:txBody>
      </p:sp>
      <p:cxnSp>
        <p:nvCxnSpPr>
          <p:cNvPr id="16" name="Straight Connector 15"/>
          <p:cNvCxnSpPr/>
          <p:nvPr/>
        </p:nvCxnSpPr>
        <p:spPr>
          <a:xfrm flipH="1">
            <a:off x="3873101" y="5745279"/>
            <a:ext cx="1500186" cy="22755"/>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88393" y="4493043"/>
            <a:ext cx="2624137" cy="738664"/>
          </a:xfrm>
          <a:prstGeom prst="rect">
            <a:avLst/>
          </a:prstGeom>
        </p:spPr>
        <p:txBody>
          <a:bodyPr wrap="square">
            <a:spAutoFit/>
          </a:bodyPr>
          <a:lstStyle/>
          <a:p>
            <a:pPr algn="r" rtl="1">
              <a:lnSpc>
                <a:spcPct val="200000"/>
              </a:lnSpc>
            </a:pPr>
            <a:r>
              <a:rPr lang="fa-IR" sz="2400" b="1" dirty="0" smtClean="0">
                <a:solidFill>
                  <a:schemeClr val="accent6">
                    <a:lumMod val="75000"/>
                  </a:schemeClr>
                </a:solidFill>
                <a:cs typeface="B Nazanin" panose="00000400000000000000" pitchFamily="2" charset="-78"/>
              </a:rPr>
              <a:t>تکرار</a:t>
            </a:r>
            <a:endParaRPr lang="fa-IR" sz="2400" b="1" dirty="0">
              <a:solidFill>
                <a:schemeClr val="accent6">
                  <a:lumMod val="75000"/>
                </a:schemeClr>
              </a:solidFill>
              <a:cs typeface="B Nazanin" panose="00000400000000000000" pitchFamily="2" charset="-78"/>
            </a:endParaRPr>
          </a:p>
        </p:txBody>
      </p:sp>
    </p:spTree>
    <p:extLst>
      <p:ext uri="{BB962C8B-B14F-4D97-AF65-F5344CB8AC3E}">
        <p14:creationId xmlns:p14="http://schemas.microsoft.com/office/powerpoint/2010/main" val="4121730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40922" t="28797" r="12540" b="25978"/>
          <a:stretch/>
        </p:blipFill>
        <p:spPr>
          <a:xfrm>
            <a:off x="5172076" y="2686049"/>
            <a:ext cx="6743700" cy="3684451"/>
          </a:xfrm>
          <a:prstGeom prst="rect">
            <a:avLst/>
          </a:prstGeom>
        </p:spPr>
      </p:pic>
      <p:pic>
        <p:nvPicPr>
          <p:cNvPr id="3" name="Picture 2"/>
          <p:cNvPicPr>
            <a:picLocks noChangeAspect="1"/>
          </p:cNvPicPr>
          <p:nvPr/>
        </p:nvPicPr>
        <p:blipFill rotWithShape="1">
          <a:blip r:embed="rId2"/>
          <a:srcRect l="53477" t="15820" r="11751" b="73950"/>
          <a:stretch/>
        </p:blipFill>
        <p:spPr>
          <a:xfrm>
            <a:off x="3505202" y="809626"/>
            <a:ext cx="5038724" cy="833437"/>
          </a:xfrm>
          <a:prstGeom prst="rect">
            <a:avLst/>
          </a:prstGeom>
        </p:spPr>
      </p:pic>
    </p:spTree>
    <p:extLst>
      <p:ext uri="{BB962C8B-B14F-4D97-AF65-F5344CB8AC3E}">
        <p14:creationId xmlns:p14="http://schemas.microsoft.com/office/powerpoint/2010/main" val="27054612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344091" y="1992303"/>
            <a:ext cx="11503818" cy="4401205"/>
          </a:xfrm>
          <a:prstGeom prst="rect">
            <a:avLst/>
          </a:prstGeom>
        </p:spPr>
        <p:txBody>
          <a:bodyPr wrap="square">
            <a:spAutoFit/>
          </a:bodyPr>
          <a:lstStyle/>
          <a:p>
            <a:pPr algn="r">
              <a:lnSpc>
                <a:spcPct val="200000"/>
              </a:lnSpc>
            </a:pPr>
            <a:r>
              <a:rPr lang="fa-IR" sz="2800" b="1" dirty="0">
                <a:cs typeface="B Nazanin" panose="00000400000000000000" pitchFamily="2" charset="-78"/>
              </a:rPr>
              <a:t>شب که به یاد آن روزها و شب های خیلی سخت آن جنگ افتادم، یک دفعه فریاد زدم: ( باقی قلبم را می بخشم به همه آنهایی که جنگیدند و دشمن را از خاک ما، از سرزمین ما، و از خانه ما انداختند بیرون...).</a:t>
            </a:r>
          </a:p>
          <a:p>
            <a:pPr algn="r">
              <a:lnSpc>
                <a:spcPct val="200000"/>
              </a:lnSpc>
            </a:pPr>
            <a:r>
              <a:rPr lang="fa-IR" sz="2800" b="1" dirty="0">
                <a:cs typeface="B Nazanin" panose="00000400000000000000" pitchFamily="2" charset="-78"/>
              </a:rPr>
              <a:t>خوب... حالا دیگر قلبم مثل یک شهر بزرگ شده بود مدرسه داشت، بیمارستان داشت، سربازخانه داشت، کوچه و محله و خیابان و مسجد داشت و باز هم ، یک عالم جای خالی داشت. </a:t>
            </a:r>
            <a:endParaRPr lang="en-US" sz="2800" b="1" dirty="0">
              <a:cs typeface="B Nazanin" panose="00000400000000000000" pitchFamily="2" charset="-78"/>
            </a:endParaRPr>
          </a:p>
        </p:txBody>
      </p:sp>
      <p:cxnSp>
        <p:nvCxnSpPr>
          <p:cNvPr id="5" name="Straight Connector 4"/>
          <p:cNvCxnSpPr/>
          <p:nvPr/>
        </p:nvCxnSpPr>
        <p:spPr>
          <a:xfrm flipH="1">
            <a:off x="9060656" y="5397788"/>
            <a:ext cx="704850" cy="2887"/>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7343775" y="4219798"/>
            <a:ext cx="2624137" cy="738664"/>
          </a:xfrm>
          <a:prstGeom prst="rect">
            <a:avLst/>
          </a:prstGeom>
        </p:spPr>
        <p:txBody>
          <a:bodyPr wrap="square">
            <a:spAutoFit/>
          </a:bodyPr>
          <a:lstStyle/>
          <a:p>
            <a:pPr algn="r" rtl="1">
              <a:lnSpc>
                <a:spcPct val="200000"/>
              </a:lnSpc>
            </a:pPr>
            <a:r>
              <a:rPr lang="fa-IR" sz="2400" b="1" dirty="0" smtClean="0">
                <a:solidFill>
                  <a:schemeClr val="accent6">
                    <a:lumMod val="75000"/>
                  </a:schemeClr>
                </a:solidFill>
                <a:cs typeface="B Nazanin" panose="00000400000000000000" pitchFamily="2" charset="-78"/>
              </a:rPr>
              <a:t>مشبه</a:t>
            </a:r>
            <a:endParaRPr lang="fa-IR" sz="2400" b="1" dirty="0">
              <a:solidFill>
                <a:schemeClr val="accent6">
                  <a:lumMod val="75000"/>
                </a:schemeClr>
              </a:solidFill>
              <a:cs typeface="B Nazanin" panose="00000400000000000000" pitchFamily="2" charset="-78"/>
            </a:endParaRPr>
          </a:p>
        </p:txBody>
      </p:sp>
      <p:cxnSp>
        <p:nvCxnSpPr>
          <p:cNvPr id="8" name="Straight Connector 7"/>
          <p:cNvCxnSpPr/>
          <p:nvPr/>
        </p:nvCxnSpPr>
        <p:spPr>
          <a:xfrm flipH="1" flipV="1">
            <a:off x="8567737" y="5540663"/>
            <a:ext cx="492919" cy="2887"/>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8132861" y="4219798"/>
            <a:ext cx="1045963" cy="830997"/>
          </a:xfrm>
          <a:prstGeom prst="rect">
            <a:avLst/>
          </a:prstGeom>
        </p:spPr>
        <p:txBody>
          <a:bodyPr wrap="square">
            <a:spAutoFit/>
          </a:bodyPr>
          <a:lstStyle/>
          <a:p>
            <a:pPr algn="r" rtl="1"/>
            <a:r>
              <a:rPr lang="fa-IR" sz="2400" b="1" dirty="0" smtClean="0">
                <a:solidFill>
                  <a:schemeClr val="accent6">
                    <a:lumMod val="75000"/>
                  </a:schemeClr>
                </a:solidFill>
                <a:cs typeface="B Nazanin" panose="00000400000000000000" pitchFamily="2" charset="-78"/>
              </a:rPr>
              <a:t>ادات تشبیه</a:t>
            </a:r>
            <a:endParaRPr lang="fa-IR" sz="2400" b="1" dirty="0">
              <a:solidFill>
                <a:schemeClr val="accent6">
                  <a:lumMod val="75000"/>
                </a:schemeClr>
              </a:solidFill>
              <a:cs typeface="B Nazanin" panose="00000400000000000000" pitchFamily="2" charset="-78"/>
            </a:endParaRPr>
          </a:p>
        </p:txBody>
      </p:sp>
      <p:sp>
        <p:nvSpPr>
          <p:cNvPr id="11" name="Rectangle 10"/>
          <p:cNvSpPr/>
          <p:nvPr/>
        </p:nvSpPr>
        <p:spPr>
          <a:xfrm>
            <a:off x="6711255" y="4280356"/>
            <a:ext cx="1688901" cy="738664"/>
          </a:xfrm>
          <a:prstGeom prst="rect">
            <a:avLst/>
          </a:prstGeom>
        </p:spPr>
        <p:txBody>
          <a:bodyPr wrap="square">
            <a:spAutoFit/>
          </a:bodyPr>
          <a:lstStyle/>
          <a:p>
            <a:pPr algn="r" rtl="1">
              <a:lnSpc>
                <a:spcPct val="200000"/>
              </a:lnSpc>
            </a:pPr>
            <a:r>
              <a:rPr lang="fa-IR" sz="2400" b="1" dirty="0" smtClean="0">
                <a:solidFill>
                  <a:schemeClr val="accent6">
                    <a:lumMod val="75000"/>
                  </a:schemeClr>
                </a:solidFill>
                <a:cs typeface="B Nazanin" panose="00000400000000000000" pitchFamily="2" charset="-78"/>
              </a:rPr>
              <a:t>مشبه به</a:t>
            </a:r>
            <a:endParaRPr lang="fa-IR" sz="2400" b="1" dirty="0">
              <a:solidFill>
                <a:schemeClr val="accent6">
                  <a:lumMod val="75000"/>
                </a:schemeClr>
              </a:solidFill>
              <a:cs typeface="B Nazanin" panose="00000400000000000000" pitchFamily="2" charset="-78"/>
            </a:endParaRPr>
          </a:p>
        </p:txBody>
      </p:sp>
      <p:cxnSp>
        <p:nvCxnSpPr>
          <p:cNvPr id="12" name="Straight Connector 11"/>
          <p:cNvCxnSpPr/>
          <p:nvPr/>
        </p:nvCxnSpPr>
        <p:spPr>
          <a:xfrm flipH="1">
            <a:off x="7555705" y="5397788"/>
            <a:ext cx="844451" cy="2887"/>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6499324" y="5397788"/>
            <a:ext cx="844451" cy="2887"/>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5654872" y="4265964"/>
            <a:ext cx="1688901" cy="738664"/>
          </a:xfrm>
          <a:prstGeom prst="rect">
            <a:avLst/>
          </a:prstGeom>
        </p:spPr>
        <p:txBody>
          <a:bodyPr wrap="square">
            <a:spAutoFit/>
          </a:bodyPr>
          <a:lstStyle/>
          <a:p>
            <a:pPr algn="r" rtl="1">
              <a:lnSpc>
                <a:spcPct val="200000"/>
              </a:lnSpc>
            </a:pPr>
            <a:r>
              <a:rPr lang="fa-IR" sz="2400" b="1" dirty="0" smtClean="0">
                <a:solidFill>
                  <a:schemeClr val="accent6">
                    <a:lumMod val="75000"/>
                  </a:schemeClr>
                </a:solidFill>
                <a:cs typeface="B Nazanin" panose="00000400000000000000" pitchFamily="2" charset="-78"/>
              </a:rPr>
              <a:t>وجه شبه</a:t>
            </a:r>
            <a:endParaRPr lang="fa-IR" sz="2400" b="1" dirty="0">
              <a:solidFill>
                <a:schemeClr val="accent6">
                  <a:lumMod val="75000"/>
                </a:schemeClr>
              </a:solidFill>
              <a:cs typeface="B Nazanin" panose="00000400000000000000" pitchFamily="2" charset="-78"/>
            </a:endParaRPr>
          </a:p>
        </p:txBody>
      </p:sp>
    </p:spTree>
    <p:extLst>
      <p:ext uri="{BB962C8B-B14F-4D97-AF65-F5344CB8AC3E}">
        <p14:creationId xmlns:p14="http://schemas.microsoft.com/office/powerpoint/2010/main" val="36093146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395824"/>
            <a:ext cx="11832609" cy="3162404"/>
          </a:xfrm>
          <a:prstGeom prst="rect">
            <a:avLst/>
          </a:prstGeom>
          <a:noFill/>
        </p:spPr>
        <p:txBody>
          <a:bodyPr wrap="square" rtlCol="0">
            <a:spAutoFit/>
          </a:bodyPr>
          <a:lstStyle/>
          <a:p>
            <a:pPr algn="r">
              <a:lnSpc>
                <a:spcPct val="250000"/>
              </a:lnSpc>
            </a:pPr>
            <a:r>
              <a:rPr lang="fa-IR" sz="2800" b="1" dirty="0" smtClean="0">
                <a:cs typeface="B Nazanin" panose="00000400000000000000" pitchFamily="2" charset="-78"/>
              </a:rPr>
              <a:t>این طور شد که به خودم گفتم: دیگر انتخاب کردن بس است.</a:t>
            </a:r>
          </a:p>
          <a:p>
            <a:pPr algn="r">
              <a:lnSpc>
                <a:spcPct val="250000"/>
              </a:lnSpc>
            </a:pPr>
            <a:r>
              <a:rPr lang="fa-IR" sz="2800" b="1" dirty="0" smtClean="0">
                <a:cs typeface="B Nazanin" panose="00000400000000000000" pitchFamily="2" charset="-78"/>
              </a:rPr>
              <a:t>قلب من ، مال همه و همه ی آدم های خوب سراسر دنیاست ؛ از این سر دنیا تا آن سر دنی....</a:t>
            </a:r>
          </a:p>
          <a:p>
            <a:pPr algn="r">
              <a:lnSpc>
                <a:spcPct val="250000"/>
              </a:lnSpc>
            </a:pPr>
            <a:r>
              <a:rPr lang="fa-IR" sz="2800" b="1" dirty="0" smtClean="0">
                <a:cs typeface="B Nazanin" panose="00000400000000000000" pitchFamily="2" charset="-78"/>
              </a:rPr>
              <a:t>خودتان که می بینی. حالا، فقط یک جای خیلی خیلی کوچک در یک گوشه قلبم باقی مانده . می</a:t>
            </a:r>
            <a:endParaRPr lang="en-US" sz="2800" b="1" dirty="0">
              <a:cs typeface="B Nazanin" panose="00000400000000000000" pitchFamily="2" charset="-78"/>
            </a:endParaRPr>
          </a:p>
        </p:txBody>
      </p:sp>
      <p:cxnSp>
        <p:nvCxnSpPr>
          <p:cNvPr id="3" name="Straight Connector 2"/>
          <p:cNvCxnSpPr/>
          <p:nvPr/>
        </p:nvCxnSpPr>
        <p:spPr>
          <a:xfrm flipH="1" flipV="1">
            <a:off x="5126279" y="3403792"/>
            <a:ext cx="790025" cy="8486"/>
          </a:xfrm>
          <a:prstGeom prst="line">
            <a:avLst/>
          </a:prstGeom>
          <a:ln w="38100"/>
        </p:spPr>
        <p:style>
          <a:lnRef idx="3">
            <a:schemeClr val="accent2"/>
          </a:lnRef>
          <a:fillRef idx="0">
            <a:schemeClr val="accent2"/>
          </a:fillRef>
          <a:effectRef idx="2">
            <a:schemeClr val="accent2"/>
          </a:effectRef>
          <a:fontRef idx="minor">
            <a:schemeClr val="tx1"/>
          </a:fontRef>
        </p:style>
      </p:cxnSp>
      <p:sp>
        <p:nvSpPr>
          <p:cNvPr id="5" name="Rectangle 4"/>
          <p:cNvSpPr/>
          <p:nvPr/>
        </p:nvSpPr>
        <p:spPr>
          <a:xfrm>
            <a:off x="3280264" y="1822907"/>
            <a:ext cx="2636040" cy="1007968"/>
          </a:xfrm>
          <a:prstGeom prst="rect">
            <a:avLst/>
          </a:prstGeom>
        </p:spPr>
        <p:txBody>
          <a:bodyPr wrap="square">
            <a:spAutoFit/>
          </a:bodyPr>
          <a:lstStyle/>
          <a:p>
            <a:pPr algn="r" rtl="1">
              <a:lnSpc>
                <a:spcPct val="250000"/>
              </a:lnSpc>
            </a:pPr>
            <a:r>
              <a:rPr lang="fa-IR" sz="2800" b="1" dirty="0" smtClean="0">
                <a:solidFill>
                  <a:srgbClr val="FF0000"/>
                </a:solidFill>
                <a:cs typeface="B Nazanin" panose="00000400000000000000" pitchFamily="2" charset="-78"/>
              </a:rPr>
              <a:t>کافی</a:t>
            </a:r>
            <a:endParaRPr lang="fa-IR" sz="2800" b="1" dirty="0">
              <a:solidFill>
                <a:srgbClr val="FF0000"/>
              </a:solidFill>
              <a:cs typeface="B Nazanin" panose="00000400000000000000" pitchFamily="2" charset="-78"/>
            </a:endParaRPr>
          </a:p>
        </p:txBody>
      </p:sp>
    </p:spTree>
    <p:extLst>
      <p:ext uri="{BB962C8B-B14F-4D97-AF65-F5344CB8AC3E}">
        <p14:creationId xmlns:p14="http://schemas.microsoft.com/office/powerpoint/2010/main" val="20495696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0" y="2528247"/>
            <a:ext cx="11853862" cy="3323987"/>
          </a:xfrm>
          <a:prstGeom prst="rect">
            <a:avLst/>
          </a:prstGeom>
        </p:spPr>
        <p:txBody>
          <a:bodyPr wrap="square">
            <a:spAutoFit/>
          </a:bodyPr>
          <a:lstStyle/>
          <a:p>
            <a:pPr algn="r">
              <a:lnSpc>
                <a:spcPct val="250000"/>
              </a:lnSpc>
            </a:pPr>
            <a:r>
              <a:rPr lang="fa-IR" sz="2800" b="1" dirty="0">
                <a:cs typeface="B Nazanin" panose="00000400000000000000" pitchFamily="2" charset="-78"/>
              </a:rPr>
              <a:t>دانید آنجا را برای چه کسانی باقی گذاشتم؟ بله، درست است، برای همه ی آدم های بد، به شرطی که خودشان را درست کنند و دست از بدن بودن و بدی کردن بردارند؛ بچه ها را اذیت نکنند، دریاها را کثیف نکنند، جانورها را نکشند، و به کسی زور نگویند...</a:t>
            </a:r>
            <a:endParaRPr lang="en-US" sz="2800" b="1" dirty="0">
              <a:cs typeface="B Nazanin" panose="00000400000000000000" pitchFamily="2" charset="-78"/>
            </a:endParaRPr>
          </a:p>
        </p:txBody>
      </p:sp>
      <p:cxnSp>
        <p:nvCxnSpPr>
          <p:cNvPr id="5" name="Straight Connector 4"/>
          <p:cNvCxnSpPr/>
          <p:nvPr/>
        </p:nvCxnSpPr>
        <p:spPr>
          <a:xfrm flipH="1">
            <a:off x="1071563" y="4583401"/>
            <a:ext cx="1557338" cy="17174"/>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910058" y="3423071"/>
            <a:ext cx="1688901" cy="738664"/>
          </a:xfrm>
          <a:prstGeom prst="rect">
            <a:avLst/>
          </a:prstGeom>
        </p:spPr>
        <p:txBody>
          <a:bodyPr wrap="square">
            <a:spAutoFit/>
          </a:bodyPr>
          <a:lstStyle/>
          <a:p>
            <a:pPr algn="r" rtl="1">
              <a:lnSpc>
                <a:spcPct val="200000"/>
              </a:lnSpc>
            </a:pPr>
            <a:r>
              <a:rPr lang="fa-IR" sz="2400" b="1" dirty="0" smtClean="0">
                <a:solidFill>
                  <a:schemeClr val="accent6">
                    <a:lumMod val="75000"/>
                  </a:schemeClr>
                </a:solidFill>
                <a:cs typeface="B Nazanin" panose="00000400000000000000" pitchFamily="2" charset="-78"/>
              </a:rPr>
              <a:t>مفعول</a:t>
            </a:r>
            <a:endParaRPr lang="fa-IR" sz="2400" b="1" dirty="0">
              <a:solidFill>
                <a:schemeClr val="accent6">
                  <a:lumMod val="75000"/>
                </a:schemeClr>
              </a:solidFill>
              <a:cs typeface="B Nazanin" panose="00000400000000000000" pitchFamily="2" charset="-78"/>
            </a:endParaRPr>
          </a:p>
        </p:txBody>
      </p:sp>
      <p:cxnSp>
        <p:nvCxnSpPr>
          <p:cNvPr id="7" name="Straight Connector 6"/>
          <p:cNvCxnSpPr/>
          <p:nvPr/>
        </p:nvCxnSpPr>
        <p:spPr>
          <a:xfrm flipH="1">
            <a:off x="2754508" y="4580514"/>
            <a:ext cx="844451" cy="2887"/>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477742" y="3431429"/>
            <a:ext cx="2151159" cy="830997"/>
          </a:xfrm>
          <a:prstGeom prst="rect">
            <a:avLst/>
          </a:prstGeom>
        </p:spPr>
        <p:txBody>
          <a:bodyPr wrap="square">
            <a:spAutoFit/>
          </a:bodyPr>
          <a:lstStyle/>
          <a:p>
            <a:pPr algn="r" rtl="1">
              <a:lnSpc>
                <a:spcPct val="200000"/>
              </a:lnSpc>
            </a:pPr>
            <a:r>
              <a:rPr lang="fa-IR" sz="2400" b="1" dirty="0" smtClean="0">
                <a:solidFill>
                  <a:schemeClr val="accent6">
                    <a:lumMod val="75000"/>
                  </a:schemeClr>
                </a:solidFill>
                <a:cs typeface="B Nazanin" panose="00000400000000000000" pitchFamily="2" charset="-78"/>
              </a:rPr>
              <a:t>نهاد پیوسته فعل</a:t>
            </a:r>
            <a:endParaRPr lang="fa-IR" sz="2400" b="1" dirty="0">
              <a:solidFill>
                <a:schemeClr val="accent6">
                  <a:lumMod val="75000"/>
                </a:schemeClr>
              </a:solidFill>
              <a:cs typeface="B Nazanin" panose="00000400000000000000" pitchFamily="2" charset="-78"/>
            </a:endParaRPr>
          </a:p>
        </p:txBody>
      </p:sp>
      <p:sp>
        <p:nvSpPr>
          <p:cNvPr id="10" name="Oval 9"/>
          <p:cNvSpPr/>
          <p:nvPr/>
        </p:nvSpPr>
        <p:spPr>
          <a:xfrm>
            <a:off x="906940" y="4151890"/>
            <a:ext cx="371475" cy="428624"/>
          </a:xfrm>
          <a:prstGeom prst="ellipse">
            <a:avLst/>
          </a:prstGeom>
          <a:noFill/>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1" name="Straight Arrow Connector 10"/>
          <p:cNvCxnSpPr/>
          <p:nvPr/>
        </p:nvCxnSpPr>
        <p:spPr>
          <a:xfrm flipV="1">
            <a:off x="921138" y="3984549"/>
            <a:ext cx="495300" cy="285748"/>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9548270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153" y="3141499"/>
            <a:ext cx="11832609" cy="3539430"/>
          </a:xfrm>
          <a:prstGeom prst="rect">
            <a:avLst/>
          </a:prstGeom>
          <a:noFill/>
        </p:spPr>
        <p:txBody>
          <a:bodyPr wrap="square" rtlCol="0">
            <a:spAutoFit/>
          </a:bodyPr>
          <a:lstStyle/>
          <a:p>
            <a:pPr algn="r">
              <a:lnSpc>
                <a:spcPct val="200000"/>
              </a:lnSpc>
            </a:pPr>
            <a:r>
              <a:rPr lang="fa-IR" sz="2800" b="1" dirty="0" smtClean="0">
                <a:cs typeface="B Nazanin" panose="00000400000000000000" pitchFamily="2" charset="-78"/>
              </a:rPr>
              <a:t>تازه اگر آدم های بد هم خوب بشوند و بیایند توی قلب من، من فکر می کنم باز هم کمی جا باقی بماند... شاید برای جنگل ها، پرنده ها، کوه ها، ماهی ها، آهوها، فیل ها.... و خیلی چیزهای دیگر...</a:t>
            </a:r>
          </a:p>
          <a:p>
            <a:pPr algn="r">
              <a:lnSpc>
                <a:spcPct val="200000"/>
              </a:lnSpc>
            </a:pPr>
            <a:r>
              <a:rPr lang="fa-IR" sz="2800" b="1" dirty="0" smtClean="0">
                <a:cs typeface="B Nazanin" panose="00000400000000000000" pitchFamily="2" charset="-78"/>
              </a:rPr>
              <a:t>عجیب است واقعا معلوم نیست این قلب است یا دریا! قلب به این کوچکی آخر چطور هیچ وقت پر نمی شود؟ ها؟</a:t>
            </a:r>
          </a:p>
        </p:txBody>
      </p:sp>
      <p:cxnSp>
        <p:nvCxnSpPr>
          <p:cNvPr id="6" name="Straight Connector 5"/>
          <p:cNvCxnSpPr/>
          <p:nvPr/>
        </p:nvCxnSpPr>
        <p:spPr>
          <a:xfrm flipH="1" flipV="1">
            <a:off x="9270688" y="3933187"/>
            <a:ext cx="790025" cy="8486"/>
          </a:xfrm>
          <a:prstGeom prst="line">
            <a:avLst/>
          </a:prstGeom>
          <a:ln w="38100"/>
        </p:spPr>
        <p:style>
          <a:lnRef idx="3">
            <a:schemeClr val="accent2"/>
          </a:lnRef>
          <a:fillRef idx="0">
            <a:schemeClr val="accent2"/>
          </a:fillRef>
          <a:effectRef idx="2">
            <a:schemeClr val="accent2"/>
          </a:effectRef>
          <a:fontRef idx="minor">
            <a:schemeClr val="tx1"/>
          </a:fontRef>
        </p:style>
      </p:cxnSp>
      <p:sp>
        <p:nvSpPr>
          <p:cNvPr id="7" name="Rectangle 6"/>
          <p:cNvSpPr/>
          <p:nvPr/>
        </p:nvSpPr>
        <p:spPr>
          <a:xfrm>
            <a:off x="7384183" y="2696230"/>
            <a:ext cx="2636040" cy="954107"/>
          </a:xfrm>
          <a:prstGeom prst="rect">
            <a:avLst/>
          </a:prstGeom>
        </p:spPr>
        <p:txBody>
          <a:bodyPr wrap="square">
            <a:spAutoFit/>
          </a:bodyPr>
          <a:lstStyle/>
          <a:p>
            <a:pPr algn="r" rtl="1">
              <a:lnSpc>
                <a:spcPct val="200000"/>
              </a:lnSpc>
            </a:pPr>
            <a:r>
              <a:rPr lang="fa-IR" sz="2800" b="1" dirty="0" smtClean="0">
                <a:solidFill>
                  <a:srgbClr val="FF0000"/>
                </a:solidFill>
                <a:cs typeface="B Nazanin" panose="00000400000000000000" pitchFamily="2" charset="-78"/>
              </a:rPr>
              <a:t>بد متضاد خوب</a:t>
            </a:r>
            <a:endParaRPr lang="fa-IR" sz="2800" b="1" dirty="0">
              <a:solidFill>
                <a:srgbClr val="FF0000"/>
              </a:solidFill>
              <a:cs typeface="B Nazanin" panose="00000400000000000000" pitchFamily="2" charset="-78"/>
            </a:endParaRPr>
          </a:p>
        </p:txBody>
      </p:sp>
      <p:cxnSp>
        <p:nvCxnSpPr>
          <p:cNvPr id="8" name="Straight Connector 7"/>
          <p:cNvCxnSpPr/>
          <p:nvPr/>
        </p:nvCxnSpPr>
        <p:spPr>
          <a:xfrm flipH="1" flipV="1">
            <a:off x="8085651" y="3941673"/>
            <a:ext cx="790025" cy="8486"/>
          </a:xfrm>
          <a:prstGeom prst="line">
            <a:avLst/>
          </a:prstGeom>
          <a:ln w="38100"/>
        </p:spPr>
        <p:style>
          <a:lnRef idx="3">
            <a:schemeClr val="accent2"/>
          </a:lnRef>
          <a:fillRef idx="0">
            <a:schemeClr val="accent2"/>
          </a:fillRef>
          <a:effectRef idx="2">
            <a:schemeClr val="accent2"/>
          </a:effectRef>
          <a:fontRef idx="minor">
            <a:schemeClr val="tx1"/>
          </a:fontRef>
        </p:style>
      </p:cxnSp>
      <p:sp>
        <p:nvSpPr>
          <p:cNvPr id="9" name="Rectangle 8"/>
          <p:cNvSpPr/>
          <p:nvPr/>
        </p:nvSpPr>
        <p:spPr>
          <a:xfrm>
            <a:off x="9175773" y="5523486"/>
            <a:ext cx="1688901" cy="830997"/>
          </a:xfrm>
          <a:prstGeom prst="rect">
            <a:avLst/>
          </a:prstGeom>
        </p:spPr>
        <p:txBody>
          <a:bodyPr wrap="square">
            <a:spAutoFit/>
          </a:bodyPr>
          <a:lstStyle/>
          <a:p>
            <a:pPr algn="r" rtl="1">
              <a:lnSpc>
                <a:spcPct val="200000"/>
              </a:lnSpc>
            </a:pPr>
            <a:r>
              <a:rPr lang="fa-IR" sz="2400" b="1" dirty="0" smtClean="0">
                <a:solidFill>
                  <a:schemeClr val="accent6">
                    <a:lumMod val="75000"/>
                  </a:schemeClr>
                </a:solidFill>
                <a:cs typeface="B Nazanin" panose="00000400000000000000" pitchFamily="2" charset="-78"/>
              </a:rPr>
              <a:t>شبه جمله</a:t>
            </a:r>
            <a:endParaRPr lang="fa-IR" sz="2400" b="1" dirty="0">
              <a:solidFill>
                <a:schemeClr val="accent6">
                  <a:lumMod val="75000"/>
                </a:schemeClr>
              </a:solidFill>
              <a:cs typeface="B Nazanin" panose="00000400000000000000" pitchFamily="2" charset="-78"/>
            </a:endParaRPr>
          </a:p>
        </p:txBody>
      </p:sp>
      <p:cxnSp>
        <p:nvCxnSpPr>
          <p:cNvPr id="10" name="Straight Connector 9"/>
          <p:cNvCxnSpPr/>
          <p:nvPr/>
        </p:nvCxnSpPr>
        <p:spPr>
          <a:xfrm flipH="1">
            <a:off x="10020223" y="6479179"/>
            <a:ext cx="844451" cy="2887"/>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88296" y="2042434"/>
            <a:ext cx="11996058" cy="846386"/>
          </a:xfrm>
          <a:prstGeom prst="rect">
            <a:avLst/>
          </a:prstGeom>
        </p:spPr>
        <p:txBody>
          <a:bodyPr wrap="square">
            <a:spAutoFit/>
          </a:bodyPr>
          <a:lstStyle/>
          <a:p>
            <a:pPr algn="r">
              <a:lnSpc>
                <a:spcPct val="200000"/>
              </a:lnSpc>
            </a:pPr>
            <a:r>
              <a:rPr lang="fa-IR" sz="2800" dirty="0">
                <a:cs typeface="B Nazanin" panose="00000400000000000000" pitchFamily="2" charset="-78"/>
              </a:rPr>
              <a:t>آدم های بد هم اگر خوب بشوند، خوب حق دارند یک خانه ی کوچک توی قلب من داشته باشند... نه؟</a:t>
            </a:r>
          </a:p>
        </p:txBody>
      </p:sp>
    </p:spTree>
    <p:extLst>
      <p:ext uri="{BB962C8B-B14F-4D97-AF65-F5344CB8AC3E}">
        <p14:creationId xmlns:p14="http://schemas.microsoft.com/office/powerpoint/2010/main" val="42185437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7175" y="2274838"/>
            <a:ext cx="11558587" cy="3539430"/>
          </a:xfrm>
          <a:prstGeom prst="rect">
            <a:avLst/>
          </a:prstGeom>
        </p:spPr>
        <p:txBody>
          <a:bodyPr wrap="square">
            <a:spAutoFit/>
          </a:bodyPr>
          <a:lstStyle/>
          <a:p>
            <a:pPr algn="r">
              <a:lnSpc>
                <a:spcPct val="200000"/>
              </a:lnSpc>
            </a:pPr>
            <a:r>
              <a:rPr lang="fa-IR" sz="2800" b="1" dirty="0">
                <a:cs typeface="B Nazanin" panose="00000400000000000000" pitchFamily="2" charset="-78"/>
              </a:rPr>
              <a:t>خوب این به من مربوط نیست.</a:t>
            </a:r>
          </a:p>
          <a:p>
            <a:pPr algn="r">
              <a:lnSpc>
                <a:spcPct val="200000"/>
              </a:lnSpc>
            </a:pPr>
            <a:r>
              <a:rPr lang="fa-IR" sz="2800" b="1" dirty="0">
                <a:cs typeface="B Nazanin" panose="00000400000000000000" pitchFamily="2" charset="-78"/>
              </a:rPr>
              <a:t>شاید وقتی بزرگ بشوم، بفهمم که چرا این طور است اما حالا تا وقتی توی قلبم جا هست باید آنجا را ببخشم به آدم های خوب و مهربان....</a:t>
            </a:r>
          </a:p>
          <a:p>
            <a:pPr algn="r">
              <a:lnSpc>
                <a:spcPct val="200000"/>
              </a:lnSpc>
            </a:pPr>
            <a:r>
              <a:rPr lang="fa-IR" sz="2800" b="1" dirty="0">
                <a:cs typeface="B Nazanin" panose="00000400000000000000" pitchFamily="2" charset="-78"/>
              </a:rPr>
              <a:t>قلب برای همین است دیگر؛ مگر نه؟</a:t>
            </a:r>
            <a:endParaRPr lang="en-US" sz="2800" b="1" dirty="0">
              <a:cs typeface="B Nazanin" panose="00000400000000000000" pitchFamily="2" charset="-78"/>
            </a:endParaRPr>
          </a:p>
        </p:txBody>
      </p:sp>
    </p:spTree>
    <p:extLst>
      <p:ext uri="{BB962C8B-B14F-4D97-AF65-F5344CB8AC3E}">
        <p14:creationId xmlns:p14="http://schemas.microsoft.com/office/powerpoint/2010/main" val="14428379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41975" t="34730" r="16028" b="29988"/>
          <a:stretch/>
        </p:blipFill>
        <p:spPr>
          <a:xfrm>
            <a:off x="4631962" y="2878111"/>
            <a:ext cx="7045376" cy="3327816"/>
          </a:xfrm>
          <a:prstGeom prst="rect">
            <a:avLst/>
          </a:prstGeom>
        </p:spPr>
      </p:pic>
      <p:pic>
        <p:nvPicPr>
          <p:cNvPr id="3" name="Picture 2"/>
          <p:cNvPicPr>
            <a:picLocks noChangeAspect="1"/>
          </p:cNvPicPr>
          <p:nvPr/>
        </p:nvPicPr>
        <p:blipFill rotWithShape="1">
          <a:blip r:embed="rId2"/>
          <a:srcRect l="60725" t="19313" r="12633" b="66568"/>
          <a:stretch/>
        </p:blipFill>
        <p:spPr>
          <a:xfrm>
            <a:off x="4289897" y="431693"/>
            <a:ext cx="3582439" cy="1067323"/>
          </a:xfrm>
          <a:prstGeom prst="rect">
            <a:avLst/>
          </a:prstGeom>
        </p:spPr>
      </p:pic>
    </p:spTree>
    <p:extLst>
      <p:ext uri="{BB962C8B-B14F-4D97-AF65-F5344CB8AC3E}">
        <p14:creationId xmlns:p14="http://schemas.microsoft.com/office/powerpoint/2010/main" val="5857244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1904" t="20543" r="10559" b="26793"/>
          <a:stretch/>
        </p:blipFill>
        <p:spPr>
          <a:xfrm>
            <a:off x="836006" y="2353456"/>
            <a:ext cx="10991233" cy="4197246"/>
          </a:xfrm>
          <a:prstGeom prst="rect">
            <a:avLst/>
          </a:prstGeom>
        </p:spPr>
      </p:pic>
    </p:spTree>
    <p:extLst>
      <p:ext uri="{BB962C8B-B14F-4D97-AF65-F5344CB8AC3E}">
        <p14:creationId xmlns:p14="http://schemas.microsoft.com/office/powerpoint/2010/main" val="13772067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3580" t="17187" r="11200" b="57813"/>
          <a:stretch/>
        </p:blipFill>
        <p:spPr>
          <a:xfrm>
            <a:off x="2721769" y="1700212"/>
            <a:ext cx="9329737" cy="1743367"/>
          </a:xfrm>
          <a:prstGeom prst="rect">
            <a:avLst/>
          </a:prstGeom>
        </p:spPr>
      </p:pic>
      <p:pic>
        <p:nvPicPr>
          <p:cNvPr id="3" name="Picture 2"/>
          <p:cNvPicPr>
            <a:picLocks noChangeAspect="1"/>
          </p:cNvPicPr>
          <p:nvPr/>
        </p:nvPicPr>
        <p:blipFill rotWithShape="1">
          <a:blip r:embed="rId3"/>
          <a:srcRect l="15337" t="16797" r="15703" b="7031"/>
          <a:stretch/>
        </p:blipFill>
        <p:spPr>
          <a:xfrm>
            <a:off x="342901" y="2409082"/>
            <a:ext cx="7163896" cy="4448918"/>
          </a:xfrm>
          <a:prstGeom prst="rect">
            <a:avLst/>
          </a:prstGeom>
        </p:spPr>
      </p:pic>
    </p:spTree>
    <p:extLst>
      <p:ext uri="{BB962C8B-B14F-4D97-AF65-F5344CB8AC3E}">
        <p14:creationId xmlns:p14="http://schemas.microsoft.com/office/powerpoint/2010/main" val="10565893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8734" t="16211" r="16252" b="48046"/>
          <a:stretch/>
        </p:blipFill>
        <p:spPr>
          <a:xfrm>
            <a:off x="3656219" y="3068065"/>
            <a:ext cx="8180156" cy="2987962"/>
          </a:xfrm>
          <a:prstGeom prst="rect">
            <a:avLst/>
          </a:prstGeom>
        </p:spPr>
      </p:pic>
    </p:spTree>
    <p:extLst>
      <p:ext uri="{BB962C8B-B14F-4D97-AF65-F5344CB8AC3E}">
        <p14:creationId xmlns:p14="http://schemas.microsoft.com/office/powerpoint/2010/main" val="42656188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43009" t="51758" r="16362" b="5274"/>
          <a:stretch/>
        </p:blipFill>
        <p:spPr>
          <a:xfrm>
            <a:off x="6069572" y="2318325"/>
            <a:ext cx="5681076" cy="3377937"/>
          </a:xfrm>
          <a:prstGeom prst="rect">
            <a:avLst/>
          </a:prstGeom>
        </p:spPr>
      </p:pic>
      <p:pic>
        <p:nvPicPr>
          <p:cNvPr id="3" name="Picture 2"/>
          <p:cNvPicPr>
            <a:picLocks noChangeAspect="1"/>
          </p:cNvPicPr>
          <p:nvPr/>
        </p:nvPicPr>
        <p:blipFill rotWithShape="1">
          <a:blip r:embed="rId3"/>
          <a:srcRect l="60030" t="34138" r="16777" b="57813"/>
          <a:stretch/>
        </p:blipFill>
        <p:spPr>
          <a:xfrm>
            <a:off x="8732941" y="5861154"/>
            <a:ext cx="3017707" cy="588832"/>
          </a:xfrm>
          <a:prstGeom prst="rect">
            <a:avLst/>
          </a:prstGeom>
        </p:spPr>
      </p:pic>
    </p:spTree>
    <p:extLst>
      <p:ext uri="{BB962C8B-B14F-4D97-AF65-F5344CB8AC3E}">
        <p14:creationId xmlns:p14="http://schemas.microsoft.com/office/powerpoint/2010/main" val="5124793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2372" t="16797" r="10652" b="39648"/>
          <a:stretch/>
        </p:blipFill>
        <p:spPr>
          <a:xfrm>
            <a:off x="585788" y="2557463"/>
            <a:ext cx="11279049" cy="3588057"/>
          </a:xfrm>
          <a:prstGeom prst="rect">
            <a:avLst/>
          </a:prstGeom>
        </p:spPr>
      </p:pic>
    </p:spTree>
    <p:extLst>
      <p:ext uri="{BB962C8B-B14F-4D97-AF65-F5344CB8AC3E}">
        <p14:creationId xmlns:p14="http://schemas.microsoft.com/office/powerpoint/2010/main" val="15909385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195637" y="2111375"/>
            <a:ext cx="10515600" cy="4351338"/>
          </a:xfrm>
        </p:spPr>
        <p:txBody>
          <a:bodyPr>
            <a:normAutofit/>
          </a:bodyPr>
          <a:lstStyle/>
          <a:p>
            <a:pPr marL="0" indent="0">
              <a:buNone/>
            </a:pPr>
            <a:r>
              <a:rPr lang="fa-IR" sz="19900" b="1" dirty="0" smtClean="0">
                <a:solidFill>
                  <a:srgbClr val="FF0000"/>
                </a:solidFill>
                <a:cs typeface="B Nazanin" panose="00000400000000000000" pitchFamily="2" charset="-78"/>
              </a:rPr>
              <a:t>پایان</a:t>
            </a:r>
            <a:endParaRPr lang="en-US" sz="19900" b="1" dirty="0">
              <a:solidFill>
                <a:srgbClr val="FF0000"/>
              </a:solidFill>
              <a:cs typeface="B Nazanin" panose="00000400000000000000" pitchFamily="2" charset="-78"/>
            </a:endParaRPr>
          </a:p>
        </p:txBody>
      </p:sp>
    </p:spTree>
    <p:extLst>
      <p:ext uri="{BB962C8B-B14F-4D97-AF65-F5344CB8AC3E}">
        <p14:creationId xmlns:p14="http://schemas.microsoft.com/office/powerpoint/2010/main" val="1032142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05149" y="2345551"/>
            <a:ext cx="8696325" cy="2394502"/>
          </a:xfrm>
          <a:prstGeom prst="rect">
            <a:avLst/>
          </a:prstGeom>
        </p:spPr>
        <p:txBody>
          <a:bodyPr wrap="square">
            <a:spAutoFit/>
          </a:bodyPr>
          <a:lstStyle/>
          <a:p>
            <a:pPr algn="r" rtl="1">
              <a:lnSpc>
                <a:spcPct val="115000"/>
              </a:lnSpc>
              <a:spcAft>
                <a:spcPts val="1000"/>
              </a:spcAft>
            </a:pPr>
            <a:r>
              <a:rPr lang="fa-IR" sz="2800" b="1" smtClean="0">
                <a:latin typeface="Calibri" panose="020F0502020204030204" pitchFamily="34" charset="0"/>
                <a:ea typeface="Calibri" panose="020F0502020204030204" pitchFamily="34" charset="0"/>
                <a:cs typeface="B Nazanin" panose="00000400000000000000" pitchFamily="2" charset="-78"/>
              </a:rPr>
              <a:t>مفعول : کلمه ای است که کار برآن واقع می شود مانند :</a:t>
            </a:r>
            <a:endParaRPr lang="en-US" sz="2800" b="1" smtClean="0">
              <a:latin typeface="Calibri" panose="020F0502020204030204" pitchFamily="34" charset="0"/>
              <a:ea typeface="Calibri" panose="020F0502020204030204" pitchFamily="34" charset="0"/>
              <a:cs typeface="B Nazanin" panose="00000400000000000000" pitchFamily="2" charset="-78"/>
            </a:endParaRPr>
          </a:p>
          <a:p>
            <a:pPr algn="r" rtl="1">
              <a:lnSpc>
                <a:spcPct val="115000"/>
              </a:lnSpc>
              <a:spcAft>
                <a:spcPts val="1000"/>
              </a:spcAft>
            </a:pPr>
            <a:r>
              <a:rPr lang="en-US" sz="2800" b="1" smtClean="0">
                <a:latin typeface="Arial" panose="020B0604020202020204" pitchFamily="34" charset="0"/>
                <a:ea typeface="Calibri" panose="020F0502020204030204" pitchFamily="34" charset="0"/>
                <a:cs typeface="B Nazanin" panose="00000400000000000000" pitchFamily="2" charset="-78"/>
              </a:rPr>
              <a:t> </a:t>
            </a:r>
            <a:r>
              <a:rPr lang="fa-IR" sz="2800" b="1" u="sng" smtClean="0">
                <a:latin typeface="Arial" panose="020B0604020202020204" pitchFamily="34" charset="0"/>
                <a:ea typeface="Calibri" panose="020F0502020204030204" pitchFamily="34" charset="0"/>
                <a:cs typeface="B Nazanin" panose="00000400000000000000" pitchFamily="2" charset="-78"/>
              </a:rPr>
              <a:t>او</a:t>
            </a:r>
            <a:r>
              <a:rPr lang="fa-IR" sz="2800" b="1" smtClean="0">
                <a:latin typeface="Arial" panose="020B0604020202020204" pitchFamily="34" charset="0"/>
                <a:ea typeface="Calibri" panose="020F0502020204030204" pitchFamily="34" charset="0"/>
                <a:cs typeface="B Nazanin" panose="00000400000000000000" pitchFamily="2" charset="-78"/>
              </a:rPr>
              <a:t>  را در آن گرداب دیدم.</a:t>
            </a:r>
            <a:endParaRPr lang="en-US" sz="2800" b="1" smtClean="0">
              <a:latin typeface="Calibri" panose="020F0502020204030204" pitchFamily="34" charset="0"/>
              <a:ea typeface="Calibri" panose="020F0502020204030204" pitchFamily="34" charset="0"/>
              <a:cs typeface="B Nazanin" panose="00000400000000000000" pitchFamily="2" charset="-78"/>
            </a:endParaRPr>
          </a:p>
          <a:p>
            <a:pPr algn="r" rtl="1">
              <a:lnSpc>
                <a:spcPct val="115000"/>
              </a:lnSpc>
              <a:spcAft>
                <a:spcPts val="1000"/>
              </a:spcAft>
            </a:pPr>
            <a:r>
              <a:rPr lang="fa-IR" sz="2800" b="1" smtClean="0">
                <a:latin typeface="Calibri" panose="020F0502020204030204" pitchFamily="34" charset="0"/>
                <a:ea typeface="Calibri" panose="020F0502020204030204" pitchFamily="34" charset="0"/>
                <a:cs typeface="B Nazanin" panose="00000400000000000000" pitchFamily="2" charset="-78"/>
              </a:rPr>
              <a:t>مفعول</a:t>
            </a:r>
            <a:endParaRPr lang="en-US" sz="2800" b="1" smtClean="0">
              <a:latin typeface="Calibri" panose="020F0502020204030204" pitchFamily="34" charset="0"/>
              <a:ea typeface="Calibri" panose="020F0502020204030204" pitchFamily="34" charset="0"/>
              <a:cs typeface="B Nazanin" panose="00000400000000000000" pitchFamily="2" charset="-78"/>
            </a:endParaRPr>
          </a:p>
          <a:p>
            <a:pPr algn="r" rtl="1"/>
            <a:r>
              <a:rPr lang="fa-IR" sz="2800" b="1" smtClean="0">
                <a:latin typeface="Calibri" panose="020F0502020204030204" pitchFamily="34" charset="0"/>
                <a:ea typeface="Calibri" panose="020F0502020204030204" pitchFamily="34" charset="0"/>
                <a:cs typeface="B Nazanin" panose="00000400000000000000" pitchFamily="2" charset="-78"/>
              </a:rPr>
              <a:t>طریقه یافتن مفعول :</a:t>
            </a:r>
            <a:endParaRPr lang="en-US" sz="2800" b="1" dirty="0">
              <a:cs typeface="B Nazanin" panose="00000400000000000000" pitchFamily="2" charset="-78"/>
            </a:endParaRPr>
          </a:p>
        </p:txBody>
      </p:sp>
      <p:sp>
        <p:nvSpPr>
          <p:cNvPr id="3" name="Right Brace 2"/>
          <p:cNvSpPr/>
          <p:nvPr/>
        </p:nvSpPr>
        <p:spPr>
          <a:xfrm>
            <a:off x="9092390" y="5037138"/>
            <a:ext cx="622300" cy="1206500"/>
          </a:xfrm>
          <a:prstGeom prst="rightBrace">
            <a:avLst/>
          </a:prstGeom>
          <a:ln w="38100"/>
        </p:spPr>
        <p:style>
          <a:lnRef idx="1">
            <a:schemeClr val="accent2"/>
          </a:lnRef>
          <a:fillRef idx="0">
            <a:schemeClr val="accent2"/>
          </a:fillRef>
          <a:effectRef idx="0">
            <a:schemeClr val="accent2"/>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 name="Rectangle 3"/>
          <p:cNvSpPr/>
          <p:nvPr/>
        </p:nvSpPr>
        <p:spPr>
          <a:xfrm>
            <a:off x="7348529" y="4937125"/>
            <a:ext cx="1689886" cy="587853"/>
          </a:xfrm>
          <a:prstGeom prst="rect">
            <a:avLst/>
          </a:prstGeom>
        </p:spPr>
        <p:txBody>
          <a:bodyPr wrap="none">
            <a:spAutoFit/>
          </a:bodyPr>
          <a:lstStyle/>
          <a:p>
            <a:pPr algn="r">
              <a:lnSpc>
                <a:spcPct val="115000"/>
              </a:lnSpc>
              <a:spcAft>
                <a:spcPts val="1000"/>
              </a:spcAft>
            </a:pPr>
            <a:r>
              <a:rPr lang="fa-IR" sz="2800" b="1" dirty="0">
                <a:latin typeface="Calibri" panose="020F0502020204030204" pitchFamily="34" charset="0"/>
                <a:ea typeface="Calibri" panose="020F0502020204030204" pitchFamily="34" charset="0"/>
                <a:cs typeface="B Nazanin" panose="00000400000000000000" pitchFamily="2" charset="-78"/>
              </a:rPr>
              <a:t>چه کسی را؟</a:t>
            </a:r>
            <a:endParaRPr lang="en-US" sz="2800" b="1" dirty="0">
              <a:effectLst/>
              <a:latin typeface="Calibri" panose="020F0502020204030204" pitchFamily="34" charset="0"/>
              <a:ea typeface="Calibri" panose="020F0502020204030204" pitchFamily="34" charset="0"/>
              <a:cs typeface="B Nazanin" panose="00000400000000000000" pitchFamily="2" charset="-78"/>
            </a:endParaRPr>
          </a:p>
        </p:txBody>
      </p:sp>
      <p:sp>
        <p:nvSpPr>
          <p:cNvPr id="5" name="Rectangle 4"/>
          <p:cNvSpPr/>
          <p:nvPr/>
        </p:nvSpPr>
        <p:spPr>
          <a:xfrm>
            <a:off x="7263570" y="5858947"/>
            <a:ext cx="1774845" cy="523220"/>
          </a:xfrm>
          <a:prstGeom prst="rect">
            <a:avLst/>
          </a:prstGeom>
        </p:spPr>
        <p:txBody>
          <a:bodyPr wrap="none">
            <a:spAutoFit/>
          </a:bodyPr>
          <a:lstStyle/>
          <a:p>
            <a:r>
              <a:rPr lang="fa-IR" sz="2800" b="1" dirty="0">
                <a:latin typeface="Calibri" panose="020F0502020204030204" pitchFamily="34" charset="0"/>
                <a:ea typeface="Calibri" panose="020F0502020204030204" pitchFamily="34" charset="0"/>
                <a:cs typeface="B Nazanin" panose="00000400000000000000" pitchFamily="2" charset="-78"/>
              </a:rPr>
              <a:t>چه چیزی را؟</a:t>
            </a:r>
            <a:endParaRPr lang="en-US" sz="2800" b="1" dirty="0">
              <a:cs typeface="B Nazanin" panose="00000400000000000000" pitchFamily="2" charset="-78"/>
            </a:endParaRPr>
          </a:p>
        </p:txBody>
      </p:sp>
      <p:sp>
        <p:nvSpPr>
          <p:cNvPr id="6" name="Rectangle 5"/>
          <p:cNvSpPr/>
          <p:nvPr/>
        </p:nvSpPr>
        <p:spPr>
          <a:xfrm>
            <a:off x="4430644" y="5388592"/>
            <a:ext cx="1710725" cy="523220"/>
          </a:xfrm>
          <a:prstGeom prst="rect">
            <a:avLst/>
          </a:prstGeom>
        </p:spPr>
        <p:txBody>
          <a:bodyPr wrap="none">
            <a:spAutoFit/>
          </a:bodyPr>
          <a:lstStyle/>
          <a:p>
            <a:r>
              <a:rPr lang="fa-IR" sz="2800" b="1" dirty="0">
                <a:latin typeface="Calibri" panose="020F0502020204030204" pitchFamily="34" charset="0"/>
                <a:ea typeface="Calibri" panose="020F0502020204030204" pitchFamily="34" charset="0"/>
                <a:cs typeface="B Nazanin" panose="00000400000000000000" pitchFamily="2" charset="-78"/>
              </a:rPr>
              <a:t>+ فعل جمله </a:t>
            </a:r>
            <a:endParaRPr lang="en-US" sz="2800" b="1" dirty="0">
              <a:cs typeface="B Nazanin" panose="00000400000000000000" pitchFamily="2" charset="-78"/>
            </a:endParaRPr>
          </a:p>
        </p:txBody>
      </p:sp>
      <p:sp>
        <p:nvSpPr>
          <p:cNvPr id="7" name="Right Arrow 6"/>
          <p:cNvSpPr/>
          <p:nvPr/>
        </p:nvSpPr>
        <p:spPr>
          <a:xfrm rot="10800000">
            <a:off x="3629025" y="5537489"/>
            <a:ext cx="941387" cy="225425"/>
          </a:xfrm>
          <a:prstGeom prst="rightArrow">
            <a:avLst/>
          </a:prstGeom>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Rectangle 7"/>
          <p:cNvSpPr/>
          <p:nvPr/>
        </p:nvSpPr>
        <p:spPr>
          <a:xfrm>
            <a:off x="2478080" y="5335727"/>
            <a:ext cx="954107" cy="523220"/>
          </a:xfrm>
          <a:prstGeom prst="rect">
            <a:avLst/>
          </a:prstGeom>
        </p:spPr>
        <p:txBody>
          <a:bodyPr wrap="none">
            <a:spAutoFit/>
          </a:bodyPr>
          <a:lstStyle/>
          <a:p>
            <a:r>
              <a:rPr lang="fa-IR" sz="2800" b="1" dirty="0">
                <a:latin typeface="Calibri" panose="020F0502020204030204" pitchFamily="34" charset="0"/>
                <a:ea typeface="Calibri" panose="020F0502020204030204" pitchFamily="34" charset="0"/>
                <a:cs typeface="B Nazanin" panose="00000400000000000000" pitchFamily="2" charset="-78"/>
              </a:rPr>
              <a:t>مفعول</a:t>
            </a:r>
            <a:endParaRPr lang="en-US" sz="2800" b="1" dirty="0">
              <a:cs typeface="B Nazanin" panose="00000400000000000000" pitchFamily="2" charset="-78"/>
            </a:endParaRPr>
          </a:p>
        </p:txBody>
      </p:sp>
    </p:spTree>
    <p:extLst>
      <p:ext uri="{BB962C8B-B14F-4D97-AF65-F5344CB8AC3E}">
        <p14:creationId xmlns:p14="http://schemas.microsoft.com/office/powerpoint/2010/main" val="35724429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0075" y="1920850"/>
            <a:ext cx="11229975" cy="4611519"/>
          </a:xfrm>
          <a:prstGeom prst="rect">
            <a:avLst/>
          </a:prstGeom>
        </p:spPr>
        <p:txBody>
          <a:bodyPr wrap="square">
            <a:spAutoFit/>
          </a:bodyPr>
          <a:lstStyle/>
          <a:p>
            <a:pPr algn="r" rtl="1">
              <a:lnSpc>
                <a:spcPct val="150000"/>
              </a:lnSpc>
              <a:spcAft>
                <a:spcPts val="1000"/>
              </a:spcAft>
            </a:pPr>
            <a:r>
              <a:rPr lang="fa-IR" sz="2800" dirty="0" smtClean="0">
                <a:solidFill>
                  <a:srgbClr val="FF0000"/>
                </a:solidFill>
                <a:latin typeface="Calibri" panose="020F0502020204030204" pitchFamily="34" charset="0"/>
                <a:ea typeface="Calibri" panose="020F0502020204030204" pitchFamily="34" charset="0"/>
                <a:cs typeface="B Nazanin" panose="00000400000000000000" pitchFamily="2" charset="-78"/>
              </a:rPr>
              <a:t>نکته	 </a:t>
            </a:r>
            <a:r>
              <a:rPr lang="fa-IR" sz="2800" dirty="0">
                <a:solidFill>
                  <a:srgbClr val="FF0000"/>
                </a:solidFill>
                <a:latin typeface="Calibri" panose="020F0502020204030204" pitchFamily="34" charset="0"/>
                <a:ea typeface="Calibri" panose="020F0502020204030204" pitchFamily="34" charset="0"/>
                <a:cs typeface="B Nazanin" panose="00000400000000000000" pitchFamily="2" charset="-78"/>
              </a:rPr>
              <a:t>:</a:t>
            </a:r>
            <a:endParaRPr lang="en-US" sz="2800" dirty="0">
              <a:latin typeface="Calibri" panose="020F0502020204030204" pitchFamily="34" charset="0"/>
              <a:ea typeface="Calibri" panose="020F0502020204030204" pitchFamily="34" charset="0"/>
              <a:cs typeface="B Nazanin" panose="00000400000000000000" pitchFamily="2" charset="-78"/>
            </a:endParaRPr>
          </a:p>
          <a:p>
            <a:pPr algn="r" rtl="1">
              <a:lnSpc>
                <a:spcPct val="150000"/>
              </a:lnSpc>
              <a:spcAft>
                <a:spcPts val="1000"/>
              </a:spcAft>
            </a:pPr>
            <a:r>
              <a:rPr lang="fa-IR" sz="2800" dirty="0">
                <a:latin typeface="Calibri" panose="020F0502020204030204" pitchFamily="34" charset="0"/>
                <a:ea typeface="Calibri" panose="020F0502020204030204" pitchFamily="34" charset="0"/>
                <a:cs typeface="B Nazanin" panose="00000400000000000000" pitchFamily="2" charset="-78"/>
              </a:rPr>
              <a:t>نشانه مفعولی حرف«را» می باشد ولی آمدن آن در جمله ضرورتی ندارد.</a:t>
            </a:r>
            <a:endParaRPr lang="en-US" sz="2800" dirty="0">
              <a:latin typeface="Calibri" panose="020F0502020204030204" pitchFamily="34" charset="0"/>
              <a:ea typeface="Calibri" panose="020F0502020204030204" pitchFamily="34" charset="0"/>
              <a:cs typeface="B Nazanin" panose="00000400000000000000" pitchFamily="2" charset="-78"/>
            </a:endParaRPr>
          </a:p>
          <a:p>
            <a:pPr algn="r" rtl="1">
              <a:lnSpc>
                <a:spcPct val="150000"/>
              </a:lnSpc>
              <a:spcAft>
                <a:spcPts val="1000"/>
              </a:spcAft>
            </a:pPr>
            <a:r>
              <a:rPr lang="fa-IR" sz="2800" dirty="0">
                <a:latin typeface="Calibri" panose="020F0502020204030204" pitchFamily="34" charset="0"/>
                <a:ea typeface="Calibri" panose="020F0502020204030204" pitchFamily="34" charset="0"/>
                <a:cs typeface="B Nazanin" panose="00000400000000000000" pitchFamily="2" charset="-78"/>
              </a:rPr>
              <a:t>تو را ای کهن بوم و بر کشورم دوست دارم.</a:t>
            </a:r>
            <a:endParaRPr lang="en-US" sz="2800" dirty="0">
              <a:latin typeface="Calibri" panose="020F0502020204030204" pitchFamily="34" charset="0"/>
              <a:ea typeface="Calibri" panose="020F0502020204030204" pitchFamily="34" charset="0"/>
              <a:cs typeface="B Nazanin" panose="00000400000000000000" pitchFamily="2" charset="-78"/>
            </a:endParaRPr>
          </a:p>
          <a:p>
            <a:pPr algn="r" rtl="1">
              <a:lnSpc>
                <a:spcPct val="150000"/>
              </a:lnSpc>
              <a:spcAft>
                <a:spcPts val="1000"/>
              </a:spcAft>
            </a:pPr>
            <a:r>
              <a:rPr lang="fa-IR" sz="2800" dirty="0">
                <a:latin typeface="Calibri" panose="020F0502020204030204" pitchFamily="34" charset="0"/>
                <a:ea typeface="Calibri" panose="020F0502020204030204" pitchFamily="34" charset="0"/>
                <a:cs typeface="B Nazanin" panose="00000400000000000000" pitchFamily="2" charset="-78"/>
              </a:rPr>
              <a:t>چه کسی را دوست دارم؟ تو را</a:t>
            </a:r>
            <a:endParaRPr lang="en-US" sz="2800" dirty="0">
              <a:latin typeface="Calibri" panose="020F0502020204030204" pitchFamily="34" charset="0"/>
              <a:ea typeface="Calibri" panose="020F0502020204030204" pitchFamily="34" charset="0"/>
              <a:cs typeface="B Nazanin" panose="00000400000000000000" pitchFamily="2" charset="-78"/>
            </a:endParaRPr>
          </a:p>
          <a:p>
            <a:pPr algn="r" rtl="1">
              <a:lnSpc>
                <a:spcPct val="150000"/>
              </a:lnSpc>
              <a:spcAft>
                <a:spcPts val="1000"/>
              </a:spcAft>
            </a:pPr>
            <a:r>
              <a:rPr lang="fa-IR" sz="2800" dirty="0">
                <a:latin typeface="Calibri" panose="020F0502020204030204" pitchFamily="34" charset="0"/>
                <a:ea typeface="Calibri" panose="020F0502020204030204" pitchFamily="34" charset="0"/>
                <a:cs typeface="B Nazanin" panose="00000400000000000000" pitchFamily="2" charset="-78"/>
              </a:rPr>
              <a:t>بحر آفرید و برّ و درختان و آدمی</a:t>
            </a:r>
            <a:endParaRPr lang="en-US" sz="2800" dirty="0">
              <a:latin typeface="Calibri" panose="020F0502020204030204" pitchFamily="34" charset="0"/>
              <a:ea typeface="Calibri" panose="020F0502020204030204" pitchFamily="34" charset="0"/>
              <a:cs typeface="B Nazanin" panose="00000400000000000000" pitchFamily="2" charset="-78"/>
            </a:endParaRPr>
          </a:p>
          <a:p>
            <a:pPr algn="r" rtl="1">
              <a:lnSpc>
                <a:spcPct val="150000"/>
              </a:lnSpc>
              <a:spcAft>
                <a:spcPts val="1000"/>
              </a:spcAft>
            </a:pPr>
            <a:r>
              <a:rPr lang="fa-IR" sz="2800" dirty="0">
                <a:latin typeface="Calibri" panose="020F0502020204030204" pitchFamily="34" charset="0"/>
                <a:ea typeface="Calibri" panose="020F0502020204030204" pitchFamily="34" charset="0"/>
                <a:cs typeface="B Nazanin" panose="00000400000000000000" pitchFamily="2" charset="-78"/>
              </a:rPr>
              <a:t>چه چیزی را آفرید؟ بحر و برّ و درختان و آدمی (حذف نشانه را)</a:t>
            </a:r>
            <a:endParaRPr lang="en-US" sz="2800" dirty="0">
              <a:effectLst/>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42700281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4326" y="2094065"/>
            <a:ext cx="11572874" cy="4570482"/>
          </a:xfrm>
          <a:prstGeom prst="rect">
            <a:avLst/>
          </a:prstGeom>
        </p:spPr>
        <p:txBody>
          <a:bodyPr wrap="square">
            <a:spAutoFit/>
          </a:bodyPr>
          <a:lstStyle/>
          <a:p>
            <a:pPr algn="r">
              <a:lnSpc>
                <a:spcPct val="150000"/>
              </a:lnSpc>
              <a:spcAft>
                <a:spcPts val="1000"/>
              </a:spcAft>
            </a:pPr>
            <a:r>
              <a:rPr lang="fa-IR" sz="2800" b="1" smtClean="0">
                <a:solidFill>
                  <a:srgbClr val="FF0000"/>
                </a:solidFill>
                <a:latin typeface="Calibri" panose="020F0502020204030204" pitchFamily="34" charset="0"/>
                <a:ea typeface="Calibri" panose="020F0502020204030204" pitchFamily="34" charset="0"/>
                <a:cs typeface="B Nazanin" panose="00000400000000000000" pitchFamily="2" charset="-78"/>
              </a:rPr>
              <a:t>نکته :</a:t>
            </a:r>
            <a:endParaRPr lang="en-US" sz="2800" b="1" smtClean="0">
              <a:latin typeface="Calibri" panose="020F0502020204030204" pitchFamily="34" charset="0"/>
              <a:ea typeface="Calibri" panose="020F0502020204030204" pitchFamily="34" charset="0"/>
              <a:cs typeface="B Nazanin" panose="00000400000000000000" pitchFamily="2" charset="-78"/>
            </a:endParaRPr>
          </a:p>
          <a:p>
            <a:pPr algn="r">
              <a:lnSpc>
                <a:spcPct val="200000"/>
              </a:lnSpc>
              <a:spcAft>
                <a:spcPts val="1000"/>
              </a:spcAft>
            </a:pPr>
            <a:r>
              <a:rPr lang="fa-IR" sz="2800" b="1" smtClean="0">
                <a:latin typeface="Calibri" panose="020F0502020204030204" pitchFamily="34" charset="0"/>
                <a:ea typeface="Calibri" panose="020F0502020204030204" pitchFamily="34" charset="0"/>
                <a:cs typeface="B Nazanin" panose="00000400000000000000" pitchFamily="2" charset="-78"/>
              </a:rPr>
              <a:t>معمولاً در فعل هایی که از مصدر «گفتن» ساخته می شوند اغلب جمله ی بعد از آن مفعول واقع می شود.</a:t>
            </a:r>
            <a:endParaRPr lang="en-US" sz="2800" b="1" smtClean="0">
              <a:latin typeface="Calibri" panose="020F0502020204030204" pitchFamily="34" charset="0"/>
              <a:ea typeface="Calibri" panose="020F0502020204030204" pitchFamily="34" charset="0"/>
              <a:cs typeface="B Nazanin" panose="00000400000000000000" pitchFamily="2" charset="-78"/>
            </a:endParaRPr>
          </a:p>
          <a:p>
            <a:pPr algn="r">
              <a:lnSpc>
                <a:spcPct val="200000"/>
              </a:lnSpc>
              <a:spcAft>
                <a:spcPts val="1000"/>
              </a:spcAft>
            </a:pPr>
            <a:r>
              <a:rPr lang="fa-IR" sz="2800" b="1" smtClean="0">
                <a:latin typeface="Calibri" panose="020F0502020204030204" pitchFamily="34" charset="0"/>
                <a:ea typeface="Calibri" panose="020F0502020204030204" pitchFamily="34" charset="0"/>
                <a:cs typeface="B Nazanin" panose="00000400000000000000" pitchFamily="2" charset="-78"/>
              </a:rPr>
              <a:t>اَنس بن مالک گفت : یک بار تندخویی و سخن درشت از او ندیدم.</a:t>
            </a:r>
            <a:endParaRPr lang="en-US" sz="2800" b="1" smtClean="0">
              <a:latin typeface="Calibri" panose="020F0502020204030204" pitchFamily="34" charset="0"/>
              <a:ea typeface="Calibri" panose="020F0502020204030204" pitchFamily="34" charset="0"/>
              <a:cs typeface="B Nazanin" panose="00000400000000000000" pitchFamily="2" charset="-78"/>
            </a:endParaRPr>
          </a:p>
          <a:p>
            <a:pPr algn="r">
              <a:lnSpc>
                <a:spcPct val="200000"/>
              </a:lnSpc>
              <a:spcAft>
                <a:spcPts val="1000"/>
              </a:spcAft>
            </a:pPr>
            <a:r>
              <a:rPr lang="fa-IR" sz="2800" b="1" smtClean="0">
                <a:latin typeface="Calibri" panose="020F0502020204030204" pitchFamily="34" charset="0"/>
                <a:ea typeface="Calibri" panose="020F0502020204030204" pitchFamily="34" charset="0"/>
                <a:cs typeface="B Nazanin" panose="00000400000000000000" pitchFamily="2" charset="-78"/>
              </a:rPr>
              <a:t>چه چیزی را گفت؟</a:t>
            </a:r>
            <a:endParaRPr lang="en-US" sz="2800" b="1" dirty="0">
              <a:effectLst/>
              <a:latin typeface="Calibri" panose="020F0502020204030204" pitchFamily="34" charset="0"/>
              <a:ea typeface="Calibri" panose="020F0502020204030204" pitchFamily="34" charset="0"/>
              <a:cs typeface="B Nazanin" panose="00000400000000000000" pitchFamily="2" charset="-78"/>
            </a:endParaRPr>
          </a:p>
        </p:txBody>
      </p:sp>
      <p:sp>
        <p:nvSpPr>
          <p:cNvPr id="3" name="Right Brace 2"/>
          <p:cNvSpPr/>
          <p:nvPr/>
        </p:nvSpPr>
        <p:spPr>
          <a:xfrm rot="5400000">
            <a:off x="6467157" y="3131819"/>
            <a:ext cx="359411" cy="5235575"/>
          </a:xfrm>
          <a:prstGeom prst="rightBrace">
            <a:avLst/>
          </a:prstGeom>
          <a:ln w="28575"/>
        </p:spPr>
        <p:style>
          <a:lnRef idx="1">
            <a:schemeClr val="accent2"/>
          </a:lnRef>
          <a:fillRef idx="0">
            <a:schemeClr val="accent2"/>
          </a:fillRef>
          <a:effectRef idx="0">
            <a:schemeClr val="accent2"/>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 name="Rectangle 3"/>
          <p:cNvSpPr/>
          <p:nvPr/>
        </p:nvSpPr>
        <p:spPr>
          <a:xfrm>
            <a:off x="5623709" y="5929313"/>
            <a:ext cx="954107" cy="523220"/>
          </a:xfrm>
          <a:prstGeom prst="rect">
            <a:avLst/>
          </a:prstGeom>
        </p:spPr>
        <p:txBody>
          <a:bodyPr wrap="none">
            <a:spAutoFit/>
          </a:bodyPr>
          <a:lstStyle/>
          <a:p>
            <a:r>
              <a:rPr lang="fa-IR" sz="2800" b="1" dirty="0">
                <a:solidFill>
                  <a:srgbClr val="FF0000"/>
                </a:solidFill>
                <a:latin typeface="Calibri" panose="020F0502020204030204" pitchFamily="34" charset="0"/>
                <a:ea typeface="Calibri" panose="020F0502020204030204" pitchFamily="34" charset="0"/>
                <a:cs typeface="B Nazanin" panose="00000400000000000000" pitchFamily="2" charset="-78"/>
              </a:rPr>
              <a:t>مفعول</a:t>
            </a:r>
            <a:endParaRPr lang="en-US" sz="2800" b="1" dirty="0">
              <a:solidFill>
                <a:srgbClr val="FF0000"/>
              </a:solidFill>
              <a:cs typeface="B Nazanin" panose="00000400000000000000" pitchFamily="2" charset="-78"/>
            </a:endParaRPr>
          </a:p>
        </p:txBody>
      </p:sp>
    </p:spTree>
    <p:extLst>
      <p:ext uri="{BB962C8B-B14F-4D97-AF65-F5344CB8AC3E}">
        <p14:creationId xmlns:p14="http://schemas.microsoft.com/office/powerpoint/2010/main" val="22899511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4852" y="1947098"/>
            <a:ext cx="11692328" cy="4657685"/>
          </a:xfrm>
          <a:prstGeom prst="rect">
            <a:avLst/>
          </a:prstGeom>
        </p:spPr>
        <p:txBody>
          <a:bodyPr wrap="square">
            <a:spAutoFit/>
          </a:bodyPr>
          <a:lstStyle/>
          <a:p>
            <a:pPr algn="r" rtl="1">
              <a:lnSpc>
                <a:spcPct val="200000"/>
              </a:lnSpc>
              <a:spcAft>
                <a:spcPts val="1000"/>
              </a:spcAft>
            </a:pPr>
            <a:r>
              <a:rPr lang="fa-IR" sz="2800" b="1" dirty="0">
                <a:solidFill>
                  <a:srgbClr val="FF0000"/>
                </a:solidFill>
                <a:latin typeface="Calibri" panose="020F0502020204030204" pitchFamily="34" charset="0"/>
                <a:ea typeface="Calibri" panose="020F0502020204030204" pitchFamily="34" charset="0"/>
                <a:cs typeface="B Nazanin" panose="00000400000000000000" pitchFamily="2" charset="-78"/>
              </a:rPr>
              <a:t>نکته ی دوم </a:t>
            </a:r>
            <a:r>
              <a:rPr lang="fa-IR" sz="2800" b="1" dirty="0" smtClean="0">
                <a:solidFill>
                  <a:srgbClr val="FF0000"/>
                </a:solidFill>
                <a:latin typeface="Calibri" panose="020F0502020204030204" pitchFamily="34" charset="0"/>
                <a:ea typeface="Calibri" panose="020F0502020204030204" pitchFamily="34" charset="0"/>
                <a:cs typeface="B Nazanin" panose="00000400000000000000" pitchFamily="2" charset="-78"/>
              </a:rPr>
              <a:t>:</a:t>
            </a:r>
          </a:p>
          <a:p>
            <a:pPr algn="ctr" rtl="1">
              <a:lnSpc>
                <a:spcPct val="200000"/>
              </a:lnSpc>
              <a:spcAft>
                <a:spcPts val="1000"/>
              </a:spcAft>
            </a:pPr>
            <a:endParaRPr lang="en-US" sz="2800" b="1" dirty="0">
              <a:latin typeface="Calibri" panose="020F0502020204030204" pitchFamily="34" charset="0"/>
              <a:ea typeface="Calibri" panose="020F0502020204030204" pitchFamily="34" charset="0"/>
              <a:cs typeface="B Nazanin" panose="00000400000000000000" pitchFamily="2" charset="-78"/>
            </a:endParaRPr>
          </a:p>
          <a:p>
            <a:pPr algn="r" rtl="1">
              <a:lnSpc>
                <a:spcPct val="200000"/>
              </a:lnSpc>
              <a:spcAft>
                <a:spcPts val="1000"/>
              </a:spcAft>
            </a:pPr>
            <a:r>
              <a:rPr lang="fa-IR" sz="2800" b="1" dirty="0">
                <a:latin typeface="Times New Roman" panose="02020603050405020304" pitchFamily="18" charset="0"/>
                <a:ea typeface="Calibri" panose="020F0502020204030204" pitchFamily="34" charset="0"/>
                <a:cs typeface="B Nazanin" panose="00000400000000000000" pitchFamily="2" charset="-78"/>
              </a:rPr>
              <a:t>صنعت ادبی تکرار :                                                                                                                                                                                      گاهی شاعر و نویسنده برای این که به موضوعی تأکید و تکیه کند برخی کلمات را تکرار می کند؛ تکرار در صورتی زیباست که مقصد و هدف از آن تأکید بر موضوع باشد.</a:t>
            </a:r>
            <a:endParaRPr lang="en-US" sz="2800" b="1" dirty="0">
              <a:effectLst/>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34017248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82726" y="2442736"/>
            <a:ext cx="9962866" cy="4226670"/>
          </a:xfrm>
          <a:prstGeom prst="rect">
            <a:avLst/>
          </a:prstGeom>
          <a:noFill/>
        </p:spPr>
        <p:txBody>
          <a:bodyPr wrap="square" rtlCol="0">
            <a:spAutoFit/>
          </a:bodyPr>
          <a:lstStyle/>
          <a:p>
            <a:pPr algn="r" rtl="1">
              <a:lnSpc>
                <a:spcPct val="250000"/>
              </a:lnSpc>
            </a:pPr>
            <a:r>
              <a:rPr lang="fa-IR" sz="2800" b="1" dirty="0" smtClean="0">
                <a:cs typeface="B Nazanin" panose="00000400000000000000" pitchFamily="2" charset="-78"/>
              </a:rPr>
              <a:t>من قلب کوچولویی دارم؛ خیلی کوچولو؛ خیلی خیلی کوچولو.</a:t>
            </a:r>
          </a:p>
          <a:p>
            <a:pPr algn="r" rtl="1">
              <a:lnSpc>
                <a:spcPct val="250000"/>
              </a:lnSpc>
            </a:pPr>
            <a:r>
              <a:rPr lang="fa-IR" sz="2800" b="1" dirty="0" smtClean="0">
                <a:cs typeface="B Nazanin" panose="00000400000000000000" pitchFamily="2" charset="-78"/>
              </a:rPr>
              <a:t>مادر بزرگم می گوید: (قلب آدم نباید خالی بماند . اگر خالی بماند، مثل یک گلدان خالی، زشت است و آدم را اذیت می کند).</a:t>
            </a:r>
          </a:p>
          <a:p>
            <a:pPr algn="r" rtl="1">
              <a:lnSpc>
                <a:spcPct val="250000"/>
              </a:lnSpc>
            </a:pPr>
            <a:endParaRPr lang="en-US" sz="2800" b="1" dirty="0">
              <a:cs typeface="B Nazanin" panose="00000400000000000000" pitchFamily="2" charset="-78"/>
            </a:endParaRPr>
          </a:p>
        </p:txBody>
      </p:sp>
      <p:sp>
        <p:nvSpPr>
          <p:cNvPr id="2" name="Rectangle 1"/>
          <p:cNvSpPr/>
          <p:nvPr/>
        </p:nvSpPr>
        <p:spPr>
          <a:xfrm>
            <a:off x="4169579" y="462648"/>
            <a:ext cx="4259499" cy="846386"/>
          </a:xfrm>
          <a:prstGeom prst="rect">
            <a:avLst/>
          </a:prstGeom>
        </p:spPr>
        <p:txBody>
          <a:bodyPr wrap="none">
            <a:spAutoFit/>
          </a:bodyPr>
          <a:lstStyle/>
          <a:p>
            <a:pPr algn="r" rtl="1">
              <a:lnSpc>
                <a:spcPct val="200000"/>
              </a:lnSpc>
            </a:pPr>
            <a:r>
              <a:rPr lang="fa-IR" sz="2800" b="1" dirty="0">
                <a:solidFill>
                  <a:srgbClr val="FF0000"/>
                </a:solidFill>
                <a:cs typeface="B Nazanin" panose="00000400000000000000" pitchFamily="2" charset="-78"/>
              </a:rPr>
              <a:t>قلب کوچکم را به چه کسی بدهم؟</a:t>
            </a:r>
          </a:p>
        </p:txBody>
      </p:sp>
      <p:cxnSp>
        <p:nvCxnSpPr>
          <p:cNvPr id="5" name="Straight Connector 4"/>
          <p:cNvCxnSpPr/>
          <p:nvPr/>
        </p:nvCxnSpPr>
        <p:spPr>
          <a:xfrm flipH="1">
            <a:off x="9144000" y="4541784"/>
            <a:ext cx="1042989" cy="14287"/>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9366373" y="3380722"/>
            <a:ext cx="598241" cy="738664"/>
          </a:xfrm>
          <a:prstGeom prst="rect">
            <a:avLst/>
          </a:prstGeom>
        </p:spPr>
        <p:txBody>
          <a:bodyPr wrap="none">
            <a:spAutoFit/>
          </a:bodyPr>
          <a:lstStyle/>
          <a:p>
            <a:pPr algn="r" rtl="1">
              <a:lnSpc>
                <a:spcPct val="200000"/>
              </a:lnSpc>
            </a:pPr>
            <a:r>
              <a:rPr lang="fa-IR" sz="2400" b="1" dirty="0" smtClean="0">
                <a:solidFill>
                  <a:schemeClr val="accent6">
                    <a:lumMod val="75000"/>
                  </a:schemeClr>
                </a:solidFill>
                <a:cs typeface="B Nazanin" panose="00000400000000000000" pitchFamily="2" charset="-78"/>
              </a:rPr>
              <a:t>فعل</a:t>
            </a:r>
            <a:endParaRPr lang="fa-IR" sz="2400" b="1" dirty="0">
              <a:solidFill>
                <a:schemeClr val="accent6">
                  <a:lumMod val="75000"/>
                </a:schemeClr>
              </a:solidFill>
              <a:cs typeface="B Nazanin" panose="00000400000000000000" pitchFamily="2" charset="-78"/>
            </a:endParaRPr>
          </a:p>
        </p:txBody>
      </p:sp>
      <p:cxnSp>
        <p:nvCxnSpPr>
          <p:cNvPr id="9" name="Straight Connector 8"/>
          <p:cNvCxnSpPr/>
          <p:nvPr/>
        </p:nvCxnSpPr>
        <p:spPr>
          <a:xfrm flipH="1" flipV="1">
            <a:off x="5986463" y="4541784"/>
            <a:ext cx="2964110" cy="14287"/>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6922535" y="3236269"/>
            <a:ext cx="845103" cy="738664"/>
          </a:xfrm>
          <a:prstGeom prst="rect">
            <a:avLst/>
          </a:prstGeom>
        </p:spPr>
        <p:txBody>
          <a:bodyPr wrap="none">
            <a:spAutoFit/>
          </a:bodyPr>
          <a:lstStyle/>
          <a:p>
            <a:pPr algn="r" rtl="1">
              <a:lnSpc>
                <a:spcPct val="200000"/>
              </a:lnSpc>
            </a:pPr>
            <a:r>
              <a:rPr lang="fa-IR" sz="2400" b="1" dirty="0" smtClean="0">
                <a:solidFill>
                  <a:schemeClr val="accent6">
                    <a:lumMod val="75000"/>
                  </a:schemeClr>
                </a:solidFill>
                <a:cs typeface="B Nazanin" panose="00000400000000000000" pitchFamily="2" charset="-78"/>
              </a:rPr>
              <a:t>مفعول</a:t>
            </a:r>
            <a:endParaRPr lang="fa-IR" sz="2400" b="1" dirty="0">
              <a:solidFill>
                <a:schemeClr val="accent6">
                  <a:lumMod val="75000"/>
                </a:schemeClr>
              </a:solidFill>
              <a:cs typeface="B Nazanin" panose="00000400000000000000" pitchFamily="2" charset="-78"/>
            </a:endParaRPr>
          </a:p>
        </p:txBody>
      </p:sp>
    </p:spTree>
    <p:extLst>
      <p:ext uri="{BB962C8B-B14F-4D97-AF65-F5344CB8AC3E}">
        <p14:creationId xmlns:p14="http://schemas.microsoft.com/office/powerpoint/2010/main" val="3622072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71526" y="2594699"/>
            <a:ext cx="11001374" cy="2085186"/>
          </a:xfrm>
          <a:prstGeom prst="rect">
            <a:avLst/>
          </a:prstGeom>
        </p:spPr>
        <p:txBody>
          <a:bodyPr wrap="square">
            <a:spAutoFit/>
          </a:bodyPr>
          <a:lstStyle/>
          <a:p>
            <a:pPr algn="r" rtl="1">
              <a:lnSpc>
                <a:spcPct val="250000"/>
              </a:lnSpc>
            </a:pPr>
            <a:r>
              <a:rPr lang="fa-IR" sz="2800" b="1" dirty="0">
                <a:cs typeface="B Nazanin" panose="00000400000000000000" pitchFamily="2" charset="-78"/>
              </a:rPr>
              <a:t>برای همین هم، مدتی است فکر می کنم این قلب کوچولو را به چه کسی باید بدهم؛ یعنی چه کسی را باید توی قلبم جای </a:t>
            </a:r>
            <a:r>
              <a:rPr lang="fa-IR" sz="2800" b="1" dirty="0" smtClean="0">
                <a:cs typeface="B Nazanin" panose="00000400000000000000" pitchFamily="2" charset="-78"/>
              </a:rPr>
              <a:t>بدهم </a:t>
            </a:r>
            <a:r>
              <a:rPr lang="fa-IR" sz="2800" b="1" dirty="0">
                <a:cs typeface="B Nazanin" panose="00000400000000000000" pitchFamily="2" charset="-78"/>
              </a:rPr>
              <a:t>که از همه بهتر باشد؟ یعنی راستش، چطور بگویم؟</a:t>
            </a:r>
          </a:p>
        </p:txBody>
      </p:sp>
      <p:cxnSp>
        <p:nvCxnSpPr>
          <p:cNvPr id="5" name="Straight Connector 4"/>
          <p:cNvCxnSpPr/>
          <p:nvPr/>
        </p:nvCxnSpPr>
        <p:spPr>
          <a:xfrm flipH="1">
            <a:off x="3271838" y="3716602"/>
            <a:ext cx="1042989" cy="14287"/>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3370780" y="2225367"/>
            <a:ext cx="845103" cy="738664"/>
          </a:xfrm>
          <a:prstGeom prst="rect">
            <a:avLst/>
          </a:prstGeom>
        </p:spPr>
        <p:txBody>
          <a:bodyPr wrap="none">
            <a:spAutoFit/>
          </a:bodyPr>
          <a:lstStyle/>
          <a:p>
            <a:pPr algn="r" rtl="1">
              <a:lnSpc>
                <a:spcPct val="200000"/>
              </a:lnSpc>
            </a:pPr>
            <a:r>
              <a:rPr lang="fa-IR" sz="2400" b="1" dirty="0" smtClean="0">
                <a:solidFill>
                  <a:schemeClr val="accent6">
                    <a:lumMod val="75000"/>
                  </a:schemeClr>
                </a:solidFill>
                <a:cs typeface="B Nazanin" panose="00000400000000000000" pitchFamily="2" charset="-78"/>
              </a:rPr>
              <a:t>مفعول</a:t>
            </a:r>
            <a:endParaRPr lang="fa-IR" sz="2400" b="1" dirty="0">
              <a:solidFill>
                <a:schemeClr val="accent6">
                  <a:lumMod val="75000"/>
                </a:schemeClr>
              </a:solidFill>
              <a:cs typeface="B Nazanin" panose="00000400000000000000" pitchFamily="2" charset="-78"/>
            </a:endParaRPr>
          </a:p>
        </p:txBody>
      </p:sp>
      <p:cxnSp>
        <p:nvCxnSpPr>
          <p:cNvPr id="7" name="Straight Connector 6"/>
          <p:cNvCxnSpPr/>
          <p:nvPr/>
        </p:nvCxnSpPr>
        <p:spPr>
          <a:xfrm flipH="1">
            <a:off x="7439026" y="4797690"/>
            <a:ext cx="1042989" cy="14287"/>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7076214" y="3361557"/>
            <a:ext cx="1208985" cy="738664"/>
          </a:xfrm>
          <a:prstGeom prst="rect">
            <a:avLst/>
          </a:prstGeom>
        </p:spPr>
        <p:txBody>
          <a:bodyPr wrap="none">
            <a:spAutoFit/>
          </a:bodyPr>
          <a:lstStyle/>
          <a:p>
            <a:pPr algn="r" rtl="1">
              <a:lnSpc>
                <a:spcPct val="200000"/>
              </a:lnSpc>
            </a:pPr>
            <a:r>
              <a:rPr lang="fa-IR" sz="2400" b="1" dirty="0" smtClean="0">
                <a:solidFill>
                  <a:schemeClr val="accent6">
                    <a:lumMod val="75000"/>
                  </a:schemeClr>
                </a:solidFill>
                <a:cs typeface="B Nazanin" panose="00000400000000000000" pitchFamily="2" charset="-78"/>
              </a:rPr>
              <a:t>فعل جمله</a:t>
            </a:r>
            <a:endParaRPr lang="fa-IR" sz="2400" b="1" dirty="0">
              <a:solidFill>
                <a:schemeClr val="accent6">
                  <a:lumMod val="75000"/>
                </a:schemeClr>
              </a:solidFill>
              <a:cs typeface="B Nazanin" panose="00000400000000000000" pitchFamily="2" charset="-78"/>
            </a:endParaRPr>
          </a:p>
        </p:txBody>
      </p:sp>
    </p:spTree>
    <p:extLst>
      <p:ext uri="{BB962C8B-B14F-4D97-AF65-F5344CB8AC3E}">
        <p14:creationId xmlns:p14="http://schemas.microsoft.com/office/powerpoint/2010/main" val="11564074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460</TotalTime>
  <Words>1278</Words>
  <Application>Microsoft Office PowerPoint</Application>
  <PresentationFormat>Custom</PresentationFormat>
  <Paragraphs>110</Paragraphs>
  <Slides>30</Slides>
  <Notes>1</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Alireza Golestan</dc:creator>
  <cp:lastModifiedBy>Nasir2</cp:lastModifiedBy>
  <cp:revision>65</cp:revision>
  <dcterms:created xsi:type="dcterms:W3CDTF">2015-07-06T05:06:21Z</dcterms:created>
  <dcterms:modified xsi:type="dcterms:W3CDTF">2016-11-02T08:29:23Z</dcterms:modified>
</cp:coreProperties>
</file>