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8"/>
  </p:notesMasterIdLst>
  <p:sldIdLst>
    <p:sldId id="267" r:id="rId2"/>
    <p:sldId id="262" r:id="rId3"/>
    <p:sldId id="263" r:id="rId4"/>
    <p:sldId id="264" r:id="rId5"/>
    <p:sldId id="265" r:id="rId6"/>
    <p:sldId id="266" r:id="rId7"/>
    <p:sldId id="256" r:id="rId8"/>
    <p:sldId id="257" r:id="rId9"/>
    <p:sldId id="258" r:id="rId10"/>
    <p:sldId id="259" r:id="rId11"/>
    <p:sldId id="260" r:id="rId12"/>
    <p:sldId id="261"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2" autoAdjust="0"/>
    <p:restoredTop sz="94434" autoAdjust="0"/>
  </p:normalViewPr>
  <p:slideViewPr>
    <p:cSldViewPr snapToGrid="0">
      <p:cViewPr varScale="1">
        <p:scale>
          <a:sx n="70" d="100"/>
          <a:sy n="70" d="100"/>
        </p:scale>
        <p:origin x="7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772F4F-2D89-450A-B107-20D3DC3C0D6E}" type="datetimeFigureOut">
              <a:rPr lang="en-US" smtClean="0"/>
              <a:t>9/2/2015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F1CD59-13A3-4206-81AA-732FD12F3BFD}" type="slidenum">
              <a:rPr lang="en-US" smtClean="0"/>
              <a:t>‹#›</a:t>
            </a:fld>
            <a:endParaRPr lang="en-US"/>
          </a:p>
        </p:txBody>
      </p:sp>
    </p:spTree>
    <p:extLst>
      <p:ext uri="{BB962C8B-B14F-4D97-AF65-F5344CB8AC3E}">
        <p14:creationId xmlns:p14="http://schemas.microsoft.com/office/powerpoint/2010/main" val="52158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269333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4073438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2423265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2062268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409256-BB9D-4EE1-978B-903609A03B5E}"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76091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409256-BB9D-4EE1-978B-903609A03B5E}" type="datetimeFigureOut">
              <a:rPr lang="en-US" smtClean="0"/>
              <a:t>9/2/2015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2509758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409256-BB9D-4EE1-978B-903609A03B5E}" type="datetimeFigureOut">
              <a:rPr lang="en-US" smtClean="0"/>
              <a:t>9/2/2015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711737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409256-BB9D-4EE1-978B-903609A03B5E}" type="datetimeFigureOut">
              <a:rPr lang="en-US" smtClean="0"/>
              <a:t>9/2/2015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311285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09256-BB9D-4EE1-978B-903609A03B5E}" type="datetimeFigureOut">
              <a:rPr lang="en-US" smtClean="0"/>
              <a:t>9/2/2015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4090097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09256-BB9D-4EE1-978B-903609A03B5E}" type="datetimeFigureOut">
              <a:rPr lang="en-US" smtClean="0"/>
              <a:t>9/2/2015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4104842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09256-BB9D-4EE1-978B-903609A03B5E}" type="datetimeFigureOut">
              <a:rPr lang="en-US" smtClean="0"/>
              <a:t>9/2/2015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1893091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09256-BB9D-4EE1-978B-903609A03B5E}" type="datetimeFigureOut">
              <a:rPr lang="en-US" smtClean="0"/>
              <a:t>9/2/2015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E791C-0A8C-41CF-A358-0882E33B6A3D}" type="slidenum">
              <a:rPr lang="en-US" smtClean="0"/>
              <a:t>‹#›</a:t>
            </a:fld>
            <a:endParaRPr lang="en-US"/>
          </a:p>
        </p:txBody>
      </p:sp>
    </p:spTree>
    <p:extLst>
      <p:ext uri="{BB962C8B-B14F-4D97-AF65-F5344CB8AC3E}">
        <p14:creationId xmlns:p14="http://schemas.microsoft.com/office/powerpoint/2010/main" val="2359856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753135" y="604886"/>
            <a:ext cx="7478972" cy="5857258"/>
          </a:xfrm>
          <a:prstGeom prst="rect">
            <a:avLst/>
          </a:prstGeom>
        </p:spPr>
      </p:pic>
      <p:sp>
        <p:nvSpPr>
          <p:cNvPr id="6" name="TextBox 5"/>
          <p:cNvSpPr txBox="1"/>
          <p:nvPr/>
        </p:nvSpPr>
        <p:spPr>
          <a:xfrm>
            <a:off x="900752" y="3152633"/>
            <a:ext cx="3534770" cy="2654573"/>
          </a:xfrm>
          <a:prstGeom prst="rect">
            <a:avLst/>
          </a:prstGeom>
          <a:noFill/>
        </p:spPr>
        <p:txBody>
          <a:bodyPr wrap="square" rtlCol="0">
            <a:spAutoFit/>
          </a:bodyPr>
          <a:lstStyle/>
          <a:p>
            <a:pPr algn="ctr">
              <a:lnSpc>
                <a:spcPct val="250000"/>
              </a:lnSpc>
            </a:pPr>
            <a:r>
              <a:rPr lang="fa-IR" sz="3600" dirty="0" smtClean="0">
                <a:solidFill>
                  <a:srgbClr val="C00000"/>
                </a:solidFill>
                <a:cs typeface="B Titr" panose="00000700000000000000" pitchFamily="2" charset="-78"/>
              </a:rPr>
              <a:t>فارسی هفتم</a:t>
            </a:r>
          </a:p>
          <a:p>
            <a:pPr algn="ctr">
              <a:lnSpc>
                <a:spcPct val="250000"/>
              </a:lnSpc>
            </a:pPr>
            <a:r>
              <a:rPr lang="fa-IR" sz="3600" dirty="0" smtClean="0">
                <a:solidFill>
                  <a:srgbClr val="C00000"/>
                </a:solidFill>
                <a:cs typeface="B Titr" panose="00000700000000000000" pitchFamily="2" charset="-78"/>
              </a:rPr>
              <a:t>مدرس : زهرا بردبار</a:t>
            </a:r>
            <a:endParaRPr lang="en-US" sz="3600" dirty="0">
              <a:solidFill>
                <a:srgbClr val="C00000"/>
              </a:solidFill>
              <a:cs typeface="B Titr" panose="00000700000000000000" pitchFamily="2" charset="-78"/>
            </a:endParaRPr>
          </a:p>
        </p:txBody>
      </p:sp>
    </p:spTree>
    <p:extLst>
      <p:ext uri="{BB962C8B-B14F-4D97-AF65-F5344CB8AC3E}">
        <p14:creationId xmlns:p14="http://schemas.microsoft.com/office/powerpoint/2010/main" val="1294135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6603" y="1992573"/>
            <a:ext cx="11737074" cy="4401205"/>
          </a:xfrm>
          <a:prstGeom prst="rect">
            <a:avLst/>
          </a:prstGeom>
          <a:noFill/>
        </p:spPr>
        <p:txBody>
          <a:bodyPr wrap="square" rtlCol="0">
            <a:spAutoFit/>
          </a:bodyPr>
          <a:lstStyle/>
          <a:p>
            <a:pPr algn="r" rtl="1">
              <a:lnSpc>
                <a:spcPct val="250000"/>
              </a:lnSpc>
            </a:pPr>
            <a:r>
              <a:rPr lang="fa-IR" sz="2800" b="1" dirty="0" smtClean="0">
                <a:cs typeface="B Nazanin" panose="00000400000000000000" pitchFamily="2" charset="-78"/>
              </a:rPr>
              <a:t>در میان جمع، گشاده رو بود و تنهایی، سیمایی محزون و متفکر داشت. هرگز به روی کسی خیره نگاه نمی کرد و بیشتر اوقات، چشم هایش را به زمین می دوخت. در سلام کردن به همه، حتی به کودکان، پیش دستی می کرد. هرگاه به مجلسی وارد می شد، نزدیک ترین جای خالی را اختیار می کرد. از بیماران عیادت می کرد. سخ همنشین خود را نمی برید.</a:t>
            </a:r>
            <a:endParaRPr lang="en-US" sz="2800" b="1" dirty="0">
              <a:cs typeface="B Nazanin" panose="00000400000000000000" pitchFamily="2" charset="-78"/>
            </a:endParaRPr>
          </a:p>
        </p:txBody>
      </p:sp>
      <p:cxnSp>
        <p:nvCxnSpPr>
          <p:cNvPr id="3" name="Straight Connector 2"/>
          <p:cNvCxnSpPr/>
          <p:nvPr/>
        </p:nvCxnSpPr>
        <p:spPr>
          <a:xfrm flipH="1">
            <a:off x="8927912" y="2942287"/>
            <a:ext cx="1035081"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8827909" y="1992573"/>
            <a:ext cx="218219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FF0000"/>
                </a:solidFill>
                <a:cs typeface="B Nazanin" panose="00000400000000000000" pitchFamily="2" charset="-78"/>
              </a:rPr>
              <a:t>خندان</a:t>
            </a:r>
            <a:endParaRPr lang="en-US" sz="2800" b="1" dirty="0">
              <a:solidFill>
                <a:srgbClr val="FF0000"/>
              </a:solidFill>
              <a:cs typeface="B Nazanin" panose="00000400000000000000" pitchFamily="2" charset="-78"/>
            </a:endParaRPr>
          </a:p>
        </p:txBody>
      </p:sp>
      <p:cxnSp>
        <p:nvCxnSpPr>
          <p:cNvPr id="6" name="Straight Connector 5"/>
          <p:cNvCxnSpPr/>
          <p:nvPr/>
        </p:nvCxnSpPr>
        <p:spPr>
          <a:xfrm flipH="1">
            <a:off x="6446294" y="2942287"/>
            <a:ext cx="1035081"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6346291" y="1992573"/>
            <a:ext cx="218219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FF0000"/>
                </a:solidFill>
                <a:cs typeface="B Nazanin" panose="00000400000000000000" pitchFamily="2" charset="-78"/>
              </a:rPr>
              <a:t>چهره</a:t>
            </a:r>
            <a:endParaRPr lang="en-US" sz="2800" b="1" dirty="0">
              <a:solidFill>
                <a:srgbClr val="FF0000"/>
              </a:solidFill>
              <a:cs typeface="B Nazanin" panose="00000400000000000000" pitchFamily="2" charset="-78"/>
            </a:endParaRPr>
          </a:p>
        </p:txBody>
      </p:sp>
      <p:cxnSp>
        <p:nvCxnSpPr>
          <p:cNvPr id="8" name="Straight Connector 7"/>
          <p:cNvCxnSpPr/>
          <p:nvPr/>
        </p:nvCxnSpPr>
        <p:spPr>
          <a:xfrm flipH="1">
            <a:off x="5504912" y="3040096"/>
            <a:ext cx="1035081"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4955768" y="1895306"/>
            <a:ext cx="218219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FF0000"/>
                </a:solidFill>
                <a:cs typeface="B Nazanin" panose="00000400000000000000" pitchFamily="2" charset="-78"/>
              </a:rPr>
              <a:t>اندوهگین</a:t>
            </a:r>
            <a:endParaRPr lang="en-US" sz="2800" b="1" dirty="0">
              <a:solidFill>
                <a:srgbClr val="FF0000"/>
              </a:solidFill>
              <a:cs typeface="B Nazanin" panose="00000400000000000000" pitchFamily="2" charset="-78"/>
            </a:endParaRPr>
          </a:p>
        </p:txBody>
      </p:sp>
      <p:cxnSp>
        <p:nvCxnSpPr>
          <p:cNvPr id="10" name="Straight Connector 9"/>
          <p:cNvCxnSpPr/>
          <p:nvPr/>
        </p:nvCxnSpPr>
        <p:spPr>
          <a:xfrm flipH="1">
            <a:off x="4297633" y="3101297"/>
            <a:ext cx="1035081"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1" name="Rectangle 10"/>
          <p:cNvSpPr/>
          <p:nvPr/>
        </p:nvSpPr>
        <p:spPr>
          <a:xfrm>
            <a:off x="2465057" y="2141535"/>
            <a:ext cx="3665152"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FF0000"/>
                </a:solidFill>
                <a:cs typeface="B Nazanin" panose="00000400000000000000" pitchFamily="2" charset="-78"/>
              </a:rPr>
              <a:t>هم خانواده فکر ،افکار</a:t>
            </a:r>
            <a:endParaRPr lang="en-US" sz="2800" b="1" dirty="0">
              <a:solidFill>
                <a:srgbClr val="FF0000"/>
              </a:solidFill>
              <a:cs typeface="B Nazanin" panose="00000400000000000000" pitchFamily="2" charset="-78"/>
            </a:endParaRPr>
          </a:p>
        </p:txBody>
      </p:sp>
      <p:cxnSp>
        <p:nvCxnSpPr>
          <p:cNvPr id="12" name="Straight Connector 11"/>
          <p:cNvCxnSpPr/>
          <p:nvPr/>
        </p:nvCxnSpPr>
        <p:spPr>
          <a:xfrm flipH="1">
            <a:off x="8528482" y="3992524"/>
            <a:ext cx="1035081"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3" name="Rectangle 12"/>
          <p:cNvSpPr/>
          <p:nvPr/>
        </p:nvSpPr>
        <p:spPr>
          <a:xfrm>
            <a:off x="8428479" y="3042810"/>
            <a:ext cx="218219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FF0000"/>
                </a:solidFill>
                <a:cs typeface="B Nazanin" panose="00000400000000000000" pitchFamily="2" charset="-78"/>
              </a:rPr>
              <a:t>جمع وقف</a:t>
            </a:r>
            <a:endParaRPr lang="en-US" sz="2800" b="1" dirty="0">
              <a:solidFill>
                <a:srgbClr val="FF0000"/>
              </a:solidFill>
              <a:cs typeface="B Nazanin" panose="00000400000000000000" pitchFamily="2" charset="-78"/>
            </a:endParaRPr>
          </a:p>
        </p:txBody>
      </p:sp>
      <p:cxnSp>
        <p:nvCxnSpPr>
          <p:cNvPr id="14" name="Straight Connector 13"/>
          <p:cNvCxnSpPr/>
          <p:nvPr/>
        </p:nvCxnSpPr>
        <p:spPr>
          <a:xfrm flipH="1">
            <a:off x="9772703" y="5167547"/>
            <a:ext cx="1035081"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5" name="Rectangle 14"/>
          <p:cNvSpPr/>
          <p:nvPr/>
        </p:nvSpPr>
        <p:spPr>
          <a:xfrm>
            <a:off x="9672700" y="4217833"/>
            <a:ext cx="218219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FF0000"/>
                </a:solidFill>
                <a:cs typeface="B Nazanin" panose="00000400000000000000" pitchFamily="2" charset="-78"/>
              </a:rPr>
              <a:t>جلوتر بودن</a:t>
            </a:r>
            <a:endParaRPr lang="en-US" sz="2800" b="1" dirty="0">
              <a:solidFill>
                <a:srgbClr val="FF0000"/>
              </a:solidFill>
              <a:cs typeface="B Nazanin" panose="00000400000000000000" pitchFamily="2" charset="-78"/>
            </a:endParaRPr>
          </a:p>
        </p:txBody>
      </p:sp>
      <p:cxnSp>
        <p:nvCxnSpPr>
          <p:cNvPr id="16" name="Straight Connector 15"/>
          <p:cNvCxnSpPr/>
          <p:nvPr/>
        </p:nvCxnSpPr>
        <p:spPr>
          <a:xfrm flipH="1">
            <a:off x="3371015" y="5150725"/>
            <a:ext cx="1035081"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7" name="Rectangle 16"/>
          <p:cNvSpPr/>
          <p:nvPr/>
        </p:nvSpPr>
        <p:spPr>
          <a:xfrm>
            <a:off x="3271012" y="4201011"/>
            <a:ext cx="218219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FF0000"/>
                </a:solidFill>
                <a:cs typeface="B Nazanin" panose="00000400000000000000" pitchFamily="2" charset="-78"/>
              </a:rPr>
              <a:t>صفت عالی</a:t>
            </a:r>
            <a:endParaRPr lang="en-US" sz="2800" b="1" dirty="0">
              <a:solidFill>
                <a:srgbClr val="FF0000"/>
              </a:solidFill>
              <a:cs typeface="B Nazanin" panose="00000400000000000000" pitchFamily="2" charset="-78"/>
            </a:endParaRPr>
          </a:p>
        </p:txBody>
      </p:sp>
      <p:cxnSp>
        <p:nvCxnSpPr>
          <p:cNvPr id="18" name="Straight Connector 17"/>
          <p:cNvCxnSpPr/>
          <p:nvPr/>
        </p:nvCxnSpPr>
        <p:spPr>
          <a:xfrm flipH="1">
            <a:off x="732068" y="5192137"/>
            <a:ext cx="1035081"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9" name="Rectangle 18"/>
          <p:cNvSpPr/>
          <p:nvPr/>
        </p:nvSpPr>
        <p:spPr>
          <a:xfrm>
            <a:off x="632065" y="4242423"/>
            <a:ext cx="218219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FF0000"/>
                </a:solidFill>
                <a:cs typeface="B Nazanin" panose="00000400000000000000" pitchFamily="2" charset="-78"/>
              </a:rPr>
              <a:t>اختیار می کرد</a:t>
            </a:r>
            <a:endParaRPr lang="en-US" sz="2800" b="1" dirty="0">
              <a:solidFill>
                <a:srgbClr val="FF0000"/>
              </a:solidFill>
              <a:cs typeface="B Nazanin" panose="00000400000000000000" pitchFamily="2" charset="-78"/>
            </a:endParaRPr>
          </a:p>
        </p:txBody>
      </p:sp>
      <p:cxnSp>
        <p:nvCxnSpPr>
          <p:cNvPr id="20" name="Straight Connector 19"/>
          <p:cNvCxnSpPr/>
          <p:nvPr/>
        </p:nvCxnSpPr>
        <p:spPr>
          <a:xfrm flipH="1">
            <a:off x="10907787" y="6169059"/>
            <a:ext cx="1035081"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p:nvCxnSpPr>
        <p:spPr>
          <a:xfrm flipH="1">
            <a:off x="8628485" y="6217785"/>
            <a:ext cx="1035081"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23" name="Rectangle 22"/>
          <p:cNvSpPr/>
          <p:nvPr/>
        </p:nvSpPr>
        <p:spPr>
          <a:xfrm>
            <a:off x="8528482" y="5268071"/>
            <a:ext cx="218219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FF0000"/>
                </a:solidFill>
                <a:cs typeface="B Nazanin" panose="00000400000000000000" pitchFamily="2" charset="-78"/>
              </a:rPr>
              <a:t>ملاقات کردن</a:t>
            </a:r>
            <a:endParaRPr lang="en-US" sz="2800" b="1" dirty="0">
              <a:solidFill>
                <a:srgbClr val="FF0000"/>
              </a:solidFill>
              <a:cs typeface="B Nazanin" panose="00000400000000000000" pitchFamily="2" charset="-78"/>
            </a:endParaRPr>
          </a:p>
        </p:txBody>
      </p:sp>
      <p:cxnSp>
        <p:nvCxnSpPr>
          <p:cNvPr id="24" name="Straight Connector 23"/>
          <p:cNvCxnSpPr/>
          <p:nvPr/>
        </p:nvCxnSpPr>
        <p:spPr>
          <a:xfrm flipH="1">
            <a:off x="4048021" y="6269401"/>
            <a:ext cx="1035081"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25" name="Rectangle 24"/>
          <p:cNvSpPr/>
          <p:nvPr/>
        </p:nvSpPr>
        <p:spPr>
          <a:xfrm>
            <a:off x="3948018" y="5319687"/>
            <a:ext cx="218219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FF0000"/>
                </a:solidFill>
                <a:cs typeface="B Nazanin" panose="00000400000000000000" pitchFamily="2" charset="-78"/>
              </a:rPr>
              <a:t>قطع نمی کرد</a:t>
            </a:r>
            <a:endParaRPr lang="en-US" sz="28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3773835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3773" y="1446663"/>
            <a:ext cx="11873552" cy="6165698"/>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بیش از حد لزوم، سخن نمی گفت و اجازه نمی داد کسی جز در مقام داد خواهی، در حضور او از دیگری بد بگوید و یا به کسی دشنام دهد.</a:t>
            </a:r>
          </a:p>
          <a:p>
            <a:pPr algn="r" rtl="1">
              <a:lnSpc>
                <a:spcPct val="200000"/>
              </a:lnSpc>
            </a:pPr>
            <a:r>
              <a:rPr lang="fa-IR" sz="2800" b="1" dirty="0" smtClean="0">
                <a:cs typeface="B Nazanin" panose="00000400000000000000" pitchFamily="2" charset="-78"/>
              </a:rPr>
              <a:t>هیچ گاه زبانش را به دشنام نمی آلود. بدرفتاری با شخص خود را می بخشید ولی درباره ی کسانی که به حریم قانون، تجاوز می کردند، گذشت و مدارا نداشت.</a:t>
            </a:r>
          </a:p>
          <a:p>
            <a:pPr algn="r" rtl="1">
              <a:lnSpc>
                <a:spcPct val="200000"/>
              </a:lnSpc>
            </a:pPr>
            <a:r>
              <a:rPr lang="fa-IR" sz="2800" b="1" dirty="0" smtClean="0">
                <a:cs typeface="B Nazanin" panose="00000400000000000000" pitchFamily="2" charset="-78"/>
              </a:rPr>
              <a:t>در زندگی از تجمل دوری می جست. در کارهای منزل به خانواده اش کمک می نمود و چون بانگ اذان را می شنید، به نماز می رفت.</a:t>
            </a:r>
          </a:p>
          <a:p>
            <a:pPr algn="r" rtl="1">
              <a:lnSpc>
                <a:spcPct val="200000"/>
              </a:lnSpc>
            </a:pPr>
            <a:endParaRPr lang="en-US" sz="2800" b="1" dirty="0">
              <a:cs typeface="B Nazanin" panose="00000400000000000000" pitchFamily="2" charset="-78"/>
            </a:endParaRPr>
          </a:p>
        </p:txBody>
      </p:sp>
      <p:cxnSp>
        <p:nvCxnSpPr>
          <p:cNvPr id="3" name="Straight Connector 2"/>
          <p:cNvCxnSpPr/>
          <p:nvPr/>
        </p:nvCxnSpPr>
        <p:spPr>
          <a:xfrm flipH="1" flipV="1">
            <a:off x="10610310" y="2306471"/>
            <a:ext cx="567879" cy="8019"/>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9855134" y="1416468"/>
            <a:ext cx="218219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FF0000"/>
                </a:solidFill>
                <a:cs typeface="B Nazanin" panose="00000400000000000000" pitchFamily="2" charset="-78"/>
              </a:rPr>
              <a:t>لازم</a:t>
            </a:r>
            <a:endParaRPr lang="en-US" sz="2800" b="1" dirty="0">
              <a:solidFill>
                <a:srgbClr val="FF0000"/>
              </a:solidFill>
              <a:cs typeface="B Nazanin" panose="00000400000000000000" pitchFamily="2" charset="-78"/>
            </a:endParaRPr>
          </a:p>
        </p:txBody>
      </p:sp>
      <p:cxnSp>
        <p:nvCxnSpPr>
          <p:cNvPr id="6" name="Straight Connector 5"/>
          <p:cNvCxnSpPr/>
          <p:nvPr/>
        </p:nvCxnSpPr>
        <p:spPr>
          <a:xfrm flipH="1" flipV="1">
            <a:off x="10042431" y="2445223"/>
            <a:ext cx="567879" cy="8019"/>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10762710" y="1612711"/>
            <a:ext cx="218219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FF0000"/>
                </a:solidFill>
                <a:cs typeface="B Nazanin" panose="00000400000000000000" pitchFamily="2" charset="-78"/>
              </a:rPr>
              <a:t>اندازه</a:t>
            </a:r>
            <a:endParaRPr lang="en-US" sz="2800" b="1" dirty="0">
              <a:solidFill>
                <a:srgbClr val="FF0000"/>
              </a:solidFill>
              <a:cs typeface="B Nazanin" panose="00000400000000000000" pitchFamily="2" charset="-78"/>
            </a:endParaRPr>
          </a:p>
        </p:txBody>
      </p:sp>
      <p:sp>
        <p:nvSpPr>
          <p:cNvPr id="8" name="Rectangle 7"/>
          <p:cNvSpPr/>
          <p:nvPr/>
        </p:nvSpPr>
        <p:spPr>
          <a:xfrm>
            <a:off x="3846317" y="1175416"/>
            <a:ext cx="218219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FF0000"/>
                </a:solidFill>
                <a:cs typeface="B Nazanin" panose="00000400000000000000" pitchFamily="2" charset="-78"/>
              </a:rPr>
              <a:t>جایگاه</a:t>
            </a:r>
            <a:endParaRPr lang="en-US" sz="2800" b="1" dirty="0">
              <a:solidFill>
                <a:srgbClr val="FF0000"/>
              </a:solidFill>
              <a:cs typeface="B Nazanin" panose="00000400000000000000" pitchFamily="2" charset="-78"/>
            </a:endParaRPr>
          </a:p>
        </p:txBody>
      </p:sp>
      <p:cxnSp>
        <p:nvCxnSpPr>
          <p:cNvPr id="9" name="Straight Connector 8"/>
          <p:cNvCxnSpPr/>
          <p:nvPr/>
        </p:nvCxnSpPr>
        <p:spPr>
          <a:xfrm flipH="1" flipV="1">
            <a:off x="4033614" y="2204171"/>
            <a:ext cx="567879" cy="8019"/>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2373474" y="1289152"/>
            <a:ext cx="218219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FF0000"/>
                </a:solidFill>
                <a:cs typeface="B Nazanin" panose="00000400000000000000" pitchFamily="2" charset="-78"/>
              </a:rPr>
              <a:t>طلب کردن</a:t>
            </a:r>
            <a:endParaRPr lang="en-US" sz="2800" b="1" dirty="0">
              <a:solidFill>
                <a:srgbClr val="FF0000"/>
              </a:solidFill>
              <a:cs typeface="B Nazanin" panose="00000400000000000000" pitchFamily="2" charset="-78"/>
            </a:endParaRPr>
          </a:p>
        </p:txBody>
      </p:sp>
      <p:cxnSp>
        <p:nvCxnSpPr>
          <p:cNvPr id="11" name="Straight Connector 10"/>
          <p:cNvCxnSpPr/>
          <p:nvPr/>
        </p:nvCxnSpPr>
        <p:spPr>
          <a:xfrm flipH="1" flipV="1">
            <a:off x="2690882" y="2314490"/>
            <a:ext cx="1155435" cy="1"/>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3" name="Rectangle 12"/>
          <p:cNvSpPr/>
          <p:nvPr/>
        </p:nvSpPr>
        <p:spPr>
          <a:xfrm>
            <a:off x="1210338" y="1306213"/>
            <a:ext cx="218219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FF0000"/>
                </a:solidFill>
                <a:cs typeface="B Nazanin" panose="00000400000000000000" pitchFamily="2" charset="-78"/>
              </a:rPr>
              <a:t>مقابل</a:t>
            </a:r>
            <a:endParaRPr lang="en-US" sz="2800" b="1" dirty="0">
              <a:solidFill>
                <a:srgbClr val="FF0000"/>
              </a:solidFill>
              <a:cs typeface="B Nazanin" panose="00000400000000000000" pitchFamily="2" charset="-78"/>
            </a:endParaRPr>
          </a:p>
        </p:txBody>
      </p:sp>
      <p:cxnSp>
        <p:nvCxnSpPr>
          <p:cNvPr id="14" name="Straight Connector 13"/>
          <p:cNvCxnSpPr/>
          <p:nvPr/>
        </p:nvCxnSpPr>
        <p:spPr>
          <a:xfrm flipH="1" flipV="1">
            <a:off x="1308982" y="2314490"/>
            <a:ext cx="1155435" cy="1"/>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5" name="Rectangle 14"/>
          <p:cNvSpPr/>
          <p:nvPr/>
        </p:nvSpPr>
        <p:spPr>
          <a:xfrm>
            <a:off x="7361337" y="2151853"/>
            <a:ext cx="218219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FF0000"/>
                </a:solidFill>
                <a:cs typeface="B Nazanin" panose="00000400000000000000" pitchFamily="2" charset="-78"/>
              </a:rPr>
              <a:t>فحش و ناسزا</a:t>
            </a:r>
            <a:endParaRPr lang="en-US" sz="2800" b="1" dirty="0">
              <a:solidFill>
                <a:srgbClr val="FF0000"/>
              </a:solidFill>
              <a:cs typeface="B Nazanin" panose="00000400000000000000" pitchFamily="2" charset="-78"/>
            </a:endParaRPr>
          </a:p>
        </p:txBody>
      </p:sp>
      <p:cxnSp>
        <p:nvCxnSpPr>
          <p:cNvPr id="16" name="Straight Connector 15"/>
          <p:cNvCxnSpPr/>
          <p:nvPr/>
        </p:nvCxnSpPr>
        <p:spPr>
          <a:xfrm flipH="1" flipV="1">
            <a:off x="7459981" y="3160130"/>
            <a:ext cx="1155435" cy="1"/>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20" name="Rectangle 19"/>
          <p:cNvSpPr/>
          <p:nvPr/>
        </p:nvSpPr>
        <p:spPr>
          <a:xfrm>
            <a:off x="7524320" y="3160130"/>
            <a:ext cx="218219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FF0000"/>
                </a:solidFill>
                <a:cs typeface="B Nazanin" panose="00000400000000000000" pitchFamily="2" charset="-78"/>
              </a:rPr>
              <a:t>آلوده نمی کرد</a:t>
            </a:r>
            <a:endParaRPr lang="en-US" sz="2800" b="1" dirty="0">
              <a:solidFill>
                <a:srgbClr val="FF0000"/>
              </a:solidFill>
              <a:cs typeface="B Nazanin" panose="00000400000000000000" pitchFamily="2" charset="-78"/>
            </a:endParaRPr>
          </a:p>
        </p:txBody>
      </p:sp>
      <p:cxnSp>
        <p:nvCxnSpPr>
          <p:cNvPr id="21" name="Straight Connector 20"/>
          <p:cNvCxnSpPr/>
          <p:nvPr/>
        </p:nvCxnSpPr>
        <p:spPr>
          <a:xfrm flipH="1" flipV="1">
            <a:off x="7552794" y="3954597"/>
            <a:ext cx="1155435" cy="1"/>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22" name="Rectangle 21"/>
          <p:cNvSpPr/>
          <p:nvPr/>
        </p:nvSpPr>
        <p:spPr>
          <a:xfrm>
            <a:off x="10013957" y="3974085"/>
            <a:ext cx="218219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FF0000"/>
                </a:solidFill>
                <a:cs typeface="B Nazanin" panose="00000400000000000000" pitchFamily="2" charset="-78"/>
              </a:rPr>
              <a:t>محدوده</a:t>
            </a:r>
            <a:endParaRPr lang="en-US" sz="2800" b="1" dirty="0">
              <a:solidFill>
                <a:srgbClr val="FF0000"/>
              </a:solidFill>
              <a:cs typeface="B Nazanin" panose="00000400000000000000" pitchFamily="2" charset="-78"/>
            </a:endParaRPr>
          </a:p>
        </p:txBody>
      </p:sp>
      <p:cxnSp>
        <p:nvCxnSpPr>
          <p:cNvPr id="23" name="Straight Connector 22"/>
          <p:cNvCxnSpPr/>
          <p:nvPr/>
        </p:nvCxnSpPr>
        <p:spPr>
          <a:xfrm flipH="1">
            <a:off x="10610310" y="4768552"/>
            <a:ext cx="587557" cy="747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25" name="Rectangle 24"/>
          <p:cNvSpPr/>
          <p:nvPr/>
        </p:nvSpPr>
        <p:spPr>
          <a:xfrm>
            <a:off x="7718682" y="3940333"/>
            <a:ext cx="364969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FF0000"/>
                </a:solidFill>
                <a:cs typeface="B Nazanin" panose="00000400000000000000" pitchFamily="2" charset="-78"/>
              </a:rPr>
              <a:t>دراز دستی کردن</a:t>
            </a:r>
            <a:endParaRPr lang="en-US" sz="2800" b="1" dirty="0">
              <a:solidFill>
                <a:srgbClr val="FF0000"/>
              </a:solidFill>
              <a:cs typeface="B Nazanin" panose="00000400000000000000" pitchFamily="2" charset="-78"/>
            </a:endParaRPr>
          </a:p>
        </p:txBody>
      </p:sp>
      <p:cxnSp>
        <p:nvCxnSpPr>
          <p:cNvPr id="26" name="Straight Connector 25"/>
          <p:cNvCxnSpPr/>
          <p:nvPr/>
        </p:nvCxnSpPr>
        <p:spPr>
          <a:xfrm flipH="1" flipV="1">
            <a:off x="8388093" y="4815335"/>
            <a:ext cx="1155435" cy="1"/>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27" name="Rectangle 26"/>
          <p:cNvSpPr/>
          <p:nvPr/>
        </p:nvSpPr>
        <p:spPr>
          <a:xfrm>
            <a:off x="5457527" y="3971449"/>
            <a:ext cx="364969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FF0000"/>
                </a:solidFill>
                <a:cs typeface="B Nazanin" panose="00000400000000000000" pitchFamily="2" charset="-78"/>
              </a:rPr>
              <a:t>مترادف / بخشش</a:t>
            </a:r>
            <a:endParaRPr lang="en-US" sz="2800" b="1" dirty="0">
              <a:solidFill>
                <a:srgbClr val="FF0000"/>
              </a:solidFill>
              <a:cs typeface="B Nazanin" panose="00000400000000000000" pitchFamily="2" charset="-78"/>
            </a:endParaRPr>
          </a:p>
        </p:txBody>
      </p:sp>
      <p:cxnSp>
        <p:nvCxnSpPr>
          <p:cNvPr id="28" name="Straight Connector 27"/>
          <p:cNvCxnSpPr/>
          <p:nvPr/>
        </p:nvCxnSpPr>
        <p:spPr>
          <a:xfrm flipH="1" flipV="1">
            <a:off x="6126938" y="4846451"/>
            <a:ext cx="1155435" cy="1"/>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29" name="Rectangle 28"/>
          <p:cNvSpPr/>
          <p:nvPr/>
        </p:nvSpPr>
        <p:spPr>
          <a:xfrm>
            <a:off x="7361337" y="4846451"/>
            <a:ext cx="541639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FF0000"/>
                </a:solidFill>
                <a:cs typeface="B Nazanin" panose="00000400000000000000" pitchFamily="2" charset="-78"/>
              </a:rPr>
              <a:t>زیبایی ظاهری ،هم خانواده جمیل</a:t>
            </a:r>
            <a:endParaRPr lang="en-US" sz="2800" b="1" dirty="0">
              <a:solidFill>
                <a:srgbClr val="FF0000"/>
              </a:solidFill>
              <a:cs typeface="B Nazanin" panose="00000400000000000000" pitchFamily="2" charset="-78"/>
            </a:endParaRPr>
          </a:p>
        </p:txBody>
      </p:sp>
      <p:cxnSp>
        <p:nvCxnSpPr>
          <p:cNvPr id="30" name="Straight Connector 29"/>
          <p:cNvCxnSpPr/>
          <p:nvPr/>
        </p:nvCxnSpPr>
        <p:spPr>
          <a:xfrm flipH="1" flipV="1">
            <a:off x="9464713" y="5748824"/>
            <a:ext cx="1155435" cy="1"/>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03012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4716" y="1760561"/>
            <a:ext cx="11873552" cy="4401205"/>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سعدی، شاعر و نویسنده ی توانای زبان و ادب فارسی، در ستایش پیامبر بزرگوار اسلام، سروده ای دارد که چند بیت آن را می خوانیم:</a:t>
            </a:r>
          </a:p>
          <a:p>
            <a:pPr algn="ctr" rtl="1">
              <a:lnSpc>
                <a:spcPct val="200000"/>
              </a:lnSpc>
            </a:pPr>
            <a:r>
              <a:rPr lang="fa-IR" sz="2800" b="1" dirty="0" smtClean="0">
                <a:cs typeface="B Nazanin" panose="00000400000000000000" pitchFamily="2" charset="-78"/>
              </a:rPr>
              <a:t>ماه فرو ماند از جمال محمد (ص)            سرو نباشد به اعتدال محمد</a:t>
            </a:r>
          </a:p>
          <a:p>
            <a:pPr algn="ctr" rtl="1">
              <a:lnSpc>
                <a:spcPct val="200000"/>
              </a:lnSpc>
            </a:pPr>
            <a:r>
              <a:rPr lang="fa-IR" sz="2800" b="1" dirty="0" smtClean="0">
                <a:cs typeface="B Nazanin" panose="00000400000000000000" pitchFamily="2" charset="-78"/>
              </a:rPr>
              <a:t> آدم و نوح وخلیل و موسی و عیسی           آمده مجموع در ظلال محمد</a:t>
            </a:r>
          </a:p>
          <a:p>
            <a:pPr algn="ctr" rtl="1">
              <a:lnSpc>
                <a:spcPct val="200000"/>
              </a:lnSpc>
            </a:pPr>
            <a:r>
              <a:rPr lang="fa-IR" sz="2800" b="1" dirty="0" smtClean="0">
                <a:cs typeface="B Nazanin" panose="00000400000000000000" pitchFamily="2" charset="-78"/>
              </a:rPr>
              <a:t>سعدی</a:t>
            </a:r>
            <a:r>
              <a:rPr lang="fa-IR" sz="2800" b="1" dirty="0" smtClean="0">
                <a:cs typeface="B Nazanin" panose="00000400000000000000" pitchFamily="2" charset="-78"/>
              </a:rPr>
              <a:t>،/ </a:t>
            </a:r>
            <a:r>
              <a:rPr lang="fa-IR" sz="2800" b="1" dirty="0" smtClean="0">
                <a:cs typeface="B Nazanin" panose="00000400000000000000" pitchFamily="2" charset="-78"/>
              </a:rPr>
              <a:t>اگر عاشقی </a:t>
            </a:r>
            <a:r>
              <a:rPr lang="fa-IR" sz="2800" b="1" dirty="0" smtClean="0">
                <a:cs typeface="B Nazanin" panose="00000400000000000000" pitchFamily="2" charset="-78"/>
              </a:rPr>
              <a:t>کنی/ </a:t>
            </a:r>
            <a:r>
              <a:rPr lang="fa-IR" sz="2800" b="1" dirty="0" smtClean="0">
                <a:cs typeface="B Nazanin" panose="00000400000000000000" pitchFamily="2" charset="-78"/>
              </a:rPr>
              <a:t>و </a:t>
            </a:r>
            <a:r>
              <a:rPr lang="fa-IR" sz="2800" b="1" dirty="0" smtClean="0">
                <a:cs typeface="B Nazanin" panose="00000400000000000000" pitchFamily="2" charset="-78"/>
              </a:rPr>
              <a:t>جوانی/               </a:t>
            </a:r>
            <a:r>
              <a:rPr lang="fa-IR" sz="2800" b="1" dirty="0" smtClean="0">
                <a:cs typeface="B Nazanin" panose="00000400000000000000" pitchFamily="2" charset="-78"/>
              </a:rPr>
              <a:t>عشق محمد بس است </a:t>
            </a:r>
            <a:r>
              <a:rPr lang="fa-IR" sz="2800" b="1" dirty="0" smtClean="0">
                <a:cs typeface="B Nazanin" panose="00000400000000000000" pitchFamily="2" charset="-78"/>
              </a:rPr>
              <a:t>/و </a:t>
            </a:r>
            <a:r>
              <a:rPr lang="fa-IR" sz="2800" b="1" dirty="0" smtClean="0">
                <a:cs typeface="B Nazanin" panose="00000400000000000000" pitchFamily="2" charset="-78"/>
              </a:rPr>
              <a:t>آل محمد</a:t>
            </a:r>
            <a:endParaRPr lang="en-US" sz="2800" b="1" dirty="0">
              <a:cs typeface="B Nazanin" panose="00000400000000000000" pitchFamily="2" charset="-78"/>
            </a:endParaRPr>
          </a:p>
        </p:txBody>
      </p:sp>
      <p:sp>
        <p:nvSpPr>
          <p:cNvPr id="3" name="Rectangle 2"/>
          <p:cNvSpPr/>
          <p:nvPr/>
        </p:nvSpPr>
        <p:spPr>
          <a:xfrm>
            <a:off x="8023307" y="1498951"/>
            <a:ext cx="1134342"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FF0000"/>
                </a:solidFill>
                <a:cs typeface="B Nazanin" panose="00000400000000000000" pitchFamily="2" charset="-78"/>
              </a:rPr>
              <a:t>بدل</a:t>
            </a:r>
            <a:endParaRPr lang="en-US" sz="2800" b="1" dirty="0">
              <a:solidFill>
                <a:srgbClr val="FF0000"/>
              </a:solidFill>
              <a:cs typeface="B Nazanin" panose="00000400000000000000" pitchFamily="2" charset="-78"/>
            </a:endParaRPr>
          </a:p>
        </p:txBody>
      </p:sp>
      <p:cxnSp>
        <p:nvCxnSpPr>
          <p:cNvPr id="5" name="Straight Connector 4"/>
          <p:cNvCxnSpPr/>
          <p:nvPr/>
        </p:nvCxnSpPr>
        <p:spPr>
          <a:xfrm flipH="1">
            <a:off x="5540991" y="2635565"/>
            <a:ext cx="5794768" cy="25748"/>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2244996" y="1666824"/>
            <a:ext cx="4412749"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FF0000"/>
                </a:solidFill>
                <a:cs typeface="B Nazanin" panose="00000400000000000000" pitchFamily="2" charset="-78"/>
              </a:rPr>
              <a:t>مدح و ثنای کسی را گفتن</a:t>
            </a:r>
            <a:endParaRPr lang="en-US" sz="2800" b="1" dirty="0">
              <a:solidFill>
                <a:srgbClr val="FF0000"/>
              </a:solidFill>
              <a:cs typeface="B Nazanin" panose="00000400000000000000" pitchFamily="2" charset="-78"/>
            </a:endParaRPr>
          </a:p>
        </p:txBody>
      </p:sp>
      <p:cxnSp>
        <p:nvCxnSpPr>
          <p:cNvPr id="7" name="Straight Connector 6"/>
          <p:cNvCxnSpPr/>
          <p:nvPr/>
        </p:nvCxnSpPr>
        <p:spPr>
          <a:xfrm flipH="1" flipV="1">
            <a:off x="4451371" y="2627546"/>
            <a:ext cx="567879" cy="8019"/>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8" name="Oval 7"/>
          <p:cNvSpPr/>
          <p:nvPr/>
        </p:nvSpPr>
        <p:spPr>
          <a:xfrm>
            <a:off x="9799093" y="3753134"/>
            <a:ext cx="491319" cy="559559"/>
          </a:xfrm>
          <a:prstGeom prst="ellipse">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10174709" y="3391497"/>
            <a:ext cx="1903559"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400" b="1" dirty="0" smtClean="0">
                <a:solidFill>
                  <a:srgbClr val="00B050"/>
                </a:solidFill>
                <a:cs typeface="B Nazanin" panose="00000400000000000000" pitchFamily="2" charset="-78"/>
              </a:rPr>
              <a:t>نماد زیبایی</a:t>
            </a:r>
            <a:endParaRPr lang="en-US" sz="2400" b="1" dirty="0">
              <a:solidFill>
                <a:srgbClr val="00B050"/>
              </a:solidFill>
              <a:cs typeface="B Nazanin" panose="00000400000000000000" pitchFamily="2" charset="-78"/>
            </a:endParaRPr>
          </a:p>
        </p:txBody>
      </p:sp>
      <p:sp>
        <p:nvSpPr>
          <p:cNvPr id="10" name="Rectangle 9"/>
          <p:cNvSpPr/>
          <p:nvPr/>
        </p:nvSpPr>
        <p:spPr>
          <a:xfrm>
            <a:off x="8282614" y="3353980"/>
            <a:ext cx="4412749"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400" b="1" dirty="0" smtClean="0">
                <a:solidFill>
                  <a:srgbClr val="FF0000"/>
                </a:solidFill>
                <a:cs typeface="B Nazanin" panose="00000400000000000000" pitchFamily="2" charset="-78"/>
              </a:rPr>
              <a:t>تعجب می کند</a:t>
            </a:r>
            <a:endParaRPr lang="en-US" sz="2400" b="1" dirty="0">
              <a:solidFill>
                <a:srgbClr val="FF0000"/>
              </a:solidFill>
              <a:cs typeface="B Nazanin" panose="00000400000000000000" pitchFamily="2" charset="-78"/>
            </a:endParaRPr>
          </a:p>
        </p:txBody>
      </p:sp>
      <p:cxnSp>
        <p:nvCxnSpPr>
          <p:cNvPr id="11" name="Straight Connector 10"/>
          <p:cNvCxnSpPr/>
          <p:nvPr/>
        </p:nvCxnSpPr>
        <p:spPr>
          <a:xfrm flipH="1" flipV="1">
            <a:off x="8873709" y="4312693"/>
            <a:ext cx="567879" cy="8019"/>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flipH="1" flipV="1">
            <a:off x="7870496" y="4283601"/>
            <a:ext cx="567879" cy="8019"/>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3" name="Rectangle 12"/>
          <p:cNvSpPr/>
          <p:nvPr/>
        </p:nvSpPr>
        <p:spPr>
          <a:xfrm>
            <a:off x="7494520" y="3462995"/>
            <a:ext cx="4412749"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400" b="1" dirty="0" smtClean="0">
                <a:solidFill>
                  <a:srgbClr val="FF0000"/>
                </a:solidFill>
                <a:cs typeface="B Nazanin" panose="00000400000000000000" pitchFamily="2" charset="-78"/>
              </a:rPr>
              <a:t>زیبایی </a:t>
            </a:r>
            <a:endParaRPr lang="en-US" sz="2400" b="1" dirty="0">
              <a:solidFill>
                <a:srgbClr val="FF0000"/>
              </a:solidFill>
              <a:cs typeface="B Nazanin" panose="00000400000000000000" pitchFamily="2" charset="-78"/>
            </a:endParaRPr>
          </a:p>
        </p:txBody>
      </p:sp>
      <p:sp>
        <p:nvSpPr>
          <p:cNvPr id="14" name="Oval 13"/>
          <p:cNvSpPr/>
          <p:nvPr/>
        </p:nvSpPr>
        <p:spPr>
          <a:xfrm>
            <a:off x="4891575" y="3753134"/>
            <a:ext cx="649416" cy="628683"/>
          </a:xfrm>
          <a:prstGeom prst="ellipse">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14"/>
          <p:cNvSpPr/>
          <p:nvPr/>
        </p:nvSpPr>
        <p:spPr>
          <a:xfrm>
            <a:off x="4735310" y="3271659"/>
            <a:ext cx="1903559"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400" b="1" dirty="0" smtClean="0">
                <a:solidFill>
                  <a:srgbClr val="00B050"/>
                </a:solidFill>
                <a:cs typeface="B Nazanin" panose="00000400000000000000" pitchFamily="2" charset="-78"/>
              </a:rPr>
              <a:t>اندام</a:t>
            </a:r>
            <a:endParaRPr lang="en-US" sz="2400" b="1" dirty="0">
              <a:solidFill>
                <a:srgbClr val="00B050"/>
              </a:solidFill>
              <a:cs typeface="B Nazanin" panose="00000400000000000000" pitchFamily="2" charset="-78"/>
            </a:endParaRPr>
          </a:p>
        </p:txBody>
      </p:sp>
      <p:cxnSp>
        <p:nvCxnSpPr>
          <p:cNvPr id="16" name="Straight Connector 15"/>
          <p:cNvCxnSpPr/>
          <p:nvPr/>
        </p:nvCxnSpPr>
        <p:spPr>
          <a:xfrm flipH="1" flipV="1">
            <a:off x="3038528" y="4220080"/>
            <a:ext cx="567879" cy="8019"/>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7" name="Rectangle 16"/>
          <p:cNvSpPr/>
          <p:nvPr/>
        </p:nvSpPr>
        <p:spPr>
          <a:xfrm>
            <a:off x="2662552" y="3399474"/>
            <a:ext cx="4412749"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400" b="1" dirty="0" smtClean="0">
                <a:solidFill>
                  <a:srgbClr val="FF0000"/>
                </a:solidFill>
                <a:cs typeface="B Nazanin" panose="00000400000000000000" pitchFamily="2" charset="-78"/>
              </a:rPr>
              <a:t>تناسب اندام</a:t>
            </a:r>
            <a:endParaRPr lang="en-US" sz="2400" b="1" dirty="0">
              <a:solidFill>
                <a:srgbClr val="FF0000"/>
              </a:solidFill>
              <a:cs typeface="B Nazanin" panose="00000400000000000000" pitchFamily="2" charset="-78"/>
            </a:endParaRPr>
          </a:p>
        </p:txBody>
      </p:sp>
      <p:cxnSp>
        <p:nvCxnSpPr>
          <p:cNvPr id="18" name="Straight Connector 17"/>
          <p:cNvCxnSpPr/>
          <p:nvPr/>
        </p:nvCxnSpPr>
        <p:spPr>
          <a:xfrm flipH="1" flipV="1">
            <a:off x="6141492" y="5233220"/>
            <a:ext cx="3957149" cy="8020"/>
          </a:xfrm>
          <a:prstGeom prst="line">
            <a:avLst/>
          </a:prstGeom>
          <a:ln w="28575">
            <a:solidFill>
              <a:schemeClr val="accent6">
                <a:lumMod val="50000"/>
              </a:schemeClr>
            </a:solidFill>
          </a:ln>
        </p:spPr>
        <p:style>
          <a:lnRef idx="1">
            <a:schemeClr val="accent2"/>
          </a:lnRef>
          <a:fillRef idx="0">
            <a:schemeClr val="accent2"/>
          </a:fillRef>
          <a:effectRef idx="0">
            <a:schemeClr val="accent2"/>
          </a:effectRef>
          <a:fontRef idx="minor">
            <a:schemeClr val="tx1"/>
          </a:fontRef>
        </p:style>
      </p:cxnSp>
      <p:sp>
        <p:nvSpPr>
          <p:cNvPr id="20" name="Rectangle 19"/>
          <p:cNvSpPr/>
          <p:nvPr/>
        </p:nvSpPr>
        <p:spPr>
          <a:xfrm>
            <a:off x="6534816" y="4338438"/>
            <a:ext cx="1903559"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400" b="1" dirty="0" smtClean="0">
                <a:solidFill>
                  <a:srgbClr val="00B050"/>
                </a:solidFill>
                <a:cs typeface="B Nazanin" panose="00000400000000000000" pitchFamily="2" charset="-78"/>
              </a:rPr>
              <a:t>مراعات نظیر</a:t>
            </a:r>
            <a:endParaRPr lang="en-US" sz="2400" b="1" dirty="0">
              <a:solidFill>
                <a:srgbClr val="00B050"/>
              </a:solidFill>
              <a:cs typeface="B Nazanin" panose="00000400000000000000" pitchFamily="2" charset="-78"/>
            </a:endParaRPr>
          </a:p>
        </p:txBody>
      </p:sp>
      <p:sp>
        <p:nvSpPr>
          <p:cNvPr id="21" name="Oval 20"/>
          <p:cNvSpPr/>
          <p:nvPr/>
        </p:nvSpPr>
        <p:spPr>
          <a:xfrm>
            <a:off x="8282614" y="4509649"/>
            <a:ext cx="618106" cy="702498"/>
          </a:xfrm>
          <a:prstGeom prst="ellipse">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Rectangle 21"/>
          <p:cNvSpPr/>
          <p:nvPr/>
        </p:nvSpPr>
        <p:spPr>
          <a:xfrm>
            <a:off x="8765843" y="4338437"/>
            <a:ext cx="2522611"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400" b="1" dirty="0" smtClean="0">
                <a:solidFill>
                  <a:srgbClr val="00B050"/>
                </a:solidFill>
                <a:cs typeface="B Nazanin" panose="00000400000000000000" pitchFamily="2" charset="-78"/>
              </a:rPr>
              <a:t>لقب حضرت ابراهیم</a:t>
            </a:r>
            <a:endParaRPr lang="en-US" sz="2400" b="1" dirty="0">
              <a:solidFill>
                <a:srgbClr val="00B050"/>
              </a:solidFill>
              <a:cs typeface="B Nazanin" panose="00000400000000000000" pitchFamily="2" charset="-78"/>
            </a:endParaRPr>
          </a:p>
        </p:txBody>
      </p:sp>
      <p:cxnSp>
        <p:nvCxnSpPr>
          <p:cNvPr id="23" name="Straight Connector 22"/>
          <p:cNvCxnSpPr/>
          <p:nvPr/>
        </p:nvCxnSpPr>
        <p:spPr>
          <a:xfrm flipH="1" flipV="1">
            <a:off x="2754588" y="5070569"/>
            <a:ext cx="567879" cy="8019"/>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24" name="Rectangle 23"/>
          <p:cNvSpPr/>
          <p:nvPr/>
        </p:nvSpPr>
        <p:spPr>
          <a:xfrm>
            <a:off x="-313898" y="4249963"/>
            <a:ext cx="7105260"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400" b="1" dirty="0" smtClean="0">
                <a:solidFill>
                  <a:srgbClr val="FF0000"/>
                </a:solidFill>
                <a:cs typeface="B Nazanin" panose="00000400000000000000" pitchFamily="2" charset="-78"/>
              </a:rPr>
              <a:t>جمع ظل : سایه  /حضرت محمد کامل کننده ادیان دیگر است</a:t>
            </a:r>
            <a:endParaRPr lang="en-US" sz="2400" b="1" dirty="0">
              <a:solidFill>
                <a:srgbClr val="FF0000"/>
              </a:solidFill>
              <a:cs typeface="B Nazanin" panose="00000400000000000000" pitchFamily="2" charset="-78"/>
            </a:endParaRPr>
          </a:p>
        </p:txBody>
      </p:sp>
      <p:cxnSp>
        <p:nvCxnSpPr>
          <p:cNvPr id="25" name="Straight Connector 24"/>
          <p:cNvCxnSpPr/>
          <p:nvPr/>
        </p:nvCxnSpPr>
        <p:spPr>
          <a:xfrm flipH="1" flipV="1">
            <a:off x="10098641" y="6013382"/>
            <a:ext cx="567879" cy="8019"/>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26" name="Rectangle 25"/>
          <p:cNvSpPr/>
          <p:nvPr/>
        </p:nvSpPr>
        <p:spPr>
          <a:xfrm>
            <a:off x="9726881" y="5070569"/>
            <a:ext cx="1608878"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400" b="1" dirty="0" smtClean="0">
                <a:solidFill>
                  <a:srgbClr val="FF0000"/>
                </a:solidFill>
                <a:cs typeface="B Nazanin" panose="00000400000000000000" pitchFamily="2" charset="-78"/>
              </a:rPr>
              <a:t>تخلص شعری</a:t>
            </a:r>
            <a:endParaRPr lang="en-US" sz="2400" b="1" dirty="0">
              <a:solidFill>
                <a:srgbClr val="FF0000"/>
              </a:solidFill>
              <a:cs typeface="B Nazanin" panose="00000400000000000000" pitchFamily="2" charset="-78"/>
            </a:endParaRPr>
          </a:p>
        </p:txBody>
      </p:sp>
      <p:sp>
        <p:nvSpPr>
          <p:cNvPr id="27" name="Rectangle 26"/>
          <p:cNvSpPr/>
          <p:nvPr/>
        </p:nvSpPr>
        <p:spPr>
          <a:xfrm>
            <a:off x="8438375" y="5906123"/>
            <a:ext cx="2183628"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400" b="1" dirty="0" smtClean="0">
                <a:solidFill>
                  <a:srgbClr val="FF0000"/>
                </a:solidFill>
                <a:cs typeface="B Nazanin" panose="00000400000000000000" pitchFamily="2" charset="-78"/>
              </a:rPr>
              <a:t>2جمله</a:t>
            </a:r>
            <a:endParaRPr lang="en-US" sz="2400" b="1" dirty="0">
              <a:solidFill>
                <a:srgbClr val="FF0000"/>
              </a:solidFill>
              <a:cs typeface="B Nazanin" panose="00000400000000000000" pitchFamily="2" charset="-78"/>
            </a:endParaRPr>
          </a:p>
        </p:txBody>
      </p:sp>
      <p:sp>
        <p:nvSpPr>
          <p:cNvPr id="28" name="Rectangle 27"/>
          <p:cNvSpPr/>
          <p:nvPr/>
        </p:nvSpPr>
        <p:spPr>
          <a:xfrm>
            <a:off x="6791362" y="5906123"/>
            <a:ext cx="2183628"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400" b="1" dirty="0" smtClean="0">
                <a:solidFill>
                  <a:srgbClr val="FF0000"/>
                </a:solidFill>
                <a:cs typeface="B Nazanin" panose="00000400000000000000" pitchFamily="2" charset="-78"/>
              </a:rPr>
              <a:t>3جمله</a:t>
            </a:r>
            <a:endParaRPr lang="en-US" sz="2400" b="1" dirty="0">
              <a:solidFill>
                <a:srgbClr val="FF0000"/>
              </a:solidFill>
              <a:cs typeface="B Nazanin" panose="00000400000000000000" pitchFamily="2" charset="-78"/>
            </a:endParaRPr>
          </a:p>
        </p:txBody>
      </p:sp>
      <p:sp>
        <p:nvSpPr>
          <p:cNvPr id="29" name="Rectangle 28"/>
          <p:cNvSpPr/>
          <p:nvPr/>
        </p:nvSpPr>
        <p:spPr>
          <a:xfrm>
            <a:off x="6330768" y="5200144"/>
            <a:ext cx="2183628"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400" b="1" dirty="0" smtClean="0">
                <a:solidFill>
                  <a:srgbClr val="FF0000"/>
                </a:solidFill>
                <a:cs typeface="B Nazanin" panose="00000400000000000000" pitchFamily="2" charset="-78"/>
              </a:rPr>
              <a:t>کنی </a:t>
            </a:r>
            <a:endParaRPr lang="en-US" sz="2400" b="1" dirty="0">
              <a:solidFill>
                <a:srgbClr val="FF0000"/>
              </a:solidFill>
              <a:cs typeface="B Nazanin" panose="00000400000000000000" pitchFamily="2" charset="-78"/>
            </a:endParaRPr>
          </a:p>
        </p:txBody>
      </p:sp>
      <p:sp>
        <p:nvSpPr>
          <p:cNvPr id="30" name="Rectangle 29"/>
          <p:cNvSpPr/>
          <p:nvPr/>
        </p:nvSpPr>
        <p:spPr>
          <a:xfrm>
            <a:off x="1509852" y="5975171"/>
            <a:ext cx="2183628"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400" b="1" dirty="0" smtClean="0">
                <a:solidFill>
                  <a:srgbClr val="FF0000"/>
                </a:solidFill>
                <a:cs typeface="B Nazanin" panose="00000400000000000000" pitchFamily="2" charset="-78"/>
              </a:rPr>
              <a:t>5جمله</a:t>
            </a:r>
            <a:endParaRPr lang="en-US" sz="2400" b="1" dirty="0">
              <a:solidFill>
                <a:srgbClr val="FF0000"/>
              </a:solidFill>
              <a:cs typeface="B Nazanin" panose="00000400000000000000" pitchFamily="2" charset="-78"/>
            </a:endParaRPr>
          </a:p>
        </p:txBody>
      </p:sp>
      <p:sp>
        <p:nvSpPr>
          <p:cNvPr id="31" name="Rectangle 30"/>
          <p:cNvSpPr/>
          <p:nvPr/>
        </p:nvSpPr>
        <p:spPr>
          <a:xfrm>
            <a:off x="3655861" y="6031971"/>
            <a:ext cx="2183628"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400" b="1" dirty="0" smtClean="0">
                <a:solidFill>
                  <a:srgbClr val="FF0000"/>
                </a:solidFill>
                <a:cs typeface="B Nazanin" panose="00000400000000000000" pitchFamily="2" charset="-78"/>
              </a:rPr>
              <a:t>4جمله</a:t>
            </a:r>
            <a:endParaRPr lang="en-US" sz="2400" b="1" dirty="0">
              <a:solidFill>
                <a:srgbClr val="FF0000"/>
              </a:solidFill>
              <a:cs typeface="B Nazanin" panose="00000400000000000000" pitchFamily="2" charset="-78"/>
            </a:endParaRPr>
          </a:p>
        </p:txBody>
      </p:sp>
      <p:sp>
        <p:nvSpPr>
          <p:cNvPr id="32" name="Rectangle 31"/>
          <p:cNvSpPr/>
          <p:nvPr/>
        </p:nvSpPr>
        <p:spPr>
          <a:xfrm>
            <a:off x="478924" y="5168994"/>
            <a:ext cx="2183628"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400" b="1" dirty="0" smtClean="0">
                <a:solidFill>
                  <a:srgbClr val="FF0000"/>
                </a:solidFill>
                <a:cs typeface="B Nazanin" panose="00000400000000000000" pitchFamily="2" charset="-78"/>
              </a:rPr>
              <a:t>بس است</a:t>
            </a:r>
            <a:endParaRPr lang="en-US" sz="24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1967404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9371" t="29058" r="28567" b="15345"/>
          <a:stretch/>
        </p:blipFill>
        <p:spPr>
          <a:xfrm>
            <a:off x="5281685" y="1629121"/>
            <a:ext cx="6591868" cy="4839919"/>
          </a:xfrm>
          <a:prstGeom prst="rect">
            <a:avLst/>
          </a:prstGeom>
        </p:spPr>
      </p:pic>
    </p:spTree>
    <p:extLst>
      <p:ext uri="{BB962C8B-B14F-4D97-AF65-F5344CB8AC3E}">
        <p14:creationId xmlns:p14="http://schemas.microsoft.com/office/powerpoint/2010/main" val="3799234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5489" t="16371" r="23743" b="6390"/>
          <a:stretch/>
        </p:blipFill>
        <p:spPr>
          <a:xfrm>
            <a:off x="2238232" y="388905"/>
            <a:ext cx="7124131" cy="6189316"/>
          </a:xfrm>
          <a:prstGeom prst="rect">
            <a:avLst/>
          </a:prstGeom>
        </p:spPr>
      </p:pic>
    </p:spTree>
    <p:extLst>
      <p:ext uri="{BB962C8B-B14F-4D97-AF65-F5344CB8AC3E}">
        <p14:creationId xmlns:p14="http://schemas.microsoft.com/office/powerpoint/2010/main" val="2614733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897" y="1910687"/>
            <a:ext cx="11532359" cy="4226799"/>
          </a:xfrm>
          <a:prstGeom prst="rect">
            <a:avLst/>
          </a:prstGeom>
        </p:spPr>
        <p:txBody>
          <a:bodyPr wrap="square">
            <a:spAutoFit/>
          </a:bodyPr>
          <a:lstStyle/>
          <a:p>
            <a:pPr algn="r" rtl="1">
              <a:lnSpc>
                <a:spcPct val="150000"/>
              </a:lnSpc>
              <a:spcAft>
                <a:spcPts val="1000"/>
              </a:spcAft>
            </a:pPr>
            <a:r>
              <a:rPr lang="fa-IR" sz="2400" b="1" dirty="0">
                <a:solidFill>
                  <a:srgbClr val="C00000"/>
                </a:solidFill>
                <a:latin typeface="Times New Roman" panose="02020603050405020304" pitchFamily="18" charset="0"/>
                <a:ea typeface="Calibri" panose="020F0502020204030204" pitchFamily="34" charset="0"/>
                <a:cs typeface="B Titr" panose="00000700000000000000" pitchFamily="2" charset="-78"/>
              </a:rPr>
              <a:t>چشمه ی زاینده :</a:t>
            </a:r>
            <a:endParaRPr lang="en-US" sz="2400" b="1" dirty="0">
              <a:solidFill>
                <a:srgbClr val="C00000"/>
              </a:solidFill>
              <a:latin typeface="Calibri" panose="020F0502020204030204" pitchFamily="34" charset="0"/>
              <a:ea typeface="Calibri" panose="020F0502020204030204" pitchFamily="34" charset="0"/>
              <a:cs typeface="B Titr" panose="00000700000000000000" pitchFamily="2" charset="-78"/>
            </a:endParaRPr>
          </a:p>
          <a:p>
            <a:pPr algn="r" rtl="1">
              <a:lnSpc>
                <a:spcPct val="150000"/>
              </a:lnSpc>
              <a:spcAft>
                <a:spcPts val="1000"/>
              </a:spcAft>
            </a:pPr>
            <a:r>
              <a:rPr lang="fa-IR" sz="2400" b="1" dirty="0">
                <a:solidFill>
                  <a:srgbClr val="C00000"/>
                </a:solidFill>
                <a:latin typeface="Times New Roman" panose="02020603050405020304" pitchFamily="18" charset="0"/>
                <a:ea typeface="Calibri" panose="020F0502020204030204" pitchFamily="34" charset="0"/>
                <a:cs typeface="B Nazanin" panose="00000400000000000000" pitchFamily="2" charset="-78"/>
              </a:rPr>
              <a:t>نوع نثر</a:t>
            </a:r>
            <a:r>
              <a:rPr lang="fa-IR" sz="2400" b="1" dirty="0" smtClean="0">
                <a:solidFill>
                  <a:srgbClr val="C00000"/>
                </a:solidFill>
                <a:latin typeface="Times New Roman" panose="02020603050405020304" pitchFamily="18" charset="0"/>
                <a:ea typeface="Calibri" panose="020F0502020204030204" pitchFamily="34" charset="0"/>
                <a:cs typeface="B Nazanin" panose="00000400000000000000" pitchFamily="2" charset="-78"/>
              </a:rPr>
              <a:t>: </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مسجّع</a:t>
            </a:r>
            <a:endParaRPr lang="en-US" sz="2400" b="1"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1000"/>
              </a:spcAft>
            </a:pPr>
            <a:r>
              <a:rPr lang="fa-IR" sz="2400" b="1" dirty="0">
                <a:solidFill>
                  <a:srgbClr val="C00000"/>
                </a:solidFill>
                <a:latin typeface="Times New Roman" panose="02020603050405020304" pitchFamily="18" charset="0"/>
                <a:ea typeface="Calibri" panose="020F0502020204030204" pitchFamily="34" charset="0"/>
                <a:cs typeface="B Nazanin" panose="00000400000000000000" pitchFamily="2" charset="-78"/>
              </a:rPr>
              <a:t>چشمه ی زاینده:</a:t>
            </a:r>
            <a:r>
              <a:rPr lang="fa-IR" sz="2400" b="1" dirty="0">
                <a:latin typeface="Times New Roman" panose="02020603050405020304" pitchFamily="18" charset="0"/>
                <a:ea typeface="Calibri" panose="020F0502020204030204" pitchFamily="34" charset="0"/>
                <a:cs typeface="B Nazanin" panose="00000400000000000000" pitchFamily="2" charset="-78"/>
              </a:rPr>
              <a:t>ترکیب وصفی/</a:t>
            </a:r>
            <a:r>
              <a:rPr lang="fa-IR" sz="2400" b="1" dirty="0">
                <a:solidFill>
                  <a:srgbClr val="C00000"/>
                </a:solidFill>
                <a:latin typeface="Times New Roman" panose="02020603050405020304" pitchFamily="18" charset="0"/>
                <a:ea typeface="Calibri" panose="020F0502020204030204" pitchFamily="34" charset="0"/>
                <a:cs typeface="B Nazanin" panose="00000400000000000000" pitchFamily="2" charset="-78"/>
              </a:rPr>
              <a:t>حکیمی:</a:t>
            </a:r>
            <a:r>
              <a:rPr lang="fa-IR" sz="2400" b="1" dirty="0">
                <a:latin typeface="Times New Roman" panose="02020603050405020304" pitchFamily="18" charset="0"/>
                <a:ea typeface="Calibri" panose="020F0502020204030204" pitchFamily="34" charset="0"/>
                <a:cs typeface="B Nazanin" panose="00000400000000000000" pitchFamily="2" charset="-78"/>
              </a:rPr>
              <a:t>دانشمندی/</a:t>
            </a:r>
            <a:r>
              <a:rPr lang="fa-IR" sz="2400" b="1" dirty="0">
                <a:solidFill>
                  <a:srgbClr val="C00000"/>
                </a:solidFill>
                <a:latin typeface="Times New Roman" panose="02020603050405020304" pitchFamily="18" charset="0"/>
                <a:ea typeface="Calibri" panose="020F0502020204030204" pitchFamily="34" charset="0"/>
                <a:cs typeface="B Nazanin" panose="00000400000000000000" pitchFamily="2" charset="-78"/>
              </a:rPr>
              <a:t>پسران را:</a:t>
            </a:r>
            <a:r>
              <a:rPr lang="fa-IR" sz="2400" b="1" dirty="0">
                <a:latin typeface="Times New Roman" panose="02020603050405020304" pitchFamily="18" charset="0"/>
                <a:ea typeface="Calibri" panose="020F0502020204030204" pitchFamily="34" charset="0"/>
                <a:cs typeface="B Nazanin" panose="00000400000000000000" pitchFamily="2" charset="-78"/>
              </a:rPr>
              <a:t>به پسران/</a:t>
            </a:r>
            <a:r>
              <a:rPr lang="fa-IR" sz="2400" b="1" dirty="0">
                <a:solidFill>
                  <a:srgbClr val="C00000"/>
                </a:solidFill>
                <a:latin typeface="Times New Roman" panose="02020603050405020304" pitchFamily="18" charset="0"/>
                <a:ea typeface="Calibri" panose="020F0502020204030204" pitchFamily="34" charset="0"/>
                <a:cs typeface="B Nazanin" panose="00000400000000000000" pitchFamily="2" charset="-78"/>
              </a:rPr>
              <a:t>پند:</a:t>
            </a:r>
            <a:r>
              <a:rPr lang="fa-IR" sz="2400" b="1" dirty="0">
                <a:latin typeface="Times New Roman" panose="02020603050405020304" pitchFamily="18" charset="0"/>
                <a:ea typeface="Calibri" panose="020F0502020204030204" pitchFamily="34" charset="0"/>
                <a:cs typeface="B Nazanin" panose="00000400000000000000" pitchFamily="2" charset="-78"/>
              </a:rPr>
              <a:t>نصیحت/</a:t>
            </a:r>
            <a:r>
              <a:rPr lang="fa-IR" sz="2400" b="1" dirty="0">
                <a:solidFill>
                  <a:srgbClr val="C00000"/>
                </a:solidFill>
                <a:latin typeface="Times New Roman" panose="02020603050405020304" pitchFamily="18" charset="0"/>
                <a:ea typeface="Calibri" panose="020F0502020204030204" pitchFamily="34" charset="0"/>
                <a:cs typeface="B Nazanin" panose="00000400000000000000" pitchFamily="2" charset="-78"/>
              </a:rPr>
              <a:t>مُلک</a:t>
            </a:r>
            <a:r>
              <a:rPr lang="fa-IR" sz="2400" b="1" dirty="0">
                <a:latin typeface="Times New Roman" panose="02020603050405020304" pitchFamily="18" charset="0"/>
                <a:ea typeface="Calibri" panose="020F0502020204030204" pitchFamily="34" charset="0"/>
                <a:cs typeface="B Nazanin" panose="00000400000000000000" pitchFamily="2" charset="-78"/>
              </a:rPr>
              <a:t> </a:t>
            </a:r>
            <a:r>
              <a:rPr lang="fa-IR" sz="2400" b="1" dirty="0" smtClean="0">
                <a:solidFill>
                  <a:srgbClr val="C00000"/>
                </a:solidFill>
                <a:latin typeface="Times New Roman" panose="02020603050405020304" pitchFamily="18" charset="0"/>
                <a:ea typeface="Calibri" panose="020F0502020204030204" pitchFamily="34" charset="0"/>
                <a:cs typeface="B Nazanin" panose="00000400000000000000" pitchFamily="2" charset="-78"/>
              </a:rPr>
              <a:t>و</a:t>
            </a:r>
            <a:r>
              <a:rPr lang="fa-IR" sz="2400" b="1" dirty="0">
                <a:solidFill>
                  <a:srgbClr val="C00000"/>
                </a:solidFill>
                <a:latin typeface="Times New Roman" panose="02020603050405020304" pitchFamily="18" charset="0"/>
                <a:ea typeface="Calibri" panose="020F0502020204030204" pitchFamily="34" charset="0"/>
                <a:cs typeface="B Nazanin" panose="00000400000000000000" pitchFamily="2" charset="-78"/>
              </a:rPr>
              <a:t>دولت:</a:t>
            </a:r>
            <a:r>
              <a:rPr lang="fa-IR" sz="2400" b="1" dirty="0">
                <a:latin typeface="Times New Roman" panose="02020603050405020304" pitchFamily="18" charset="0"/>
                <a:ea typeface="Calibri" panose="020F0502020204030204" pitchFamily="34" charset="0"/>
                <a:cs typeface="B Nazanin" panose="00000400000000000000" pitchFamily="2" charset="-78"/>
              </a:rPr>
              <a:t>فرمانروایی/</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 </a:t>
            </a:r>
            <a:r>
              <a:rPr lang="fa-IR" sz="2400" b="1" dirty="0" smtClean="0">
                <a:solidFill>
                  <a:srgbClr val="C00000"/>
                </a:solidFill>
                <a:latin typeface="Times New Roman" panose="02020603050405020304" pitchFamily="18" charset="0"/>
                <a:ea typeface="Calibri" panose="020F0502020204030204" pitchFamily="34" charset="0"/>
                <a:cs typeface="B Nazanin" panose="00000400000000000000" pitchFamily="2" charset="-78"/>
              </a:rPr>
              <a:t>اعتماد </a:t>
            </a:r>
            <a:r>
              <a:rPr lang="fa-IR" sz="2400" b="1" dirty="0">
                <a:solidFill>
                  <a:srgbClr val="C00000"/>
                </a:solidFill>
                <a:latin typeface="Times New Roman" panose="02020603050405020304" pitchFamily="18" charset="0"/>
                <a:ea typeface="Calibri" panose="020F0502020204030204" pitchFamily="34" charset="0"/>
                <a:cs typeface="B Nazanin" panose="00000400000000000000" pitchFamily="2" charset="-78"/>
              </a:rPr>
              <a:t>را نشاید:</a:t>
            </a:r>
            <a:r>
              <a:rPr lang="fa-IR" sz="2400" b="1" dirty="0">
                <a:latin typeface="Times New Roman" panose="02020603050405020304" pitchFamily="18" charset="0"/>
                <a:ea typeface="Calibri" panose="020F0502020204030204" pitchFamily="34" charset="0"/>
                <a:cs typeface="B Nazanin" panose="00000400000000000000" pitchFamily="2" charset="-78"/>
              </a:rPr>
              <a:t>شایسته ی اعتماد کردن نیست/</a:t>
            </a:r>
            <a:r>
              <a:rPr lang="fa-IR" sz="2400" b="1" dirty="0">
                <a:solidFill>
                  <a:srgbClr val="C00000"/>
                </a:solidFill>
                <a:latin typeface="Times New Roman" panose="02020603050405020304" pitchFamily="18" charset="0"/>
                <a:ea typeface="Calibri" panose="020F0502020204030204" pitchFamily="34" charset="0"/>
                <a:cs typeface="B Nazanin" panose="00000400000000000000" pitchFamily="2" charset="-78"/>
              </a:rPr>
              <a:t>سیم:</a:t>
            </a:r>
            <a:r>
              <a:rPr lang="fa-IR" sz="2400" b="1" dirty="0">
                <a:latin typeface="Times New Roman" panose="02020603050405020304" pitchFamily="18" charset="0"/>
                <a:ea typeface="Calibri" panose="020F0502020204030204" pitchFamily="34" charset="0"/>
                <a:cs typeface="B Nazanin" panose="00000400000000000000" pitchFamily="2" charset="-78"/>
              </a:rPr>
              <a:t>نقره/</a:t>
            </a:r>
            <a:r>
              <a:rPr lang="fa-IR" sz="2400" b="1" dirty="0">
                <a:solidFill>
                  <a:srgbClr val="C00000"/>
                </a:solidFill>
                <a:latin typeface="Times New Roman" panose="02020603050405020304" pitchFamily="18" charset="0"/>
                <a:ea typeface="Calibri" panose="020F0502020204030204" pitchFamily="34" charset="0"/>
                <a:cs typeface="B Nazanin" panose="00000400000000000000" pitchFamily="2" charset="-78"/>
              </a:rPr>
              <a:t>زر:</a:t>
            </a:r>
            <a:r>
              <a:rPr lang="fa-IR" sz="2400" b="1" dirty="0">
                <a:latin typeface="Times New Roman" panose="02020603050405020304" pitchFamily="18" charset="0"/>
                <a:ea typeface="Calibri" panose="020F0502020204030204" pitchFamily="34" charset="0"/>
                <a:cs typeface="B Nazanin" panose="00000400000000000000" pitchFamily="2" charset="-78"/>
              </a:rPr>
              <a:t>طلا/</a:t>
            </a:r>
            <a:r>
              <a:rPr lang="fa-IR" sz="2400" b="1" dirty="0">
                <a:solidFill>
                  <a:srgbClr val="C00000"/>
                </a:solidFill>
                <a:latin typeface="Times New Roman" panose="02020603050405020304" pitchFamily="18" charset="0"/>
                <a:ea typeface="Calibri" panose="020F0502020204030204" pitchFamily="34" charset="0"/>
                <a:cs typeface="B Nazanin" panose="00000400000000000000" pitchFamily="2" charset="-78"/>
              </a:rPr>
              <a:t>به محل خطر است:</a:t>
            </a:r>
            <a:r>
              <a:rPr lang="fa-IR" sz="2400" b="1" dirty="0">
                <a:latin typeface="Times New Roman" panose="02020603050405020304" pitchFamily="18" charset="0"/>
                <a:ea typeface="Calibri" panose="020F0502020204030204" pitchFamily="34" charset="0"/>
                <a:cs typeface="B Nazanin" panose="00000400000000000000" pitchFamily="2" charset="-78"/>
              </a:rPr>
              <a:t>در معرض خطر قرار دارد</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 </a:t>
            </a:r>
            <a:r>
              <a:rPr lang="fa-IR" sz="2400" b="1" dirty="0" smtClean="0">
                <a:solidFill>
                  <a:srgbClr val="C00000"/>
                </a:solidFill>
                <a:latin typeface="Times New Roman" panose="02020603050405020304" pitchFamily="18" charset="0"/>
                <a:ea typeface="Calibri" panose="020F0502020204030204" pitchFamily="34" charset="0"/>
                <a:cs typeface="B Nazanin" panose="00000400000000000000" pitchFamily="2" charset="-78"/>
              </a:rPr>
              <a:t>به یک </a:t>
            </a:r>
            <a:r>
              <a:rPr lang="fa-IR" sz="2400" b="1" dirty="0">
                <a:solidFill>
                  <a:srgbClr val="C00000"/>
                </a:solidFill>
                <a:latin typeface="Times New Roman" panose="02020603050405020304" pitchFamily="18" charset="0"/>
                <a:ea typeface="Calibri" panose="020F0502020204030204" pitchFamily="34" charset="0"/>
                <a:cs typeface="B Nazanin" panose="00000400000000000000" pitchFamily="2" charset="-78"/>
              </a:rPr>
              <a:t>بار:</a:t>
            </a:r>
            <a:r>
              <a:rPr lang="fa-IR" sz="2400" b="1" dirty="0">
                <a:latin typeface="Times New Roman" panose="02020603050405020304" pitchFamily="18" charset="0"/>
                <a:ea typeface="Calibri" panose="020F0502020204030204" pitchFamily="34" charset="0"/>
                <a:cs typeface="B Nazanin" panose="00000400000000000000" pitchFamily="2" charset="-78"/>
              </a:rPr>
              <a:t>یک </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دفعه/:</a:t>
            </a:r>
            <a:r>
              <a:rPr lang="fa-IR" sz="2400" b="1" dirty="0" smtClean="0">
                <a:solidFill>
                  <a:srgbClr val="C00000"/>
                </a:solidFill>
                <a:latin typeface="Times New Roman" panose="02020603050405020304" pitchFamily="18" charset="0"/>
                <a:ea typeface="Calibri" panose="020F0502020204030204" pitchFamily="34" charset="0"/>
                <a:cs typeface="B Nazanin" panose="00000400000000000000" pitchFamily="2" charset="-78"/>
              </a:rPr>
              <a:t>خواجه :</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آقا/</a:t>
            </a:r>
            <a:r>
              <a:rPr lang="fa-IR" sz="2400" b="1" dirty="0" smtClean="0">
                <a:solidFill>
                  <a:srgbClr val="C00000"/>
                </a:solidFill>
                <a:latin typeface="Times New Roman" panose="02020603050405020304" pitchFamily="18" charset="0"/>
                <a:ea typeface="Calibri" panose="020F0502020204030204" pitchFamily="34" charset="0"/>
                <a:cs typeface="B Nazanin" panose="00000400000000000000" pitchFamily="2" charset="-78"/>
              </a:rPr>
              <a:t>تفاریق:</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کم </a:t>
            </a:r>
            <a:r>
              <a:rPr lang="fa-IR" sz="2400" b="1" dirty="0">
                <a:latin typeface="Times New Roman" panose="02020603050405020304" pitchFamily="18" charset="0"/>
                <a:ea typeface="Calibri" panose="020F0502020204030204" pitchFamily="34" charset="0"/>
                <a:cs typeface="B Nazanin" panose="00000400000000000000" pitchFamily="2" charset="-78"/>
              </a:rPr>
              <a:t>کم، هم خانواده ی تقریق/ </a:t>
            </a:r>
            <a:r>
              <a:rPr lang="fa-IR" sz="2400" b="1" dirty="0">
                <a:solidFill>
                  <a:srgbClr val="C00000"/>
                </a:solidFill>
                <a:latin typeface="Times New Roman" panose="02020603050405020304" pitchFamily="18" charset="0"/>
                <a:ea typeface="Calibri" panose="020F0502020204030204" pitchFamily="34" charset="0"/>
                <a:cs typeface="B Nazanin" panose="00000400000000000000" pitchFamily="2" charset="-78"/>
              </a:rPr>
              <a:t>زاینده:</a:t>
            </a:r>
            <a:r>
              <a:rPr lang="fa-IR" sz="2400" b="1" dirty="0">
                <a:latin typeface="Times New Roman" panose="02020603050405020304" pitchFamily="18" charset="0"/>
                <a:ea typeface="Calibri" panose="020F0502020204030204" pitchFamily="34" charset="0"/>
                <a:cs typeface="B Nazanin" panose="00000400000000000000" pitchFamily="2" charset="-78"/>
              </a:rPr>
              <a:t>ایجاد کننده،پدید آورنده/</a:t>
            </a:r>
            <a:r>
              <a:rPr lang="fa-IR" sz="2400" b="1" dirty="0">
                <a:solidFill>
                  <a:srgbClr val="C00000"/>
                </a:solidFill>
                <a:latin typeface="Times New Roman" panose="02020603050405020304" pitchFamily="18" charset="0"/>
                <a:ea typeface="Calibri" panose="020F0502020204030204" pitchFamily="34" charset="0"/>
                <a:cs typeface="B Nazanin" panose="00000400000000000000" pitchFamily="2" charset="-78"/>
              </a:rPr>
              <a:t>پاینده:</a:t>
            </a:r>
            <a:r>
              <a:rPr lang="fa-IR" sz="2400" b="1" dirty="0">
                <a:latin typeface="Times New Roman" panose="02020603050405020304" pitchFamily="18" charset="0"/>
                <a:ea typeface="Calibri" panose="020F0502020204030204" pitchFamily="34" charset="0"/>
                <a:cs typeface="B Nazanin" panose="00000400000000000000" pitchFamily="2" charset="-78"/>
              </a:rPr>
              <a:t>جاوید ، همیشگی/</a:t>
            </a:r>
            <a:r>
              <a:rPr lang="fa-IR" sz="2400" b="1" dirty="0">
                <a:solidFill>
                  <a:srgbClr val="C00000"/>
                </a:solidFill>
                <a:latin typeface="Times New Roman" panose="02020603050405020304" pitchFamily="18" charset="0"/>
                <a:ea typeface="Calibri" panose="020F0502020204030204" pitchFamily="34" charset="0"/>
                <a:cs typeface="B Nazanin" panose="00000400000000000000" pitchFamily="2" charset="-78"/>
              </a:rPr>
              <a:t>از دولت </a:t>
            </a:r>
            <a:r>
              <a:rPr lang="fa-IR" sz="2400" b="1" dirty="0" smtClean="0">
                <a:solidFill>
                  <a:srgbClr val="C00000"/>
                </a:solidFill>
                <a:latin typeface="Times New Roman" panose="02020603050405020304" pitchFamily="18" charset="0"/>
                <a:ea typeface="Calibri" panose="020F0502020204030204" pitchFamily="34" charset="0"/>
                <a:cs typeface="B Nazanin" panose="00000400000000000000" pitchFamily="2" charset="-78"/>
              </a:rPr>
              <a:t>بیافتد:</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از </a:t>
            </a:r>
            <a:r>
              <a:rPr lang="fa-IR" sz="2400" b="1" dirty="0">
                <a:latin typeface="Times New Roman" panose="02020603050405020304" pitchFamily="18" charset="0"/>
                <a:ea typeface="Calibri" panose="020F0502020204030204" pitchFamily="34" charset="0"/>
                <a:cs typeface="B Nazanin" panose="00000400000000000000" pitchFamily="2" charset="-78"/>
              </a:rPr>
              <a:t>فرمانروایی بر کنار شود/</a:t>
            </a:r>
            <a:r>
              <a:rPr lang="fa-IR" sz="2400" b="1" dirty="0">
                <a:solidFill>
                  <a:srgbClr val="C00000"/>
                </a:solidFill>
                <a:latin typeface="Times New Roman" panose="02020603050405020304" pitchFamily="18" charset="0"/>
                <a:ea typeface="Calibri" panose="020F0502020204030204" pitchFamily="34" charset="0"/>
                <a:cs typeface="B Nazanin" panose="00000400000000000000" pitchFamily="2" charset="-78"/>
              </a:rPr>
              <a:t>به نفس خود:</a:t>
            </a:r>
            <a:r>
              <a:rPr lang="fa-IR" sz="2400" b="1" dirty="0">
                <a:latin typeface="Times New Roman" panose="02020603050405020304" pitchFamily="18" charset="0"/>
                <a:ea typeface="Calibri" panose="020F0502020204030204" pitchFamily="34" charset="0"/>
                <a:cs typeface="B Nazanin" panose="00000400000000000000" pitchFamily="2" charset="-78"/>
              </a:rPr>
              <a:t>به ذات خود/</a:t>
            </a:r>
            <a:r>
              <a:rPr lang="fa-IR" sz="2400" b="1" dirty="0">
                <a:solidFill>
                  <a:srgbClr val="C00000"/>
                </a:solidFill>
                <a:latin typeface="Times New Roman" panose="02020603050405020304" pitchFamily="18" charset="0"/>
                <a:ea typeface="Calibri" panose="020F0502020204030204" pitchFamily="34" charset="0"/>
                <a:cs typeface="B Nazanin" panose="00000400000000000000" pitchFamily="2" charset="-78"/>
              </a:rPr>
              <a:t>قدر:</a:t>
            </a:r>
            <a:r>
              <a:rPr lang="fa-IR" sz="2400" b="1" dirty="0">
                <a:latin typeface="Times New Roman" panose="02020603050405020304" pitchFamily="18" charset="0"/>
                <a:ea typeface="Calibri" panose="020F0502020204030204" pitchFamily="34" charset="0"/>
                <a:cs typeface="B Nazanin" panose="00000400000000000000" pitchFamily="2" charset="-78"/>
              </a:rPr>
              <a:t>ارزش/</a:t>
            </a:r>
            <a:r>
              <a:rPr lang="fa-IR" sz="2400" b="1" dirty="0">
                <a:solidFill>
                  <a:srgbClr val="C00000"/>
                </a:solidFill>
                <a:latin typeface="Times New Roman" panose="02020603050405020304" pitchFamily="18" charset="0"/>
                <a:ea typeface="Calibri" panose="020F0502020204030204" pitchFamily="34" charset="0"/>
                <a:cs typeface="B Nazanin" panose="00000400000000000000" pitchFamily="2" charset="-78"/>
              </a:rPr>
              <a:t>صدر:</a:t>
            </a:r>
            <a:r>
              <a:rPr lang="fa-IR" sz="2400" b="1" dirty="0">
                <a:latin typeface="Times New Roman" panose="02020603050405020304" pitchFamily="18" charset="0"/>
                <a:ea typeface="Calibri" panose="020F0502020204030204" pitchFamily="34" charset="0"/>
                <a:cs typeface="B Nazanin" panose="00000400000000000000" pitchFamily="2" charset="-78"/>
              </a:rPr>
              <a:t>بالاترین نقطه</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  </a:t>
            </a:r>
            <a:r>
              <a:rPr lang="fa-IR" sz="2400" b="1" dirty="0">
                <a:solidFill>
                  <a:srgbClr val="C00000"/>
                </a:solidFill>
                <a:latin typeface="Times New Roman" panose="02020603050405020304" pitchFamily="18" charset="0"/>
                <a:ea typeface="Calibri" panose="020F0502020204030204" pitchFamily="34" charset="0"/>
                <a:cs typeface="B Nazanin" panose="00000400000000000000" pitchFamily="2" charset="-78"/>
              </a:rPr>
              <a:t>لقمه چیند : </a:t>
            </a:r>
            <a:r>
              <a:rPr lang="fa-IR" sz="2400" b="1" dirty="0">
                <a:latin typeface="Times New Roman" panose="02020603050405020304" pitchFamily="18" charset="0"/>
                <a:ea typeface="Calibri" panose="020F0502020204030204" pitchFamily="34" charset="0"/>
                <a:cs typeface="B Nazanin" panose="00000400000000000000" pitchFamily="2" charset="-78"/>
              </a:rPr>
              <a:t>کنایه از گدایی کردن</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30110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99045" y="2347415"/>
            <a:ext cx="5404513" cy="2215991"/>
          </a:xfrm>
          <a:prstGeom prst="rect">
            <a:avLst/>
          </a:prstGeom>
          <a:noFill/>
        </p:spPr>
        <p:txBody>
          <a:bodyPr wrap="square" rtlCol="0">
            <a:spAutoFit/>
          </a:bodyPr>
          <a:lstStyle/>
          <a:p>
            <a:r>
              <a:rPr lang="fa-IR" sz="13800" dirty="0" smtClean="0">
                <a:solidFill>
                  <a:srgbClr val="C00000"/>
                </a:solidFill>
                <a:cs typeface="B Titr" panose="00000700000000000000" pitchFamily="2" charset="-78"/>
              </a:rPr>
              <a:t>پایان</a:t>
            </a:r>
            <a:endParaRPr lang="en-US" sz="13800" dirty="0">
              <a:solidFill>
                <a:srgbClr val="C00000"/>
              </a:solidFill>
              <a:cs typeface="B Titr" panose="00000700000000000000" pitchFamily="2" charset="-78"/>
            </a:endParaRPr>
          </a:p>
        </p:txBody>
      </p:sp>
    </p:spTree>
    <p:extLst>
      <p:ext uri="{BB962C8B-B14F-4D97-AF65-F5344CB8AC3E}">
        <p14:creationId xmlns:p14="http://schemas.microsoft.com/office/powerpoint/2010/main" val="1045053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7290" y="1787858"/>
            <a:ext cx="9662614" cy="2934137"/>
          </a:xfrm>
          <a:prstGeom prst="rect">
            <a:avLst/>
          </a:prstGeom>
        </p:spPr>
        <p:txBody>
          <a:bodyPr wrap="square">
            <a:spAutoFit/>
          </a:bodyPr>
          <a:lstStyle/>
          <a:p>
            <a:pPr algn="r">
              <a:lnSpc>
                <a:spcPct val="200000"/>
              </a:lnSpc>
              <a:spcAft>
                <a:spcPts val="1000"/>
              </a:spcAft>
            </a:pPr>
            <a:r>
              <a:rPr lang="fa-IR" sz="2800" b="1" dirty="0">
                <a:solidFill>
                  <a:srgbClr val="C00000"/>
                </a:solidFill>
                <a:latin typeface="Calibri" panose="020F0502020204030204" pitchFamily="34" charset="0"/>
                <a:ea typeface="Calibri" panose="020F0502020204030204" pitchFamily="34" charset="0"/>
                <a:cs typeface="B Titr" panose="00000700000000000000" pitchFamily="2" charset="-78"/>
              </a:rPr>
              <a:t>دانش های زبانی و </a:t>
            </a:r>
            <a:r>
              <a:rPr lang="fa-IR" sz="2800" b="1" dirty="0" smtClean="0">
                <a:solidFill>
                  <a:srgbClr val="C00000"/>
                </a:solidFill>
                <a:latin typeface="Calibri" panose="020F0502020204030204" pitchFamily="34" charset="0"/>
                <a:ea typeface="Calibri" panose="020F0502020204030204" pitchFamily="34" charset="0"/>
                <a:cs typeface="B Titr" panose="00000700000000000000" pitchFamily="2" charset="-78"/>
              </a:rPr>
              <a:t>ادبی:</a:t>
            </a:r>
            <a:endParaRPr lang="en-US" sz="2800" b="1" dirty="0">
              <a:solidFill>
                <a:srgbClr val="C00000"/>
              </a:solidFill>
              <a:latin typeface="Calibri" panose="020F0502020204030204" pitchFamily="34" charset="0"/>
              <a:ea typeface="Calibri" panose="020F0502020204030204" pitchFamily="34" charset="0"/>
              <a:cs typeface="B Titr" panose="00000700000000000000" pitchFamily="2" charset="-78"/>
            </a:endParaRPr>
          </a:p>
          <a:p>
            <a:pPr algn="r">
              <a:lnSpc>
                <a:spcPct val="200000"/>
              </a:lnSpc>
              <a:spcAft>
                <a:spcPts val="1000"/>
              </a:spcAft>
            </a:pPr>
            <a:r>
              <a:rPr lang="fa-IR" sz="2800" b="1" dirty="0">
                <a:solidFill>
                  <a:srgbClr val="C00000"/>
                </a:solidFill>
                <a:latin typeface="Calibri" panose="020F0502020204030204" pitchFamily="34" charset="0"/>
                <a:ea typeface="Calibri" panose="020F0502020204030204" pitchFamily="34" charset="0"/>
                <a:cs typeface="B Nazanin" panose="00000400000000000000" pitchFamily="2" charset="-78"/>
              </a:rPr>
              <a:t>نکته ی اول</a:t>
            </a:r>
            <a:endParaRPr lang="en-US" sz="2800" b="1" dirty="0">
              <a:solidFill>
                <a:srgbClr val="C00000"/>
              </a:solidFill>
              <a:latin typeface="Calibri" panose="020F0502020204030204" pitchFamily="34" charset="0"/>
              <a:ea typeface="Calibri" panose="020F0502020204030204" pitchFamily="34" charset="0"/>
              <a:cs typeface="B Nazanin" panose="00000400000000000000" pitchFamily="2" charset="-78"/>
            </a:endParaRPr>
          </a:p>
          <a:p>
            <a:pPr algn="r">
              <a:lnSpc>
                <a:spcPct val="200000"/>
              </a:lnSpc>
              <a:spcAft>
                <a:spcPts val="1000"/>
              </a:spcAft>
            </a:pPr>
            <a:r>
              <a:rPr lang="fa-IR" sz="2800" b="1" dirty="0" smtClean="0">
                <a:latin typeface="Calibri" panose="020F0502020204030204" pitchFamily="34" charset="0"/>
                <a:ea typeface="Calibri" panose="020F0502020204030204" pitchFamily="34" charset="0"/>
                <a:cs typeface="B Nazanin" panose="00000400000000000000" pitchFamily="2" charset="-78"/>
              </a:rPr>
              <a:t>هر </a:t>
            </a:r>
            <a:r>
              <a:rPr lang="fa-IR" sz="2800" b="1" dirty="0">
                <a:latin typeface="Calibri" panose="020F0502020204030204" pitchFamily="34" charset="0"/>
                <a:ea typeface="Calibri" panose="020F0502020204030204" pitchFamily="34" charset="0"/>
                <a:cs typeface="B Nazanin" panose="00000400000000000000" pitchFamily="2" charset="-78"/>
              </a:rPr>
              <a:t>فعل برای ساخته شدن به دو فاکتور اصلی نیازمند است:</a:t>
            </a:r>
            <a:endParaRPr lang="en-US" sz="2800" b="1" dirty="0">
              <a:effectLst/>
              <a:latin typeface="Calibri" panose="020F0502020204030204" pitchFamily="34" charset="0"/>
              <a:ea typeface="Calibri" panose="020F0502020204030204" pitchFamily="34" charset="0"/>
              <a:cs typeface="B Nazanin" panose="00000400000000000000" pitchFamily="2" charset="-78"/>
            </a:endParaRPr>
          </a:p>
        </p:txBody>
      </p:sp>
      <p:cxnSp>
        <p:nvCxnSpPr>
          <p:cNvPr id="5" name="Straight Arrow Connector 4"/>
          <p:cNvCxnSpPr/>
          <p:nvPr/>
        </p:nvCxnSpPr>
        <p:spPr>
          <a:xfrm flipH="1" flipV="1">
            <a:off x="4258102" y="3643953"/>
            <a:ext cx="449187" cy="542389"/>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4258102" y="4186342"/>
            <a:ext cx="449187" cy="535653"/>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204061" y="3254926"/>
            <a:ext cx="3054041" cy="523220"/>
          </a:xfrm>
          <a:prstGeom prst="rect">
            <a:avLst/>
          </a:prstGeom>
        </p:spPr>
        <p:txBody>
          <a:bodyPr wrap="none">
            <a:spAutoFit/>
          </a:bodyPr>
          <a:lstStyle/>
          <a:p>
            <a:r>
              <a:rPr lang="fa-IR" sz="2800" b="1" dirty="0">
                <a:latin typeface="Calibri" panose="020F0502020204030204" pitchFamily="34" charset="0"/>
                <a:ea typeface="Calibri" panose="020F0502020204030204" pitchFamily="34" charset="0"/>
                <a:cs typeface="B Nazanin" panose="00000400000000000000" pitchFamily="2" charset="-78"/>
              </a:rPr>
              <a:t>1 ـ بن فعل یا ریشه فعل</a:t>
            </a:r>
            <a:endParaRPr lang="en-US" sz="2800" b="1" dirty="0">
              <a:cs typeface="B Nazanin" panose="00000400000000000000" pitchFamily="2" charset="-78"/>
            </a:endParaRPr>
          </a:p>
        </p:txBody>
      </p:sp>
      <p:sp>
        <p:nvSpPr>
          <p:cNvPr id="11" name="Rectangle 10"/>
          <p:cNvSpPr/>
          <p:nvPr/>
        </p:nvSpPr>
        <p:spPr>
          <a:xfrm>
            <a:off x="2731081" y="4409089"/>
            <a:ext cx="1582484" cy="523220"/>
          </a:xfrm>
          <a:prstGeom prst="rect">
            <a:avLst/>
          </a:prstGeom>
        </p:spPr>
        <p:txBody>
          <a:bodyPr wrap="none">
            <a:spAutoFit/>
          </a:bodyPr>
          <a:lstStyle/>
          <a:p>
            <a:r>
              <a:rPr lang="fa-IR" sz="2800" b="1" dirty="0">
                <a:latin typeface="Calibri" panose="020F0502020204030204" pitchFamily="34" charset="0"/>
                <a:ea typeface="Calibri" panose="020F0502020204030204" pitchFamily="34" charset="0"/>
                <a:cs typeface="B Nazanin" panose="00000400000000000000" pitchFamily="2" charset="-78"/>
              </a:rPr>
              <a:t> 2 ـ شناسه</a:t>
            </a:r>
            <a:endParaRPr lang="en-US" sz="2800" b="1" dirty="0">
              <a:cs typeface="B Nazanin" panose="00000400000000000000" pitchFamily="2" charset="-78"/>
            </a:endParaRPr>
          </a:p>
        </p:txBody>
      </p:sp>
    </p:spTree>
    <p:extLst>
      <p:ext uri="{BB962C8B-B14F-4D97-AF65-F5344CB8AC3E}">
        <p14:creationId xmlns:p14="http://schemas.microsoft.com/office/powerpoint/2010/main" val="350356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082" y="2006220"/>
            <a:ext cx="11491414" cy="1708160"/>
          </a:xfrm>
          <a:prstGeom prst="rect">
            <a:avLst/>
          </a:prstGeom>
        </p:spPr>
        <p:txBody>
          <a:bodyPr wrap="square">
            <a:spAutoFit/>
          </a:bodyPr>
          <a:lstStyle/>
          <a:p>
            <a:pPr algn="r">
              <a:lnSpc>
                <a:spcPct val="200000"/>
              </a:lnSpc>
              <a:spcAft>
                <a:spcPts val="1000"/>
              </a:spcAft>
            </a:pPr>
            <a:r>
              <a:rPr lang="fa-IR" sz="2800" b="1" dirty="0">
                <a:solidFill>
                  <a:srgbClr val="C00000"/>
                </a:solidFill>
                <a:latin typeface="Calibri" panose="020F0502020204030204" pitchFamily="34" charset="0"/>
                <a:ea typeface="Calibri" panose="020F0502020204030204" pitchFamily="34" charset="0"/>
                <a:cs typeface="B Nazanin" panose="00000400000000000000" pitchFamily="2" charset="-78"/>
              </a:rPr>
              <a:t>بن فعل : </a:t>
            </a:r>
            <a:r>
              <a:rPr lang="fa-IR" sz="2800" b="1" dirty="0">
                <a:latin typeface="Calibri" panose="020F0502020204030204" pitchFamily="34" charset="0"/>
                <a:ea typeface="Calibri" panose="020F0502020204030204" pitchFamily="34" charset="0"/>
                <a:cs typeface="B Nazanin" panose="00000400000000000000" pitchFamily="2" charset="-78"/>
              </a:rPr>
              <a:t>جزئی از فعل است که در هنگام صرف کردن فعل ثابت می ماند و مفهوم اصلی فعل را در بر دارد. مثل :</a:t>
            </a:r>
            <a:endParaRPr lang="en-US" sz="2400" b="1"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5" name="Rectangle 4"/>
          <p:cNvSpPr/>
          <p:nvPr/>
        </p:nvSpPr>
        <p:spPr>
          <a:xfrm>
            <a:off x="837063" y="4005069"/>
            <a:ext cx="6096000" cy="1835374"/>
          </a:xfrm>
          <a:prstGeom prst="rect">
            <a:avLst/>
          </a:prstGeom>
        </p:spPr>
        <p:txBody>
          <a:bodyPr>
            <a:spAutoFit/>
          </a:bodyPr>
          <a:lstStyle/>
          <a:p>
            <a:pPr algn="r" rtl="1">
              <a:lnSpc>
                <a:spcPct val="115000"/>
              </a:lnSpc>
              <a:spcAft>
                <a:spcPts val="1000"/>
              </a:spcAft>
            </a:pPr>
            <a:r>
              <a:rPr lang="fa-IR" sz="2800" b="1" dirty="0">
                <a:latin typeface="Calibri" panose="020F0502020204030204" pitchFamily="34" charset="0"/>
                <a:ea typeface="Calibri" panose="020F0502020204030204" pitchFamily="34" charset="0"/>
                <a:cs typeface="B Nazanin" panose="00000400000000000000" pitchFamily="2" charset="-78"/>
              </a:rPr>
              <a:t> </a:t>
            </a:r>
            <a:r>
              <a:rPr lang="fa-IR" sz="2800" b="1" dirty="0">
                <a:solidFill>
                  <a:srgbClr val="FF0000"/>
                </a:solidFill>
                <a:latin typeface="Calibri" panose="020F0502020204030204" pitchFamily="34" charset="0"/>
                <a:ea typeface="Calibri" panose="020F0502020204030204" pitchFamily="34" charset="0"/>
                <a:cs typeface="B Nazanin" panose="00000400000000000000" pitchFamily="2" charset="-78"/>
              </a:rPr>
              <a:t>رفت</a:t>
            </a:r>
            <a:r>
              <a:rPr lang="fa-IR" sz="2800" b="1" dirty="0">
                <a:latin typeface="Calibri" panose="020F0502020204030204" pitchFamily="34" charset="0"/>
                <a:ea typeface="Calibri" panose="020F0502020204030204" pitchFamily="34" charset="0"/>
                <a:cs typeface="B Nazanin" panose="00000400000000000000" pitchFamily="2" charset="-78"/>
              </a:rPr>
              <a:t>م             </a:t>
            </a:r>
            <a:r>
              <a:rPr lang="fa-IR" sz="2800" b="1" dirty="0">
                <a:solidFill>
                  <a:srgbClr val="FF0000"/>
                </a:solidFill>
                <a:latin typeface="Calibri" panose="020F0502020204030204" pitchFamily="34" charset="0"/>
                <a:ea typeface="Calibri" panose="020F0502020204030204" pitchFamily="34" charset="0"/>
                <a:cs typeface="B Nazanin" panose="00000400000000000000" pitchFamily="2" charset="-78"/>
              </a:rPr>
              <a:t>رفت</a:t>
            </a:r>
            <a:r>
              <a:rPr lang="fa-IR" sz="2800" b="1" dirty="0">
                <a:latin typeface="Calibri" panose="020F0502020204030204" pitchFamily="34" charset="0"/>
                <a:ea typeface="Calibri" panose="020F0502020204030204" pitchFamily="34" charset="0"/>
                <a:cs typeface="B Nazanin" panose="00000400000000000000" pitchFamily="2" charset="-78"/>
              </a:rPr>
              <a:t>یم</a:t>
            </a:r>
            <a:endParaRPr lang="en-US" sz="2800" b="1" dirty="0">
              <a:latin typeface="Calibri" panose="020F0502020204030204" pitchFamily="34" charset="0"/>
              <a:ea typeface="Calibri" panose="020F0502020204030204" pitchFamily="34" charset="0"/>
              <a:cs typeface="B Nazanin" panose="00000400000000000000" pitchFamily="2" charset="-78"/>
            </a:endParaRPr>
          </a:p>
          <a:p>
            <a:pPr algn="r">
              <a:lnSpc>
                <a:spcPct val="115000"/>
              </a:lnSpc>
              <a:spcAft>
                <a:spcPts val="1000"/>
              </a:spcAft>
            </a:pPr>
            <a:r>
              <a:rPr lang="fa-IR" sz="2800" b="1" dirty="0" smtClean="0">
                <a:latin typeface="Calibri" panose="020F0502020204030204" pitchFamily="34" charset="0"/>
                <a:ea typeface="Calibri" panose="020F0502020204030204" pitchFamily="34" charset="0"/>
                <a:cs typeface="B Nazanin" panose="00000400000000000000" pitchFamily="2" charset="-78"/>
              </a:rPr>
              <a:t> </a:t>
            </a:r>
            <a:r>
              <a:rPr lang="fa-IR" sz="280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رفت</a:t>
            </a:r>
            <a:r>
              <a:rPr lang="fa-IR" sz="2800" b="1" dirty="0" smtClean="0">
                <a:latin typeface="Calibri" panose="020F0502020204030204" pitchFamily="34" charset="0"/>
                <a:ea typeface="Calibri" panose="020F0502020204030204" pitchFamily="34" charset="0"/>
                <a:cs typeface="B Nazanin" panose="00000400000000000000" pitchFamily="2" charset="-78"/>
              </a:rPr>
              <a:t>ی            </a:t>
            </a:r>
            <a:r>
              <a:rPr lang="fa-IR" sz="2800" b="1" dirty="0">
                <a:solidFill>
                  <a:srgbClr val="FF0000"/>
                </a:solidFill>
                <a:latin typeface="Calibri" panose="020F0502020204030204" pitchFamily="34" charset="0"/>
                <a:ea typeface="Calibri" panose="020F0502020204030204" pitchFamily="34" charset="0"/>
                <a:cs typeface="B Nazanin" panose="00000400000000000000" pitchFamily="2" charset="-78"/>
              </a:rPr>
              <a:t>رفت</a:t>
            </a:r>
            <a:r>
              <a:rPr lang="fa-IR" sz="2800" b="1" dirty="0">
                <a:latin typeface="Calibri" panose="020F0502020204030204" pitchFamily="34" charset="0"/>
                <a:ea typeface="Calibri" panose="020F0502020204030204" pitchFamily="34" charset="0"/>
                <a:cs typeface="B Nazanin" panose="00000400000000000000" pitchFamily="2" charset="-78"/>
              </a:rPr>
              <a:t>ید</a:t>
            </a:r>
            <a:endParaRPr lang="en-US" sz="2800" b="1" dirty="0">
              <a:latin typeface="Calibri" panose="020F0502020204030204" pitchFamily="34" charset="0"/>
              <a:ea typeface="Calibri" panose="020F0502020204030204" pitchFamily="34" charset="0"/>
              <a:cs typeface="B Nazanin" panose="00000400000000000000" pitchFamily="2" charset="-78"/>
            </a:endParaRPr>
          </a:p>
          <a:p>
            <a:pPr algn="r">
              <a:lnSpc>
                <a:spcPct val="115000"/>
              </a:lnSpc>
              <a:spcAft>
                <a:spcPts val="1000"/>
              </a:spcAft>
            </a:pPr>
            <a:r>
              <a:rPr lang="fa-IR" sz="2800" b="1" dirty="0">
                <a:latin typeface="Calibri" panose="020F0502020204030204" pitchFamily="34" charset="0"/>
                <a:ea typeface="Calibri" panose="020F0502020204030204" pitchFamily="34" charset="0"/>
                <a:cs typeface="B Nazanin" panose="00000400000000000000" pitchFamily="2" charset="-78"/>
              </a:rPr>
              <a:t> </a:t>
            </a:r>
            <a:r>
              <a:rPr lang="fa-IR" sz="2800" b="1" dirty="0" smtClean="0">
                <a:latin typeface="Calibri" panose="020F0502020204030204" pitchFamily="34" charset="0"/>
                <a:ea typeface="Calibri" panose="020F0502020204030204" pitchFamily="34" charset="0"/>
                <a:cs typeface="B Nazanin" panose="00000400000000000000" pitchFamily="2" charset="-78"/>
              </a:rPr>
              <a:t> </a:t>
            </a:r>
            <a:r>
              <a:rPr lang="fa-IR" sz="2800" b="1" dirty="0">
                <a:solidFill>
                  <a:srgbClr val="FF0000"/>
                </a:solidFill>
                <a:latin typeface="Calibri" panose="020F0502020204030204" pitchFamily="34" charset="0"/>
                <a:ea typeface="Calibri" panose="020F0502020204030204" pitchFamily="34" charset="0"/>
                <a:cs typeface="B Nazanin" panose="00000400000000000000" pitchFamily="2" charset="-78"/>
              </a:rPr>
              <a:t>رفت</a:t>
            </a:r>
            <a:r>
              <a:rPr lang="fa-IR" sz="2800" b="1" dirty="0">
                <a:latin typeface="Calibri" panose="020F0502020204030204" pitchFamily="34" charset="0"/>
                <a:ea typeface="Calibri" panose="020F0502020204030204" pitchFamily="34" charset="0"/>
                <a:cs typeface="B Nazanin" panose="00000400000000000000" pitchFamily="2" charset="-78"/>
              </a:rPr>
              <a:t>             </a:t>
            </a:r>
            <a:r>
              <a:rPr lang="fa-IR" sz="2800" b="1" dirty="0">
                <a:solidFill>
                  <a:srgbClr val="FF0000"/>
                </a:solidFill>
                <a:latin typeface="Calibri" panose="020F0502020204030204" pitchFamily="34" charset="0"/>
                <a:ea typeface="Calibri" panose="020F0502020204030204" pitchFamily="34" charset="0"/>
                <a:cs typeface="B Nazanin" panose="00000400000000000000" pitchFamily="2" charset="-78"/>
              </a:rPr>
              <a:t>رفت</a:t>
            </a:r>
            <a:r>
              <a:rPr lang="fa-IR" sz="2800" b="1" dirty="0">
                <a:latin typeface="Calibri" panose="020F0502020204030204" pitchFamily="34" charset="0"/>
                <a:ea typeface="Calibri" panose="020F0502020204030204" pitchFamily="34" charset="0"/>
                <a:cs typeface="B Nazanin" panose="00000400000000000000" pitchFamily="2" charset="-78"/>
              </a:rPr>
              <a:t>ند </a:t>
            </a:r>
            <a:endParaRPr lang="en-US" sz="2800" b="1" dirty="0">
              <a:cs typeface="B Nazanin" panose="00000400000000000000" pitchFamily="2" charset="-78"/>
            </a:endParaRPr>
          </a:p>
        </p:txBody>
      </p:sp>
    </p:spTree>
    <p:extLst>
      <p:ext uri="{BB962C8B-B14F-4D97-AF65-F5344CB8AC3E}">
        <p14:creationId xmlns:p14="http://schemas.microsoft.com/office/powerpoint/2010/main" val="3924768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78675"/>
            <a:ext cx="11873552" cy="4657685"/>
          </a:xfrm>
          <a:prstGeom prst="rect">
            <a:avLst/>
          </a:prstGeom>
        </p:spPr>
        <p:txBody>
          <a:bodyPr wrap="square">
            <a:spAutoFit/>
          </a:bodyPr>
          <a:lstStyle/>
          <a:p>
            <a:pPr algn="r">
              <a:lnSpc>
                <a:spcPct val="200000"/>
              </a:lnSpc>
              <a:spcAft>
                <a:spcPts val="1000"/>
              </a:spcAft>
            </a:pPr>
            <a:r>
              <a:rPr lang="fa-IR" sz="2800" b="1" dirty="0">
                <a:solidFill>
                  <a:srgbClr val="C00000"/>
                </a:solidFill>
                <a:latin typeface="Calibri" panose="020F0502020204030204" pitchFamily="34" charset="0"/>
                <a:ea typeface="Calibri" panose="020F0502020204030204" pitchFamily="34" charset="0"/>
                <a:cs typeface="B Titr" panose="00000700000000000000" pitchFamily="2" charset="-78"/>
              </a:rPr>
              <a:t>مصدر:</a:t>
            </a:r>
            <a:r>
              <a:rPr lang="fa-IR" sz="2800" b="1" dirty="0">
                <a:latin typeface="Calibri" panose="020F0502020204030204" pitchFamily="34" charset="0"/>
                <a:ea typeface="Calibri" panose="020F0502020204030204" pitchFamily="34" charset="0"/>
                <a:cs typeface="B Nazanin" panose="00000400000000000000" pitchFamily="2" charset="-78"/>
              </a:rPr>
              <a:t/>
            </a:r>
            <a:br>
              <a:rPr lang="fa-IR" sz="2800" b="1" dirty="0">
                <a:latin typeface="Calibri" panose="020F0502020204030204" pitchFamily="34" charset="0"/>
                <a:ea typeface="Calibri" panose="020F0502020204030204" pitchFamily="34" charset="0"/>
                <a:cs typeface="B Nazanin" panose="00000400000000000000" pitchFamily="2" charset="-78"/>
              </a:rPr>
            </a:br>
            <a:r>
              <a:rPr lang="fa-IR" sz="2800" b="1" dirty="0">
                <a:latin typeface="Calibri" panose="020F0502020204030204" pitchFamily="34" charset="0"/>
                <a:ea typeface="Calibri" panose="020F0502020204030204" pitchFamily="34" charset="0"/>
                <a:cs typeface="B Nazanin" panose="00000400000000000000" pitchFamily="2" charset="-78"/>
              </a:rPr>
              <a:t>به این کلمه ها دقت کنید : </a:t>
            </a:r>
            <a:endParaRPr lang="en-US" sz="2800" b="1" dirty="0">
              <a:latin typeface="Calibri" panose="020F0502020204030204" pitchFamily="34" charset="0"/>
              <a:ea typeface="Calibri" panose="020F0502020204030204" pitchFamily="34" charset="0"/>
              <a:cs typeface="B Nazanin" panose="00000400000000000000" pitchFamily="2" charset="-78"/>
            </a:endParaRPr>
          </a:p>
          <a:p>
            <a:pPr algn="r">
              <a:lnSpc>
                <a:spcPct val="200000"/>
              </a:lnSpc>
              <a:spcAft>
                <a:spcPts val="1000"/>
              </a:spcAft>
            </a:pPr>
            <a:r>
              <a:rPr lang="fa-IR" sz="2800" b="1" dirty="0">
                <a:latin typeface="Calibri" panose="020F0502020204030204" pitchFamily="34" charset="0"/>
                <a:ea typeface="Calibri" panose="020F0502020204030204" pitchFamily="34" charset="0"/>
                <a:cs typeface="B Nazanin" panose="00000400000000000000" pitchFamily="2" charset="-78"/>
              </a:rPr>
              <a:t>دیدن , شنیدن , خواندن , فهمیدن (مصدر)</a:t>
            </a:r>
            <a:endParaRPr lang="en-US" sz="2800" b="1" dirty="0">
              <a:latin typeface="Calibri" panose="020F0502020204030204" pitchFamily="34" charset="0"/>
              <a:ea typeface="Calibri" panose="020F0502020204030204" pitchFamily="34" charset="0"/>
              <a:cs typeface="B Nazanin" panose="00000400000000000000" pitchFamily="2" charset="-78"/>
            </a:endParaRPr>
          </a:p>
          <a:p>
            <a:pPr algn="r">
              <a:lnSpc>
                <a:spcPct val="200000"/>
              </a:lnSpc>
              <a:spcAft>
                <a:spcPts val="1000"/>
              </a:spcAft>
            </a:pPr>
            <a:r>
              <a:rPr lang="fa-IR" sz="2800" b="1" dirty="0">
                <a:latin typeface="Calibri" panose="020F0502020204030204" pitchFamily="34" charset="0"/>
                <a:ea typeface="Calibri" panose="020F0502020204030204" pitchFamily="34" charset="0"/>
                <a:cs typeface="B Nazanin" panose="00000400000000000000" pitchFamily="2" charset="-78"/>
              </a:rPr>
              <a:t>مصدر : اسمی است که از آن بن فعل ساخته می شود و مفهوم اصلی فعل را بدون زمان و شخص مشخص می کند. علامت مصدر (ن) می باشد.</a:t>
            </a:r>
            <a:endParaRPr lang="en-US" sz="2800" b="1"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019817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047164"/>
            <a:ext cx="11873552" cy="2846839"/>
          </a:xfrm>
          <a:prstGeom prst="rect">
            <a:avLst/>
          </a:prstGeom>
        </p:spPr>
        <p:txBody>
          <a:bodyPr wrap="square">
            <a:spAutoFit/>
          </a:bodyPr>
          <a:lstStyle/>
          <a:p>
            <a:pPr algn="r">
              <a:lnSpc>
                <a:spcPct val="200000"/>
              </a:lnSpc>
              <a:spcAft>
                <a:spcPts val="1000"/>
              </a:spcAft>
            </a:pPr>
            <a:r>
              <a:rPr lang="fa-IR" sz="2800" b="1" dirty="0">
                <a:solidFill>
                  <a:srgbClr val="C00000"/>
                </a:solidFill>
                <a:latin typeface="Calibri" panose="020F0502020204030204" pitchFamily="34" charset="0"/>
                <a:ea typeface="Calibri" panose="020F0502020204030204" pitchFamily="34" charset="0"/>
                <a:cs typeface="B Titr" panose="00000700000000000000" pitchFamily="2" charset="-78"/>
              </a:rPr>
              <a:t>طریقه به دست آوردن بن فعل مضارع از مصدر :</a:t>
            </a:r>
            <a:endParaRPr lang="en-US" sz="2800" b="1" dirty="0">
              <a:solidFill>
                <a:srgbClr val="C00000"/>
              </a:solidFill>
              <a:latin typeface="Calibri" panose="020F0502020204030204" pitchFamily="34" charset="0"/>
              <a:ea typeface="Calibri" panose="020F0502020204030204" pitchFamily="34" charset="0"/>
              <a:cs typeface="B Titr" panose="00000700000000000000" pitchFamily="2" charset="-78"/>
            </a:endParaRPr>
          </a:p>
          <a:p>
            <a:pPr algn="r">
              <a:lnSpc>
                <a:spcPct val="200000"/>
              </a:lnSpc>
              <a:spcAft>
                <a:spcPts val="1000"/>
              </a:spcAft>
            </a:pPr>
            <a:r>
              <a:rPr lang="fa-IR" sz="2800" b="1" dirty="0">
                <a:latin typeface="Calibri" panose="020F0502020204030204" pitchFamily="34" charset="0"/>
                <a:ea typeface="Calibri" panose="020F0502020204030204" pitchFamily="34" charset="0"/>
                <a:cs typeface="B Nazanin" panose="00000400000000000000" pitchFamily="2" charset="-78"/>
              </a:rPr>
              <a:t>برای ساخت بن فعل مضارع از مصدر ابتدا آن را به صورت فعـل امـر در می آوریم و سپس از ابتدای آن حرف «ب» را حذف می کنیم.</a:t>
            </a:r>
            <a:endParaRPr lang="en-US" sz="2800" b="1"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5" name="Rectangle 4"/>
          <p:cNvSpPr/>
          <p:nvPr/>
        </p:nvSpPr>
        <p:spPr>
          <a:xfrm>
            <a:off x="10020850" y="5073134"/>
            <a:ext cx="1778051" cy="523220"/>
          </a:xfrm>
          <a:prstGeom prst="rect">
            <a:avLst/>
          </a:prstGeom>
        </p:spPr>
        <p:txBody>
          <a:bodyPr wrap="none">
            <a:spAutoFit/>
          </a:bodyPr>
          <a:lstStyle/>
          <a:p>
            <a:r>
              <a:rPr lang="fa-IR" sz="2800" b="1" dirty="0">
                <a:latin typeface="Calibri" panose="020F0502020204030204" pitchFamily="34" charset="0"/>
                <a:ea typeface="Calibri" panose="020F0502020204030204" pitchFamily="34" charset="0"/>
                <a:cs typeface="B Nazanin" panose="00000400000000000000" pitchFamily="2" charset="-78"/>
              </a:rPr>
              <a:t>مثل : شنیدن</a:t>
            </a:r>
            <a:endParaRPr lang="en-US" sz="2800" b="1" dirty="0">
              <a:cs typeface="B Nazanin" panose="00000400000000000000" pitchFamily="2" charset="-78"/>
            </a:endParaRPr>
          </a:p>
        </p:txBody>
      </p:sp>
      <p:sp>
        <p:nvSpPr>
          <p:cNvPr id="6" name="Rectangle 5"/>
          <p:cNvSpPr/>
          <p:nvPr/>
        </p:nvSpPr>
        <p:spPr>
          <a:xfrm>
            <a:off x="10176141" y="5810113"/>
            <a:ext cx="853119" cy="523220"/>
          </a:xfrm>
          <a:prstGeom prst="rect">
            <a:avLst/>
          </a:prstGeom>
        </p:spPr>
        <p:txBody>
          <a:bodyPr wrap="none">
            <a:spAutoFit/>
          </a:bodyPr>
          <a:lstStyle/>
          <a:p>
            <a:r>
              <a:rPr lang="fa-IR" sz="2800" b="1" dirty="0">
                <a:latin typeface="Calibri" panose="020F0502020204030204" pitchFamily="34" charset="0"/>
                <a:ea typeface="Calibri" panose="020F0502020204030204" pitchFamily="34" charset="0"/>
                <a:cs typeface="B Nazanin" panose="00000400000000000000" pitchFamily="2" charset="-78"/>
              </a:rPr>
              <a:t>دیدن</a:t>
            </a:r>
            <a:endParaRPr lang="en-US" sz="2800" b="1" dirty="0">
              <a:cs typeface="B Nazanin" panose="00000400000000000000" pitchFamily="2" charset="-78"/>
            </a:endParaRPr>
          </a:p>
        </p:txBody>
      </p:sp>
      <p:cxnSp>
        <p:nvCxnSpPr>
          <p:cNvPr id="7" name="Straight Arrow Connector 6"/>
          <p:cNvCxnSpPr>
            <a:stCxn id="5" idx="1"/>
          </p:cNvCxnSpPr>
          <p:nvPr/>
        </p:nvCxnSpPr>
        <p:spPr>
          <a:xfrm flipH="1">
            <a:off x="9130353" y="5334744"/>
            <a:ext cx="890497" cy="1"/>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9130353" y="6071723"/>
            <a:ext cx="890497" cy="1"/>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279384" y="5070496"/>
            <a:ext cx="790601" cy="523220"/>
          </a:xfrm>
          <a:prstGeom prst="rect">
            <a:avLst/>
          </a:prstGeom>
        </p:spPr>
        <p:txBody>
          <a:bodyPr wrap="none">
            <a:spAutoFit/>
          </a:bodyPr>
          <a:lstStyle/>
          <a:p>
            <a:r>
              <a:rPr lang="fa-IR" sz="2800" b="1" dirty="0">
                <a:latin typeface="Calibri" panose="020F0502020204030204" pitchFamily="34" charset="0"/>
                <a:ea typeface="Calibri" panose="020F0502020204030204" pitchFamily="34" charset="0"/>
                <a:cs typeface="B Nazanin" panose="00000400000000000000" pitchFamily="2" charset="-78"/>
              </a:rPr>
              <a:t>بشنو</a:t>
            </a:r>
            <a:endParaRPr lang="en-US" sz="2800" b="1" dirty="0">
              <a:cs typeface="B Nazanin" panose="00000400000000000000" pitchFamily="2" charset="-78"/>
            </a:endParaRPr>
          </a:p>
        </p:txBody>
      </p:sp>
      <p:sp>
        <p:nvSpPr>
          <p:cNvPr id="12" name="Rectangle 11"/>
          <p:cNvSpPr/>
          <p:nvPr/>
        </p:nvSpPr>
        <p:spPr>
          <a:xfrm>
            <a:off x="8271557" y="5742646"/>
            <a:ext cx="817853" cy="523220"/>
          </a:xfrm>
          <a:prstGeom prst="rect">
            <a:avLst/>
          </a:prstGeom>
        </p:spPr>
        <p:txBody>
          <a:bodyPr wrap="none">
            <a:spAutoFit/>
          </a:bodyPr>
          <a:lstStyle/>
          <a:p>
            <a:r>
              <a:rPr lang="fa-IR" sz="2800" b="1" dirty="0">
                <a:latin typeface="Calibri" panose="020F0502020204030204" pitchFamily="34" charset="0"/>
                <a:ea typeface="Calibri" panose="020F0502020204030204" pitchFamily="34" charset="0"/>
                <a:cs typeface="B Nazanin" panose="00000400000000000000" pitchFamily="2" charset="-78"/>
              </a:rPr>
              <a:t>ببین </a:t>
            </a:r>
            <a:endParaRPr lang="en-US" sz="2800" b="1" dirty="0">
              <a:cs typeface="B Nazanin" panose="00000400000000000000" pitchFamily="2" charset="-78"/>
            </a:endParaRPr>
          </a:p>
        </p:txBody>
      </p:sp>
      <p:cxnSp>
        <p:nvCxnSpPr>
          <p:cNvPr id="13" name="Straight Arrow Connector 12"/>
          <p:cNvCxnSpPr/>
          <p:nvPr/>
        </p:nvCxnSpPr>
        <p:spPr>
          <a:xfrm flipH="1">
            <a:off x="7358703" y="5339619"/>
            <a:ext cx="890497" cy="1"/>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7388887" y="6068170"/>
            <a:ext cx="890497" cy="1"/>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595352" y="5056714"/>
            <a:ext cx="763351" cy="523220"/>
          </a:xfrm>
          <a:prstGeom prst="rect">
            <a:avLst/>
          </a:prstGeom>
        </p:spPr>
        <p:txBody>
          <a:bodyPr wrap="none">
            <a:spAutoFit/>
          </a:bodyPr>
          <a:lstStyle/>
          <a:p>
            <a:r>
              <a:rPr lang="fa-IR" sz="2800" b="1" dirty="0">
                <a:latin typeface="Calibri" panose="020F0502020204030204" pitchFamily="34" charset="0"/>
                <a:ea typeface="Calibri" panose="020F0502020204030204" pitchFamily="34" charset="0"/>
                <a:cs typeface="B Nazanin" panose="00000400000000000000" pitchFamily="2" charset="-78"/>
              </a:rPr>
              <a:t> شنو</a:t>
            </a:r>
            <a:endParaRPr lang="en-US" sz="2800" b="1" dirty="0">
              <a:cs typeface="B Nazanin" panose="00000400000000000000" pitchFamily="2" charset="-78"/>
            </a:endParaRPr>
          </a:p>
        </p:txBody>
      </p:sp>
      <p:sp>
        <p:nvSpPr>
          <p:cNvPr id="16" name="Rectangle 15"/>
          <p:cNvSpPr/>
          <p:nvPr/>
        </p:nvSpPr>
        <p:spPr>
          <a:xfrm>
            <a:off x="6639615" y="5810113"/>
            <a:ext cx="615874" cy="523220"/>
          </a:xfrm>
          <a:prstGeom prst="rect">
            <a:avLst/>
          </a:prstGeom>
        </p:spPr>
        <p:txBody>
          <a:bodyPr wrap="none">
            <a:spAutoFit/>
          </a:bodyPr>
          <a:lstStyle/>
          <a:p>
            <a:r>
              <a:rPr lang="fa-IR" sz="2800" b="1" dirty="0">
                <a:latin typeface="Calibri" panose="020F0502020204030204" pitchFamily="34" charset="0"/>
                <a:ea typeface="Calibri" panose="020F0502020204030204" pitchFamily="34" charset="0"/>
                <a:cs typeface="B Nazanin" panose="00000400000000000000" pitchFamily="2" charset="-78"/>
              </a:rPr>
              <a:t>بین</a:t>
            </a:r>
            <a:endParaRPr lang="en-US" sz="2800" b="1" dirty="0">
              <a:cs typeface="B Nazanin" panose="00000400000000000000" pitchFamily="2" charset="-78"/>
            </a:endParaRPr>
          </a:p>
        </p:txBody>
      </p:sp>
    </p:spTree>
    <p:extLst>
      <p:ext uri="{BB962C8B-B14F-4D97-AF65-F5344CB8AC3E}">
        <p14:creationId xmlns:p14="http://schemas.microsoft.com/office/powerpoint/2010/main" val="1904546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4127" t="22714" r="13882" b="10121"/>
          <a:stretch/>
        </p:blipFill>
        <p:spPr>
          <a:xfrm>
            <a:off x="2365906" y="1460310"/>
            <a:ext cx="9493999" cy="5186150"/>
          </a:xfrm>
          <a:prstGeom prst="rect">
            <a:avLst/>
          </a:prstGeom>
        </p:spPr>
      </p:pic>
    </p:spTree>
    <p:extLst>
      <p:ext uri="{BB962C8B-B14F-4D97-AF65-F5344CB8AC3E}">
        <p14:creationId xmlns:p14="http://schemas.microsoft.com/office/powerpoint/2010/main" val="977837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8488" y="1528549"/>
            <a:ext cx="11532358" cy="4239622"/>
          </a:xfrm>
          <a:prstGeom prst="rect">
            <a:avLst/>
          </a:prstGeom>
          <a:noFill/>
        </p:spPr>
        <p:txBody>
          <a:bodyPr wrap="square" rtlCol="0">
            <a:spAutoFit/>
          </a:bodyPr>
          <a:lstStyle/>
          <a:p>
            <a:pPr algn="ctr" rtl="1">
              <a:lnSpc>
                <a:spcPct val="250000"/>
              </a:lnSpc>
            </a:pPr>
            <a:r>
              <a:rPr lang="fa-IR" sz="2800" b="1" dirty="0" smtClean="0">
                <a:solidFill>
                  <a:srgbClr val="C00000"/>
                </a:solidFill>
                <a:cs typeface="B Titr" panose="00000700000000000000" pitchFamily="2" charset="-78"/>
              </a:rPr>
              <a:t>اسوه ی نیکو</a:t>
            </a:r>
          </a:p>
          <a:p>
            <a:pPr algn="r" rtl="1">
              <a:lnSpc>
                <a:spcPct val="250000"/>
              </a:lnSpc>
            </a:pPr>
            <a:r>
              <a:rPr lang="fa-IR" sz="2800" b="1" dirty="0" smtClean="0">
                <a:cs typeface="B Nazanin" panose="00000400000000000000" pitchFamily="2" charset="-78"/>
              </a:rPr>
              <a:t>پیامبر گرامی اسلام، محمد بن عبدالله (ص)، در آداب و رفتار و اخلاق، اسوه ی عالمیان است. آن چنان که خداوند مهربان در قرآن کریم می فرماید: (به درستی که رسول خدا برای شما، اسوه و نمونه ی نیکویی است).(سوره احزاب /آیه ی 21)</a:t>
            </a:r>
            <a:endParaRPr lang="en-US" sz="2800" b="1" dirty="0">
              <a:cs typeface="B Nazanin" panose="00000400000000000000" pitchFamily="2" charset="-78"/>
            </a:endParaRPr>
          </a:p>
        </p:txBody>
      </p:sp>
      <p:cxnSp>
        <p:nvCxnSpPr>
          <p:cNvPr id="3" name="Straight Connector 2"/>
          <p:cNvCxnSpPr/>
          <p:nvPr/>
        </p:nvCxnSpPr>
        <p:spPr>
          <a:xfrm flipH="1" flipV="1">
            <a:off x="5768187" y="2660169"/>
            <a:ext cx="856008" cy="10874"/>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5141382" y="1571139"/>
            <a:ext cx="218219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FF0000"/>
                </a:solidFill>
                <a:cs typeface="B Nazanin" panose="00000400000000000000" pitchFamily="2" charset="-78"/>
              </a:rPr>
              <a:t>ترکیب وصفی </a:t>
            </a:r>
            <a:endParaRPr lang="en-US" sz="2800" b="1" dirty="0">
              <a:solidFill>
                <a:srgbClr val="FF0000"/>
              </a:solidFill>
              <a:cs typeface="B Nazanin" panose="00000400000000000000" pitchFamily="2" charset="-78"/>
            </a:endParaRPr>
          </a:p>
        </p:txBody>
      </p:sp>
      <p:cxnSp>
        <p:nvCxnSpPr>
          <p:cNvPr id="6" name="Straight Arrow Connector 5"/>
          <p:cNvCxnSpPr/>
          <p:nvPr/>
        </p:nvCxnSpPr>
        <p:spPr>
          <a:xfrm flipV="1">
            <a:off x="7055893" y="2306472"/>
            <a:ext cx="532262" cy="13647"/>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sp>
        <p:nvSpPr>
          <p:cNvPr id="7" name="Rectangle 6"/>
          <p:cNvSpPr/>
          <p:nvPr/>
        </p:nvSpPr>
        <p:spPr>
          <a:xfrm>
            <a:off x="7562309" y="1847793"/>
            <a:ext cx="218219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00B050"/>
                </a:solidFill>
                <a:cs typeface="B Nazanin" panose="00000400000000000000" pitchFamily="2" charset="-78"/>
              </a:rPr>
              <a:t>الگو،نمونه</a:t>
            </a:r>
            <a:endParaRPr lang="en-US" sz="2800" b="1" dirty="0">
              <a:solidFill>
                <a:srgbClr val="00B050"/>
              </a:solidFill>
              <a:cs typeface="B Nazanin" panose="00000400000000000000" pitchFamily="2" charset="-78"/>
            </a:endParaRPr>
          </a:p>
        </p:txBody>
      </p:sp>
      <p:cxnSp>
        <p:nvCxnSpPr>
          <p:cNvPr id="8" name="Straight Connector 7"/>
          <p:cNvCxnSpPr/>
          <p:nvPr/>
        </p:nvCxnSpPr>
        <p:spPr>
          <a:xfrm flipH="1">
            <a:off x="7055893" y="3530514"/>
            <a:ext cx="2190947" cy="31552"/>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7663699" y="2660169"/>
            <a:ext cx="218219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FF0000"/>
                </a:solidFill>
                <a:cs typeface="B Nazanin" panose="00000400000000000000" pitchFamily="2" charset="-78"/>
              </a:rPr>
              <a:t>بدل</a:t>
            </a:r>
            <a:endParaRPr lang="en-US" sz="2800" b="1" dirty="0">
              <a:solidFill>
                <a:srgbClr val="FF0000"/>
              </a:solidFill>
              <a:cs typeface="B Nazanin" panose="00000400000000000000" pitchFamily="2" charset="-78"/>
            </a:endParaRPr>
          </a:p>
        </p:txBody>
      </p:sp>
      <p:cxnSp>
        <p:nvCxnSpPr>
          <p:cNvPr id="14" name="Straight Connector 13"/>
          <p:cNvCxnSpPr/>
          <p:nvPr/>
        </p:nvCxnSpPr>
        <p:spPr>
          <a:xfrm flipH="1">
            <a:off x="5561458" y="3581690"/>
            <a:ext cx="607805" cy="10464"/>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5" name="Rectangle 14"/>
          <p:cNvSpPr/>
          <p:nvPr/>
        </p:nvSpPr>
        <p:spPr>
          <a:xfrm>
            <a:off x="5380118" y="2665400"/>
            <a:ext cx="218219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FF0000"/>
                </a:solidFill>
                <a:cs typeface="B Nazanin" panose="00000400000000000000" pitchFamily="2" charset="-78"/>
              </a:rPr>
              <a:t>جمع ادب</a:t>
            </a:r>
            <a:endParaRPr lang="en-US" sz="2800" b="1" dirty="0">
              <a:solidFill>
                <a:srgbClr val="FF0000"/>
              </a:solidFill>
              <a:cs typeface="B Nazanin" panose="00000400000000000000" pitchFamily="2" charset="-78"/>
            </a:endParaRPr>
          </a:p>
        </p:txBody>
      </p:sp>
      <p:cxnSp>
        <p:nvCxnSpPr>
          <p:cNvPr id="16" name="Straight Connector 15"/>
          <p:cNvCxnSpPr/>
          <p:nvPr/>
        </p:nvCxnSpPr>
        <p:spPr>
          <a:xfrm flipH="1">
            <a:off x="3811863" y="3571226"/>
            <a:ext cx="607805" cy="10464"/>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7" name="Rectangle 16"/>
          <p:cNvSpPr/>
          <p:nvPr/>
        </p:nvSpPr>
        <p:spPr>
          <a:xfrm>
            <a:off x="3630523" y="2654936"/>
            <a:ext cx="218219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FF0000"/>
                </a:solidFill>
                <a:cs typeface="B Nazanin" panose="00000400000000000000" pitchFamily="2" charset="-78"/>
              </a:rPr>
              <a:t>جمع خلق</a:t>
            </a:r>
            <a:endParaRPr lang="en-US" sz="2800" b="1" dirty="0">
              <a:solidFill>
                <a:srgbClr val="FF0000"/>
              </a:solidFill>
              <a:cs typeface="B Nazanin" panose="00000400000000000000" pitchFamily="2" charset="-78"/>
            </a:endParaRPr>
          </a:p>
        </p:txBody>
      </p:sp>
      <p:cxnSp>
        <p:nvCxnSpPr>
          <p:cNvPr id="18" name="Straight Connector 17"/>
          <p:cNvCxnSpPr/>
          <p:nvPr/>
        </p:nvCxnSpPr>
        <p:spPr>
          <a:xfrm flipH="1">
            <a:off x="2802435" y="3551602"/>
            <a:ext cx="607805" cy="10464"/>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9" name="Rectangle 18"/>
          <p:cNvSpPr/>
          <p:nvPr/>
        </p:nvSpPr>
        <p:spPr>
          <a:xfrm>
            <a:off x="2720767" y="2601736"/>
            <a:ext cx="218219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FF0000"/>
                </a:solidFill>
                <a:cs typeface="B Nazanin" panose="00000400000000000000" pitchFamily="2" charset="-78"/>
              </a:rPr>
              <a:t>الگو</a:t>
            </a:r>
            <a:endParaRPr lang="en-US" sz="2800" b="1" dirty="0">
              <a:solidFill>
                <a:srgbClr val="FF0000"/>
              </a:solidFill>
              <a:cs typeface="B Nazanin" panose="00000400000000000000" pitchFamily="2" charset="-78"/>
            </a:endParaRPr>
          </a:p>
        </p:txBody>
      </p:sp>
      <p:cxnSp>
        <p:nvCxnSpPr>
          <p:cNvPr id="20" name="Straight Connector 19"/>
          <p:cNvCxnSpPr/>
          <p:nvPr/>
        </p:nvCxnSpPr>
        <p:spPr>
          <a:xfrm flipH="1">
            <a:off x="559558" y="4674930"/>
            <a:ext cx="5124463"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21" name="Rectangle 20"/>
          <p:cNvSpPr/>
          <p:nvPr/>
        </p:nvSpPr>
        <p:spPr>
          <a:xfrm>
            <a:off x="1711924" y="2642288"/>
            <a:ext cx="218219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FF0000"/>
                </a:solidFill>
                <a:cs typeface="B Nazanin" panose="00000400000000000000" pitchFamily="2" charset="-78"/>
              </a:rPr>
              <a:t>مردم</a:t>
            </a:r>
            <a:endParaRPr lang="en-US" sz="2800" b="1" dirty="0">
              <a:solidFill>
                <a:srgbClr val="FF0000"/>
              </a:solidFill>
              <a:cs typeface="B Nazanin" panose="00000400000000000000" pitchFamily="2" charset="-78"/>
            </a:endParaRPr>
          </a:p>
        </p:txBody>
      </p:sp>
      <p:cxnSp>
        <p:nvCxnSpPr>
          <p:cNvPr id="23" name="Straight Connector 22"/>
          <p:cNvCxnSpPr/>
          <p:nvPr/>
        </p:nvCxnSpPr>
        <p:spPr>
          <a:xfrm flipH="1" flipV="1">
            <a:off x="9246840" y="5868537"/>
            <a:ext cx="2533182" cy="9671"/>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25" name="Rectangle 24"/>
          <p:cNvSpPr/>
          <p:nvPr/>
        </p:nvSpPr>
        <p:spPr>
          <a:xfrm>
            <a:off x="2539427" y="3693526"/>
            <a:ext cx="218219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FF0000"/>
                </a:solidFill>
                <a:cs typeface="B Nazanin" panose="00000400000000000000" pitchFamily="2" charset="-78"/>
              </a:rPr>
              <a:t>تضمین</a:t>
            </a:r>
            <a:endParaRPr lang="en-US" sz="28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1899240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1319" y="1815153"/>
            <a:ext cx="11532358" cy="4832092"/>
          </a:xfrm>
          <a:prstGeom prst="rect">
            <a:avLst/>
          </a:prstGeom>
          <a:noFill/>
        </p:spPr>
        <p:txBody>
          <a:bodyPr wrap="square" rtlCol="0">
            <a:spAutoFit/>
          </a:bodyPr>
          <a:lstStyle/>
          <a:p>
            <a:pPr algn="r" rtl="1">
              <a:lnSpc>
                <a:spcPct val="250000"/>
              </a:lnSpc>
            </a:pPr>
            <a:r>
              <a:rPr lang="fa-IR" sz="2800" b="1" dirty="0" smtClean="0">
                <a:cs typeface="B Nazanin" panose="00000400000000000000" pitchFamily="2" charset="-78"/>
              </a:rPr>
              <a:t>در این درس با برخی از ویژگی های اخلاقی و رفتاری آن بزرگوار آشنا می شویم:</a:t>
            </a:r>
          </a:p>
          <a:p>
            <a:pPr algn="r" rtl="1">
              <a:lnSpc>
                <a:spcPct val="250000"/>
              </a:lnSpc>
            </a:pPr>
            <a:r>
              <a:rPr lang="fa-IR" sz="2800" b="1" dirty="0" smtClean="0">
                <a:cs typeface="B Nazanin" panose="00000400000000000000" pitchFamily="2" charset="-78"/>
              </a:rPr>
              <a:t>رسول اکرم، صلی الله علیه و آله و سلم، با فرزندان خود به مهر و عطوفت رفتار می کرد و </a:t>
            </a:r>
            <a:endParaRPr lang="fa-IR" sz="2800" b="1" dirty="0" smtClean="0">
              <a:cs typeface="B Nazanin" panose="00000400000000000000" pitchFamily="2" charset="-78"/>
            </a:endParaRPr>
          </a:p>
          <a:p>
            <a:pPr algn="r" rtl="1">
              <a:lnSpc>
                <a:spcPct val="200000"/>
              </a:lnSpc>
            </a:pPr>
            <a:r>
              <a:rPr lang="fa-IR" sz="2800" b="1" dirty="0" smtClean="0">
                <a:cs typeface="B Nazanin" panose="00000400000000000000" pitchFamily="2" charset="-78"/>
              </a:rPr>
              <a:t>می </a:t>
            </a:r>
            <a:r>
              <a:rPr lang="fa-IR" sz="2800" b="1" dirty="0" smtClean="0">
                <a:cs typeface="B Nazanin" panose="00000400000000000000" pitchFamily="2" charset="-78"/>
              </a:rPr>
              <a:t>فرمود: (فرزندان ما پاره ی جگر ما هستند). گاه، وقتی به سجده می رفت، حسن (ع) و حسین (ع) برگردن و پشتش می نشستند و او چندان در سجده می ماند تا آنان پایین بیایند </a:t>
            </a:r>
            <a:r>
              <a:rPr lang="fa-IR" sz="2800" b="1" dirty="0" smtClean="0">
                <a:cs typeface="B Nazanin" panose="00000400000000000000" pitchFamily="2" charset="-78"/>
              </a:rPr>
              <a:t>وگاهی</a:t>
            </a:r>
            <a:endParaRPr lang="en-US" sz="2800" b="1" dirty="0">
              <a:cs typeface="B Nazanin" panose="00000400000000000000" pitchFamily="2" charset="-78"/>
            </a:endParaRPr>
          </a:p>
        </p:txBody>
      </p:sp>
      <p:cxnSp>
        <p:nvCxnSpPr>
          <p:cNvPr id="3" name="Straight Connector 2"/>
          <p:cNvCxnSpPr/>
          <p:nvPr/>
        </p:nvCxnSpPr>
        <p:spPr>
          <a:xfrm flipH="1" flipV="1">
            <a:off x="7369791" y="3957851"/>
            <a:ext cx="3241072" cy="7395"/>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8094065" y="2942899"/>
            <a:ext cx="218219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FF0000"/>
                </a:solidFill>
                <a:cs typeface="B Nazanin" panose="00000400000000000000" pitchFamily="2" charset="-78"/>
              </a:rPr>
              <a:t>بدل</a:t>
            </a:r>
            <a:endParaRPr lang="en-US" sz="2800" b="1" dirty="0">
              <a:solidFill>
                <a:srgbClr val="FF0000"/>
              </a:solidFill>
              <a:cs typeface="B Nazanin" panose="00000400000000000000" pitchFamily="2" charset="-78"/>
            </a:endParaRPr>
          </a:p>
        </p:txBody>
      </p:sp>
      <p:cxnSp>
        <p:nvCxnSpPr>
          <p:cNvPr id="6" name="Straight Connector 5"/>
          <p:cNvCxnSpPr/>
          <p:nvPr/>
        </p:nvCxnSpPr>
        <p:spPr>
          <a:xfrm flipH="1" flipV="1">
            <a:off x="3370997" y="3848669"/>
            <a:ext cx="1960457" cy="24357"/>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3497044" y="2942899"/>
            <a:ext cx="218219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FF0000"/>
                </a:solidFill>
                <a:cs typeface="B Nazanin" panose="00000400000000000000" pitchFamily="2" charset="-78"/>
              </a:rPr>
              <a:t>مترادف</a:t>
            </a:r>
            <a:endParaRPr lang="en-US" sz="2800" b="1" dirty="0">
              <a:solidFill>
                <a:srgbClr val="FF0000"/>
              </a:solidFill>
              <a:cs typeface="B Nazanin" panose="00000400000000000000" pitchFamily="2" charset="-78"/>
            </a:endParaRPr>
          </a:p>
        </p:txBody>
      </p:sp>
      <p:cxnSp>
        <p:nvCxnSpPr>
          <p:cNvPr id="9" name="Straight Connector 8"/>
          <p:cNvCxnSpPr/>
          <p:nvPr/>
        </p:nvCxnSpPr>
        <p:spPr>
          <a:xfrm flipH="1" flipV="1">
            <a:off x="7535839" y="5030528"/>
            <a:ext cx="3241072" cy="7395"/>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8260113" y="4015576"/>
            <a:ext cx="218219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FF0000"/>
                </a:solidFill>
                <a:cs typeface="B Nazanin" panose="00000400000000000000" pitchFamily="2" charset="-78"/>
              </a:rPr>
              <a:t>تضمین</a:t>
            </a:r>
            <a:endParaRPr lang="en-US" sz="28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1224128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6603" y="1992573"/>
            <a:ext cx="11737074" cy="4360263"/>
          </a:xfrm>
          <a:prstGeom prst="rect">
            <a:avLst/>
          </a:prstGeom>
          <a:noFill/>
        </p:spPr>
        <p:txBody>
          <a:bodyPr wrap="square" rtlCol="0">
            <a:spAutoFit/>
          </a:bodyPr>
          <a:lstStyle/>
          <a:p>
            <a:pPr algn="r" rtl="1">
              <a:lnSpc>
                <a:spcPct val="250000"/>
              </a:lnSpc>
            </a:pPr>
            <a:r>
              <a:rPr lang="fa-IR" sz="2800" b="1" dirty="0" smtClean="0">
                <a:cs typeface="B Nazanin" panose="00000400000000000000" pitchFamily="2" charset="-78"/>
              </a:rPr>
              <a:t>به آرامی آنان را پایین می آورد و از سجده برمی خاست و هر دو را در بر می گرفت و بر صورتشان بوسه می زد. رسول اکرم صلی الله و علیه و آله، با خدمتکارانش نیز رأفت و عطوفت داشت.انس بن مالک می گفت: (درمدت ده سال که شبانه روز درخدمت و در خانه اش بودم، یک بار تند خویی و سخن درشت از او ندیدم و نشنیدم).</a:t>
            </a:r>
            <a:endParaRPr lang="en-US" sz="2800" b="1" dirty="0">
              <a:cs typeface="B Nazanin" panose="00000400000000000000" pitchFamily="2" charset="-78"/>
            </a:endParaRPr>
          </a:p>
        </p:txBody>
      </p:sp>
      <p:cxnSp>
        <p:nvCxnSpPr>
          <p:cNvPr id="3" name="Straight Connector 2"/>
          <p:cNvCxnSpPr/>
          <p:nvPr/>
        </p:nvCxnSpPr>
        <p:spPr>
          <a:xfrm flipH="1" flipV="1">
            <a:off x="5202072" y="3032078"/>
            <a:ext cx="1960457" cy="24357"/>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5328119" y="2126308"/>
            <a:ext cx="218219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FF0000"/>
                </a:solidFill>
                <a:cs typeface="B Nazanin" panose="00000400000000000000" pitchFamily="2" charset="-78"/>
              </a:rPr>
              <a:t>بلند می شد</a:t>
            </a:r>
            <a:endParaRPr lang="en-US" sz="2800" b="1" dirty="0">
              <a:solidFill>
                <a:srgbClr val="FF0000"/>
              </a:solidFill>
              <a:cs typeface="B Nazanin" panose="00000400000000000000" pitchFamily="2" charset="-78"/>
            </a:endParaRPr>
          </a:p>
        </p:txBody>
      </p:sp>
      <p:cxnSp>
        <p:nvCxnSpPr>
          <p:cNvPr id="6" name="Straight Connector 5"/>
          <p:cNvCxnSpPr/>
          <p:nvPr/>
        </p:nvCxnSpPr>
        <p:spPr>
          <a:xfrm flipH="1" flipV="1">
            <a:off x="3480179" y="3056435"/>
            <a:ext cx="422810" cy="24358"/>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3145928" y="2055973"/>
            <a:ext cx="218219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FF0000"/>
                </a:solidFill>
                <a:cs typeface="B Nazanin" panose="00000400000000000000" pitchFamily="2" charset="-78"/>
              </a:rPr>
              <a:t>آغوش</a:t>
            </a:r>
            <a:endParaRPr lang="en-US" sz="2800" b="1" dirty="0">
              <a:solidFill>
                <a:srgbClr val="FF0000"/>
              </a:solidFill>
              <a:cs typeface="B Nazanin" panose="00000400000000000000" pitchFamily="2" charset="-78"/>
            </a:endParaRPr>
          </a:p>
        </p:txBody>
      </p:sp>
      <p:cxnSp>
        <p:nvCxnSpPr>
          <p:cNvPr id="8" name="Straight Connector 7"/>
          <p:cNvCxnSpPr/>
          <p:nvPr/>
        </p:nvCxnSpPr>
        <p:spPr>
          <a:xfrm flipH="1" flipV="1">
            <a:off x="2165699" y="4098878"/>
            <a:ext cx="1960457" cy="24357"/>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2291746" y="3193108"/>
            <a:ext cx="2798869"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FF0000"/>
                </a:solidFill>
                <a:cs typeface="B Nazanin" panose="00000400000000000000" pitchFamily="2" charset="-78"/>
              </a:rPr>
              <a:t>مترادف= مهربانی</a:t>
            </a:r>
            <a:endParaRPr lang="en-US" sz="2800" b="1" dirty="0">
              <a:solidFill>
                <a:srgbClr val="FF0000"/>
              </a:solidFill>
              <a:cs typeface="B Nazanin" panose="00000400000000000000" pitchFamily="2" charset="-78"/>
            </a:endParaRPr>
          </a:p>
        </p:txBody>
      </p:sp>
      <p:cxnSp>
        <p:nvCxnSpPr>
          <p:cNvPr id="11" name="Straight Arrow Connector 10"/>
          <p:cNvCxnSpPr/>
          <p:nvPr/>
        </p:nvCxnSpPr>
        <p:spPr>
          <a:xfrm flipH="1" flipV="1">
            <a:off x="1705970" y="3316406"/>
            <a:ext cx="459729" cy="341194"/>
          </a:xfrm>
          <a:prstGeom prst="straightConnector1">
            <a:avLst/>
          </a:prstGeom>
          <a:ln w="76200">
            <a:tailEnd type="triangle"/>
          </a:ln>
        </p:spPr>
        <p:style>
          <a:lnRef idx="3">
            <a:schemeClr val="accent6"/>
          </a:lnRef>
          <a:fillRef idx="0">
            <a:schemeClr val="accent6"/>
          </a:fillRef>
          <a:effectRef idx="2">
            <a:schemeClr val="accent6"/>
          </a:effectRef>
          <a:fontRef idx="minor">
            <a:schemeClr val="tx1"/>
          </a:fontRef>
        </p:style>
      </p:cxnSp>
      <p:sp>
        <p:nvSpPr>
          <p:cNvPr id="12" name="Rectangle 11"/>
          <p:cNvSpPr/>
          <p:nvPr/>
        </p:nvSpPr>
        <p:spPr>
          <a:xfrm>
            <a:off x="286603" y="2863521"/>
            <a:ext cx="2798869"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FF0000"/>
                </a:solidFill>
                <a:cs typeface="B Nazanin" panose="00000400000000000000" pitchFamily="2" charset="-78"/>
              </a:rPr>
              <a:t>عواطف ،عاطفه</a:t>
            </a:r>
            <a:endParaRPr lang="en-US" sz="2800" b="1" dirty="0">
              <a:solidFill>
                <a:srgbClr val="FF0000"/>
              </a:solidFill>
              <a:cs typeface="B Nazanin" panose="00000400000000000000" pitchFamily="2" charset="-78"/>
            </a:endParaRPr>
          </a:p>
        </p:txBody>
      </p:sp>
      <p:sp>
        <p:nvSpPr>
          <p:cNvPr id="13" name="Oval 12"/>
          <p:cNvSpPr/>
          <p:nvPr/>
        </p:nvSpPr>
        <p:spPr>
          <a:xfrm>
            <a:off x="3630303" y="4564513"/>
            <a:ext cx="495853" cy="567045"/>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4" name="Straight Arrow Connector 13"/>
          <p:cNvCxnSpPr/>
          <p:nvPr/>
        </p:nvCxnSpPr>
        <p:spPr>
          <a:xfrm flipH="1" flipV="1">
            <a:off x="3119228" y="4396361"/>
            <a:ext cx="459729" cy="341194"/>
          </a:xfrm>
          <a:prstGeom prst="straightConnector1">
            <a:avLst/>
          </a:prstGeom>
          <a:ln w="76200">
            <a:tailEnd type="triangle"/>
          </a:ln>
        </p:spPr>
        <p:style>
          <a:lnRef idx="3">
            <a:schemeClr val="accent6"/>
          </a:lnRef>
          <a:fillRef idx="0">
            <a:schemeClr val="accent6"/>
          </a:fillRef>
          <a:effectRef idx="2">
            <a:schemeClr val="accent6"/>
          </a:effectRef>
          <a:fontRef idx="minor">
            <a:schemeClr val="tx1"/>
          </a:fontRef>
        </p:style>
      </p:cxnSp>
      <p:sp>
        <p:nvSpPr>
          <p:cNvPr id="15" name="Rectangle 14"/>
          <p:cNvSpPr/>
          <p:nvPr/>
        </p:nvSpPr>
        <p:spPr>
          <a:xfrm>
            <a:off x="2664176" y="3949384"/>
            <a:ext cx="6058409"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400" b="1" dirty="0" smtClean="0">
                <a:solidFill>
                  <a:srgbClr val="FF0000"/>
                </a:solidFill>
                <a:cs typeface="B Nazanin" panose="00000400000000000000" pitchFamily="2" charset="-78"/>
              </a:rPr>
              <a:t>ضمیر سوم شخص مفرد در نقش  مضاف الیه</a:t>
            </a:r>
            <a:endParaRPr lang="en-US" sz="2400" b="1" dirty="0">
              <a:solidFill>
                <a:srgbClr val="FF0000"/>
              </a:solidFill>
              <a:cs typeface="B Nazanin" panose="00000400000000000000" pitchFamily="2" charset="-78"/>
            </a:endParaRPr>
          </a:p>
        </p:txBody>
      </p:sp>
      <p:cxnSp>
        <p:nvCxnSpPr>
          <p:cNvPr id="16" name="Straight Connector 15"/>
          <p:cNvCxnSpPr/>
          <p:nvPr/>
        </p:nvCxnSpPr>
        <p:spPr>
          <a:xfrm flipH="1">
            <a:off x="900753" y="5131558"/>
            <a:ext cx="1035081"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7" name="Rectangle 16"/>
          <p:cNvSpPr/>
          <p:nvPr/>
        </p:nvSpPr>
        <p:spPr>
          <a:xfrm>
            <a:off x="800750" y="4181844"/>
            <a:ext cx="218219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FF0000"/>
                </a:solidFill>
                <a:cs typeface="B Nazanin" panose="00000400000000000000" pitchFamily="2" charset="-78"/>
              </a:rPr>
              <a:t>بد اخلاقی</a:t>
            </a:r>
            <a:endParaRPr lang="en-US" sz="2800" b="1" dirty="0">
              <a:solidFill>
                <a:srgbClr val="FF0000"/>
              </a:solidFill>
              <a:cs typeface="B Nazanin" panose="00000400000000000000" pitchFamily="2" charset="-78"/>
            </a:endParaRPr>
          </a:p>
        </p:txBody>
      </p:sp>
      <p:sp>
        <p:nvSpPr>
          <p:cNvPr id="20" name="Rectangle 19"/>
          <p:cNvSpPr/>
          <p:nvPr/>
        </p:nvSpPr>
        <p:spPr>
          <a:xfrm>
            <a:off x="334895" y="5187685"/>
            <a:ext cx="2939253"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FF0000"/>
                </a:solidFill>
                <a:cs typeface="B Nazanin" panose="00000400000000000000" pitchFamily="2" charset="-78"/>
              </a:rPr>
              <a:t>ترکیب وصفی مغلوب</a:t>
            </a:r>
            <a:endParaRPr lang="en-US" sz="2800" b="1" dirty="0">
              <a:solidFill>
                <a:srgbClr val="FF0000"/>
              </a:solidFill>
              <a:cs typeface="B Nazanin" panose="00000400000000000000" pitchFamily="2" charset="-78"/>
            </a:endParaRPr>
          </a:p>
        </p:txBody>
      </p:sp>
      <p:cxnSp>
        <p:nvCxnSpPr>
          <p:cNvPr id="21" name="Straight Connector 20"/>
          <p:cNvCxnSpPr/>
          <p:nvPr/>
        </p:nvCxnSpPr>
        <p:spPr>
          <a:xfrm flipH="1">
            <a:off x="10319983" y="6112319"/>
            <a:ext cx="1035081"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22" name="Rectangle 21"/>
          <p:cNvSpPr/>
          <p:nvPr/>
        </p:nvSpPr>
        <p:spPr>
          <a:xfrm>
            <a:off x="10219980" y="5162605"/>
            <a:ext cx="218219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solidFill>
                  <a:srgbClr val="FF0000"/>
                </a:solidFill>
                <a:cs typeface="B Nazanin" panose="00000400000000000000" pitchFamily="2" charset="-78"/>
              </a:rPr>
              <a:t>زشت و ناسزا</a:t>
            </a:r>
            <a:endParaRPr lang="en-US" sz="28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1887556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1221</TotalTime>
  <Words>796</Words>
  <Application>Microsoft Office PowerPoint</Application>
  <PresentationFormat>Widescreen</PresentationFormat>
  <Paragraphs>97</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 Nazanin</vt:lpstr>
      <vt:lpstr>B Titr</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Alireza Golestan</dc:creator>
  <cp:lastModifiedBy>Alireza Golestan</cp:lastModifiedBy>
  <cp:revision>135</cp:revision>
  <dcterms:created xsi:type="dcterms:W3CDTF">2015-07-06T05:06:21Z</dcterms:created>
  <dcterms:modified xsi:type="dcterms:W3CDTF">2015-09-02T12:48:31Z</dcterms:modified>
</cp:coreProperties>
</file>