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83" r:id="rId8"/>
    <p:sldId id="28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6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72186" y="1202727"/>
            <a:ext cx="1170145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فارسی نهم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درس : </a:t>
            </a: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دوم </a:t>
            </a:r>
            <a:endParaRPr lang="fa-IR" sz="54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مدرس : علی شیبانی </a:t>
            </a:r>
          </a:p>
        </p:txBody>
      </p:sp>
    </p:spTree>
    <p:extLst>
      <p:ext uri="{BB962C8B-B14F-4D97-AF65-F5344CB8AC3E}">
        <p14:creationId xmlns="" xmlns:p14="http://schemas.microsoft.com/office/powerpoint/2010/main" val="340747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53953" y="1552351"/>
            <a:ext cx="6174863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لغات و اصطلاحات :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بسزا  :  شایسته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صُنع  :  آفرینش ، احسان ، ساختن و نیکویی کردن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نباتات  :  گیاهان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بر  :  خشکی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بحر  :  دریا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میغ  :  ابر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قوس قُزَح  : رنگین کمان</a:t>
            </a:r>
            <a:endParaRPr lang="en-US" sz="2400" b="1" dirty="0"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6542" y="2034997"/>
            <a:ext cx="65890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عجایب   :  شگفتی ها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آیات  :  نشانه ها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بساط  :  فرش ، سفره ، هر چیز گستردنی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فراخ  :  پَهن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جوانب   :  کناره ها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دیبا  :  پارچه ی ابریشمی رنگین</a:t>
            </a:r>
            <a:endParaRPr lang="en-US" sz="24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قندیل :  مشعلی که از سقف آویزان کنند ، چراغ آویز ، چراغ دان</a:t>
            </a: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4329" y="1650963"/>
            <a:ext cx="636312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مَلِک : پادشاه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مدهوش :  سرگشته و سرگردان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سریر  :  تخت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مُلک :  سرزمین ، فرمانروایی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متحیّر  :  شگفت زده ، حیرت زده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پیله  : ماده ای که کرم ابریشم دور خود ایجاد می کند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تنیدن : </a:t>
            </a:r>
            <a:r>
              <a:rPr lang="fa-IR" sz="2400" b="1" dirty="0" smtClean="0">
                <a:cs typeface="B Nazanin" pitchFamily="2" charset="-78"/>
              </a:rPr>
              <a:t>بافتن</a:t>
            </a: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فروتنی  :  تواضع ، </a:t>
            </a:r>
            <a:r>
              <a:rPr lang="fa-IR" sz="2400" b="1" dirty="0" smtClean="0">
                <a:cs typeface="B Nazanin" pitchFamily="2" charset="-78"/>
              </a:rPr>
              <a:t>افتادگی</a:t>
            </a:r>
            <a:endParaRPr lang="en-US" sz="2400" b="1" dirty="0" smtClean="0">
              <a:cs typeface="B Nazanin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4047" y="1559857"/>
            <a:ext cx="46706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منزوی  </a:t>
            </a:r>
            <a:r>
              <a:rPr lang="fa-IR" sz="2400" b="1" dirty="0" smtClean="0">
                <a:cs typeface="B Nazanin" pitchFamily="2" charset="-78"/>
              </a:rPr>
              <a:t>:  گوشه گیر ، تنها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محبَس  :  زندان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رَستن  :  آزاد شدن ، رها شدن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منحنی :  خمیده ، کج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جَستن :  رها شدن ، خلاص شدن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حبس : بازداشت</a:t>
            </a:r>
            <a:endParaRPr lang="en-US" sz="24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وا رهیدن :  خلاص شدن ، رها شدن</a:t>
            </a: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94965" y="1928868"/>
            <a:ext cx="9653169" cy="456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نکته زبانی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وابسته های زبانی :  </a:t>
            </a:r>
            <a:endParaRPr lang="en-US" sz="28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وابسته های پیشین : </a:t>
            </a:r>
            <a:endParaRPr lang="en-US" sz="28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اشاره : </a:t>
            </a:r>
            <a:r>
              <a:rPr lang="fa-IR" sz="2800" b="1" u="sng" dirty="0" smtClean="0">
                <a:cs typeface="B Nazanin" pitchFamily="2" charset="-78"/>
              </a:rPr>
              <a:t>این</a:t>
            </a:r>
            <a:r>
              <a:rPr lang="fa-IR" sz="2800" b="1" dirty="0" smtClean="0">
                <a:cs typeface="B Nazanin" pitchFamily="2" charset="-78"/>
              </a:rPr>
              <a:t> دانش آموز     </a:t>
            </a:r>
            <a:endParaRPr lang="en-US" sz="28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* شمارش :  </a:t>
            </a:r>
            <a:r>
              <a:rPr lang="fa-IR" sz="2800" b="1" u="sng" dirty="0" smtClean="0">
                <a:cs typeface="B Nazanin" pitchFamily="2" charset="-78"/>
              </a:rPr>
              <a:t>چهار</a:t>
            </a:r>
            <a:r>
              <a:rPr lang="fa-IR" sz="2800" b="1" dirty="0" smtClean="0">
                <a:cs typeface="B Nazanin" pitchFamily="2" charset="-78"/>
              </a:rPr>
              <a:t> دانش آموز      </a:t>
            </a:r>
            <a:endParaRPr lang="en-US" sz="28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* پرسش : </a:t>
            </a:r>
            <a:r>
              <a:rPr lang="fa-IR" sz="2800" b="1" u="sng" dirty="0" smtClean="0">
                <a:cs typeface="B Nazanin" pitchFamily="2" charset="-78"/>
              </a:rPr>
              <a:t>کدام</a:t>
            </a:r>
            <a:r>
              <a:rPr lang="fa-IR" sz="2800" b="1" dirty="0" smtClean="0">
                <a:cs typeface="B Nazanin" pitchFamily="2" charset="-78"/>
              </a:rPr>
              <a:t> دانش آموز     </a:t>
            </a:r>
            <a:endParaRPr lang="en-US" sz="28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*  تعجب : </a:t>
            </a:r>
            <a:r>
              <a:rPr lang="fa-IR" sz="2800" b="1" u="sng" dirty="0" smtClean="0">
                <a:cs typeface="B Nazanin" pitchFamily="2" charset="-78"/>
              </a:rPr>
              <a:t>چه</a:t>
            </a:r>
            <a:r>
              <a:rPr lang="fa-IR" sz="2800" b="1" dirty="0" smtClean="0">
                <a:cs typeface="B Nazanin" pitchFamily="2" charset="-78"/>
              </a:rPr>
              <a:t> دانش </a:t>
            </a:r>
            <a:r>
              <a:rPr lang="fa-IR" sz="2800" b="1" dirty="0" smtClean="0">
                <a:cs typeface="B Nazanin" pitchFamily="2" charset="-78"/>
              </a:rPr>
              <a:t>آموزی</a:t>
            </a:r>
            <a:endParaRPr lang="en-US" sz="28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609" y="2172391"/>
            <a:ext cx="11701454" cy="1977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وابسته های پسین :</a:t>
            </a:r>
            <a:endParaRPr lang="en-US" sz="28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صفت : کتاب </a:t>
            </a:r>
            <a:r>
              <a:rPr lang="fa-IR" sz="2800" b="1" u="sng" dirty="0" smtClean="0">
                <a:cs typeface="B Nazanin" pitchFamily="2" charset="-78"/>
              </a:rPr>
              <a:t>سودمند</a:t>
            </a:r>
            <a:r>
              <a:rPr lang="fa-IR" sz="2800" b="1" dirty="0" smtClean="0">
                <a:cs typeface="B Nazanin" pitchFamily="2" charset="-78"/>
              </a:rPr>
              <a:t>		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* مضاف الیه :  کتاب </a:t>
            </a:r>
            <a:r>
              <a:rPr lang="fa-IR" sz="2800" b="1" u="sng" dirty="0" smtClean="0">
                <a:cs typeface="B Nazanin" pitchFamily="2" charset="-78"/>
              </a:rPr>
              <a:t>من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8893" y="1543387"/>
            <a:ext cx="11168205" cy="44091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خود آزمایی ها و نکات تکمیلی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lvl="0" algn="r" rtl="1">
              <a:lnSpc>
                <a:spcPct val="200000"/>
              </a:lnSpc>
            </a:pPr>
            <a:r>
              <a:rPr lang="ar-SA" sz="2800" b="1" dirty="0" smtClean="0">
                <a:cs typeface="B Nazanin" pitchFamily="2" charset="-78"/>
              </a:rPr>
              <a:t>مفهوم این جمله  اشاره به رستاخیز و قیامت دارد  :  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ar-SA" sz="2800" b="1" dirty="0" smtClean="0">
                <a:cs typeface="B Nazanin" pitchFamily="2" charset="-78"/>
              </a:rPr>
              <a:t> </a:t>
            </a:r>
            <a:r>
              <a:rPr lang="fa-IR" sz="2800" b="1" dirty="0" smtClean="0">
                <a:cs typeface="B Nazanin" pitchFamily="2" charset="-78"/>
              </a:rPr>
              <a:t>در </a:t>
            </a:r>
            <a:r>
              <a:rPr lang="fa-IR" sz="2800" b="1" dirty="0" smtClean="0">
                <a:cs typeface="B Nazanin" pitchFamily="2" charset="-78"/>
              </a:rPr>
              <a:t>فصل بهار بنگر و تفکر کن که زمین چگونه زنده شود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 </a:t>
            </a:r>
            <a:r>
              <a:rPr lang="fa-IR" sz="2800" b="1" dirty="0" smtClean="0">
                <a:cs typeface="B Nazanin" pitchFamily="2" charset="-78"/>
              </a:rPr>
              <a:t>هر </a:t>
            </a:r>
            <a:r>
              <a:rPr lang="fa-IR" sz="2800" b="1" dirty="0" smtClean="0">
                <a:cs typeface="B Nazanin" pitchFamily="2" charset="-78"/>
              </a:rPr>
              <a:t>یکی را آنچه به کار باید داد       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 </a:t>
            </a:r>
            <a:r>
              <a:rPr lang="fa-IR" sz="2800" b="1" dirty="0" smtClean="0">
                <a:cs typeface="B Nazanin" pitchFamily="2" charset="-78"/>
              </a:rPr>
              <a:t>مفهوم </a:t>
            </a:r>
            <a:r>
              <a:rPr lang="fa-IR" sz="2800" b="1" dirty="0" smtClean="0">
                <a:cs typeface="B Nazanin" pitchFamily="2" charset="-78"/>
              </a:rPr>
              <a:t>:   خداوند به هر موجودی آنچه را که برای زندگی و رشد و تکامل نیاز دارد داده </a:t>
            </a:r>
            <a:r>
              <a:rPr lang="fa-IR" sz="2800" b="1" dirty="0" smtClean="0">
                <a:cs typeface="B Nazanin" pitchFamily="2" charset="-78"/>
              </a:rPr>
              <a:t>است</a:t>
            </a:r>
            <a:r>
              <a:rPr lang="ar-SA" sz="2800" b="1" dirty="0" smtClean="0">
                <a:cs typeface="B Nazanin" pitchFamily="2" charset="-78"/>
              </a:rPr>
              <a:t> 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259" y="1565649"/>
            <a:ext cx="10515600" cy="4351338"/>
          </a:xfrm>
        </p:spPr>
        <p:txBody>
          <a:bodyPr>
            <a:noAutofit/>
          </a:bodyPr>
          <a:lstStyle/>
          <a:p>
            <a:pPr algn="r" rtl="1">
              <a:lnSpc>
                <a:spcPct val="160000"/>
              </a:lnSpc>
            </a:pPr>
            <a:r>
              <a:rPr lang="fa-IR" sz="2300" b="1" dirty="0" smtClean="0">
                <a:solidFill>
                  <a:srgbClr val="FF0000"/>
                </a:solidFill>
                <a:cs typeface="B Nazanin" pitchFamily="2" charset="-78"/>
              </a:rPr>
              <a:t>تاریخ ادبیات  : </a:t>
            </a:r>
            <a:endParaRPr lang="en-US" sz="23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60000"/>
              </a:lnSpc>
            </a:pPr>
            <a:r>
              <a:rPr lang="fa-IR" sz="2300" b="1" dirty="0" smtClean="0">
                <a:cs typeface="B Nazanin" pitchFamily="2" charset="-78"/>
              </a:rPr>
              <a:t>*امام محمد غزالی         </a:t>
            </a:r>
            <a:endParaRPr lang="en-US" sz="2300" b="1" dirty="0" smtClean="0">
              <a:cs typeface="B Nazanin" pitchFamily="2" charset="-78"/>
            </a:endParaRPr>
          </a:p>
          <a:p>
            <a:pPr algn="r" rtl="1">
              <a:lnSpc>
                <a:spcPct val="160000"/>
              </a:lnSpc>
            </a:pPr>
            <a:r>
              <a:rPr lang="fa-IR" sz="2300" b="1" dirty="0" smtClean="0">
                <a:cs typeface="B Nazanin" pitchFamily="2" charset="-78"/>
              </a:rPr>
              <a:t>ابو حامد محمد بن محمد غزالی ، دانشمند معروف عهد سلجوقی ( قرن پنجم ) پدرش مردی بافنده بود و برخی لقب غزالی را به دلیل پیشه ی او می دانند وی در طابران توس درگذشت و همانجا به خاک سپرده شد . آثار : کیمیای سعادت  ،  نصیحت الملوک  ،  احیای علوم دین</a:t>
            </a:r>
            <a:endParaRPr lang="en-US" sz="2300" b="1" dirty="0" smtClean="0">
              <a:cs typeface="B Nazanin" pitchFamily="2" charset="-78"/>
            </a:endParaRPr>
          </a:p>
          <a:p>
            <a:pPr algn="r" rtl="1">
              <a:lnSpc>
                <a:spcPct val="160000"/>
              </a:lnSpc>
            </a:pPr>
            <a:r>
              <a:rPr lang="fa-IR" sz="2300" b="1" dirty="0" smtClean="0">
                <a:cs typeface="B Nazanin" pitchFamily="2" charset="-78"/>
              </a:rPr>
              <a:t>*نیما یوشیج ( علی اسفندیاری )            		</a:t>
            </a:r>
            <a:endParaRPr lang="en-US" sz="2300" b="1" dirty="0" smtClean="0">
              <a:cs typeface="B Nazanin" pitchFamily="2" charset="-78"/>
            </a:endParaRPr>
          </a:p>
          <a:p>
            <a:pPr algn="r" rtl="1">
              <a:lnSpc>
                <a:spcPct val="160000"/>
              </a:lnSpc>
            </a:pPr>
            <a:r>
              <a:rPr lang="fa-IR" sz="2300" b="1" dirty="0" smtClean="0">
                <a:cs typeface="B Nazanin" pitchFamily="2" charset="-78"/>
              </a:rPr>
              <a:t>شاعر معاصر که به او لقب « پدر شعر نو » داده اند . در روستای یوش در استان مازندران متولد شد .  </a:t>
            </a:r>
            <a:endParaRPr lang="en-US" sz="2300" b="1" dirty="0" smtClean="0">
              <a:cs typeface="B Nazanin" pitchFamily="2" charset="-78"/>
            </a:endParaRPr>
          </a:p>
          <a:p>
            <a:pPr algn="r">
              <a:lnSpc>
                <a:spcPct val="160000"/>
              </a:lnSpc>
            </a:pPr>
            <a:r>
              <a:rPr lang="fa-IR" sz="2300" b="1" dirty="0" smtClean="0">
                <a:cs typeface="B Nazanin" pitchFamily="2" charset="-78"/>
              </a:rPr>
              <a:t>آثار :  افسانه  ،   ای شب   ، قصه ی رنگ پریده </a:t>
            </a:r>
            <a:endParaRPr lang="en-US" sz="2300" b="1" dirty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257" y="1650963"/>
            <a:ext cx="11701454" cy="301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3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پایان</a:t>
            </a:r>
          </a:p>
        </p:txBody>
      </p:sp>
    </p:spTree>
    <p:extLst>
      <p:ext uri="{BB962C8B-B14F-4D97-AF65-F5344CB8AC3E}">
        <p14:creationId xmlns="" xmlns:p14="http://schemas.microsoft.com/office/powerpoint/2010/main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2192</TotalTime>
  <Words>297</Words>
  <Application>Microsoft Office PowerPoint</Application>
  <PresentationFormat>Custom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182</cp:revision>
  <dcterms:created xsi:type="dcterms:W3CDTF">2015-07-06T05:06:21Z</dcterms:created>
  <dcterms:modified xsi:type="dcterms:W3CDTF">2015-10-15T13:23:27Z</dcterms:modified>
</cp:coreProperties>
</file>