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53" r:id="rId1"/>
  </p:sldMasterIdLst>
  <p:notesMasterIdLst>
    <p:notesMasterId r:id="rId90"/>
  </p:notesMasterIdLst>
  <p:sldIdLst>
    <p:sldId id="351" r:id="rId2"/>
    <p:sldId id="350" r:id="rId3"/>
    <p:sldId id="339" r:id="rId4"/>
    <p:sldId id="340" r:id="rId5"/>
    <p:sldId id="341" r:id="rId6"/>
    <p:sldId id="342" r:id="rId7"/>
    <p:sldId id="343" r:id="rId8"/>
    <p:sldId id="344" r:id="rId9"/>
    <p:sldId id="345" r:id="rId10"/>
    <p:sldId id="346" r:id="rId11"/>
    <p:sldId id="347" r:id="rId12"/>
    <p:sldId id="348" r:id="rId13"/>
    <p:sldId id="349" r:id="rId14"/>
    <p:sldId id="329" r:id="rId15"/>
    <p:sldId id="330" r:id="rId16"/>
    <p:sldId id="331" r:id="rId17"/>
    <p:sldId id="332" r:id="rId18"/>
    <p:sldId id="333" r:id="rId19"/>
    <p:sldId id="334" r:id="rId20"/>
    <p:sldId id="335" r:id="rId21"/>
    <p:sldId id="336" r:id="rId22"/>
    <p:sldId id="337" r:id="rId23"/>
    <p:sldId id="338"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19" r:id="rId40"/>
    <p:sldId id="320" r:id="rId41"/>
    <p:sldId id="321" r:id="rId42"/>
    <p:sldId id="322" r:id="rId43"/>
    <p:sldId id="323" r:id="rId44"/>
    <p:sldId id="324" r:id="rId45"/>
    <p:sldId id="325" r:id="rId46"/>
    <p:sldId id="326" r:id="rId47"/>
    <p:sldId id="327" r:id="rId48"/>
    <p:sldId id="328" r:id="rId49"/>
    <p:sldId id="304" r:id="rId50"/>
    <p:sldId id="305" r:id="rId51"/>
    <p:sldId id="306" r:id="rId52"/>
    <p:sldId id="307" r:id="rId53"/>
    <p:sldId id="308" r:id="rId54"/>
    <p:sldId id="309" r:id="rId55"/>
    <p:sldId id="310" r:id="rId56"/>
    <p:sldId id="311" r:id="rId57"/>
    <p:sldId id="299" r:id="rId58"/>
    <p:sldId id="302" r:id="rId59"/>
    <p:sldId id="300" r:id="rId60"/>
    <p:sldId id="301" r:id="rId61"/>
    <p:sldId id="303" r:id="rId62"/>
    <p:sldId id="312" r:id="rId63"/>
    <p:sldId id="313" r:id="rId64"/>
    <p:sldId id="314" r:id="rId65"/>
    <p:sldId id="315" r:id="rId66"/>
    <p:sldId id="316" r:id="rId67"/>
    <p:sldId id="317" r:id="rId68"/>
    <p:sldId id="318" r:id="rId69"/>
    <p:sldId id="256" r:id="rId70"/>
    <p:sldId id="257" r:id="rId71"/>
    <p:sldId id="270" r:id="rId72"/>
    <p:sldId id="258" r:id="rId73"/>
    <p:sldId id="259" r:id="rId74"/>
    <p:sldId id="260" r:id="rId75"/>
    <p:sldId id="261" r:id="rId76"/>
    <p:sldId id="262" r:id="rId77"/>
    <p:sldId id="263" r:id="rId78"/>
    <p:sldId id="264" r:id="rId79"/>
    <p:sldId id="265" r:id="rId80"/>
    <p:sldId id="266" r:id="rId81"/>
    <p:sldId id="267" r:id="rId82"/>
    <p:sldId id="268" r:id="rId83"/>
    <p:sldId id="269" r:id="rId84"/>
    <p:sldId id="271" r:id="rId85"/>
    <p:sldId id="272" r:id="rId86"/>
    <p:sldId id="273" r:id="rId87"/>
    <p:sldId id="274" r:id="rId88"/>
    <p:sldId id="275" r:id="rId89"/>
  </p:sldIdLst>
  <p:sldSz cx="9144000" cy="6858000" type="screen4x3"/>
  <p:notesSz cx="6858000" cy="9144000"/>
  <p:defaultTextStyle>
    <a:defPPr>
      <a:defRPr lang="ar-EG"/>
    </a:defPPr>
    <a:lvl1pPr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DBD"/>
    <a:srgbClr val="FFFFFF"/>
    <a:srgbClr val="0099FF"/>
    <a:srgbClr val="99FF99"/>
    <a:srgbClr val="FFFF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283" autoAdjust="0"/>
    <p:restoredTop sz="94745" autoAdjust="0"/>
  </p:normalViewPr>
  <p:slideViewPr>
    <p:cSldViewPr>
      <p:cViewPr varScale="1">
        <p:scale>
          <a:sx n="70" d="100"/>
          <a:sy n="70" d="100"/>
        </p:scale>
        <p:origin x="13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
    </p:cViewPr>
  </p:sorterViewPr>
  <p:notesViewPr>
    <p:cSldViewPr>
      <p:cViewPr varScale="1">
        <p:scale>
          <a:sx n="37" d="100"/>
          <a:sy n="37" d="100"/>
        </p:scale>
        <p:origin x="-84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wmf"/><Relationship Id="rId1" Type="http://schemas.openxmlformats.org/officeDocument/2006/relationships/image" Target="../media/image79.png"/><Relationship Id="rId4"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png"/><Relationship Id="rId4" Type="http://schemas.openxmlformats.org/officeDocument/2006/relationships/image" Target="../media/image8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5603"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p>
        </p:txBody>
      </p:sp>
      <p:sp>
        <p:nvSpPr>
          <p:cNvPr id="9216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25606"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endParaRPr lang="en-US"/>
          </a:p>
        </p:txBody>
      </p:sp>
      <p:sp>
        <p:nvSpPr>
          <p:cNvPr id="25607"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fld id="{52905816-D9BF-4F0F-99FE-4EF7E1E6908F}" type="slidenum">
              <a:rPr lang="ar-EG"/>
              <a:pPr/>
              <a:t>‹#›</a:t>
            </a:fld>
            <a:endParaRPr lang="en-US"/>
          </a:p>
        </p:txBody>
      </p:sp>
    </p:spTree>
    <p:extLst>
      <p:ext uri="{BB962C8B-B14F-4D97-AF65-F5344CB8AC3E}">
        <p14:creationId xmlns:p14="http://schemas.microsoft.com/office/powerpoint/2010/main" val="3035871549"/>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0BCA49C-B587-4BF6-9C1C-D8A5ADA01ADC}" type="slidenum">
              <a:rPr lang="ar-EG"/>
              <a:pPr eaLnBrk="1" hangingPunct="1"/>
              <a:t>69</a:t>
            </a:fld>
            <a:endParaRPr lang="en-US"/>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936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Y"/>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ar-SA" smtClean="0"/>
              <a:t>انقر لتحرير نمط العنوان الثانوي الرئيسي</a:t>
            </a:r>
            <a:endParaRPr lang="ar-SY"/>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8752E2-A0E7-4369-ABF8-44C3CB1A8221}" type="slidenum">
              <a:rPr lang="ar-EG"/>
              <a:pPr/>
              <a:t>‹#›</a:t>
            </a:fld>
            <a:endParaRPr lang="en-US"/>
          </a:p>
        </p:txBody>
      </p:sp>
    </p:spTree>
    <p:extLst>
      <p:ext uri="{BB962C8B-B14F-4D97-AF65-F5344CB8AC3E}">
        <p14:creationId xmlns:p14="http://schemas.microsoft.com/office/powerpoint/2010/main" val="20395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20511-578D-4E62-9699-187B8FC38E74}" type="slidenum">
              <a:rPr lang="ar-EG"/>
              <a:pPr/>
              <a:t>‹#›</a:t>
            </a:fld>
            <a:endParaRPr lang="en-US"/>
          </a:p>
        </p:txBody>
      </p:sp>
    </p:spTree>
    <p:extLst>
      <p:ext uri="{BB962C8B-B14F-4D97-AF65-F5344CB8AC3E}">
        <p14:creationId xmlns:p14="http://schemas.microsoft.com/office/powerpoint/2010/main" val="139772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405726-6C55-4614-8972-253C76EC960A}" type="slidenum">
              <a:rPr lang="ar-EG"/>
              <a:pPr/>
              <a:t>‹#›</a:t>
            </a:fld>
            <a:endParaRPr lang="en-US"/>
          </a:p>
        </p:txBody>
      </p:sp>
    </p:spTree>
    <p:extLst>
      <p:ext uri="{BB962C8B-B14F-4D97-AF65-F5344CB8AC3E}">
        <p14:creationId xmlns:p14="http://schemas.microsoft.com/office/powerpoint/2010/main" val="47667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عنوان، ومحتوى، واثنان من ال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quarter" idx="2"/>
          </p:nvPr>
        </p:nvSpPr>
        <p:spPr>
          <a:xfrm>
            <a:off x="4648200" y="1600200"/>
            <a:ext cx="4038600" cy="21859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محتوى 4"/>
          <p:cNvSpPr>
            <a:spLocks noGrp="1"/>
          </p:cNvSpPr>
          <p:nvPr>
            <p:ph sz="quarter" idx="3"/>
          </p:nvPr>
        </p:nvSpPr>
        <p:spPr>
          <a:xfrm>
            <a:off x="4648200" y="3938588"/>
            <a:ext cx="4038600" cy="218757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5BBB7BFD-1886-45BB-B55C-BF767B5AC0C9}" type="slidenum">
              <a:rPr lang="ar-EG"/>
              <a:pPr/>
              <a:t>‹#›</a:t>
            </a:fld>
            <a:endParaRPr lang="en-US"/>
          </a:p>
        </p:txBody>
      </p:sp>
    </p:spTree>
    <p:extLst>
      <p:ext uri="{BB962C8B-B14F-4D97-AF65-F5344CB8AC3E}">
        <p14:creationId xmlns:p14="http://schemas.microsoft.com/office/powerpoint/2010/main" val="393159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smtClean="0"/>
              <a:t>انقر لتحرير نمط العنوان الرئيسي</a:t>
            </a:r>
            <a:endParaRPr lang="ar-SY"/>
          </a:p>
        </p:txBody>
      </p:sp>
      <p:sp>
        <p:nvSpPr>
          <p:cNvPr id="3" name="عنصر نائب للنص 2"/>
          <p:cNvSpPr>
            <a:spLocks noGrp="1"/>
          </p:cNvSpPr>
          <p:nvPr>
            <p:ph type="body" sz="half" idx="1"/>
          </p:nvPr>
        </p:nvSpPr>
        <p:spPr>
          <a:xfrm>
            <a:off x="457200" y="1600200"/>
            <a:ext cx="4038600" cy="4525963"/>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8C292E3-8AB9-452B-8790-C3C66A320B8F}" type="slidenum">
              <a:rPr lang="ar-EG"/>
              <a:pPr/>
              <a:t>‹#›</a:t>
            </a:fld>
            <a:endParaRPr lang="en-US"/>
          </a:p>
        </p:txBody>
      </p:sp>
    </p:spTree>
    <p:extLst>
      <p:ext uri="{BB962C8B-B14F-4D97-AF65-F5344CB8AC3E}">
        <p14:creationId xmlns:p14="http://schemas.microsoft.com/office/powerpoint/2010/main" val="1522363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عنوان، ونص، واثنان من ال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smtClean="0"/>
              <a:t>انقر لتحرير نمط العنوان الرئيسي</a:t>
            </a:r>
            <a:endParaRPr lang="ar-SY"/>
          </a:p>
        </p:txBody>
      </p:sp>
      <p:sp>
        <p:nvSpPr>
          <p:cNvPr id="3" name="عنصر نائب للنص 2"/>
          <p:cNvSpPr>
            <a:spLocks noGrp="1"/>
          </p:cNvSpPr>
          <p:nvPr>
            <p:ph type="body" sz="half" idx="1"/>
          </p:nvPr>
        </p:nvSpPr>
        <p:spPr>
          <a:xfrm>
            <a:off x="457200" y="1600200"/>
            <a:ext cx="4038600" cy="4525963"/>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quarter" idx="2"/>
          </p:nvPr>
        </p:nvSpPr>
        <p:spPr>
          <a:xfrm>
            <a:off x="4648200" y="1600200"/>
            <a:ext cx="4038600" cy="21859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محتوى 4"/>
          <p:cNvSpPr>
            <a:spLocks noGrp="1"/>
          </p:cNvSpPr>
          <p:nvPr>
            <p:ph sz="quarter" idx="3"/>
          </p:nvPr>
        </p:nvSpPr>
        <p:spPr>
          <a:xfrm>
            <a:off x="4648200" y="3938588"/>
            <a:ext cx="4038600" cy="218757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415096FB-DB28-4829-9250-A8C145AE8956}" type="slidenum">
              <a:rPr lang="ar-EG"/>
              <a:pPr/>
              <a:t>‹#›</a:t>
            </a:fld>
            <a:endParaRPr lang="en-US"/>
          </a:p>
        </p:txBody>
      </p:sp>
    </p:spTree>
    <p:extLst>
      <p:ext uri="{BB962C8B-B14F-4D97-AF65-F5344CB8AC3E}">
        <p14:creationId xmlns:p14="http://schemas.microsoft.com/office/powerpoint/2010/main" val="186746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عنوان وأربعة من المحتوى">
    <p:spTree>
      <p:nvGrpSpPr>
        <p:cNvPr id="1" name=""/>
        <p:cNvGrpSpPr/>
        <p:nvPr/>
      </p:nvGrpSpPr>
      <p:grpSpPr>
        <a:xfrm>
          <a:off x="0" y="0"/>
          <a:ext cx="0" cy="0"/>
          <a:chOff x="0" y="0"/>
          <a:chExt cx="0" cy="0"/>
        </a:xfrm>
      </p:grpSpPr>
      <p:sp>
        <p:nvSpPr>
          <p:cNvPr id="2" name="عنوان 1"/>
          <p:cNvSpPr>
            <a:spLocks noGrp="1"/>
          </p:cNvSpPr>
          <p:nvPr>
            <p:ph type="title" sz="quarter"/>
          </p:nvPr>
        </p:nvSpPr>
        <p:spPr>
          <a:xfrm>
            <a:off x="457200" y="274638"/>
            <a:ext cx="8229600" cy="1143000"/>
          </a:xfrm>
        </p:spPr>
        <p:txBody>
          <a:bodyPr/>
          <a:lstStyle/>
          <a:p>
            <a:r>
              <a:rPr lang="ar-SA" smtClean="0"/>
              <a:t>انقر لتحرير نمط العنوان الرئيسي</a:t>
            </a:r>
            <a:endParaRPr lang="ar-SY"/>
          </a:p>
        </p:txBody>
      </p:sp>
      <p:sp>
        <p:nvSpPr>
          <p:cNvPr id="3" name="عنصر نائب للمحتوى 2"/>
          <p:cNvSpPr>
            <a:spLocks noGrp="1"/>
          </p:cNvSpPr>
          <p:nvPr>
            <p:ph sz="quarter" idx="1"/>
          </p:nvPr>
        </p:nvSpPr>
        <p:spPr>
          <a:xfrm>
            <a:off x="457200" y="1600200"/>
            <a:ext cx="4038600" cy="21859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quarter" idx="2"/>
          </p:nvPr>
        </p:nvSpPr>
        <p:spPr>
          <a:xfrm>
            <a:off x="4648200" y="1600200"/>
            <a:ext cx="4038600" cy="21859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محتوى 4"/>
          <p:cNvSpPr>
            <a:spLocks noGrp="1"/>
          </p:cNvSpPr>
          <p:nvPr>
            <p:ph sz="quarter" idx="3"/>
          </p:nvPr>
        </p:nvSpPr>
        <p:spPr>
          <a:xfrm>
            <a:off x="457200" y="3938588"/>
            <a:ext cx="4038600" cy="218757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6" name="عنصر نائب للمحتوى 5"/>
          <p:cNvSpPr>
            <a:spLocks noGrp="1"/>
          </p:cNvSpPr>
          <p:nvPr>
            <p:ph sz="quarter" idx="4"/>
          </p:nvPr>
        </p:nvSpPr>
        <p:spPr>
          <a:xfrm>
            <a:off x="4648200" y="3938588"/>
            <a:ext cx="4038600" cy="218757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C80E741-28B4-443D-800C-18B08500F94D}" type="slidenum">
              <a:rPr lang="ar-EG"/>
              <a:pPr/>
              <a:t>‹#›</a:t>
            </a:fld>
            <a:endParaRPr lang="en-US"/>
          </a:p>
        </p:txBody>
      </p:sp>
    </p:spTree>
    <p:extLst>
      <p:ext uri="{BB962C8B-B14F-4D97-AF65-F5344CB8AC3E}">
        <p14:creationId xmlns:p14="http://schemas.microsoft.com/office/powerpoint/2010/main" val="248023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E93647B-13FF-4B89-A071-7E0B48A4AD27}" type="slidenum">
              <a:rPr lang="ar-EG"/>
              <a:pPr/>
              <a:t>‹#›</a:t>
            </a:fld>
            <a:endParaRPr lang="en-US"/>
          </a:p>
        </p:txBody>
      </p:sp>
    </p:spTree>
    <p:extLst>
      <p:ext uri="{BB962C8B-B14F-4D97-AF65-F5344CB8AC3E}">
        <p14:creationId xmlns:p14="http://schemas.microsoft.com/office/powerpoint/2010/main" val="1346543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4756BE-B25A-49DD-9A7F-D5770AFB10B6}" type="slidenum">
              <a:rPr lang="ar-EG"/>
              <a:pPr/>
              <a:t>‹#›</a:t>
            </a:fld>
            <a:endParaRPr lang="en-US"/>
          </a:p>
        </p:txBody>
      </p:sp>
    </p:spTree>
    <p:extLst>
      <p:ext uri="{BB962C8B-B14F-4D97-AF65-F5344CB8AC3E}">
        <p14:creationId xmlns:p14="http://schemas.microsoft.com/office/powerpoint/2010/main" val="327372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36EEE73-C738-404C-88AA-D3485119C17E}" type="slidenum">
              <a:rPr lang="ar-EG"/>
              <a:pPr/>
              <a:t>‹#›</a:t>
            </a:fld>
            <a:endParaRPr lang="en-US"/>
          </a:p>
        </p:txBody>
      </p:sp>
    </p:spTree>
    <p:extLst>
      <p:ext uri="{BB962C8B-B14F-4D97-AF65-F5344CB8AC3E}">
        <p14:creationId xmlns:p14="http://schemas.microsoft.com/office/powerpoint/2010/main" val="167259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C12E966-009B-4593-A4AE-E3A09698ECFE}" type="slidenum">
              <a:rPr lang="ar-EG"/>
              <a:pPr/>
              <a:t>‹#›</a:t>
            </a:fld>
            <a:endParaRPr lang="en-US"/>
          </a:p>
        </p:txBody>
      </p:sp>
    </p:spTree>
    <p:extLst>
      <p:ext uri="{BB962C8B-B14F-4D97-AF65-F5344CB8AC3E}">
        <p14:creationId xmlns:p14="http://schemas.microsoft.com/office/powerpoint/2010/main" val="358035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81EF41F-F41B-427D-BB71-B3676A53EAEF}" type="slidenum">
              <a:rPr lang="ar-EG"/>
              <a:pPr/>
              <a:t>‹#›</a:t>
            </a:fld>
            <a:endParaRPr lang="en-US"/>
          </a:p>
        </p:txBody>
      </p:sp>
    </p:spTree>
    <p:extLst>
      <p:ext uri="{BB962C8B-B14F-4D97-AF65-F5344CB8AC3E}">
        <p14:creationId xmlns:p14="http://schemas.microsoft.com/office/powerpoint/2010/main" val="2070694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03BA15C-60BA-41B3-9395-8371ED73BF4D}" type="slidenum">
              <a:rPr lang="ar-EG"/>
              <a:pPr/>
              <a:t>‹#›</a:t>
            </a:fld>
            <a:endParaRPr lang="en-US"/>
          </a:p>
        </p:txBody>
      </p:sp>
    </p:spTree>
    <p:extLst>
      <p:ext uri="{BB962C8B-B14F-4D97-AF65-F5344CB8AC3E}">
        <p14:creationId xmlns:p14="http://schemas.microsoft.com/office/powerpoint/2010/main" val="641913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22045A-F9BE-4FCC-A6A7-2EEF68BD9A5F}" type="slidenum">
              <a:rPr lang="ar-EG"/>
              <a:pPr/>
              <a:t>‹#›</a:t>
            </a:fld>
            <a:endParaRPr lang="en-US"/>
          </a:p>
        </p:txBody>
      </p:sp>
    </p:spTree>
    <p:extLst>
      <p:ext uri="{BB962C8B-B14F-4D97-AF65-F5344CB8AC3E}">
        <p14:creationId xmlns:p14="http://schemas.microsoft.com/office/powerpoint/2010/main" val="4288361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2DD865-FEC9-43F0-8053-612ED9D3EFBA}" type="slidenum">
              <a:rPr lang="ar-EG"/>
              <a:pPr/>
              <a:t>‹#›</a:t>
            </a:fld>
            <a:endParaRPr lang="en-US"/>
          </a:p>
        </p:txBody>
      </p:sp>
    </p:spTree>
    <p:extLst>
      <p:ext uri="{BB962C8B-B14F-4D97-AF65-F5344CB8AC3E}">
        <p14:creationId xmlns:p14="http://schemas.microsoft.com/office/powerpoint/2010/main" val="2484814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23556"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23558"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79B05FB9-A1D2-4E09-B526-30D472F3F078}" type="slidenum">
              <a:rPr lang="ar-EG"/>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jpeg"/><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oleObject" Target="../embeddings/oleObject3.bin"/><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71.png"/><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oleObject" Target="../embeddings/oleObject11.bin"/><Relationship Id="rId7" Type="http://schemas.openxmlformats.org/officeDocument/2006/relationships/image" Target="../media/image80.wmf"/><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oleObject" Target="../embeddings/oleObject12.bin"/><Relationship Id="rId11" Type="http://schemas.openxmlformats.org/officeDocument/2006/relationships/image" Target="../media/image82.wmf"/><Relationship Id="rId5" Type="http://schemas.openxmlformats.org/officeDocument/2006/relationships/image" Target="../media/image83.png"/><Relationship Id="rId10" Type="http://schemas.openxmlformats.org/officeDocument/2006/relationships/oleObject" Target="../embeddings/oleObject14.bin"/><Relationship Id="rId4" Type="http://schemas.openxmlformats.org/officeDocument/2006/relationships/image" Target="../media/image79.png"/><Relationship Id="rId9" Type="http://schemas.openxmlformats.org/officeDocument/2006/relationships/image" Target="../media/image81.png"/></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73.png"/><Relationship Id="rId7" Type="http://schemas.openxmlformats.org/officeDocument/2006/relationships/image" Target="../media/image85.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16.bin"/><Relationship Id="rId11" Type="http://schemas.openxmlformats.org/officeDocument/2006/relationships/image" Target="../media/image87.wmf"/><Relationship Id="rId5" Type="http://schemas.openxmlformats.org/officeDocument/2006/relationships/image" Target="../media/image84.png"/><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86.wmf"/></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www.animationlibrary.com/a-l/?n=image.php3&amp;image_id=6618"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3.xml"/><Relationship Id="rId1" Type="http://schemas.openxmlformats.org/officeDocument/2006/relationships/vmlDrawing" Target="../drawings/vmlDrawing12.v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3.xml"/><Relationship Id="rId1" Type="http://schemas.openxmlformats.org/officeDocument/2006/relationships/vmlDrawing" Target="../drawings/vmlDrawing13.v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57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4"/>
          <p:cNvSpPr>
            <a:spLocks noChangeArrowheads="1"/>
          </p:cNvSpPr>
          <p:nvPr/>
        </p:nvSpPr>
        <p:spPr bwMode="auto">
          <a:xfrm>
            <a:off x="323850" y="620713"/>
            <a:ext cx="8029575" cy="1311275"/>
          </a:xfrm>
          <a:prstGeom prst="rect">
            <a:avLst/>
          </a:prstGeom>
          <a:solidFill>
            <a:schemeClr val="folHlink"/>
          </a:solidFill>
          <a:ln w="9525" algn="ctr">
            <a:noFill/>
            <a:miter lim="800000"/>
            <a:headEnd/>
            <a:tailEnd/>
          </a:ln>
          <a:effectLst>
            <a:outerShdw dist="45791" dir="2021404" algn="ctr" rotWithShape="0">
              <a:srgbClr val="B2B2B2">
                <a:alpha val="80000"/>
              </a:srgbClr>
            </a:outerShdw>
          </a:effectLst>
        </p:spPr>
        <p:txBody>
          <a:bodyPr anchor="ctr">
            <a:spAutoFit/>
          </a:bodyPr>
          <a:lstStyle/>
          <a:p>
            <a:pPr>
              <a:defRPr/>
            </a:pPr>
            <a:r>
              <a:rPr lang="en-US" sz="2000" b="1"/>
              <a:t>Design And Calculation Of Central Air Conditioning system (using  E20-II Carrier Software ) </a:t>
            </a:r>
          </a:p>
          <a:p>
            <a:pPr>
              <a:defRPr/>
            </a:pPr>
            <a:r>
              <a:rPr lang="en-US" sz="2000" b="1"/>
              <a:t>civil And architecture</a:t>
            </a:r>
          </a:p>
          <a:p>
            <a:pPr>
              <a:defRPr/>
            </a:pPr>
            <a:r>
              <a:rPr lang="en-US" sz="2000" b="1"/>
              <a:t> engineering building</a:t>
            </a:r>
          </a:p>
        </p:txBody>
      </p:sp>
      <p:sp>
        <p:nvSpPr>
          <p:cNvPr id="182275" name="Rectangle 3"/>
          <p:cNvSpPr>
            <a:spLocks noGrp="1" noChangeArrowheads="1"/>
          </p:cNvSpPr>
          <p:nvPr>
            <p:ph type="subTitle" idx="1"/>
          </p:nvPr>
        </p:nvSpPr>
        <p:spPr>
          <a:xfrm>
            <a:off x="1116013" y="476250"/>
            <a:ext cx="7593012" cy="5689600"/>
          </a:xfrm>
        </p:spPr>
        <p:txBody>
          <a:bodyPr/>
          <a:lstStyle/>
          <a:p>
            <a:pPr algn="l" rtl="0" eaLnBrk="1" hangingPunct="1">
              <a:lnSpc>
                <a:spcPct val="90000"/>
              </a:lnSpc>
            </a:pPr>
            <a:r>
              <a:rPr lang="en-US" sz="2000" b="1" smtClean="0">
                <a:solidFill>
                  <a:srgbClr val="FF0066"/>
                </a:solidFill>
              </a:rPr>
              <a:t>Ahmed Fawzy Zaki Mohammed</a:t>
            </a:r>
          </a:p>
          <a:p>
            <a:pPr algn="l" eaLnBrk="1" hangingPunct="1">
              <a:lnSpc>
                <a:spcPct val="90000"/>
              </a:lnSpc>
            </a:pPr>
            <a:r>
              <a:rPr lang="en-US" sz="2000" b="1" smtClean="0">
                <a:solidFill>
                  <a:srgbClr val="FF0066"/>
                </a:solidFill>
              </a:rPr>
              <a:t>Elsayed Mohammed Abdel Shafi</a:t>
            </a:r>
          </a:p>
          <a:p>
            <a:pPr algn="l" eaLnBrk="1" hangingPunct="1">
              <a:lnSpc>
                <a:spcPct val="90000"/>
              </a:lnSpc>
            </a:pPr>
            <a:r>
              <a:rPr lang="en-US" sz="2000" b="1" smtClean="0">
                <a:solidFill>
                  <a:srgbClr val="FF0066"/>
                </a:solidFill>
              </a:rPr>
              <a:t>Kareem El-Sayed Sheta Salem</a:t>
            </a:r>
          </a:p>
          <a:p>
            <a:pPr algn="l" eaLnBrk="1" hangingPunct="1">
              <a:lnSpc>
                <a:spcPct val="90000"/>
              </a:lnSpc>
            </a:pPr>
            <a:r>
              <a:rPr lang="en-US" sz="2000" b="1" smtClean="0">
                <a:solidFill>
                  <a:srgbClr val="FF0066"/>
                </a:solidFill>
              </a:rPr>
              <a:t>Mohammed Abd allah Morade </a:t>
            </a:r>
          </a:p>
          <a:p>
            <a:pPr algn="l" eaLnBrk="1" hangingPunct="1">
              <a:lnSpc>
                <a:spcPct val="90000"/>
              </a:lnSpc>
            </a:pPr>
            <a:r>
              <a:rPr lang="en-US" sz="2000" b="1" smtClean="0">
                <a:solidFill>
                  <a:srgbClr val="FF0066"/>
                </a:solidFill>
              </a:rPr>
              <a:t>	Mohammed Abd El-Azim Mahmoud Elshamndy</a:t>
            </a:r>
          </a:p>
          <a:p>
            <a:pPr algn="l" eaLnBrk="1" hangingPunct="1">
              <a:lnSpc>
                <a:spcPct val="90000"/>
              </a:lnSpc>
            </a:pPr>
            <a:r>
              <a:rPr lang="en-US" sz="2000" b="1" smtClean="0">
                <a:solidFill>
                  <a:srgbClr val="FF0066"/>
                </a:solidFill>
              </a:rPr>
              <a:t>Mohammed Hamdy khalifa</a:t>
            </a:r>
          </a:p>
          <a:p>
            <a:pPr algn="l" eaLnBrk="1" hangingPunct="1">
              <a:lnSpc>
                <a:spcPct val="90000"/>
              </a:lnSpc>
            </a:pPr>
            <a:r>
              <a:rPr lang="en-US" sz="2000" b="1" smtClean="0">
                <a:solidFill>
                  <a:srgbClr val="FF0066"/>
                </a:solidFill>
              </a:rPr>
              <a:t>Mohammed Galal Abd El-Hakim Azab</a:t>
            </a:r>
          </a:p>
          <a:p>
            <a:pPr algn="l" eaLnBrk="1" hangingPunct="1">
              <a:lnSpc>
                <a:spcPct val="90000"/>
              </a:lnSpc>
            </a:pPr>
            <a:r>
              <a:rPr lang="en-US" sz="2000" b="1" smtClean="0">
                <a:solidFill>
                  <a:srgbClr val="FF0066"/>
                </a:solidFill>
              </a:rPr>
              <a:t>Mohammed Shabaan Ibrahim Morsy</a:t>
            </a:r>
          </a:p>
          <a:p>
            <a:pPr algn="l" eaLnBrk="1" hangingPunct="1">
              <a:lnSpc>
                <a:spcPct val="90000"/>
              </a:lnSpc>
            </a:pPr>
            <a:r>
              <a:rPr lang="en-US" sz="2000" b="1" smtClean="0">
                <a:solidFill>
                  <a:srgbClr val="FF0066"/>
                </a:solidFill>
              </a:rPr>
              <a:t>Mahmoud Eid Mohammed Eid   </a:t>
            </a:r>
          </a:p>
          <a:p>
            <a:pPr algn="l" eaLnBrk="1" hangingPunct="1">
              <a:lnSpc>
                <a:spcPct val="90000"/>
              </a:lnSpc>
            </a:pPr>
            <a:r>
              <a:rPr lang="en-US" sz="2000" b="1" smtClean="0">
                <a:solidFill>
                  <a:srgbClr val="FF0066"/>
                </a:solidFill>
              </a:rPr>
              <a:t>Mahmoud Mohammed Rashad</a:t>
            </a:r>
          </a:p>
          <a:p>
            <a:pPr algn="l" eaLnBrk="1" hangingPunct="1">
              <a:lnSpc>
                <a:spcPct val="90000"/>
              </a:lnSpc>
            </a:pPr>
            <a:r>
              <a:rPr lang="en-US" sz="2000" b="1" smtClean="0">
                <a:solidFill>
                  <a:srgbClr val="FF0066"/>
                </a:solidFill>
              </a:rPr>
              <a:t>Marwa Sabry El-gendey</a:t>
            </a:r>
          </a:p>
          <a:p>
            <a:pPr algn="l" eaLnBrk="1" hangingPunct="1">
              <a:lnSpc>
                <a:spcPct val="90000"/>
              </a:lnSpc>
            </a:pPr>
            <a:r>
              <a:rPr lang="en-US" sz="2000" b="1" smtClean="0">
                <a:solidFill>
                  <a:srgbClr val="FF0066"/>
                </a:solidFill>
              </a:rPr>
              <a:t>Mostofa Fatouh Fangary</a:t>
            </a:r>
          </a:p>
          <a:p>
            <a:pPr algn="l" eaLnBrk="1" hangingPunct="1">
              <a:lnSpc>
                <a:spcPct val="90000"/>
              </a:lnSpc>
            </a:pPr>
            <a:r>
              <a:rPr lang="en-US" sz="2000" b="1" smtClean="0">
                <a:solidFill>
                  <a:srgbClr val="FF0066"/>
                </a:solidFill>
              </a:rPr>
              <a:t>Nadia Mohammed Attia</a:t>
            </a:r>
          </a:p>
          <a:p>
            <a:pPr algn="l" eaLnBrk="1" hangingPunct="1">
              <a:lnSpc>
                <a:spcPct val="90000"/>
              </a:lnSpc>
            </a:pPr>
            <a:r>
              <a:rPr lang="en-US" sz="2000" b="1" smtClean="0">
                <a:solidFill>
                  <a:srgbClr val="FF0066"/>
                </a:solidFill>
              </a:rPr>
              <a:t>Naglaa Hamdy Eid Abd Rabbou</a:t>
            </a:r>
          </a:p>
          <a:p>
            <a:pPr algn="l" eaLnBrk="1" hangingPunct="1">
              <a:lnSpc>
                <a:spcPct val="90000"/>
              </a:lnSpc>
            </a:pPr>
            <a:r>
              <a:rPr lang="en-US" sz="2000" b="1" smtClean="0">
                <a:solidFill>
                  <a:srgbClr val="FF0066"/>
                </a:solidFill>
              </a:rPr>
              <a:t>Reda Rezk Gommaa</a:t>
            </a:r>
          </a:p>
          <a:p>
            <a:pPr algn="l" eaLnBrk="1" hangingPunct="1">
              <a:lnSpc>
                <a:spcPct val="90000"/>
              </a:lnSpc>
            </a:pPr>
            <a:r>
              <a:rPr lang="en-US" sz="2000" b="1" smtClean="0">
                <a:solidFill>
                  <a:srgbClr val="FF0066"/>
                </a:solidFill>
              </a:rPr>
              <a:t>Said Ali Mousa Solyman</a:t>
            </a:r>
          </a:p>
          <a:p>
            <a:pPr algn="l" eaLnBrk="1" hangingPunct="1">
              <a:lnSpc>
                <a:spcPct val="90000"/>
              </a:lnSpc>
            </a:pPr>
            <a:r>
              <a:rPr lang="en-US" sz="2000" b="1" smtClean="0">
                <a:solidFill>
                  <a:srgbClr val="FF0066"/>
                </a:solidFill>
              </a:rPr>
              <a:t>Shaimaa Ali Ahmed  Ahmed</a:t>
            </a:r>
            <a:endParaRPr lang="ar-EG" sz="2000" b="1" smtClean="0">
              <a:solidFill>
                <a:srgbClr val="FF0066"/>
              </a:solidFill>
            </a:endParaRPr>
          </a:p>
          <a:p>
            <a:pPr algn="l" eaLnBrk="1" hangingPunct="1">
              <a:lnSpc>
                <a:spcPct val="90000"/>
              </a:lnSpc>
            </a:pPr>
            <a:r>
              <a:rPr lang="en-US" sz="2000" b="1" smtClean="0">
                <a:solidFill>
                  <a:srgbClr val="FF0066"/>
                </a:solidFill>
              </a:rPr>
              <a:t>Shaimaa Mohammed Abd Alaziz</a:t>
            </a:r>
            <a:r>
              <a:rPr lang="en-US" sz="2400" smtClean="0">
                <a:solidFill>
                  <a:srgbClr val="FF0066"/>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wheel(4)">
                                      <p:cBhvr>
                                        <p:cTn id="7" dur="2000"/>
                                        <p:tgtEl>
                                          <p:spTgt spid="182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2276"/>
                                        </p:tgtEl>
                                        <p:attrNameLst>
                                          <p:attrName>style.visibility</p:attrName>
                                        </p:attrNameLst>
                                      </p:cBhvr>
                                      <p:to>
                                        <p:strVal val="visible"/>
                                      </p:to>
                                    </p:set>
                                    <p:animEffect transition="in" filter="diamond(in)">
                                      <p:cBhvr>
                                        <p:cTn id="12" dur="2000"/>
                                        <p:tgtEl>
                                          <p:spTgt spid="1822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xit" presetSubtype="16" fill="hold" grpId="1" nodeType="clickEffect">
                                  <p:stCondLst>
                                    <p:cond delay="0"/>
                                  </p:stCondLst>
                                  <p:childTnLst>
                                    <p:animEffect transition="out" filter="diamond(in)">
                                      <p:cBhvr>
                                        <p:cTn id="16" dur="2000"/>
                                        <p:tgtEl>
                                          <p:spTgt spid="182276"/>
                                        </p:tgtEl>
                                      </p:cBhvr>
                                    </p:animEffect>
                                    <p:set>
                                      <p:cBhvr>
                                        <p:cTn id="17" dur="1" fill="hold">
                                          <p:stCondLst>
                                            <p:cond delay="1999"/>
                                          </p:stCondLst>
                                        </p:cTn>
                                        <p:tgtEl>
                                          <p:spTgt spid="18227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82275">
                                            <p:txEl>
                                              <p:pRg st="0" end="0"/>
                                            </p:txEl>
                                          </p:spTgt>
                                        </p:tgtEl>
                                        <p:attrNameLst>
                                          <p:attrName>style.visibility</p:attrName>
                                        </p:attrNameLst>
                                      </p:cBhvr>
                                      <p:to>
                                        <p:strVal val="visible"/>
                                      </p:to>
                                    </p:set>
                                    <p:anim calcmode="lin" valueType="num">
                                      <p:cBhvr additive="base">
                                        <p:cTn id="22" dur="500" fill="hold"/>
                                        <p:tgtEl>
                                          <p:spTgt spid="18227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82275">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2275">
                                            <p:txEl>
                                              <p:pRg st="1" end="1"/>
                                            </p:txEl>
                                          </p:spTgt>
                                        </p:tgtEl>
                                        <p:attrNameLst>
                                          <p:attrName>style.visibility</p:attrName>
                                        </p:attrNameLst>
                                      </p:cBhvr>
                                      <p:to>
                                        <p:strVal val="visible"/>
                                      </p:to>
                                    </p:set>
                                    <p:anim calcmode="lin" valueType="num">
                                      <p:cBhvr additive="base">
                                        <p:cTn id="26" dur="500" fill="hold"/>
                                        <p:tgtEl>
                                          <p:spTgt spid="182275">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82275">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2275">
                                            <p:txEl>
                                              <p:pRg st="2" end="2"/>
                                            </p:txEl>
                                          </p:spTgt>
                                        </p:tgtEl>
                                        <p:attrNameLst>
                                          <p:attrName>style.visibility</p:attrName>
                                        </p:attrNameLst>
                                      </p:cBhvr>
                                      <p:to>
                                        <p:strVal val="visible"/>
                                      </p:to>
                                    </p:set>
                                    <p:anim calcmode="lin" valueType="num">
                                      <p:cBhvr additive="base">
                                        <p:cTn id="30" dur="500" fill="hold"/>
                                        <p:tgtEl>
                                          <p:spTgt spid="18227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2275">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82275">
                                            <p:txEl>
                                              <p:pRg st="3" end="3"/>
                                            </p:txEl>
                                          </p:spTgt>
                                        </p:tgtEl>
                                        <p:attrNameLst>
                                          <p:attrName>style.visibility</p:attrName>
                                        </p:attrNameLst>
                                      </p:cBhvr>
                                      <p:to>
                                        <p:strVal val="visible"/>
                                      </p:to>
                                    </p:set>
                                    <p:anim calcmode="lin" valueType="num">
                                      <p:cBhvr additive="base">
                                        <p:cTn id="34" dur="500" fill="hold"/>
                                        <p:tgtEl>
                                          <p:spTgt spid="182275">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82275">
                                            <p:txEl>
                                              <p:pRg st="3" end="3"/>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82275">
                                            <p:txEl>
                                              <p:pRg st="4" end="4"/>
                                            </p:txEl>
                                          </p:spTgt>
                                        </p:tgtEl>
                                        <p:attrNameLst>
                                          <p:attrName>style.visibility</p:attrName>
                                        </p:attrNameLst>
                                      </p:cBhvr>
                                      <p:to>
                                        <p:strVal val="visible"/>
                                      </p:to>
                                    </p:set>
                                    <p:anim calcmode="lin" valueType="num">
                                      <p:cBhvr additive="base">
                                        <p:cTn id="38" dur="500" fill="hold"/>
                                        <p:tgtEl>
                                          <p:spTgt spid="18227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82275">
                                            <p:txEl>
                                              <p:pRg st="4" end="4"/>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82275">
                                            <p:txEl>
                                              <p:pRg st="5" end="5"/>
                                            </p:txEl>
                                          </p:spTgt>
                                        </p:tgtEl>
                                        <p:attrNameLst>
                                          <p:attrName>style.visibility</p:attrName>
                                        </p:attrNameLst>
                                      </p:cBhvr>
                                      <p:to>
                                        <p:strVal val="visible"/>
                                      </p:to>
                                    </p:set>
                                    <p:anim calcmode="lin" valueType="num">
                                      <p:cBhvr additive="base">
                                        <p:cTn id="42" dur="500" fill="hold"/>
                                        <p:tgtEl>
                                          <p:spTgt spid="18227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82275">
                                            <p:txEl>
                                              <p:pRg st="5" end="5"/>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82275">
                                            <p:txEl>
                                              <p:pRg st="6" end="6"/>
                                            </p:txEl>
                                          </p:spTgt>
                                        </p:tgtEl>
                                        <p:attrNameLst>
                                          <p:attrName>style.visibility</p:attrName>
                                        </p:attrNameLst>
                                      </p:cBhvr>
                                      <p:to>
                                        <p:strVal val="visible"/>
                                      </p:to>
                                    </p:set>
                                    <p:anim calcmode="lin" valueType="num">
                                      <p:cBhvr additive="base">
                                        <p:cTn id="46" dur="500" fill="hold"/>
                                        <p:tgtEl>
                                          <p:spTgt spid="182275">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2275">
                                            <p:txEl>
                                              <p:pRg st="6" end="6"/>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82275">
                                            <p:txEl>
                                              <p:pRg st="7" end="7"/>
                                            </p:txEl>
                                          </p:spTgt>
                                        </p:tgtEl>
                                        <p:attrNameLst>
                                          <p:attrName>style.visibility</p:attrName>
                                        </p:attrNameLst>
                                      </p:cBhvr>
                                      <p:to>
                                        <p:strVal val="visible"/>
                                      </p:to>
                                    </p:set>
                                    <p:anim calcmode="lin" valueType="num">
                                      <p:cBhvr additive="base">
                                        <p:cTn id="50" dur="500" fill="hold"/>
                                        <p:tgtEl>
                                          <p:spTgt spid="182275">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82275">
                                            <p:txEl>
                                              <p:pRg st="7" end="7"/>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82275">
                                            <p:txEl>
                                              <p:pRg st="8" end="8"/>
                                            </p:txEl>
                                          </p:spTgt>
                                        </p:tgtEl>
                                        <p:attrNameLst>
                                          <p:attrName>style.visibility</p:attrName>
                                        </p:attrNameLst>
                                      </p:cBhvr>
                                      <p:to>
                                        <p:strVal val="visible"/>
                                      </p:to>
                                    </p:set>
                                    <p:anim calcmode="lin" valueType="num">
                                      <p:cBhvr additive="base">
                                        <p:cTn id="54" dur="500" fill="hold"/>
                                        <p:tgtEl>
                                          <p:spTgt spid="182275">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82275">
                                            <p:txEl>
                                              <p:pRg st="8" end="8"/>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82275">
                                            <p:txEl>
                                              <p:pRg st="9" end="9"/>
                                            </p:txEl>
                                          </p:spTgt>
                                        </p:tgtEl>
                                        <p:attrNameLst>
                                          <p:attrName>style.visibility</p:attrName>
                                        </p:attrNameLst>
                                      </p:cBhvr>
                                      <p:to>
                                        <p:strVal val="visible"/>
                                      </p:to>
                                    </p:set>
                                    <p:anim calcmode="lin" valueType="num">
                                      <p:cBhvr additive="base">
                                        <p:cTn id="58" dur="500" fill="hold"/>
                                        <p:tgtEl>
                                          <p:spTgt spid="182275">
                                            <p:txEl>
                                              <p:pRg st="9" end="9"/>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82275">
                                            <p:txEl>
                                              <p:pRg st="9" end="9"/>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82275">
                                            <p:txEl>
                                              <p:pRg st="10" end="10"/>
                                            </p:txEl>
                                          </p:spTgt>
                                        </p:tgtEl>
                                        <p:attrNameLst>
                                          <p:attrName>style.visibility</p:attrName>
                                        </p:attrNameLst>
                                      </p:cBhvr>
                                      <p:to>
                                        <p:strVal val="visible"/>
                                      </p:to>
                                    </p:set>
                                    <p:anim calcmode="lin" valueType="num">
                                      <p:cBhvr additive="base">
                                        <p:cTn id="62" dur="500" fill="hold"/>
                                        <p:tgtEl>
                                          <p:spTgt spid="182275">
                                            <p:txEl>
                                              <p:pRg st="10" end="1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82275">
                                            <p:txEl>
                                              <p:pRg st="10" end="1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82275">
                                            <p:txEl>
                                              <p:pRg st="11" end="11"/>
                                            </p:txEl>
                                          </p:spTgt>
                                        </p:tgtEl>
                                        <p:attrNameLst>
                                          <p:attrName>style.visibility</p:attrName>
                                        </p:attrNameLst>
                                      </p:cBhvr>
                                      <p:to>
                                        <p:strVal val="visible"/>
                                      </p:to>
                                    </p:set>
                                    <p:anim calcmode="lin" valueType="num">
                                      <p:cBhvr additive="base">
                                        <p:cTn id="66" dur="500" fill="hold"/>
                                        <p:tgtEl>
                                          <p:spTgt spid="182275">
                                            <p:txEl>
                                              <p:pRg st="11" end="1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82275">
                                            <p:txEl>
                                              <p:pRg st="11" end="11"/>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82275">
                                            <p:txEl>
                                              <p:pRg st="12" end="12"/>
                                            </p:txEl>
                                          </p:spTgt>
                                        </p:tgtEl>
                                        <p:attrNameLst>
                                          <p:attrName>style.visibility</p:attrName>
                                        </p:attrNameLst>
                                      </p:cBhvr>
                                      <p:to>
                                        <p:strVal val="visible"/>
                                      </p:to>
                                    </p:set>
                                    <p:anim calcmode="lin" valueType="num">
                                      <p:cBhvr additive="base">
                                        <p:cTn id="70" dur="500" fill="hold"/>
                                        <p:tgtEl>
                                          <p:spTgt spid="182275">
                                            <p:txEl>
                                              <p:pRg st="12" end="1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182275">
                                            <p:txEl>
                                              <p:pRg st="12" end="12"/>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82275">
                                            <p:txEl>
                                              <p:pRg st="13" end="13"/>
                                            </p:txEl>
                                          </p:spTgt>
                                        </p:tgtEl>
                                        <p:attrNameLst>
                                          <p:attrName>style.visibility</p:attrName>
                                        </p:attrNameLst>
                                      </p:cBhvr>
                                      <p:to>
                                        <p:strVal val="visible"/>
                                      </p:to>
                                    </p:set>
                                    <p:anim calcmode="lin" valueType="num">
                                      <p:cBhvr additive="base">
                                        <p:cTn id="74" dur="500" fill="hold"/>
                                        <p:tgtEl>
                                          <p:spTgt spid="182275">
                                            <p:txEl>
                                              <p:pRg st="13" end="1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82275">
                                            <p:txEl>
                                              <p:pRg st="13" end="13"/>
                                            </p:txEl>
                                          </p:spTgt>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82275">
                                            <p:txEl>
                                              <p:pRg st="14" end="14"/>
                                            </p:txEl>
                                          </p:spTgt>
                                        </p:tgtEl>
                                        <p:attrNameLst>
                                          <p:attrName>style.visibility</p:attrName>
                                        </p:attrNameLst>
                                      </p:cBhvr>
                                      <p:to>
                                        <p:strVal val="visible"/>
                                      </p:to>
                                    </p:set>
                                    <p:anim calcmode="lin" valueType="num">
                                      <p:cBhvr additive="base">
                                        <p:cTn id="78" dur="500" fill="hold"/>
                                        <p:tgtEl>
                                          <p:spTgt spid="182275">
                                            <p:txEl>
                                              <p:pRg st="14" end="14"/>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182275">
                                            <p:txEl>
                                              <p:pRg st="14" end="14"/>
                                            </p:txEl>
                                          </p:spTgt>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82275">
                                            <p:txEl>
                                              <p:pRg st="15" end="15"/>
                                            </p:txEl>
                                          </p:spTgt>
                                        </p:tgtEl>
                                        <p:attrNameLst>
                                          <p:attrName>style.visibility</p:attrName>
                                        </p:attrNameLst>
                                      </p:cBhvr>
                                      <p:to>
                                        <p:strVal val="visible"/>
                                      </p:to>
                                    </p:set>
                                    <p:anim calcmode="lin" valueType="num">
                                      <p:cBhvr additive="base">
                                        <p:cTn id="82" dur="500" fill="hold"/>
                                        <p:tgtEl>
                                          <p:spTgt spid="182275">
                                            <p:txEl>
                                              <p:pRg st="15" end="15"/>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182275">
                                            <p:txEl>
                                              <p:pRg st="15" end="15"/>
                                            </p:txEl>
                                          </p:spTgt>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182275">
                                            <p:txEl>
                                              <p:pRg st="16" end="16"/>
                                            </p:txEl>
                                          </p:spTgt>
                                        </p:tgtEl>
                                        <p:attrNameLst>
                                          <p:attrName>style.visibility</p:attrName>
                                        </p:attrNameLst>
                                      </p:cBhvr>
                                      <p:to>
                                        <p:strVal val="visible"/>
                                      </p:to>
                                    </p:set>
                                    <p:anim calcmode="lin" valueType="num">
                                      <p:cBhvr additive="base">
                                        <p:cTn id="86" dur="500" fill="hold"/>
                                        <p:tgtEl>
                                          <p:spTgt spid="182275">
                                            <p:txEl>
                                              <p:pRg st="16" end="16"/>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82275">
                                            <p:txEl>
                                              <p:pRg st="16" end="16"/>
                                            </p:txEl>
                                          </p:spTgt>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182275">
                                            <p:txEl>
                                              <p:pRg st="17" end="17"/>
                                            </p:txEl>
                                          </p:spTgt>
                                        </p:tgtEl>
                                        <p:attrNameLst>
                                          <p:attrName>style.visibility</p:attrName>
                                        </p:attrNameLst>
                                      </p:cBhvr>
                                      <p:to>
                                        <p:strVal val="visible"/>
                                      </p:to>
                                    </p:set>
                                    <p:anim calcmode="lin" valueType="num">
                                      <p:cBhvr additive="base">
                                        <p:cTn id="90" dur="500" fill="hold"/>
                                        <p:tgtEl>
                                          <p:spTgt spid="182275">
                                            <p:txEl>
                                              <p:pRg st="17" end="17"/>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182275">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p:bldP spid="18227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250825" y="188913"/>
            <a:ext cx="5194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Load Calculation due to Person:</a:t>
            </a:r>
            <a:r>
              <a:rPr lang="en-US" altLang="zh-CN" sz="28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73059" name="Rectangle 3"/>
          <p:cNvSpPr>
            <a:spLocks noChangeArrowheads="1"/>
          </p:cNvSpPr>
          <p:nvPr/>
        </p:nvSpPr>
        <p:spPr bwMode="auto">
          <a:xfrm>
            <a:off x="3059113" y="908050"/>
            <a:ext cx="3257550" cy="576263"/>
          </a:xfrm>
          <a:prstGeom prst="rect">
            <a:avLst/>
          </a:prstGeom>
          <a:solidFill>
            <a:srgbClr val="FFFFCD"/>
          </a:solidFill>
          <a:ln w="57150" algn="ctr">
            <a:solidFill>
              <a:srgbClr val="000000"/>
            </a:solidFill>
            <a:miter lim="800000"/>
            <a:headEnd/>
            <a:tailEnd/>
          </a:ln>
          <a:effectLst>
            <a:outerShdw dist="45791" dir="2021404" algn="ctr" rotWithShape="0">
              <a:srgbClr val="B2B2B2">
                <a:alpha val="80000"/>
              </a:srgbClr>
            </a:outerShdw>
          </a:effectLst>
        </p:spPr>
        <p:txBody>
          <a:bodyPr wrap="none" anchor="ctr">
            <a:spAutoFit/>
          </a:bodyPr>
          <a:lstStyle/>
          <a:p>
            <a:pPr algn="r">
              <a:defRPr/>
            </a:pPr>
            <a:r>
              <a:rPr lang="en-US" altLang="zh-CN" sz="2800" b="1">
                <a:latin typeface="Times New Roman" pitchFamily="18" charset="0"/>
                <a:ea typeface="SimSun" pitchFamily="2" charset="-122"/>
                <a:cs typeface="Times New Roman" pitchFamily="18" charset="0"/>
              </a:rPr>
              <a:t>QP = n × (q/person)</a:t>
            </a:r>
          </a:p>
        </p:txBody>
      </p:sp>
      <p:pic>
        <p:nvPicPr>
          <p:cNvPr id="173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819400"/>
            <a:ext cx="6985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Rectangle 5"/>
          <p:cNvSpPr>
            <a:spLocks noChangeArrowheads="1"/>
          </p:cNvSpPr>
          <p:nvPr/>
        </p:nvSpPr>
        <p:spPr bwMode="auto">
          <a:xfrm>
            <a:off x="107950" y="2035175"/>
            <a:ext cx="7159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400" b="1">
                <a:solidFill>
                  <a:srgbClr val="18E666"/>
                </a:solidFill>
                <a:latin typeface="Times New Roman" panose="02020603050405020304" pitchFamily="18" charset="0"/>
                <a:ea typeface="SimSun" panose="02010600030101010101" pitchFamily="2" charset="-122"/>
                <a:cs typeface="Times New Roman" panose="02020603050405020304" pitchFamily="18" charset="0"/>
              </a:rPr>
              <a:t>From Table Determining the heat gain due to persons</a:t>
            </a:r>
          </a:p>
        </p:txBody>
      </p:sp>
      <p:sp>
        <p:nvSpPr>
          <p:cNvPr id="173062" name="AutoShape 6"/>
          <p:cNvSpPr>
            <a:spLocks noChangeArrowheads="1"/>
          </p:cNvSpPr>
          <p:nvPr/>
        </p:nvSpPr>
        <p:spPr bwMode="auto">
          <a:xfrm>
            <a:off x="6084888" y="3500438"/>
            <a:ext cx="1728787" cy="215900"/>
          </a:xfrm>
          <a:prstGeom prst="roundRect">
            <a:avLst>
              <a:gd name="adj" fmla="val 16667"/>
            </a:avLst>
          </a:prstGeom>
          <a:noFill/>
          <a:ln w="38100" algn="ctr">
            <a:solidFill>
              <a:srgbClr val="FF0000"/>
            </a:solidFill>
            <a:round/>
            <a:headEnd/>
            <a:tailEnd/>
          </a:ln>
          <a:effectLst>
            <a:outerShdw dist="45791" dir="2021404" algn="ctr" rotWithShape="0">
              <a:srgbClr val="B2B2B2">
                <a:alpha val="80000"/>
              </a:srgbClr>
            </a:outerShdw>
          </a:effectLst>
        </p:spPr>
        <p:txBody>
          <a:bodyPr wrap="none" anchor="ctr"/>
          <a:lstStyle/>
          <a:p>
            <a:pPr>
              <a:defRPr/>
            </a:pPr>
            <a:endParaRPr lang="ar-SY"/>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 from="(-#ppt_w/2)" to="(#ppt_x)" calcmode="lin" valueType="num">
                                      <p:cBhvr>
                                        <p:cTn id="7" dur="600" fill="hold">
                                          <p:stCondLst>
                                            <p:cond delay="0"/>
                                          </p:stCondLst>
                                        </p:cTn>
                                        <p:tgtEl>
                                          <p:spTgt spid="173058"/>
                                        </p:tgtEl>
                                        <p:attrNameLst>
                                          <p:attrName>ppt_x</p:attrName>
                                        </p:attrNameLst>
                                      </p:cBhvr>
                                    </p:anim>
                                    <p:anim from="0" to="-1.0" calcmode="lin" valueType="num">
                                      <p:cBhvr>
                                        <p:cTn id="8" dur="200" decel="50000" autoRev="1" fill="hold">
                                          <p:stCondLst>
                                            <p:cond delay="600"/>
                                          </p:stCondLst>
                                        </p:cTn>
                                        <p:tgtEl>
                                          <p:spTgt spid="173058"/>
                                        </p:tgtEl>
                                        <p:attrNameLst>
                                          <p:attrName>xshear</p:attrName>
                                        </p:attrNameLst>
                                      </p:cBhvr>
                                    </p:anim>
                                    <p:animScale>
                                      <p:cBhvr>
                                        <p:cTn id="9" dur="200" decel="100000" autoRev="1" fill="hold">
                                          <p:stCondLst>
                                            <p:cond delay="600"/>
                                          </p:stCondLst>
                                        </p:cTn>
                                        <p:tgtEl>
                                          <p:spTgt spid="173058"/>
                                        </p:tgtEl>
                                      </p:cBhvr>
                                      <p:from x="100000" y="100000"/>
                                      <p:to x="80000" y="100000"/>
                                    </p:animScale>
                                    <p:anim by="(#ppt_h/3+#ppt_w*0.1)" calcmode="lin" valueType="num">
                                      <p:cBhvr additive="sum">
                                        <p:cTn id="10" dur="200" decel="100000" autoRev="1" fill="hold">
                                          <p:stCondLst>
                                            <p:cond delay="600"/>
                                          </p:stCondLst>
                                        </p:cTn>
                                        <p:tgtEl>
                                          <p:spTgt spid="173058"/>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173059"/>
                                        </p:tgtEl>
                                        <p:attrNameLst>
                                          <p:attrName>style.visibility</p:attrName>
                                        </p:attrNameLst>
                                      </p:cBhvr>
                                      <p:to>
                                        <p:strVal val="visible"/>
                                      </p:to>
                                    </p:set>
                                    <p:anim calcmode="lin" valueType="num">
                                      <p:cBhvr>
                                        <p:cTn id="15" dur="500" fill="hold"/>
                                        <p:tgtEl>
                                          <p:spTgt spid="173059"/>
                                        </p:tgtEl>
                                        <p:attrNameLst>
                                          <p:attrName>ppt_w</p:attrName>
                                        </p:attrNameLst>
                                      </p:cBhvr>
                                      <p:tavLst>
                                        <p:tav tm="0">
                                          <p:val>
                                            <p:strVal val="#ppt_w*0.05"/>
                                          </p:val>
                                        </p:tav>
                                        <p:tav tm="100000">
                                          <p:val>
                                            <p:strVal val="#ppt_w"/>
                                          </p:val>
                                        </p:tav>
                                      </p:tavLst>
                                    </p:anim>
                                    <p:anim calcmode="lin" valueType="num">
                                      <p:cBhvr>
                                        <p:cTn id="16" dur="500" fill="hold"/>
                                        <p:tgtEl>
                                          <p:spTgt spid="173059"/>
                                        </p:tgtEl>
                                        <p:attrNameLst>
                                          <p:attrName>ppt_h</p:attrName>
                                        </p:attrNameLst>
                                      </p:cBhvr>
                                      <p:tavLst>
                                        <p:tav tm="0">
                                          <p:val>
                                            <p:strVal val="#ppt_h"/>
                                          </p:val>
                                        </p:tav>
                                        <p:tav tm="100000">
                                          <p:val>
                                            <p:strVal val="#ppt_h"/>
                                          </p:val>
                                        </p:tav>
                                      </p:tavLst>
                                    </p:anim>
                                    <p:anim calcmode="lin" valueType="num">
                                      <p:cBhvr>
                                        <p:cTn id="17" dur="500" fill="hold"/>
                                        <p:tgtEl>
                                          <p:spTgt spid="173059"/>
                                        </p:tgtEl>
                                        <p:attrNameLst>
                                          <p:attrName>ppt_x</p:attrName>
                                        </p:attrNameLst>
                                      </p:cBhvr>
                                      <p:tavLst>
                                        <p:tav tm="0">
                                          <p:val>
                                            <p:strVal val="#ppt_x-.2"/>
                                          </p:val>
                                        </p:tav>
                                        <p:tav tm="100000">
                                          <p:val>
                                            <p:strVal val="#ppt_x"/>
                                          </p:val>
                                        </p:tav>
                                      </p:tavLst>
                                    </p:anim>
                                    <p:anim calcmode="lin" valueType="num">
                                      <p:cBhvr>
                                        <p:cTn id="18" dur="500" fill="hold"/>
                                        <p:tgtEl>
                                          <p:spTgt spid="173059"/>
                                        </p:tgtEl>
                                        <p:attrNameLst>
                                          <p:attrName>ppt_y</p:attrName>
                                        </p:attrNameLst>
                                      </p:cBhvr>
                                      <p:tavLst>
                                        <p:tav tm="0">
                                          <p:val>
                                            <p:strVal val="#ppt_y"/>
                                          </p:val>
                                        </p:tav>
                                        <p:tav tm="100000">
                                          <p:val>
                                            <p:strVal val="#ppt_y"/>
                                          </p:val>
                                        </p:tav>
                                      </p:tavLst>
                                    </p:anim>
                                    <p:animEffect transition="in" filter="fade">
                                      <p:cBhvr>
                                        <p:cTn id="19" dur="500"/>
                                        <p:tgtEl>
                                          <p:spTgt spid="1730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73061"/>
                                        </p:tgtEl>
                                        <p:attrNameLst>
                                          <p:attrName>style.visibility</p:attrName>
                                        </p:attrNameLst>
                                      </p:cBhvr>
                                      <p:to>
                                        <p:strVal val="visible"/>
                                      </p:to>
                                    </p:set>
                                    <p:animEffect transition="in" filter="fade">
                                      <p:cBhvr>
                                        <p:cTn id="24" dur="1000"/>
                                        <p:tgtEl>
                                          <p:spTgt spid="173061"/>
                                        </p:tgtEl>
                                      </p:cBhvr>
                                    </p:animEffect>
                                    <p:anim calcmode="lin" valueType="num">
                                      <p:cBhvr>
                                        <p:cTn id="25" dur="1000" fill="hold"/>
                                        <p:tgtEl>
                                          <p:spTgt spid="173061"/>
                                        </p:tgtEl>
                                        <p:attrNameLst>
                                          <p:attrName>ppt_x</p:attrName>
                                        </p:attrNameLst>
                                      </p:cBhvr>
                                      <p:tavLst>
                                        <p:tav tm="0">
                                          <p:val>
                                            <p:strVal val="#ppt_x"/>
                                          </p:val>
                                        </p:tav>
                                        <p:tav tm="100000">
                                          <p:val>
                                            <p:strVal val="#ppt_x"/>
                                          </p:val>
                                        </p:tav>
                                      </p:tavLst>
                                    </p:anim>
                                    <p:anim calcmode="lin" valueType="num">
                                      <p:cBhvr>
                                        <p:cTn id="26" dur="900" decel="100000" fill="hold"/>
                                        <p:tgtEl>
                                          <p:spTgt spid="17306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3061"/>
                                        </p:tgtEl>
                                        <p:attrNameLst>
                                          <p:attrName>ppt_y</p:attrName>
                                        </p:attrNameLst>
                                      </p:cBhvr>
                                      <p:tavLst>
                                        <p:tav tm="0">
                                          <p:val>
                                            <p:strVal val="#ppt_y-.03"/>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nodeType="clickEffect">
                                  <p:stCondLst>
                                    <p:cond delay="0"/>
                                  </p:stCondLst>
                                  <p:childTnLst>
                                    <p:set>
                                      <p:cBhvr>
                                        <p:cTn id="31" dur="1" fill="hold">
                                          <p:stCondLst>
                                            <p:cond delay="0"/>
                                          </p:stCondLst>
                                        </p:cTn>
                                        <p:tgtEl>
                                          <p:spTgt spid="173060"/>
                                        </p:tgtEl>
                                        <p:attrNameLst>
                                          <p:attrName>style.visibility</p:attrName>
                                        </p:attrNameLst>
                                      </p:cBhvr>
                                      <p:to>
                                        <p:strVal val="visible"/>
                                      </p:to>
                                    </p:set>
                                    <p:animEffect transition="in" filter="randombar(horizontal)">
                                      <p:cBhvr>
                                        <p:cTn id="32" dur="500"/>
                                        <p:tgtEl>
                                          <p:spTgt spid="1730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73062"/>
                                        </p:tgtEl>
                                        <p:attrNameLst>
                                          <p:attrName>style.visibility</p:attrName>
                                        </p:attrNameLst>
                                      </p:cBhvr>
                                      <p:to>
                                        <p:strVal val="visible"/>
                                      </p:to>
                                    </p:set>
                                    <p:anim calcmode="lin" valueType="num">
                                      <p:cBhvr>
                                        <p:cTn id="37" dur="500" fill="hold"/>
                                        <p:tgtEl>
                                          <p:spTgt spid="173062"/>
                                        </p:tgtEl>
                                        <p:attrNameLst>
                                          <p:attrName>ppt_x</p:attrName>
                                        </p:attrNameLst>
                                      </p:cBhvr>
                                      <p:tavLst>
                                        <p:tav tm="0">
                                          <p:val>
                                            <p:strVal val="#ppt_x-.2"/>
                                          </p:val>
                                        </p:tav>
                                        <p:tav tm="100000">
                                          <p:val>
                                            <p:strVal val="#ppt_x"/>
                                          </p:val>
                                        </p:tav>
                                      </p:tavLst>
                                    </p:anim>
                                    <p:anim calcmode="lin" valueType="num">
                                      <p:cBhvr>
                                        <p:cTn id="38" dur="500" fill="hold"/>
                                        <p:tgtEl>
                                          <p:spTgt spid="173062"/>
                                        </p:tgtEl>
                                        <p:attrNameLst>
                                          <p:attrName>ppt_y</p:attrName>
                                        </p:attrNameLst>
                                      </p:cBhvr>
                                      <p:tavLst>
                                        <p:tav tm="0">
                                          <p:val>
                                            <p:strVal val="#ppt_y"/>
                                          </p:val>
                                        </p:tav>
                                        <p:tav tm="100000">
                                          <p:val>
                                            <p:strVal val="#ppt_y"/>
                                          </p:val>
                                        </p:tav>
                                      </p:tavLst>
                                    </p:anim>
                                    <p:animEffect transition="in" filter="wipe(right)" prLst="gradientSize: 0.1">
                                      <p:cBhvr>
                                        <p:cTn id="39" dur="500"/>
                                        <p:tgtEl>
                                          <p:spTgt spid="173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animBg="1"/>
      <p:bldP spid="173061" grpId="0"/>
      <p:bldP spid="17306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303213" y="188913"/>
            <a:ext cx="4819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Ventilation Load Calculation :</a:t>
            </a:r>
          </a:p>
        </p:txBody>
      </p:sp>
      <p:sp>
        <p:nvSpPr>
          <p:cNvPr id="174083" name="Rectangle 3"/>
          <p:cNvSpPr>
            <a:spLocks noChangeArrowheads="1"/>
          </p:cNvSpPr>
          <p:nvPr/>
        </p:nvSpPr>
        <p:spPr bwMode="auto">
          <a:xfrm>
            <a:off x="1477963" y="1268413"/>
            <a:ext cx="6748462" cy="514350"/>
          </a:xfrm>
          <a:prstGeom prst="rect">
            <a:avLst/>
          </a:prstGeom>
          <a:solidFill>
            <a:srgbClr val="FFFFCD"/>
          </a:solidFill>
          <a:ln w="57150" algn="ctr">
            <a:solidFill>
              <a:srgbClr val="000000"/>
            </a:solidFill>
            <a:miter lim="800000"/>
            <a:headEnd/>
            <a:tailEnd/>
          </a:ln>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400" b="1">
                <a:latin typeface="Times New Roman" panose="02020603050405020304" pitchFamily="18" charset="0"/>
                <a:ea typeface="SimSun" panose="02010600030101010101" pitchFamily="2" charset="-122"/>
                <a:cs typeface="Times New Roman" panose="02020603050405020304" pitchFamily="18" charset="0"/>
              </a:rPr>
              <a:t>Q v = n [(L/S/person) ×10</a:t>
            </a:r>
            <a:r>
              <a:rPr lang="en-US" altLang="zh-CN" sz="2400" b="1" baseline="30000">
                <a:latin typeface="Times New Roman" panose="02020603050405020304" pitchFamily="18" charset="0"/>
                <a:ea typeface="SimSun" panose="02010600030101010101" pitchFamily="2" charset="-122"/>
                <a:cs typeface="Times New Roman" panose="02020603050405020304" pitchFamily="18" charset="0"/>
              </a:rPr>
              <a:t>-3</a:t>
            </a:r>
            <a:r>
              <a:rPr lang="en-US" altLang="zh-CN" sz="2400" b="1">
                <a:latin typeface="Times New Roman" panose="02020603050405020304" pitchFamily="18" charset="0"/>
                <a:ea typeface="SimSun" panose="02010600030101010101" pitchFamily="2" charset="-122"/>
                <a:cs typeface="Times New Roman" panose="02020603050405020304" pitchFamily="18" charset="0"/>
              </a:rPr>
              <a:t>] × (1/Vo) [(ho-hi) ×10</a:t>
            </a:r>
            <a:r>
              <a:rPr lang="en-US" altLang="zh-CN" sz="2400" b="1" baseline="30000">
                <a:latin typeface="Times New Roman" panose="02020603050405020304" pitchFamily="18" charset="0"/>
                <a:ea typeface="SimSun" panose="02010600030101010101" pitchFamily="2" charset="-122"/>
                <a:cs typeface="Times New Roman" panose="02020603050405020304" pitchFamily="18" charset="0"/>
              </a:rPr>
              <a:t>3 </a:t>
            </a:r>
          </a:p>
        </p:txBody>
      </p:sp>
      <p:pic>
        <p:nvPicPr>
          <p:cNvPr id="1740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817688"/>
            <a:ext cx="727233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4"/>
          <p:cNvSpPr>
            <a:spLocks noChangeArrowheads="1"/>
          </p:cNvSpPr>
          <p:nvPr/>
        </p:nvSpPr>
        <p:spPr bwMode="auto">
          <a:xfrm>
            <a:off x="323850" y="3644900"/>
            <a:ext cx="8561388" cy="879475"/>
          </a:xfrm>
          <a:prstGeom prst="rect">
            <a:avLst/>
          </a:prstGeom>
          <a:solidFill>
            <a:schemeClr val="bg1"/>
          </a:solidFill>
          <a:ln w="57150" algn="ctr">
            <a:solidFill>
              <a:srgbClr val="000000"/>
            </a:solidFill>
            <a:miter lim="800000"/>
            <a:headEnd/>
            <a:tailEnd/>
          </a:ln>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2400" b="1">
                <a:latin typeface="Times New Roman" panose="02020603050405020304" pitchFamily="18" charset="0"/>
                <a:ea typeface="SimSun" panose="02010600030101010101" pitchFamily="2" charset="-122"/>
                <a:cs typeface="Times New Roman" panose="02020603050405020304" pitchFamily="18" charset="0"/>
              </a:rPr>
              <a:t>Qvs= 20 × 7× 10-3× (1/0.9) × (68.4-26) × 103   = 5936   (W)</a:t>
            </a:r>
          </a:p>
          <a:p>
            <a:pPr algn="l" eaLnBrk="1" hangingPunct="1"/>
            <a:r>
              <a:rPr lang="en-US" altLang="zh-CN" sz="2400" b="1">
                <a:latin typeface="Times New Roman" panose="02020603050405020304" pitchFamily="18" charset="0"/>
                <a:ea typeface="SimSun" panose="02010600030101010101" pitchFamily="2" charset="-122"/>
                <a:cs typeface="Times New Roman" panose="02020603050405020304" pitchFamily="18" charset="0"/>
              </a:rPr>
              <a:t>	Q vl= 20 × 7× 10-3× (1/0.9) × (68.4-53) × 103   = 2156 (W)</a:t>
            </a:r>
          </a:p>
        </p:txBody>
      </p:sp>
      <p:sp>
        <p:nvSpPr>
          <p:cNvPr id="174086" name="Line 6"/>
          <p:cNvSpPr>
            <a:spLocks noChangeShapeType="1"/>
          </p:cNvSpPr>
          <p:nvPr/>
        </p:nvSpPr>
        <p:spPr bwMode="auto">
          <a:xfrm>
            <a:off x="2989263" y="5707063"/>
            <a:ext cx="3024187" cy="0"/>
          </a:xfrm>
          <a:prstGeom prst="line">
            <a:avLst/>
          </a:prstGeom>
          <a:noFill/>
          <a:ln w="57150">
            <a:solidFill>
              <a:srgbClr val="FF0000"/>
            </a:solid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174087" name="AutoShape 7"/>
          <p:cNvSpPr>
            <a:spLocks noChangeArrowheads="1"/>
          </p:cNvSpPr>
          <p:nvPr/>
        </p:nvSpPr>
        <p:spPr bwMode="auto">
          <a:xfrm>
            <a:off x="6013450" y="5607050"/>
            <a:ext cx="1800225" cy="215900"/>
          </a:xfrm>
          <a:prstGeom prst="roundRect">
            <a:avLst>
              <a:gd name="adj" fmla="val 16667"/>
            </a:avLst>
          </a:prstGeom>
          <a:noFill/>
          <a:ln w="38100" algn="ctr">
            <a:solidFill>
              <a:srgbClr val="FF0000"/>
            </a:solidFill>
            <a:round/>
            <a:headEnd/>
            <a:tailEnd/>
          </a:ln>
          <a:effectLst>
            <a:outerShdw dist="45791" dir="2021404" algn="ctr" rotWithShape="0">
              <a:srgbClr val="B2B2B2">
                <a:alpha val="80000"/>
              </a:srgbClr>
            </a:outerShdw>
          </a:effectLst>
        </p:spPr>
        <p:txBody>
          <a:bodyPr wrap="none" anchor="ctr"/>
          <a:lstStyle/>
          <a:p>
            <a:pPr>
              <a:defRPr/>
            </a:pPr>
            <a:endParaRPr lang="ar-SY"/>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slide(fromBottom)">
                                      <p:cBhvr>
                                        <p:cTn id="7" dur="500"/>
                                        <p:tgtEl>
                                          <p:spTgt spid="174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174083"/>
                                        </p:tgtEl>
                                        <p:attrNameLst>
                                          <p:attrName>style.visibility</p:attrName>
                                        </p:attrNameLst>
                                      </p:cBhvr>
                                      <p:to>
                                        <p:strVal val="visible"/>
                                      </p:to>
                                    </p:set>
                                    <p:anim calcmode="lin" valueType="num">
                                      <p:cBhvr>
                                        <p:cTn id="12" dur="500" fill="hold"/>
                                        <p:tgtEl>
                                          <p:spTgt spid="174083"/>
                                        </p:tgtEl>
                                        <p:attrNameLst>
                                          <p:attrName>ppt_w</p:attrName>
                                        </p:attrNameLst>
                                      </p:cBhvr>
                                      <p:tavLst>
                                        <p:tav tm="0">
                                          <p:val>
                                            <p:strVal val="#ppt_w*0.05"/>
                                          </p:val>
                                        </p:tav>
                                        <p:tav tm="100000">
                                          <p:val>
                                            <p:strVal val="#ppt_w"/>
                                          </p:val>
                                        </p:tav>
                                      </p:tavLst>
                                    </p:anim>
                                    <p:anim calcmode="lin" valueType="num">
                                      <p:cBhvr>
                                        <p:cTn id="13" dur="500" fill="hold"/>
                                        <p:tgtEl>
                                          <p:spTgt spid="174083"/>
                                        </p:tgtEl>
                                        <p:attrNameLst>
                                          <p:attrName>ppt_h</p:attrName>
                                        </p:attrNameLst>
                                      </p:cBhvr>
                                      <p:tavLst>
                                        <p:tav tm="0">
                                          <p:val>
                                            <p:strVal val="#ppt_h"/>
                                          </p:val>
                                        </p:tav>
                                        <p:tav tm="100000">
                                          <p:val>
                                            <p:strVal val="#ppt_h"/>
                                          </p:val>
                                        </p:tav>
                                      </p:tavLst>
                                    </p:anim>
                                    <p:anim calcmode="lin" valueType="num">
                                      <p:cBhvr>
                                        <p:cTn id="14" dur="500" fill="hold"/>
                                        <p:tgtEl>
                                          <p:spTgt spid="174083"/>
                                        </p:tgtEl>
                                        <p:attrNameLst>
                                          <p:attrName>ppt_x</p:attrName>
                                        </p:attrNameLst>
                                      </p:cBhvr>
                                      <p:tavLst>
                                        <p:tav tm="0">
                                          <p:val>
                                            <p:strVal val="#ppt_x-.2"/>
                                          </p:val>
                                        </p:tav>
                                        <p:tav tm="100000">
                                          <p:val>
                                            <p:strVal val="#ppt_x"/>
                                          </p:val>
                                        </p:tav>
                                      </p:tavLst>
                                    </p:anim>
                                    <p:anim calcmode="lin" valueType="num">
                                      <p:cBhvr>
                                        <p:cTn id="15" dur="500" fill="hold"/>
                                        <p:tgtEl>
                                          <p:spTgt spid="174083"/>
                                        </p:tgtEl>
                                        <p:attrNameLst>
                                          <p:attrName>ppt_y</p:attrName>
                                        </p:attrNameLst>
                                      </p:cBhvr>
                                      <p:tavLst>
                                        <p:tav tm="0">
                                          <p:val>
                                            <p:strVal val="#ppt_y"/>
                                          </p:val>
                                        </p:tav>
                                        <p:tav tm="100000">
                                          <p:val>
                                            <p:strVal val="#ppt_y"/>
                                          </p:val>
                                        </p:tav>
                                      </p:tavLst>
                                    </p:anim>
                                    <p:animEffect transition="in" filter="fade">
                                      <p:cBhvr>
                                        <p:cTn id="16" dur="500"/>
                                        <p:tgtEl>
                                          <p:spTgt spid="17408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174085"/>
                                        </p:tgtEl>
                                        <p:attrNameLst>
                                          <p:attrName>style.visibility</p:attrName>
                                        </p:attrNameLst>
                                      </p:cBhvr>
                                      <p:to>
                                        <p:strVal val="visible"/>
                                      </p:to>
                                    </p:set>
                                    <p:animEffect transition="in" filter="diamond(in)">
                                      <p:cBhvr>
                                        <p:cTn id="21" dur="500"/>
                                        <p:tgtEl>
                                          <p:spTgt spid="17408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74087"/>
                                        </p:tgtEl>
                                        <p:attrNameLst>
                                          <p:attrName>style.visibility</p:attrName>
                                        </p:attrNameLst>
                                      </p:cBhvr>
                                      <p:to>
                                        <p:strVal val="visible"/>
                                      </p:to>
                                    </p:set>
                                    <p:anim calcmode="lin" valueType="num">
                                      <p:cBhvr>
                                        <p:cTn id="26" dur="500" fill="hold"/>
                                        <p:tgtEl>
                                          <p:spTgt spid="174087"/>
                                        </p:tgtEl>
                                        <p:attrNameLst>
                                          <p:attrName>ppt_x</p:attrName>
                                        </p:attrNameLst>
                                      </p:cBhvr>
                                      <p:tavLst>
                                        <p:tav tm="0">
                                          <p:val>
                                            <p:strVal val="#ppt_x-.2"/>
                                          </p:val>
                                        </p:tav>
                                        <p:tav tm="100000">
                                          <p:val>
                                            <p:strVal val="#ppt_x"/>
                                          </p:val>
                                        </p:tav>
                                      </p:tavLst>
                                    </p:anim>
                                    <p:anim calcmode="lin" valueType="num">
                                      <p:cBhvr>
                                        <p:cTn id="27" dur="500" fill="hold"/>
                                        <p:tgtEl>
                                          <p:spTgt spid="174087"/>
                                        </p:tgtEl>
                                        <p:attrNameLst>
                                          <p:attrName>ppt_y</p:attrName>
                                        </p:attrNameLst>
                                      </p:cBhvr>
                                      <p:tavLst>
                                        <p:tav tm="0">
                                          <p:val>
                                            <p:strVal val="#ppt_y"/>
                                          </p:val>
                                        </p:tav>
                                        <p:tav tm="100000">
                                          <p:val>
                                            <p:strVal val="#ppt_y"/>
                                          </p:val>
                                        </p:tav>
                                      </p:tavLst>
                                    </p:anim>
                                    <p:animEffect transition="in" filter="wipe(right)" prLst="gradientSize: 0.1">
                                      <p:cBhvr>
                                        <p:cTn id="28" dur="500"/>
                                        <p:tgtEl>
                                          <p:spTgt spid="174087"/>
                                        </p:tgtEl>
                                      </p:cBhvr>
                                    </p:animEffect>
                                  </p:childTnLst>
                                </p:cTn>
                              </p:par>
                              <p:par>
                                <p:cTn id="29" presetID="29" presetClass="entr" presetSubtype="0" fill="hold" nodeType="withEffect">
                                  <p:stCondLst>
                                    <p:cond delay="0"/>
                                  </p:stCondLst>
                                  <p:childTnLst>
                                    <p:set>
                                      <p:cBhvr>
                                        <p:cTn id="30" dur="1" fill="hold">
                                          <p:stCondLst>
                                            <p:cond delay="0"/>
                                          </p:stCondLst>
                                        </p:cTn>
                                        <p:tgtEl>
                                          <p:spTgt spid="174086"/>
                                        </p:tgtEl>
                                        <p:attrNameLst>
                                          <p:attrName>style.visibility</p:attrName>
                                        </p:attrNameLst>
                                      </p:cBhvr>
                                      <p:to>
                                        <p:strVal val="visible"/>
                                      </p:to>
                                    </p:set>
                                    <p:anim calcmode="lin" valueType="num">
                                      <p:cBhvr>
                                        <p:cTn id="31" dur="500" fill="hold"/>
                                        <p:tgtEl>
                                          <p:spTgt spid="174086"/>
                                        </p:tgtEl>
                                        <p:attrNameLst>
                                          <p:attrName>ppt_x</p:attrName>
                                        </p:attrNameLst>
                                      </p:cBhvr>
                                      <p:tavLst>
                                        <p:tav tm="0">
                                          <p:val>
                                            <p:strVal val="#ppt_x-.2"/>
                                          </p:val>
                                        </p:tav>
                                        <p:tav tm="100000">
                                          <p:val>
                                            <p:strVal val="#ppt_x"/>
                                          </p:val>
                                        </p:tav>
                                      </p:tavLst>
                                    </p:anim>
                                    <p:anim calcmode="lin" valueType="num">
                                      <p:cBhvr>
                                        <p:cTn id="32" dur="500" fill="hold"/>
                                        <p:tgtEl>
                                          <p:spTgt spid="174086"/>
                                        </p:tgtEl>
                                        <p:attrNameLst>
                                          <p:attrName>ppt_y</p:attrName>
                                        </p:attrNameLst>
                                      </p:cBhvr>
                                      <p:tavLst>
                                        <p:tav tm="0">
                                          <p:val>
                                            <p:strVal val="#ppt_y"/>
                                          </p:val>
                                        </p:tav>
                                        <p:tav tm="100000">
                                          <p:val>
                                            <p:strVal val="#ppt_y"/>
                                          </p:val>
                                        </p:tav>
                                      </p:tavLst>
                                    </p:anim>
                                    <p:animEffect transition="in" filter="wipe(right)" prLst="gradientSize: 0.1">
                                      <p:cBhvr>
                                        <p:cTn id="33" dur="500"/>
                                        <p:tgtEl>
                                          <p:spTgt spid="17408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xit" presetSubtype="0" fill="hold" grpId="1" nodeType="clickEffect">
                                  <p:stCondLst>
                                    <p:cond delay="0"/>
                                  </p:stCondLst>
                                  <p:childTnLst>
                                    <p:anim calcmode="lin" valueType="num">
                                      <p:cBhvr>
                                        <p:cTn id="37" dur="1000"/>
                                        <p:tgtEl>
                                          <p:spTgt spid="174087"/>
                                        </p:tgtEl>
                                        <p:attrNameLst>
                                          <p:attrName>ppt_x</p:attrName>
                                        </p:attrNameLst>
                                      </p:cBhvr>
                                      <p:tavLst>
                                        <p:tav tm="0">
                                          <p:val>
                                            <p:strVal val="ppt_x"/>
                                          </p:val>
                                        </p:tav>
                                        <p:tav tm="100000">
                                          <p:val>
                                            <p:strVal val="ppt_x-.2"/>
                                          </p:val>
                                        </p:tav>
                                      </p:tavLst>
                                    </p:anim>
                                    <p:anim calcmode="lin" valueType="num">
                                      <p:cBhvr>
                                        <p:cTn id="38" dur="1000"/>
                                        <p:tgtEl>
                                          <p:spTgt spid="174087"/>
                                        </p:tgtEl>
                                        <p:attrNameLst>
                                          <p:attrName>ppt_y</p:attrName>
                                        </p:attrNameLst>
                                      </p:cBhvr>
                                      <p:tavLst>
                                        <p:tav tm="0">
                                          <p:val>
                                            <p:strVal val="ppt_y"/>
                                          </p:val>
                                        </p:tav>
                                        <p:tav tm="100000">
                                          <p:val>
                                            <p:strVal val="ppt_y"/>
                                          </p:val>
                                        </p:tav>
                                      </p:tavLst>
                                    </p:anim>
                                    <p:animEffect transition="out" filter="fade">
                                      <p:cBhvr>
                                        <p:cTn id="39" dur="1000"/>
                                        <p:tgtEl>
                                          <p:spTgt spid="174087"/>
                                        </p:tgtEl>
                                      </p:cBhvr>
                                    </p:animEffect>
                                    <p:set>
                                      <p:cBhvr>
                                        <p:cTn id="40" dur="1" fill="hold">
                                          <p:stCondLst>
                                            <p:cond delay="999"/>
                                          </p:stCondLst>
                                        </p:cTn>
                                        <p:tgtEl>
                                          <p:spTgt spid="174087"/>
                                        </p:tgtEl>
                                        <p:attrNameLst>
                                          <p:attrName>style.visibility</p:attrName>
                                        </p:attrNameLst>
                                      </p:cBhvr>
                                      <p:to>
                                        <p:strVal val="hidden"/>
                                      </p:to>
                                    </p:set>
                                  </p:childTnLst>
                                </p:cTn>
                              </p:par>
                              <p:par>
                                <p:cTn id="41" presetID="29" presetClass="exit" presetSubtype="0" fill="hold" nodeType="withEffect">
                                  <p:stCondLst>
                                    <p:cond delay="0"/>
                                  </p:stCondLst>
                                  <p:childTnLst>
                                    <p:anim calcmode="lin" valueType="num">
                                      <p:cBhvr>
                                        <p:cTn id="42" dur="1000"/>
                                        <p:tgtEl>
                                          <p:spTgt spid="174086"/>
                                        </p:tgtEl>
                                        <p:attrNameLst>
                                          <p:attrName>ppt_x</p:attrName>
                                        </p:attrNameLst>
                                      </p:cBhvr>
                                      <p:tavLst>
                                        <p:tav tm="0">
                                          <p:val>
                                            <p:strVal val="ppt_x"/>
                                          </p:val>
                                        </p:tav>
                                        <p:tav tm="100000">
                                          <p:val>
                                            <p:strVal val="ppt_x-.2"/>
                                          </p:val>
                                        </p:tav>
                                      </p:tavLst>
                                    </p:anim>
                                    <p:anim calcmode="lin" valueType="num">
                                      <p:cBhvr>
                                        <p:cTn id="43" dur="1000"/>
                                        <p:tgtEl>
                                          <p:spTgt spid="174086"/>
                                        </p:tgtEl>
                                        <p:attrNameLst>
                                          <p:attrName>ppt_y</p:attrName>
                                        </p:attrNameLst>
                                      </p:cBhvr>
                                      <p:tavLst>
                                        <p:tav tm="0">
                                          <p:val>
                                            <p:strVal val="ppt_y"/>
                                          </p:val>
                                        </p:tav>
                                        <p:tav tm="100000">
                                          <p:val>
                                            <p:strVal val="ppt_y"/>
                                          </p:val>
                                        </p:tav>
                                      </p:tavLst>
                                    </p:anim>
                                    <p:animEffect transition="out" filter="fade">
                                      <p:cBhvr>
                                        <p:cTn id="44" dur="1000"/>
                                        <p:tgtEl>
                                          <p:spTgt spid="174086"/>
                                        </p:tgtEl>
                                      </p:cBhvr>
                                    </p:animEffect>
                                    <p:set>
                                      <p:cBhvr>
                                        <p:cTn id="45" dur="1" fill="hold">
                                          <p:stCondLst>
                                            <p:cond delay="999"/>
                                          </p:stCondLst>
                                        </p:cTn>
                                        <p:tgtEl>
                                          <p:spTgt spid="174086"/>
                                        </p:tgtEl>
                                        <p:attrNameLst>
                                          <p:attrName>style.visibility</p:attrName>
                                        </p:attrNameLst>
                                      </p:cBhvr>
                                      <p:to>
                                        <p:strVal val="hidden"/>
                                      </p:to>
                                    </p:set>
                                  </p:childTnLst>
                                </p:cTn>
                              </p:par>
                              <p:par>
                                <p:cTn id="46" presetID="29" presetClass="exit" presetSubtype="0" fill="hold" nodeType="withEffect">
                                  <p:stCondLst>
                                    <p:cond delay="0"/>
                                  </p:stCondLst>
                                  <p:childTnLst>
                                    <p:anim calcmode="lin" valueType="num">
                                      <p:cBhvr>
                                        <p:cTn id="47" dur="1000"/>
                                        <p:tgtEl>
                                          <p:spTgt spid="174085"/>
                                        </p:tgtEl>
                                        <p:attrNameLst>
                                          <p:attrName>ppt_x</p:attrName>
                                        </p:attrNameLst>
                                      </p:cBhvr>
                                      <p:tavLst>
                                        <p:tav tm="0">
                                          <p:val>
                                            <p:strVal val="ppt_x"/>
                                          </p:val>
                                        </p:tav>
                                        <p:tav tm="100000">
                                          <p:val>
                                            <p:strVal val="ppt_x-.2"/>
                                          </p:val>
                                        </p:tav>
                                      </p:tavLst>
                                    </p:anim>
                                    <p:anim calcmode="lin" valueType="num">
                                      <p:cBhvr>
                                        <p:cTn id="48" dur="1000"/>
                                        <p:tgtEl>
                                          <p:spTgt spid="174085"/>
                                        </p:tgtEl>
                                        <p:attrNameLst>
                                          <p:attrName>ppt_y</p:attrName>
                                        </p:attrNameLst>
                                      </p:cBhvr>
                                      <p:tavLst>
                                        <p:tav tm="0">
                                          <p:val>
                                            <p:strVal val="ppt_y"/>
                                          </p:val>
                                        </p:tav>
                                        <p:tav tm="100000">
                                          <p:val>
                                            <p:strVal val="ppt_y"/>
                                          </p:val>
                                        </p:tav>
                                      </p:tavLst>
                                    </p:anim>
                                    <p:animEffect transition="out" filter="fade">
                                      <p:cBhvr>
                                        <p:cTn id="49" dur="1000"/>
                                        <p:tgtEl>
                                          <p:spTgt spid="174085"/>
                                        </p:tgtEl>
                                      </p:cBhvr>
                                    </p:animEffect>
                                    <p:set>
                                      <p:cBhvr>
                                        <p:cTn id="50" dur="1" fill="hold">
                                          <p:stCondLst>
                                            <p:cond delay="999"/>
                                          </p:stCondLst>
                                        </p:cTn>
                                        <p:tgtEl>
                                          <p:spTgt spid="174085"/>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74084"/>
                                        </p:tgtEl>
                                        <p:attrNameLst>
                                          <p:attrName>style.visibility</p:attrName>
                                        </p:attrNameLst>
                                      </p:cBhvr>
                                      <p:to>
                                        <p:strVal val="visible"/>
                                      </p:to>
                                    </p:set>
                                    <p:animEffect transition="in" filter="fade">
                                      <p:cBhvr>
                                        <p:cTn id="55" dur="1000"/>
                                        <p:tgtEl>
                                          <p:spTgt spid="174084"/>
                                        </p:tgtEl>
                                      </p:cBhvr>
                                    </p:animEffect>
                                    <p:anim calcmode="lin" valueType="num">
                                      <p:cBhvr>
                                        <p:cTn id="56" dur="1000" fill="hold"/>
                                        <p:tgtEl>
                                          <p:spTgt spid="174084"/>
                                        </p:tgtEl>
                                        <p:attrNameLst>
                                          <p:attrName>ppt_x</p:attrName>
                                        </p:attrNameLst>
                                      </p:cBhvr>
                                      <p:tavLst>
                                        <p:tav tm="0">
                                          <p:val>
                                            <p:strVal val="#ppt_x"/>
                                          </p:val>
                                        </p:tav>
                                        <p:tav tm="100000">
                                          <p:val>
                                            <p:strVal val="#ppt_x"/>
                                          </p:val>
                                        </p:tav>
                                      </p:tavLst>
                                    </p:anim>
                                    <p:anim calcmode="lin" valueType="num">
                                      <p:cBhvr>
                                        <p:cTn id="57" dur="900" decel="100000" fill="hold"/>
                                        <p:tgtEl>
                                          <p:spTgt spid="174084"/>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7408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174083" grpId="0" animBg="1"/>
      <p:bldP spid="174084" grpId="0" animBg="1"/>
      <p:bldP spid="174087" grpId="0" animBg="1"/>
      <p:bldP spid="17408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112713" y="260350"/>
            <a:ext cx="4819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Infiltration Load Calculation :</a:t>
            </a:r>
          </a:p>
        </p:txBody>
      </p:sp>
      <p:sp>
        <p:nvSpPr>
          <p:cNvPr id="175107" name="Rectangle 3"/>
          <p:cNvSpPr>
            <a:spLocks noChangeArrowheads="1"/>
          </p:cNvSpPr>
          <p:nvPr/>
        </p:nvSpPr>
        <p:spPr bwMode="auto">
          <a:xfrm>
            <a:off x="1466850" y="1196975"/>
            <a:ext cx="6842125" cy="514350"/>
          </a:xfrm>
          <a:prstGeom prst="rect">
            <a:avLst/>
          </a:prstGeom>
          <a:solidFill>
            <a:srgbClr val="FFFFCD"/>
          </a:solidFill>
          <a:ln w="57150" algn="ctr">
            <a:solidFill>
              <a:srgbClr val="000000"/>
            </a:solidFill>
            <a:miter lim="800000"/>
            <a:headEnd/>
            <a:tailEnd/>
          </a:ln>
          <a:effectLst>
            <a:outerShdw dist="45791" dir="2021404" algn="ctr" rotWithShape="0">
              <a:srgbClr val="B2B2B2">
                <a:alpha val="80000"/>
              </a:srgbClr>
            </a:outerShdw>
          </a:effectLst>
        </p:spPr>
        <p:txBody>
          <a:bodyPr wrap="none" anchor="ctr">
            <a:spAutoFit/>
          </a:bodyPr>
          <a:lstStyle/>
          <a:p>
            <a:pPr algn="r">
              <a:defRPr/>
            </a:pPr>
            <a:r>
              <a:rPr lang="en-US" altLang="zh-CN" sz="2400" b="1">
                <a:latin typeface="Times New Roman" pitchFamily="18" charset="0"/>
                <a:ea typeface="SimSun" pitchFamily="2" charset="-122"/>
                <a:cs typeface="Times New Roman" pitchFamily="18" charset="0"/>
              </a:rPr>
              <a:t>Qis = ∑L (l/s) /m ×10</a:t>
            </a:r>
            <a:r>
              <a:rPr lang="en-US" altLang="zh-CN" sz="2400" b="1" baseline="30000">
                <a:latin typeface="Times New Roman" pitchFamily="18" charset="0"/>
                <a:ea typeface="SimSun" pitchFamily="2" charset="-122"/>
                <a:cs typeface="Times New Roman" pitchFamily="18" charset="0"/>
              </a:rPr>
              <a:t>-3</a:t>
            </a:r>
            <a:r>
              <a:rPr lang="en-US" altLang="zh-CN" sz="2400" b="1">
                <a:latin typeface="Times New Roman" pitchFamily="18" charset="0"/>
                <a:ea typeface="SimSun" pitchFamily="2" charset="-122"/>
                <a:cs typeface="Times New Roman" pitchFamily="18" charset="0"/>
              </a:rPr>
              <a:t>) × (1/vo) × (cp (to - ti) × 10</a:t>
            </a:r>
            <a:r>
              <a:rPr lang="en-US" altLang="zh-CN" sz="2400" b="1" baseline="30000">
                <a:latin typeface="Times New Roman" pitchFamily="18" charset="0"/>
                <a:ea typeface="SimSun" pitchFamily="2" charset="-122"/>
                <a:cs typeface="Times New Roman" pitchFamily="18" charset="0"/>
              </a:rPr>
              <a:t>3</a:t>
            </a:r>
            <a:r>
              <a:rPr lang="en-US" altLang="zh-CN" sz="2400" b="1">
                <a:latin typeface="Times New Roman" pitchFamily="18" charset="0"/>
                <a:ea typeface="SimSun" pitchFamily="2" charset="-122"/>
                <a:cs typeface="Times New Roman" pitchFamily="18" charset="0"/>
              </a:rPr>
              <a:t>)</a:t>
            </a:r>
          </a:p>
        </p:txBody>
      </p:sp>
      <p:sp>
        <p:nvSpPr>
          <p:cNvPr id="175108" name="Rectangle 4"/>
          <p:cNvSpPr>
            <a:spLocks noChangeArrowheads="1"/>
          </p:cNvSpPr>
          <p:nvPr/>
        </p:nvSpPr>
        <p:spPr bwMode="auto">
          <a:xfrm>
            <a:off x="323850" y="2219325"/>
            <a:ext cx="8496300" cy="2282825"/>
          </a:xfrm>
          <a:prstGeom prst="rect">
            <a:avLst/>
          </a:prstGeom>
          <a:solidFill>
            <a:schemeClr val="bg1"/>
          </a:solidFill>
          <a:ln w="57150" algn="ctr">
            <a:solidFill>
              <a:srgbClr val="000000"/>
            </a:solidFill>
            <a:miter lim="800000"/>
            <a:headEnd/>
            <a:tailEnd/>
          </a:ln>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2000" b="1">
                <a:latin typeface="Times New Roman" panose="02020603050405020304" pitchFamily="18" charset="0"/>
                <a:ea typeface="SimSun" panose="02010600030101010101" pitchFamily="2" charset="-122"/>
                <a:cs typeface="Times New Roman" panose="02020603050405020304" pitchFamily="18" charset="0"/>
              </a:rPr>
              <a:t>∑L = 2 (1.2+0.8) × 2 + 2 (0.8+0.6) × 2 = 13.6   ( m</a:t>
            </a:r>
            <a:r>
              <a:rPr lang="en-US" altLang="zh-CN" sz="2000" b="1" baseline="30000">
                <a:latin typeface="Times New Roman" panose="02020603050405020304" pitchFamily="18" charset="0"/>
                <a:ea typeface="SimSun" panose="02010600030101010101" pitchFamily="2" charset="-122"/>
                <a:cs typeface="Times New Roman" panose="02020603050405020304" pitchFamily="18" charset="0"/>
              </a:rPr>
              <a:t>2</a:t>
            </a:r>
            <a:r>
              <a:rPr lang="en-US" altLang="zh-CN" sz="2000" b="1">
                <a:latin typeface="Times New Roman" panose="02020603050405020304" pitchFamily="18" charset="0"/>
                <a:ea typeface="SimSun" panose="02010600030101010101" pitchFamily="2" charset="-122"/>
                <a:cs typeface="Times New Roman" panose="02020603050405020304" pitchFamily="18" charset="0"/>
              </a:rPr>
              <a:t>)</a:t>
            </a:r>
          </a:p>
          <a:p>
            <a:pPr algn="l" eaLnBrk="1" hangingPunct="1"/>
            <a:endParaRPr lang="en-US" altLang="zh-CN" sz="1000" b="1">
              <a:latin typeface="Times New Roman" panose="02020603050405020304" pitchFamily="18" charset="0"/>
              <a:ea typeface="SimSun" panose="02010600030101010101" pitchFamily="2" charset="-122"/>
              <a:cs typeface="Times New Roman" panose="02020603050405020304" pitchFamily="18" charset="0"/>
            </a:endParaRPr>
          </a:p>
          <a:p>
            <a:pPr algn="l" rtl="0"/>
            <a:r>
              <a:rPr lang="en-US" altLang="zh-CN" sz="2000" b="1">
                <a:latin typeface="Times New Roman" panose="02020603050405020304" pitchFamily="18" charset="0"/>
                <a:ea typeface="SimSun" panose="02010600030101010101" pitchFamily="2" charset="-122"/>
                <a:cs typeface="Times New Roman" panose="02020603050405020304" pitchFamily="18" charset="0"/>
              </a:rPr>
              <a:t>∑L = 2 (1.2+1) 2 = 8.8 m</a:t>
            </a:r>
            <a:r>
              <a:rPr lang="en-US" altLang="zh-CN" sz="2000" b="1" baseline="30000">
                <a:latin typeface="Times New Roman" panose="02020603050405020304" pitchFamily="18" charset="0"/>
                <a:ea typeface="SimSun" panose="02010600030101010101" pitchFamily="2" charset="-122"/>
                <a:cs typeface="Times New Roman" panose="02020603050405020304" pitchFamily="18" charset="0"/>
              </a:rPr>
              <a:t>2</a:t>
            </a:r>
          </a:p>
          <a:p>
            <a:pPr algn="l" rtl="0"/>
            <a:endParaRPr lang="en-US" altLang="zh-CN" sz="1000" b="1">
              <a:latin typeface="Times New Roman" panose="02020603050405020304" pitchFamily="18" charset="0"/>
              <a:ea typeface="SimSun" panose="02010600030101010101" pitchFamily="2" charset="-122"/>
              <a:cs typeface="Times New Roman" panose="02020603050405020304" pitchFamily="18" charset="0"/>
            </a:endParaRPr>
          </a:p>
          <a:p>
            <a:pPr algn="l" rtl="0"/>
            <a:r>
              <a:rPr lang="en-US" altLang="zh-CN" sz="2000" b="1">
                <a:latin typeface="Times New Roman" panose="02020603050405020304" pitchFamily="18" charset="0"/>
                <a:ea typeface="SimSun" panose="02010600030101010101" pitchFamily="2" charset="-122"/>
              </a:rPr>
              <a:t>Q</a:t>
            </a:r>
            <a:r>
              <a:rPr lang="en-US" altLang="zh-CN" sz="2000" b="1" baseline="-30000">
                <a:latin typeface="Times New Roman" panose="02020603050405020304" pitchFamily="18" charset="0"/>
                <a:ea typeface="SimSun" panose="02010600030101010101" pitchFamily="2" charset="-122"/>
              </a:rPr>
              <a:t>is</a:t>
            </a:r>
            <a:r>
              <a:rPr lang="en-US" altLang="zh-CN" sz="2000" b="1">
                <a:latin typeface="Times New Roman" panose="02020603050405020304" pitchFamily="18" charset="0"/>
                <a:ea typeface="SimSun" panose="02010600030101010101" pitchFamily="2" charset="-122"/>
              </a:rPr>
              <a:t> = (13.6 × 0.82 + 8.8 × 2.8) 10</a:t>
            </a:r>
            <a:r>
              <a:rPr lang="en-US" altLang="zh-CN" sz="2000" b="1" baseline="30000">
                <a:latin typeface="Times New Roman" panose="02020603050405020304" pitchFamily="18" charset="0"/>
                <a:ea typeface="SimSun" panose="02010600030101010101" pitchFamily="2" charset="-122"/>
              </a:rPr>
              <a:t>-3 </a:t>
            </a:r>
            <a:r>
              <a:rPr lang="en-US" altLang="zh-CN" sz="2000" b="1">
                <a:latin typeface="Times New Roman" panose="02020603050405020304" pitchFamily="18" charset="0"/>
                <a:ea typeface="SimSun" panose="02010600030101010101" pitchFamily="2" charset="-122"/>
              </a:rPr>
              <a:t>(1/0.9) (1.005 (41-26) ×10</a:t>
            </a:r>
            <a:r>
              <a:rPr lang="en-US" altLang="zh-CN" sz="2000" b="1" baseline="30000">
                <a:latin typeface="Times New Roman" panose="02020603050405020304" pitchFamily="18" charset="0"/>
                <a:ea typeface="SimSun" panose="02010600030101010101" pitchFamily="2" charset="-122"/>
              </a:rPr>
              <a:t>3</a:t>
            </a:r>
            <a:r>
              <a:rPr lang="en-US" altLang="zh-CN" sz="2000" b="1">
                <a:latin typeface="Times New Roman" panose="02020603050405020304" pitchFamily="18" charset="0"/>
                <a:ea typeface="SimSun" panose="02010600030101010101" pitchFamily="2" charset="-122"/>
              </a:rPr>
              <a:t>) = 599.5 (W)</a:t>
            </a:r>
          </a:p>
          <a:p>
            <a:pPr algn="l" rtl="0"/>
            <a:endParaRPr lang="en-US" altLang="zh-CN" sz="1000" b="1">
              <a:latin typeface="Times New Roman" panose="02020603050405020304" pitchFamily="18" charset="0"/>
              <a:ea typeface="SimSun" panose="02010600030101010101" pitchFamily="2" charset="-122"/>
            </a:endParaRPr>
          </a:p>
          <a:p>
            <a:pPr algn="l" rtl="0"/>
            <a:r>
              <a:rPr lang="en-US" altLang="zh-CN" sz="2000" b="1">
                <a:latin typeface="Times New Roman" panose="02020603050405020304" pitchFamily="18" charset="0"/>
                <a:ea typeface="SimSun" panose="02010600030101010101" pitchFamily="2" charset="-122"/>
              </a:rPr>
              <a:t>Q</a:t>
            </a:r>
            <a:r>
              <a:rPr lang="en-US" altLang="zh-CN" sz="2000" b="1" baseline="-30000">
                <a:latin typeface="Times New Roman" panose="02020603050405020304" pitchFamily="18" charset="0"/>
                <a:ea typeface="SimSun" panose="02010600030101010101" pitchFamily="2" charset="-122"/>
              </a:rPr>
              <a:t>il</a:t>
            </a:r>
            <a:r>
              <a:rPr lang="en-US" altLang="zh-CN" sz="2000" b="1">
                <a:latin typeface="Times New Roman" panose="02020603050405020304" pitchFamily="18" charset="0"/>
                <a:ea typeface="SimSun" panose="02010600030101010101" pitchFamily="2" charset="-122"/>
              </a:rPr>
              <a:t> = ∑L (l/s) /m ×10</a:t>
            </a:r>
            <a:r>
              <a:rPr lang="en-US" altLang="zh-CN" sz="2000" b="1" baseline="30000">
                <a:latin typeface="Times New Roman" panose="02020603050405020304" pitchFamily="18" charset="0"/>
                <a:ea typeface="SimSun" panose="02010600030101010101" pitchFamily="2" charset="-122"/>
              </a:rPr>
              <a:t>-3</a:t>
            </a:r>
            <a:r>
              <a:rPr lang="en-US" altLang="zh-CN" sz="2000" b="1">
                <a:latin typeface="Times New Roman" panose="02020603050405020304" pitchFamily="18" charset="0"/>
                <a:ea typeface="SimSun" panose="02010600030101010101" pitchFamily="2" charset="-122"/>
              </a:rPr>
              <a:t>) × (1/vo) × (ho – hi) 10</a:t>
            </a:r>
            <a:r>
              <a:rPr lang="en-US" altLang="zh-CN" sz="2000" b="1" baseline="30000">
                <a:latin typeface="Times New Roman" panose="02020603050405020304" pitchFamily="18" charset="0"/>
                <a:ea typeface="SimSun" panose="02010600030101010101" pitchFamily="2" charset="-122"/>
              </a:rPr>
              <a:t>3</a:t>
            </a:r>
          </a:p>
          <a:p>
            <a:pPr algn="l" rtl="0"/>
            <a:endParaRPr lang="en-US" altLang="zh-CN" sz="1000" b="1">
              <a:latin typeface="Times New Roman" panose="02020603050405020304" pitchFamily="18" charset="0"/>
              <a:ea typeface="SimSun" panose="02010600030101010101" pitchFamily="2" charset="-122"/>
            </a:endParaRPr>
          </a:p>
          <a:p>
            <a:pPr algn="l" rtl="0"/>
            <a:r>
              <a:rPr lang="en-US" altLang="zh-CN" sz="2000" b="1">
                <a:latin typeface="Times New Roman" panose="02020603050405020304" pitchFamily="18" charset="0"/>
                <a:ea typeface="SimSun" panose="02010600030101010101" pitchFamily="2" charset="-122"/>
              </a:rPr>
              <a:t>Q</a:t>
            </a:r>
            <a:r>
              <a:rPr lang="en-US" altLang="zh-CN" sz="2000" b="1" baseline="-30000">
                <a:latin typeface="Times New Roman" panose="02020603050405020304" pitchFamily="18" charset="0"/>
                <a:ea typeface="SimSun" panose="02010600030101010101" pitchFamily="2" charset="-122"/>
              </a:rPr>
              <a:t>il</a:t>
            </a:r>
            <a:r>
              <a:rPr lang="en-US" altLang="zh-CN" sz="2000" b="1">
                <a:latin typeface="Times New Roman" panose="02020603050405020304" pitchFamily="18" charset="0"/>
                <a:ea typeface="SimSun" panose="02010600030101010101" pitchFamily="2" charset="-122"/>
              </a:rPr>
              <a:t> = ((13.6×0.82) + (8.8×2.8) 10</a:t>
            </a:r>
            <a:r>
              <a:rPr lang="en-US" altLang="zh-CN" sz="2000" b="1" baseline="30000">
                <a:latin typeface="Times New Roman" panose="02020603050405020304" pitchFamily="18" charset="0"/>
                <a:ea typeface="SimSun" panose="02010600030101010101" pitchFamily="2" charset="-122"/>
              </a:rPr>
              <a:t>-3</a:t>
            </a:r>
            <a:r>
              <a:rPr lang="en-US" altLang="zh-CN" sz="2000" b="1">
                <a:latin typeface="Times New Roman" panose="02020603050405020304" pitchFamily="18" charset="0"/>
                <a:ea typeface="SimSun" panose="02010600030101010101" pitchFamily="2" charset="-122"/>
              </a:rPr>
              <a:t> (1/0.9) (64.4-53) 10</a:t>
            </a:r>
            <a:r>
              <a:rPr lang="en-US" altLang="zh-CN" sz="2000" b="1" baseline="30000">
                <a:latin typeface="Times New Roman" panose="02020603050405020304" pitchFamily="18" charset="0"/>
                <a:ea typeface="SimSun" panose="02010600030101010101" pitchFamily="2" charset="-122"/>
              </a:rPr>
              <a:t>3</a:t>
            </a:r>
            <a:r>
              <a:rPr lang="en-US" altLang="zh-CN" sz="2000" b="1">
                <a:latin typeface="Times New Roman" panose="02020603050405020304" pitchFamily="18" charset="0"/>
                <a:ea typeface="SimSun" panose="02010600030101010101" pitchFamily="2" charset="-122"/>
              </a:rPr>
              <a:t> = 453    (W)</a:t>
            </a:r>
          </a:p>
        </p:txBody>
      </p:sp>
      <p:sp>
        <p:nvSpPr>
          <p:cNvPr id="175109" name="Rectangle 5"/>
          <p:cNvSpPr>
            <a:spLocks noChangeArrowheads="1"/>
          </p:cNvSpPr>
          <p:nvPr/>
        </p:nvSpPr>
        <p:spPr bwMode="auto">
          <a:xfrm>
            <a:off x="684213" y="5445125"/>
            <a:ext cx="5800725" cy="595313"/>
          </a:xfrm>
          <a:prstGeom prst="rect">
            <a:avLst/>
          </a:prstGeom>
          <a:solidFill>
            <a:srgbClr val="FFFFCD"/>
          </a:solidFill>
          <a:ln w="76200" algn="ctr">
            <a:solidFill>
              <a:srgbClr val="000000"/>
            </a:solidFill>
            <a:miter lim="800000"/>
            <a:headEnd/>
            <a:tailEnd/>
          </a:ln>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800" b="1">
                <a:solidFill>
                  <a:srgbClr val="E51F2D"/>
                </a:solidFill>
                <a:latin typeface="Times New Roman" panose="02020603050405020304" pitchFamily="18" charset="0"/>
                <a:ea typeface="SimSun" panose="02010600030101010101" pitchFamily="2" charset="-122"/>
                <a:cs typeface="Times New Roman" panose="02020603050405020304" pitchFamily="18" charset="0"/>
              </a:rPr>
              <a:t>Neglect infiltration load calculation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slide(fromBottom)">
                                      <p:cBhvr>
                                        <p:cTn id="7" dur="500"/>
                                        <p:tgtEl>
                                          <p:spTgt spid="175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175107"/>
                                        </p:tgtEl>
                                        <p:attrNameLst>
                                          <p:attrName>style.visibility</p:attrName>
                                        </p:attrNameLst>
                                      </p:cBhvr>
                                      <p:to>
                                        <p:strVal val="visible"/>
                                      </p:to>
                                    </p:set>
                                    <p:anim calcmode="lin" valueType="num">
                                      <p:cBhvr>
                                        <p:cTn id="12" dur="500" fill="hold"/>
                                        <p:tgtEl>
                                          <p:spTgt spid="175107"/>
                                        </p:tgtEl>
                                        <p:attrNameLst>
                                          <p:attrName>ppt_w</p:attrName>
                                        </p:attrNameLst>
                                      </p:cBhvr>
                                      <p:tavLst>
                                        <p:tav tm="0">
                                          <p:val>
                                            <p:strVal val="#ppt_w*0.05"/>
                                          </p:val>
                                        </p:tav>
                                        <p:tav tm="100000">
                                          <p:val>
                                            <p:strVal val="#ppt_w"/>
                                          </p:val>
                                        </p:tav>
                                      </p:tavLst>
                                    </p:anim>
                                    <p:anim calcmode="lin" valueType="num">
                                      <p:cBhvr>
                                        <p:cTn id="13" dur="500" fill="hold"/>
                                        <p:tgtEl>
                                          <p:spTgt spid="175107"/>
                                        </p:tgtEl>
                                        <p:attrNameLst>
                                          <p:attrName>ppt_h</p:attrName>
                                        </p:attrNameLst>
                                      </p:cBhvr>
                                      <p:tavLst>
                                        <p:tav tm="0">
                                          <p:val>
                                            <p:strVal val="#ppt_h"/>
                                          </p:val>
                                        </p:tav>
                                        <p:tav tm="100000">
                                          <p:val>
                                            <p:strVal val="#ppt_h"/>
                                          </p:val>
                                        </p:tav>
                                      </p:tavLst>
                                    </p:anim>
                                    <p:anim calcmode="lin" valueType="num">
                                      <p:cBhvr>
                                        <p:cTn id="14" dur="500" fill="hold"/>
                                        <p:tgtEl>
                                          <p:spTgt spid="175107"/>
                                        </p:tgtEl>
                                        <p:attrNameLst>
                                          <p:attrName>ppt_x</p:attrName>
                                        </p:attrNameLst>
                                      </p:cBhvr>
                                      <p:tavLst>
                                        <p:tav tm="0">
                                          <p:val>
                                            <p:strVal val="#ppt_x-.2"/>
                                          </p:val>
                                        </p:tav>
                                        <p:tav tm="100000">
                                          <p:val>
                                            <p:strVal val="#ppt_x"/>
                                          </p:val>
                                        </p:tav>
                                      </p:tavLst>
                                    </p:anim>
                                    <p:anim calcmode="lin" valueType="num">
                                      <p:cBhvr>
                                        <p:cTn id="15" dur="500" fill="hold"/>
                                        <p:tgtEl>
                                          <p:spTgt spid="175107"/>
                                        </p:tgtEl>
                                        <p:attrNameLst>
                                          <p:attrName>ppt_y</p:attrName>
                                        </p:attrNameLst>
                                      </p:cBhvr>
                                      <p:tavLst>
                                        <p:tav tm="0">
                                          <p:val>
                                            <p:strVal val="#ppt_y"/>
                                          </p:val>
                                        </p:tav>
                                        <p:tav tm="100000">
                                          <p:val>
                                            <p:strVal val="#ppt_y"/>
                                          </p:val>
                                        </p:tav>
                                      </p:tavLst>
                                    </p:anim>
                                    <p:animEffect transition="in" filter="fade">
                                      <p:cBhvr>
                                        <p:cTn id="16" dur="500"/>
                                        <p:tgtEl>
                                          <p:spTgt spid="175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75108"/>
                                        </p:tgtEl>
                                        <p:attrNameLst>
                                          <p:attrName>style.visibility</p:attrName>
                                        </p:attrNameLst>
                                      </p:cBhvr>
                                      <p:to>
                                        <p:strVal val="visible"/>
                                      </p:to>
                                    </p:set>
                                    <p:animEffect transition="in" filter="circle(in)">
                                      <p:cBhvr>
                                        <p:cTn id="21" dur="1000"/>
                                        <p:tgtEl>
                                          <p:spTgt spid="175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4" presetClass="entr" presetSubtype="0" fill="hold" grpId="0" nodeType="clickEffect">
                                  <p:stCondLst>
                                    <p:cond delay="0"/>
                                  </p:stCondLst>
                                  <p:iterate type="lt">
                                    <p:tmPct val="0"/>
                                  </p:iterate>
                                  <p:childTnLst>
                                    <p:set>
                                      <p:cBhvr>
                                        <p:cTn id="25" dur="1" fill="hold">
                                          <p:stCondLst>
                                            <p:cond delay="0"/>
                                          </p:stCondLst>
                                        </p:cTn>
                                        <p:tgtEl>
                                          <p:spTgt spid="175109"/>
                                        </p:tgtEl>
                                        <p:attrNameLst>
                                          <p:attrName>style.visibility</p:attrName>
                                        </p:attrNameLst>
                                      </p:cBhvr>
                                      <p:to>
                                        <p:strVal val="visible"/>
                                      </p:to>
                                    </p:set>
                                    <p:anim from="(-#ppt_w/2)" to="(#ppt_x)" calcmode="lin" valueType="num">
                                      <p:cBhvr>
                                        <p:cTn id="26" dur="600" fill="hold">
                                          <p:stCondLst>
                                            <p:cond delay="0"/>
                                          </p:stCondLst>
                                        </p:cTn>
                                        <p:tgtEl>
                                          <p:spTgt spid="175109"/>
                                        </p:tgtEl>
                                        <p:attrNameLst>
                                          <p:attrName>ppt_x</p:attrName>
                                        </p:attrNameLst>
                                      </p:cBhvr>
                                    </p:anim>
                                    <p:anim from="0" to="-1.0" calcmode="lin" valueType="num">
                                      <p:cBhvr>
                                        <p:cTn id="27" dur="200" decel="50000" autoRev="1" fill="hold">
                                          <p:stCondLst>
                                            <p:cond delay="600"/>
                                          </p:stCondLst>
                                        </p:cTn>
                                        <p:tgtEl>
                                          <p:spTgt spid="175109"/>
                                        </p:tgtEl>
                                        <p:attrNameLst>
                                          <p:attrName>xshear</p:attrName>
                                        </p:attrNameLst>
                                      </p:cBhvr>
                                    </p:anim>
                                    <p:animScale>
                                      <p:cBhvr>
                                        <p:cTn id="28" dur="200" decel="100000" autoRev="1" fill="hold">
                                          <p:stCondLst>
                                            <p:cond delay="600"/>
                                          </p:stCondLst>
                                        </p:cTn>
                                        <p:tgtEl>
                                          <p:spTgt spid="175109"/>
                                        </p:tgtEl>
                                      </p:cBhvr>
                                      <p:from x="100000" y="100000"/>
                                      <p:to x="80000" y="100000"/>
                                    </p:animScale>
                                    <p:anim by="(#ppt_h/3+#ppt_w*0.1)" calcmode="lin" valueType="num">
                                      <p:cBhvr additive="sum">
                                        <p:cTn id="29" dur="200" decel="100000" autoRev="1" fill="hold">
                                          <p:stCondLst>
                                            <p:cond delay="600"/>
                                          </p:stCondLst>
                                        </p:cTn>
                                        <p:tgtEl>
                                          <p:spTgt spid="175109"/>
                                        </p:tgtEl>
                                        <p:attrNameLst>
                                          <p:attrName>ppt_x</p:attrName>
                                        </p:attrNameLst>
                                      </p:cBhvr>
                                    </p:anim>
                                  </p:childTnLst>
                                </p:cTn>
                              </p:par>
                              <p:par>
                                <p:cTn id="30" presetID="27" presetClass="entr" presetSubtype="0" fill="hold" grpId="1" nodeType="withEffect">
                                  <p:stCondLst>
                                    <p:cond delay="0"/>
                                  </p:stCondLst>
                                  <p:iterate type="lt">
                                    <p:tmPct val="50000"/>
                                  </p:iterate>
                                  <p:childTnLst>
                                    <p:set>
                                      <p:cBhvr>
                                        <p:cTn id="31" dur="1" fill="hold">
                                          <p:stCondLst>
                                            <p:cond delay="0"/>
                                          </p:stCondLst>
                                        </p:cTn>
                                        <p:tgtEl>
                                          <p:spTgt spid="175109"/>
                                        </p:tgtEl>
                                        <p:attrNameLst>
                                          <p:attrName>style.visibility</p:attrName>
                                        </p:attrNameLst>
                                      </p:cBhvr>
                                      <p:to>
                                        <p:strVal val="visible"/>
                                      </p:to>
                                    </p:set>
                                    <p:anim calcmode="discrete" valueType="clr">
                                      <p:cBhvr override="childStyle">
                                        <p:cTn id="32" dur="80"/>
                                        <p:tgtEl>
                                          <p:spTgt spid="175109"/>
                                        </p:tgtEl>
                                        <p:attrNameLst>
                                          <p:attrName>style.color</p:attrName>
                                        </p:attrNameLst>
                                      </p:cBhvr>
                                      <p:tavLst>
                                        <p:tav tm="0">
                                          <p:val>
                                            <p:clrVal>
                                              <a:schemeClr val="accent2"/>
                                            </p:clrVal>
                                          </p:val>
                                        </p:tav>
                                        <p:tav tm="50000">
                                          <p:val>
                                            <p:clrVal>
                                              <a:schemeClr val="tx1"/>
                                            </p:clrVal>
                                          </p:val>
                                        </p:tav>
                                      </p:tavLst>
                                    </p:anim>
                                    <p:anim calcmode="discrete" valueType="clr">
                                      <p:cBhvr>
                                        <p:cTn id="33" dur="80"/>
                                        <p:tgtEl>
                                          <p:spTgt spid="175109"/>
                                        </p:tgtEl>
                                        <p:attrNameLst>
                                          <p:attrName>fillcolor</p:attrName>
                                        </p:attrNameLst>
                                      </p:cBhvr>
                                      <p:tavLst>
                                        <p:tav tm="0">
                                          <p:val>
                                            <p:clrVal>
                                              <a:schemeClr val="accent2"/>
                                            </p:clrVal>
                                          </p:val>
                                        </p:tav>
                                        <p:tav tm="50000">
                                          <p:val>
                                            <p:clrVal>
                                              <a:schemeClr val="hlink"/>
                                            </p:clrVal>
                                          </p:val>
                                        </p:tav>
                                      </p:tavLst>
                                    </p:anim>
                                    <p:set>
                                      <p:cBhvr>
                                        <p:cTn id="34" dur="80"/>
                                        <p:tgtEl>
                                          <p:spTgt spid="1751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P spid="175107" grpId="0" animBg="1"/>
      <p:bldP spid="175108" grpId="0" animBg="1"/>
      <p:bldP spid="175109" grpId="0" animBg="1"/>
      <p:bldP spid="17510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1168400" y="466725"/>
            <a:ext cx="6521450" cy="655638"/>
          </a:xfrm>
          <a:prstGeom prst="rect">
            <a:avLst/>
          </a:prstGeom>
          <a:gradFill rotWithShape="1">
            <a:gsLst>
              <a:gs pos="0">
                <a:srgbClr val="5E9EFF"/>
              </a:gs>
              <a:gs pos="20000">
                <a:srgbClr val="85C2FF"/>
              </a:gs>
              <a:gs pos="35001">
                <a:srgbClr val="C4D6EB"/>
              </a:gs>
              <a:gs pos="50000">
                <a:srgbClr val="FFEBFA"/>
              </a:gs>
              <a:gs pos="64999">
                <a:srgbClr val="C4D6EB"/>
              </a:gs>
              <a:gs pos="80000">
                <a:srgbClr val="85C2FF"/>
              </a:gs>
              <a:gs pos="100000">
                <a:srgbClr val="5E9EFF"/>
              </a:gs>
            </a:gsLst>
            <a:lin ang="5400000" scaled="1"/>
          </a:gradFill>
          <a:ln w="76200" algn="ctr">
            <a:solidFill>
              <a:srgbClr val="000000"/>
            </a:solidFill>
            <a:miter lim="800000"/>
            <a:headEnd/>
            <a:tailEnd/>
          </a:ln>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3200" b="1">
                <a:latin typeface="Times New Roman" panose="02020603050405020304" pitchFamily="18" charset="0"/>
                <a:ea typeface="SimSun" panose="02010600030101010101" pitchFamily="2" charset="-122"/>
                <a:cs typeface="Times New Roman" panose="02020603050405020304" pitchFamily="18" charset="0"/>
              </a:rPr>
              <a:t>Summation sensible and latent load </a:t>
            </a:r>
          </a:p>
        </p:txBody>
      </p:sp>
      <p:graphicFrame>
        <p:nvGraphicFramePr>
          <p:cNvPr id="176131" name="Group 3"/>
          <p:cNvGraphicFramePr>
            <a:graphicFrameLocks noGrp="1"/>
          </p:cNvGraphicFramePr>
          <p:nvPr/>
        </p:nvGraphicFramePr>
        <p:xfrm>
          <a:off x="900113" y="1700213"/>
          <a:ext cx="7343775" cy="5157787"/>
        </p:xfrm>
        <a:graphic>
          <a:graphicData uri="http://schemas.openxmlformats.org/drawingml/2006/table">
            <a:tbl>
              <a:tblPr rtl="1"/>
              <a:tblGrid>
                <a:gridCol w="1957388"/>
                <a:gridCol w="1860550"/>
                <a:gridCol w="1833562"/>
                <a:gridCol w="1692275"/>
              </a:tblGrid>
              <a:tr h="63341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Qt</a:t>
                      </a:r>
                      <a:endParaRPr kumimoji="0" lang="en-US" altLang="zh-CN" sz="2400" b="1"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Ql</a:t>
                      </a:r>
                      <a:endParaRPr kumimoji="0" lang="en-US" altLang="zh-CN" sz="2400" b="1"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Qs</a:t>
                      </a:r>
                      <a:endParaRPr kumimoji="0" lang="en-US" altLang="zh-CN" sz="2400" b="1"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Item</a:t>
                      </a:r>
                      <a:endParaRPr kumimoji="0" lang="en-US" altLang="zh-CN" sz="2400" b="1"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A"/>
                    </a:solidFill>
                  </a:tcPr>
                </a:tc>
              </a:tr>
              <a:tr h="677862">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3983.84</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3983.84</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Qt</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661987">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3889.2</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3889.2</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Qsun</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649287">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3750</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3750</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Qeq</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63341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2820</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2820</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Qlit</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63341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2340</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900</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1440</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Qp</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63500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8092</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2156</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SimSun" pitchFamily="2" charset="-122"/>
                          <a:cs typeface="Mangal" pitchFamily="2"/>
                        </a:rPr>
                        <a:t>5936</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Qv</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63341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Times New Roman" pitchFamily="18" charset="0"/>
                          <a:ea typeface="SimSun" pitchFamily="2" charset="-122"/>
                          <a:cs typeface="Mangal" pitchFamily="2"/>
                        </a:rPr>
                        <a:t>24.875  kW</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Times New Roman" pitchFamily="18" charset="0"/>
                          <a:ea typeface="SimSun" pitchFamily="2" charset="-122"/>
                          <a:cs typeface="Mangal" pitchFamily="2"/>
                        </a:rPr>
                        <a:t>3.056  kW</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Times New Roman" pitchFamily="18" charset="0"/>
                          <a:ea typeface="SimSun" pitchFamily="2" charset="-122"/>
                          <a:cs typeface="Mangal" pitchFamily="2"/>
                        </a:rPr>
                        <a:t>21.819 kW</a:t>
                      </a:r>
                      <a:endParaRPr kumimoji="0" lang="en-US" altLang="zh-CN" sz="20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chemeClr val="tx1"/>
                          </a:solidFill>
                          <a:effectLst/>
                          <a:latin typeface="Times New Roman" pitchFamily="18" charset="0"/>
                          <a:ea typeface="SimSun" pitchFamily="2" charset="-122"/>
                          <a:cs typeface="Mangal" pitchFamily="2"/>
                        </a:rPr>
                        <a:t>∑Q</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1000"/>
                                        <p:tgtEl>
                                          <p:spTgt spid="176130"/>
                                        </p:tgtEl>
                                      </p:cBhvr>
                                    </p:animEffect>
                                    <p:anim calcmode="lin" valueType="num">
                                      <p:cBhvr>
                                        <p:cTn id="8" dur="1000" fill="hold"/>
                                        <p:tgtEl>
                                          <p:spTgt spid="176130"/>
                                        </p:tgtEl>
                                        <p:attrNameLst>
                                          <p:attrName>style.rotation</p:attrName>
                                        </p:attrNameLst>
                                      </p:cBhvr>
                                      <p:tavLst>
                                        <p:tav tm="0">
                                          <p:val>
                                            <p:fltVal val="720"/>
                                          </p:val>
                                        </p:tav>
                                        <p:tav tm="100000">
                                          <p:val>
                                            <p:fltVal val="0"/>
                                          </p:val>
                                        </p:tav>
                                      </p:tavLst>
                                    </p:anim>
                                    <p:anim calcmode="lin" valueType="num">
                                      <p:cBhvr>
                                        <p:cTn id="9" dur="1000" fill="hold"/>
                                        <p:tgtEl>
                                          <p:spTgt spid="176130"/>
                                        </p:tgtEl>
                                        <p:attrNameLst>
                                          <p:attrName>ppt_h</p:attrName>
                                        </p:attrNameLst>
                                      </p:cBhvr>
                                      <p:tavLst>
                                        <p:tav tm="0">
                                          <p:val>
                                            <p:fltVal val="0"/>
                                          </p:val>
                                        </p:tav>
                                        <p:tav tm="100000">
                                          <p:val>
                                            <p:strVal val="#ppt_h"/>
                                          </p:val>
                                        </p:tav>
                                      </p:tavLst>
                                    </p:anim>
                                    <p:anim calcmode="lin" valueType="num">
                                      <p:cBhvr>
                                        <p:cTn id="10" dur="1000" fill="hold"/>
                                        <p:tgtEl>
                                          <p:spTgt spid="17613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nodeType="clickEffect">
                                  <p:stCondLst>
                                    <p:cond delay="0"/>
                                  </p:stCondLst>
                                  <p:childTnLst>
                                    <p:set>
                                      <p:cBhvr>
                                        <p:cTn id="14" dur="1" fill="hold">
                                          <p:stCondLst>
                                            <p:cond delay="0"/>
                                          </p:stCondLst>
                                        </p:cTn>
                                        <p:tgtEl>
                                          <p:spTgt spid="176131"/>
                                        </p:tgtEl>
                                        <p:attrNameLst>
                                          <p:attrName>style.visibility</p:attrName>
                                        </p:attrNameLst>
                                      </p:cBhvr>
                                      <p:to>
                                        <p:strVal val="visible"/>
                                      </p:to>
                                    </p:set>
                                    <p:animEffect transition="in" filter="fade">
                                      <p:cBhvr>
                                        <p:cTn id="15" dur="770" decel="100000"/>
                                        <p:tgtEl>
                                          <p:spTgt spid="176131"/>
                                        </p:tgtEl>
                                      </p:cBhvr>
                                    </p:animEffect>
                                    <p:animScale>
                                      <p:cBhvr>
                                        <p:cTn id="16" dur="770" decel="100000"/>
                                        <p:tgtEl>
                                          <p:spTgt spid="176131"/>
                                        </p:tgtEl>
                                      </p:cBhvr>
                                      <p:from x="10000" y="10000"/>
                                      <p:to x="200000" y="450000"/>
                                    </p:animScale>
                                    <p:animScale>
                                      <p:cBhvr>
                                        <p:cTn id="17" dur="1230" accel="100000" fill="hold">
                                          <p:stCondLst>
                                            <p:cond delay="770"/>
                                          </p:stCondLst>
                                        </p:cTn>
                                        <p:tgtEl>
                                          <p:spTgt spid="176131"/>
                                        </p:tgtEl>
                                      </p:cBhvr>
                                      <p:from x="200000" y="450000"/>
                                      <p:to x="100000" y="100000"/>
                                    </p:animScale>
                                    <p:set>
                                      <p:cBhvr>
                                        <p:cTn id="18" dur="770" fill="hold"/>
                                        <p:tgtEl>
                                          <p:spTgt spid="176131"/>
                                        </p:tgtEl>
                                        <p:attrNameLst>
                                          <p:attrName>ppt_x</p:attrName>
                                        </p:attrNameLst>
                                      </p:cBhvr>
                                      <p:to>
                                        <p:strVal val="(0.5)"/>
                                      </p:to>
                                    </p:set>
                                    <p:anim from="(0.5)" to="(#ppt_x)" calcmode="lin" valueType="num">
                                      <p:cBhvr>
                                        <p:cTn id="19" dur="1230" accel="100000" fill="hold">
                                          <p:stCondLst>
                                            <p:cond delay="770"/>
                                          </p:stCondLst>
                                        </p:cTn>
                                        <p:tgtEl>
                                          <p:spTgt spid="176131"/>
                                        </p:tgtEl>
                                        <p:attrNameLst>
                                          <p:attrName>ppt_x</p:attrName>
                                        </p:attrNameLst>
                                      </p:cBhvr>
                                    </p:anim>
                                    <p:set>
                                      <p:cBhvr>
                                        <p:cTn id="20" dur="770" fill="hold"/>
                                        <p:tgtEl>
                                          <p:spTgt spid="176131"/>
                                        </p:tgtEl>
                                        <p:attrNameLst>
                                          <p:attrName>ppt_y</p:attrName>
                                        </p:attrNameLst>
                                      </p:cBhvr>
                                      <p:to>
                                        <p:strVal val="(#ppt_y+0.4)"/>
                                      </p:to>
                                    </p:set>
                                    <p:anim from="(#ppt_y+0.4)" to="(#ppt_y)" calcmode="lin" valueType="num">
                                      <p:cBhvr>
                                        <p:cTn id="21" dur="1230" accel="100000" fill="hold">
                                          <p:stCondLst>
                                            <p:cond delay="770"/>
                                          </p:stCondLst>
                                        </p:cTn>
                                        <p:tgtEl>
                                          <p:spTgt spid="17613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AutoShape 2"/>
          <p:cNvSpPr>
            <a:spLocks noChangeArrowheads="1"/>
          </p:cNvSpPr>
          <p:nvPr/>
        </p:nvSpPr>
        <p:spPr bwMode="auto">
          <a:xfrm>
            <a:off x="-757238" y="0"/>
            <a:ext cx="9901238" cy="6858000"/>
          </a:xfrm>
          <a:prstGeom prst="verticalScroll">
            <a:avLst>
              <a:gd name="adj" fmla="val 12500"/>
            </a:avLst>
          </a:prstGeom>
          <a:gradFill rotWithShape="1">
            <a:gsLst>
              <a:gs pos="0">
                <a:srgbClr val="95F4FB"/>
              </a:gs>
              <a:gs pos="100000">
                <a:srgbClr val="836EFE"/>
              </a:gs>
            </a:gsLst>
            <a:path path="rect">
              <a:fillToRect l="50000" t="50000" r="50000" b="50000"/>
            </a:path>
          </a:gradFill>
          <a:ln w="19050">
            <a:solidFill>
              <a:srgbClr val="000000"/>
            </a:solidFill>
            <a:round/>
            <a:headEnd/>
            <a:tailEnd/>
          </a:ln>
          <a:effectLst>
            <a:outerShdw dist="45791" dir="2021404" algn="ctr" rotWithShape="0">
              <a:srgbClr val="B2B2B2">
                <a:alpha val="80000"/>
              </a:srgbClr>
            </a:outerShdw>
          </a:effectLst>
        </p:spPr>
        <p:txBody>
          <a:bodyPr wrap="none" anchor="ctr"/>
          <a:lstStyle/>
          <a:p>
            <a:pPr>
              <a:defRPr/>
            </a:pPr>
            <a:endParaRPr lang="ar-SY"/>
          </a:p>
        </p:txBody>
      </p:sp>
      <p:sp>
        <p:nvSpPr>
          <p:cNvPr id="155651" name="WordArt 3"/>
          <p:cNvSpPr>
            <a:spLocks noChangeArrowheads="1" noChangeShapeType="1" noTextEdit="1"/>
          </p:cNvSpPr>
          <p:nvPr/>
        </p:nvSpPr>
        <p:spPr bwMode="auto">
          <a:xfrm>
            <a:off x="1258888" y="2517775"/>
            <a:ext cx="5832475" cy="1416050"/>
          </a:xfrm>
          <a:prstGeom prst="rect">
            <a:avLst/>
          </a:prstGeom>
        </p:spPr>
        <p:txBody>
          <a:bodyPr wrap="none" fromWordArt="1">
            <a:prstTxWarp prst="textPlain">
              <a:avLst>
                <a:gd name="adj" fmla="val 50000"/>
              </a:avLst>
            </a:prstTxWarp>
          </a:bodyPr>
          <a:lstStyle/>
          <a:p>
            <a:pPr rtl="0"/>
            <a:r>
              <a:rPr lang="en-US" sz="3600" kern="10">
                <a:ln w="12700">
                  <a:solidFill>
                    <a:srgbClr val="000000"/>
                  </a:solidFill>
                  <a:round/>
                  <a:headEnd/>
                  <a:tailEnd/>
                </a:ln>
                <a:gradFill rotWithShape="1">
                  <a:gsLst>
                    <a:gs pos="0">
                      <a:srgbClr val="F4FEAE"/>
                    </a:gs>
                    <a:gs pos="100000">
                      <a:srgbClr val="B0143D"/>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Block Load Program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fill="hold"/>
                                        <p:tgtEl>
                                          <p:spTgt spid="155650"/>
                                        </p:tgtEl>
                                        <p:attrNameLst>
                                          <p:attrName>ppt_x</p:attrName>
                                        </p:attrNameLst>
                                      </p:cBhvr>
                                      <p:tavLst>
                                        <p:tav tm="0">
                                          <p:val>
                                            <p:strVal val="#ppt_x-.2"/>
                                          </p:val>
                                        </p:tav>
                                        <p:tav tm="100000">
                                          <p:val>
                                            <p:strVal val="#ppt_x"/>
                                          </p:val>
                                        </p:tav>
                                      </p:tavLst>
                                    </p:anim>
                                    <p:anim calcmode="lin" valueType="num">
                                      <p:cBhvr>
                                        <p:cTn id="8" dur="500" fill="hold"/>
                                        <p:tgtEl>
                                          <p:spTgt spid="155650"/>
                                        </p:tgtEl>
                                        <p:attrNameLst>
                                          <p:attrName>ppt_y</p:attrName>
                                        </p:attrNameLst>
                                      </p:cBhvr>
                                      <p:tavLst>
                                        <p:tav tm="0">
                                          <p:val>
                                            <p:strVal val="#ppt_y"/>
                                          </p:val>
                                        </p:tav>
                                        <p:tav tm="100000">
                                          <p:val>
                                            <p:strVal val="#ppt_y"/>
                                          </p:val>
                                        </p:tav>
                                      </p:tavLst>
                                    </p:anim>
                                    <p:animEffect transition="in" filter="wipe(right)" prLst="gradientSize: 0.1">
                                      <p:cBhvr>
                                        <p:cTn id="9" dur="500"/>
                                        <p:tgtEl>
                                          <p:spTgt spid="1556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55651"/>
                                        </p:tgtEl>
                                        <p:attrNameLst>
                                          <p:attrName>style.visibility</p:attrName>
                                        </p:attrNameLst>
                                      </p:cBhvr>
                                      <p:to>
                                        <p:strVal val="visible"/>
                                      </p:to>
                                    </p:set>
                                    <p:animEffect transition="in" filter="dissolve">
                                      <p:cBhvr>
                                        <p:cTn id="14"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P spid="1556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2451100" y="549275"/>
            <a:ext cx="4065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lang="ar-SY" sz="4000" b="1">
                <a:latin typeface="Times New Roman" panose="02020603050405020304" pitchFamily="18" charset="0"/>
                <a:ea typeface="SimSun" panose="02010600030101010101" pitchFamily="2" charset="-122"/>
                <a:cs typeface="Times New Roman" panose="02020603050405020304" pitchFamily="18" charset="0"/>
              </a:rPr>
              <a:t>:</a:t>
            </a:r>
            <a:r>
              <a:rPr lang="arn-CL" sz="4000" b="1">
                <a:latin typeface="Times New Roman" panose="02020603050405020304" pitchFamily="18" charset="0"/>
                <a:ea typeface="SimSun" panose="02010600030101010101" pitchFamily="2" charset="-122"/>
                <a:cs typeface="Times New Roman" panose="02020603050405020304" pitchFamily="18" charset="0"/>
              </a:rPr>
              <a:t>Zone name</a:t>
            </a:r>
            <a:r>
              <a:rPr lang="en-US" sz="4000" b="1">
                <a:latin typeface="Times New Roman" panose="02020603050405020304" pitchFamily="18" charset="0"/>
                <a:ea typeface="SimSun" panose="02010600030101010101" pitchFamily="2" charset="-122"/>
                <a:cs typeface="Times New Roman" panose="02020603050405020304" pitchFamily="18" charset="0"/>
              </a:rPr>
              <a:t>Room</a:t>
            </a:r>
            <a:endParaRPr lang="ar-SY" sz="40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6675" name="Rectangle 3"/>
          <p:cNvSpPr>
            <a:spLocks noChangeArrowheads="1"/>
          </p:cNvSpPr>
          <p:nvPr/>
        </p:nvSpPr>
        <p:spPr bwMode="auto">
          <a:xfrm>
            <a:off x="323850" y="1527175"/>
            <a:ext cx="5089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a:r>
              <a:rPr lang="hi-IN" sz="2800" b="1"/>
              <a:t>STEP 1: Define Weather Data</a:t>
            </a:r>
            <a:endParaRPr lang="ar-SY" sz="2800" b="1"/>
          </a:p>
        </p:txBody>
      </p:sp>
      <p:pic>
        <p:nvPicPr>
          <p:cNvPr id="156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708275"/>
            <a:ext cx="67691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492375"/>
            <a:ext cx="691356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Rectangle 6"/>
          <p:cNvSpPr>
            <a:spLocks noChangeArrowheads="1"/>
          </p:cNvSpPr>
          <p:nvPr/>
        </p:nvSpPr>
        <p:spPr bwMode="auto">
          <a:xfrm>
            <a:off x="0" y="655638"/>
            <a:ext cx="9144000" cy="519112"/>
          </a:xfrm>
          <a:prstGeom prst="rect">
            <a:avLst/>
          </a:prstGeom>
          <a:noFill/>
          <a:ln w="9525" algn="ctr">
            <a:noFill/>
            <a:miter lim="800000"/>
            <a:headEnd/>
            <a:tailEnd/>
          </a:ln>
          <a:effectLst>
            <a:outerShdw dist="45791" dir="2021404" algn="ctr" rotWithShape="0">
              <a:srgbClr val="B2B2B2">
                <a:alpha val="80000"/>
              </a:srgbClr>
            </a:outerShdw>
          </a:effectLst>
        </p:spPr>
        <p:txBody>
          <a:bodyPr anchor="ctr">
            <a:spAutoFit/>
          </a:bodyPr>
          <a:lstStyle/>
          <a:p>
            <a:pPr algn="l" rtl="0">
              <a:defRPr/>
            </a:pPr>
            <a:r>
              <a:rPr lang="en-US" sz="2800" b="1"/>
              <a:t>Step 2 : Enter zone data ……(screen 1)</a:t>
            </a:r>
            <a:endParaRPr lang="ar-SY" sz="2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56674">
                                            <p:txEl>
                                              <p:pRg st="0" end="0"/>
                                            </p:txEl>
                                          </p:spTgt>
                                        </p:tgtEl>
                                        <p:attrNameLst>
                                          <p:attrName>style.visibility</p:attrName>
                                        </p:attrNameLst>
                                      </p:cBhvr>
                                      <p:to>
                                        <p:strVal val="visible"/>
                                      </p:to>
                                    </p:set>
                                    <p:animEffect transition="in" filter="fade">
                                      <p:cBhvr>
                                        <p:cTn id="7" dur="1000"/>
                                        <p:tgtEl>
                                          <p:spTgt spid="156674">
                                            <p:txEl>
                                              <p:pRg st="0" end="0"/>
                                            </p:txEl>
                                          </p:spTgt>
                                        </p:tgtEl>
                                      </p:cBhvr>
                                    </p:animEffect>
                                    <p:anim calcmode="lin" valueType="num">
                                      <p:cBhvr>
                                        <p:cTn id="8" dur="1000" fill="hold"/>
                                        <p:tgtEl>
                                          <p:spTgt spid="15667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66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56675">
                                            <p:txEl>
                                              <p:pRg st="0" end="0"/>
                                            </p:txEl>
                                          </p:spTgt>
                                        </p:tgtEl>
                                        <p:attrNameLst>
                                          <p:attrName>style.visibility</p:attrName>
                                        </p:attrNameLst>
                                      </p:cBhvr>
                                      <p:to>
                                        <p:strVal val="visible"/>
                                      </p:to>
                                    </p:set>
                                    <p:animEffect transition="in" filter="fade">
                                      <p:cBhvr>
                                        <p:cTn id="14" dur="1000"/>
                                        <p:tgtEl>
                                          <p:spTgt spid="156675">
                                            <p:txEl>
                                              <p:pRg st="0" end="0"/>
                                            </p:txEl>
                                          </p:spTgt>
                                        </p:tgtEl>
                                      </p:cBhvr>
                                    </p:animEffect>
                                    <p:anim calcmode="lin" valueType="num">
                                      <p:cBhvr>
                                        <p:cTn id="15" dur="1000" fill="hold"/>
                                        <p:tgtEl>
                                          <p:spTgt spid="156675">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156675">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667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6676"/>
                                        </p:tgtEl>
                                        <p:attrNameLst>
                                          <p:attrName>style.visibility</p:attrName>
                                        </p:attrNameLst>
                                      </p:cBhvr>
                                      <p:to>
                                        <p:strVal val="visible"/>
                                      </p:to>
                                    </p:set>
                                    <p:animEffect transition="in" filter="dissolve">
                                      <p:cBhvr>
                                        <p:cTn id="22" dur="500"/>
                                        <p:tgtEl>
                                          <p:spTgt spid="1566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56674">
                                            <p:txEl>
                                              <p:pRg st="0" end="0"/>
                                            </p:txEl>
                                          </p:spTgt>
                                        </p:tgtEl>
                                      </p:cBhvr>
                                    </p:animEffect>
                                    <p:set>
                                      <p:cBhvr>
                                        <p:cTn id="27" dur="1" fill="hold">
                                          <p:stCondLst>
                                            <p:cond delay="499"/>
                                          </p:stCondLst>
                                        </p:cTn>
                                        <p:tgtEl>
                                          <p:spTgt spid="156674">
                                            <p:txEl>
                                              <p:pRg st="0" end="0"/>
                                            </p:txEl>
                                          </p:spTgt>
                                        </p:tgtEl>
                                        <p:attrNameLst>
                                          <p:attrName>style.visibility</p:attrName>
                                        </p:attrNameLst>
                                      </p:cBhvr>
                                      <p:to>
                                        <p:strVal val="hidden"/>
                                      </p:to>
                                    </p:set>
                                  </p:childTnLst>
                                </p:cTn>
                              </p:par>
                              <p:par>
                                <p:cTn id="28" presetID="22" presetClass="exit" presetSubtype="8" fill="hold" grpId="0" nodeType="withEffect">
                                  <p:stCondLst>
                                    <p:cond delay="0"/>
                                  </p:stCondLst>
                                  <p:childTnLst>
                                    <p:animEffect transition="out" filter="wipe(left)">
                                      <p:cBhvr>
                                        <p:cTn id="29" dur="500"/>
                                        <p:tgtEl>
                                          <p:spTgt spid="156675">
                                            <p:txEl>
                                              <p:pRg st="0" end="0"/>
                                            </p:txEl>
                                          </p:spTgt>
                                        </p:tgtEl>
                                      </p:cBhvr>
                                    </p:animEffect>
                                    <p:set>
                                      <p:cBhvr>
                                        <p:cTn id="30" dur="1" fill="hold">
                                          <p:stCondLst>
                                            <p:cond delay="499"/>
                                          </p:stCondLst>
                                        </p:cTn>
                                        <p:tgtEl>
                                          <p:spTgt spid="156675">
                                            <p:txEl>
                                              <p:pRg st="0" end="0"/>
                                            </p:txEl>
                                          </p:spTgt>
                                        </p:tgtEl>
                                        <p:attrNameLst>
                                          <p:attrName>style.visibility</p:attrName>
                                        </p:attrNameLst>
                                      </p:cBhvr>
                                      <p:to>
                                        <p:strVal val="hidden"/>
                                      </p:to>
                                    </p:set>
                                  </p:childTnLst>
                                </p:cTn>
                              </p:par>
                              <p:par>
                                <p:cTn id="31" presetID="22" presetClass="exit" presetSubtype="8" fill="hold" nodeType="withEffect">
                                  <p:stCondLst>
                                    <p:cond delay="0"/>
                                  </p:stCondLst>
                                  <p:childTnLst>
                                    <p:animEffect transition="out" filter="wipe(left)">
                                      <p:cBhvr>
                                        <p:cTn id="32" dur="500"/>
                                        <p:tgtEl>
                                          <p:spTgt spid="156676"/>
                                        </p:tgtEl>
                                      </p:cBhvr>
                                    </p:animEffect>
                                    <p:set>
                                      <p:cBhvr>
                                        <p:cTn id="33" dur="1" fill="hold">
                                          <p:stCondLst>
                                            <p:cond delay="499"/>
                                          </p:stCondLst>
                                        </p:cTn>
                                        <p:tgtEl>
                                          <p:spTgt spid="156676"/>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6678"/>
                                        </p:tgtEl>
                                        <p:attrNameLst>
                                          <p:attrName>style.visibility</p:attrName>
                                        </p:attrNameLst>
                                      </p:cBhvr>
                                      <p:to>
                                        <p:strVal val="visible"/>
                                      </p:to>
                                    </p:set>
                                    <p:animEffect transition="in" filter="fade">
                                      <p:cBhvr>
                                        <p:cTn id="38" dur="1000"/>
                                        <p:tgtEl>
                                          <p:spTgt spid="156678"/>
                                        </p:tgtEl>
                                      </p:cBhvr>
                                    </p:animEffect>
                                    <p:anim calcmode="lin" valueType="num">
                                      <p:cBhvr>
                                        <p:cTn id="39" dur="1000" fill="hold"/>
                                        <p:tgtEl>
                                          <p:spTgt spid="156678"/>
                                        </p:tgtEl>
                                        <p:attrNameLst>
                                          <p:attrName>ppt_x</p:attrName>
                                        </p:attrNameLst>
                                      </p:cBhvr>
                                      <p:tavLst>
                                        <p:tav tm="0">
                                          <p:val>
                                            <p:strVal val="#ppt_x"/>
                                          </p:val>
                                        </p:tav>
                                        <p:tav tm="100000">
                                          <p:val>
                                            <p:strVal val="#ppt_x"/>
                                          </p:val>
                                        </p:tav>
                                      </p:tavLst>
                                    </p:anim>
                                    <p:anim calcmode="lin" valueType="num">
                                      <p:cBhvr>
                                        <p:cTn id="40" dur="1000" fill="hold"/>
                                        <p:tgtEl>
                                          <p:spTgt spid="156678"/>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9" presetClass="entr" presetSubtype="0" fill="hold" nodeType="clickEffect">
                                  <p:stCondLst>
                                    <p:cond delay="0"/>
                                  </p:stCondLst>
                                  <p:childTnLst>
                                    <p:set>
                                      <p:cBhvr>
                                        <p:cTn id="44" dur="1" fill="hold">
                                          <p:stCondLst>
                                            <p:cond delay="0"/>
                                          </p:stCondLst>
                                        </p:cTn>
                                        <p:tgtEl>
                                          <p:spTgt spid="156677"/>
                                        </p:tgtEl>
                                        <p:attrNameLst>
                                          <p:attrName>style.visibility</p:attrName>
                                        </p:attrNameLst>
                                      </p:cBhvr>
                                      <p:to>
                                        <p:strVal val="visible"/>
                                      </p:to>
                                    </p:set>
                                    <p:anim calcmode="lin" valueType="num">
                                      <p:cBhvr>
                                        <p:cTn id="45" dur="1000" fill="hold"/>
                                        <p:tgtEl>
                                          <p:spTgt spid="156677"/>
                                        </p:tgtEl>
                                        <p:attrNameLst>
                                          <p:attrName>ppt_x</p:attrName>
                                        </p:attrNameLst>
                                      </p:cBhvr>
                                      <p:tavLst>
                                        <p:tav tm="0">
                                          <p:val>
                                            <p:strVal val="#ppt_x-.2"/>
                                          </p:val>
                                        </p:tav>
                                        <p:tav tm="100000">
                                          <p:val>
                                            <p:strVal val="#ppt_x"/>
                                          </p:val>
                                        </p:tav>
                                      </p:tavLst>
                                    </p:anim>
                                    <p:anim calcmode="lin" valueType="num">
                                      <p:cBhvr>
                                        <p:cTn id="46" dur="1000" fill="hold"/>
                                        <p:tgtEl>
                                          <p:spTgt spid="15667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5667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1" nodeType="clickEffect">
                                  <p:stCondLst>
                                    <p:cond delay="0"/>
                                  </p:stCondLst>
                                  <p:childTnLst>
                                    <p:animEffect transition="out" filter="wipe(down)">
                                      <p:cBhvr>
                                        <p:cTn id="51" dur="500"/>
                                        <p:tgtEl>
                                          <p:spTgt spid="156678"/>
                                        </p:tgtEl>
                                      </p:cBhvr>
                                    </p:animEffect>
                                    <p:set>
                                      <p:cBhvr>
                                        <p:cTn id="52" dur="1" fill="hold">
                                          <p:stCondLst>
                                            <p:cond delay="499"/>
                                          </p:stCondLst>
                                        </p:cTn>
                                        <p:tgtEl>
                                          <p:spTgt spid="156678"/>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156677"/>
                                        </p:tgtEl>
                                      </p:cBhvr>
                                    </p:animEffect>
                                    <p:set>
                                      <p:cBhvr>
                                        <p:cTn id="55" dur="1" fill="hold">
                                          <p:stCondLst>
                                            <p:cond delay="499"/>
                                          </p:stCondLst>
                                        </p:cTn>
                                        <p:tgtEl>
                                          <p:spTgt spid="1566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build="allAtOnce"/>
      <p:bldP spid="156675" grpId="0" build="allAtOnce"/>
      <p:bldP spid="156678" grpId="0"/>
      <p:bldP spid="15667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144463" y="611188"/>
            <a:ext cx="8820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sz="2800" b="1">
                <a:ea typeface="SimSun" panose="02010600030101010101" pitchFamily="2" charset="-122"/>
              </a:rPr>
              <a:t> 2 : Enter zone data …..(screen 2 of 3 )</a:t>
            </a:r>
            <a:r>
              <a:rPr lang="arn-CL" sz="2800" b="1">
                <a:ea typeface="SimSun" panose="02010600030101010101" pitchFamily="2" charset="-122"/>
              </a:rPr>
              <a:t>Step</a:t>
            </a:r>
            <a:r>
              <a:rPr lang="en-US" sz="2800" b="1">
                <a:ea typeface="SimSun" panose="02010600030101010101" pitchFamily="2" charset="-122"/>
              </a:rPr>
              <a:t>  </a:t>
            </a:r>
            <a:r>
              <a:rPr lang="ar-SY" sz="2800" b="1">
                <a:ea typeface="SimSun" panose="02010600030101010101" pitchFamily="2" charset="-122"/>
              </a:rPr>
              <a:t> </a:t>
            </a:r>
          </a:p>
          <a:p>
            <a:pPr algn="l" eaLnBrk="1" hangingPunct="1"/>
            <a:endParaRPr lang="ar-SY" sz="2800"/>
          </a:p>
        </p:txBody>
      </p:sp>
      <p:pic>
        <p:nvPicPr>
          <p:cNvPr id="157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33588"/>
            <a:ext cx="7704138"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989138"/>
            <a:ext cx="7777162"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Rectangle 5"/>
          <p:cNvSpPr>
            <a:spLocks noChangeArrowheads="1"/>
          </p:cNvSpPr>
          <p:nvPr/>
        </p:nvSpPr>
        <p:spPr bwMode="auto">
          <a:xfrm>
            <a:off x="395288" y="692150"/>
            <a:ext cx="7642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sz="2800" b="1">
                <a:cs typeface="Mangal" panose="02040503050203030202" pitchFamily="18" charset="0"/>
              </a:rPr>
              <a:t>Step: 2 Enter zone data …….. (screen 3 of 3)</a:t>
            </a:r>
            <a:endParaRPr lang="ar-SY" sz="2800" b="1">
              <a:cs typeface="Mangal" panose="02040503050203030202"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fill="hold"/>
                                        <p:tgtEl>
                                          <p:spTgt spid="157698"/>
                                        </p:tgtEl>
                                        <p:attrNameLst>
                                          <p:attrName>ppt_w</p:attrName>
                                        </p:attrNameLst>
                                      </p:cBhvr>
                                      <p:tavLst>
                                        <p:tav tm="0">
                                          <p:val>
                                            <p:fltVal val="0"/>
                                          </p:val>
                                        </p:tav>
                                        <p:tav tm="100000">
                                          <p:val>
                                            <p:strVal val="#ppt_w"/>
                                          </p:val>
                                        </p:tav>
                                      </p:tavLst>
                                    </p:anim>
                                    <p:anim calcmode="lin" valueType="num">
                                      <p:cBhvr>
                                        <p:cTn id="8" dur="500" fill="hold"/>
                                        <p:tgtEl>
                                          <p:spTgt spid="157698"/>
                                        </p:tgtEl>
                                        <p:attrNameLst>
                                          <p:attrName>ppt_h</p:attrName>
                                        </p:attrNameLst>
                                      </p:cBhvr>
                                      <p:tavLst>
                                        <p:tav tm="0">
                                          <p:val>
                                            <p:fltVal val="0"/>
                                          </p:val>
                                        </p:tav>
                                        <p:tav tm="100000">
                                          <p:val>
                                            <p:strVal val="#ppt_h"/>
                                          </p:val>
                                        </p:tav>
                                      </p:tavLst>
                                    </p:anim>
                                    <p:animEffect transition="in" filter="fade">
                                      <p:cBhvr>
                                        <p:cTn id="9" dur="500"/>
                                        <p:tgtEl>
                                          <p:spTgt spid="1576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157699"/>
                                        </p:tgtEl>
                                        <p:attrNameLst>
                                          <p:attrName>style.visibility</p:attrName>
                                        </p:attrNameLst>
                                      </p:cBhvr>
                                      <p:to>
                                        <p:strVal val="visible"/>
                                      </p:to>
                                    </p:set>
                                    <p:animEffect transition="in" filter="checkerboard(across)">
                                      <p:cBhvr>
                                        <p:cTn id="14" dur="500"/>
                                        <p:tgtEl>
                                          <p:spTgt spid="1576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157699"/>
                                        </p:tgtEl>
                                      </p:cBhvr>
                                    </p:animEffect>
                                    <p:set>
                                      <p:cBhvr>
                                        <p:cTn id="19" dur="1" fill="hold">
                                          <p:stCondLst>
                                            <p:cond delay="499"/>
                                          </p:stCondLst>
                                        </p:cTn>
                                        <p:tgtEl>
                                          <p:spTgt spid="157699"/>
                                        </p:tgtEl>
                                        <p:attrNameLst>
                                          <p:attrName>style.visibility</p:attrName>
                                        </p:attrNameLst>
                                      </p:cBhvr>
                                      <p:to>
                                        <p:strVal val="hidden"/>
                                      </p:to>
                                    </p:set>
                                  </p:childTnLst>
                                </p:cTn>
                              </p:par>
                              <p:par>
                                <p:cTn id="20" presetID="9" presetClass="exit" presetSubtype="0" fill="hold" grpId="1" nodeType="withEffect">
                                  <p:stCondLst>
                                    <p:cond delay="0"/>
                                  </p:stCondLst>
                                  <p:childTnLst>
                                    <p:animEffect transition="out" filter="dissolve">
                                      <p:cBhvr>
                                        <p:cTn id="21" dur="500"/>
                                        <p:tgtEl>
                                          <p:spTgt spid="157698"/>
                                        </p:tgtEl>
                                      </p:cBhvr>
                                    </p:animEffect>
                                    <p:set>
                                      <p:cBhvr>
                                        <p:cTn id="22" dur="1" fill="hold">
                                          <p:stCondLst>
                                            <p:cond delay="499"/>
                                          </p:stCondLst>
                                        </p:cTn>
                                        <p:tgtEl>
                                          <p:spTgt spid="15769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7701"/>
                                        </p:tgtEl>
                                        <p:attrNameLst>
                                          <p:attrName>style.visibility</p:attrName>
                                        </p:attrNameLst>
                                      </p:cBhvr>
                                      <p:to>
                                        <p:strVal val="visible"/>
                                      </p:to>
                                    </p:set>
                                    <p:animEffect transition="in" filter="fade">
                                      <p:cBhvr>
                                        <p:cTn id="27" dur="1000"/>
                                        <p:tgtEl>
                                          <p:spTgt spid="157701"/>
                                        </p:tgtEl>
                                      </p:cBhvr>
                                    </p:animEffect>
                                    <p:anim calcmode="lin" valueType="num">
                                      <p:cBhvr>
                                        <p:cTn id="28" dur="1000" fill="hold"/>
                                        <p:tgtEl>
                                          <p:spTgt spid="157701"/>
                                        </p:tgtEl>
                                        <p:attrNameLst>
                                          <p:attrName>ppt_x</p:attrName>
                                        </p:attrNameLst>
                                      </p:cBhvr>
                                      <p:tavLst>
                                        <p:tav tm="0">
                                          <p:val>
                                            <p:strVal val="#ppt_x"/>
                                          </p:val>
                                        </p:tav>
                                        <p:tav tm="100000">
                                          <p:val>
                                            <p:strVal val="#ppt_x"/>
                                          </p:val>
                                        </p:tav>
                                      </p:tavLst>
                                    </p:anim>
                                    <p:anim calcmode="lin" valueType="num">
                                      <p:cBhvr>
                                        <p:cTn id="29" dur="1000" fill="hold"/>
                                        <p:tgtEl>
                                          <p:spTgt spid="157701"/>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nodeType="clickEffect">
                                  <p:stCondLst>
                                    <p:cond delay="0"/>
                                  </p:stCondLst>
                                  <p:childTnLst>
                                    <p:set>
                                      <p:cBhvr>
                                        <p:cTn id="33" dur="1" fill="hold">
                                          <p:stCondLst>
                                            <p:cond delay="0"/>
                                          </p:stCondLst>
                                        </p:cTn>
                                        <p:tgtEl>
                                          <p:spTgt spid="157700"/>
                                        </p:tgtEl>
                                        <p:attrNameLst>
                                          <p:attrName>style.visibility</p:attrName>
                                        </p:attrNameLst>
                                      </p:cBhvr>
                                      <p:to>
                                        <p:strVal val="visible"/>
                                      </p:to>
                                    </p:set>
                                    <p:animEffect transition="in" filter="circle(in)">
                                      <p:cBhvr>
                                        <p:cTn id="34" dur="500"/>
                                        <p:tgtEl>
                                          <p:spTgt spid="15770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xit" presetSubtype="2" fill="hold" grpId="1" nodeType="clickEffect">
                                  <p:stCondLst>
                                    <p:cond delay="0"/>
                                  </p:stCondLst>
                                  <p:childTnLst>
                                    <p:animEffect transition="out" filter="wipe(right)">
                                      <p:cBhvr>
                                        <p:cTn id="38" dur="500"/>
                                        <p:tgtEl>
                                          <p:spTgt spid="157701"/>
                                        </p:tgtEl>
                                      </p:cBhvr>
                                    </p:animEffect>
                                    <p:set>
                                      <p:cBhvr>
                                        <p:cTn id="39" dur="1" fill="hold">
                                          <p:stCondLst>
                                            <p:cond delay="499"/>
                                          </p:stCondLst>
                                        </p:cTn>
                                        <p:tgtEl>
                                          <p:spTgt spid="157701"/>
                                        </p:tgtEl>
                                        <p:attrNameLst>
                                          <p:attrName>style.visibility</p:attrName>
                                        </p:attrNameLst>
                                      </p:cBhvr>
                                      <p:to>
                                        <p:strVal val="hidden"/>
                                      </p:to>
                                    </p:set>
                                  </p:childTnLst>
                                </p:cTn>
                              </p:par>
                              <p:par>
                                <p:cTn id="40" presetID="22" presetClass="exit" presetSubtype="2" fill="hold" nodeType="withEffect">
                                  <p:stCondLst>
                                    <p:cond delay="0"/>
                                  </p:stCondLst>
                                  <p:childTnLst>
                                    <p:animEffect transition="out" filter="wipe(right)">
                                      <p:cBhvr>
                                        <p:cTn id="41" dur="500"/>
                                        <p:tgtEl>
                                          <p:spTgt spid="157700"/>
                                        </p:tgtEl>
                                      </p:cBhvr>
                                    </p:animEffect>
                                    <p:set>
                                      <p:cBhvr>
                                        <p:cTn id="42" dur="1" fill="hold">
                                          <p:stCondLst>
                                            <p:cond delay="499"/>
                                          </p:stCondLst>
                                        </p:cTn>
                                        <p:tgtEl>
                                          <p:spTgt spid="1577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157698" grpId="1"/>
      <p:bldP spid="157701" grpId="0"/>
      <p:bldP spid="15770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23850" y="260350"/>
            <a:ext cx="8229600" cy="1143000"/>
          </a:xfrm>
        </p:spPr>
        <p:txBody>
          <a:bodyPr/>
          <a:lstStyle/>
          <a:p>
            <a:pPr algn="l" rtl="0" eaLnBrk="1" hangingPunct="1"/>
            <a:r>
              <a:rPr lang="en-US" sz="2800" b="1" smtClean="0">
                <a:latin typeface="Times New Roman" panose="02020603050405020304" pitchFamily="18" charset="0"/>
                <a:cs typeface="Times New Roman" panose="02020603050405020304" pitchFamily="18" charset="0"/>
              </a:rPr>
              <a:t>Step 3 : define  HVAC system data …(Screen 1 of 2)</a:t>
            </a:r>
            <a:endParaRPr lang="hi-IN" sz="2800" b="1" smtClean="0">
              <a:latin typeface="Times New Roman" panose="02020603050405020304" pitchFamily="18" charset="0"/>
              <a:cs typeface="Times New Roman" panose="02020603050405020304" pitchFamily="18" charset="0"/>
            </a:endParaRPr>
          </a:p>
        </p:txBody>
      </p:sp>
      <p:pic>
        <p:nvPicPr>
          <p:cNvPr id="158723" name="Picture 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2205038"/>
            <a:ext cx="7920038" cy="4652962"/>
          </a:xfrm>
          <a:noFill/>
        </p:spPr>
      </p:pic>
      <p:sp>
        <p:nvSpPr>
          <p:cNvPr id="158724" name="Text Box 4"/>
          <p:cNvSpPr txBox="1">
            <a:spLocks noChangeArrowheads="1"/>
          </p:cNvSpPr>
          <p:nvPr/>
        </p:nvSpPr>
        <p:spPr bwMode="auto">
          <a:xfrm>
            <a:off x="611188" y="620713"/>
            <a:ext cx="6048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sz="2800" b="1">
                <a:latin typeface="Times New Roman" panose="02020603050405020304" pitchFamily="18" charset="0"/>
                <a:cs typeface="Times New Roman" panose="02020603050405020304" pitchFamily="18" charset="0"/>
              </a:rPr>
              <a:t>Step 4: calculation load</a:t>
            </a:r>
            <a:endParaRPr lang="hi-IN" sz="2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fade">
                                      <p:cBhvr>
                                        <p:cTn id="7" dur="1000"/>
                                        <p:tgtEl>
                                          <p:spTgt spid="158722"/>
                                        </p:tgtEl>
                                      </p:cBhvr>
                                    </p:animEffect>
                                    <p:anim calcmode="lin" valueType="num">
                                      <p:cBhvr>
                                        <p:cTn id="8" dur="1000" fill="hold"/>
                                        <p:tgtEl>
                                          <p:spTgt spid="158722"/>
                                        </p:tgtEl>
                                        <p:attrNameLst>
                                          <p:attrName>ppt_x</p:attrName>
                                        </p:attrNameLst>
                                      </p:cBhvr>
                                      <p:tavLst>
                                        <p:tav tm="0">
                                          <p:val>
                                            <p:strVal val="#ppt_x"/>
                                          </p:val>
                                        </p:tav>
                                        <p:tav tm="100000">
                                          <p:val>
                                            <p:strVal val="#ppt_x"/>
                                          </p:val>
                                        </p:tav>
                                      </p:tavLst>
                                    </p:anim>
                                    <p:anim calcmode="lin" valueType="num">
                                      <p:cBhvr>
                                        <p:cTn id="9" dur="1000" fill="hold"/>
                                        <p:tgtEl>
                                          <p:spTgt spid="1587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58723"/>
                                        </p:tgtEl>
                                        <p:attrNameLst>
                                          <p:attrName>style.visibility</p:attrName>
                                        </p:attrNameLst>
                                      </p:cBhvr>
                                      <p:to>
                                        <p:strVal val="visible"/>
                                      </p:to>
                                    </p:set>
                                    <p:anim calcmode="lin" valueType="num">
                                      <p:cBhvr>
                                        <p:cTn id="14" dur="500" fill="hold"/>
                                        <p:tgtEl>
                                          <p:spTgt spid="158723"/>
                                        </p:tgtEl>
                                        <p:attrNameLst>
                                          <p:attrName>ppt_x</p:attrName>
                                        </p:attrNameLst>
                                      </p:cBhvr>
                                      <p:tavLst>
                                        <p:tav tm="0">
                                          <p:val>
                                            <p:strVal val="#ppt_x-.2"/>
                                          </p:val>
                                        </p:tav>
                                        <p:tav tm="100000">
                                          <p:val>
                                            <p:strVal val="#ppt_x"/>
                                          </p:val>
                                        </p:tav>
                                      </p:tavLst>
                                    </p:anim>
                                    <p:anim calcmode="lin" valueType="num">
                                      <p:cBhvr>
                                        <p:cTn id="15" dur="500" fill="hold"/>
                                        <p:tgtEl>
                                          <p:spTgt spid="158723"/>
                                        </p:tgtEl>
                                        <p:attrNameLst>
                                          <p:attrName>ppt_y</p:attrName>
                                        </p:attrNameLst>
                                      </p:cBhvr>
                                      <p:tavLst>
                                        <p:tav tm="0">
                                          <p:val>
                                            <p:strVal val="#ppt_y"/>
                                          </p:val>
                                        </p:tav>
                                        <p:tav tm="100000">
                                          <p:val>
                                            <p:strVal val="#ppt_y"/>
                                          </p:val>
                                        </p:tav>
                                      </p:tavLst>
                                    </p:anim>
                                    <p:animEffect transition="in" filter="wipe(right)" prLst="gradientSize: 0.1">
                                      <p:cBhvr>
                                        <p:cTn id="16" dur="500"/>
                                        <p:tgtEl>
                                          <p:spTgt spid="158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8724"/>
                                        </p:tgtEl>
                                        <p:attrNameLst>
                                          <p:attrName>style.visibility</p:attrName>
                                        </p:attrNameLst>
                                      </p:cBhvr>
                                      <p:to>
                                        <p:strVal val="visible"/>
                                      </p:to>
                                    </p:set>
                                    <p:animEffect transition="in" filter="fade">
                                      <p:cBhvr>
                                        <p:cTn id="21" dur="1000"/>
                                        <p:tgtEl>
                                          <p:spTgt spid="158724"/>
                                        </p:tgtEl>
                                      </p:cBhvr>
                                    </p:animEffect>
                                    <p:anim calcmode="lin" valueType="num">
                                      <p:cBhvr>
                                        <p:cTn id="22" dur="1000" fill="hold"/>
                                        <p:tgtEl>
                                          <p:spTgt spid="158724"/>
                                        </p:tgtEl>
                                        <p:attrNameLst>
                                          <p:attrName>ppt_x</p:attrName>
                                        </p:attrNameLst>
                                      </p:cBhvr>
                                      <p:tavLst>
                                        <p:tav tm="0">
                                          <p:val>
                                            <p:strVal val="#ppt_x"/>
                                          </p:val>
                                        </p:tav>
                                        <p:tav tm="100000">
                                          <p:val>
                                            <p:strVal val="#ppt_x"/>
                                          </p:val>
                                        </p:tav>
                                      </p:tavLst>
                                    </p:anim>
                                    <p:anim calcmode="lin" valueType="num">
                                      <p:cBhvr>
                                        <p:cTn id="23" dur="1000" fill="hold"/>
                                        <p:tgtEl>
                                          <p:spTgt spid="15872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158723"/>
                                        </p:tgtEl>
                                        <p:attrNameLst>
                                          <p:attrName>style.visibility</p:attrName>
                                        </p:attrNameLst>
                                      </p:cBhvr>
                                      <p:to>
                                        <p:strVal val="visible"/>
                                      </p:to>
                                    </p:set>
                                    <p:animEffect transition="in" filter="wipe(down)">
                                      <p:cBhvr>
                                        <p:cTn id="28" dur="500"/>
                                        <p:tgtEl>
                                          <p:spTgt spid="158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p:bldP spid="1587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571500" y="500063"/>
            <a:ext cx="7920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sz="2800" b="1"/>
              <a:t>Step 3: define HVAC data ……(screen 1 of 2) </a:t>
            </a:r>
            <a:endParaRPr lang="hi-IN" sz="2800" b="1"/>
          </a:p>
        </p:txBody>
      </p:sp>
      <p:pic>
        <p:nvPicPr>
          <p:cNvPr id="159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060575"/>
            <a:ext cx="75961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4"/>
          <p:cNvSpPr txBox="1">
            <a:spLocks noChangeArrowheads="1"/>
          </p:cNvSpPr>
          <p:nvPr/>
        </p:nvSpPr>
        <p:spPr bwMode="auto">
          <a:xfrm>
            <a:off x="571500" y="1071563"/>
            <a:ext cx="46815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sz="2800" b="1"/>
              <a:t>Step 4 : calculate loads</a:t>
            </a:r>
            <a:endParaRPr lang="hi-IN" sz="2800" b="1"/>
          </a:p>
        </p:txBody>
      </p:sp>
      <p:pic>
        <p:nvPicPr>
          <p:cNvPr id="159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773238"/>
            <a:ext cx="7775575"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59746">
                                            <p:txEl>
                                              <p:pRg st="0" end="0"/>
                                            </p:txEl>
                                          </p:spTgt>
                                        </p:tgtEl>
                                        <p:attrNameLst>
                                          <p:attrName>style.visibility</p:attrName>
                                        </p:attrNameLst>
                                      </p:cBhvr>
                                      <p:to>
                                        <p:strVal val="visible"/>
                                      </p:to>
                                    </p:set>
                                    <p:animEffect transition="in" filter="slide(fromBottom)">
                                      <p:cBhvr>
                                        <p:cTn id="7" dur="500"/>
                                        <p:tgtEl>
                                          <p:spTgt spid="1597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8" fill="hold" nodeType="clickEffect">
                                  <p:stCondLst>
                                    <p:cond delay="0"/>
                                  </p:stCondLst>
                                  <p:childTnLst>
                                    <p:set>
                                      <p:cBhvr>
                                        <p:cTn id="11" dur="1" fill="hold">
                                          <p:stCondLst>
                                            <p:cond delay="0"/>
                                          </p:stCondLst>
                                        </p:cTn>
                                        <p:tgtEl>
                                          <p:spTgt spid="159747"/>
                                        </p:tgtEl>
                                        <p:attrNameLst>
                                          <p:attrName>style.visibility</p:attrName>
                                        </p:attrNameLst>
                                      </p:cBhvr>
                                      <p:to>
                                        <p:strVal val="visible"/>
                                      </p:to>
                                    </p:set>
                                    <p:animEffect transition="in" filter="wheel(8)">
                                      <p:cBhvr>
                                        <p:cTn id="12" dur="1000"/>
                                        <p:tgtEl>
                                          <p:spTgt spid="1597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grpId="0" nodeType="clickEffect">
                                  <p:stCondLst>
                                    <p:cond delay="0"/>
                                  </p:stCondLst>
                                  <p:childTnLst>
                                    <p:animEffect transition="out" filter="wipe(down)">
                                      <p:cBhvr>
                                        <p:cTn id="16" dur="500"/>
                                        <p:tgtEl>
                                          <p:spTgt spid="159746">
                                            <p:txEl>
                                              <p:pRg st="0" end="0"/>
                                            </p:txEl>
                                          </p:spTgt>
                                        </p:tgtEl>
                                      </p:cBhvr>
                                    </p:animEffect>
                                    <p:set>
                                      <p:cBhvr>
                                        <p:cTn id="17" dur="1" fill="hold">
                                          <p:stCondLst>
                                            <p:cond delay="499"/>
                                          </p:stCondLst>
                                        </p:cTn>
                                        <p:tgtEl>
                                          <p:spTgt spid="159746">
                                            <p:txEl>
                                              <p:pRg st="0" end="0"/>
                                            </p:txEl>
                                          </p:spTgt>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500"/>
                                        <p:tgtEl>
                                          <p:spTgt spid="159747"/>
                                        </p:tgtEl>
                                      </p:cBhvr>
                                    </p:animEffect>
                                    <p:set>
                                      <p:cBhvr>
                                        <p:cTn id="20" dur="1" fill="hold">
                                          <p:stCondLst>
                                            <p:cond delay="499"/>
                                          </p:stCondLst>
                                        </p:cTn>
                                        <p:tgtEl>
                                          <p:spTgt spid="15974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59748"/>
                                        </p:tgtEl>
                                        <p:attrNameLst>
                                          <p:attrName>style.visibility</p:attrName>
                                        </p:attrNameLst>
                                      </p:cBhvr>
                                      <p:to>
                                        <p:strVal val="visible"/>
                                      </p:to>
                                    </p:set>
                                    <p:anim calcmode="lin" valueType="num">
                                      <p:cBhvr>
                                        <p:cTn id="25" dur="1000" fill="hold"/>
                                        <p:tgtEl>
                                          <p:spTgt spid="159748"/>
                                        </p:tgtEl>
                                        <p:attrNameLst>
                                          <p:attrName>ppt_w</p:attrName>
                                        </p:attrNameLst>
                                      </p:cBhvr>
                                      <p:tavLst>
                                        <p:tav tm="0">
                                          <p:val>
                                            <p:strVal val="#ppt_w*0.70"/>
                                          </p:val>
                                        </p:tav>
                                        <p:tav tm="100000">
                                          <p:val>
                                            <p:strVal val="#ppt_w"/>
                                          </p:val>
                                        </p:tav>
                                      </p:tavLst>
                                    </p:anim>
                                    <p:anim calcmode="lin" valueType="num">
                                      <p:cBhvr>
                                        <p:cTn id="26" dur="1000" fill="hold"/>
                                        <p:tgtEl>
                                          <p:spTgt spid="159748"/>
                                        </p:tgtEl>
                                        <p:attrNameLst>
                                          <p:attrName>ppt_h</p:attrName>
                                        </p:attrNameLst>
                                      </p:cBhvr>
                                      <p:tavLst>
                                        <p:tav tm="0">
                                          <p:val>
                                            <p:strVal val="#ppt_h"/>
                                          </p:val>
                                        </p:tav>
                                        <p:tav tm="100000">
                                          <p:val>
                                            <p:strVal val="#ppt_h"/>
                                          </p:val>
                                        </p:tav>
                                      </p:tavLst>
                                    </p:anim>
                                    <p:animEffect transition="in" filter="fade">
                                      <p:cBhvr>
                                        <p:cTn id="27" dur="1000"/>
                                        <p:tgtEl>
                                          <p:spTgt spid="1597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8" fill="hold" nodeType="clickEffect">
                                  <p:stCondLst>
                                    <p:cond delay="0"/>
                                  </p:stCondLst>
                                  <p:childTnLst>
                                    <p:set>
                                      <p:cBhvr>
                                        <p:cTn id="31" dur="1" fill="hold">
                                          <p:stCondLst>
                                            <p:cond delay="0"/>
                                          </p:stCondLst>
                                        </p:cTn>
                                        <p:tgtEl>
                                          <p:spTgt spid="159749"/>
                                        </p:tgtEl>
                                        <p:attrNameLst>
                                          <p:attrName>style.visibility</p:attrName>
                                        </p:attrNameLst>
                                      </p:cBhvr>
                                      <p:to>
                                        <p:strVal val="visible"/>
                                      </p:to>
                                    </p:set>
                                    <p:animEffect transition="in" filter="wheel(8)">
                                      <p:cBhvr>
                                        <p:cTn id="32" dur="1000"/>
                                        <p:tgtEl>
                                          <p:spTgt spid="159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build="allAtOnce"/>
      <p:bldP spid="1597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468313" y="333375"/>
            <a:ext cx="6985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sz="2800" b="1"/>
              <a:t>System sizing summary </a:t>
            </a:r>
            <a:endParaRPr lang="hi-IN" sz="2800" b="1"/>
          </a:p>
        </p:txBody>
      </p:sp>
      <p:pic>
        <p:nvPicPr>
          <p:cNvPr id="160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133600"/>
            <a:ext cx="7489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060575"/>
            <a:ext cx="734377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60770"/>
                                        </p:tgtEl>
                                        <p:attrNameLst>
                                          <p:attrName>style.visibility</p:attrName>
                                        </p:attrNameLst>
                                      </p:cBhvr>
                                      <p:to>
                                        <p:strVal val="visible"/>
                                      </p:to>
                                    </p:set>
                                    <p:anim from="(-#ppt_w/2)" to="(#ppt_x)" calcmode="lin" valueType="num">
                                      <p:cBhvr>
                                        <p:cTn id="7" dur="600" fill="hold">
                                          <p:stCondLst>
                                            <p:cond delay="0"/>
                                          </p:stCondLst>
                                        </p:cTn>
                                        <p:tgtEl>
                                          <p:spTgt spid="160770"/>
                                        </p:tgtEl>
                                        <p:attrNameLst>
                                          <p:attrName>ppt_x</p:attrName>
                                        </p:attrNameLst>
                                      </p:cBhvr>
                                    </p:anim>
                                    <p:anim from="0" to="-1.0" calcmode="lin" valueType="num">
                                      <p:cBhvr>
                                        <p:cTn id="8" dur="200" decel="50000" autoRev="1" fill="hold">
                                          <p:stCondLst>
                                            <p:cond delay="600"/>
                                          </p:stCondLst>
                                        </p:cTn>
                                        <p:tgtEl>
                                          <p:spTgt spid="160770"/>
                                        </p:tgtEl>
                                        <p:attrNameLst>
                                          <p:attrName>xshear</p:attrName>
                                        </p:attrNameLst>
                                      </p:cBhvr>
                                    </p:anim>
                                    <p:animScale>
                                      <p:cBhvr>
                                        <p:cTn id="9" dur="200" decel="100000" autoRev="1" fill="hold">
                                          <p:stCondLst>
                                            <p:cond delay="600"/>
                                          </p:stCondLst>
                                        </p:cTn>
                                        <p:tgtEl>
                                          <p:spTgt spid="160770"/>
                                        </p:tgtEl>
                                      </p:cBhvr>
                                      <p:from x="100000" y="100000"/>
                                      <p:to x="80000" y="100000"/>
                                    </p:animScale>
                                    <p:anim by="(#ppt_h/3+#ppt_w*0.1)" calcmode="lin" valueType="num">
                                      <p:cBhvr additive="sum">
                                        <p:cTn id="10" dur="200" decel="100000" autoRev="1" fill="hold">
                                          <p:stCondLst>
                                            <p:cond delay="600"/>
                                          </p:stCondLst>
                                        </p:cTn>
                                        <p:tgtEl>
                                          <p:spTgt spid="16077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8" fill="hold" nodeType="clickEffect">
                                  <p:stCondLst>
                                    <p:cond delay="0"/>
                                  </p:stCondLst>
                                  <p:childTnLst>
                                    <p:set>
                                      <p:cBhvr>
                                        <p:cTn id="14" dur="1" fill="hold">
                                          <p:stCondLst>
                                            <p:cond delay="0"/>
                                          </p:stCondLst>
                                        </p:cTn>
                                        <p:tgtEl>
                                          <p:spTgt spid="160771"/>
                                        </p:tgtEl>
                                        <p:attrNameLst>
                                          <p:attrName>style.visibility</p:attrName>
                                        </p:attrNameLst>
                                      </p:cBhvr>
                                      <p:to>
                                        <p:strVal val="visible"/>
                                      </p:to>
                                    </p:set>
                                    <p:animEffect transition="in" filter="wheel(8)">
                                      <p:cBhvr>
                                        <p:cTn id="15" dur="1000"/>
                                        <p:tgtEl>
                                          <p:spTgt spid="1607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xit" presetSubtype="4" fill="hold" nodeType="clickEffect">
                                  <p:stCondLst>
                                    <p:cond delay="0"/>
                                  </p:stCondLst>
                                  <p:childTnLst>
                                    <p:animEffect transition="out" filter="wipe(down)">
                                      <p:cBhvr>
                                        <p:cTn id="19" dur="500"/>
                                        <p:tgtEl>
                                          <p:spTgt spid="160771"/>
                                        </p:tgtEl>
                                      </p:cBhvr>
                                    </p:animEffect>
                                    <p:set>
                                      <p:cBhvr>
                                        <p:cTn id="20" dur="1" fill="hold">
                                          <p:stCondLst>
                                            <p:cond delay="499"/>
                                          </p:stCondLst>
                                        </p:cTn>
                                        <p:tgtEl>
                                          <p:spTgt spid="160771"/>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160772"/>
                                        </p:tgtEl>
                                        <p:attrNameLst>
                                          <p:attrName>style.visibility</p:attrName>
                                        </p:attrNameLst>
                                      </p:cBhvr>
                                      <p:to>
                                        <p:strVal val="visible"/>
                                      </p:to>
                                    </p:set>
                                    <p:anim calcmode="lin" valueType="num">
                                      <p:cBhvr>
                                        <p:cTn id="25" dur="1000" fill="hold"/>
                                        <p:tgtEl>
                                          <p:spTgt spid="160772"/>
                                        </p:tgtEl>
                                        <p:attrNameLst>
                                          <p:attrName>ppt_w</p:attrName>
                                        </p:attrNameLst>
                                      </p:cBhvr>
                                      <p:tavLst>
                                        <p:tav tm="0">
                                          <p:val>
                                            <p:fltVal val="0"/>
                                          </p:val>
                                        </p:tav>
                                        <p:tav tm="100000">
                                          <p:val>
                                            <p:strVal val="#ppt_w"/>
                                          </p:val>
                                        </p:tav>
                                      </p:tavLst>
                                    </p:anim>
                                    <p:anim calcmode="lin" valueType="num">
                                      <p:cBhvr>
                                        <p:cTn id="26" dur="1000" fill="hold"/>
                                        <p:tgtEl>
                                          <p:spTgt spid="160772"/>
                                        </p:tgtEl>
                                        <p:attrNameLst>
                                          <p:attrName>ppt_h</p:attrName>
                                        </p:attrNameLst>
                                      </p:cBhvr>
                                      <p:tavLst>
                                        <p:tav tm="0">
                                          <p:val>
                                            <p:fltVal val="0"/>
                                          </p:val>
                                        </p:tav>
                                        <p:tav tm="100000">
                                          <p:val>
                                            <p:strVal val="#ppt_h"/>
                                          </p:val>
                                        </p:tav>
                                      </p:tavLst>
                                    </p:anim>
                                    <p:anim calcmode="lin" valueType="num">
                                      <p:cBhvr>
                                        <p:cTn id="27" dur="1000" fill="hold"/>
                                        <p:tgtEl>
                                          <p:spTgt spid="160772"/>
                                        </p:tgtEl>
                                        <p:attrNameLst>
                                          <p:attrName>style.rotation</p:attrName>
                                        </p:attrNameLst>
                                      </p:cBhvr>
                                      <p:tavLst>
                                        <p:tav tm="0">
                                          <p:val>
                                            <p:fltVal val="90"/>
                                          </p:val>
                                        </p:tav>
                                        <p:tav tm="100000">
                                          <p:val>
                                            <p:fltVal val="0"/>
                                          </p:val>
                                        </p:tav>
                                      </p:tavLst>
                                    </p:anim>
                                    <p:animEffect transition="in" filter="fade">
                                      <p:cBhvr>
                                        <p:cTn id="28" dur="1000"/>
                                        <p:tgtEl>
                                          <p:spTgt spid="160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2916238" y="476250"/>
            <a:ext cx="3816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sz="4400" b="1">
                <a:latin typeface="Times New Roman" panose="02020603050405020304" pitchFamily="18" charset="0"/>
                <a:cs typeface="Times New Roman" panose="02020603050405020304" pitchFamily="18" charset="0"/>
              </a:rPr>
              <a:t>Project Tasks</a:t>
            </a:r>
            <a:endParaRPr lang="hi-IN" sz="4400" b="1">
              <a:latin typeface="Times New Roman" panose="02020603050405020304" pitchFamily="18" charset="0"/>
              <a:cs typeface="Times New Roman" panose="02020603050405020304" pitchFamily="18" charset="0"/>
            </a:endParaRPr>
          </a:p>
        </p:txBody>
      </p:sp>
      <p:sp>
        <p:nvSpPr>
          <p:cNvPr id="177155" name="Rectangle 3"/>
          <p:cNvSpPr>
            <a:spLocks noChangeArrowheads="1"/>
          </p:cNvSpPr>
          <p:nvPr/>
        </p:nvSpPr>
        <p:spPr bwMode="auto">
          <a:xfrm>
            <a:off x="0" y="1989138"/>
            <a:ext cx="899953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hi-IN" sz="2400" b="1">
                <a:solidFill>
                  <a:srgbClr val="66FF66"/>
                </a:solidFill>
                <a:ea typeface="Times New Roman" panose="02020603050405020304" pitchFamily="18" charset="0"/>
                <a:cs typeface="Mangal" panose="02040503050203030202" pitchFamily="18" charset="0"/>
              </a:rPr>
              <a:t>Step (1)</a:t>
            </a:r>
            <a:r>
              <a:rPr lang="en-US" sz="2400" b="1">
                <a:solidFill>
                  <a:srgbClr val="66FF66"/>
                </a:solidFill>
                <a:ea typeface="Times New Roman" panose="02020603050405020304" pitchFamily="18" charset="0"/>
                <a:cs typeface="Mangal" panose="02040503050203030202" pitchFamily="18" charset="0"/>
              </a:rPr>
              <a:t>  Draw or study the civil and architecture building drawing sheet.</a:t>
            </a:r>
            <a:r>
              <a:rPr lang="ar-EG" sz="2400" b="1">
                <a:solidFill>
                  <a:srgbClr val="66FF66"/>
                </a:solidFill>
                <a:ea typeface="Times New Roman" panose="02020603050405020304" pitchFamily="18" charset="0"/>
                <a:cs typeface="Mangal" panose="02040503050203030202" pitchFamily="18" charset="0"/>
              </a:rPr>
              <a:t/>
            </a:r>
            <a:br>
              <a:rPr lang="ar-EG" sz="2400" b="1">
                <a:solidFill>
                  <a:srgbClr val="66FF66"/>
                </a:solidFill>
                <a:ea typeface="Times New Roman" panose="02020603050405020304" pitchFamily="18" charset="0"/>
                <a:cs typeface="Mangal" panose="02040503050203030202" pitchFamily="18" charset="0"/>
              </a:rPr>
            </a:br>
            <a:endParaRPr lang="ar-EG" sz="2400" b="1">
              <a:solidFill>
                <a:srgbClr val="66FF66"/>
              </a:solidFill>
              <a:cs typeface="Times New Roman" panose="02020603050405020304" pitchFamily="18" charset="0"/>
            </a:endParaRPr>
          </a:p>
          <a:p>
            <a:pPr algn="l" rtl="0"/>
            <a:r>
              <a:rPr lang="en-US" sz="2400" b="1">
                <a:solidFill>
                  <a:srgbClr val="FBE837"/>
                </a:solidFill>
                <a:cs typeface="Times New Roman" panose="02020603050405020304" pitchFamily="18" charset="0"/>
              </a:rPr>
              <a:t>Step (2)</a:t>
            </a:r>
            <a:r>
              <a:rPr lang="ar-EG" sz="2400" b="1">
                <a:solidFill>
                  <a:srgbClr val="FBE837"/>
                </a:solidFill>
                <a:cs typeface="Times New Roman" panose="02020603050405020304" pitchFamily="18" charset="0"/>
              </a:rPr>
              <a:t> </a:t>
            </a:r>
            <a:r>
              <a:rPr lang="en-US" sz="2400" b="1">
                <a:solidFill>
                  <a:srgbClr val="FBE837"/>
                </a:solidFill>
                <a:cs typeface="Times New Roman" panose="02020603050405020304" pitchFamily="18" charset="0"/>
              </a:rPr>
              <a:t> Search for the thermal properties of the building </a:t>
            </a:r>
            <a:br>
              <a:rPr lang="en-US" sz="2400" b="1">
                <a:solidFill>
                  <a:srgbClr val="FBE837"/>
                </a:solidFill>
                <a:cs typeface="Times New Roman" panose="02020603050405020304" pitchFamily="18" charset="0"/>
              </a:rPr>
            </a:br>
            <a:endParaRPr lang="ar-EG" sz="2400" b="1">
              <a:solidFill>
                <a:srgbClr val="FBE837"/>
              </a:solidFill>
              <a:cs typeface="Times New Roman" panose="02020603050405020304" pitchFamily="18" charset="0"/>
            </a:endParaRPr>
          </a:p>
          <a:p>
            <a:pPr algn="l" rtl="0"/>
            <a:r>
              <a:rPr lang="en-US" sz="2400" b="1">
                <a:solidFill>
                  <a:srgbClr val="66FF66"/>
                </a:solidFill>
                <a:cs typeface="Times New Roman" panose="02020603050405020304" pitchFamily="18" charset="0"/>
              </a:rPr>
              <a:t>Step (3)</a:t>
            </a:r>
            <a:r>
              <a:rPr lang="ar-EG" sz="2400" b="1">
                <a:solidFill>
                  <a:srgbClr val="66FF66"/>
                </a:solidFill>
                <a:cs typeface="Times New Roman" panose="02020603050405020304" pitchFamily="18" charset="0"/>
              </a:rPr>
              <a:t> </a:t>
            </a:r>
            <a:r>
              <a:rPr lang="en-US" sz="2400" b="1">
                <a:solidFill>
                  <a:srgbClr val="66FF66"/>
                </a:solidFill>
                <a:cs typeface="Times New Roman" panose="02020603050405020304" pitchFamily="18" charset="0"/>
              </a:rPr>
              <a:t> Determine the compass direction (North – South. etc.) </a:t>
            </a:r>
            <a:br>
              <a:rPr lang="en-US" sz="2400" b="1">
                <a:solidFill>
                  <a:srgbClr val="66FF66"/>
                </a:solidFill>
                <a:cs typeface="Times New Roman" panose="02020603050405020304" pitchFamily="18" charset="0"/>
              </a:rPr>
            </a:br>
            <a:endParaRPr lang="ar-EG" sz="2400" b="1">
              <a:solidFill>
                <a:srgbClr val="66FF66"/>
              </a:solidFill>
              <a:cs typeface="Times New Roman" panose="02020603050405020304" pitchFamily="18" charset="0"/>
            </a:endParaRPr>
          </a:p>
          <a:p>
            <a:pPr algn="l" rtl="0"/>
            <a:r>
              <a:rPr lang="en-US" sz="2400" b="1">
                <a:solidFill>
                  <a:srgbClr val="FBE837"/>
                </a:solidFill>
                <a:cs typeface="Times New Roman" panose="02020603050405020304" pitchFamily="18" charset="0"/>
              </a:rPr>
              <a:t>Step (4)</a:t>
            </a:r>
            <a:r>
              <a:rPr lang="ar-EG" sz="2400" b="1">
                <a:solidFill>
                  <a:srgbClr val="FBE837"/>
                </a:solidFill>
                <a:cs typeface="Times New Roman" panose="02020603050405020304" pitchFamily="18" charset="0"/>
              </a:rPr>
              <a:t> </a:t>
            </a:r>
            <a:r>
              <a:rPr lang="en-US" sz="2400" b="1">
                <a:solidFill>
                  <a:srgbClr val="FBE837"/>
                </a:solidFill>
                <a:cs typeface="Times New Roman" panose="02020603050405020304" pitchFamily="18" charset="0"/>
              </a:rPr>
              <a:t> Calculation the usage of the different places as well as numbers of people occupancy these places.</a:t>
            </a:r>
          </a:p>
        </p:txBody>
      </p:sp>
      <p:sp>
        <p:nvSpPr>
          <p:cNvPr id="177156" name="Text Box 4"/>
          <p:cNvSpPr txBox="1">
            <a:spLocks noChangeArrowheads="1"/>
          </p:cNvSpPr>
          <p:nvPr/>
        </p:nvSpPr>
        <p:spPr bwMode="auto">
          <a:xfrm>
            <a:off x="107950" y="333375"/>
            <a:ext cx="91440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hi-IN" sz="2400" b="1">
                <a:solidFill>
                  <a:srgbClr val="66FF66"/>
                </a:solidFill>
                <a:cs typeface="Times New Roman" panose="02020603050405020304" pitchFamily="18" charset="0"/>
              </a:rPr>
              <a:t>Step (5):</a:t>
            </a:r>
            <a:r>
              <a:rPr lang="hi-IN" sz="2400">
                <a:solidFill>
                  <a:srgbClr val="66FF66"/>
                </a:solidFill>
                <a:cs typeface="Times New Roman" panose="02020603050405020304" pitchFamily="18" charset="0"/>
              </a:rPr>
              <a:t> Determine the internal and external design conditions.</a:t>
            </a:r>
            <a:endParaRPr lang="hi-IN" sz="2400" b="1">
              <a:solidFill>
                <a:srgbClr val="66FF66"/>
              </a:solidFill>
              <a:cs typeface="Times New Roman" panose="02020603050405020304" pitchFamily="18" charset="0"/>
            </a:endParaRPr>
          </a:p>
          <a:p>
            <a:pPr algn="l" rtl="0" eaLnBrk="1" hangingPunct="1">
              <a:spcBef>
                <a:spcPct val="50000"/>
              </a:spcBef>
            </a:pPr>
            <a:r>
              <a:rPr lang="hi-IN" sz="2400" b="1">
                <a:solidFill>
                  <a:srgbClr val="FBE837"/>
                </a:solidFill>
                <a:cs typeface="Times New Roman" panose="02020603050405020304" pitchFamily="18" charset="0"/>
              </a:rPr>
              <a:t>Step (6):</a:t>
            </a:r>
            <a:r>
              <a:rPr lang="hi-IN" sz="2400">
                <a:solidFill>
                  <a:srgbClr val="FBE837"/>
                </a:solidFill>
                <a:cs typeface="Times New Roman" panose="02020603050405020304" pitchFamily="18" charset="0"/>
              </a:rPr>
              <a:t>  Estimate the thermal loads.</a:t>
            </a:r>
            <a:endParaRPr lang="hi-IN" sz="2400" b="1">
              <a:solidFill>
                <a:srgbClr val="FBE837"/>
              </a:solidFill>
              <a:cs typeface="Times New Roman" panose="02020603050405020304" pitchFamily="18" charset="0"/>
            </a:endParaRPr>
          </a:p>
          <a:p>
            <a:pPr algn="l" rtl="0" eaLnBrk="1" hangingPunct="1">
              <a:spcBef>
                <a:spcPct val="50000"/>
              </a:spcBef>
            </a:pPr>
            <a:r>
              <a:rPr lang="hi-IN" sz="2400" b="1">
                <a:solidFill>
                  <a:srgbClr val="66FF66"/>
                </a:solidFill>
                <a:cs typeface="Times New Roman" panose="02020603050405020304" pitchFamily="18" charset="0"/>
              </a:rPr>
              <a:t>Step (7):</a:t>
            </a:r>
            <a:r>
              <a:rPr lang="hi-IN" sz="2400">
                <a:solidFill>
                  <a:srgbClr val="66FF66"/>
                </a:solidFill>
                <a:cs typeface="Times New Roman" panose="02020603050405020304" pitchFamily="18" charset="0"/>
              </a:rPr>
              <a:t> calculation the rate of air flow for each zone.</a:t>
            </a:r>
            <a:endParaRPr lang="hi-IN" sz="2400" b="1">
              <a:solidFill>
                <a:srgbClr val="66FF66"/>
              </a:solidFill>
              <a:cs typeface="Times New Roman" panose="02020603050405020304" pitchFamily="18" charset="0"/>
            </a:endParaRPr>
          </a:p>
          <a:p>
            <a:pPr algn="l" rtl="0" eaLnBrk="1" hangingPunct="1">
              <a:spcBef>
                <a:spcPct val="50000"/>
              </a:spcBef>
            </a:pPr>
            <a:r>
              <a:rPr lang="hi-IN" sz="2400" b="1">
                <a:solidFill>
                  <a:srgbClr val="FBE837"/>
                </a:solidFill>
                <a:cs typeface="Times New Roman" panose="02020603050405020304" pitchFamily="18" charset="0"/>
              </a:rPr>
              <a:t>Step (8):</a:t>
            </a:r>
            <a:r>
              <a:rPr lang="hi-IN" sz="2400">
                <a:solidFill>
                  <a:srgbClr val="FBE837"/>
                </a:solidFill>
                <a:cs typeface="Times New Roman" panose="02020603050405020304" pitchFamily="18" charset="0"/>
              </a:rPr>
              <a:t> Design duct for the control A/C such, supply air lines and return air lines.</a:t>
            </a:r>
            <a:endParaRPr lang="hi-IN" sz="2400" b="1">
              <a:solidFill>
                <a:srgbClr val="FBE837"/>
              </a:solidFill>
              <a:cs typeface="Times New Roman" panose="02020603050405020304" pitchFamily="18" charset="0"/>
            </a:endParaRPr>
          </a:p>
          <a:p>
            <a:pPr algn="l" rtl="0" eaLnBrk="1" hangingPunct="1">
              <a:spcBef>
                <a:spcPct val="50000"/>
              </a:spcBef>
            </a:pPr>
            <a:r>
              <a:rPr lang="hi-IN" sz="2400" b="1">
                <a:solidFill>
                  <a:srgbClr val="66FF66"/>
                </a:solidFill>
                <a:cs typeface="Times New Roman" panose="02020603050405020304" pitchFamily="18" charset="0"/>
              </a:rPr>
              <a:t>Step (9):</a:t>
            </a:r>
            <a:r>
              <a:rPr lang="hi-IN" sz="2400">
                <a:solidFill>
                  <a:srgbClr val="66FF66"/>
                </a:solidFill>
                <a:cs typeface="Times New Roman" panose="02020603050405020304" pitchFamily="18" charset="0"/>
              </a:rPr>
              <a:t> Determine the rectangular air ducts</a:t>
            </a:r>
            <a:r>
              <a:rPr lang="hi-IN" sz="2400">
                <a:solidFill>
                  <a:srgbClr val="000000"/>
                </a:solidFill>
                <a:cs typeface="Times New Roman" panose="02020603050405020304" pitchFamily="18" charset="0"/>
              </a:rPr>
              <a:t>.</a:t>
            </a:r>
          </a:p>
          <a:p>
            <a:pPr algn="l" rtl="0" eaLnBrk="1" hangingPunct="1">
              <a:spcBef>
                <a:spcPct val="50000"/>
              </a:spcBef>
              <a:buFont typeface="Symbol" panose="05050102010706020507" pitchFamily="18" charset="2"/>
              <a:buChar char=""/>
            </a:pPr>
            <a:r>
              <a:rPr lang="hi-IN" sz="2400" b="1">
                <a:solidFill>
                  <a:srgbClr val="000000"/>
                </a:solidFill>
                <a:ea typeface="Times New Roman" panose="02020603050405020304" pitchFamily="18" charset="0"/>
                <a:cs typeface="Mangal" panose="02040503050203030202" pitchFamily="18" charset="0"/>
              </a:rPr>
              <a:t>Calculation the friction losses through the outlines to select air supply.</a:t>
            </a:r>
          </a:p>
          <a:p>
            <a:pPr algn="l" rtl="0" eaLnBrk="1" hangingPunct="1">
              <a:spcBef>
                <a:spcPct val="50000"/>
              </a:spcBef>
              <a:buFont typeface="Symbol" panose="05050102010706020507" pitchFamily="18" charset="2"/>
              <a:buChar char=""/>
            </a:pPr>
            <a:r>
              <a:rPr lang="hi-IN" sz="2400" b="1">
                <a:solidFill>
                  <a:srgbClr val="000000"/>
                </a:solidFill>
                <a:ea typeface="Times New Roman" panose="02020603050405020304" pitchFamily="18" charset="0"/>
                <a:cs typeface="Mangal" panose="02040503050203030202" pitchFamily="18" charset="0"/>
              </a:rPr>
              <a:t>Determine the outlet air capacities for each zone.</a:t>
            </a:r>
          </a:p>
          <a:p>
            <a:pPr algn="l" rtl="0" eaLnBrk="1" hangingPunct="1">
              <a:spcBef>
                <a:spcPct val="50000"/>
              </a:spcBef>
              <a:buFont typeface="Symbol" panose="05050102010706020507" pitchFamily="18" charset="2"/>
              <a:buChar char=""/>
            </a:pPr>
            <a:r>
              <a:rPr lang="hi-IN" sz="2400" b="1">
                <a:solidFill>
                  <a:srgbClr val="000000"/>
                </a:solidFill>
                <a:ea typeface="Times New Roman" panose="02020603050405020304" pitchFamily="18" charset="0"/>
                <a:cs typeface="Mangal" panose="02040503050203030202" pitchFamily="18" charset="0"/>
              </a:rPr>
              <a:t>Estimate the air ducts losses.</a:t>
            </a:r>
          </a:p>
          <a:p>
            <a:pPr algn="l" rtl="0" eaLnBrk="1" hangingPunct="1">
              <a:spcBef>
                <a:spcPct val="50000"/>
              </a:spcBef>
              <a:buFont typeface="Symbol" panose="05050102010706020507" pitchFamily="18" charset="2"/>
              <a:buChar char=""/>
            </a:pPr>
            <a:r>
              <a:rPr lang="hi-IN" sz="2400" b="1">
                <a:solidFill>
                  <a:srgbClr val="000000"/>
                </a:solidFill>
                <a:ea typeface="Times New Roman" panose="02020603050405020304" pitchFamily="18" charset="0"/>
                <a:cs typeface="Mangal" panose="02040503050203030202" pitchFamily="18" charset="0"/>
              </a:rPr>
              <a:t>Calculation the cooling coils capacities to choose the cooling unit.</a:t>
            </a:r>
          </a:p>
          <a:p>
            <a:pPr algn="l" rtl="0" eaLnBrk="1" hangingPunct="1">
              <a:spcBef>
                <a:spcPct val="50000"/>
              </a:spcBef>
              <a:buFont typeface="Symbol" panose="05050102010706020507" pitchFamily="18" charset="2"/>
              <a:buChar char=""/>
            </a:pPr>
            <a:r>
              <a:rPr lang="hi-IN" sz="2400" b="1">
                <a:solidFill>
                  <a:srgbClr val="000000"/>
                </a:solidFill>
                <a:ea typeface="Times New Roman" panose="02020603050405020304" pitchFamily="18" charset="0"/>
                <a:cs typeface="Mangal" panose="02040503050203030202" pitchFamily="18" charset="0"/>
              </a:rPr>
              <a:t>The bill.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77154"/>
                                        </p:tgtEl>
                                        <p:attrNameLst>
                                          <p:attrName>style.visibility</p:attrName>
                                        </p:attrNameLst>
                                      </p:cBhvr>
                                      <p:to>
                                        <p:strVal val="visible"/>
                                      </p:to>
                                    </p:set>
                                    <p:anim calcmode="lin" valueType="num">
                                      <p:cBhvr>
                                        <p:cTn id="7" dur="500" fill="hold"/>
                                        <p:tgtEl>
                                          <p:spTgt spid="177154"/>
                                        </p:tgtEl>
                                        <p:attrNameLst>
                                          <p:attrName>ppt_w</p:attrName>
                                        </p:attrNameLst>
                                      </p:cBhvr>
                                      <p:tavLst>
                                        <p:tav tm="0">
                                          <p:val>
                                            <p:fltVal val="0"/>
                                          </p:val>
                                        </p:tav>
                                        <p:tav tm="100000">
                                          <p:val>
                                            <p:strVal val="#ppt_w"/>
                                          </p:val>
                                        </p:tav>
                                      </p:tavLst>
                                    </p:anim>
                                    <p:anim calcmode="lin" valueType="num">
                                      <p:cBhvr>
                                        <p:cTn id="8" dur="500" fill="hold"/>
                                        <p:tgtEl>
                                          <p:spTgt spid="177154"/>
                                        </p:tgtEl>
                                        <p:attrNameLst>
                                          <p:attrName>ppt_h</p:attrName>
                                        </p:attrNameLst>
                                      </p:cBhvr>
                                      <p:tavLst>
                                        <p:tav tm="0">
                                          <p:val>
                                            <p:fltVal val="0"/>
                                          </p:val>
                                        </p:tav>
                                        <p:tav tm="100000">
                                          <p:val>
                                            <p:strVal val="#ppt_h"/>
                                          </p:val>
                                        </p:tav>
                                      </p:tavLst>
                                    </p:anim>
                                    <p:anim calcmode="lin" valueType="num">
                                      <p:cBhvr>
                                        <p:cTn id="9" dur="500" fill="hold"/>
                                        <p:tgtEl>
                                          <p:spTgt spid="177154"/>
                                        </p:tgtEl>
                                        <p:attrNameLst>
                                          <p:attrName>style.rotation</p:attrName>
                                        </p:attrNameLst>
                                      </p:cBhvr>
                                      <p:tavLst>
                                        <p:tav tm="0">
                                          <p:val>
                                            <p:fltVal val="90"/>
                                          </p:val>
                                        </p:tav>
                                        <p:tav tm="100000">
                                          <p:val>
                                            <p:fltVal val="0"/>
                                          </p:val>
                                        </p:tav>
                                      </p:tavLst>
                                    </p:anim>
                                    <p:animEffect transition="in" filter="fade">
                                      <p:cBhvr>
                                        <p:cTn id="10" dur="500"/>
                                        <p:tgtEl>
                                          <p:spTgt spid="1771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77155">
                                            <p:txEl>
                                              <p:pRg st="0" end="0"/>
                                            </p:txEl>
                                          </p:spTgt>
                                        </p:tgtEl>
                                        <p:attrNameLst>
                                          <p:attrName>style.visibility</p:attrName>
                                        </p:attrNameLst>
                                      </p:cBhvr>
                                      <p:to>
                                        <p:strVal val="visible"/>
                                      </p:to>
                                    </p:set>
                                    <p:animEffect transition="in" filter="fade">
                                      <p:cBhvr>
                                        <p:cTn id="15" dur="1000"/>
                                        <p:tgtEl>
                                          <p:spTgt spid="177155">
                                            <p:txEl>
                                              <p:pRg st="0" end="0"/>
                                            </p:txEl>
                                          </p:spTgt>
                                        </p:tgtEl>
                                      </p:cBhvr>
                                    </p:animEffect>
                                    <p:anim calcmode="lin" valueType="num">
                                      <p:cBhvr>
                                        <p:cTn id="16" dur="1000" fill="hold"/>
                                        <p:tgtEl>
                                          <p:spTgt spid="177155">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77155">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7715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177155">
                                            <p:txEl>
                                              <p:pRg st="1" end="1"/>
                                            </p:txEl>
                                          </p:spTgt>
                                        </p:tgtEl>
                                        <p:attrNameLst>
                                          <p:attrName>style.visibility</p:attrName>
                                        </p:attrNameLst>
                                      </p:cBhvr>
                                      <p:to>
                                        <p:strVal val="visible"/>
                                      </p:to>
                                    </p:set>
                                    <p:animEffect transition="in" filter="fade">
                                      <p:cBhvr>
                                        <p:cTn id="23" dur="1000"/>
                                        <p:tgtEl>
                                          <p:spTgt spid="177155">
                                            <p:txEl>
                                              <p:pRg st="1" end="1"/>
                                            </p:txEl>
                                          </p:spTgt>
                                        </p:tgtEl>
                                      </p:cBhvr>
                                    </p:animEffect>
                                    <p:anim calcmode="lin" valueType="num">
                                      <p:cBhvr>
                                        <p:cTn id="24" dur="1000" fill="hold"/>
                                        <p:tgtEl>
                                          <p:spTgt spid="177155">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77155">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7715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nodeType="clickEffect">
                                  <p:stCondLst>
                                    <p:cond delay="0"/>
                                  </p:stCondLst>
                                  <p:childTnLst>
                                    <p:set>
                                      <p:cBhvr>
                                        <p:cTn id="30" dur="1" fill="hold">
                                          <p:stCondLst>
                                            <p:cond delay="0"/>
                                          </p:stCondLst>
                                        </p:cTn>
                                        <p:tgtEl>
                                          <p:spTgt spid="177155">
                                            <p:txEl>
                                              <p:pRg st="2" end="2"/>
                                            </p:txEl>
                                          </p:spTgt>
                                        </p:tgtEl>
                                        <p:attrNameLst>
                                          <p:attrName>style.visibility</p:attrName>
                                        </p:attrNameLst>
                                      </p:cBhvr>
                                      <p:to>
                                        <p:strVal val="visible"/>
                                      </p:to>
                                    </p:set>
                                    <p:animEffect transition="in" filter="fade">
                                      <p:cBhvr>
                                        <p:cTn id="31" dur="1000"/>
                                        <p:tgtEl>
                                          <p:spTgt spid="177155">
                                            <p:txEl>
                                              <p:pRg st="2" end="2"/>
                                            </p:txEl>
                                          </p:spTgt>
                                        </p:tgtEl>
                                      </p:cBhvr>
                                    </p:animEffect>
                                    <p:anim calcmode="lin" valueType="num">
                                      <p:cBhvr>
                                        <p:cTn id="32" dur="1000" fill="hold"/>
                                        <p:tgtEl>
                                          <p:spTgt spid="177155">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77155">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715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nodeType="clickEffect">
                                  <p:stCondLst>
                                    <p:cond delay="0"/>
                                  </p:stCondLst>
                                  <p:childTnLst>
                                    <p:set>
                                      <p:cBhvr>
                                        <p:cTn id="38" dur="1" fill="hold">
                                          <p:stCondLst>
                                            <p:cond delay="0"/>
                                          </p:stCondLst>
                                        </p:cTn>
                                        <p:tgtEl>
                                          <p:spTgt spid="177155">
                                            <p:txEl>
                                              <p:pRg st="3" end="3"/>
                                            </p:txEl>
                                          </p:spTgt>
                                        </p:tgtEl>
                                        <p:attrNameLst>
                                          <p:attrName>style.visibility</p:attrName>
                                        </p:attrNameLst>
                                      </p:cBhvr>
                                      <p:to>
                                        <p:strVal val="visible"/>
                                      </p:to>
                                    </p:set>
                                    <p:animEffect transition="in" filter="fade">
                                      <p:cBhvr>
                                        <p:cTn id="39" dur="1000"/>
                                        <p:tgtEl>
                                          <p:spTgt spid="177155">
                                            <p:txEl>
                                              <p:pRg st="3" end="3"/>
                                            </p:txEl>
                                          </p:spTgt>
                                        </p:tgtEl>
                                      </p:cBhvr>
                                    </p:animEffect>
                                    <p:anim calcmode="lin" valueType="num">
                                      <p:cBhvr>
                                        <p:cTn id="40" dur="1000" fill="hold"/>
                                        <p:tgtEl>
                                          <p:spTgt spid="177155">
                                            <p:txEl>
                                              <p:pRg st="3" end="3"/>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177155">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7715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xit" presetSubtype="26" fill="hold" grpId="1" nodeType="clickEffect">
                                  <p:stCondLst>
                                    <p:cond delay="0"/>
                                  </p:stCondLst>
                                  <p:iterate type="lt">
                                    <p:tmPct val="0"/>
                                  </p:iterate>
                                  <p:childTnLst>
                                    <p:animEffect transition="out" filter="barn(inHorizontal)">
                                      <p:cBhvr>
                                        <p:cTn id="46" dur="500"/>
                                        <p:tgtEl>
                                          <p:spTgt spid="177154"/>
                                        </p:tgtEl>
                                      </p:cBhvr>
                                    </p:animEffect>
                                    <p:set>
                                      <p:cBhvr>
                                        <p:cTn id="47" dur="1" fill="hold">
                                          <p:stCondLst>
                                            <p:cond delay="499"/>
                                          </p:stCondLst>
                                        </p:cTn>
                                        <p:tgtEl>
                                          <p:spTgt spid="177154"/>
                                        </p:tgtEl>
                                        <p:attrNameLst>
                                          <p:attrName>style.visibility</p:attrName>
                                        </p:attrNameLst>
                                      </p:cBhvr>
                                      <p:to>
                                        <p:strVal val="hidden"/>
                                      </p:to>
                                    </p:set>
                                  </p:childTnLst>
                                </p:cTn>
                              </p:par>
                              <p:par>
                                <p:cTn id="48" presetID="16" presetClass="exit" presetSubtype="26" fill="hold" grpId="0" nodeType="withEffect">
                                  <p:stCondLst>
                                    <p:cond delay="0"/>
                                  </p:stCondLst>
                                  <p:childTnLst>
                                    <p:animEffect transition="out" filter="barn(inHorizontal)">
                                      <p:cBhvr>
                                        <p:cTn id="49" dur="500"/>
                                        <p:tgtEl>
                                          <p:spTgt spid="177155">
                                            <p:txEl>
                                              <p:pRg st="0" end="0"/>
                                            </p:txEl>
                                          </p:spTgt>
                                        </p:tgtEl>
                                      </p:cBhvr>
                                    </p:animEffect>
                                    <p:set>
                                      <p:cBhvr>
                                        <p:cTn id="50" dur="1" fill="hold">
                                          <p:stCondLst>
                                            <p:cond delay="499"/>
                                          </p:stCondLst>
                                        </p:cTn>
                                        <p:tgtEl>
                                          <p:spTgt spid="177155">
                                            <p:txEl>
                                              <p:pRg st="0" end="0"/>
                                            </p:txEl>
                                          </p:spTgt>
                                        </p:tgtEl>
                                        <p:attrNameLst>
                                          <p:attrName>style.visibility</p:attrName>
                                        </p:attrNameLst>
                                      </p:cBhvr>
                                      <p:to>
                                        <p:strVal val="hidden"/>
                                      </p:to>
                                    </p:set>
                                  </p:childTnLst>
                                </p:cTn>
                              </p:par>
                              <p:par>
                                <p:cTn id="51" presetID="16" presetClass="exit" presetSubtype="26" fill="hold" grpId="0" nodeType="withEffect">
                                  <p:stCondLst>
                                    <p:cond delay="0"/>
                                  </p:stCondLst>
                                  <p:childTnLst>
                                    <p:animEffect transition="out" filter="barn(inHorizontal)">
                                      <p:cBhvr>
                                        <p:cTn id="52" dur="500"/>
                                        <p:tgtEl>
                                          <p:spTgt spid="177155">
                                            <p:txEl>
                                              <p:pRg st="1" end="1"/>
                                            </p:txEl>
                                          </p:spTgt>
                                        </p:tgtEl>
                                      </p:cBhvr>
                                    </p:animEffect>
                                    <p:set>
                                      <p:cBhvr>
                                        <p:cTn id="53" dur="1" fill="hold">
                                          <p:stCondLst>
                                            <p:cond delay="499"/>
                                          </p:stCondLst>
                                        </p:cTn>
                                        <p:tgtEl>
                                          <p:spTgt spid="177155">
                                            <p:txEl>
                                              <p:pRg st="1" end="1"/>
                                            </p:txEl>
                                          </p:spTgt>
                                        </p:tgtEl>
                                        <p:attrNameLst>
                                          <p:attrName>style.visibility</p:attrName>
                                        </p:attrNameLst>
                                      </p:cBhvr>
                                      <p:to>
                                        <p:strVal val="hidden"/>
                                      </p:to>
                                    </p:set>
                                  </p:childTnLst>
                                </p:cTn>
                              </p:par>
                              <p:par>
                                <p:cTn id="54" presetID="16" presetClass="exit" presetSubtype="26" fill="hold" grpId="0" nodeType="withEffect">
                                  <p:stCondLst>
                                    <p:cond delay="0"/>
                                  </p:stCondLst>
                                  <p:childTnLst>
                                    <p:animEffect transition="out" filter="barn(inHorizontal)">
                                      <p:cBhvr>
                                        <p:cTn id="55" dur="500"/>
                                        <p:tgtEl>
                                          <p:spTgt spid="177155">
                                            <p:txEl>
                                              <p:pRg st="2" end="2"/>
                                            </p:txEl>
                                          </p:spTgt>
                                        </p:tgtEl>
                                      </p:cBhvr>
                                    </p:animEffect>
                                    <p:set>
                                      <p:cBhvr>
                                        <p:cTn id="56" dur="1" fill="hold">
                                          <p:stCondLst>
                                            <p:cond delay="499"/>
                                          </p:stCondLst>
                                        </p:cTn>
                                        <p:tgtEl>
                                          <p:spTgt spid="177155">
                                            <p:txEl>
                                              <p:pRg st="2" end="2"/>
                                            </p:txEl>
                                          </p:spTgt>
                                        </p:tgtEl>
                                        <p:attrNameLst>
                                          <p:attrName>style.visibility</p:attrName>
                                        </p:attrNameLst>
                                      </p:cBhvr>
                                      <p:to>
                                        <p:strVal val="hidden"/>
                                      </p:to>
                                    </p:set>
                                  </p:childTnLst>
                                </p:cTn>
                              </p:par>
                              <p:par>
                                <p:cTn id="57" presetID="16" presetClass="exit" presetSubtype="26" fill="hold" grpId="0" nodeType="withEffect">
                                  <p:stCondLst>
                                    <p:cond delay="0"/>
                                  </p:stCondLst>
                                  <p:childTnLst>
                                    <p:animEffect transition="out" filter="barn(inHorizontal)">
                                      <p:cBhvr>
                                        <p:cTn id="58" dur="500"/>
                                        <p:tgtEl>
                                          <p:spTgt spid="177155">
                                            <p:txEl>
                                              <p:pRg st="3" end="3"/>
                                            </p:txEl>
                                          </p:spTgt>
                                        </p:tgtEl>
                                      </p:cBhvr>
                                    </p:animEffect>
                                    <p:set>
                                      <p:cBhvr>
                                        <p:cTn id="59" dur="1" fill="hold">
                                          <p:stCondLst>
                                            <p:cond delay="499"/>
                                          </p:stCondLst>
                                        </p:cTn>
                                        <p:tgtEl>
                                          <p:spTgt spid="177155">
                                            <p:txEl>
                                              <p:pRg st="3" end="3"/>
                                            </p:txEl>
                                          </p:spTgt>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7" presetClass="entr" presetSubtype="0" fill="hold" nodeType="clickEffect">
                                  <p:stCondLst>
                                    <p:cond delay="0"/>
                                  </p:stCondLst>
                                  <p:childTnLst>
                                    <p:set>
                                      <p:cBhvr>
                                        <p:cTn id="63" dur="1" fill="hold">
                                          <p:stCondLst>
                                            <p:cond delay="0"/>
                                          </p:stCondLst>
                                        </p:cTn>
                                        <p:tgtEl>
                                          <p:spTgt spid="177156">
                                            <p:txEl>
                                              <p:pRg st="0" end="0"/>
                                            </p:txEl>
                                          </p:spTgt>
                                        </p:tgtEl>
                                        <p:attrNameLst>
                                          <p:attrName>style.visibility</p:attrName>
                                        </p:attrNameLst>
                                      </p:cBhvr>
                                      <p:to>
                                        <p:strVal val="visible"/>
                                      </p:to>
                                    </p:set>
                                    <p:animEffect transition="in" filter="fade">
                                      <p:cBhvr>
                                        <p:cTn id="64" dur="1000"/>
                                        <p:tgtEl>
                                          <p:spTgt spid="177156">
                                            <p:txEl>
                                              <p:pRg st="0" end="0"/>
                                            </p:txEl>
                                          </p:spTgt>
                                        </p:tgtEl>
                                      </p:cBhvr>
                                    </p:animEffect>
                                    <p:anim calcmode="lin" valueType="num">
                                      <p:cBhvr>
                                        <p:cTn id="65" dur="1000" fill="hold"/>
                                        <p:tgtEl>
                                          <p:spTgt spid="177156">
                                            <p:txEl>
                                              <p:pRg st="0" end="0"/>
                                            </p:txEl>
                                          </p:spTgt>
                                        </p:tgtEl>
                                        <p:attrNameLst>
                                          <p:attrName>ppt_x</p:attrName>
                                        </p:attrNameLst>
                                      </p:cBhvr>
                                      <p:tavLst>
                                        <p:tav tm="0">
                                          <p:val>
                                            <p:strVal val="#ppt_x"/>
                                          </p:val>
                                        </p:tav>
                                        <p:tav tm="100000">
                                          <p:val>
                                            <p:strVal val="#ppt_x"/>
                                          </p:val>
                                        </p:tav>
                                      </p:tavLst>
                                    </p:anim>
                                    <p:anim calcmode="lin" valueType="num">
                                      <p:cBhvr>
                                        <p:cTn id="66" dur="900" decel="100000" fill="hold"/>
                                        <p:tgtEl>
                                          <p:spTgt spid="177156">
                                            <p:txEl>
                                              <p:pRg st="0" end="0"/>
                                            </p:txEl>
                                          </p:spTgt>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17715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37" presetClass="entr" presetSubtype="0" fill="hold" nodeType="clickEffect">
                                  <p:stCondLst>
                                    <p:cond delay="0"/>
                                  </p:stCondLst>
                                  <p:childTnLst>
                                    <p:set>
                                      <p:cBhvr>
                                        <p:cTn id="71" dur="1" fill="hold">
                                          <p:stCondLst>
                                            <p:cond delay="0"/>
                                          </p:stCondLst>
                                        </p:cTn>
                                        <p:tgtEl>
                                          <p:spTgt spid="177156">
                                            <p:txEl>
                                              <p:pRg st="1" end="1"/>
                                            </p:txEl>
                                          </p:spTgt>
                                        </p:tgtEl>
                                        <p:attrNameLst>
                                          <p:attrName>style.visibility</p:attrName>
                                        </p:attrNameLst>
                                      </p:cBhvr>
                                      <p:to>
                                        <p:strVal val="visible"/>
                                      </p:to>
                                    </p:set>
                                    <p:animEffect transition="in" filter="fade">
                                      <p:cBhvr>
                                        <p:cTn id="72" dur="1000"/>
                                        <p:tgtEl>
                                          <p:spTgt spid="177156">
                                            <p:txEl>
                                              <p:pRg st="1" end="1"/>
                                            </p:txEl>
                                          </p:spTgt>
                                        </p:tgtEl>
                                      </p:cBhvr>
                                    </p:animEffect>
                                    <p:anim calcmode="lin" valueType="num">
                                      <p:cBhvr>
                                        <p:cTn id="73" dur="1000" fill="hold"/>
                                        <p:tgtEl>
                                          <p:spTgt spid="177156">
                                            <p:txEl>
                                              <p:pRg st="1" end="1"/>
                                            </p:txEl>
                                          </p:spTgt>
                                        </p:tgtEl>
                                        <p:attrNameLst>
                                          <p:attrName>ppt_x</p:attrName>
                                        </p:attrNameLst>
                                      </p:cBhvr>
                                      <p:tavLst>
                                        <p:tav tm="0">
                                          <p:val>
                                            <p:strVal val="#ppt_x"/>
                                          </p:val>
                                        </p:tav>
                                        <p:tav tm="100000">
                                          <p:val>
                                            <p:strVal val="#ppt_x"/>
                                          </p:val>
                                        </p:tav>
                                      </p:tavLst>
                                    </p:anim>
                                    <p:anim calcmode="lin" valueType="num">
                                      <p:cBhvr>
                                        <p:cTn id="74" dur="900" decel="100000" fill="hold"/>
                                        <p:tgtEl>
                                          <p:spTgt spid="177156">
                                            <p:txEl>
                                              <p:pRg st="1" end="1"/>
                                            </p:tx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7715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37" presetClass="entr" presetSubtype="0" fill="hold" nodeType="clickEffect">
                                  <p:stCondLst>
                                    <p:cond delay="0"/>
                                  </p:stCondLst>
                                  <p:childTnLst>
                                    <p:set>
                                      <p:cBhvr>
                                        <p:cTn id="79" dur="1" fill="hold">
                                          <p:stCondLst>
                                            <p:cond delay="0"/>
                                          </p:stCondLst>
                                        </p:cTn>
                                        <p:tgtEl>
                                          <p:spTgt spid="177156">
                                            <p:txEl>
                                              <p:pRg st="2" end="2"/>
                                            </p:txEl>
                                          </p:spTgt>
                                        </p:tgtEl>
                                        <p:attrNameLst>
                                          <p:attrName>style.visibility</p:attrName>
                                        </p:attrNameLst>
                                      </p:cBhvr>
                                      <p:to>
                                        <p:strVal val="visible"/>
                                      </p:to>
                                    </p:set>
                                    <p:animEffect transition="in" filter="fade">
                                      <p:cBhvr>
                                        <p:cTn id="80" dur="1000"/>
                                        <p:tgtEl>
                                          <p:spTgt spid="177156">
                                            <p:txEl>
                                              <p:pRg st="2" end="2"/>
                                            </p:txEl>
                                          </p:spTgt>
                                        </p:tgtEl>
                                      </p:cBhvr>
                                    </p:animEffect>
                                    <p:anim calcmode="lin" valueType="num">
                                      <p:cBhvr>
                                        <p:cTn id="81" dur="1000" fill="hold"/>
                                        <p:tgtEl>
                                          <p:spTgt spid="177156">
                                            <p:txEl>
                                              <p:pRg st="2" end="2"/>
                                            </p:txEl>
                                          </p:spTgt>
                                        </p:tgtEl>
                                        <p:attrNameLst>
                                          <p:attrName>ppt_x</p:attrName>
                                        </p:attrNameLst>
                                      </p:cBhvr>
                                      <p:tavLst>
                                        <p:tav tm="0">
                                          <p:val>
                                            <p:strVal val="#ppt_x"/>
                                          </p:val>
                                        </p:tav>
                                        <p:tav tm="100000">
                                          <p:val>
                                            <p:strVal val="#ppt_x"/>
                                          </p:val>
                                        </p:tav>
                                      </p:tavLst>
                                    </p:anim>
                                    <p:anim calcmode="lin" valueType="num">
                                      <p:cBhvr>
                                        <p:cTn id="82" dur="900" decel="100000" fill="hold"/>
                                        <p:tgtEl>
                                          <p:spTgt spid="177156">
                                            <p:txEl>
                                              <p:pRg st="2" end="2"/>
                                            </p:txEl>
                                          </p:spTgt>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7715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37" presetClass="entr" presetSubtype="0" fill="hold" nodeType="clickEffect">
                                  <p:stCondLst>
                                    <p:cond delay="0"/>
                                  </p:stCondLst>
                                  <p:childTnLst>
                                    <p:set>
                                      <p:cBhvr>
                                        <p:cTn id="87" dur="1" fill="hold">
                                          <p:stCondLst>
                                            <p:cond delay="0"/>
                                          </p:stCondLst>
                                        </p:cTn>
                                        <p:tgtEl>
                                          <p:spTgt spid="177156">
                                            <p:txEl>
                                              <p:pRg st="3" end="3"/>
                                            </p:txEl>
                                          </p:spTgt>
                                        </p:tgtEl>
                                        <p:attrNameLst>
                                          <p:attrName>style.visibility</p:attrName>
                                        </p:attrNameLst>
                                      </p:cBhvr>
                                      <p:to>
                                        <p:strVal val="visible"/>
                                      </p:to>
                                    </p:set>
                                    <p:animEffect transition="in" filter="fade">
                                      <p:cBhvr>
                                        <p:cTn id="88" dur="1000"/>
                                        <p:tgtEl>
                                          <p:spTgt spid="177156">
                                            <p:txEl>
                                              <p:pRg st="3" end="3"/>
                                            </p:txEl>
                                          </p:spTgt>
                                        </p:tgtEl>
                                      </p:cBhvr>
                                    </p:animEffect>
                                    <p:anim calcmode="lin" valueType="num">
                                      <p:cBhvr>
                                        <p:cTn id="89" dur="1000" fill="hold"/>
                                        <p:tgtEl>
                                          <p:spTgt spid="177156">
                                            <p:txEl>
                                              <p:pRg st="3" end="3"/>
                                            </p:txEl>
                                          </p:spTgt>
                                        </p:tgtEl>
                                        <p:attrNameLst>
                                          <p:attrName>ppt_x</p:attrName>
                                        </p:attrNameLst>
                                      </p:cBhvr>
                                      <p:tavLst>
                                        <p:tav tm="0">
                                          <p:val>
                                            <p:strVal val="#ppt_x"/>
                                          </p:val>
                                        </p:tav>
                                        <p:tav tm="100000">
                                          <p:val>
                                            <p:strVal val="#ppt_x"/>
                                          </p:val>
                                        </p:tav>
                                      </p:tavLst>
                                    </p:anim>
                                    <p:anim calcmode="lin" valueType="num">
                                      <p:cBhvr>
                                        <p:cTn id="90" dur="900" decel="100000" fill="hold"/>
                                        <p:tgtEl>
                                          <p:spTgt spid="177156">
                                            <p:txEl>
                                              <p:pRg st="3" end="3"/>
                                            </p:tx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177156">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37" presetClass="entr" presetSubtype="0" fill="hold" nodeType="clickEffect">
                                  <p:stCondLst>
                                    <p:cond delay="0"/>
                                  </p:stCondLst>
                                  <p:childTnLst>
                                    <p:set>
                                      <p:cBhvr>
                                        <p:cTn id="95" dur="1" fill="hold">
                                          <p:stCondLst>
                                            <p:cond delay="0"/>
                                          </p:stCondLst>
                                        </p:cTn>
                                        <p:tgtEl>
                                          <p:spTgt spid="177156">
                                            <p:txEl>
                                              <p:pRg st="4" end="4"/>
                                            </p:txEl>
                                          </p:spTgt>
                                        </p:tgtEl>
                                        <p:attrNameLst>
                                          <p:attrName>style.visibility</p:attrName>
                                        </p:attrNameLst>
                                      </p:cBhvr>
                                      <p:to>
                                        <p:strVal val="visible"/>
                                      </p:to>
                                    </p:set>
                                    <p:animEffect transition="in" filter="fade">
                                      <p:cBhvr>
                                        <p:cTn id="96" dur="1000"/>
                                        <p:tgtEl>
                                          <p:spTgt spid="177156">
                                            <p:txEl>
                                              <p:pRg st="4" end="4"/>
                                            </p:txEl>
                                          </p:spTgt>
                                        </p:tgtEl>
                                      </p:cBhvr>
                                    </p:animEffect>
                                    <p:anim calcmode="lin" valueType="num">
                                      <p:cBhvr>
                                        <p:cTn id="97" dur="1000" fill="hold"/>
                                        <p:tgtEl>
                                          <p:spTgt spid="177156">
                                            <p:txEl>
                                              <p:pRg st="4" end="4"/>
                                            </p:txEl>
                                          </p:spTgt>
                                        </p:tgtEl>
                                        <p:attrNameLst>
                                          <p:attrName>ppt_x</p:attrName>
                                        </p:attrNameLst>
                                      </p:cBhvr>
                                      <p:tavLst>
                                        <p:tav tm="0">
                                          <p:val>
                                            <p:strVal val="#ppt_x"/>
                                          </p:val>
                                        </p:tav>
                                        <p:tav tm="100000">
                                          <p:val>
                                            <p:strVal val="#ppt_x"/>
                                          </p:val>
                                        </p:tav>
                                      </p:tavLst>
                                    </p:anim>
                                    <p:anim calcmode="lin" valueType="num">
                                      <p:cBhvr>
                                        <p:cTn id="98" dur="900" decel="100000" fill="hold"/>
                                        <p:tgtEl>
                                          <p:spTgt spid="177156">
                                            <p:txEl>
                                              <p:pRg st="4" end="4"/>
                                            </p:txEl>
                                          </p:spTgt>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177156">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4" presetClass="entr" presetSubtype="0" fill="hold" nodeType="clickEffect">
                                  <p:stCondLst>
                                    <p:cond delay="0"/>
                                  </p:stCondLst>
                                  <p:childTnLst>
                                    <p:set>
                                      <p:cBhvr>
                                        <p:cTn id="103" dur="1" fill="hold">
                                          <p:stCondLst>
                                            <p:cond delay="0"/>
                                          </p:stCondLst>
                                        </p:cTn>
                                        <p:tgtEl>
                                          <p:spTgt spid="177156">
                                            <p:txEl>
                                              <p:pRg st="5" end="5"/>
                                            </p:txEl>
                                          </p:spTgt>
                                        </p:tgtEl>
                                        <p:attrNameLst>
                                          <p:attrName>style.visibility</p:attrName>
                                        </p:attrNameLst>
                                      </p:cBhvr>
                                      <p:to>
                                        <p:strVal val="visible"/>
                                      </p:to>
                                    </p:set>
                                    <p:anim from="(-#ppt_w/2)" to="(#ppt_x)" calcmode="lin" valueType="num">
                                      <p:cBhvr>
                                        <p:cTn id="104" dur="600" fill="hold">
                                          <p:stCondLst>
                                            <p:cond delay="0"/>
                                          </p:stCondLst>
                                        </p:cTn>
                                        <p:tgtEl>
                                          <p:spTgt spid="177156">
                                            <p:txEl>
                                              <p:pRg st="5" end="5"/>
                                            </p:txEl>
                                          </p:spTgt>
                                        </p:tgtEl>
                                        <p:attrNameLst>
                                          <p:attrName>ppt_x</p:attrName>
                                        </p:attrNameLst>
                                      </p:cBhvr>
                                    </p:anim>
                                    <p:anim from="0" to="-1.0" calcmode="lin" valueType="num">
                                      <p:cBhvr>
                                        <p:cTn id="105" dur="200" decel="50000" autoRev="1" fill="hold">
                                          <p:stCondLst>
                                            <p:cond delay="600"/>
                                          </p:stCondLst>
                                        </p:cTn>
                                        <p:tgtEl>
                                          <p:spTgt spid="177156">
                                            <p:txEl>
                                              <p:pRg st="5" end="5"/>
                                            </p:txEl>
                                          </p:spTgt>
                                        </p:tgtEl>
                                        <p:attrNameLst>
                                          <p:attrName>xshear</p:attrName>
                                        </p:attrNameLst>
                                      </p:cBhvr>
                                    </p:anim>
                                    <p:animScale>
                                      <p:cBhvr>
                                        <p:cTn id="106" dur="200" decel="100000" autoRev="1" fill="hold">
                                          <p:stCondLst>
                                            <p:cond delay="600"/>
                                          </p:stCondLst>
                                        </p:cTn>
                                        <p:tgtEl>
                                          <p:spTgt spid="177156">
                                            <p:txEl>
                                              <p:pRg st="5" end="5"/>
                                            </p:txEl>
                                          </p:spTgt>
                                        </p:tgtEl>
                                      </p:cBhvr>
                                      <p:from x="100000" y="100000"/>
                                      <p:to x="80000" y="100000"/>
                                    </p:animScale>
                                    <p:anim by="(#ppt_h/3+#ppt_w*0.1)" calcmode="lin" valueType="num">
                                      <p:cBhvr additive="sum">
                                        <p:cTn id="107" dur="200" decel="100000" autoRev="1" fill="hold">
                                          <p:stCondLst>
                                            <p:cond delay="600"/>
                                          </p:stCondLst>
                                        </p:cTn>
                                        <p:tgtEl>
                                          <p:spTgt spid="177156">
                                            <p:txEl>
                                              <p:pRg st="5" end="5"/>
                                            </p:txEl>
                                          </p:spTgt>
                                        </p:tgtEl>
                                        <p:attrNameLst>
                                          <p:attrName>ppt_x</p:attrName>
                                        </p:attrNameLst>
                                      </p:cBhvr>
                                    </p:anim>
                                  </p:childTnLst>
                                </p:cTn>
                              </p:par>
                              <p:par>
                                <p:cTn id="108" presetID="34" presetClass="entr" presetSubtype="0" fill="hold" nodeType="withEffect">
                                  <p:stCondLst>
                                    <p:cond delay="0"/>
                                  </p:stCondLst>
                                  <p:childTnLst>
                                    <p:set>
                                      <p:cBhvr>
                                        <p:cTn id="109" dur="1" fill="hold">
                                          <p:stCondLst>
                                            <p:cond delay="0"/>
                                          </p:stCondLst>
                                        </p:cTn>
                                        <p:tgtEl>
                                          <p:spTgt spid="177156">
                                            <p:txEl>
                                              <p:pRg st="6" end="6"/>
                                            </p:txEl>
                                          </p:spTgt>
                                        </p:tgtEl>
                                        <p:attrNameLst>
                                          <p:attrName>style.visibility</p:attrName>
                                        </p:attrNameLst>
                                      </p:cBhvr>
                                      <p:to>
                                        <p:strVal val="visible"/>
                                      </p:to>
                                    </p:set>
                                    <p:anim from="(-#ppt_w/2)" to="(#ppt_x)" calcmode="lin" valueType="num">
                                      <p:cBhvr>
                                        <p:cTn id="110" dur="600" fill="hold">
                                          <p:stCondLst>
                                            <p:cond delay="0"/>
                                          </p:stCondLst>
                                        </p:cTn>
                                        <p:tgtEl>
                                          <p:spTgt spid="177156">
                                            <p:txEl>
                                              <p:pRg st="6" end="6"/>
                                            </p:txEl>
                                          </p:spTgt>
                                        </p:tgtEl>
                                        <p:attrNameLst>
                                          <p:attrName>ppt_x</p:attrName>
                                        </p:attrNameLst>
                                      </p:cBhvr>
                                    </p:anim>
                                    <p:anim from="0" to="-1.0" calcmode="lin" valueType="num">
                                      <p:cBhvr>
                                        <p:cTn id="111" dur="200" decel="50000" autoRev="1" fill="hold">
                                          <p:stCondLst>
                                            <p:cond delay="600"/>
                                          </p:stCondLst>
                                        </p:cTn>
                                        <p:tgtEl>
                                          <p:spTgt spid="177156">
                                            <p:txEl>
                                              <p:pRg st="6" end="6"/>
                                            </p:txEl>
                                          </p:spTgt>
                                        </p:tgtEl>
                                        <p:attrNameLst>
                                          <p:attrName>xshear</p:attrName>
                                        </p:attrNameLst>
                                      </p:cBhvr>
                                    </p:anim>
                                    <p:animScale>
                                      <p:cBhvr>
                                        <p:cTn id="112" dur="200" decel="100000" autoRev="1" fill="hold">
                                          <p:stCondLst>
                                            <p:cond delay="600"/>
                                          </p:stCondLst>
                                        </p:cTn>
                                        <p:tgtEl>
                                          <p:spTgt spid="177156">
                                            <p:txEl>
                                              <p:pRg st="6" end="6"/>
                                            </p:txEl>
                                          </p:spTgt>
                                        </p:tgtEl>
                                      </p:cBhvr>
                                      <p:from x="100000" y="100000"/>
                                      <p:to x="80000" y="100000"/>
                                    </p:animScale>
                                    <p:anim by="(#ppt_h/3+#ppt_w*0.1)" calcmode="lin" valueType="num">
                                      <p:cBhvr additive="sum">
                                        <p:cTn id="113" dur="200" decel="100000" autoRev="1" fill="hold">
                                          <p:stCondLst>
                                            <p:cond delay="600"/>
                                          </p:stCondLst>
                                        </p:cTn>
                                        <p:tgtEl>
                                          <p:spTgt spid="177156">
                                            <p:txEl>
                                              <p:pRg st="6" end="6"/>
                                            </p:txEl>
                                          </p:spTgt>
                                        </p:tgtEl>
                                        <p:attrNameLst>
                                          <p:attrName>ppt_x</p:attrName>
                                        </p:attrNameLst>
                                      </p:cBhvr>
                                    </p:anim>
                                  </p:childTnLst>
                                </p:cTn>
                              </p:par>
                              <p:par>
                                <p:cTn id="114" presetID="34" presetClass="entr" presetSubtype="0" fill="hold" nodeType="withEffect">
                                  <p:stCondLst>
                                    <p:cond delay="0"/>
                                  </p:stCondLst>
                                  <p:childTnLst>
                                    <p:set>
                                      <p:cBhvr>
                                        <p:cTn id="115" dur="1" fill="hold">
                                          <p:stCondLst>
                                            <p:cond delay="0"/>
                                          </p:stCondLst>
                                        </p:cTn>
                                        <p:tgtEl>
                                          <p:spTgt spid="177156">
                                            <p:txEl>
                                              <p:pRg st="7" end="7"/>
                                            </p:txEl>
                                          </p:spTgt>
                                        </p:tgtEl>
                                        <p:attrNameLst>
                                          <p:attrName>style.visibility</p:attrName>
                                        </p:attrNameLst>
                                      </p:cBhvr>
                                      <p:to>
                                        <p:strVal val="visible"/>
                                      </p:to>
                                    </p:set>
                                    <p:anim from="(-#ppt_w/2)" to="(#ppt_x)" calcmode="lin" valueType="num">
                                      <p:cBhvr>
                                        <p:cTn id="116" dur="600" fill="hold">
                                          <p:stCondLst>
                                            <p:cond delay="0"/>
                                          </p:stCondLst>
                                        </p:cTn>
                                        <p:tgtEl>
                                          <p:spTgt spid="177156">
                                            <p:txEl>
                                              <p:pRg st="7" end="7"/>
                                            </p:txEl>
                                          </p:spTgt>
                                        </p:tgtEl>
                                        <p:attrNameLst>
                                          <p:attrName>ppt_x</p:attrName>
                                        </p:attrNameLst>
                                      </p:cBhvr>
                                    </p:anim>
                                    <p:anim from="0" to="-1.0" calcmode="lin" valueType="num">
                                      <p:cBhvr>
                                        <p:cTn id="117" dur="200" decel="50000" autoRev="1" fill="hold">
                                          <p:stCondLst>
                                            <p:cond delay="600"/>
                                          </p:stCondLst>
                                        </p:cTn>
                                        <p:tgtEl>
                                          <p:spTgt spid="177156">
                                            <p:txEl>
                                              <p:pRg st="7" end="7"/>
                                            </p:txEl>
                                          </p:spTgt>
                                        </p:tgtEl>
                                        <p:attrNameLst>
                                          <p:attrName>xshear</p:attrName>
                                        </p:attrNameLst>
                                      </p:cBhvr>
                                    </p:anim>
                                    <p:animScale>
                                      <p:cBhvr>
                                        <p:cTn id="118" dur="200" decel="100000" autoRev="1" fill="hold">
                                          <p:stCondLst>
                                            <p:cond delay="600"/>
                                          </p:stCondLst>
                                        </p:cTn>
                                        <p:tgtEl>
                                          <p:spTgt spid="177156">
                                            <p:txEl>
                                              <p:pRg st="7" end="7"/>
                                            </p:txEl>
                                          </p:spTgt>
                                        </p:tgtEl>
                                      </p:cBhvr>
                                      <p:from x="100000" y="100000"/>
                                      <p:to x="80000" y="100000"/>
                                    </p:animScale>
                                    <p:anim by="(#ppt_h/3+#ppt_w*0.1)" calcmode="lin" valueType="num">
                                      <p:cBhvr additive="sum">
                                        <p:cTn id="119" dur="200" decel="100000" autoRev="1" fill="hold">
                                          <p:stCondLst>
                                            <p:cond delay="600"/>
                                          </p:stCondLst>
                                        </p:cTn>
                                        <p:tgtEl>
                                          <p:spTgt spid="177156">
                                            <p:txEl>
                                              <p:pRg st="7" end="7"/>
                                            </p:txEl>
                                          </p:spTgt>
                                        </p:tgtEl>
                                        <p:attrNameLst>
                                          <p:attrName>ppt_x</p:attrName>
                                        </p:attrNameLst>
                                      </p:cBhvr>
                                    </p:anim>
                                  </p:childTnLst>
                                </p:cTn>
                              </p:par>
                              <p:par>
                                <p:cTn id="120" presetID="34" presetClass="entr" presetSubtype="0" fill="hold" nodeType="withEffect">
                                  <p:stCondLst>
                                    <p:cond delay="0"/>
                                  </p:stCondLst>
                                  <p:childTnLst>
                                    <p:set>
                                      <p:cBhvr>
                                        <p:cTn id="121" dur="1" fill="hold">
                                          <p:stCondLst>
                                            <p:cond delay="0"/>
                                          </p:stCondLst>
                                        </p:cTn>
                                        <p:tgtEl>
                                          <p:spTgt spid="177156">
                                            <p:txEl>
                                              <p:pRg st="8" end="8"/>
                                            </p:txEl>
                                          </p:spTgt>
                                        </p:tgtEl>
                                        <p:attrNameLst>
                                          <p:attrName>style.visibility</p:attrName>
                                        </p:attrNameLst>
                                      </p:cBhvr>
                                      <p:to>
                                        <p:strVal val="visible"/>
                                      </p:to>
                                    </p:set>
                                    <p:anim from="(-#ppt_w/2)" to="(#ppt_x)" calcmode="lin" valueType="num">
                                      <p:cBhvr>
                                        <p:cTn id="122" dur="600" fill="hold">
                                          <p:stCondLst>
                                            <p:cond delay="0"/>
                                          </p:stCondLst>
                                        </p:cTn>
                                        <p:tgtEl>
                                          <p:spTgt spid="177156">
                                            <p:txEl>
                                              <p:pRg st="8" end="8"/>
                                            </p:txEl>
                                          </p:spTgt>
                                        </p:tgtEl>
                                        <p:attrNameLst>
                                          <p:attrName>ppt_x</p:attrName>
                                        </p:attrNameLst>
                                      </p:cBhvr>
                                    </p:anim>
                                    <p:anim from="0" to="-1.0" calcmode="lin" valueType="num">
                                      <p:cBhvr>
                                        <p:cTn id="123" dur="200" decel="50000" autoRev="1" fill="hold">
                                          <p:stCondLst>
                                            <p:cond delay="600"/>
                                          </p:stCondLst>
                                        </p:cTn>
                                        <p:tgtEl>
                                          <p:spTgt spid="177156">
                                            <p:txEl>
                                              <p:pRg st="8" end="8"/>
                                            </p:txEl>
                                          </p:spTgt>
                                        </p:tgtEl>
                                        <p:attrNameLst>
                                          <p:attrName>xshear</p:attrName>
                                        </p:attrNameLst>
                                      </p:cBhvr>
                                    </p:anim>
                                    <p:animScale>
                                      <p:cBhvr>
                                        <p:cTn id="124" dur="200" decel="100000" autoRev="1" fill="hold">
                                          <p:stCondLst>
                                            <p:cond delay="600"/>
                                          </p:stCondLst>
                                        </p:cTn>
                                        <p:tgtEl>
                                          <p:spTgt spid="177156">
                                            <p:txEl>
                                              <p:pRg st="8" end="8"/>
                                            </p:txEl>
                                          </p:spTgt>
                                        </p:tgtEl>
                                      </p:cBhvr>
                                      <p:from x="100000" y="100000"/>
                                      <p:to x="80000" y="100000"/>
                                    </p:animScale>
                                    <p:anim by="(#ppt_h/3+#ppt_w*0.1)" calcmode="lin" valueType="num">
                                      <p:cBhvr additive="sum">
                                        <p:cTn id="125" dur="200" decel="100000" autoRev="1" fill="hold">
                                          <p:stCondLst>
                                            <p:cond delay="600"/>
                                          </p:stCondLst>
                                        </p:cTn>
                                        <p:tgtEl>
                                          <p:spTgt spid="177156">
                                            <p:txEl>
                                              <p:pRg st="8" end="8"/>
                                            </p:txEl>
                                          </p:spTgt>
                                        </p:tgtEl>
                                        <p:attrNameLst>
                                          <p:attrName>ppt_x</p:attrName>
                                        </p:attrNameLst>
                                      </p:cBhvr>
                                    </p:anim>
                                  </p:childTnLst>
                                </p:cTn>
                              </p:par>
                              <p:par>
                                <p:cTn id="126" presetID="34" presetClass="entr" presetSubtype="0" fill="hold" nodeType="withEffect">
                                  <p:stCondLst>
                                    <p:cond delay="0"/>
                                  </p:stCondLst>
                                  <p:childTnLst>
                                    <p:set>
                                      <p:cBhvr>
                                        <p:cTn id="127" dur="1" fill="hold">
                                          <p:stCondLst>
                                            <p:cond delay="0"/>
                                          </p:stCondLst>
                                        </p:cTn>
                                        <p:tgtEl>
                                          <p:spTgt spid="177156">
                                            <p:txEl>
                                              <p:pRg st="9" end="9"/>
                                            </p:txEl>
                                          </p:spTgt>
                                        </p:tgtEl>
                                        <p:attrNameLst>
                                          <p:attrName>style.visibility</p:attrName>
                                        </p:attrNameLst>
                                      </p:cBhvr>
                                      <p:to>
                                        <p:strVal val="visible"/>
                                      </p:to>
                                    </p:set>
                                    <p:anim from="(-#ppt_w/2)" to="(#ppt_x)" calcmode="lin" valueType="num">
                                      <p:cBhvr>
                                        <p:cTn id="128" dur="600" fill="hold">
                                          <p:stCondLst>
                                            <p:cond delay="0"/>
                                          </p:stCondLst>
                                        </p:cTn>
                                        <p:tgtEl>
                                          <p:spTgt spid="177156">
                                            <p:txEl>
                                              <p:pRg st="9" end="9"/>
                                            </p:txEl>
                                          </p:spTgt>
                                        </p:tgtEl>
                                        <p:attrNameLst>
                                          <p:attrName>ppt_x</p:attrName>
                                        </p:attrNameLst>
                                      </p:cBhvr>
                                    </p:anim>
                                    <p:anim from="0" to="-1.0" calcmode="lin" valueType="num">
                                      <p:cBhvr>
                                        <p:cTn id="129" dur="200" decel="50000" autoRev="1" fill="hold">
                                          <p:stCondLst>
                                            <p:cond delay="600"/>
                                          </p:stCondLst>
                                        </p:cTn>
                                        <p:tgtEl>
                                          <p:spTgt spid="177156">
                                            <p:txEl>
                                              <p:pRg st="9" end="9"/>
                                            </p:txEl>
                                          </p:spTgt>
                                        </p:tgtEl>
                                        <p:attrNameLst>
                                          <p:attrName>xshear</p:attrName>
                                        </p:attrNameLst>
                                      </p:cBhvr>
                                    </p:anim>
                                    <p:animScale>
                                      <p:cBhvr>
                                        <p:cTn id="130" dur="200" decel="100000" autoRev="1" fill="hold">
                                          <p:stCondLst>
                                            <p:cond delay="600"/>
                                          </p:stCondLst>
                                        </p:cTn>
                                        <p:tgtEl>
                                          <p:spTgt spid="177156">
                                            <p:txEl>
                                              <p:pRg st="9" end="9"/>
                                            </p:txEl>
                                          </p:spTgt>
                                        </p:tgtEl>
                                      </p:cBhvr>
                                      <p:from x="100000" y="100000"/>
                                      <p:to x="80000" y="100000"/>
                                    </p:animScale>
                                    <p:anim by="(#ppt_h/3+#ppt_w*0.1)" calcmode="lin" valueType="num">
                                      <p:cBhvr additive="sum">
                                        <p:cTn id="131" dur="200" decel="100000" autoRev="1" fill="hold">
                                          <p:stCondLst>
                                            <p:cond delay="600"/>
                                          </p:stCondLst>
                                        </p:cTn>
                                        <p:tgtEl>
                                          <p:spTgt spid="177156">
                                            <p:txEl>
                                              <p:pRg st="9" end="9"/>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p:bldP spid="177154" grpId="1"/>
      <p:bldP spid="177155"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258888" y="900113"/>
            <a:ext cx="6192837" cy="1247775"/>
          </a:xfrm>
          <a:prstGeom prst="rect">
            <a:avLst/>
          </a:prstGeom>
          <a:noFill/>
          <a:ln w="57150" cmpd="thickThin"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lang="en-US" sz="3600" b="1">
                <a:latin typeface="Times New Roman" panose="02020603050405020304" pitchFamily="18" charset="0"/>
                <a:cs typeface="Times New Roman" panose="02020603050405020304" pitchFamily="18" charset="0"/>
              </a:rPr>
              <a:t>[E20-II</a:t>
            </a:r>
            <a:r>
              <a:rPr lang="hi-IN" sz="3600" b="1">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HVAC PROGRAM</a:t>
            </a:r>
          </a:p>
          <a:p>
            <a:pPr eaLnBrk="1" hangingPunct="1"/>
            <a:r>
              <a:rPr lang="en-US" sz="3600" b="1">
                <a:latin typeface="Times New Roman" panose="02020603050405020304" pitchFamily="18" charset="0"/>
                <a:cs typeface="Times New Roman" panose="02020603050405020304" pitchFamily="18" charset="0"/>
              </a:rPr>
              <a:t>DESIGN</a:t>
            </a:r>
            <a:r>
              <a:rPr lang="ar-EG" sz="3600" b="1">
                <a:latin typeface="Times New Roman" panose="02020603050405020304" pitchFamily="18" charset="0"/>
                <a:cs typeface="Times New Roman" panose="02020603050405020304" pitchFamily="18" charset="0"/>
              </a:rPr>
              <a:t> </a:t>
            </a:r>
          </a:p>
        </p:txBody>
      </p:sp>
      <p:sp>
        <p:nvSpPr>
          <p:cNvPr id="161795" name="Rectangle 3"/>
          <p:cNvSpPr>
            <a:spLocks noChangeArrowheads="1"/>
          </p:cNvSpPr>
          <p:nvPr/>
        </p:nvSpPr>
        <p:spPr bwMode="auto">
          <a:xfrm>
            <a:off x="323850" y="2852738"/>
            <a:ext cx="8208963"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buFont typeface="Wingdings" panose="05000000000000000000" pitchFamily="2" charset="2"/>
              <a:buChar char="Ø"/>
            </a:pPr>
            <a:r>
              <a:rPr lang="hi-IN" sz="2800" b="1">
                <a:solidFill>
                  <a:srgbClr val="F4FEAE"/>
                </a:solidFill>
                <a:latin typeface="Times New Roman" panose="02020603050405020304" pitchFamily="18" charset="0"/>
                <a:cs typeface="Times New Roman" panose="02020603050405020304" pitchFamily="18" charset="0"/>
              </a:rPr>
              <a:t>E20-II is a family of HVAC system engineering</a:t>
            </a:r>
            <a:endParaRPr lang="en-US" sz="2800" b="1">
              <a:solidFill>
                <a:srgbClr val="F4FEAE"/>
              </a:solidFill>
              <a:latin typeface="Times New Roman" panose="02020603050405020304" pitchFamily="18" charset="0"/>
              <a:cs typeface="Times New Roman" panose="02020603050405020304" pitchFamily="18" charset="0"/>
            </a:endParaRPr>
          </a:p>
          <a:p>
            <a:pPr algn="l" rtl="0" eaLnBrk="1" hangingPunct="1"/>
            <a:r>
              <a:rPr lang="hi-IN" sz="2800" b="1">
                <a:solidFill>
                  <a:srgbClr val="F4FEAE"/>
                </a:solidFill>
                <a:latin typeface="Times New Roman" panose="02020603050405020304" pitchFamily="18" charset="0"/>
                <a:cs typeface="Times New Roman" panose="02020603050405020304" pitchFamily="18" charset="0"/>
              </a:rPr>
              <a:t>design and</a:t>
            </a:r>
            <a:r>
              <a:rPr lang="en-US" sz="2800" b="1">
                <a:solidFill>
                  <a:srgbClr val="F4FEAE"/>
                </a:solidFill>
                <a:latin typeface="Times New Roman" panose="02020603050405020304" pitchFamily="18" charset="0"/>
                <a:cs typeface="Times New Roman" panose="02020603050405020304" pitchFamily="18" charset="0"/>
              </a:rPr>
              <a:t> </a:t>
            </a:r>
            <a:r>
              <a:rPr lang="hi-IN" sz="2800" b="1">
                <a:solidFill>
                  <a:srgbClr val="F4FEAE"/>
                </a:solidFill>
                <a:latin typeface="Times New Roman" panose="02020603050405020304" pitchFamily="18" charset="0"/>
                <a:cs typeface="Times New Roman" panose="02020603050405020304" pitchFamily="18" charset="0"/>
              </a:rPr>
              <a:t>analysis programs developed by</a:t>
            </a:r>
            <a:endParaRPr lang="en-US" sz="2800" b="1">
              <a:solidFill>
                <a:srgbClr val="F4FEAE"/>
              </a:solidFill>
              <a:latin typeface="Times New Roman" panose="02020603050405020304" pitchFamily="18" charset="0"/>
              <a:cs typeface="Times New Roman" panose="02020603050405020304" pitchFamily="18" charset="0"/>
            </a:endParaRPr>
          </a:p>
          <a:p>
            <a:pPr algn="l" rtl="0" eaLnBrk="1" hangingPunct="1"/>
            <a:r>
              <a:rPr lang="hi-IN" sz="2800" b="1">
                <a:solidFill>
                  <a:srgbClr val="F4FEAE"/>
                </a:solidFill>
                <a:latin typeface="Times New Roman" panose="02020603050405020304" pitchFamily="18" charset="0"/>
                <a:cs typeface="Times New Roman" panose="02020603050405020304" pitchFamily="18" charset="0"/>
              </a:rPr>
              <a:t>Carrier Corporation for use on microcomputers.</a:t>
            </a:r>
            <a:r>
              <a:rPr lang="en-US" sz="2800" b="1">
                <a:solidFill>
                  <a:srgbClr val="F4FEAE"/>
                </a:solidFill>
                <a:latin typeface="Times New Roman" panose="02020603050405020304" pitchFamily="18" charset="0"/>
                <a:cs typeface="Times New Roman" panose="02020603050405020304" pitchFamily="18" charset="0"/>
              </a:rPr>
              <a:t/>
            </a:r>
            <a:br>
              <a:rPr lang="en-US" sz="2800" b="1">
                <a:solidFill>
                  <a:srgbClr val="F4FEAE"/>
                </a:solidFill>
                <a:latin typeface="Times New Roman" panose="02020603050405020304" pitchFamily="18" charset="0"/>
                <a:cs typeface="Times New Roman" panose="02020603050405020304" pitchFamily="18" charset="0"/>
              </a:rPr>
            </a:br>
            <a:endParaRPr lang="ar-EG" sz="2800" b="1">
              <a:solidFill>
                <a:srgbClr val="F4FEAE"/>
              </a:solidFill>
              <a:latin typeface="Times New Roman" panose="02020603050405020304" pitchFamily="18" charset="0"/>
              <a:cs typeface="Times New Roman" panose="02020603050405020304" pitchFamily="18" charset="0"/>
            </a:endParaRPr>
          </a:p>
          <a:p>
            <a:pPr algn="l" rtl="0">
              <a:buFont typeface="Wingdings" panose="05000000000000000000" pitchFamily="2" charset="2"/>
              <a:buChar char="Ø"/>
            </a:pPr>
            <a:r>
              <a:rPr lang="en-US" sz="2800" b="1">
                <a:solidFill>
                  <a:srgbClr val="F4FEAE"/>
                </a:solidFill>
                <a:latin typeface="Times New Roman" panose="02020603050405020304" pitchFamily="18" charset="0"/>
                <a:cs typeface="Times New Roman" panose="02020603050405020304" pitchFamily="18" charset="0"/>
              </a:rPr>
              <a:t>These takes include cooling and heating load                      estimating, duct system design.</a:t>
            </a:r>
            <a:r>
              <a:rPr lang="hi-IN" sz="2800" b="1">
                <a:solidFill>
                  <a:srgbClr val="F4FEAE"/>
                </a:solidFill>
                <a:latin typeface="Times New Roman" panose="02020603050405020304" pitchFamily="18" charset="0"/>
                <a:cs typeface="Times New Roman" panose="02020603050405020304" pitchFamily="18" charset="0"/>
              </a:rPr>
              <a:t>  Piping design.</a:t>
            </a:r>
            <a:endParaRPr lang="ar-EG" sz="2800" b="1">
              <a:solidFill>
                <a:srgbClr val="F4FEA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p:cTn id="7" dur="500" fill="hold"/>
                                        <p:tgtEl>
                                          <p:spTgt spid="161794"/>
                                        </p:tgtEl>
                                        <p:attrNameLst>
                                          <p:attrName>ppt_w</p:attrName>
                                        </p:attrNameLst>
                                      </p:cBhvr>
                                      <p:tavLst>
                                        <p:tav tm="0">
                                          <p:val>
                                            <p:fltVal val="0"/>
                                          </p:val>
                                        </p:tav>
                                        <p:tav tm="100000">
                                          <p:val>
                                            <p:strVal val="#ppt_w"/>
                                          </p:val>
                                        </p:tav>
                                      </p:tavLst>
                                    </p:anim>
                                    <p:anim calcmode="lin" valueType="num">
                                      <p:cBhvr>
                                        <p:cTn id="8" dur="500" fill="hold"/>
                                        <p:tgtEl>
                                          <p:spTgt spid="161794"/>
                                        </p:tgtEl>
                                        <p:attrNameLst>
                                          <p:attrName>ppt_h</p:attrName>
                                        </p:attrNameLst>
                                      </p:cBhvr>
                                      <p:tavLst>
                                        <p:tav tm="0">
                                          <p:val>
                                            <p:fltVal val="0"/>
                                          </p:val>
                                        </p:tav>
                                        <p:tav tm="100000">
                                          <p:val>
                                            <p:strVal val="#ppt_h"/>
                                          </p:val>
                                        </p:tav>
                                      </p:tavLst>
                                    </p:anim>
                                    <p:anim calcmode="lin" valueType="num">
                                      <p:cBhvr>
                                        <p:cTn id="9" dur="500" fill="hold"/>
                                        <p:tgtEl>
                                          <p:spTgt spid="161794"/>
                                        </p:tgtEl>
                                        <p:attrNameLst>
                                          <p:attrName>style.rotation</p:attrName>
                                        </p:attrNameLst>
                                      </p:cBhvr>
                                      <p:tavLst>
                                        <p:tav tm="0">
                                          <p:val>
                                            <p:fltVal val="360"/>
                                          </p:val>
                                        </p:tav>
                                        <p:tav tm="100000">
                                          <p:val>
                                            <p:fltVal val="0"/>
                                          </p:val>
                                        </p:tav>
                                      </p:tavLst>
                                    </p:anim>
                                    <p:animEffect transition="in" filter="fade">
                                      <p:cBhvr>
                                        <p:cTn id="10" dur="500"/>
                                        <p:tgtEl>
                                          <p:spTgt spid="1617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161795">
                                            <p:txEl>
                                              <p:pRg st="0" end="0"/>
                                            </p:txEl>
                                          </p:spTgt>
                                        </p:tgtEl>
                                        <p:attrNameLst>
                                          <p:attrName>style.visibility</p:attrName>
                                        </p:attrNameLst>
                                      </p:cBhvr>
                                      <p:to>
                                        <p:strVal val="visible"/>
                                      </p:to>
                                    </p:set>
                                    <p:anim calcmode="discrete" valueType="clr">
                                      <p:cBhvr override="childStyle">
                                        <p:cTn id="15" dur="80"/>
                                        <p:tgtEl>
                                          <p:spTgt spid="1617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61795">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161795">
                                            <p:txEl>
                                              <p:pRg st="0" end="0"/>
                                            </p:txEl>
                                          </p:spTgt>
                                        </p:tgtEl>
                                        <p:attrNameLst>
                                          <p:attrName>fill.type</p:attrName>
                                        </p:attrNameLst>
                                      </p:cBhvr>
                                      <p:to>
                                        <p:strVal val="solid"/>
                                      </p:to>
                                    </p:set>
                                  </p:childTnLst>
                                </p:cTn>
                              </p:par>
                              <p:par>
                                <p:cTn id="18" presetID="27" presetClass="entr" presetSubtype="0" fill="hold" nodeType="withEffect">
                                  <p:stCondLst>
                                    <p:cond delay="0"/>
                                  </p:stCondLst>
                                  <p:iterate type="lt">
                                    <p:tmPct val="50000"/>
                                  </p:iterate>
                                  <p:childTnLst>
                                    <p:set>
                                      <p:cBhvr>
                                        <p:cTn id="19" dur="1" fill="hold">
                                          <p:stCondLst>
                                            <p:cond delay="0"/>
                                          </p:stCondLst>
                                        </p:cTn>
                                        <p:tgtEl>
                                          <p:spTgt spid="161795">
                                            <p:txEl>
                                              <p:pRg st="1" end="1"/>
                                            </p:txEl>
                                          </p:spTgt>
                                        </p:tgtEl>
                                        <p:attrNameLst>
                                          <p:attrName>style.visibility</p:attrName>
                                        </p:attrNameLst>
                                      </p:cBhvr>
                                      <p:to>
                                        <p:strVal val="visible"/>
                                      </p:to>
                                    </p:set>
                                    <p:anim calcmode="discrete" valueType="clr">
                                      <p:cBhvr override="childStyle">
                                        <p:cTn id="20" dur="80"/>
                                        <p:tgtEl>
                                          <p:spTgt spid="1617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61795">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161795">
                                            <p:txEl>
                                              <p:pRg st="1" end="1"/>
                                            </p:txEl>
                                          </p:spTgt>
                                        </p:tgtEl>
                                        <p:attrNameLst>
                                          <p:attrName>fill.type</p:attrName>
                                        </p:attrNameLst>
                                      </p:cBhvr>
                                      <p:to>
                                        <p:strVal val="solid"/>
                                      </p:to>
                                    </p:set>
                                  </p:childTnLst>
                                </p:cTn>
                              </p:par>
                              <p:par>
                                <p:cTn id="23" presetID="27" presetClass="entr" presetSubtype="0" fill="hold" nodeType="withEffect">
                                  <p:stCondLst>
                                    <p:cond delay="0"/>
                                  </p:stCondLst>
                                  <p:iterate type="lt">
                                    <p:tmPct val="50000"/>
                                  </p:iterate>
                                  <p:childTnLst>
                                    <p:set>
                                      <p:cBhvr>
                                        <p:cTn id="24" dur="1" fill="hold">
                                          <p:stCondLst>
                                            <p:cond delay="0"/>
                                          </p:stCondLst>
                                        </p:cTn>
                                        <p:tgtEl>
                                          <p:spTgt spid="161795">
                                            <p:txEl>
                                              <p:pRg st="2" end="2"/>
                                            </p:txEl>
                                          </p:spTgt>
                                        </p:tgtEl>
                                        <p:attrNameLst>
                                          <p:attrName>style.visibility</p:attrName>
                                        </p:attrNameLst>
                                      </p:cBhvr>
                                      <p:to>
                                        <p:strVal val="visible"/>
                                      </p:to>
                                    </p:set>
                                    <p:anim calcmode="discrete" valueType="clr">
                                      <p:cBhvr override="childStyle">
                                        <p:cTn id="25" dur="80"/>
                                        <p:tgtEl>
                                          <p:spTgt spid="16179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1795">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161795">
                                            <p:txEl>
                                              <p:pRg st="2" end="2"/>
                                            </p:txEl>
                                          </p:spTgt>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161795">
                                            <p:txEl>
                                              <p:pRg st="3" end="3"/>
                                            </p:txEl>
                                          </p:spTgt>
                                        </p:tgtEl>
                                        <p:attrNameLst>
                                          <p:attrName>style.visibility</p:attrName>
                                        </p:attrNameLst>
                                      </p:cBhvr>
                                      <p:to>
                                        <p:strVal val="visible"/>
                                      </p:to>
                                    </p:set>
                                    <p:anim calcmode="discrete" valueType="clr">
                                      <p:cBhvr override="childStyle">
                                        <p:cTn id="32" dur="80"/>
                                        <p:tgtEl>
                                          <p:spTgt spid="16179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61795">
                                            <p:txEl>
                                              <p:pRg st="3" end="3"/>
                                            </p:txEl>
                                          </p:spTgt>
                                        </p:tgtEl>
                                        <p:attrNameLst>
                                          <p:attrName>fillcolor</p:attrName>
                                        </p:attrNameLst>
                                      </p:cBhvr>
                                      <p:tavLst>
                                        <p:tav tm="0">
                                          <p:val>
                                            <p:clrVal>
                                              <a:schemeClr val="accent2"/>
                                            </p:clrVal>
                                          </p:val>
                                        </p:tav>
                                        <p:tav tm="50000">
                                          <p:val>
                                            <p:clrVal>
                                              <a:schemeClr val="hlink"/>
                                            </p:clrVal>
                                          </p:val>
                                        </p:tav>
                                      </p:tavLst>
                                    </p:anim>
                                    <p:set>
                                      <p:cBhvr>
                                        <p:cTn id="34" dur="80"/>
                                        <p:tgtEl>
                                          <p:spTgt spid="16179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144463" y="333375"/>
            <a:ext cx="81407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tabLst>
                <a:tab pos="6096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6096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6096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6096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609600"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609600"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609600"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609600"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609600" algn="l"/>
              </a:tabLst>
              <a:defRPr>
                <a:solidFill>
                  <a:schemeClr val="tx1"/>
                </a:solidFill>
                <a:latin typeface="Arial" panose="020B0604020202020204" pitchFamily="34" charset="0"/>
                <a:cs typeface="Arial" panose="020B0604020202020204" pitchFamily="34" charset="0"/>
              </a:defRPr>
            </a:lvl9pPr>
          </a:lstStyle>
          <a:p>
            <a:pPr algn="l" rtl="0" eaLnBrk="1" hangingPunct="1">
              <a:buFont typeface="Symbol" panose="05050102010706020507" pitchFamily="18" charset="2"/>
              <a:buChar char=""/>
            </a:pPr>
            <a:r>
              <a:rPr lang="en-US" sz="3600" b="1">
                <a:latin typeface="Times New Roman" panose="02020603050405020304" pitchFamily="18" charset="0"/>
                <a:cs typeface="Times New Roman" panose="02020603050405020304" pitchFamily="18" charset="0"/>
              </a:rPr>
              <a:t>The E20-II family of programs consists </a:t>
            </a:r>
            <a:r>
              <a:rPr lang="ar-EG" sz="3600" b="1">
                <a:latin typeface="Times New Roman" panose="02020603050405020304" pitchFamily="18" charset="0"/>
                <a:cs typeface="Times New Roman" panose="02020603050405020304" pitchFamily="18" charset="0"/>
              </a:rPr>
              <a:t/>
            </a:r>
            <a:br>
              <a:rPr lang="ar-EG" sz="3600" b="1">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of two basic elements</a:t>
            </a:r>
            <a:r>
              <a:rPr lang="ar-EG" sz="3600" b="1">
                <a:latin typeface="Times New Roman" panose="02020603050405020304" pitchFamily="18" charset="0"/>
                <a:cs typeface="Times New Roman" panose="02020603050405020304" pitchFamily="18" charset="0"/>
              </a:rPr>
              <a:t>:</a:t>
            </a:r>
            <a:br>
              <a:rPr lang="ar-EG" sz="3600" b="1">
                <a:latin typeface="Times New Roman" panose="02020603050405020304" pitchFamily="18" charset="0"/>
                <a:cs typeface="Times New Roman" panose="02020603050405020304" pitchFamily="18" charset="0"/>
              </a:rPr>
            </a:br>
            <a:endParaRPr lang="ar-EG" sz="3600" b="1">
              <a:latin typeface="Times New Roman" panose="02020603050405020304" pitchFamily="18" charset="0"/>
              <a:cs typeface="Times New Roman" panose="02020603050405020304" pitchFamily="18" charset="0"/>
            </a:endParaRPr>
          </a:p>
          <a:p>
            <a:pPr algn="l" rtl="0"/>
            <a:r>
              <a:rPr lang="en-US">
                <a:cs typeface="Times New Roman" panose="02020603050405020304" pitchFamily="18" charset="0"/>
              </a:rPr>
              <a:t> </a:t>
            </a:r>
            <a:endParaRPr lang="ar-EG"/>
          </a:p>
          <a:p>
            <a:pPr algn="l" rtl="0">
              <a:buFontTx/>
              <a:buAutoNum type="arabicPeriod"/>
            </a:pPr>
            <a:r>
              <a:rPr lang="en-US" sz="2400" b="1">
                <a:solidFill>
                  <a:srgbClr val="F4FEAE"/>
                </a:solidFill>
                <a:latin typeface="Times New Roman" panose="02020603050405020304" pitchFamily="18" charset="0"/>
                <a:cs typeface="Times New Roman" panose="02020603050405020304" pitchFamily="18" charset="0"/>
              </a:rPr>
              <a:t> </a:t>
            </a:r>
            <a:r>
              <a:rPr lang="en-US" sz="3200" b="1">
                <a:solidFill>
                  <a:srgbClr val="F4FEAE"/>
                </a:solidFill>
                <a:latin typeface="Times New Roman" panose="02020603050405020304" pitchFamily="18" charset="0"/>
                <a:cs typeface="Times New Roman" panose="02020603050405020304" pitchFamily="18" charset="0"/>
              </a:rPr>
              <a:t>The E20-II configuration program </a:t>
            </a:r>
            <a:r>
              <a:rPr lang="ar-EG" sz="3200" b="1">
                <a:solidFill>
                  <a:srgbClr val="F4FEAE"/>
                </a:solidFill>
                <a:latin typeface="Times New Roman" panose="02020603050405020304" pitchFamily="18" charset="0"/>
                <a:cs typeface="Times New Roman" panose="02020603050405020304" pitchFamily="18" charset="0"/>
              </a:rPr>
              <a:t/>
            </a:r>
            <a:br>
              <a:rPr lang="ar-EG" sz="3200" b="1">
                <a:solidFill>
                  <a:srgbClr val="F4FEAE"/>
                </a:solidFill>
                <a:latin typeface="Times New Roman" panose="02020603050405020304" pitchFamily="18" charset="0"/>
                <a:cs typeface="Times New Roman" panose="02020603050405020304" pitchFamily="18" charset="0"/>
              </a:rPr>
            </a:br>
            <a:endParaRPr lang="ar-EG" sz="3200" b="1">
              <a:solidFill>
                <a:srgbClr val="F4FEAE"/>
              </a:solidFill>
              <a:latin typeface="Times New Roman" panose="02020603050405020304" pitchFamily="18" charset="0"/>
              <a:cs typeface="Times New Roman" panose="02020603050405020304" pitchFamily="18" charset="0"/>
            </a:endParaRPr>
          </a:p>
          <a:p>
            <a:pPr algn="l" rtl="0">
              <a:buFontTx/>
              <a:buAutoNum type="arabicPeriod"/>
            </a:pPr>
            <a:r>
              <a:rPr lang="en-US" sz="3200" b="1">
                <a:solidFill>
                  <a:srgbClr val="F4FEAE"/>
                </a:solidFill>
                <a:latin typeface="Times New Roman" panose="02020603050405020304" pitchFamily="18" charset="0"/>
                <a:cs typeface="Times New Roman" panose="02020603050405020304" pitchFamily="18" charset="0"/>
              </a:rPr>
              <a:t>The E20-II HVAC Design Programs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2818">
                                            <p:txEl>
                                              <p:pRg st="0" end="0"/>
                                            </p:txEl>
                                          </p:spTgt>
                                        </p:tgtEl>
                                        <p:attrNameLst>
                                          <p:attrName>style.visibility</p:attrName>
                                        </p:attrNameLst>
                                      </p:cBhvr>
                                      <p:to>
                                        <p:strVal val="visible"/>
                                      </p:to>
                                    </p:set>
                                    <p:animEffect transition="in" filter="fade">
                                      <p:cBhvr>
                                        <p:cTn id="7" dur="1000"/>
                                        <p:tgtEl>
                                          <p:spTgt spid="162818">
                                            <p:txEl>
                                              <p:pRg st="0" end="0"/>
                                            </p:txEl>
                                          </p:spTgt>
                                        </p:tgtEl>
                                      </p:cBhvr>
                                    </p:animEffect>
                                    <p:anim calcmode="lin" valueType="num">
                                      <p:cBhvr>
                                        <p:cTn id="8" dur="1000" fill="hold"/>
                                        <p:tgtEl>
                                          <p:spTgt spid="1628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28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62818">
                                            <p:txEl>
                                              <p:pRg st="2" end="2"/>
                                            </p:txEl>
                                          </p:spTgt>
                                        </p:tgtEl>
                                        <p:attrNameLst>
                                          <p:attrName>style.visibility</p:attrName>
                                        </p:attrNameLst>
                                      </p:cBhvr>
                                      <p:to>
                                        <p:strVal val="visible"/>
                                      </p:to>
                                    </p:set>
                                    <p:anim calcmode="lin" valueType="num">
                                      <p:cBhvr>
                                        <p:cTn id="14" dur="500" fill="hold"/>
                                        <p:tgtEl>
                                          <p:spTgt spid="16281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62818">
                                            <p:txEl>
                                              <p:pRg st="2" end="2"/>
                                            </p:txEl>
                                          </p:spTgt>
                                        </p:tgtEl>
                                        <p:attrNameLst>
                                          <p:attrName>ppt_h</p:attrName>
                                        </p:attrNameLst>
                                      </p:cBhvr>
                                      <p:tavLst>
                                        <p:tav tm="0">
                                          <p:val>
                                            <p:fltVal val="0"/>
                                          </p:val>
                                        </p:tav>
                                        <p:tav tm="100000">
                                          <p:val>
                                            <p:strVal val="#ppt_h"/>
                                          </p:val>
                                        </p:tav>
                                      </p:tavLst>
                                    </p:anim>
                                    <p:anim calcmode="lin" valueType="num">
                                      <p:cBhvr>
                                        <p:cTn id="16" dur="500" fill="hold"/>
                                        <p:tgtEl>
                                          <p:spTgt spid="162818">
                                            <p:txEl>
                                              <p:pRg st="2" end="2"/>
                                            </p:txEl>
                                          </p:spTgt>
                                        </p:tgtEl>
                                        <p:attrNameLst>
                                          <p:attrName>style.rotation</p:attrName>
                                        </p:attrNameLst>
                                      </p:cBhvr>
                                      <p:tavLst>
                                        <p:tav tm="0">
                                          <p:val>
                                            <p:fltVal val="90"/>
                                          </p:val>
                                        </p:tav>
                                        <p:tav tm="100000">
                                          <p:val>
                                            <p:fltVal val="0"/>
                                          </p:val>
                                        </p:tav>
                                      </p:tavLst>
                                    </p:anim>
                                    <p:animEffect transition="in" filter="fade">
                                      <p:cBhvr>
                                        <p:cTn id="17" dur="500"/>
                                        <p:tgtEl>
                                          <p:spTgt spid="16281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162818">
                                            <p:txEl>
                                              <p:pRg st="3" end="3"/>
                                            </p:txEl>
                                          </p:spTgt>
                                        </p:tgtEl>
                                        <p:attrNameLst>
                                          <p:attrName>style.visibility</p:attrName>
                                        </p:attrNameLst>
                                      </p:cBhvr>
                                      <p:to>
                                        <p:strVal val="visible"/>
                                      </p:to>
                                    </p:set>
                                    <p:anim calcmode="lin" valueType="num">
                                      <p:cBhvr>
                                        <p:cTn id="22" dur="500" fill="hold"/>
                                        <p:tgtEl>
                                          <p:spTgt spid="162818">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62818">
                                            <p:txEl>
                                              <p:pRg st="3" end="3"/>
                                            </p:txEl>
                                          </p:spTgt>
                                        </p:tgtEl>
                                        <p:attrNameLst>
                                          <p:attrName>ppt_h</p:attrName>
                                        </p:attrNameLst>
                                      </p:cBhvr>
                                      <p:tavLst>
                                        <p:tav tm="0">
                                          <p:val>
                                            <p:fltVal val="0"/>
                                          </p:val>
                                        </p:tav>
                                        <p:tav tm="100000">
                                          <p:val>
                                            <p:strVal val="#ppt_h"/>
                                          </p:val>
                                        </p:tav>
                                      </p:tavLst>
                                    </p:anim>
                                    <p:anim calcmode="lin" valueType="num">
                                      <p:cBhvr>
                                        <p:cTn id="24" dur="500" fill="hold"/>
                                        <p:tgtEl>
                                          <p:spTgt spid="162818">
                                            <p:txEl>
                                              <p:pRg st="3" end="3"/>
                                            </p:txEl>
                                          </p:spTgt>
                                        </p:tgtEl>
                                        <p:attrNameLst>
                                          <p:attrName>style.rotation</p:attrName>
                                        </p:attrNameLst>
                                      </p:cBhvr>
                                      <p:tavLst>
                                        <p:tav tm="0">
                                          <p:val>
                                            <p:fltVal val="90"/>
                                          </p:val>
                                        </p:tav>
                                        <p:tav tm="100000">
                                          <p:val>
                                            <p:fltVal val="0"/>
                                          </p:val>
                                        </p:tav>
                                      </p:tavLst>
                                    </p:anim>
                                    <p:animEffect transition="in" filter="fade">
                                      <p:cBhvr>
                                        <p:cTn id="25" dur="500"/>
                                        <p:tgtEl>
                                          <p:spTgt spid="1628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250825" y="427038"/>
            <a:ext cx="845185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sz="4800" b="1">
                <a:latin typeface="Times New Roman" panose="02020603050405020304" pitchFamily="18" charset="0"/>
                <a:cs typeface="Times New Roman" panose="02020603050405020304" pitchFamily="18" charset="0"/>
              </a:rPr>
              <a:t> Block Load Program</a:t>
            </a:r>
            <a:endParaRPr lang="ar-EG" sz="4800" b="1">
              <a:latin typeface="Times New Roman" panose="02020603050405020304" pitchFamily="18" charset="0"/>
              <a:cs typeface="Times New Roman" panose="02020603050405020304" pitchFamily="18" charset="0"/>
            </a:endParaRPr>
          </a:p>
          <a:p>
            <a:pPr algn="l" rtl="0" eaLnBrk="1" hangingPunct="1"/>
            <a:endParaRPr lang="ar-EG" sz="4800" b="1">
              <a:latin typeface="Times New Roman" panose="02020603050405020304" pitchFamily="18" charset="0"/>
              <a:cs typeface="Times New Roman" panose="02020603050405020304" pitchFamily="18" charset="0"/>
            </a:endParaRPr>
          </a:p>
          <a:p>
            <a:pPr algn="l" rtl="0" eaLnBrk="1" hangingPunct="1">
              <a:buFont typeface="Wingdings" panose="05000000000000000000" pitchFamily="2" charset="2"/>
              <a:buChar char="Ø"/>
            </a:pPr>
            <a:r>
              <a:rPr lang="en-US" sz="3600" b="1">
                <a:solidFill>
                  <a:srgbClr val="FFFF8F"/>
                </a:solidFill>
                <a:latin typeface="Times New Roman" panose="02020603050405020304" pitchFamily="18" charset="0"/>
                <a:cs typeface="Times New Roman" panose="02020603050405020304" pitchFamily="18" charset="0"/>
              </a:rPr>
              <a:t>Block load is computer program which</a:t>
            </a:r>
            <a:r>
              <a:rPr lang="ar-EG" sz="3600" b="1">
                <a:solidFill>
                  <a:srgbClr val="FFFF8F"/>
                </a:solidFill>
                <a:latin typeface="Times New Roman" panose="02020603050405020304" pitchFamily="18" charset="0"/>
                <a:cs typeface="Times New Roman" panose="02020603050405020304" pitchFamily="18" charset="0"/>
              </a:rPr>
              <a:t/>
            </a:r>
            <a:br>
              <a:rPr lang="ar-EG" sz="3600" b="1">
                <a:solidFill>
                  <a:srgbClr val="FFFF8F"/>
                </a:solidFill>
                <a:latin typeface="Times New Roman" panose="02020603050405020304" pitchFamily="18" charset="0"/>
                <a:cs typeface="Times New Roman" panose="02020603050405020304" pitchFamily="18" charset="0"/>
              </a:rPr>
            </a:br>
            <a:r>
              <a:rPr lang="en-US" sz="3600" b="1">
                <a:solidFill>
                  <a:srgbClr val="FFFF8F"/>
                </a:solidFill>
                <a:latin typeface="Times New Roman" panose="02020603050405020304" pitchFamily="18" charset="0"/>
                <a:cs typeface="Times New Roman" panose="02020603050405020304" pitchFamily="18" charset="0"/>
              </a:rPr>
              <a:t> calculates cooling and heating loads for</a:t>
            </a:r>
            <a:r>
              <a:rPr lang="ar-EG" sz="3600" b="1">
                <a:solidFill>
                  <a:srgbClr val="FFFF8F"/>
                </a:solidFill>
                <a:latin typeface="Times New Roman" panose="02020603050405020304" pitchFamily="18" charset="0"/>
                <a:cs typeface="Times New Roman" panose="02020603050405020304" pitchFamily="18" charset="0"/>
              </a:rPr>
              <a:t/>
            </a:r>
            <a:br>
              <a:rPr lang="ar-EG" sz="3600" b="1">
                <a:solidFill>
                  <a:srgbClr val="FFFF8F"/>
                </a:solidFill>
                <a:latin typeface="Times New Roman" panose="02020603050405020304" pitchFamily="18" charset="0"/>
                <a:cs typeface="Times New Roman" panose="02020603050405020304" pitchFamily="18" charset="0"/>
              </a:rPr>
            </a:br>
            <a:r>
              <a:rPr lang="en-US" sz="3600" b="1">
                <a:solidFill>
                  <a:srgbClr val="FFFF8F"/>
                </a:solidFill>
                <a:latin typeface="Times New Roman" panose="02020603050405020304" pitchFamily="18" charset="0"/>
                <a:cs typeface="Times New Roman" panose="02020603050405020304" pitchFamily="18" charset="0"/>
              </a:rPr>
              <a:t> buildings.It also providesdata required to size and select cooling and heating equipment. </a:t>
            </a:r>
            <a:endParaRPr lang="ar-EG" sz="3600" b="1">
              <a:solidFill>
                <a:srgbClr val="FFFF8F"/>
              </a:solidFill>
              <a:latin typeface="Times New Roman" panose="02020603050405020304" pitchFamily="18" charset="0"/>
              <a:cs typeface="Times New Roman" panose="02020603050405020304" pitchFamily="18" charset="0"/>
            </a:endParaRPr>
          </a:p>
          <a:p>
            <a:pPr algn="l" rtl="0"/>
            <a:endParaRPr lang="ar-EG" sz="3600" b="1">
              <a:solidFill>
                <a:srgbClr val="FFFF8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63842">
                                            <p:txEl>
                                              <p:pRg st="0" end="0"/>
                                            </p:txEl>
                                          </p:spTgt>
                                        </p:tgtEl>
                                        <p:attrNameLst>
                                          <p:attrName>style.visibility</p:attrName>
                                        </p:attrNameLst>
                                      </p:cBhvr>
                                      <p:to>
                                        <p:strVal val="visible"/>
                                      </p:to>
                                    </p:set>
                                    <p:anim calcmode="lin" valueType="num">
                                      <p:cBhvr>
                                        <p:cTn id="7" dur="500" fill="hold"/>
                                        <p:tgtEl>
                                          <p:spTgt spid="16384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42">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63842">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16384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63842">
                                            <p:txEl>
                                              <p:pRg st="2" end="2"/>
                                            </p:txEl>
                                          </p:spTgt>
                                        </p:tgtEl>
                                        <p:attrNameLst>
                                          <p:attrName>style.visibility</p:attrName>
                                        </p:attrNameLst>
                                      </p:cBhvr>
                                      <p:to>
                                        <p:strVal val="visible"/>
                                      </p:to>
                                    </p:set>
                                    <p:anim calcmode="lin" valueType="num">
                                      <p:cBhvr>
                                        <p:cTn id="15" dur="500" fill="hold"/>
                                        <p:tgtEl>
                                          <p:spTgt spid="16384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6384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6384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6384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539750" y="428625"/>
            <a:ext cx="8064500" cy="588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tabLst>
                <a:tab pos="50482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0482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0482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0482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04825"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504825"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504825"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504825"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504825" algn="l"/>
              </a:tabLst>
              <a:defRPr>
                <a:solidFill>
                  <a:schemeClr val="tx1"/>
                </a:solidFill>
                <a:latin typeface="Arial" panose="020B0604020202020204" pitchFamily="34" charset="0"/>
                <a:cs typeface="Arial" panose="020B0604020202020204" pitchFamily="34" charset="0"/>
              </a:defRPr>
            </a:lvl9pPr>
          </a:lstStyle>
          <a:p>
            <a:pPr algn="l" rtl="0" eaLnBrk="1" hangingPunct="1">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To calculate loads and size equipment, a simple 4-step procedure is required</a:t>
            </a:r>
            <a:r>
              <a:rPr lang="hi-IN" sz="3200" b="1">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Block load is structured to guide the user guide and easily through these steps</a:t>
            </a:r>
            <a:r>
              <a:rPr lang="ar-EG" sz="3200" b="1">
                <a:latin typeface="Times New Roman" panose="02020603050405020304" pitchFamily="18" charset="0"/>
                <a:cs typeface="Times New Roman" panose="02020603050405020304" pitchFamily="18" charset="0"/>
              </a:rPr>
              <a:t> </a:t>
            </a:r>
            <a:br>
              <a:rPr lang="ar-EG" sz="3200" b="1">
                <a:latin typeface="Times New Roman" panose="02020603050405020304" pitchFamily="18" charset="0"/>
                <a:cs typeface="Times New Roman" panose="02020603050405020304" pitchFamily="18" charset="0"/>
              </a:rPr>
            </a:br>
            <a:r>
              <a:rPr lang="ar-EG" sz="2800" b="1">
                <a:latin typeface="Times New Roman" panose="02020603050405020304" pitchFamily="18" charset="0"/>
                <a:cs typeface="Times New Roman" panose="02020603050405020304" pitchFamily="18" charset="0"/>
              </a:rPr>
              <a:t/>
            </a:r>
            <a:br>
              <a:rPr lang="ar-EG" sz="2800" b="1">
                <a:latin typeface="Times New Roman" panose="02020603050405020304" pitchFamily="18" charset="0"/>
                <a:cs typeface="Times New Roman" panose="02020603050405020304" pitchFamily="18" charset="0"/>
              </a:rPr>
            </a:br>
            <a:endParaRPr lang="ar-EG" sz="2800" b="1">
              <a:latin typeface="Times New Roman" panose="02020603050405020304" pitchFamily="18" charset="0"/>
              <a:cs typeface="Times New Roman" panose="02020603050405020304" pitchFamily="18" charset="0"/>
            </a:endParaRPr>
          </a:p>
          <a:p>
            <a:pPr algn="l" rtl="0">
              <a:buFont typeface="Symbol" panose="05050102010706020507" pitchFamily="18" charset="2"/>
              <a:buChar char=""/>
            </a:pPr>
            <a:r>
              <a:rPr lang="en-US" sz="2800" b="1">
                <a:solidFill>
                  <a:srgbClr val="66FF66"/>
                </a:solidFill>
                <a:latin typeface="Times New Roman" panose="02020603050405020304" pitchFamily="18" charset="0"/>
                <a:cs typeface="Times New Roman" panose="02020603050405020304" pitchFamily="18" charset="0"/>
              </a:rPr>
              <a:t>Step 1     Defining Weather Data</a:t>
            </a:r>
            <a:r>
              <a:rPr lang="ar-EG" sz="2800" b="1">
                <a:solidFill>
                  <a:srgbClr val="66FF66"/>
                </a:solidFill>
                <a:latin typeface="Times New Roman" panose="02020603050405020304" pitchFamily="18" charset="0"/>
                <a:cs typeface="Times New Roman" panose="02020603050405020304" pitchFamily="18" charset="0"/>
              </a:rPr>
              <a:t/>
            </a:r>
            <a:br>
              <a:rPr lang="ar-EG" sz="2800" b="1">
                <a:solidFill>
                  <a:srgbClr val="66FF66"/>
                </a:solidFill>
                <a:latin typeface="Times New Roman" panose="02020603050405020304" pitchFamily="18" charset="0"/>
                <a:cs typeface="Times New Roman" panose="02020603050405020304" pitchFamily="18" charset="0"/>
              </a:rPr>
            </a:br>
            <a:endParaRPr lang="ar-EG" sz="2800" b="1">
              <a:solidFill>
                <a:srgbClr val="66FF66"/>
              </a:solidFill>
              <a:latin typeface="Times New Roman" panose="02020603050405020304" pitchFamily="18" charset="0"/>
              <a:cs typeface="Times New Roman" panose="02020603050405020304" pitchFamily="18" charset="0"/>
            </a:endParaRPr>
          </a:p>
          <a:p>
            <a:pPr algn="l" rtl="0">
              <a:buFont typeface="Symbol" panose="05050102010706020507" pitchFamily="18" charset="2"/>
              <a:buChar char=""/>
            </a:pPr>
            <a:r>
              <a:rPr lang="en-US" sz="2800" b="1">
                <a:solidFill>
                  <a:srgbClr val="66FF66"/>
                </a:solidFill>
                <a:latin typeface="Times New Roman" panose="02020603050405020304" pitchFamily="18" charset="0"/>
                <a:cs typeface="Times New Roman" panose="02020603050405020304" pitchFamily="18" charset="0"/>
              </a:rPr>
              <a:t>Step 2     Entering Zone data </a:t>
            </a:r>
            <a:r>
              <a:rPr lang="ar-EG" sz="2800" b="1">
                <a:solidFill>
                  <a:srgbClr val="66FF66"/>
                </a:solidFill>
                <a:latin typeface="Times New Roman" panose="02020603050405020304" pitchFamily="18" charset="0"/>
                <a:cs typeface="Times New Roman" panose="02020603050405020304" pitchFamily="18" charset="0"/>
              </a:rPr>
              <a:t/>
            </a:r>
            <a:br>
              <a:rPr lang="ar-EG" sz="2800" b="1">
                <a:solidFill>
                  <a:srgbClr val="66FF66"/>
                </a:solidFill>
                <a:latin typeface="Times New Roman" panose="02020603050405020304" pitchFamily="18" charset="0"/>
                <a:cs typeface="Times New Roman" panose="02020603050405020304" pitchFamily="18" charset="0"/>
              </a:rPr>
            </a:br>
            <a:endParaRPr lang="ar-EG" sz="2800" b="1">
              <a:solidFill>
                <a:srgbClr val="66FF66"/>
              </a:solidFill>
              <a:latin typeface="Times New Roman" panose="02020603050405020304" pitchFamily="18" charset="0"/>
              <a:cs typeface="Times New Roman" panose="02020603050405020304" pitchFamily="18" charset="0"/>
            </a:endParaRPr>
          </a:p>
          <a:p>
            <a:pPr algn="l" rtl="0">
              <a:buFont typeface="Symbol" panose="05050102010706020507" pitchFamily="18" charset="2"/>
              <a:buChar char=""/>
            </a:pPr>
            <a:r>
              <a:rPr lang="en-US" sz="2800" b="1">
                <a:solidFill>
                  <a:srgbClr val="66FF66"/>
                </a:solidFill>
                <a:latin typeface="Times New Roman" panose="02020603050405020304" pitchFamily="18" charset="0"/>
                <a:cs typeface="Times New Roman" panose="02020603050405020304" pitchFamily="18" charset="0"/>
              </a:rPr>
              <a:t>Step 3     Defining HVAC System Data</a:t>
            </a:r>
            <a:r>
              <a:rPr lang="ar-EG" sz="2800" b="1">
                <a:solidFill>
                  <a:srgbClr val="66FF66"/>
                </a:solidFill>
                <a:latin typeface="Times New Roman" panose="02020603050405020304" pitchFamily="18" charset="0"/>
                <a:cs typeface="Times New Roman" panose="02020603050405020304" pitchFamily="18" charset="0"/>
              </a:rPr>
              <a:t/>
            </a:r>
            <a:br>
              <a:rPr lang="ar-EG" sz="2800" b="1">
                <a:solidFill>
                  <a:srgbClr val="66FF66"/>
                </a:solidFill>
                <a:latin typeface="Times New Roman" panose="02020603050405020304" pitchFamily="18" charset="0"/>
                <a:cs typeface="Times New Roman" panose="02020603050405020304" pitchFamily="18" charset="0"/>
              </a:rPr>
            </a:br>
            <a:endParaRPr lang="ar-EG" sz="2800" b="1">
              <a:solidFill>
                <a:srgbClr val="66FF66"/>
              </a:solidFill>
              <a:latin typeface="Times New Roman" panose="02020603050405020304" pitchFamily="18" charset="0"/>
              <a:cs typeface="Times New Roman" panose="02020603050405020304" pitchFamily="18" charset="0"/>
            </a:endParaRPr>
          </a:p>
          <a:p>
            <a:pPr algn="l" rtl="0">
              <a:buFont typeface="Symbol" panose="05050102010706020507" pitchFamily="18" charset="2"/>
              <a:buChar char=""/>
            </a:pPr>
            <a:r>
              <a:rPr lang="en-US" sz="2800" b="1">
                <a:solidFill>
                  <a:srgbClr val="66FF66"/>
                </a:solidFill>
                <a:latin typeface="Times New Roman" panose="02020603050405020304" pitchFamily="18" charset="0"/>
                <a:cs typeface="Times New Roman" panose="02020603050405020304" pitchFamily="18" charset="0"/>
              </a:rPr>
              <a:t>Step 4      Calculating loads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64866">
                                            <p:txEl>
                                              <p:pRg st="0" end="0"/>
                                            </p:txEl>
                                          </p:spTgt>
                                        </p:tgtEl>
                                        <p:attrNameLst>
                                          <p:attrName>style.visibility</p:attrName>
                                        </p:attrNameLst>
                                      </p:cBhvr>
                                      <p:to>
                                        <p:strVal val="visible"/>
                                      </p:to>
                                    </p:set>
                                    <p:animEffect transition="in" filter="fade">
                                      <p:cBhvr>
                                        <p:cTn id="7" dur="1000"/>
                                        <p:tgtEl>
                                          <p:spTgt spid="164866">
                                            <p:txEl>
                                              <p:pRg st="0" end="0"/>
                                            </p:txEl>
                                          </p:spTgt>
                                        </p:tgtEl>
                                      </p:cBhvr>
                                    </p:animEffect>
                                    <p:anim calcmode="lin" valueType="num">
                                      <p:cBhvr>
                                        <p:cTn id="8" dur="1000" fill="hold"/>
                                        <p:tgtEl>
                                          <p:spTgt spid="16486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6486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486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164866">
                                            <p:txEl>
                                              <p:pRg st="1" end="1"/>
                                            </p:txEl>
                                          </p:spTgt>
                                        </p:tgtEl>
                                        <p:attrNameLst>
                                          <p:attrName>style.visibility</p:attrName>
                                        </p:attrNameLst>
                                      </p:cBhvr>
                                      <p:to>
                                        <p:strVal val="visible"/>
                                      </p:to>
                                    </p:set>
                                    <p:animEffect transition="in" filter="fade">
                                      <p:cBhvr>
                                        <p:cTn id="15" dur="1000"/>
                                        <p:tgtEl>
                                          <p:spTgt spid="164866">
                                            <p:txEl>
                                              <p:pRg st="1" end="1"/>
                                            </p:txEl>
                                          </p:spTgt>
                                        </p:tgtEl>
                                      </p:cBhvr>
                                    </p:animEffect>
                                    <p:anim calcmode="lin" valueType="num">
                                      <p:cBhvr>
                                        <p:cTn id="16" dur="1000" fill="hold"/>
                                        <p:tgtEl>
                                          <p:spTgt spid="164866">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16486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64866">
                                            <p:txEl>
                                              <p:pRg st="2" end="2"/>
                                            </p:txEl>
                                          </p:spTgt>
                                        </p:tgtEl>
                                        <p:attrNameLst>
                                          <p:attrName>style.visibility</p:attrName>
                                        </p:attrNameLst>
                                      </p:cBhvr>
                                      <p:to>
                                        <p:strVal val="visible"/>
                                      </p:to>
                                    </p:set>
                                    <p:animEffect transition="in" filter="fade">
                                      <p:cBhvr>
                                        <p:cTn id="22" dur="1000"/>
                                        <p:tgtEl>
                                          <p:spTgt spid="164866">
                                            <p:txEl>
                                              <p:pRg st="2" end="2"/>
                                            </p:txEl>
                                          </p:spTgt>
                                        </p:tgtEl>
                                      </p:cBhvr>
                                    </p:animEffect>
                                    <p:anim calcmode="lin" valueType="num">
                                      <p:cBhvr>
                                        <p:cTn id="23" dur="1000" fill="hold"/>
                                        <p:tgtEl>
                                          <p:spTgt spid="16486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6486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164866">
                                            <p:txEl>
                                              <p:pRg st="3" end="3"/>
                                            </p:txEl>
                                          </p:spTgt>
                                        </p:tgtEl>
                                        <p:attrNameLst>
                                          <p:attrName>style.visibility</p:attrName>
                                        </p:attrNameLst>
                                      </p:cBhvr>
                                      <p:to>
                                        <p:strVal val="visible"/>
                                      </p:to>
                                    </p:set>
                                    <p:animEffect transition="in" filter="fade">
                                      <p:cBhvr>
                                        <p:cTn id="29" dur="1000"/>
                                        <p:tgtEl>
                                          <p:spTgt spid="164866">
                                            <p:txEl>
                                              <p:pRg st="3" end="3"/>
                                            </p:txEl>
                                          </p:spTgt>
                                        </p:tgtEl>
                                      </p:cBhvr>
                                    </p:animEffect>
                                    <p:anim calcmode="lin" valueType="num">
                                      <p:cBhvr>
                                        <p:cTn id="30" dur="1000" fill="hold"/>
                                        <p:tgtEl>
                                          <p:spTgt spid="16486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6486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164866">
                                            <p:txEl>
                                              <p:pRg st="4" end="4"/>
                                            </p:txEl>
                                          </p:spTgt>
                                        </p:tgtEl>
                                        <p:attrNameLst>
                                          <p:attrName>style.visibility</p:attrName>
                                        </p:attrNameLst>
                                      </p:cBhvr>
                                      <p:to>
                                        <p:strVal val="visible"/>
                                      </p:to>
                                    </p:set>
                                    <p:animEffect transition="in" filter="fade">
                                      <p:cBhvr>
                                        <p:cTn id="36" dur="1000"/>
                                        <p:tgtEl>
                                          <p:spTgt spid="164866">
                                            <p:txEl>
                                              <p:pRg st="4" end="4"/>
                                            </p:txEl>
                                          </p:spTgt>
                                        </p:tgtEl>
                                      </p:cBhvr>
                                    </p:animEffect>
                                    <p:anim calcmode="lin" valueType="num">
                                      <p:cBhvr>
                                        <p:cTn id="37" dur="1000" fill="hold"/>
                                        <p:tgtEl>
                                          <p:spTgt spid="16486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6486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omeheating2"/>
          <p:cNvPicPr>
            <a:picLocks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1476375" y="2105025"/>
            <a:ext cx="6480175" cy="4752975"/>
          </a:xfrm>
          <a:noFill/>
        </p:spPr>
      </p:pic>
      <p:sp>
        <p:nvSpPr>
          <p:cNvPr id="102403" name="WordArt 3"/>
          <p:cNvSpPr>
            <a:spLocks noChangeArrowheads="1" noChangeShapeType="1" noTextEdit="1"/>
          </p:cNvSpPr>
          <p:nvPr/>
        </p:nvSpPr>
        <p:spPr bwMode="auto">
          <a:xfrm>
            <a:off x="1979613" y="476250"/>
            <a:ext cx="5472112" cy="1512888"/>
          </a:xfrm>
          <a:prstGeom prst="rect">
            <a:avLst/>
          </a:prstGeom>
        </p:spPr>
        <p:txBody>
          <a:bodyPr wrap="none" fromWordArt="1">
            <a:prstTxWarp prst="textPlain">
              <a:avLst>
                <a:gd name="adj" fmla="val 50000"/>
              </a:avLst>
            </a:prstTxWarp>
          </a:bodyPr>
          <a:lstStyle/>
          <a:p>
            <a:pPr rtl="0"/>
            <a:r>
              <a:rPr lang="en-US" sz="3600" kern="10">
                <a:ln w="12700">
                  <a:solidFill>
                    <a:schemeClr val="bg2"/>
                  </a:solidFill>
                  <a:round/>
                  <a:headEnd/>
                  <a:tailEnd/>
                </a:ln>
                <a:solidFill>
                  <a:srgbClr val="FF0000">
                    <a:alpha val="49019"/>
                  </a:srgbClr>
                </a:solidFill>
                <a:effectLst>
                  <a:outerShdw dist="45791" dir="2021404" algn="ctr" rotWithShape="0">
                    <a:srgbClr val="9999FF"/>
                  </a:outerShdw>
                </a:effectLst>
                <a:latin typeface="Arial Black" panose="020B0A04020102020204" pitchFamily="34" charset="0"/>
              </a:rPr>
              <a:t>Air Duct Design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 from="(-#ppt_w/2)" to="(#ppt_x)" calcmode="lin" valueType="num">
                                      <p:cBhvr>
                                        <p:cTn id="7" dur="600" fill="hold">
                                          <p:stCondLst>
                                            <p:cond delay="0"/>
                                          </p:stCondLst>
                                        </p:cTn>
                                        <p:tgtEl>
                                          <p:spTgt spid="102403"/>
                                        </p:tgtEl>
                                        <p:attrNameLst>
                                          <p:attrName>ppt_x</p:attrName>
                                        </p:attrNameLst>
                                      </p:cBhvr>
                                    </p:anim>
                                    <p:anim from="0" to="-1.0" calcmode="lin" valueType="num">
                                      <p:cBhvr>
                                        <p:cTn id="8" dur="200" decel="50000" autoRev="1" fill="hold">
                                          <p:stCondLst>
                                            <p:cond delay="600"/>
                                          </p:stCondLst>
                                        </p:cTn>
                                        <p:tgtEl>
                                          <p:spTgt spid="102403"/>
                                        </p:tgtEl>
                                        <p:attrNameLst>
                                          <p:attrName>xshear</p:attrName>
                                        </p:attrNameLst>
                                      </p:cBhvr>
                                    </p:anim>
                                    <p:animScale>
                                      <p:cBhvr>
                                        <p:cTn id="9" dur="200" decel="100000" autoRev="1" fill="hold">
                                          <p:stCondLst>
                                            <p:cond delay="600"/>
                                          </p:stCondLst>
                                        </p:cTn>
                                        <p:tgtEl>
                                          <p:spTgt spid="102403"/>
                                        </p:tgtEl>
                                      </p:cBhvr>
                                      <p:from x="100000" y="100000"/>
                                      <p:to x="80000" y="100000"/>
                                    </p:animScale>
                                    <p:anim by="(#ppt_h/3+#ppt_w*0.1)" calcmode="lin" valueType="num">
                                      <p:cBhvr additive="sum">
                                        <p:cTn id="10" dur="200" decel="100000" autoRev="1" fill="hold">
                                          <p:stCondLst>
                                            <p:cond delay="600"/>
                                          </p:stCondLst>
                                        </p:cTn>
                                        <p:tgtEl>
                                          <p:spTgt spid="102403"/>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102402"/>
                                        </p:tgtEl>
                                        <p:attrNameLst>
                                          <p:attrName>style.visibility</p:attrName>
                                        </p:attrNameLst>
                                      </p:cBhvr>
                                      <p:to>
                                        <p:strVal val="visible"/>
                                      </p:to>
                                    </p:set>
                                    <p:animEffect transition="in" filter="wheel(4)">
                                      <p:cBhvr>
                                        <p:cTn id="15" dur="10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611188" y="476250"/>
            <a:ext cx="7772400" cy="1470025"/>
          </a:xfrm>
        </p:spPr>
        <p:txBody>
          <a:bodyPr/>
          <a:lstStyle/>
          <a:p>
            <a:pPr algn="l" eaLnBrk="1" hangingPunct="1"/>
            <a:r>
              <a:rPr lang="en-US" b="1" smtClean="0"/>
              <a:t>1-Introduction</a:t>
            </a:r>
          </a:p>
        </p:txBody>
      </p:sp>
      <p:sp>
        <p:nvSpPr>
          <p:cNvPr id="103427" name="Rectangle 3"/>
          <p:cNvSpPr>
            <a:spLocks noGrp="1" noChangeArrowheads="1"/>
          </p:cNvSpPr>
          <p:nvPr>
            <p:ph type="subTitle" idx="1"/>
          </p:nvPr>
        </p:nvSpPr>
        <p:spPr>
          <a:xfrm>
            <a:off x="684213" y="2133600"/>
            <a:ext cx="7704137" cy="4319588"/>
          </a:xfrm>
        </p:spPr>
        <p:txBody>
          <a:bodyPr/>
          <a:lstStyle/>
          <a:p>
            <a:pPr algn="l" eaLnBrk="1" hangingPunct="1"/>
            <a:r>
              <a:rPr lang="en-US" smtClean="0">
                <a:solidFill>
                  <a:srgbClr val="FAFDBD"/>
                </a:solidFill>
              </a:rPr>
              <a:t>Air distribution systems transmit the air from the air conditioning equipment to the space to be conditioned, and then back to the equipment. The simplest combination of fans, duct and outlets usually results in the best system.</a:t>
            </a:r>
            <a:r>
              <a:rPr lang="en-US"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03426"/>
                                        </p:tgtEl>
                                        <p:attrNameLst>
                                          <p:attrName>style.visibility</p:attrName>
                                        </p:attrNameLst>
                                      </p:cBhvr>
                                      <p:to>
                                        <p:strVal val="visible"/>
                                      </p:to>
                                    </p:set>
                                    <p:animEffect transition="in" filter="fade">
                                      <p:cBhvr>
                                        <p:cTn id="7" dur="1000"/>
                                        <p:tgtEl>
                                          <p:spTgt spid="103426"/>
                                        </p:tgtEl>
                                      </p:cBhvr>
                                    </p:animEffect>
                                    <p:anim calcmode="lin" valueType="num">
                                      <p:cBhvr>
                                        <p:cTn id="8" dur="1000" fill="hold"/>
                                        <p:tgtEl>
                                          <p:spTgt spid="103426"/>
                                        </p:tgtEl>
                                        <p:attrNameLst>
                                          <p:attrName>ppt_x</p:attrName>
                                        </p:attrNameLst>
                                      </p:cBhvr>
                                      <p:tavLst>
                                        <p:tav tm="0">
                                          <p:val>
                                            <p:strVal val="#ppt_x-.1"/>
                                          </p:val>
                                        </p:tav>
                                        <p:tav tm="100000">
                                          <p:val>
                                            <p:strVal val="#ppt_x"/>
                                          </p:val>
                                        </p:tav>
                                      </p:tavLst>
                                    </p:anim>
                                    <p:anim calcmode="lin" valueType="num">
                                      <p:cBhvr>
                                        <p:cTn id="9" dur="1000" fill="hold"/>
                                        <p:tgtEl>
                                          <p:spTgt spid="103426"/>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03427">
                                            <p:txEl>
                                              <p:pRg st="0" end="0"/>
                                            </p:txEl>
                                          </p:spTgt>
                                        </p:tgtEl>
                                        <p:attrNameLst>
                                          <p:attrName>style.visibility</p:attrName>
                                        </p:attrNameLst>
                                      </p:cBhvr>
                                      <p:to>
                                        <p:strVal val="visible"/>
                                      </p:to>
                                    </p:set>
                                    <p:anim calcmode="discrete" valueType="clr">
                                      <p:cBhvr override="childStyle">
                                        <p:cTn id="14" dur="80"/>
                                        <p:tgtEl>
                                          <p:spTgt spid="1034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342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034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0"/>
            <a:ext cx="8229600" cy="981075"/>
          </a:xfrm>
        </p:spPr>
        <p:txBody>
          <a:bodyPr/>
          <a:lstStyle/>
          <a:p>
            <a:pPr algn="l" eaLnBrk="1" hangingPunct="1"/>
            <a:r>
              <a:rPr lang="en-US" b="1" smtClean="0"/>
              <a:t>2- Types of Air Duct</a:t>
            </a:r>
            <a:r>
              <a:rPr lang="en-US" smtClean="0"/>
              <a:t> </a:t>
            </a:r>
          </a:p>
        </p:txBody>
      </p:sp>
      <p:sp>
        <p:nvSpPr>
          <p:cNvPr id="104451" name="Rectangle 3"/>
          <p:cNvSpPr>
            <a:spLocks noGrp="1" noChangeArrowheads="1"/>
          </p:cNvSpPr>
          <p:nvPr>
            <p:ph type="body" idx="4294967295"/>
          </p:nvPr>
        </p:nvSpPr>
        <p:spPr>
          <a:xfrm>
            <a:off x="395288" y="1125538"/>
            <a:ext cx="8229600" cy="5732462"/>
          </a:xfrm>
        </p:spPr>
        <p:txBody>
          <a:bodyPr/>
          <a:lstStyle/>
          <a:p>
            <a:pPr marL="609600" indent="-609600" algn="l" rtl="0" eaLnBrk="1" hangingPunct="1"/>
            <a:r>
              <a:rPr lang="en-US" sz="2800" smtClean="0">
                <a:solidFill>
                  <a:srgbClr val="FAFDBD"/>
                </a:solidFill>
              </a:rPr>
              <a:t>A-Supply duct: </a:t>
            </a:r>
          </a:p>
          <a:p>
            <a:pPr marL="990600" lvl="1" indent="-533400" algn="l" rtl="0" eaLnBrk="1" hangingPunct="1">
              <a:buFontTx/>
              <a:buNone/>
            </a:pPr>
            <a:r>
              <a:rPr lang="en-US" smtClean="0">
                <a:solidFill>
                  <a:srgbClr val="FAFDBD"/>
                </a:solidFill>
              </a:rPr>
              <a:t>conditioned air is supplied to the conditioned space.</a:t>
            </a:r>
          </a:p>
          <a:p>
            <a:pPr marL="609600" indent="-609600" algn="l" rtl="0" eaLnBrk="1" hangingPunct="1"/>
            <a:r>
              <a:rPr lang="en-US" sz="2800" smtClean="0">
                <a:solidFill>
                  <a:srgbClr val="FAFDBD"/>
                </a:solidFill>
              </a:rPr>
              <a:t>B-Return duct:</a:t>
            </a:r>
          </a:p>
          <a:p>
            <a:pPr marL="990600" lvl="1" indent="-533400" algn="l" rtl="0" eaLnBrk="1" hangingPunct="1">
              <a:buFontTx/>
              <a:buNone/>
            </a:pPr>
            <a:r>
              <a:rPr lang="en-US" smtClean="0">
                <a:solidFill>
                  <a:srgbClr val="FAFDBD"/>
                </a:solidFill>
              </a:rPr>
              <a:t> spaces air is returned to the fan room </a:t>
            </a:r>
          </a:p>
          <a:p>
            <a:pPr marL="609600" indent="-609600" algn="l" rtl="0" eaLnBrk="1" hangingPunct="1"/>
            <a:r>
              <a:rPr lang="en-US" sz="2800" smtClean="0">
                <a:solidFill>
                  <a:srgbClr val="FAFDBD"/>
                </a:solidFill>
              </a:rPr>
              <a:t>C-Outdoor air duct :</a:t>
            </a:r>
          </a:p>
          <a:p>
            <a:pPr marL="990600" lvl="1" indent="-533400" algn="l" rtl="0" eaLnBrk="1" hangingPunct="1">
              <a:buFontTx/>
              <a:buNone/>
            </a:pPr>
            <a:r>
              <a:rPr lang="en-US" smtClean="0">
                <a:solidFill>
                  <a:srgbClr val="FAFDBD"/>
                </a:solidFill>
              </a:rPr>
              <a:t>outdoor air is transported to the air handling unit, to the fan room.</a:t>
            </a:r>
          </a:p>
          <a:p>
            <a:pPr marL="609600" indent="-609600" algn="l" rtl="0" eaLnBrk="1" hangingPunct="1"/>
            <a:r>
              <a:rPr lang="en-US" sz="2800" smtClean="0">
                <a:solidFill>
                  <a:srgbClr val="FAFDBD"/>
                </a:solidFill>
              </a:rPr>
              <a:t>D-Exhausted duct :</a:t>
            </a:r>
          </a:p>
          <a:p>
            <a:pPr marL="990600" lvl="1" indent="-533400" algn="l" rtl="0" eaLnBrk="1" hangingPunct="1">
              <a:buFontTx/>
              <a:buNone/>
            </a:pPr>
            <a:r>
              <a:rPr lang="en-US" smtClean="0">
                <a:solidFill>
                  <a:srgbClr val="FAFDBD"/>
                </a:solidFill>
              </a:rPr>
              <a:t>spaces air or contaminated air is exhausted from the space  </a:t>
            </a:r>
          </a:p>
          <a:p>
            <a:pPr marL="990600" lvl="1" indent="-533400" algn="l" rtl="0" eaLnBrk="1" hangingPunct="1"/>
            <a:endParaRPr lang="en-US" smtClean="0">
              <a:solidFill>
                <a:srgbClr val="FAFDBD"/>
              </a:solidFill>
            </a:endParaRPr>
          </a:p>
          <a:p>
            <a:pPr marL="990600" lvl="1" indent="-533400" algn="l" rtl="0" eaLnBrk="1" hangingPunct="1"/>
            <a:endParaRPr lang="en-US" smtClean="0">
              <a:solidFill>
                <a:srgbClr val="FAFDB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04450"/>
                                        </p:tgtEl>
                                        <p:attrNameLst>
                                          <p:attrName>style.visibility</p:attrName>
                                        </p:attrNameLst>
                                      </p:cBhvr>
                                      <p:to>
                                        <p:strVal val="visible"/>
                                      </p:to>
                                    </p:set>
                                    <p:animEffect transition="in" filter="fade">
                                      <p:cBhvr>
                                        <p:cTn id="7" dur="1000"/>
                                        <p:tgtEl>
                                          <p:spTgt spid="104450"/>
                                        </p:tgtEl>
                                      </p:cBhvr>
                                    </p:animEffect>
                                    <p:anim calcmode="lin" valueType="num">
                                      <p:cBhvr>
                                        <p:cTn id="8" dur="1000" fill="hold"/>
                                        <p:tgtEl>
                                          <p:spTgt spid="104450"/>
                                        </p:tgtEl>
                                        <p:attrNameLst>
                                          <p:attrName>ppt_x</p:attrName>
                                        </p:attrNameLst>
                                      </p:cBhvr>
                                      <p:tavLst>
                                        <p:tav tm="0">
                                          <p:val>
                                            <p:strVal val="#ppt_x-.1"/>
                                          </p:val>
                                        </p:tav>
                                        <p:tav tm="100000">
                                          <p:val>
                                            <p:strVal val="#ppt_x"/>
                                          </p:val>
                                        </p:tav>
                                      </p:tavLst>
                                    </p:anim>
                                    <p:anim calcmode="lin" valueType="num">
                                      <p:cBhvr>
                                        <p:cTn id="9" dur="1000" fill="hold"/>
                                        <p:tgtEl>
                                          <p:spTgt spid="104450"/>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4451">
                                            <p:txEl>
                                              <p:pRg st="0" end="0"/>
                                            </p:txEl>
                                          </p:spTgt>
                                        </p:tgtEl>
                                        <p:attrNameLst>
                                          <p:attrName>style.visibility</p:attrName>
                                        </p:attrNameLst>
                                      </p:cBhvr>
                                      <p:to>
                                        <p:strVal val="visible"/>
                                      </p:to>
                                    </p:set>
                                    <p:anim calcmode="lin" valueType="num">
                                      <p:cBhvr additive="base">
                                        <p:cTn id="14"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4451">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4451">
                                            <p:txEl>
                                              <p:pRg st="1" end="1"/>
                                            </p:txEl>
                                          </p:spTgt>
                                        </p:tgtEl>
                                        <p:attrNameLst>
                                          <p:attrName>style.visibility</p:attrName>
                                        </p:attrNameLst>
                                      </p:cBhvr>
                                      <p:to>
                                        <p:strVal val="visible"/>
                                      </p:to>
                                    </p:set>
                                    <p:anim calcmode="lin" valueType="num">
                                      <p:cBhvr additive="base">
                                        <p:cTn id="18"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04451">
                                            <p:txEl>
                                              <p:pRg st="2" end="2"/>
                                            </p:txEl>
                                          </p:spTgt>
                                        </p:tgtEl>
                                        <p:attrNameLst>
                                          <p:attrName>style.visibility</p:attrName>
                                        </p:attrNameLst>
                                      </p:cBhvr>
                                      <p:to>
                                        <p:strVal val="visible"/>
                                      </p:to>
                                    </p:set>
                                    <p:anim calcmode="lin" valueType="num">
                                      <p:cBhvr additive="base">
                                        <p:cTn id="24"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4451">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4451">
                                            <p:txEl>
                                              <p:pRg st="3" end="3"/>
                                            </p:txEl>
                                          </p:spTgt>
                                        </p:tgtEl>
                                        <p:attrNameLst>
                                          <p:attrName>style.visibility</p:attrName>
                                        </p:attrNameLst>
                                      </p:cBhvr>
                                      <p:to>
                                        <p:strVal val="visible"/>
                                      </p:to>
                                    </p:set>
                                    <p:anim calcmode="lin" valueType="num">
                                      <p:cBhvr additive="base">
                                        <p:cTn id="28"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04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04451">
                                            <p:txEl>
                                              <p:pRg st="4" end="4"/>
                                            </p:txEl>
                                          </p:spTgt>
                                        </p:tgtEl>
                                        <p:attrNameLst>
                                          <p:attrName>style.visibility</p:attrName>
                                        </p:attrNameLst>
                                      </p:cBhvr>
                                      <p:to>
                                        <p:strVal val="visible"/>
                                      </p:to>
                                    </p:set>
                                    <p:anim calcmode="lin" valueType="num">
                                      <p:cBhvr additive="base">
                                        <p:cTn id="34" dur="5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04451">
                                            <p:txEl>
                                              <p:pRg st="4" end="4"/>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4451">
                                            <p:txEl>
                                              <p:pRg st="5" end="5"/>
                                            </p:txEl>
                                          </p:spTgt>
                                        </p:tgtEl>
                                        <p:attrNameLst>
                                          <p:attrName>style.visibility</p:attrName>
                                        </p:attrNameLst>
                                      </p:cBhvr>
                                      <p:to>
                                        <p:strVal val="visible"/>
                                      </p:to>
                                    </p:set>
                                    <p:anim calcmode="lin" valueType="num">
                                      <p:cBhvr additive="base">
                                        <p:cTn id="38" dur="500" fill="hold"/>
                                        <p:tgtEl>
                                          <p:spTgt spid="104451">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44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104451">
                                            <p:txEl>
                                              <p:pRg st="6" end="6"/>
                                            </p:txEl>
                                          </p:spTgt>
                                        </p:tgtEl>
                                        <p:attrNameLst>
                                          <p:attrName>style.visibility</p:attrName>
                                        </p:attrNameLst>
                                      </p:cBhvr>
                                      <p:to>
                                        <p:strVal val="visible"/>
                                      </p:to>
                                    </p:set>
                                    <p:anim calcmode="lin" valueType="num">
                                      <p:cBhvr additive="base">
                                        <p:cTn id="44" dur="500" fill="hold"/>
                                        <p:tgtEl>
                                          <p:spTgt spid="104451">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4451">
                                            <p:txEl>
                                              <p:pRg st="6" end="6"/>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04451">
                                            <p:txEl>
                                              <p:pRg st="7" end="7"/>
                                            </p:txEl>
                                          </p:spTgt>
                                        </p:tgtEl>
                                        <p:attrNameLst>
                                          <p:attrName>style.visibility</p:attrName>
                                        </p:attrNameLst>
                                      </p:cBhvr>
                                      <p:to>
                                        <p:strVal val="visible"/>
                                      </p:to>
                                    </p:set>
                                    <p:anim calcmode="lin" valueType="num">
                                      <p:cBhvr additive="base">
                                        <p:cTn id="48" dur="500" fill="hold"/>
                                        <p:tgtEl>
                                          <p:spTgt spid="104451">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445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l" eaLnBrk="1" hangingPunct="1"/>
            <a:r>
              <a:rPr lang="en-US" b="1" smtClean="0"/>
              <a:t>3- Duct system</a:t>
            </a:r>
            <a:r>
              <a:rPr lang="en-US" smtClean="0"/>
              <a:t> </a:t>
            </a:r>
          </a:p>
        </p:txBody>
      </p:sp>
      <p:sp>
        <p:nvSpPr>
          <p:cNvPr id="105475" name="Rectangle 3"/>
          <p:cNvSpPr>
            <a:spLocks noGrp="1" noChangeArrowheads="1"/>
          </p:cNvSpPr>
          <p:nvPr>
            <p:ph type="body" idx="1"/>
          </p:nvPr>
        </p:nvSpPr>
        <p:spPr>
          <a:xfrm>
            <a:off x="457200" y="1196975"/>
            <a:ext cx="8229600" cy="4929188"/>
          </a:xfrm>
        </p:spPr>
        <p:txBody>
          <a:bodyPr/>
          <a:lstStyle/>
          <a:p>
            <a:pPr algn="l" rtl="0" eaLnBrk="1" hangingPunct="1"/>
            <a:r>
              <a:rPr lang="en-US" smtClean="0"/>
              <a:t>A- loop perimeter :</a:t>
            </a:r>
            <a:endParaRPr lang="ar-EG" smtClean="0"/>
          </a:p>
          <a:p>
            <a:pPr lvl="1" algn="l" rtl="0" eaLnBrk="1" hangingPunct="1">
              <a:buFontTx/>
              <a:buNone/>
            </a:pPr>
            <a:r>
              <a:rPr lang="en-US" smtClean="0">
                <a:solidFill>
                  <a:srgbClr val="FAFDBD"/>
                </a:solidFill>
              </a:rPr>
              <a:t>In a loop perimeter, the supply duct is installed in a continuous, closed loop around the perimeter of the building. </a:t>
            </a:r>
          </a:p>
        </p:txBody>
      </p:sp>
      <p:pic>
        <p:nvPicPr>
          <p:cNvPr id="105476" name="Picture 4"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284538"/>
            <a:ext cx="785177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05474"/>
                                        </p:tgtEl>
                                        <p:attrNameLst>
                                          <p:attrName>style.visibility</p:attrName>
                                        </p:attrNameLst>
                                      </p:cBhvr>
                                      <p:to>
                                        <p:strVal val="visible"/>
                                      </p:to>
                                    </p:set>
                                    <p:animEffect transition="in" filter="fade">
                                      <p:cBhvr>
                                        <p:cTn id="7" dur="1000"/>
                                        <p:tgtEl>
                                          <p:spTgt spid="105474"/>
                                        </p:tgtEl>
                                      </p:cBhvr>
                                    </p:animEffect>
                                    <p:anim calcmode="lin" valueType="num">
                                      <p:cBhvr>
                                        <p:cTn id="8" dur="1000" fill="hold"/>
                                        <p:tgtEl>
                                          <p:spTgt spid="105474"/>
                                        </p:tgtEl>
                                        <p:attrNameLst>
                                          <p:attrName>ppt_x</p:attrName>
                                        </p:attrNameLst>
                                      </p:cBhvr>
                                      <p:tavLst>
                                        <p:tav tm="0">
                                          <p:val>
                                            <p:strVal val="#ppt_x-.1"/>
                                          </p:val>
                                        </p:tav>
                                        <p:tav tm="100000">
                                          <p:val>
                                            <p:strVal val="#ppt_x"/>
                                          </p:val>
                                        </p:tav>
                                      </p:tavLst>
                                    </p:anim>
                                    <p:anim calcmode="lin" valueType="num">
                                      <p:cBhvr>
                                        <p:cTn id="9" dur="1000" fill="hold"/>
                                        <p:tgtEl>
                                          <p:spTgt spid="105474"/>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5475">
                                            <p:txEl>
                                              <p:pRg st="0" end="0"/>
                                            </p:txEl>
                                          </p:spTgt>
                                        </p:tgtEl>
                                        <p:attrNameLst>
                                          <p:attrName>style.visibility</p:attrName>
                                        </p:attrNameLst>
                                      </p:cBhvr>
                                      <p:to>
                                        <p:strVal val="visible"/>
                                      </p:to>
                                    </p:set>
                                    <p:anim calcmode="lin" valueType="num">
                                      <p:cBhvr additive="base">
                                        <p:cTn id="14" dur="5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5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05475">
                                            <p:txEl>
                                              <p:pRg st="1" end="1"/>
                                            </p:txEl>
                                          </p:spTgt>
                                        </p:tgtEl>
                                        <p:attrNameLst>
                                          <p:attrName>style.visibility</p:attrName>
                                        </p:attrNameLst>
                                      </p:cBhvr>
                                      <p:to>
                                        <p:strVal val="visible"/>
                                      </p:to>
                                    </p:set>
                                    <p:anim calcmode="discrete" valueType="clr">
                                      <p:cBhvr override="childStyle">
                                        <p:cTn id="20" dur="80"/>
                                        <p:tgtEl>
                                          <p:spTgt spid="10547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5475">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105475">
                                            <p:txEl>
                                              <p:pRg st="1" end="1"/>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105476"/>
                                        </p:tgtEl>
                                        <p:attrNameLst>
                                          <p:attrName>style.visibility</p:attrName>
                                        </p:attrNameLst>
                                      </p:cBhvr>
                                      <p:to>
                                        <p:strVal val="visible"/>
                                      </p:to>
                                    </p:set>
                                    <p:anim calcmode="lin" valueType="num">
                                      <p:cBhvr>
                                        <p:cTn id="27" dur="1000" fill="hold"/>
                                        <p:tgtEl>
                                          <p:spTgt spid="105476"/>
                                        </p:tgtEl>
                                        <p:attrNameLst>
                                          <p:attrName>ppt_x</p:attrName>
                                        </p:attrNameLst>
                                      </p:cBhvr>
                                      <p:tavLst>
                                        <p:tav tm="0">
                                          <p:val>
                                            <p:strVal val="#ppt_x-.2"/>
                                          </p:val>
                                        </p:tav>
                                        <p:tav tm="100000">
                                          <p:val>
                                            <p:strVal val="#ppt_x"/>
                                          </p:val>
                                        </p:tav>
                                      </p:tavLst>
                                    </p:anim>
                                    <p:anim calcmode="lin" valueType="num">
                                      <p:cBhvr>
                                        <p:cTn id="28" dur="1000" fill="hold"/>
                                        <p:tgtEl>
                                          <p:spTgt spid="10547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68313" y="0"/>
            <a:ext cx="8229600" cy="1143000"/>
          </a:xfrm>
        </p:spPr>
        <p:txBody>
          <a:bodyPr/>
          <a:lstStyle/>
          <a:p>
            <a:pPr algn="l" eaLnBrk="1" hangingPunct="1"/>
            <a:r>
              <a:rPr lang="en-US" smtClean="0"/>
              <a:t>B- Radial perimeter </a:t>
            </a:r>
          </a:p>
        </p:txBody>
      </p:sp>
      <p:sp>
        <p:nvSpPr>
          <p:cNvPr id="106499" name="Rectangle 3"/>
          <p:cNvSpPr>
            <a:spLocks noGrp="1" noChangeArrowheads="1"/>
          </p:cNvSpPr>
          <p:nvPr>
            <p:ph type="body" idx="1"/>
          </p:nvPr>
        </p:nvSpPr>
        <p:spPr>
          <a:xfrm>
            <a:off x="457200" y="1196975"/>
            <a:ext cx="8229600" cy="4929188"/>
          </a:xfrm>
        </p:spPr>
        <p:txBody>
          <a:bodyPr/>
          <a:lstStyle/>
          <a:p>
            <a:pPr lvl="1" algn="l" rtl="0" eaLnBrk="1" hangingPunct="1">
              <a:buFontTx/>
              <a:buNone/>
            </a:pPr>
            <a:r>
              <a:rPr lang="en-US" smtClean="0"/>
              <a:t> </a:t>
            </a:r>
            <a:r>
              <a:rPr lang="en-US" smtClean="0">
                <a:solidFill>
                  <a:srgbClr val="FAFDBD"/>
                </a:solidFill>
              </a:rPr>
              <a:t>In a radial perimeter system, the supply air is delivered from a central plenum in separate ducts running from the plenum to each outlet.</a:t>
            </a:r>
          </a:p>
        </p:txBody>
      </p:sp>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708275"/>
            <a:ext cx="54864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ppt_x"/>
                                          </p:val>
                                        </p:tav>
                                        <p:tav tm="100000">
                                          <p:val>
                                            <p:strVal val="#ppt_x"/>
                                          </p:val>
                                        </p:tav>
                                      </p:tavLst>
                                    </p:anim>
                                    <p:anim calcmode="lin" valueType="num">
                                      <p:cBhvr additive="base">
                                        <p:cTn id="8" dur="500" fill="hold"/>
                                        <p:tgtEl>
                                          <p:spTgt spid="10649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06499">
                                            <p:txEl>
                                              <p:pRg st="0" end="0"/>
                                            </p:txEl>
                                          </p:spTgt>
                                        </p:tgtEl>
                                        <p:attrNameLst>
                                          <p:attrName>style.visibility</p:attrName>
                                        </p:attrNameLst>
                                      </p:cBhvr>
                                      <p:to>
                                        <p:strVal val="visible"/>
                                      </p:to>
                                    </p:set>
                                    <p:anim calcmode="discrete" valueType="clr">
                                      <p:cBhvr override="childStyle">
                                        <p:cTn id="13" dur="80"/>
                                        <p:tgtEl>
                                          <p:spTgt spid="1064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649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06499">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1" fill="hold">
                                          <p:stCondLst>
                                            <p:cond delay="0"/>
                                          </p:stCondLst>
                                        </p:cTn>
                                        <p:tgtEl>
                                          <p:spTgt spid="106500"/>
                                        </p:tgtEl>
                                        <p:attrNameLst>
                                          <p:attrName>style.visibility</p:attrName>
                                        </p:attrNameLst>
                                      </p:cBhvr>
                                      <p:to>
                                        <p:strVal val="visible"/>
                                      </p:to>
                                    </p:set>
                                    <p:anim calcmode="lin" valueType="num">
                                      <p:cBhvr>
                                        <p:cTn id="20" dur="1000" fill="hold"/>
                                        <p:tgtEl>
                                          <p:spTgt spid="106500"/>
                                        </p:tgtEl>
                                        <p:attrNameLst>
                                          <p:attrName>ppt_x</p:attrName>
                                        </p:attrNameLst>
                                      </p:cBhvr>
                                      <p:tavLst>
                                        <p:tav tm="0">
                                          <p:val>
                                            <p:strVal val="#ppt_x-.2"/>
                                          </p:val>
                                        </p:tav>
                                        <p:tav tm="100000">
                                          <p:val>
                                            <p:strVal val="#ppt_x"/>
                                          </p:val>
                                        </p:tav>
                                      </p:tavLst>
                                    </p:anim>
                                    <p:anim calcmode="lin" valueType="num">
                                      <p:cBhvr>
                                        <p:cTn id="21" dur="1000" fill="hold"/>
                                        <p:tgtEl>
                                          <p:spTgt spid="106500"/>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algn="l" rtl="0" eaLnBrk="1" hangingPunct="1"/>
            <a:r>
              <a:rPr lang="en-US" smtClean="0"/>
              <a:t>C- Extended plenum</a:t>
            </a:r>
          </a:p>
        </p:txBody>
      </p:sp>
      <p:sp>
        <p:nvSpPr>
          <p:cNvPr id="107523" name="Rectangle 3"/>
          <p:cNvSpPr>
            <a:spLocks noGrp="1" noChangeArrowheads="1"/>
          </p:cNvSpPr>
          <p:nvPr>
            <p:ph type="body" idx="1"/>
          </p:nvPr>
        </p:nvSpPr>
        <p:spPr>
          <a:xfrm>
            <a:off x="457200" y="1268413"/>
            <a:ext cx="8229600" cy="4857750"/>
          </a:xfrm>
        </p:spPr>
        <p:txBody>
          <a:bodyPr/>
          <a:lstStyle/>
          <a:p>
            <a:pPr lvl="1" algn="l" rtl="0" eaLnBrk="1" hangingPunct="1">
              <a:buFontTx/>
              <a:buNone/>
            </a:pPr>
            <a:r>
              <a:rPr lang="en-US" smtClean="0">
                <a:solidFill>
                  <a:srgbClr val="FAFDBD"/>
                </a:solidFill>
              </a:rPr>
              <a:t>An extended plenum system has a rectangular plenum extended from one or both sides of the heating or cooling source </a:t>
            </a:r>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852738"/>
            <a:ext cx="67691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additive="base">
                                        <p:cTn id="7" dur="500" fill="hold"/>
                                        <p:tgtEl>
                                          <p:spTgt spid="107522"/>
                                        </p:tgtEl>
                                        <p:attrNameLst>
                                          <p:attrName>ppt_x</p:attrName>
                                        </p:attrNameLst>
                                      </p:cBhvr>
                                      <p:tavLst>
                                        <p:tav tm="0">
                                          <p:val>
                                            <p:strVal val="#ppt_x"/>
                                          </p:val>
                                        </p:tav>
                                        <p:tav tm="100000">
                                          <p:val>
                                            <p:strVal val="#ppt_x"/>
                                          </p:val>
                                        </p:tav>
                                      </p:tavLst>
                                    </p:anim>
                                    <p:anim calcmode="lin" valueType="num">
                                      <p:cBhvr additive="base">
                                        <p:cTn id="8" dur="500" fill="hold"/>
                                        <p:tgtEl>
                                          <p:spTgt spid="1075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07523">
                                            <p:txEl>
                                              <p:pRg st="0" end="0"/>
                                            </p:txEl>
                                          </p:spTgt>
                                        </p:tgtEl>
                                        <p:attrNameLst>
                                          <p:attrName>style.visibility</p:attrName>
                                        </p:attrNameLst>
                                      </p:cBhvr>
                                      <p:to>
                                        <p:strVal val="visible"/>
                                      </p:to>
                                    </p:set>
                                    <p:anim calcmode="discrete" valueType="clr">
                                      <p:cBhvr override="childStyle">
                                        <p:cTn id="13" dur="80"/>
                                        <p:tgtEl>
                                          <p:spTgt spid="1075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7523">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07523">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1" fill="hold">
                                          <p:stCondLst>
                                            <p:cond delay="0"/>
                                          </p:stCondLst>
                                        </p:cTn>
                                        <p:tgtEl>
                                          <p:spTgt spid="107524"/>
                                        </p:tgtEl>
                                        <p:attrNameLst>
                                          <p:attrName>style.visibility</p:attrName>
                                        </p:attrNameLst>
                                      </p:cBhvr>
                                      <p:to>
                                        <p:strVal val="visible"/>
                                      </p:to>
                                    </p:set>
                                    <p:anim calcmode="lin" valueType="num">
                                      <p:cBhvr>
                                        <p:cTn id="20" dur="1000" fill="hold"/>
                                        <p:tgtEl>
                                          <p:spTgt spid="107524"/>
                                        </p:tgtEl>
                                        <p:attrNameLst>
                                          <p:attrName>ppt_x</p:attrName>
                                        </p:attrNameLst>
                                      </p:cBhvr>
                                      <p:tavLst>
                                        <p:tav tm="0">
                                          <p:val>
                                            <p:strVal val="#ppt_x-.2"/>
                                          </p:val>
                                        </p:tav>
                                        <p:tav tm="100000">
                                          <p:val>
                                            <p:strVal val="#ppt_x"/>
                                          </p:val>
                                        </p:tav>
                                      </p:tavLst>
                                    </p:anim>
                                    <p:anim calcmode="lin" valueType="num">
                                      <p:cBhvr>
                                        <p:cTn id="21" dur="1000" fill="hold"/>
                                        <p:tgtEl>
                                          <p:spTgt spid="10752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WordArt 2"/>
          <p:cNvSpPr>
            <a:spLocks noChangeArrowheads="1" noChangeShapeType="1" noTextEdit="1"/>
          </p:cNvSpPr>
          <p:nvPr/>
        </p:nvSpPr>
        <p:spPr bwMode="auto">
          <a:xfrm>
            <a:off x="323850" y="549275"/>
            <a:ext cx="3921125" cy="792163"/>
          </a:xfrm>
          <a:prstGeom prst="rect">
            <a:avLst/>
          </a:prstGeom>
        </p:spPr>
        <p:txBody>
          <a:bodyPr wrap="none" fromWordArt="1">
            <a:prstTxWarp prst="textPlain">
              <a:avLst>
                <a:gd name="adj" fmla="val 50000"/>
              </a:avLst>
            </a:prstTxWarp>
          </a:bodyPr>
          <a:lstStyle/>
          <a:p>
            <a:pPr rtl="0"/>
            <a:r>
              <a:rPr lang="en-US" sz="4000" i="1" kern="10">
                <a:ln w="12700">
                  <a:solidFill>
                    <a:schemeClr val="tx1"/>
                  </a:solidFill>
                  <a:round/>
                  <a:headEnd/>
                  <a:tailEnd/>
                </a:ln>
                <a:effectLst>
                  <a:outerShdw dist="107763" dir="2700000" algn="ctr" rotWithShape="0">
                    <a:srgbClr val="9999FF">
                      <a:alpha val="50000"/>
                    </a:srgbClr>
                  </a:outerShdw>
                </a:effectLst>
                <a:latin typeface="Times New Roman" panose="02020603050405020304" pitchFamily="18" charset="0"/>
                <a:cs typeface="Times New Roman" panose="02020603050405020304" pitchFamily="18" charset="0"/>
              </a:rPr>
              <a:t>Introduction</a:t>
            </a:r>
          </a:p>
        </p:txBody>
      </p:sp>
      <p:sp>
        <p:nvSpPr>
          <p:cNvPr id="165891" name="Text Box 3"/>
          <p:cNvSpPr txBox="1">
            <a:spLocks noChangeArrowheads="1"/>
          </p:cNvSpPr>
          <p:nvPr/>
        </p:nvSpPr>
        <p:spPr bwMode="auto">
          <a:xfrm>
            <a:off x="107950" y="1989138"/>
            <a:ext cx="91440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2800" b="1">
                <a:solidFill>
                  <a:schemeClr val="bg1"/>
                </a:solidFill>
                <a:ea typeface="SimSun" panose="02010600030101010101" pitchFamily="2" charset="-122"/>
              </a:rPr>
              <a:t>Air conditioning can be defined as the control of temperature, humidity, cleanliness, odor and air circulation as required by the occupants of the space. </a:t>
            </a:r>
          </a:p>
          <a:p>
            <a:pPr algn="l" eaLnBrk="1" hangingPunct="1"/>
            <a:endParaRPr lang="en-US" altLang="zh-CN" sz="2800" b="1">
              <a:solidFill>
                <a:schemeClr val="bg1"/>
              </a:solidFill>
              <a:ea typeface="SimSun" panose="02010600030101010101" pitchFamily="2" charset="-122"/>
            </a:endParaRPr>
          </a:p>
          <a:p>
            <a:pPr algn="l" rtl="0" eaLnBrk="1" hangingPunct="1"/>
            <a:r>
              <a:rPr lang="hi-IN" altLang="zh-CN" sz="2800" b="1">
                <a:solidFill>
                  <a:srgbClr val="FFFF2B"/>
                </a:solidFill>
              </a:rPr>
              <a:t>The factors that influence comfort, in there order of importance are: </a:t>
            </a:r>
            <a:endParaRPr lang="en-US" altLang="zh-CN" sz="2800" b="1">
              <a:solidFill>
                <a:srgbClr val="FFFF2B"/>
              </a:solidFill>
              <a:ea typeface="SimSun" panose="02010600030101010101" pitchFamily="2" charset="-122"/>
            </a:endParaRPr>
          </a:p>
          <a:p>
            <a:pPr algn="l" rtl="0" eaLnBrk="1" hangingPunct="1"/>
            <a:endParaRPr lang="en-US" altLang="zh-CN" sz="2800" b="1">
              <a:solidFill>
                <a:srgbClr val="FFFF2B"/>
              </a:solidFill>
              <a:ea typeface="SimSun" panose="02010600030101010101" pitchFamily="2" charset="-122"/>
            </a:endParaRPr>
          </a:p>
          <a:p>
            <a:pPr algn="l" rtl="0" eaLnBrk="1" hangingPunct="1"/>
            <a:r>
              <a:rPr lang="en-US" altLang="zh-CN" sz="2800" b="1">
                <a:solidFill>
                  <a:schemeClr val="bg1"/>
                </a:solidFill>
                <a:ea typeface="SimSun" panose="02010600030101010101" pitchFamily="2" charset="-122"/>
              </a:rPr>
              <a:t>T</a:t>
            </a:r>
            <a:r>
              <a:rPr lang="hi-IN" altLang="zh-CN" sz="2800" b="1">
                <a:solidFill>
                  <a:schemeClr val="bg1"/>
                </a:solidFill>
              </a:rPr>
              <a:t>emperature, humidity, air motion and the quality of the air with regard to odor, dust and bacteria.</a:t>
            </a:r>
            <a:endParaRPr lang="ar-SY" altLang="zh-CN" sz="2800" b="1">
              <a:solidFill>
                <a:schemeClr val="bg1"/>
              </a:solidFill>
            </a:endParaRPr>
          </a:p>
        </p:txBody>
      </p:sp>
      <p:sp>
        <p:nvSpPr>
          <p:cNvPr id="165892" name="AutoShape 4"/>
          <p:cNvSpPr>
            <a:spLocks noChangeArrowheads="1"/>
          </p:cNvSpPr>
          <p:nvPr/>
        </p:nvSpPr>
        <p:spPr bwMode="auto">
          <a:xfrm>
            <a:off x="0" y="0"/>
            <a:ext cx="9144000" cy="6858000"/>
          </a:xfrm>
          <a:prstGeom prst="roundRect">
            <a:avLst>
              <a:gd name="adj" fmla="val 16667"/>
            </a:avLst>
          </a:prstGeom>
          <a:gradFill rotWithShape="1">
            <a:gsLst>
              <a:gs pos="0">
                <a:srgbClr val="CC00CC"/>
              </a:gs>
              <a:gs pos="100000">
                <a:srgbClr val="8D0570"/>
              </a:gs>
            </a:gsLst>
            <a:path path="shape">
              <a:fillToRect l="50000" t="50000" r="50000" b="50000"/>
            </a:path>
          </a:gradFill>
          <a:ln w="9525" algn="ctr">
            <a:noFill/>
            <a:round/>
            <a:headEnd/>
            <a:tailEnd/>
          </a:ln>
          <a:effectLst>
            <a:outerShdw dist="45791" dir="2021404" algn="ctr" rotWithShape="0">
              <a:srgbClr val="B2B2B2">
                <a:alpha val="80000"/>
              </a:srgbClr>
            </a:outerShdw>
          </a:effectLst>
        </p:spPr>
        <p:txBody>
          <a:bodyPr wrap="none" anchor="ctr"/>
          <a:lstStyle/>
          <a:p>
            <a:pPr rtl="0">
              <a:defRPr/>
            </a:pPr>
            <a:endParaRPr lang="en-US"/>
          </a:p>
        </p:txBody>
      </p:sp>
      <p:sp>
        <p:nvSpPr>
          <p:cNvPr id="165893" name="Text Box 5"/>
          <p:cNvSpPr txBox="1">
            <a:spLocks noChangeArrowheads="1"/>
          </p:cNvSpPr>
          <p:nvPr/>
        </p:nvSpPr>
        <p:spPr bwMode="auto">
          <a:xfrm>
            <a:off x="-252413" y="333375"/>
            <a:ext cx="9072563"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800100" indent="-34290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l" rtl="0" eaLnBrk="1" hangingPunct="1">
              <a:spcBef>
                <a:spcPct val="50000"/>
              </a:spcBef>
            </a:pPr>
            <a:r>
              <a:rPr lang="en-US" altLang="zh-CN" sz="3600" b="1">
                <a:solidFill>
                  <a:srgbClr val="FFFF2B"/>
                </a:solidFill>
                <a:latin typeface="Times New Roman" panose="02020603050405020304" pitchFamily="18" charset="0"/>
                <a:ea typeface="SimSun" panose="02010600030101010101" pitchFamily="2" charset="-122"/>
                <a:cs typeface="Times New Roman" panose="02020603050405020304" pitchFamily="18" charset="0"/>
              </a:rPr>
              <a:t>Classification of Air Conditioning Systems</a:t>
            </a:r>
          </a:p>
          <a:p>
            <a:pPr lvl="1" algn="l" rtl="0" eaLnBrk="1" hangingPunct="1">
              <a:spcBef>
                <a:spcPct val="50000"/>
              </a:spcBef>
            </a:pPr>
            <a:endParaRPr lang="en-US" altLang="zh-CN" sz="900" b="1">
              <a:solidFill>
                <a:srgbClr val="FFFF2B"/>
              </a:solidFill>
              <a:latin typeface="Times New Roman" panose="02020603050405020304" pitchFamily="18" charset="0"/>
              <a:ea typeface="SimSun" panose="02010600030101010101" pitchFamily="2" charset="-122"/>
              <a:cs typeface="Times New Roman" panose="02020603050405020304" pitchFamily="18" charset="0"/>
            </a:endParaRPr>
          </a:p>
          <a:p>
            <a:pPr lvl="1" algn="r" eaLnBrk="1" hangingPunct="1">
              <a:spcBef>
                <a:spcPct val="50000"/>
              </a:spcBef>
            </a:pPr>
            <a:r>
              <a:rPr lang="en-US" altLang="zh-CN" sz="2800" b="1">
                <a:ea typeface="SimSun" panose="02010600030101010101" pitchFamily="2" charset="-122"/>
                <a:cs typeface="Times New Roman" panose="02020603050405020304" pitchFamily="18" charset="0"/>
              </a:rPr>
              <a:t>Air conditioning system can be classified into two main categories as follows:                     </a:t>
            </a:r>
            <a:r>
              <a:rPr lang="ar-EG" altLang="zh-CN" sz="2800" b="1">
                <a:ea typeface="SimSun" panose="02010600030101010101" pitchFamily="2" charset="-122"/>
                <a:cs typeface="Times New Roman" panose="02020603050405020304" pitchFamily="18" charset="0"/>
              </a:rPr>
              <a:t>  </a:t>
            </a:r>
            <a:r>
              <a:rPr lang="en-US" altLang="zh-CN" sz="2800" b="1">
                <a:ea typeface="SimSun" panose="02010600030101010101" pitchFamily="2" charset="-122"/>
                <a:cs typeface="Times New Roman" panose="02020603050405020304" pitchFamily="18" charset="0"/>
              </a:rPr>
              <a:t>     </a:t>
            </a:r>
            <a:r>
              <a:rPr lang="ar-EG" altLang="zh-CN" sz="2800" b="1">
                <a:ea typeface="SimSun" panose="02010600030101010101" pitchFamily="2" charset="-122"/>
                <a:cs typeface="Times New Roman" panose="02020603050405020304" pitchFamily="18" charset="0"/>
              </a:rPr>
              <a:t>   </a:t>
            </a:r>
            <a:r>
              <a:rPr lang="en-US" altLang="zh-CN" sz="2800" b="1">
                <a:ea typeface="SimSun" panose="02010600030101010101" pitchFamily="2" charset="-122"/>
                <a:cs typeface="Times New Roman" panose="02020603050405020304" pitchFamily="18" charset="0"/>
              </a:rPr>
              <a:t>  </a:t>
            </a:r>
          </a:p>
        </p:txBody>
      </p:sp>
      <p:sp>
        <p:nvSpPr>
          <p:cNvPr id="165894" name="Text Box 6"/>
          <p:cNvSpPr txBox="1">
            <a:spLocks noChangeArrowheads="1"/>
          </p:cNvSpPr>
          <p:nvPr/>
        </p:nvSpPr>
        <p:spPr bwMode="auto">
          <a:xfrm>
            <a:off x="755650" y="3068638"/>
            <a:ext cx="6769100" cy="366712"/>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algn="l">
              <a:spcBef>
                <a:spcPct val="50000"/>
              </a:spcBef>
              <a:defRPr/>
            </a:pPr>
            <a:endParaRPr lang="en-US"/>
          </a:p>
        </p:txBody>
      </p:sp>
      <p:sp>
        <p:nvSpPr>
          <p:cNvPr id="165895" name="Text Box 7"/>
          <p:cNvSpPr txBox="1">
            <a:spLocks noChangeArrowheads="1"/>
          </p:cNvSpPr>
          <p:nvPr/>
        </p:nvSpPr>
        <p:spPr bwMode="auto">
          <a:xfrm>
            <a:off x="179388" y="2781300"/>
            <a:ext cx="87487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b="1" i="1">
                <a:solidFill>
                  <a:srgbClr val="000000"/>
                </a:solidFill>
                <a:latin typeface="Courier New" panose="02070309020205020404" pitchFamily="49" charset="0"/>
                <a:ea typeface="Times New Roman" panose="02020603050405020304" pitchFamily="18" charset="0"/>
                <a:cs typeface="Mangal" panose="02040503050203030202" pitchFamily="18" charset="0"/>
              </a:rPr>
              <a:t>   </a:t>
            </a:r>
            <a:r>
              <a:rPr lang="en-US" sz="2800" b="1" i="1">
                <a:solidFill>
                  <a:srgbClr val="000000"/>
                </a:solidFill>
                <a:latin typeface="Times New Roman" panose="02020603050405020304" pitchFamily="18" charset="0"/>
                <a:ea typeface="Times New Roman" panose="02020603050405020304" pitchFamily="18" charset="0"/>
                <a:cs typeface="Mangal" panose="02040503050203030202" pitchFamily="18" charset="0"/>
              </a:rPr>
              <a:t>According to their function (comfort and processing air conditioning system).</a:t>
            </a:r>
          </a:p>
          <a:p>
            <a:pPr algn="l" rtl="0" eaLnBrk="1" hangingPunct="1">
              <a:spcBef>
                <a:spcPct val="50000"/>
              </a:spcBef>
            </a:pPr>
            <a:r>
              <a:rPr lang="en-US" sz="2800" b="1" i="1">
                <a:solidFill>
                  <a:srgbClr val="000000"/>
                </a:solidFill>
                <a:latin typeface="Times New Roman" panose="02020603050405020304" pitchFamily="18" charset="0"/>
                <a:ea typeface="Times New Roman" panose="02020603050405020304" pitchFamily="18" charset="0"/>
                <a:cs typeface="Mangal" panose="02040503050203030202" pitchFamily="18" charset="0"/>
              </a:rPr>
              <a:t>   According to their construction and operating characteristics</a:t>
            </a:r>
          </a:p>
        </p:txBody>
      </p:sp>
      <p:pic>
        <p:nvPicPr>
          <p:cNvPr id="165896" name="Picture 8" descr="Picture1"/>
          <p:cNvPicPr>
            <a:picLocks noChangeAspect="1" noChangeArrowheads="1" noCro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5888" y="3933825"/>
            <a:ext cx="352425" cy="352425"/>
          </a:xfrm>
          <a:noFill/>
        </p:spPr>
      </p:pic>
      <p:pic>
        <p:nvPicPr>
          <p:cNvPr id="165897" name="Picture 9" descr="Picture1"/>
          <p:cNvPicPr>
            <a:picLocks noChangeAspect="1" noChangeArrowheads="1" noCrop="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79388" y="2852738"/>
            <a:ext cx="352425" cy="352425"/>
          </a:xfrm>
          <a:noFill/>
        </p:spPr>
      </p:pic>
      <p:sp>
        <p:nvSpPr>
          <p:cNvPr id="165898" name="AutoShape 10"/>
          <p:cNvSpPr>
            <a:spLocks noChangeArrowheads="1"/>
          </p:cNvSpPr>
          <p:nvPr/>
        </p:nvSpPr>
        <p:spPr bwMode="auto">
          <a:xfrm>
            <a:off x="0" y="0"/>
            <a:ext cx="9158288" cy="6858000"/>
          </a:xfrm>
          <a:prstGeom prst="foldedCorner">
            <a:avLst>
              <a:gd name="adj" fmla="val 12500"/>
            </a:avLst>
          </a:prstGeom>
          <a:gradFill rotWithShape="1">
            <a:gsLst>
              <a:gs pos="0">
                <a:srgbClr val="19D2E5"/>
              </a:gs>
              <a:gs pos="100000">
                <a:srgbClr val="336699"/>
              </a:gs>
            </a:gsLst>
            <a:path path="rect">
              <a:fillToRect l="50000" t="50000" r="50000" b="50000"/>
            </a:path>
          </a:gradFill>
          <a:ln w="9525">
            <a:noFill/>
            <a:round/>
            <a:headEnd/>
            <a:tailEnd/>
          </a:ln>
          <a:effectLst>
            <a:outerShdw dist="45791" dir="2021404" algn="ctr" rotWithShape="0">
              <a:srgbClr val="B2B2B2">
                <a:alpha val="80000"/>
              </a:srgbClr>
            </a:outerShdw>
          </a:effectLst>
        </p:spPr>
        <p:txBody>
          <a:bodyPr wrap="none" anchor="ctr"/>
          <a:lstStyle/>
          <a:p>
            <a:pPr rtl="0">
              <a:defRPr/>
            </a:pPr>
            <a:endParaRPr lang="en-US"/>
          </a:p>
        </p:txBody>
      </p:sp>
      <p:sp>
        <p:nvSpPr>
          <p:cNvPr id="165899" name="Text Box 11"/>
          <p:cNvSpPr txBox="1">
            <a:spLocks noChangeArrowheads="1"/>
          </p:cNvSpPr>
          <p:nvPr/>
        </p:nvSpPr>
        <p:spPr bwMode="auto">
          <a:xfrm>
            <a:off x="107950" y="44450"/>
            <a:ext cx="83883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zh-CN" sz="3300" b="1">
                <a:solidFill>
                  <a:srgbClr val="FFFF0F"/>
                </a:solidFill>
                <a:latin typeface="Times New Roman" panose="02020603050405020304" pitchFamily="18" charset="0"/>
                <a:ea typeface="SimSun" panose="02010600030101010101" pitchFamily="2" charset="-122"/>
                <a:cs typeface="Times New Roman" panose="02020603050405020304" pitchFamily="18" charset="0"/>
              </a:rPr>
              <a:t>Classification of Air Conditioning Apparatus</a:t>
            </a:r>
            <a:endParaRPr lang="en-US" altLang="zh-CN" sz="3300" b="1" i="1">
              <a:solidFill>
                <a:srgbClr val="FFFF0F"/>
              </a:solidFill>
              <a:ea typeface="SimSun" panose="02010600030101010101" pitchFamily="2" charset="-122"/>
              <a:cs typeface="Times New Roman" panose="02020603050405020304" pitchFamily="18" charset="0"/>
            </a:endParaRPr>
          </a:p>
          <a:p>
            <a:pPr algn="l" rtl="0" eaLnBrk="1" hangingPunct="1">
              <a:spcBef>
                <a:spcPct val="50000"/>
              </a:spcBef>
            </a:pPr>
            <a:endParaRPr lang="en-US" sz="3300">
              <a:solidFill>
                <a:srgbClr val="FFFF0F"/>
              </a:solidFill>
              <a:ea typeface="SimSun" panose="02010600030101010101" pitchFamily="2" charset="-122"/>
              <a:cs typeface="Times New Roman" panose="02020603050405020304" pitchFamily="18" charset="0"/>
            </a:endParaRPr>
          </a:p>
        </p:txBody>
      </p:sp>
      <p:sp>
        <p:nvSpPr>
          <p:cNvPr id="165900" name="Text Box 12"/>
          <p:cNvSpPr txBox="1">
            <a:spLocks noChangeArrowheads="1"/>
          </p:cNvSpPr>
          <p:nvPr/>
        </p:nvSpPr>
        <p:spPr bwMode="auto">
          <a:xfrm>
            <a:off x="71438" y="1052513"/>
            <a:ext cx="88931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hi-IN" altLang="zh-CN" sz="2800" b="1">
                <a:solidFill>
                  <a:srgbClr val="66FF33"/>
                </a:solidFill>
                <a:latin typeface="Times New Roman" panose="02020603050405020304" pitchFamily="18" charset="0"/>
                <a:ea typeface="SimSun" panose="02010600030101010101" pitchFamily="2" charset="-122"/>
                <a:cs typeface="Mangal" panose="02040503050203030202" pitchFamily="18" charset="0"/>
              </a:rPr>
              <a:t>1.</a:t>
            </a:r>
            <a:r>
              <a:rPr lang="hi-IN" altLang="zh-CN" sz="2800" b="1">
                <a:solidFill>
                  <a:srgbClr val="000000"/>
                </a:solidFill>
                <a:latin typeface="Times New Roman" panose="02020603050405020304" pitchFamily="18" charset="0"/>
                <a:ea typeface="SimSun" panose="02010600030101010101" pitchFamily="2" charset="-122"/>
                <a:cs typeface="Mangal" panose="02040503050203030202" pitchFamily="18" charset="0"/>
              </a:rPr>
              <a:t> </a:t>
            </a:r>
            <a:r>
              <a:rPr lang="en-US" altLang="zh-CN" sz="2800" b="1" u="sng">
                <a:solidFill>
                  <a:srgbClr val="66FF33"/>
                </a:solidFill>
                <a:latin typeface="Times New Roman" panose="02020603050405020304" pitchFamily="18" charset="0"/>
                <a:ea typeface="SimSun" panose="02010600030101010101" pitchFamily="2" charset="-122"/>
                <a:cs typeface="Times New Roman" panose="02020603050405020304" pitchFamily="18" charset="0"/>
              </a:rPr>
              <a:t>Unitary equipment</a:t>
            </a:r>
            <a:r>
              <a:rPr lang="hi-IN" altLang="zh-CN" sz="2800" b="1">
                <a:solidFill>
                  <a:srgbClr val="66FF33"/>
                </a:solidFill>
                <a:latin typeface="Times New Roman" panose="02020603050405020304" pitchFamily="18" charset="0"/>
                <a:ea typeface="SimSun" panose="02010600030101010101" pitchFamily="2" charset="-122"/>
                <a:cs typeface="Mangal" panose="02040503050203030202" pitchFamily="18" charset="0"/>
              </a:rPr>
              <a:t>:</a:t>
            </a:r>
            <a:r>
              <a:rPr lang="hi-IN" altLang="zh-CN" sz="2800" b="1">
                <a:solidFill>
                  <a:srgbClr val="000000"/>
                </a:solidFill>
                <a:latin typeface="Times New Roman" panose="02020603050405020304" pitchFamily="18" charset="0"/>
                <a:ea typeface="SimSun" panose="02010600030101010101" pitchFamily="2" charset="-122"/>
                <a:cs typeface="Mangal" panose="02040503050203030202" pitchFamily="18" charset="0"/>
              </a:rPr>
              <a:t>  </a:t>
            </a: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Unitary equipment can be divided into:-</a:t>
            </a:r>
            <a:r>
              <a:rPr lang="en-US" altLang="zh-CN" sz="2800" b="1">
                <a:ea typeface="SimSun" panose="02010600030101010101" pitchFamily="2" charset="-122"/>
              </a:rPr>
              <a:t> </a:t>
            </a:r>
          </a:p>
          <a:p>
            <a:pPr algn="l" rtl="0" eaLnBrk="1" hangingPunct="1">
              <a:spcBef>
                <a:spcPct val="50000"/>
              </a:spcBef>
            </a:pPr>
            <a:endParaRPr lang="en-US" sz="2800" b="1"/>
          </a:p>
        </p:txBody>
      </p:sp>
      <p:sp>
        <p:nvSpPr>
          <p:cNvPr id="165901" name="AutoShape 13"/>
          <p:cNvSpPr>
            <a:spLocks noChangeArrowheads="1"/>
          </p:cNvSpPr>
          <p:nvPr/>
        </p:nvSpPr>
        <p:spPr bwMode="auto">
          <a:xfrm>
            <a:off x="4859338" y="1844675"/>
            <a:ext cx="2160587" cy="1223963"/>
          </a:xfrm>
          <a:prstGeom prst="roundRect">
            <a:avLst>
              <a:gd name="adj" fmla="val 16667"/>
            </a:avLst>
          </a:prstGeom>
          <a:gradFill rotWithShape="1">
            <a:gsLst>
              <a:gs pos="0">
                <a:srgbClr val="CCFFCC">
                  <a:gamma/>
                  <a:shade val="46275"/>
                  <a:invGamma/>
                </a:srgbClr>
              </a:gs>
              <a:gs pos="50000">
                <a:srgbClr val="CCFFCC"/>
              </a:gs>
              <a:gs pos="100000">
                <a:srgbClr val="CCFFCC">
                  <a:gamma/>
                  <a:shade val="46275"/>
                  <a:invGamma/>
                </a:srgbClr>
              </a:gs>
            </a:gsLst>
            <a:lin ang="5400000" scaled="1"/>
          </a:gradFill>
          <a:ln w="19050" algn="ctr">
            <a:solidFill>
              <a:srgbClr val="000000"/>
            </a:solidFill>
            <a:round/>
            <a:headEnd/>
            <a:tailEnd/>
          </a:ln>
          <a:effectLst>
            <a:outerShdw dist="45791" dir="2021404" algn="ctr" rotWithShape="0">
              <a:srgbClr val="B2B2B2">
                <a:alpha val="80000"/>
              </a:srgbClr>
            </a:outerShdw>
          </a:effectLst>
        </p:spPr>
        <p:txBody>
          <a:bodyPr wrap="none" anchor="ctr"/>
          <a:lstStyle/>
          <a:p>
            <a:pPr rtl="0">
              <a:defRPr/>
            </a:pPr>
            <a:r>
              <a:rPr lang="en-US" altLang="zh-CN" sz="2400">
                <a:ea typeface="SimSun" pitchFamily="2" charset="-122"/>
              </a:rPr>
              <a:t> </a:t>
            </a:r>
            <a:r>
              <a:rPr lang="en-US" altLang="zh-CN" sz="2400" b="1">
                <a:solidFill>
                  <a:srgbClr val="000000"/>
                </a:solidFill>
                <a:latin typeface="Times New Roman" pitchFamily="18" charset="0"/>
                <a:ea typeface="SimSun" pitchFamily="2" charset="-122"/>
                <a:cs typeface="Times New Roman" pitchFamily="18" charset="0"/>
              </a:rPr>
              <a:t>A- Window type.</a:t>
            </a:r>
          </a:p>
          <a:p>
            <a:pPr rtl="0">
              <a:defRPr/>
            </a:pPr>
            <a:r>
              <a:rPr lang="en-US" altLang="zh-CN" sz="2400" b="1">
                <a:solidFill>
                  <a:srgbClr val="000000"/>
                </a:solidFill>
                <a:latin typeface="Times New Roman" pitchFamily="18" charset="0"/>
                <a:ea typeface="SimSun" pitchFamily="2" charset="-122"/>
                <a:cs typeface="Times New Roman" pitchFamily="18" charset="0"/>
              </a:rPr>
              <a:t>                                          B- Split type.                                               </a:t>
            </a:r>
            <a:endParaRPr lang="en-US" sz="2400" b="1">
              <a:solidFill>
                <a:srgbClr val="000000"/>
              </a:solidFill>
              <a:latin typeface="Times New Roman" pitchFamily="18" charset="0"/>
              <a:ea typeface="SimSun" pitchFamily="2" charset="-122"/>
              <a:cs typeface="Times New Roman" pitchFamily="18" charset="0"/>
            </a:endParaRPr>
          </a:p>
        </p:txBody>
      </p:sp>
      <p:sp>
        <p:nvSpPr>
          <p:cNvPr id="165902" name="Text Box 14"/>
          <p:cNvSpPr txBox="1">
            <a:spLocks noChangeArrowheads="1"/>
          </p:cNvSpPr>
          <p:nvPr/>
        </p:nvSpPr>
        <p:spPr bwMode="auto">
          <a:xfrm>
            <a:off x="34925" y="982663"/>
            <a:ext cx="8964613"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rtl="0" eaLnBrk="1" hangingPunct="1">
              <a:spcBef>
                <a:spcPct val="50000"/>
              </a:spcBef>
            </a:pPr>
            <a:r>
              <a:rPr lang="en-US" altLang="zh-CN">
                <a:ea typeface="SimSun" panose="02010600030101010101" pitchFamily="2" charset="-122"/>
              </a:rPr>
              <a:t> </a:t>
            </a:r>
            <a:r>
              <a:rPr lang="en-US" altLang="zh-CN" sz="2800" b="1" u="sng">
                <a:solidFill>
                  <a:srgbClr val="66FF33"/>
                </a:solidFill>
                <a:latin typeface="Times New Roman" panose="02020603050405020304" pitchFamily="18" charset="0"/>
                <a:ea typeface="SimSun" panose="02010600030101010101" pitchFamily="2" charset="-122"/>
                <a:cs typeface="Times New Roman" panose="02020603050405020304" pitchFamily="18" charset="0"/>
              </a:rPr>
              <a:t>2. Central system components: </a:t>
            </a:r>
          </a:p>
          <a:p>
            <a:pPr algn="justLow" rtl="0" eaLnBrk="1" hangingPunct="1">
              <a:spcBef>
                <a:spcPct val="50000"/>
              </a:spcBef>
            </a:pPr>
            <a:r>
              <a:rPr lang="en-US" altLang="zh-CN" sz="2800" b="1">
                <a:latin typeface="Times New Roman" panose="02020603050405020304" pitchFamily="18" charset="0"/>
                <a:ea typeface="SimSun" panose="02010600030101010101" pitchFamily="2" charset="-122"/>
                <a:cs typeface="Times New Roman" panose="02020603050405020304" pitchFamily="18" charset="0"/>
              </a:rPr>
              <a:t>Most large buildings, however, have their own central equipment plant and the choice of equipment depends on:</a:t>
            </a:r>
            <a:endParaRPr lang="en-US" sz="28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5903" name="Text Box 15"/>
          <p:cNvSpPr txBox="1">
            <a:spLocks noChangeArrowheads="1"/>
          </p:cNvSpPr>
          <p:nvPr/>
        </p:nvSpPr>
        <p:spPr bwMode="auto">
          <a:xfrm>
            <a:off x="1187450" y="3068638"/>
            <a:ext cx="604837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1. Required capacity and type of usage.</a:t>
            </a:r>
          </a:p>
          <a:p>
            <a:pPr algn="l" rtl="0" eaLnBrk="1" hangingPunct="1">
              <a:spcBef>
                <a:spcPct val="50000"/>
              </a:spcBef>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2. Cost and kinds of available energy.</a:t>
            </a:r>
          </a:p>
          <a:p>
            <a:pPr algn="l" rtl="0" eaLnBrk="1" hangingPunct="1">
              <a:spcBef>
                <a:spcPct val="50000"/>
              </a:spcBef>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3. Location of the equipment room.</a:t>
            </a:r>
          </a:p>
          <a:p>
            <a:pPr algn="l" rtl="0" eaLnBrk="1" hangingPunct="1">
              <a:spcBef>
                <a:spcPct val="50000"/>
              </a:spcBef>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4. Type of air distribution system.</a:t>
            </a:r>
          </a:p>
          <a:p>
            <a:pPr algn="l" rtl="0" eaLnBrk="1" hangingPunct="1">
              <a:spcBef>
                <a:spcPct val="50000"/>
              </a:spcBef>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5. Owning and operating costs.</a:t>
            </a:r>
            <a:endParaRPr lang="en-US"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randombar(horizontal)">
                                      <p:cBhvr>
                                        <p:cTn id="7" dur="500"/>
                                        <p:tgtEl>
                                          <p:spTgt spid="165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165891">
                                            <p:txEl>
                                              <p:pRg st="0" end="0"/>
                                            </p:txEl>
                                          </p:spTgt>
                                        </p:tgtEl>
                                        <p:attrNameLst>
                                          <p:attrName>style.visibility</p:attrName>
                                        </p:attrNameLst>
                                      </p:cBhvr>
                                      <p:to>
                                        <p:strVal val="visible"/>
                                      </p:to>
                                    </p:set>
                                    <p:animEffect transition="in" filter="fade">
                                      <p:cBhvr>
                                        <p:cTn id="12" dur="1000"/>
                                        <p:tgtEl>
                                          <p:spTgt spid="165891">
                                            <p:txEl>
                                              <p:pRg st="0" end="0"/>
                                            </p:txEl>
                                          </p:spTgt>
                                        </p:tgtEl>
                                      </p:cBhvr>
                                    </p:animEffect>
                                    <p:anim calcmode="lin" valueType="num">
                                      <p:cBhvr>
                                        <p:cTn id="13" dur="10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65891">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6589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65891">
                                            <p:txEl>
                                              <p:pRg st="2" end="2"/>
                                            </p:txEl>
                                          </p:spTgt>
                                        </p:tgtEl>
                                        <p:attrNameLst>
                                          <p:attrName>style.visibility</p:attrName>
                                        </p:attrNameLst>
                                      </p:cBhvr>
                                      <p:to>
                                        <p:strVal val="visible"/>
                                      </p:to>
                                    </p:set>
                                    <p:anim calcmode="discrete" valueType="clr">
                                      <p:cBhvr override="childStyle">
                                        <p:cTn id="20" dur="80"/>
                                        <p:tgtEl>
                                          <p:spTgt spid="16589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65891">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165891">
                                            <p:txEl>
                                              <p:pRg st="2" end="2"/>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nodeType="clickEffect">
                                  <p:stCondLst>
                                    <p:cond delay="0"/>
                                  </p:stCondLst>
                                  <p:childTnLst>
                                    <p:set>
                                      <p:cBhvr>
                                        <p:cTn id="26" dur="1" fill="hold">
                                          <p:stCondLst>
                                            <p:cond delay="0"/>
                                          </p:stCondLst>
                                        </p:cTn>
                                        <p:tgtEl>
                                          <p:spTgt spid="165891">
                                            <p:txEl>
                                              <p:pRg st="4" end="4"/>
                                            </p:txEl>
                                          </p:spTgt>
                                        </p:tgtEl>
                                        <p:attrNameLst>
                                          <p:attrName>style.visibility</p:attrName>
                                        </p:attrNameLst>
                                      </p:cBhvr>
                                      <p:to>
                                        <p:strVal val="visible"/>
                                      </p:to>
                                    </p:set>
                                    <p:animEffect transition="in" filter="fade">
                                      <p:cBhvr>
                                        <p:cTn id="27" dur="1000"/>
                                        <p:tgtEl>
                                          <p:spTgt spid="165891">
                                            <p:txEl>
                                              <p:pRg st="4" end="4"/>
                                            </p:txEl>
                                          </p:spTgt>
                                        </p:tgtEl>
                                      </p:cBhvr>
                                    </p:animEffect>
                                    <p:anim calcmode="lin" valueType="num">
                                      <p:cBhvr>
                                        <p:cTn id="28" dur="10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165891">
                                            <p:txEl>
                                              <p:pRg st="4" end="4"/>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65891">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65892"/>
                                        </p:tgtEl>
                                        <p:attrNameLst>
                                          <p:attrName>style.visibility</p:attrName>
                                        </p:attrNameLst>
                                      </p:cBhvr>
                                      <p:to>
                                        <p:strVal val="visible"/>
                                      </p:to>
                                    </p:set>
                                    <p:animEffect transition="in" filter="diamond(in)">
                                      <p:cBhvr>
                                        <p:cTn id="35" dur="2000"/>
                                        <p:tgtEl>
                                          <p:spTgt spid="16589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nodeType="clickEffect">
                                  <p:stCondLst>
                                    <p:cond delay="0"/>
                                  </p:stCondLst>
                                  <p:childTnLst>
                                    <p:set>
                                      <p:cBhvr>
                                        <p:cTn id="39" dur="1" fill="hold">
                                          <p:stCondLst>
                                            <p:cond delay="0"/>
                                          </p:stCondLst>
                                        </p:cTn>
                                        <p:tgtEl>
                                          <p:spTgt spid="165893">
                                            <p:txEl>
                                              <p:pRg st="0" end="0"/>
                                            </p:txEl>
                                          </p:spTgt>
                                        </p:tgtEl>
                                        <p:attrNameLst>
                                          <p:attrName>style.visibility</p:attrName>
                                        </p:attrNameLst>
                                      </p:cBhvr>
                                      <p:to>
                                        <p:strVal val="visible"/>
                                      </p:to>
                                    </p:set>
                                    <p:animEffect transition="in" filter="fade">
                                      <p:cBhvr>
                                        <p:cTn id="40" dur="1000"/>
                                        <p:tgtEl>
                                          <p:spTgt spid="165893">
                                            <p:txEl>
                                              <p:pRg st="0" end="0"/>
                                            </p:txEl>
                                          </p:spTgt>
                                        </p:tgtEl>
                                      </p:cBhvr>
                                    </p:animEffect>
                                    <p:anim calcmode="lin" valueType="num">
                                      <p:cBhvr>
                                        <p:cTn id="41" dur="1000" fill="hold"/>
                                        <p:tgtEl>
                                          <p:spTgt spid="165893">
                                            <p:txEl>
                                              <p:pRg st="0" end="0"/>
                                            </p:txEl>
                                          </p:spTgt>
                                        </p:tgtEl>
                                        <p:attrNameLst>
                                          <p:attrName>ppt_x</p:attrName>
                                        </p:attrNameLst>
                                      </p:cBhvr>
                                      <p:tavLst>
                                        <p:tav tm="0">
                                          <p:val>
                                            <p:strVal val="#ppt_x"/>
                                          </p:val>
                                        </p:tav>
                                        <p:tav tm="100000">
                                          <p:val>
                                            <p:strVal val="#ppt_x"/>
                                          </p:val>
                                        </p:tav>
                                      </p:tavLst>
                                    </p:anim>
                                    <p:anim calcmode="lin" valueType="num">
                                      <p:cBhvr>
                                        <p:cTn id="42" dur="900" decel="100000" fill="hold"/>
                                        <p:tgtEl>
                                          <p:spTgt spid="165893">
                                            <p:txEl>
                                              <p:pRg st="0" end="0"/>
                                            </p:tx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6589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7" presetClass="entr" presetSubtype="0" fill="hold" nodeType="clickEffect">
                                  <p:stCondLst>
                                    <p:cond delay="0"/>
                                  </p:stCondLst>
                                  <p:childTnLst>
                                    <p:set>
                                      <p:cBhvr>
                                        <p:cTn id="47" dur="1" fill="hold">
                                          <p:stCondLst>
                                            <p:cond delay="0"/>
                                          </p:stCondLst>
                                        </p:cTn>
                                        <p:tgtEl>
                                          <p:spTgt spid="165893">
                                            <p:txEl>
                                              <p:pRg st="2" end="2"/>
                                            </p:txEl>
                                          </p:spTgt>
                                        </p:tgtEl>
                                        <p:attrNameLst>
                                          <p:attrName>style.visibility</p:attrName>
                                        </p:attrNameLst>
                                      </p:cBhvr>
                                      <p:to>
                                        <p:strVal val="visible"/>
                                      </p:to>
                                    </p:set>
                                    <p:animEffect transition="in" filter="fade">
                                      <p:cBhvr>
                                        <p:cTn id="48" dur="1000"/>
                                        <p:tgtEl>
                                          <p:spTgt spid="165893">
                                            <p:txEl>
                                              <p:pRg st="2" end="2"/>
                                            </p:txEl>
                                          </p:spTgt>
                                        </p:tgtEl>
                                      </p:cBhvr>
                                    </p:animEffect>
                                    <p:anim calcmode="lin" valueType="num">
                                      <p:cBhvr>
                                        <p:cTn id="49" dur="1000" fill="hold"/>
                                        <p:tgtEl>
                                          <p:spTgt spid="165893">
                                            <p:txEl>
                                              <p:pRg st="2" end="2"/>
                                            </p:txEl>
                                          </p:spTgt>
                                        </p:tgtEl>
                                        <p:attrNameLst>
                                          <p:attrName>ppt_x</p:attrName>
                                        </p:attrNameLst>
                                      </p:cBhvr>
                                      <p:tavLst>
                                        <p:tav tm="0">
                                          <p:val>
                                            <p:strVal val="#ppt_x"/>
                                          </p:val>
                                        </p:tav>
                                        <p:tav tm="100000">
                                          <p:val>
                                            <p:strVal val="#ppt_x"/>
                                          </p:val>
                                        </p:tav>
                                      </p:tavLst>
                                    </p:anim>
                                    <p:anim calcmode="lin" valueType="num">
                                      <p:cBhvr>
                                        <p:cTn id="50" dur="900" decel="100000" fill="hold"/>
                                        <p:tgtEl>
                                          <p:spTgt spid="165893">
                                            <p:txEl>
                                              <p:pRg st="2" end="2"/>
                                            </p:tx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6589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165896"/>
                                        </p:tgtEl>
                                        <p:attrNameLst>
                                          <p:attrName>style.visibility</p:attrName>
                                        </p:attrNameLst>
                                      </p:cBhvr>
                                      <p:to>
                                        <p:strVal val="visible"/>
                                      </p:to>
                                    </p:set>
                                    <p:anim calcmode="lin" valueType="num">
                                      <p:cBhvr>
                                        <p:cTn id="56" dur="1000" fill="hold"/>
                                        <p:tgtEl>
                                          <p:spTgt spid="165896"/>
                                        </p:tgtEl>
                                        <p:attrNameLst>
                                          <p:attrName>ppt_w</p:attrName>
                                        </p:attrNameLst>
                                      </p:cBhvr>
                                      <p:tavLst>
                                        <p:tav tm="0">
                                          <p:val>
                                            <p:strVal val="#ppt_w*0.70"/>
                                          </p:val>
                                        </p:tav>
                                        <p:tav tm="100000">
                                          <p:val>
                                            <p:strVal val="#ppt_w"/>
                                          </p:val>
                                        </p:tav>
                                      </p:tavLst>
                                    </p:anim>
                                    <p:anim calcmode="lin" valueType="num">
                                      <p:cBhvr>
                                        <p:cTn id="57" dur="1000" fill="hold"/>
                                        <p:tgtEl>
                                          <p:spTgt spid="165896"/>
                                        </p:tgtEl>
                                        <p:attrNameLst>
                                          <p:attrName>ppt_h</p:attrName>
                                        </p:attrNameLst>
                                      </p:cBhvr>
                                      <p:tavLst>
                                        <p:tav tm="0">
                                          <p:val>
                                            <p:strVal val="#ppt_h"/>
                                          </p:val>
                                        </p:tav>
                                        <p:tav tm="100000">
                                          <p:val>
                                            <p:strVal val="#ppt_h"/>
                                          </p:val>
                                        </p:tav>
                                      </p:tavLst>
                                    </p:anim>
                                    <p:animEffect transition="in" filter="fade">
                                      <p:cBhvr>
                                        <p:cTn id="58" dur="1000"/>
                                        <p:tgtEl>
                                          <p:spTgt spid="165896"/>
                                        </p:tgtEl>
                                      </p:cBhvr>
                                    </p:animEffect>
                                  </p:childTnLst>
                                </p:cTn>
                              </p:par>
                              <p:par>
                                <p:cTn id="59" presetID="55" presetClass="entr" presetSubtype="0" fill="hold" nodeType="withEffect">
                                  <p:stCondLst>
                                    <p:cond delay="0"/>
                                  </p:stCondLst>
                                  <p:childTnLst>
                                    <p:set>
                                      <p:cBhvr>
                                        <p:cTn id="60" dur="1" fill="hold">
                                          <p:stCondLst>
                                            <p:cond delay="0"/>
                                          </p:stCondLst>
                                        </p:cTn>
                                        <p:tgtEl>
                                          <p:spTgt spid="165897"/>
                                        </p:tgtEl>
                                        <p:attrNameLst>
                                          <p:attrName>style.visibility</p:attrName>
                                        </p:attrNameLst>
                                      </p:cBhvr>
                                      <p:to>
                                        <p:strVal val="visible"/>
                                      </p:to>
                                    </p:set>
                                    <p:anim calcmode="lin" valueType="num">
                                      <p:cBhvr>
                                        <p:cTn id="61" dur="1000" fill="hold"/>
                                        <p:tgtEl>
                                          <p:spTgt spid="165897"/>
                                        </p:tgtEl>
                                        <p:attrNameLst>
                                          <p:attrName>ppt_w</p:attrName>
                                        </p:attrNameLst>
                                      </p:cBhvr>
                                      <p:tavLst>
                                        <p:tav tm="0">
                                          <p:val>
                                            <p:strVal val="#ppt_w*0.70"/>
                                          </p:val>
                                        </p:tav>
                                        <p:tav tm="100000">
                                          <p:val>
                                            <p:strVal val="#ppt_w"/>
                                          </p:val>
                                        </p:tav>
                                      </p:tavLst>
                                    </p:anim>
                                    <p:anim calcmode="lin" valueType="num">
                                      <p:cBhvr>
                                        <p:cTn id="62" dur="1000" fill="hold"/>
                                        <p:tgtEl>
                                          <p:spTgt spid="165897"/>
                                        </p:tgtEl>
                                        <p:attrNameLst>
                                          <p:attrName>ppt_h</p:attrName>
                                        </p:attrNameLst>
                                      </p:cBhvr>
                                      <p:tavLst>
                                        <p:tav tm="0">
                                          <p:val>
                                            <p:strVal val="#ppt_h"/>
                                          </p:val>
                                        </p:tav>
                                        <p:tav tm="100000">
                                          <p:val>
                                            <p:strVal val="#ppt_h"/>
                                          </p:val>
                                        </p:tav>
                                      </p:tavLst>
                                    </p:anim>
                                    <p:animEffect transition="in" filter="fade">
                                      <p:cBhvr>
                                        <p:cTn id="63" dur="1000"/>
                                        <p:tgtEl>
                                          <p:spTgt spid="16589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65895"/>
                                        </p:tgtEl>
                                        <p:attrNameLst>
                                          <p:attrName>style.visibility</p:attrName>
                                        </p:attrNameLst>
                                      </p:cBhvr>
                                      <p:to>
                                        <p:strVal val="visible"/>
                                      </p:to>
                                    </p:set>
                                    <p:anim calcmode="lin" valueType="num">
                                      <p:cBhvr>
                                        <p:cTn id="66" dur="1000" fill="hold"/>
                                        <p:tgtEl>
                                          <p:spTgt spid="165895"/>
                                        </p:tgtEl>
                                        <p:attrNameLst>
                                          <p:attrName>ppt_w</p:attrName>
                                        </p:attrNameLst>
                                      </p:cBhvr>
                                      <p:tavLst>
                                        <p:tav tm="0">
                                          <p:val>
                                            <p:strVal val="#ppt_w*0.70"/>
                                          </p:val>
                                        </p:tav>
                                        <p:tav tm="100000">
                                          <p:val>
                                            <p:strVal val="#ppt_w"/>
                                          </p:val>
                                        </p:tav>
                                      </p:tavLst>
                                    </p:anim>
                                    <p:anim calcmode="lin" valueType="num">
                                      <p:cBhvr>
                                        <p:cTn id="67" dur="1000" fill="hold"/>
                                        <p:tgtEl>
                                          <p:spTgt spid="165895"/>
                                        </p:tgtEl>
                                        <p:attrNameLst>
                                          <p:attrName>ppt_h</p:attrName>
                                        </p:attrNameLst>
                                      </p:cBhvr>
                                      <p:tavLst>
                                        <p:tav tm="0">
                                          <p:val>
                                            <p:strVal val="#ppt_h"/>
                                          </p:val>
                                        </p:tav>
                                        <p:tav tm="100000">
                                          <p:val>
                                            <p:strVal val="#ppt_h"/>
                                          </p:val>
                                        </p:tav>
                                      </p:tavLst>
                                    </p:anim>
                                    <p:animEffect transition="in" filter="fade">
                                      <p:cBhvr>
                                        <p:cTn id="68" dur="1000"/>
                                        <p:tgtEl>
                                          <p:spTgt spid="16589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7" presetClass="entr" presetSubtype="4" fill="hold" nodeType="clickEffect">
                                  <p:stCondLst>
                                    <p:cond delay="0"/>
                                  </p:stCondLst>
                                  <p:childTnLst>
                                    <p:set>
                                      <p:cBhvr>
                                        <p:cTn id="72" dur="1" fill="hold">
                                          <p:stCondLst>
                                            <p:cond delay="0"/>
                                          </p:stCondLst>
                                        </p:cTn>
                                        <p:tgtEl>
                                          <p:spTgt spid="165898"/>
                                        </p:tgtEl>
                                        <p:attrNameLst>
                                          <p:attrName>style.visibility</p:attrName>
                                        </p:attrNameLst>
                                      </p:cBhvr>
                                      <p:to>
                                        <p:strVal val="visible"/>
                                      </p:to>
                                    </p:set>
                                    <p:anim calcmode="lin" valueType="num">
                                      <p:cBhvr additive="base">
                                        <p:cTn id="73" dur="2000" fill="hold"/>
                                        <p:tgtEl>
                                          <p:spTgt spid="165898"/>
                                        </p:tgtEl>
                                        <p:attrNameLst>
                                          <p:attrName>ppt_x</p:attrName>
                                        </p:attrNameLst>
                                      </p:cBhvr>
                                      <p:tavLst>
                                        <p:tav tm="0">
                                          <p:val>
                                            <p:strVal val="#ppt_x"/>
                                          </p:val>
                                        </p:tav>
                                        <p:tav tm="100000">
                                          <p:val>
                                            <p:strVal val="#ppt_x"/>
                                          </p:val>
                                        </p:tav>
                                      </p:tavLst>
                                    </p:anim>
                                    <p:anim calcmode="lin" valueType="num">
                                      <p:cBhvr additive="base">
                                        <p:cTn id="74" dur="2000" fill="hold"/>
                                        <p:tgtEl>
                                          <p:spTgt spid="165898"/>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2" presetClass="entr" presetSubtype="0" fill="hold" nodeType="clickEffect">
                                  <p:stCondLst>
                                    <p:cond delay="0"/>
                                  </p:stCondLst>
                                  <p:childTnLst>
                                    <p:set>
                                      <p:cBhvr>
                                        <p:cTn id="78" dur="1" fill="hold">
                                          <p:stCondLst>
                                            <p:cond delay="0"/>
                                          </p:stCondLst>
                                        </p:cTn>
                                        <p:tgtEl>
                                          <p:spTgt spid="165899">
                                            <p:txEl>
                                              <p:pRg st="0" end="0"/>
                                            </p:txEl>
                                          </p:spTgt>
                                        </p:tgtEl>
                                        <p:attrNameLst>
                                          <p:attrName>style.visibility</p:attrName>
                                        </p:attrNameLst>
                                      </p:cBhvr>
                                      <p:to>
                                        <p:strVal val="visible"/>
                                      </p:to>
                                    </p:set>
                                    <p:animEffect transition="in" filter="fade">
                                      <p:cBhvr>
                                        <p:cTn id="79" dur="1000"/>
                                        <p:tgtEl>
                                          <p:spTgt spid="165899">
                                            <p:txEl>
                                              <p:pRg st="0" end="0"/>
                                            </p:txEl>
                                          </p:spTgt>
                                        </p:tgtEl>
                                      </p:cBhvr>
                                    </p:animEffect>
                                    <p:anim calcmode="lin" valueType="num">
                                      <p:cBhvr>
                                        <p:cTn id="80" dur="1000" fill="hold"/>
                                        <p:tgtEl>
                                          <p:spTgt spid="165899">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165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54" presetClass="entr" presetSubtype="0" accel="100000" fill="hold" nodeType="clickEffect">
                                  <p:stCondLst>
                                    <p:cond delay="0"/>
                                  </p:stCondLst>
                                  <p:childTnLst>
                                    <p:set>
                                      <p:cBhvr>
                                        <p:cTn id="85" dur="1" fill="hold">
                                          <p:stCondLst>
                                            <p:cond delay="0"/>
                                          </p:stCondLst>
                                        </p:cTn>
                                        <p:tgtEl>
                                          <p:spTgt spid="165900">
                                            <p:txEl>
                                              <p:pRg st="0" end="0"/>
                                            </p:txEl>
                                          </p:spTgt>
                                        </p:tgtEl>
                                        <p:attrNameLst>
                                          <p:attrName>style.visibility</p:attrName>
                                        </p:attrNameLst>
                                      </p:cBhvr>
                                      <p:to>
                                        <p:strVal val="visible"/>
                                      </p:to>
                                    </p:set>
                                    <p:anim calcmode="lin" valueType="num">
                                      <p:cBhvr>
                                        <p:cTn id="86" dur="500" fill="hold"/>
                                        <p:tgtEl>
                                          <p:spTgt spid="165900">
                                            <p:txEl>
                                              <p:pRg st="0" end="0"/>
                                            </p:txEl>
                                          </p:spTgt>
                                        </p:tgtEl>
                                        <p:attrNameLst>
                                          <p:attrName>ppt_w</p:attrName>
                                        </p:attrNameLst>
                                      </p:cBhvr>
                                      <p:tavLst>
                                        <p:tav tm="0">
                                          <p:val>
                                            <p:strVal val="#ppt_w*0.05"/>
                                          </p:val>
                                        </p:tav>
                                        <p:tav tm="100000">
                                          <p:val>
                                            <p:strVal val="#ppt_w"/>
                                          </p:val>
                                        </p:tav>
                                      </p:tavLst>
                                    </p:anim>
                                    <p:anim calcmode="lin" valueType="num">
                                      <p:cBhvr>
                                        <p:cTn id="87" dur="500" fill="hold"/>
                                        <p:tgtEl>
                                          <p:spTgt spid="165900">
                                            <p:txEl>
                                              <p:pRg st="0" end="0"/>
                                            </p:txEl>
                                          </p:spTgt>
                                        </p:tgtEl>
                                        <p:attrNameLst>
                                          <p:attrName>ppt_h</p:attrName>
                                        </p:attrNameLst>
                                      </p:cBhvr>
                                      <p:tavLst>
                                        <p:tav tm="0">
                                          <p:val>
                                            <p:strVal val="#ppt_h"/>
                                          </p:val>
                                        </p:tav>
                                        <p:tav tm="100000">
                                          <p:val>
                                            <p:strVal val="#ppt_h"/>
                                          </p:val>
                                        </p:tav>
                                      </p:tavLst>
                                    </p:anim>
                                    <p:anim calcmode="lin" valueType="num">
                                      <p:cBhvr>
                                        <p:cTn id="88" dur="500" fill="hold"/>
                                        <p:tgtEl>
                                          <p:spTgt spid="165900">
                                            <p:txEl>
                                              <p:pRg st="0" end="0"/>
                                            </p:txEl>
                                          </p:spTgt>
                                        </p:tgtEl>
                                        <p:attrNameLst>
                                          <p:attrName>ppt_x</p:attrName>
                                        </p:attrNameLst>
                                      </p:cBhvr>
                                      <p:tavLst>
                                        <p:tav tm="0">
                                          <p:val>
                                            <p:strVal val="#ppt_x-.2"/>
                                          </p:val>
                                        </p:tav>
                                        <p:tav tm="100000">
                                          <p:val>
                                            <p:strVal val="#ppt_x"/>
                                          </p:val>
                                        </p:tav>
                                      </p:tavLst>
                                    </p:anim>
                                    <p:anim calcmode="lin" valueType="num">
                                      <p:cBhvr>
                                        <p:cTn id="89" dur="500" fill="hold"/>
                                        <p:tgtEl>
                                          <p:spTgt spid="165900">
                                            <p:txEl>
                                              <p:pRg st="0" end="0"/>
                                            </p:txEl>
                                          </p:spTgt>
                                        </p:tgtEl>
                                        <p:attrNameLst>
                                          <p:attrName>ppt_y</p:attrName>
                                        </p:attrNameLst>
                                      </p:cBhvr>
                                      <p:tavLst>
                                        <p:tav tm="0">
                                          <p:val>
                                            <p:strVal val="#ppt_y"/>
                                          </p:val>
                                        </p:tav>
                                        <p:tav tm="100000">
                                          <p:val>
                                            <p:strVal val="#ppt_y"/>
                                          </p:val>
                                        </p:tav>
                                      </p:tavLst>
                                    </p:anim>
                                    <p:animEffect transition="in" filter="fade">
                                      <p:cBhvr>
                                        <p:cTn id="90" dur="500"/>
                                        <p:tgtEl>
                                          <p:spTgt spid="16590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165901"/>
                                        </p:tgtEl>
                                        <p:attrNameLst>
                                          <p:attrName>style.visibility</p:attrName>
                                        </p:attrNameLst>
                                      </p:cBhvr>
                                      <p:to>
                                        <p:strVal val="visible"/>
                                      </p:to>
                                    </p:set>
                                    <p:anim calcmode="lin" valueType="num">
                                      <p:cBhvr>
                                        <p:cTn id="95" dur="500" fill="hold"/>
                                        <p:tgtEl>
                                          <p:spTgt spid="165901"/>
                                        </p:tgtEl>
                                        <p:attrNameLst>
                                          <p:attrName>ppt_w</p:attrName>
                                        </p:attrNameLst>
                                      </p:cBhvr>
                                      <p:tavLst>
                                        <p:tav tm="0">
                                          <p:val>
                                            <p:fltVal val="0"/>
                                          </p:val>
                                        </p:tav>
                                        <p:tav tm="100000">
                                          <p:val>
                                            <p:strVal val="#ppt_w"/>
                                          </p:val>
                                        </p:tav>
                                      </p:tavLst>
                                    </p:anim>
                                    <p:anim calcmode="lin" valueType="num">
                                      <p:cBhvr>
                                        <p:cTn id="96" dur="500" fill="hold"/>
                                        <p:tgtEl>
                                          <p:spTgt spid="165901"/>
                                        </p:tgtEl>
                                        <p:attrNameLst>
                                          <p:attrName>ppt_h</p:attrName>
                                        </p:attrNameLst>
                                      </p:cBhvr>
                                      <p:tavLst>
                                        <p:tav tm="0">
                                          <p:val>
                                            <p:fltVal val="0"/>
                                          </p:val>
                                        </p:tav>
                                        <p:tav tm="100000">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9" presetClass="exit" presetSubtype="0" fill="hold" grpId="1" nodeType="clickEffect">
                                  <p:stCondLst>
                                    <p:cond delay="0"/>
                                  </p:stCondLst>
                                  <p:childTnLst>
                                    <p:anim calcmode="lin" valueType="num">
                                      <p:cBhvr>
                                        <p:cTn id="100" dur="1000"/>
                                        <p:tgtEl>
                                          <p:spTgt spid="165901"/>
                                        </p:tgtEl>
                                        <p:attrNameLst>
                                          <p:attrName>ppt_x</p:attrName>
                                        </p:attrNameLst>
                                      </p:cBhvr>
                                      <p:tavLst>
                                        <p:tav tm="0">
                                          <p:val>
                                            <p:strVal val="ppt_x"/>
                                          </p:val>
                                        </p:tav>
                                        <p:tav tm="100000">
                                          <p:val>
                                            <p:strVal val="ppt_x-.2"/>
                                          </p:val>
                                        </p:tav>
                                      </p:tavLst>
                                    </p:anim>
                                    <p:anim calcmode="lin" valueType="num">
                                      <p:cBhvr>
                                        <p:cTn id="101" dur="1000"/>
                                        <p:tgtEl>
                                          <p:spTgt spid="165901"/>
                                        </p:tgtEl>
                                        <p:attrNameLst>
                                          <p:attrName>ppt_y</p:attrName>
                                        </p:attrNameLst>
                                      </p:cBhvr>
                                      <p:tavLst>
                                        <p:tav tm="0">
                                          <p:val>
                                            <p:strVal val="ppt_y"/>
                                          </p:val>
                                        </p:tav>
                                        <p:tav tm="100000">
                                          <p:val>
                                            <p:strVal val="ppt_y"/>
                                          </p:val>
                                        </p:tav>
                                      </p:tavLst>
                                    </p:anim>
                                    <p:animEffect transition="out" filter="fade">
                                      <p:cBhvr>
                                        <p:cTn id="102" dur="1000"/>
                                        <p:tgtEl>
                                          <p:spTgt spid="165901"/>
                                        </p:tgtEl>
                                      </p:cBhvr>
                                    </p:animEffect>
                                    <p:set>
                                      <p:cBhvr>
                                        <p:cTn id="103" dur="1" fill="hold">
                                          <p:stCondLst>
                                            <p:cond delay="999"/>
                                          </p:stCondLst>
                                        </p:cTn>
                                        <p:tgtEl>
                                          <p:spTgt spid="165901"/>
                                        </p:tgtEl>
                                        <p:attrNameLst>
                                          <p:attrName>style.visibility</p:attrName>
                                        </p:attrNameLst>
                                      </p:cBhvr>
                                      <p:to>
                                        <p:strVal val="hidden"/>
                                      </p:to>
                                    </p:set>
                                  </p:childTnLst>
                                </p:cTn>
                              </p:par>
                              <p:par>
                                <p:cTn id="104" presetID="29" presetClass="exit" presetSubtype="0" fill="hold" grpId="0" nodeType="withEffect">
                                  <p:stCondLst>
                                    <p:cond delay="0"/>
                                  </p:stCondLst>
                                  <p:childTnLst>
                                    <p:anim calcmode="lin" valueType="num">
                                      <p:cBhvr>
                                        <p:cTn id="105" dur="1000"/>
                                        <p:tgtEl>
                                          <p:spTgt spid="165900">
                                            <p:txEl>
                                              <p:pRg st="0" end="0"/>
                                            </p:txEl>
                                          </p:spTgt>
                                        </p:tgtEl>
                                        <p:attrNameLst>
                                          <p:attrName>ppt_x</p:attrName>
                                        </p:attrNameLst>
                                      </p:cBhvr>
                                      <p:tavLst>
                                        <p:tav tm="0">
                                          <p:val>
                                            <p:strVal val="ppt_x"/>
                                          </p:val>
                                        </p:tav>
                                        <p:tav tm="100000">
                                          <p:val>
                                            <p:strVal val="ppt_x-.2"/>
                                          </p:val>
                                        </p:tav>
                                      </p:tavLst>
                                    </p:anim>
                                    <p:anim calcmode="lin" valueType="num">
                                      <p:cBhvr>
                                        <p:cTn id="106" dur="1000"/>
                                        <p:tgtEl>
                                          <p:spTgt spid="165900">
                                            <p:txEl>
                                              <p:pRg st="0" end="0"/>
                                            </p:txEl>
                                          </p:spTgt>
                                        </p:tgtEl>
                                        <p:attrNameLst>
                                          <p:attrName>ppt_y</p:attrName>
                                        </p:attrNameLst>
                                      </p:cBhvr>
                                      <p:tavLst>
                                        <p:tav tm="0">
                                          <p:val>
                                            <p:strVal val="ppt_y"/>
                                          </p:val>
                                        </p:tav>
                                        <p:tav tm="100000">
                                          <p:val>
                                            <p:strVal val="ppt_y"/>
                                          </p:val>
                                        </p:tav>
                                      </p:tavLst>
                                    </p:anim>
                                    <p:animEffect transition="out" filter="fade">
                                      <p:cBhvr>
                                        <p:cTn id="107" dur="1000"/>
                                        <p:tgtEl>
                                          <p:spTgt spid="165900">
                                            <p:txEl>
                                              <p:pRg st="0" end="0"/>
                                            </p:txEl>
                                          </p:spTgt>
                                        </p:tgtEl>
                                      </p:cBhvr>
                                    </p:animEffect>
                                    <p:set>
                                      <p:cBhvr>
                                        <p:cTn id="108" dur="1" fill="hold">
                                          <p:stCondLst>
                                            <p:cond delay="999"/>
                                          </p:stCondLst>
                                        </p:cTn>
                                        <p:tgtEl>
                                          <p:spTgt spid="165900">
                                            <p:txEl>
                                              <p:pRg st="0" end="0"/>
                                            </p:txEl>
                                          </p:spTgt>
                                        </p:tgtEl>
                                        <p:attrNameLst>
                                          <p:attrName>style.visibility</p:attrName>
                                        </p:attrNameLst>
                                      </p:cBhvr>
                                      <p:to>
                                        <p:strVal val="hidden"/>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7" presetClass="entr" presetSubtype="0" fill="hold" grpId="0" nodeType="clickEffect">
                                  <p:stCondLst>
                                    <p:cond delay="0"/>
                                  </p:stCondLst>
                                  <p:childTnLst>
                                    <p:set>
                                      <p:cBhvr>
                                        <p:cTn id="112" dur="1" fill="hold">
                                          <p:stCondLst>
                                            <p:cond delay="0"/>
                                          </p:stCondLst>
                                        </p:cTn>
                                        <p:tgtEl>
                                          <p:spTgt spid="165902"/>
                                        </p:tgtEl>
                                        <p:attrNameLst>
                                          <p:attrName>style.visibility</p:attrName>
                                        </p:attrNameLst>
                                      </p:cBhvr>
                                      <p:to>
                                        <p:strVal val="visible"/>
                                      </p:to>
                                    </p:set>
                                    <p:animEffect transition="in" filter="fade">
                                      <p:cBhvr>
                                        <p:cTn id="113" dur="1000"/>
                                        <p:tgtEl>
                                          <p:spTgt spid="165902"/>
                                        </p:tgtEl>
                                      </p:cBhvr>
                                    </p:animEffect>
                                    <p:anim calcmode="lin" valueType="num">
                                      <p:cBhvr>
                                        <p:cTn id="114" dur="1000" fill="hold"/>
                                        <p:tgtEl>
                                          <p:spTgt spid="165902"/>
                                        </p:tgtEl>
                                        <p:attrNameLst>
                                          <p:attrName>ppt_x</p:attrName>
                                        </p:attrNameLst>
                                      </p:cBhvr>
                                      <p:tavLst>
                                        <p:tav tm="0">
                                          <p:val>
                                            <p:strVal val="#ppt_x"/>
                                          </p:val>
                                        </p:tav>
                                        <p:tav tm="100000">
                                          <p:val>
                                            <p:strVal val="#ppt_x"/>
                                          </p:val>
                                        </p:tav>
                                      </p:tavLst>
                                    </p:anim>
                                    <p:anim calcmode="lin" valueType="num">
                                      <p:cBhvr>
                                        <p:cTn id="115" dur="900" decel="100000" fill="hold"/>
                                        <p:tgtEl>
                                          <p:spTgt spid="165902"/>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165902"/>
                                        </p:tgtEl>
                                        <p:attrNameLst>
                                          <p:attrName>ppt_y</p:attrName>
                                        </p:attrNameLst>
                                      </p:cBhvr>
                                      <p:tavLst>
                                        <p:tav tm="0">
                                          <p:val>
                                            <p:strVal val="#ppt_y-.03"/>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9" presetClass="entr" presetSubtype="0" fill="hold" nodeType="clickEffect">
                                  <p:stCondLst>
                                    <p:cond delay="0"/>
                                  </p:stCondLst>
                                  <p:childTnLst>
                                    <p:set>
                                      <p:cBhvr>
                                        <p:cTn id="120" dur="1" fill="hold">
                                          <p:stCondLst>
                                            <p:cond delay="0"/>
                                          </p:stCondLst>
                                        </p:cTn>
                                        <p:tgtEl>
                                          <p:spTgt spid="165903">
                                            <p:txEl>
                                              <p:pRg st="0" end="0"/>
                                            </p:txEl>
                                          </p:spTgt>
                                        </p:tgtEl>
                                        <p:attrNameLst>
                                          <p:attrName>style.visibility</p:attrName>
                                        </p:attrNameLst>
                                      </p:cBhvr>
                                      <p:to>
                                        <p:strVal val="visible"/>
                                      </p:to>
                                    </p:set>
                                    <p:anim calcmode="lin" valueType="num">
                                      <p:cBhvr>
                                        <p:cTn id="121" dur="1000" fill="hold"/>
                                        <p:tgtEl>
                                          <p:spTgt spid="165903">
                                            <p:txEl>
                                              <p:pRg st="0" end="0"/>
                                            </p:txEl>
                                          </p:spTgt>
                                        </p:tgtEl>
                                        <p:attrNameLst>
                                          <p:attrName>ppt_x</p:attrName>
                                        </p:attrNameLst>
                                      </p:cBhvr>
                                      <p:tavLst>
                                        <p:tav tm="0">
                                          <p:val>
                                            <p:strVal val="#ppt_x-.2"/>
                                          </p:val>
                                        </p:tav>
                                        <p:tav tm="100000">
                                          <p:val>
                                            <p:strVal val="#ppt_x"/>
                                          </p:val>
                                        </p:tav>
                                      </p:tavLst>
                                    </p:anim>
                                    <p:anim calcmode="lin" valueType="num">
                                      <p:cBhvr>
                                        <p:cTn id="122" dur="1000" fill="hold"/>
                                        <p:tgtEl>
                                          <p:spTgt spid="1659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23" dur="1000"/>
                                        <p:tgtEl>
                                          <p:spTgt spid="165903">
                                            <p:txEl>
                                              <p:pRg st="0" end="0"/>
                                            </p:txEl>
                                          </p:spTgt>
                                        </p:tgtEl>
                                      </p:cBhvr>
                                    </p:animEffect>
                                  </p:childTnLst>
                                </p:cTn>
                              </p:par>
                              <p:par>
                                <p:cTn id="124" presetID="29" presetClass="entr" presetSubtype="0" fill="hold" nodeType="withEffect">
                                  <p:stCondLst>
                                    <p:cond delay="0"/>
                                  </p:stCondLst>
                                  <p:childTnLst>
                                    <p:set>
                                      <p:cBhvr>
                                        <p:cTn id="125" dur="1" fill="hold">
                                          <p:stCondLst>
                                            <p:cond delay="0"/>
                                          </p:stCondLst>
                                        </p:cTn>
                                        <p:tgtEl>
                                          <p:spTgt spid="165903">
                                            <p:txEl>
                                              <p:pRg st="1" end="1"/>
                                            </p:txEl>
                                          </p:spTgt>
                                        </p:tgtEl>
                                        <p:attrNameLst>
                                          <p:attrName>style.visibility</p:attrName>
                                        </p:attrNameLst>
                                      </p:cBhvr>
                                      <p:to>
                                        <p:strVal val="visible"/>
                                      </p:to>
                                    </p:set>
                                    <p:anim calcmode="lin" valueType="num">
                                      <p:cBhvr>
                                        <p:cTn id="126" dur="1000" fill="hold"/>
                                        <p:tgtEl>
                                          <p:spTgt spid="165903">
                                            <p:txEl>
                                              <p:pRg st="1" end="1"/>
                                            </p:txEl>
                                          </p:spTgt>
                                        </p:tgtEl>
                                        <p:attrNameLst>
                                          <p:attrName>ppt_x</p:attrName>
                                        </p:attrNameLst>
                                      </p:cBhvr>
                                      <p:tavLst>
                                        <p:tav tm="0">
                                          <p:val>
                                            <p:strVal val="#ppt_x-.2"/>
                                          </p:val>
                                        </p:tav>
                                        <p:tav tm="100000">
                                          <p:val>
                                            <p:strVal val="#ppt_x"/>
                                          </p:val>
                                        </p:tav>
                                      </p:tavLst>
                                    </p:anim>
                                    <p:anim calcmode="lin" valueType="num">
                                      <p:cBhvr>
                                        <p:cTn id="127" dur="1000" fill="hold"/>
                                        <p:tgtEl>
                                          <p:spTgt spid="16590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28" dur="1000"/>
                                        <p:tgtEl>
                                          <p:spTgt spid="165903">
                                            <p:txEl>
                                              <p:pRg st="1" end="1"/>
                                            </p:txEl>
                                          </p:spTgt>
                                        </p:tgtEl>
                                      </p:cBhvr>
                                    </p:animEffect>
                                  </p:childTnLst>
                                </p:cTn>
                              </p:par>
                              <p:par>
                                <p:cTn id="129" presetID="29" presetClass="entr" presetSubtype="0" fill="hold" nodeType="withEffect">
                                  <p:stCondLst>
                                    <p:cond delay="0"/>
                                  </p:stCondLst>
                                  <p:childTnLst>
                                    <p:set>
                                      <p:cBhvr>
                                        <p:cTn id="130" dur="1" fill="hold">
                                          <p:stCondLst>
                                            <p:cond delay="0"/>
                                          </p:stCondLst>
                                        </p:cTn>
                                        <p:tgtEl>
                                          <p:spTgt spid="165903">
                                            <p:txEl>
                                              <p:pRg st="2" end="2"/>
                                            </p:txEl>
                                          </p:spTgt>
                                        </p:tgtEl>
                                        <p:attrNameLst>
                                          <p:attrName>style.visibility</p:attrName>
                                        </p:attrNameLst>
                                      </p:cBhvr>
                                      <p:to>
                                        <p:strVal val="visible"/>
                                      </p:to>
                                    </p:set>
                                    <p:anim calcmode="lin" valueType="num">
                                      <p:cBhvr>
                                        <p:cTn id="131" dur="1000" fill="hold"/>
                                        <p:tgtEl>
                                          <p:spTgt spid="165903">
                                            <p:txEl>
                                              <p:pRg st="2" end="2"/>
                                            </p:txEl>
                                          </p:spTgt>
                                        </p:tgtEl>
                                        <p:attrNameLst>
                                          <p:attrName>ppt_x</p:attrName>
                                        </p:attrNameLst>
                                      </p:cBhvr>
                                      <p:tavLst>
                                        <p:tav tm="0">
                                          <p:val>
                                            <p:strVal val="#ppt_x-.2"/>
                                          </p:val>
                                        </p:tav>
                                        <p:tav tm="100000">
                                          <p:val>
                                            <p:strVal val="#ppt_x"/>
                                          </p:val>
                                        </p:tav>
                                      </p:tavLst>
                                    </p:anim>
                                    <p:anim calcmode="lin" valueType="num">
                                      <p:cBhvr>
                                        <p:cTn id="132" dur="1000" fill="hold"/>
                                        <p:tgtEl>
                                          <p:spTgt spid="16590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33" dur="1000"/>
                                        <p:tgtEl>
                                          <p:spTgt spid="165903">
                                            <p:txEl>
                                              <p:pRg st="2" end="2"/>
                                            </p:txEl>
                                          </p:spTgt>
                                        </p:tgtEl>
                                      </p:cBhvr>
                                    </p:animEffect>
                                  </p:childTnLst>
                                </p:cTn>
                              </p:par>
                              <p:par>
                                <p:cTn id="134" presetID="29" presetClass="entr" presetSubtype="0" fill="hold" nodeType="withEffect">
                                  <p:stCondLst>
                                    <p:cond delay="0"/>
                                  </p:stCondLst>
                                  <p:childTnLst>
                                    <p:set>
                                      <p:cBhvr>
                                        <p:cTn id="135" dur="1" fill="hold">
                                          <p:stCondLst>
                                            <p:cond delay="0"/>
                                          </p:stCondLst>
                                        </p:cTn>
                                        <p:tgtEl>
                                          <p:spTgt spid="165903">
                                            <p:txEl>
                                              <p:pRg st="3" end="3"/>
                                            </p:txEl>
                                          </p:spTgt>
                                        </p:tgtEl>
                                        <p:attrNameLst>
                                          <p:attrName>style.visibility</p:attrName>
                                        </p:attrNameLst>
                                      </p:cBhvr>
                                      <p:to>
                                        <p:strVal val="visible"/>
                                      </p:to>
                                    </p:set>
                                    <p:anim calcmode="lin" valueType="num">
                                      <p:cBhvr>
                                        <p:cTn id="136" dur="1000" fill="hold"/>
                                        <p:tgtEl>
                                          <p:spTgt spid="165903">
                                            <p:txEl>
                                              <p:pRg st="3" end="3"/>
                                            </p:txEl>
                                          </p:spTgt>
                                        </p:tgtEl>
                                        <p:attrNameLst>
                                          <p:attrName>ppt_x</p:attrName>
                                        </p:attrNameLst>
                                      </p:cBhvr>
                                      <p:tavLst>
                                        <p:tav tm="0">
                                          <p:val>
                                            <p:strVal val="#ppt_x-.2"/>
                                          </p:val>
                                        </p:tav>
                                        <p:tav tm="100000">
                                          <p:val>
                                            <p:strVal val="#ppt_x"/>
                                          </p:val>
                                        </p:tav>
                                      </p:tavLst>
                                    </p:anim>
                                    <p:anim calcmode="lin" valueType="num">
                                      <p:cBhvr>
                                        <p:cTn id="137" dur="1000" fill="hold"/>
                                        <p:tgtEl>
                                          <p:spTgt spid="16590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38" dur="1000"/>
                                        <p:tgtEl>
                                          <p:spTgt spid="165903">
                                            <p:txEl>
                                              <p:pRg st="3" end="3"/>
                                            </p:txEl>
                                          </p:spTgt>
                                        </p:tgtEl>
                                      </p:cBhvr>
                                    </p:animEffect>
                                  </p:childTnLst>
                                </p:cTn>
                              </p:par>
                              <p:par>
                                <p:cTn id="139" presetID="29" presetClass="entr" presetSubtype="0" fill="hold" nodeType="withEffect">
                                  <p:stCondLst>
                                    <p:cond delay="0"/>
                                  </p:stCondLst>
                                  <p:childTnLst>
                                    <p:set>
                                      <p:cBhvr>
                                        <p:cTn id="140" dur="1" fill="hold">
                                          <p:stCondLst>
                                            <p:cond delay="0"/>
                                          </p:stCondLst>
                                        </p:cTn>
                                        <p:tgtEl>
                                          <p:spTgt spid="165903">
                                            <p:txEl>
                                              <p:pRg st="4" end="4"/>
                                            </p:txEl>
                                          </p:spTgt>
                                        </p:tgtEl>
                                        <p:attrNameLst>
                                          <p:attrName>style.visibility</p:attrName>
                                        </p:attrNameLst>
                                      </p:cBhvr>
                                      <p:to>
                                        <p:strVal val="visible"/>
                                      </p:to>
                                    </p:set>
                                    <p:anim calcmode="lin" valueType="num">
                                      <p:cBhvr>
                                        <p:cTn id="141" dur="1000" fill="hold"/>
                                        <p:tgtEl>
                                          <p:spTgt spid="165903">
                                            <p:txEl>
                                              <p:pRg st="4" end="4"/>
                                            </p:txEl>
                                          </p:spTgt>
                                        </p:tgtEl>
                                        <p:attrNameLst>
                                          <p:attrName>ppt_x</p:attrName>
                                        </p:attrNameLst>
                                      </p:cBhvr>
                                      <p:tavLst>
                                        <p:tav tm="0">
                                          <p:val>
                                            <p:strVal val="#ppt_x-.2"/>
                                          </p:val>
                                        </p:tav>
                                        <p:tav tm="100000">
                                          <p:val>
                                            <p:strVal val="#ppt_x"/>
                                          </p:val>
                                        </p:tav>
                                      </p:tavLst>
                                    </p:anim>
                                    <p:anim calcmode="lin" valueType="num">
                                      <p:cBhvr>
                                        <p:cTn id="142" dur="1000" fill="hold"/>
                                        <p:tgtEl>
                                          <p:spTgt spid="16590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43" dur="1000"/>
                                        <p:tgtEl>
                                          <p:spTgt spid="1659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2" grpId="0" animBg="1"/>
      <p:bldP spid="165895" grpId="0"/>
      <p:bldP spid="165900" grpId="0" build="allAtOnce"/>
      <p:bldP spid="165901" grpId="0" animBg="1"/>
      <p:bldP spid="165901" grpId="1" animBg="1"/>
      <p:bldP spid="16590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39750" y="0"/>
            <a:ext cx="8229600" cy="1143000"/>
          </a:xfrm>
        </p:spPr>
        <p:txBody>
          <a:bodyPr/>
          <a:lstStyle/>
          <a:p>
            <a:pPr marL="838200" indent="-838200" algn="l" eaLnBrk="1" hangingPunct="1"/>
            <a:r>
              <a:rPr lang="en-US" smtClean="0"/>
              <a:t>D-Overhead trunk</a:t>
            </a:r>
          </a:p>
        </p:txBody>
      </p:sp>
      <p:sp>
        <p:nvSpPr>
          <p:cNvPr id="108547" name="Rectangle 3"/>
          <p:cNvSpPr>
            <a:spLocks noGrp="1" noChangeArrowheads="1"/>
          </p:cNvSpPr>
          <p:nvPr>
            <p:ph type="body" idx="1"/>
          </p:nvPr>
        </p:nvSpPr>
        <p:spPr>
          <a:xfrm>
            <a:off x="457200" y="1196975"/>
            <a:ext cx="8229600" cy="4929188"/>
          </a:xfrm>
        </p:spPr>
        <p:txBody>
          <a:bodyPr/>
          <a:lstStyle/>
          <a:p>
            <a:pPr lvl="1" algn="l" rtl="0" eaLnBrk="1" hangingPunct="1">
              <a:buFontTx/>
              <a:buNone/>
            </a:pPr>
            <a:r>
              <a:rPr lang="en-US" smtClean="0">
                <a:solidFill>
                  <a:srgbClr val="FAFDBD"/>
                </a:solidFill>
              </a:rPr>
              <a:t>In an overhead trunk system the main plenum or trunk is extended in a false ceiling usually down a center hall </a:t>
            </a:r>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924175"/>
            <a:ext cx="67691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 calcmode="lin" valueType="num">
                                      <p:cBhvr additive="base">
                                        <p:cTn id="7" dur="500" fill="hold"/>
                                        <p:tgtEl>
                                          <p:spTgt spid="108546"/>
                                        </p:tgtEl>
                                        <p:attrNameLst>
                                          <p:attrName>ppt_x</p:attrName>
                                        </p:attrNameLst>
                                      </p:cBhvr>
                                      <p:tavLst>
                                        <p:tav tm="0">
                                          <p:val>
                                            <p:strVal val="#ppt_x"/>
                                          </p:val>
                                        </p:tav>
                                        <p:tav tm="100000">
                                          <p:val>
                                            <p:strVal val="#ppt_x"/>
                                          </p:val>
                                        </p:tav>
                                      </p:tavLst>
                                    </p:anim>
                                    <p:anim calcmode="lin" valueType="num">
                                      <p:cBhvr additive="base">
                                        <p:cTn id="8" dur="500" fill="hold"/>
                                        <p:tgtEl>
                                          <p:spTgt spid="1085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08547">
                                            <p:txEl>
                                              <p:pRg st="0" end="0"/>
                                            </p:txEl>
                                          </p:spTgt>
                                        </p:tgtEl>
                                        <p:attrNameLst>
                                          <p:attrName>style.visibility</p:attrName>
                                        </p:attrNameLst>
                                      </p:cBhvr>
                                      <p:to>
                                        <p:strVal val="visible"/>
                                      </p:to>
                                    </p:set>
                                    <p:anim calcmode="discrete" valueType="clr">
                                      <p:cBhvr override="childStyle">
                                        <p:cTn id="13" dur="80"/>
                                        <p:tgtEl>
                                          <p:spTgt spid="1085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8547">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08547">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1" fill="hold">
                                          <p:stCondLst>
                                            <p:cond delay="0"/>
                                          </p:stCondLst>
                                        </p:cTn>
                                        <p:tgtEl>
                                          <p:spTgt spid="108548"/>
                                        </p:tgtEl>
                                        <p:attrNameLst>
                                          <p:attrName>style.visibility</p:attrName>
                                        </p:attrNameLst>
                                      </p:cBhvr>
                                      <p:to>
                                        <p:strVal val="visible"/>
                                      </p:to>
                                    </p:set>
                                    <p:anim calcmode="lin" valueType="num">
                                      <p:cBhvr>
                                        <p:cTn id="20" dur="1000" fill="hold"/>
                                        <p:tgtEl>
                                          <p:spTgt spid="108548"/>
                                        </p:tgtEl>
                                        <p:attrNameLst>
                                          <p:attrName>ppt_x</p:attrName>
                                        </p:attrNameLst>
                                      </p:cBhvr>
                                      <p:tavLst>
                                        <p:tav tm="0">
                                          <p:val>
                                            <p:strVal val="#ppt_x-.2"/>
                                          </p:val>
                                        </p:tav>
                                        <p:tav tm="100000">
                                          <p:val>
                                            <p:strVal val="#ppt_x"/>
                                          </p:val>
                                        </p:tav>
                                      </p:tavLst>
                                    </p:anim>
                                    <p:anim calcmode="lin" valueType="num">
                                      <p:cBhvr>
                                        <p:cTn id="21" dur="1000" fill="hold"/>
                                        <p:tgtEl>
                                          <p:spTgt spid="108548"/>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algn="l" eaLnBrk="1" hangingPunct="1"/>
            <a:r>
              <a:rPr lang="en-US" smtClean="0"/>
              <a:t>E-Overhead radial </a:t>
            </a:r>
          </a:p>
        </p:txBody>
      </p:sp>
      <p:sp>
        <p:nvSpPr>
          <p:cNvPr id="109571" name="Rectangle 3"/>
          <p:cNvSpPr>
            <a:spLocks noGrp="1" noChangeArrowheads="1"/>
          </p:cNvSpPr>
          <p:nvPr>
            <p:ph type="body" idx="1"/>
          </p:nvPr>
        </p:nvSpPr>
        <p:spPr>
          <a:xfrm>
            <a:off x="457200" y="1268413"/>
            <a:ext cx="8229600" cy="4857750"/>
          </a:xfrm>
        </p:spPr>
        <p:txBody>
          <a:bodyPr/>
          <a:lstStyle/>
          <a:p>
            <a:pPr lvl="1" algn="l" rtl="0" eaLnBrk="1" hangingPunct="1">
              <a:buFontTx/>
              <a:buNone/>
            </a:pPr>
            <a:r>
              <a:rPr lang="en-US" smtClean="0">
                <a:solidFill>
                  <a:srgbClr val="FAFDBD"/>
                </a:solidFill>
              </a:rPr>
              <a:t>The overhead radial system does not have an extended plenum. The supply air flows directly from the central plenum through duct located in a (false) hall ceiling. </a:t>
            </a:r>
          </a:p>
        </p:txBody>
      </p:sp>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141663"/>
            <a:ext cx="669607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additive="base">
                                        <p:cTn id="7" dur="500" fill="hold"/>
                                        <p:tgtEl>
                                          <p:spTgt spid="109570"/>
                                        </p:tgtEl>
                                        <p:attrNameLst>
                                          <p:attrName>ppt_x</p:attrName>
                                        </p:attrNameLst>
                                      </p:cBhvr>
                                      <p:tavLst>
                                        <p:tav tm="0">
                                          <p:val>
                                            <p:strVal val="#ppt_x"/>
                                          </p:val>
                                        </p:tav>
                                        <p:tav tm="100000">
                                          <p:val>
                                            <p:strVal val="#ppt_x"/>
                                          </p:val>
                                        </p:tav>
                                      </p:tavLst>
                                    </p:anim>
                                    <p:anim calcmode="lin" valueType="num">
                                      <p:cBhvr additive="base">
                                        <p:cTn id="8" dur="500" fill="hold"/>
                                        <p:tgtEl>
                                          <p:spTgt spid="1095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09571">
                                            <p:txEl>
                                              <p:pRg st="0" end="0"/>
                                            </p:txEl>
                                          </p:spTgt>
                                        </p:tgtEl>
                                        <p:attrNameLst>
                                          <p:attrName>style.visibility</p:attrName>
                                        </p:attrNameLst>
                                      </p:cBhvr>
                                      <p:to>
                                        <p:strVal val="visible"/>
                                      </p:to>
                                    </p:set>
                                    <p:anim calcmode="discrete" valueType="clr">
                                      <p:cBhvr override="childStyle">
                                        <p:cTn id="13" dur="80"/>
                                        <p:tgtEl>
                                          <p:spTgt spid="1095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9571">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09571">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1" fill="hold">
                                          <p:stCondLst>
                                            <p:cond delay="0"/>
                                          </p:stCondLst>
                                        </p:cTn>
                                        <p:tgtEl>
                                          <p:spTgt spid="109572"/>
                                        </p:tgtEl>
                                        <p:attrNameLst>
                                          <p:attrName>style.visibility</p:attrName>
                                        </p:attrNameLst>
                                      </p:cBhvr>
                                      <p:to>
                                        <p:strVal val="visible"/>
                                      </p:to>
                                    </p:set>
                                    <p:anim calcmode="lin" valueType="num">
                                      <p:cBhvr>
                                        <p:cTn id="20" dur="1000" fill="hold"/>
                                        <p:tgtEl>
                                          <p:spTgt spid="109572"/>
                                        </p:tgtEl>
                                        <p:attrNameLst>
                                          <p:attrName>ppt_x</p:attrName>
                                        </p:attrNameLst>
                                      </p:cBhvr>
                                      <p:tavLst>
                                        <p:tav tm="0">
                                          <p:val>
                                            <p:strVal val="#ppt_x-.2"/>
                                          </p:val>
                                        </p:tav>
                                        <p:tav tm="100000">
                                          <p:val>
                                            <p:strVal val="#ppt_x"/>
                                          </p:val>
                                        </p:tav>
                                      </p:tavLst>
                                    </p:anim>
                                    <p:anim calcmode="lin" valueType="num">
                                      <p:cBhvr>
                                        <p:cTn id="21" dur="1000" fill="hold"/>
                                        <p:tgtEl>
                                          <p:spTgt spid="10957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50825" y="274638"/>
            <a:ext cx="8435975" cy="850900"/>
          </a:xfrm>
        </p:spPr>
        <p:txBody>
          <a:bodyPr/>
          <a:lstStyle/>
          <a:p>
            <a:pPr algn="l" eaLnBrk="1" hangingPunct="1"/>
            <a:r>
              <a:rPr lang="en-US" b="1" smtClean="0"/>
              <a:t>4- The steps of air duct design</a:t>
            </a:r>
            <a:r>
              <a:rPr lang="en-US" smtClean="0"/>
              <a:t> </a:t>
            </a:r>
          </a:p>
        </p:txBody>
      </p:sp>
      <p:sp>
        <p:nvSpPr>
          <p:cNvPr id="110595" name="Rectangle 3"/>
          <p:cNvSpPr>
            <a:spLocks noGrp="1" noChangeArrowheads="1"/>
          </p:cNvSpPr>
          <p:nvPr>
            <p:ph type="body" idx="1"/>
          </p:nvPr>
        </p:nvSpPr>
        <p:spPr>
          <a:xfrm>
            <a:off x="395288" y="1196975"/>
            <a:ext cx="8291512" cy="4929188"/>
          </a:xfrm>
        </p:spPr>
        <p:txBody>
          <a:bodyPr/>
          <a:lstStyle/>
          <a:p>
            <a:pPr algn="l" rtl="0" eaLnBrk="1" hangingPunct="1"/>
            <a:r>
              <a:rPr lang="en-US" smtClean="0"/>
              <a:t> A- Determining the quantity of air required for each room by using this relation :</a:t>
            </a:r>
          </a:p>
          <a:p>
            <a:pPr lvl="1" algn="l" rtl="0" eaLnBrk="1" hangingPunct="1"/>
            <a:r>
              <a:rPr lang="en-US" altLang="zh-CN" smtClean="0">
                <a:solidFill>
                  <a:srgbClr val="FAFDBD"/>
                </a:solidFill>
                <a:ea typeface="SimSun" panose="02010600030101010101" pitchFamily="2" charset="-122"/>
              </a:rPr>
              <a:t>Q = 1.232 V ∆T</a:t>
            </a:r>
          </a:p>
          <a:p>
            <a:pPr lvl="1" algn="l" rtl="0" eaLnBrk="1" hangingPunct="1"/>
            <a:r>
              <a:rPr lang="en-US" altLang="zh-CN" smtClean="0">
                <a:solidFill>
                  <a:srgbClr val="FAFDBD"/>
                </a:solidFill>
                <a:ea typeface="SimSun" panose="02010600030101010101" pitchFamily="2" charset="-122"/>
              </a:rPr>
              <a:t>Q: Thermal load (summation of sensible heat and latent heat) (kW)</a:t>
            </a:r>
          </a:p>
          <a:p>
            <a:pPr lvl="1" algn="l" rtl="0" eaLnBrk="1" hangingPunct="1"/>
            <a:r>
              <a:rPr lang="en-US" altLang="zh-CN" smtClean="0">
                <a:solidFill>
                  <a:srgbClr val="FAFDBD"/>
                </a:solidFill>
                <a:ea typeface="SimSun" panose="02010600030101010101" pitchFamily="2" charset="-122"/>
              </a:rPr>
              <a:t>V: Volume flow rate of supply (cms)</a:t>
            </a:r>
            <a:endParaRPr lang="ar-EG" altLang="zh-CN" smtClean="0">
              <a:solidFill>
                <a:srgbClr val="FAFDBD"/>
              </a:solidFill>
            </a:endParaRPr>
          </a:p>
          <a:p>
            <a:pPr lvl="1" algn="l" rtl="0" eaLnBrk="1" hangingPunct="1"/>
            <a:r>
              <a:rPr lang="en-US" altLang="zh-CN" smtClean="0">
                <a:solidFill>
                  <a:srgbClr val="FAFDBD"/>
                </a:solidFill>
                <a:ea typeface="SimSun" panose="02010600030101010101" pitchFamily="2" charset="-122"/>
              </a:rPr>
              <a:t>∆T: temperature difference between the indoor temperature and supply air temperature</a:t>
            </a:r>
            <a:endParaRPr lang="en-US" smtClean="0">
              <a:solidFill>
                <a:srgbClr val="FAFDBD"/>
              </a:solidFill>
            </a:endParaRPr>
          </a:p>
          <a:p>
            <a:pPr algn="l" rtl="0" eaLnBrk="1" hangingPunct="1"/>
            <a:endParaRPr lang="en-US" smtClean="0">
              <a:solidFill>
                <a:srgbClr val="FAFDBD"/>
              </a:solidFill>
            </a:endParaRPr>
          </a:p>
          <a:p>
            <a:pPr algn="l" rtl="0" eaLnBrk="1" hangingPunct="1"/>
            <a:endParaRPr lang="en-US" smtClean="0">
              <a:solidFill>
                <a:srgbClr val="FAFDBD"/>
              </a:solidFill>
            </a:endParaRPr>
          </a:p>
          <a:p>
            <a:pPr algn="l" rtl="0" eaLnBrk="1" hangingPunct="1"/>
            <a:endParaRPr lang="ar-EG"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10594"/>
                                        </p:tgtEl>
                                        <p:attrNameLst>
                                          <p:attrName>style.visibility</p:attrName>
                                        </p:attrNameLst>
                                      </p:cBhvr>
                                      <p:to>
                                        <p:strVal val="visible"/>
                                      </p:to>
                                    </p:set>
                                    <p:animEffect transition="in" filter="fade">
                                      <p:cBhvr>
                                        <p:cTn id="7" dur="1000"/>
                                        <p:tgtEl>
                                          <p:spTgt spid="110594"/>
                                        </p:tgtEl>
                                      </p:cBhvr>
                                    </p:animEffect>
                                    <p:anim calcmode="lin" valueType="num">
                                      <p:cBhvr>
                                        <p:cTn id="8" dur="1000" fill="hold"/>
                                        <p:tgtEl>
                                          <p:spTgt spid="110594"/>
                                        </p:tgtEl>
                                        <p:attrNameLst>
                                          <p:attrName>ppt_x</p:attrName>
                                        </p:attrNameLst>
                                      </p:cBhvr>
                                      <p:tavLst>
                                        <p:tav tm="0">
                                          <p:val>
                                            <p:strVal val="#ppt_x-.1"/>
                                          </p:val>
                                        </p:tav>
                                        <p:tav tm="100000">
                                          <p:val>
                                            <p:strVal val="#ppt_x"/>
                                          </p:val>
                                        </p:tav>
                                      </p:tavLst>
                                    </p:anim>
                                    <p:anim calcmode="lin" valueType="num">
                                      <p:cBhvr>
                                        <p:cTn id="9" dur="1000" fill="hold"/>
                                        <p:tgtEl>
                                          <p:spTgt spid="110594"/>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10595">
                                            <p:txEl>
                                              <p:pRg st="0" end="0"/>
                                            </p:txEl>
                                          </p:spTgt>
                                        </p:tgtEl>
                                        <p:attrNameLst>
                                          <p:attrName>style.visibility</p:attrName>
                                        </p:attrNameLst>
                                      </p:cBhvr>
                                      <p:to>
                                        <p:strVal val="visible"/>
                                      </p:to>
                                    </p:set>
                                    <p:anim calcmode="lin" valueType="num">
                                      <p:cBhvr additive="base">
                                        <p:cTn id="14" dur="5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0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10595">
                                            <p:txEl>
                                              <p:pRg st="1" end="1"/>
                                            </p:txEl>
                                          </p:spTgt>
                                        </p:tgtEl>
                                        <p:attrNameLst>
                                          <p:attrName>style.visibility</p:attrName>
                                        </p:attrNameLst>
                                      </p:cBhvr>
                                      <p:to>
                                        <p:strVal val="visible"/>
                                      </p:to>
                                    </p:set>
                                    <p:anim calcmode="discrete" valueType="clr">
                                      <p:cBhvr override="childStyle">
                                        <p:cTn id="20" dur="80"/>
                                        <p:tgtEl>
                                          <p:spTgt spid="1105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10595">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110595">
                                            <p:txEl>
                                              <p:pRg st="1" end="1"/>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10595">
                                            <p:txEl>
                                              <p:pRg st="2" end="2"/>
                                            </p:txEl>
                                          </p:spTgt>
                                        </p:tgtEl>
                                        <p:attrNameLst>
                                          <p:attrName>style.visibility</p:attrName>
                                        </p:attrNameLst>
                                      </p:cBhvr>
                                      <p:to>
                                        <p:strVal val="visible"/>
                                      </p:to>
                                    </p:set>
                                    <p:anim calcmode="discrete" valueType="clr">
                                      <p:cBhvr override="childStyle">
                                        <p:cTn id="27" dur="80"/>
                                        <p:tgtEl>
                                          <p:spTgt spid="11059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10595">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110595">
                                            <p:txEl>
                                              <p:pRg st="2" end="2"/>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10595">
                                            <p:txEl>
                                              <p:pRg st="3" end="3"/>
                                            </p:txEl>
                                          </p:spTgt>
                                        </p:tgtEl>
                                        <p:attrNameLst>
                                          <p:attrName>style.visibility</p:attrName>
                                        </p:attrNameLst>
                                      </p:cBhvr>
                                      <p:to>
                                        <p:strVal val="visible"/>
                                      </p:to>
                                    </p:set>
                                    <p:anim calcmode="discrete" valueType="clr">
                                      <p:cBhvr override="childStyle">
                                        <p:cTn id="34" dur="80"/>
                                        <p:tgtEl>
                                          <p:spTgt spid="11059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0595">
                                            <p:txEl>
                                              <p:pRg st="3" end="3"/>
                                            </p:txEl>
                                          </p:spTgt>
                                        </p:tgtEl>
                                        <p:attrNameLst>
                                          <p:attrName>fillcolor</p:attrName>
                                        </p:attrNameLst>
                                      </p:cBhvr>
                                      <p:tavLst>
                                        <p:tav tm="0">
                                          <p:val>
                                            <p:clrVal>
                                              <a:schemeClr val="accent2"/>
                                            </p:clrVal>
                                          </p:val>
                                        </p:tav>
                                        <p:tav tm="50000">
                                          <p:val>
                                            <p:clrVal>
                                              <a:schemeClr val="hlink"/>
                                            </p:clrVal>
                                          </p:val>
                                        </p:tav>
                                      </p:tavLst>
                                    </p:anim>
                                    <p:set>
                                      <p:cBhvr>
                                        <p:cTn id="36" dur="80"/>
                                        <p:tgtEl>
                                          <p:spTgt spid="110595">
                                            <p:txEl>
                                              <p:pRg st="3" end="3"/>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7" presetClass="entr" presetSubtype="0" fill="hold" nodeType="clickEffect">
                                  <p:stCondLst>
                                    <p:cond delay="0"/>
                                  </p:stCondLst>
                                  <p:iterate type="lt">
                                    <p:tmPct val="50000"/>
                                  </p:iterate>
                                  <p:childTnLst>
                                    <p:set>
                                      <p:cBhvr>
                                        <p:cTn id="40" dur="1" fill="hold">
                                          <p:stCondLst>
                                            <p:cond delay="0"/>
                                          </p:stCondLst>
                                        </p:cTn>
                                        <p:tgtEl>
                                          <p:spTgt spid="110595">
                                            <p:txEl>
                                              <p:pRg st="4" end="4"/>
                                            </p:txEl>
                                          </p:spTgt>
                                        </p:tgtEl>
                                        <p:attrNameLst>
                                          <p:attrName>style.visibility</p:attrName>
                                        </p:attrNameLst>
                                      </p:cBhvr>
                                      <p:to>
                                        <p:strVal val="visible"/>
                                      </p:to>
                                    </p:set>
                                    <p:anim calcmode="discrete" valueType="clr">
                                      <p:cBhvr override="childStyle">
                                        <p:cTn id="41" dur="80"/>
                                        <p:tgtEl>
                                          <p:spTgt spid="11059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10595">
                                            <p:txEl>
                                              <p:pRg st="4" end="4"/>
                                            </p:txEl>
                                          </p:spTgt>
                                        </p:tgtEl>
                                        <p:attrNameLst>
                                          <p:attrName>fillcolor</p:attrName>
                                        </p:attrNameLst>
                                      </p:cBhvr>
                                      <p:tavLst>
                                        <p:tav tm="0">
                                          <p:val>
                                            <p:clrVal>
                                              <a:schemeClr val="accent2"/>
                                            </p:clrVal>
                                          </p:val>
                                        </p:tav>
                                        <p:tav tm="50000">
                                          <p:val>
                                            <p:clrVal>
                                              <a:schemeClr val="hlink"/>
                                            </p:clrVal>
                                          </p:val>
                                        </p:tav>
                                      </p:tavLst>
                                    </p:anim>
                                    <p:set>
                                      <p:cBhvr>
                                        <p:cTn id="43" dur="80"/>
                                        <p:tgtEl>
                                          <p:spTgt spid="11059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457200" y="476250"/>
            <a:ext cx="7715250" cy="6381750"/>
          </a:xfrm>
        </p:spPr>
        <p:txBody>
          <a:bodyPr/>
          <a:lstStyle/>
          <a:p>
            <a:pPr algn="l" rtl="0" eaLnBrk="1" hangingPunct="1"/>
            <a:r>
              <a:rPr lang="en-US" smtClean="0"/>
              <a:t>B-Determining the number of diffusers and its distribution through each room according to:</a:t>
            </a:r>
          </a:p>
          <a:p>
            <a:pPr algn="l" rtl="0" eaLnBrk="1" hangingPunct="1"/>
            <a:endParaRPr lang="en-US" smtClean="0"/>
          </a:p>
          <a:p>
            <a:pPr lvl="1" algn="l" rtl="0" eaLnBrk="1" hangingPunct="1">
              <a:buFontTx/>
              <a:buNone/>
            </a:pPr>
            <a:r>
              <a:rPr lang="en-US" smtClean="0">
                <a:solidFill>
                  <a:srgbClr val="FAFDBD"/>
                </a:solidFill>
              </a:rPr>
              <a:t>1- Area of the room .</a:t>
            </a:r>
          </a:p>
          <a:p>
            <a:pPr lvl="1" algn="l" rtl="0" eaLnBrk="1" hangingPunct="1">
              <a:buFontTx/>
              <a:buNone/>
            </a:pPr>
            <a:r>
              <a:rPr lang="en-US" smtClean="0">
                <a:solidFill>
                  <a:srgbClr val="FAFDBD"/>
                </a:solidFill>
              </a:rPr>
              <a:t>2-The quantity of air </a:t>
            </a:r>
            <a:r>
              <a:rPr lang="ar-EG" smtClean="0">
                <a:solidFill>
                  <a:srgbClr val="FAFDBD"/>
                </a:solidFill>
              </a:rPr>
              <a:t>.</a:t>
            </a:r>
          </a:p>
          <a:p>
            <a:pPr lvl="1" algn="l" rtl="0" eaLnBrk="1" hangingPunct="1">
              <a:buFontTx/>
              <a:buNone/>
            </a:pPr>
            <a:r>
              <a:rPr lang="en-US" smtClean="0">
                <a:solidFill>
                  <a:srgbClr val="FAFDBD"/>
                </a:solidFill>
              </a:rPr>
              <a:t>3-The recommended noise level </a:t>
            </a:r>
            <a:r>
              <a:rPr lang="ar-EG" smtClean="0">
                <a:solidFill>
                  <a:srgbClr val="FAFDBD"/>
                </a:solidFill>
              </a:rPr>
              <a:t>.</a:t>
            </a:r>
          </a:p>
          <a:p>
            <a:pPr lvl="1" algn="l" rtl="0" eaLnBrk="1" hangingPunct="1">
              <a:buFontTx/>
              <a:buNone/>
            </a:pPr>
            <a:endParaRPr lang="ar-EG" smtClean="0">
              <a:solidFill>
                <a:srgbClr val="FAFDBD"/>
              </a:solidFill>
            </a:endParaRPr>
          </a:p>
          <a:p>
            <a:pPr algn="l" rtl="0" eaLnBrk="1" hangingPunct="1"/>
            <a:r>
              <a:rPr lang="en-US" smtClean="0"/>
              <a:t>C- Select duct system suitable for our design .</a:t>
            </a:r>
          </a:p>
          <a:p>
            <a:pPr algn="l" rtl="0" eaLnBrk="1" hangingPunct="1"/>
            <a:endParaRPr lang="en-US" smtClean="0"/>
          </a:p>
          <a:p>
            <a:pPr lvl="1" algn="l" rtl="0" eaLnBrk="1" hangingPunct="1">
              <a:buFontTx/>
              <a:buNone/>
            </a:pP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1618">
                                            <p:txEl>
                                              <p:pRg st="0" end="0"/>
                                            </p:txEl>
                                          </p:spTgt>
                                        </p:tgtEl>
                                        <p:attrNameLst>
                                          <p:attrName>style.visibility</p:attrName>
                                        </p:attrNameLst>
                                      </p:cBhvr>
                                      <p:to>
                                        <p:strVal val="visible"/>
                                      </p:to>
                                    </p:set>
                                    <p:anim calcmode="lin" valueType="num">
                                      <p:cBhvr additive="base">
                                        <p:cTn id="7" dur="500" fill="hold"/>
                                        <p:tgtEl>
                                          <p:spTgt spid="1116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11618">
                                            <p:txEl>
                                              <p:pRg st="2" end="2"/>
                                            </p:txEl>
                                          </p:spTgt>
                                        </p:tgtEl>
                                        <p:attrNameLst>
                                          <p:attrName>style.visibility</p:attrName>
                                        </p:attrNameLst>
                                      </p:cBhvr>
                                      <p:to>
                                        <p:strVal val="visible"/>
                                      </p:to>
                                    </p:set>
                                    <p:anim calcmode="discrete" valueType="clr">
                                      <p:cBhvr override="childStyle">
                                        <p:cTn id="13" dur="80"/>
                                        <p:tgtEl>
                                          <p:spTgt spid="1116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1618">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111618">
                                            <p:txEl>
                                              <p:pRg st="2" end="2"/>
                                            </p:txEl>
                                          </p:spTgt>
                                        </p:tgtEl>
                                        <p:attrNameLst>
                                          <p:attrName>fill.type</p:attrName>
                                        </p:attrNameLst>
                                      </p:cBhvr>
                                      <p:to>
                                        <p:strVal val="solid"/>
                                      </p:to>
                                    </p:set>
                                  </p:childTnLst>
                                </p:cTn>
                              </p:par>
                              <p:par>
                                <p:cTn id="16" presetID="27" presetClass="entr" presetSubtype="0" fill="hold" nodeType="withEffect">
                                  <p:stCondLst>
                                    <p:cond delay="0"/>
                                  </p:stCondLst>
                                  <p:iterate type="lt">
                                    <p:tmPct val="50000"/>
                                  </p:iterate>
                                  <p:childTnLst>
                                    <p:set>
                                      <p:cBhvr>
                                        <p:cTn id="17" dur="1" fill="hold">
                                          <p:stCondLst>
                                            <p:cond delay="0"/>
                                          </p:stCondLst>
                                        </p:cTn>
                                        <p:tgtEl>
                                          <p:spTgt spid="111618">
                                            <p:txEl>
                                              <p:pRg st="3" end="3"/>
                                            </p:txEl>
                                          </p:spTgt>
                                        </p:tgtEl>
                                        <p:attrNameLst>
                                          <p:attrName>style.visibility</p:attrName>
                                        </p:attrNameLst>
                                      </p:cBhvr>
                                      <p:to>
                                        <p:strVal val="visible"/>
                                      </p:to>
                                    </p:set>
                                    <p:anim calcmode="discrete" valueType="clr">
                                      <p:cBhvr override="childStyle">
                                        <p:cTn id="18" dur="80"/>
                                        <p:tgtEl>
                                          <p:spTgt spid="1116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1618">
                                            <p:txEl>
                                              <p:pRg st="3" end="3"/>
                                            </p:txEl>
                                          </p:spTgt>
                                        </p:tgtEl>
                                        <p:attrNameLst>
                                          <p:attrName>fillcolor</p:attrName>
                                        </p:attrNameLst>
                                      </p:cBhvr>
                                      <p:tavLst>
                                        <p:tav tm="0">
                                          <p:val>
                                            <p:clrVal>
                                              <a:schemeClr val="accent2"/>
                                            </p:clrVal>
                                          </p:val>
                                        </p:tav>
                                        <p:tav tm="50000">
                                          <p:val>
                                            <p:clrVal>
                                              <a:schemeClr val="hlink"/>
                                            </p:clrVal>
                                          </p:val>
                                        </p:tav>
                                      </p:tavLst>
                                    </p:anim>
                                    <p:set>
                                      <p:cBhvr>
                                        <p:cTn id="20" dur="80"/>
                                        <p:tgtEl>
                                          <p:spTgt spid="111618">
                                            <p:txEl>
                                              <p:pRg st="3" end="3"/>
                                            </p:txEl>
                                          </p:spTgt>
                                        </p:tgtEl>
                                        <p:attrNameLst>
                                          <p:attrName>fill.type</p:attrName>
                                        </p:attrNameLst>
                                      </p:cBhvr>
                                      <p:to>
                                        <p:strVal val="solid"/>
                                      </p:to>
                                    </p:set>
                                  </p:childTnLst>
                                </p:cTn>
                              </p:par>
                              <p:par>
                                <p:cTn id="21" presetID="27" presetClass="entr" presetSubtype="0" fill="hold" nodeType="withEffect">
                                  <p:stCondLst>
                                    <p:cond delay="0"/>
                                  </p:stCondLst>
                                  <p:iterate type="lt">
                                    <p:tmPct val="50000"/>
                                  </p:iterate>
                                  <p:childTnLst>
                                    <p:set>
                                      <p:cBhvr>
                                        <p:cTn id="22" dur="1" fill="hold">
                                          <p:stCondLst>
                                            <p:cond delay="0"/>
                                          </p:stCondLst>
                                        </p:cTn>
                                        <p:tgtEl>
                                          <p:spTgt spid="111618">
                                            <p:txEl>
                                              <p:pRg st="4" end="4"/>
                                            </p:txEl>
                                          </p:spTgt>
                                        </p:tgtEl>
                                        <p:attrNameLst>
                                          <p:attrName>style.visibility</p:attrName>
                                        </p:attrNameLst>
                                      </p:cBhvr>
                                      <p:to>
                                        <p:strVal val="visible"/>
                                      </p:to>
                                    </p:set>
                                    <p:anim calcmode="discrete" valueType="clr">
                                      <p:cBhvr override="childStyle">
                                        <p:cTn id="23" dur="80"/>
                                        <p:tgtEl>
                                          <p:spTgt spid="11161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1618">
                                            <p:txEl>
                                              <p:pRg st="4" end="4"/>
                                            </p:txEl>
                                          </p:spTgt>
                                        </p:tgtEl>
                                        <p:attrNameLst>
                                          <p:attrName>fillcolor</p:attrName>
                                        </p:attrNameLst>
                                      </p:cBhvr>
                                      <p:tavLst>
                                        <p:tav tm="0">
                                          <p:val>
                                            <p:clrVal>
                                              <a:schemeClr val="accent2"/>
                                            </p:clrVal>
                                          </p:val>
                                        </p:tav>
                                        <p:tav tm="50000">
                                          <p:val>
                                            <p:clrVal>
                                              <a:schemeClr val="hlink"/>
                                            </p:clrVal>
                                          </p:val>
                                        </p:tav>
                                      </p:tavLst>
                                    </p:anim>
                                    <p:set>
                                      <p:cBhvr>
                                        <p:cTn id="25" dur="80"/>
                                        <p:tgtEl>
                                          <p:spTgt spid="111618">
                                            <p:txEl>
                                              <p:pRg st="4" end="4"/>
                                            </p:txEl>
                                          </p:spTgt>
                                        </p:tgtEl>
                                        <p:attrNameLst>
                                          <p:attrName>fill.type</p:attrName>
                                        </p:attrNameLst>
                                      </p:cBhvr>
                                      <p:to>
                                        <p:strVal val="solid"/>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iterate type="lt">
                                    <p:tmPct val="0"/>
                                  </p:iterate>
                                  <p:childTnLst>
                                    <p:set>
                                      <p:cBhvr>
                                        <p:cTn id="29" dur="1" fill="hold">
                                          <p:stCondLst>
                                            <p:cond delay="0"/>
                                          </p:stCondLst>
                                        </p:cTn>
                                        <p:tgtEl>
                                          <p:spTgt spid="111618">
                                            <p:txEl>
                                              <p:pRg st="6" end="6"/>
                                            </p:txEl>
                                          </p:spTgt>
                                        </p:tgtEl>
                                        <p:attrNameLst>
                                          <p:attrName>style.visibility</p:attrName>
                                        </p:attrNameLst>
                                      </p:cBhvr>
                                      <p:to>
                                        <p:strVal val="visible"/>
                                      </p:to>
                                    </p:set>
                                    <p:anim calcmode="lin" valueType="num">
                                      <p:cBhvr additive="base">
                                        <p:cTn id="30" dur="500" fill="hold"/>
                                        <p:tgtEl>
                                          <p:spTgt spid="111618">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161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body" idx="1"/>
          </p:nvPr>
        </p:nvSpPr>
        <p:spPr>
          <a:xfrm>
            <a:off x="468313" y="620713"/>
            <a:ext cx="8229600" cy="5505450"/>
          </a:xfrm>
        </p:spPr>
        <p:txBody>
          <a:bodyPr/>
          <a:lstStyle/>
          <a:p>
            <a:pPr algn="l" rtl="0" eaLnBrk="1" hangingPunct="1"/>
            <a:r>
              <a:rPr lang="en-US" smtClean="0"/>
              <a:t>D- According to distribution we can determine the quantity of air for each duct</a:t>
            </a:r>
          </a:p>
          <a:p>
            <a:pPr algn="l" rtl="0" eaLnBrk="1" hangingPunct="1">
              <a:buFontTx/>
              <a:buNone/>
            </a:pPr>
            <a:r>
              <a:rPr lang="en-US" smtClean="0"/>
              <a:t> </a:t>
            </a:r>
            <a:endParaRPr lang="ar-EG" smtClean="0"/>
          </a:p>
        </p:txBody>
      </p:sp>
      <p:pic>
        <p:nvPicPr>
          <p:cNvPr id="112643"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420938"/>
            <a:ext cx="6840537"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642">
                                            <p:txEl>
                                              <p:pRg st="0" end="0"/>
                                            </p:txEl>
                                          </p:spTgt>
                                        </p:tgtEl>
                                        <p:attrNameLst>
                                          <p:attrName>style.visibility</p:attrName>
                                        </p:attrNameLst>
                                      </p:cBhvr>
                                      <p:to>
                                        <p:strVal val="visible"/>
                                      </p:to>
                                    </p:set>
                                    <p:anim calcmode="lin" valueType="num">
                                      <p:cBhvr additive="base">
                                        <p:cTn id="7" dur="500" fill="hold"/>
                                        <p:tgtEl>
                                          <p:spTgt spid="1126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4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42">
                                            <p:txEl>
                                              <p:pRg st="1" end="1"/>
                                            </p:txEl>
                                          </p:spTgt>
                                        </p:tgtEl>
                                        <p:attrNameLst>
                                          <p:attrName>style.visibility</p:attrName>
                                        </p:attrNameLst>
                                      </p:cBhvr>
                                      <p:to>
                                        <p:strVal val="visible"/>
                                      </p:to>
                                    </p:set>
                                    <p:anim calcmode="lin" valueType="num">
                                      <p:cBhvr additive="base">
                                        <p:cTn id="11" dur="500" fill="hold"/>
                                        <p:tgtEl>
                                          <p:spTgt spid="11264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112643"/>
                                        </p:tgtEl>
                                        <p:attrNameLst>
                                          <p:attrName>style.visibility</p:attrName>
                                        </p:attrNameLst>
                                      </p:cBhvr>
                                      <p:to>
                                        <p:strVal val="visible"/>
                                      </p:to>
                                    </p:set>
                                    <p:animEffect transition="in" filter="wheel(4)">
                                      <p:cBhvr>
                                        <p:cTn id="17" dur="2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0" y="476250"/>
            <a:ext cx="9144000" cy="6381750"/>
          </a:xfrm>
        </p:spPr>
        <p:txBody>
          <a:bodyPr/>
          <a:lstStyle/>
          <a:p>
            <a:pPr algn="l" rtl="0" eaLnBrk="1" hangingPunct="1"/>
            <a:endParaRPr lang="en-US" smtClean="0"/>
          </a:p>
          <a:p>
            <a:pPr algn="l" rtl="0" eaLnBrk="1" hangingPunct="1"/>
            <a:r>
              <a:rPr lang="en-US" smtClean="0"/>
              <a:t>E- Duct sizing: we can use one of the following methods </a:t>
            </a:r>
            <a:r>
              <a:rPr lang="ar-EG" smtClean="0"/>
              <a:t>:</a:t>
            </a:r>
          </a:p>
          <a:p>
            <a:pPr algn="l" rtl="0" eaLnBrk="1" hangingPunct="1"/>
            <a:endParaRPr lang="en-US" smtClean="0"/>
          </a:p>
          <a:p>
            <a:pPr lvl="1" algn="l" rtl="0" eaLnBrk="1" hangingPunct="1"/>
            <a:r>
              <a:rPr lang="en-US" smtClean="0">
                <a:solidFill>
                  <a:srgbClr val="FAFDBD"/>
                </a:solidFill>
              </a:rPr>
              <a:t>1- Equal friction method with maximum velocity .</a:t>
            </a:r>
          </a:p>
          <a:p>
            <a:pPr lvl="1" algn="l" rtl="0" eaLnBrk="1" hangingPunct="1"/>
            <a:r>
              <a:rPr lang="en-US" smtClean="0">
                <a:solidFill>
                  <a:srgbClr val="FAFDBD"/>
                </a:solidFill>
              </a:rPr>
              <a:t>2- Static regain method </a:t>
            </a:r>
            <a:r>
              <a:rPr lang="ar-EG" smtClean="0">
                <a:solidFill>
                  <a:srgbClr val="FAFDBD"/>
                </a:solidFill>
              </a:rPr>
              <a:t>.</a:t>
            </a:r>
          </a:p>
          <a:p>
            <a:pPr lvl="1" algn="l" rtl="0" eaLnBrk="1" hangingPunct="1"/>
            <a:r>
              <a:rPr lang="en-US" smtClean="0">
                <a:solidFill>
                  <a:srgbClr val="FAFDBD"/>
                </a:solidFill>
              </a:rPr>
              <a:t>3- Constant velocity method </a:t>
            </a:r>
            <a:r>
              <a:rPr lang="ar-EG" smtClean="0">
                <a:solidFill>
                  <a:srgbClr val="FAFDBD"/>
                </a:solidFill>
              </a:rPr>
              <a:t>.</a:t>
            </a:r>
          </a:p>
          <a:p>
            <a:pPr lvl="1" algn="l" rtl="0" eaLnBrk="1" hangingPunct="1"/>
            <a:r>
              <a:rPr lang="en-US" smtClean="0">
                <a:solidFill>
                  <a:srgbClr val="FAFDBD"/>
                </a:solidFill>
              </a:rPr>
              <a:t>4- T method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3666">
                                            <p:txEl>
                                              <p:pRg st="1" end="1"/>
                                            </p:txEl>
                                          </p:spTgt>
                                        </p:tgtEl>
                                        <p:attrNameLst>
                                          <p:attrName>style.visibility</p:attrName>
                                        </p:attrNameLst>
                                      </p:cBhvr>
                                      <p:to>
                                        <p:strVal val="visible"/>
                                      </p:to>
                                    </p:set>
                                    <p:anim calcmode="lin" valueType="num">
                                      <p:cBhvr additive="base">
                                        <p:cTn id="7" dur="500" fill="hold"/>
                                        <p:tgtEl>
                                          <p:spTgt spid="11366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6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13666">
                                            <p:txEl>
                                              <p:pRg st="3" end="3"/>
                                            </p:txEl>
                                          </p:spTgt>
                                        </p:tgtEl>
                                        <p:attrNameLst>
                                          <p:attrName>style.visibility</p:attrName>
                                        </p:attrNameLst>
                                      </p:cBhvr>
                                      <p:to>
                                        <p:strVal val="visible"/>
                                      </p:to>
                                    </p:set>
                                    <p:anim calcmode="discrete" valueType="clr">
                                      <p:cBhvr override="childStyle">
                                        <p:cTn id="13" dur="80"/>
                                        <p:tgtEl>
                                          <p:spTgt spid="11366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3666">
                                            <p:txEl>
                                              <p:pRg st="3" end="3"/>
                                            </p:txEl>
                                          </p:spTgt>
                                        </p:tgtEl>
                                        <p:attrNameLst>
                                          <p:attrName>fillcolor</p:attrName>
                                        </p:attrNameLst>
                                      </p:cBhvr>
                                      <p:tavLst>
                                        <p:tav tm="0">
                                          <p:val>
                                            <p:clrVal>
                                              <a:schemeClr val="accent2"/>
                                            </p:clrVal>
                                          </p:val>
                                        </p:tav>
                                        <p:tav tm="50000">
                                          <p:val>
                                            <p:clrVal>
                                              <a:schemeClr val="hlink"/>
                                            </p:clrVal>
                                          </p:val>
                                        </p:tav>
                                      </p:tavLst>
                                    </p:anim>
                                    <p:set>
                                      <p:cBhvr>
                                        <p:cTn id="15" dur="80"/>
                                        <p:tgtEl>
                                          <p:spTgt spid="113666">
                                            <p:txEl>
                                              <p:pRg st="3" end="3"/>
                                            </p:txEl>
                                          </p:spTgt>
                                        </p:tgtEl>
                                        <p:attrNameLst>
                                          <p:attrName>fill.type</p:attrName>
                                        </p:attrNameLst>
                                      </p:cBhvr>
                                      <p:to>
                                        <p:strVal val="solid"/>
                                      </p:to>
                                    </p:set>
                                  </p:childTnLst>
                                </p:cTn>
                              </p:par>
                              <p:par>
                                <p:cTn id="16" presetID="27" presetClass="entr" presetSubtype="0" fill="hold" nodeType="withEffect">
                                  <p:stCondLst>
                                    <p:cond delay="0"/>
                                  </p:stCondLst>
                                  <p:iterate type="lt">
                                    <p:tmPct val="50000"/>
                                  </p:iterate>
                                  <p:childTnLst>
                                    <p:set>
                                      <p:cBhvr>
                                        <p:cTn id="17" dur="1" fill="hold">
                                          <p:stCondLst>
                                            <p:cond delay="0"/>
                                          </p:stCondLst>
                                        </p:cTn>
                                        <p:tgtEl>
                                          <p:spTgt spid="113666">
                                            <p:txEl>
                                              <p:pRg st="4" end="4"/>
                                            </p:txEl>
                                          </p:spTgt>
                                        </p:tgtEl>
                                        <p:attrNameLst>
                                          <p:attrName>style.visibility</p:attrName>
                                        </p:attrNameLst>
                                      </p:cBhvr>
                                      <p:to>
                                        <p:strVal val="visible"/>
                                      </p:to>
                                    </p:set>
                                    <p:anim calcmode="discrete" valueType="clr">
                                      <p:cBhvr override="childStyle">
                                        <p:cTn id="18" dur="80"/>
                                        <p:tgtEl>
                                          <p:spTgt spid="11366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3666">
                                            <p:txEl>
                                              <p:pRg st="4" end="4"/>
                                            </p:txEl>
                                          </p:spTgt>
                                        </p:tgtEl>
                                        <p:attrNameLst>
                                          <p:attrName>fillcolor</p:attrName>
                                        </p:attrNameLst>
                                      </p:cBhvr>
                                      <p:tavLst>
                                        <p:tav tm="0">
                                          <p:val>
                                            <p:clrVal>
                                              <a:schemeClr val="accent2"/>
                                            </p:clrVal>
                                          </p:val>
                                        </p:tav>
                                        <p:tav tm="50000">
                                          <p:val>
                                            <p:clrVal>
                                              <a:schemeClr val="hlink"/>
                                            </p:clrVal>
                                          </p:val>
                                        </p:tav>
                                      </p:tavLst>
                                    </p:anim>
                                    <p:set>
                                      <p:cBhvr>
                                        <p:cTn id="20" dur="80"/>
                                        <p:tgtEl>
                                          <p:spTgt spid="113666">
                                            <p:txEl>
                                              <p:pRg st="4" end="4"/>
                                            </p:txEl>
                                          </p:spTgt>
                                        </p:tgtEl>
                                        <p:attrNameLst>
                                          <p:attrName>fill.type</p:attrName>
                                        </p:attrNameLst>
                                      </p:cBhvr>
                                      <p:to>
                                        <p:strVal val="solid"/>
                                      </p:to>
                                    </p:set>
                                  </p:childTnLst>
                                </p:cTn>
                              </p:par>
                              <p:par>
                                <p:cTn id="21" presetID="27" presetClass="entr" presetSubtype="0" fill="hold" nodeType="withEffect">
                                  <p:stCondLst>
                                    <p:cond delay="0"/>
                                  </p:stCondLst>
                                  <p:iterate type="lt">
                                    <p:tmPct val="50000"/>
                                  </p:iterate>
                                  <p:childTnLst>
                                    <p:set>
                                      <p:cBhvr>
                                        <p:cTn id="22" dur="1" fill="hold">
                                          <p:stCondLst>
                                            <p:cond delay="0"/>
                                          </p:stCondLst>
                                        </p:cTn>
                                        <p:tgtEl>
                                          <p:spTgt spid="113666">
                                            <p:txEl>
                                              <p:pRg st="5" end="5"/>
                                            </p:txEl>
                                          </p:spTgt>
                                        </p:tgtEl>
                                        <p:attrNameLst>
                                          <p:attrName>style.visibility</p:attrName>
                                        </p:attrNameLst>
                                      </p:cBhvr>
                                      <p:to>
                                        <p:strVal val="visible"/>
                                      </p:to>
                                    </p:set>
                                    <p:anim calcmode="discrete" valueType="clr">
                                      <p:cBhvr override="childStyle">
                                        <p:cTn id="23" dur="80"/>
                                        <p:tgtEl>
                                          <p:spTgt spid="11366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3666">
                                            <p:txEl>
                                              <p:pRg st="5" end="5"/>
                                            </p:txEl>
                                          </p:spTgt>
                                        </p:tgtEl>
                                        <p:attrNameLst>
                                          <p:attrName>fillcolor</p:attrName>
                                        </p:attrNameLst>
                                      </p:cBhvr>
                                      <p:tavLst>
                                        <p:tav tm="0">
                                          <p:val>
                                            <p:clrVal>
                                              <a:schemeClr val="accent2"/>
                                            </p:clrVal>
                                          </p:val>
                                        </p:tav>
                                        <p:tav tm="50000">
                                          <p:val>
                                            <p:clrVal>
                                              <a:schemeClr val="hlink"/>
                                            </p:clrVal>
                                          </p:val>
                                        </p:tav>
                                      </p:tavLst>
                                    </p:anim>
                                    <p:set>
                                      <p:cBhvr>
                                        <p:cTn id="25" dur="80"/>
                                        <p:tgtEl>
                                          <p:spTgt spid="113666">
                                            <p:txEl>
                                              <p:pRg st="5" end="5"/>
                                            </p:txEl>
                                          </p:spTgt>
                                        </p:tgtEl>
                                        <p:attrNameLst>
                                          <p:attrName>fill.type</p:attrName>
                                        </p:attrNameLst>
                                      </p:cBhvr>
                                      <p:to>
                                        <p:strVal val="solid"/>
                                      </p:to>
                                    </p:set>
                                  </p:childTnLst>
                                </p:cTn>
                              </p:par>
                              <p:par>
                                <p:cTn id="26" presetID="27" presetClass="entr" presetSubtype="0" fill="hold" nodeType="withEffect">
                                  <p:stCondLst>
                                    <p:cond delay="0"/>
                                  </p:stCondLst>
                                  <p:iterate type="lt">
                                    <p:tmPct val="50000"/>
                                  </p:iterate>
                                  <p:childTnLst>
                                    <p:set>
                                      <p:cBhvr>
                                        <p:cTn id="27" dur="1" fill="hold">
                                          <p:stCondLst>
                                            <p:cond delay="0"/>
                                          </p:stCondLst>
                                        </p:cTn>
                                        <p:tgtEl>
                                          <p:spTgt spid="113666">
                                            <p:txEl>
                                              <p:pRg st="6" end="6"/>
                                            </p:txEl>
                                          </p:spTgt>
                                        </p:tgtEl>
                                        <p:attrNameLst>
                                          <p:attrName>style.visibility</p:attrName>
                                        </p:attrNameLst>
                                      </p:cBhvr>
                                      <p:to>
                                        <p:strVal val="visible"/>
                                      </p:to>
                                    </p:set>
                                    <p:anim calcmode="discrete" valueType="clr">
                                      <p:cBhvr override="childStyle">
                                        <p:cTn id="28" dur="80"/>
                                        <p:tgtEl>
                                          <p:spTgt spid="113666">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3666">
                                            <p:txEl>
                                              <p:pRg st="6" end="6"/>
                                            </p:txEl>
                                          </p:spTgt>
                                        </p:tgtEl>
                                        <p:attrNameLst>
                                          <p:attrName>fillcolor</p:attrName>
                                        </p:attrNameLst>
                                      </p:cBhvr>
                                      <p:tavLst>
                                        <p:tav tm="0">
                                          <p:val>
                                            <p:clrVal>
                                              <a:schemeClr val="accent2"/>
                                            </p:clrVal>
                                          </p:val>
                                        </p:tav>
                                        <p:tav tm="50000">
                                          <p:val>
                                            <p:clrVal>
                                              <a:schemeClr val="hlink"/>
                                            </p:clrVal>
                                          </p:val>
                                        </p:tav>
                                      </p:tavLst>
                                    </p:anim>
                                    <p:set>
                                      <p:cBhvr>
                                        <p:cTn id="30" dur="80"/>
                                        <p:tgtEl>
                                          <p:spTgt spid="113666">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sz="half" idx="1"/>
          </p:nvPr>
        </p:nvSpPr>
        <p:spPr>
          <a:xfrm>
            <a:off x="457200" y="260350"/>
            <a:ext cx="7931150" cy="5865813"/>
          </a:xfrm>
        </p:spPr>
        <p:txBody>
          <a:bodyPr/>
          <a:lstStyle/>
          <a:p>
            <a:pPr algn="l" rtl="0" eaLnBrk="1" hangingPunct="1"/>
            <a:r>
              <a:rPr lang="en-US" sz="2800" smtClean="0"/>
              <a:t>By using equal friction method with maximum velocity we can determine the</a:t>
            </a:r>
          </a:p>
          <a:p>
            <a:pPr algn="l" rtl="0" eaLnBrk="1" hangingPunct="1">
              <a:buFontTx/>
              <a:buNone/>
            </a:pPr>
            <a:r>
              <a:rPr lang="en-US" sz="2800" smtClean="0"/>
              <a:t>  Friction equivalent diameter. </a:t>
            </a:r>
          </a:p>
        </p:txBody>
      </p:sp>
      <p:graphicFrame>
        <p:nvGraphicFramePr>
          <p:cNvPr id="114693" name="Object 5"/>
          <p:cNvGraphicFramePr>
            <a:graphicFrameLocks noChangeAspect="1"/>
          </p:cNvGraphicFramePr>
          <p:nvPr>
            <p:ph sz="half" idx="2"/>
          </p:nvPr>
        </p:nvGraphicFramePr>
        <p:xfrm>
          <a:off x="1293813" y="1773238"/>
          <a:ext cx="6734175" cy="4673600"/>
        </p:xfrm>
        <a:graphic>
          <a:graphicData uri="http://schemas.openxmlformats.org/presentationml/2006/ole">
            <mc:AlternateContent xmlns:mc="http://schemas.openxmlformats.org/markup-compatibility/2006">
              <mc:Choice xmlns:v="urn:schemas-microsoft-com:vml" Requires="v">
                <p:oleObj spid="_x0000_s3085" name="Bitmap Image" r:id="rId3" imgW="2591162" imgH="3390476" progId="Paint.Picture">
                  <p:embed/>
                </p:oleObj>
              </mc:Choice>
              <mc:Fallback>
                <p:oleObj name="Bitmap Image" r:id="rId3" imgW="2591162" imgH="3390476" progId="Paint.Pictur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1773238"/>
                        <a:ext cx="6734175" cy="4673600"/>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45791" dir="2021404" algn="ctr" rotWithShape="0">
                                <a:srgbClr val="B2B2B2">
                                  <a:alpha val="80000"/>
                                </a:srgbClr>
                              </a:outerShdw>
                            </a:effectLst>
                          </a14:hiddenEffects>
                        </a:ext>
                      </a:extLst>
                    </p:spPr>
                  </p:pic>
                </p:oleObj>
              </mc:Fallback>
            </mc:AlternateContent>
          </a:graphicData>
        </a:graphic>
      </p:graphicFrame>
      <p:sp>
        <p:nvSpPr>
          <p:cNvPr id="114696" name="Line 8"/>
          <p:cNvSpPr>
            <a:spLocks noChangeShapeType="1"/>
          </p:cNvSpPr>
          <p:nvPr/>
        </p:nvSpPr>
        <p:spPr bwMode="auto">
          <a:xfrm>
            <a:off x="2700338" y="3357563"/>
            <a:ext cx="1295400" cy="0"/>
          </a:xfrm>
          <a:prstGeom prst="line">
            <a:avLst/>
          </a:prstGeom>
          <a:noFill/>
          <a:ln w="9525">
            <a:no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114697" name="Line 9"/>
          <p:cNvSpPr>
            <a:spLocks noChangeShapeType="1"/>
          </p:cNvSpPr>
          <p:nvPr/>
        </p:nvSpPr>
        <p:spPr bwMode="auto">
          <a:xfrm flipV="1">
            <a:off x="1979613" y="2997200"/>
            <a:ext cx="1638300" cy="0"/>
          </a:xfrm>
          <a:prstGeom prst="line">
            <a:avLst/>
          </a:prstGeom>
          <a:noFill/>
          <a:ln w="57150">
            <a:solidFill>
              <a:srgbClr val="800080"/>
            </a:solid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114699" name="Line 11"/>
          <p:cNvSpPr>
            <a:spLocks noChangeShapeType="1"/>
          </p:cNvSpPr>
          <p:nvPr/>
        </p:nvSpPr>
        <p:spPr bwMode="auto">
          <a:xfrm>
            <a:off x="3708400" y="3068638"/>
            <a:ext cx="0" cy="3095625"/>
          </a:xfrm>
          <a:prstGeom prst="line">
            <a:avLst/>
          </a:prstGeom>
          <a:noFill/>
          <a:ln w="57150">
            <a:solidFill>
              <a:srgbClr val="800080"/>
            </a:solid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114701" name="Line 13"/>
          <p:cNvSpPr>
            <a:spLocks noChangeShapeType="1"/>
          </p:cNvSpPr>
          <p:nvPr/>
        </p:nvSpPr>
        <p:spPr bwMode="auto">
          <a:xfrm flipH="1">
            <a:off x="1979613" y="1916113"/>
            <a:ext cx="5257800" cy="1584325"/>
          </a:xfrm>
          <a:prstGeom prst="line">
            <a:avLst/>
          </a:prstGeom>
          <a:noFill/>
          <a:ln w="38100">
            <a:solidFill>
              <a:srgbClr val="0000FF"/>
            </a:solidFill>
            <a:round/>
            <a:headEnd/>
            <a:tailEnd/>
          </a:ln>
          <a:effectLst>
            <a:outerShdw dist="45791" dir="2021404" algn="ctr" rotWithShape="0">
              <a:srgbClr val="B2B2B2">
                <a:alpha val="80000"/>
              </a:srgbClr>
            </a:outerShdw>
          </a:effectLst>
        </p:spPr>
        <p:txBody>
          <a:bodyPr/>
          <a:lstStyle/>
          <a:p>
            <a:pPr>
              <a:defRPr/>
            </a:pPr>
            <a:endParaRPr lang="ar-SY"/>
          </a:p>
        </p:txBody>
      </p:sp>
      <p:sp>
        <p:nvSpPr>
          <p:cNvPr id="114703" name="AutoShape 15"/>
          <p:cNvSpPr>
            <a:spLocks noChangeArrowheads="1"/>
          </p:cNvSpPr>
          <p:nvPr/>
        </p:nvSpPr>
        <p:spPr bwMode="auto">
          <a:xfrm>
            <a:off x="2195513" y="3789363"/>
            <a:ext cx="1708150" cy="606425"/>
          </a:xfrm>
          <a:prstGeom prst="wedgeRoundRectCallout">
            <a:avLst>
              <a:gd name="adj1" fmla="val -25838"/>
              <a:gd name="adj2" fmla="val -122250"/>
              <a:gd name="adj3" fmla="val 16667"/>
            </a:avLst>
          </a:prstGeom>
          <a:solidFill>
            <a:srgbClr val="FAFDBD"/>
          </a:solidFill>
          <a:ln w="9525" algn="ctr">
            <a:noFill/>
            <a:miter lim="800000"/>
            <a:headEnd/>
            <a:tailEnd/>
          </a:ln>
          <a:effectLst>
            <a:outerShdw dist="45791" dir="2021404" algn="ctr" rotWithShape="0">
              <a:srgbClr val="B2B2B2">
                <a:alpha val="80000"/>
              </a:srgbClr>
            </a:outerShdw>
          </a:effectLst>
        </p:spPr>
        <p:txBody>
          <a:bodyPr/>
          <a:lstStyle/>
          <a:p>
            <a:pPr>
              <a:defRPr/>
            </a:pPr>
            <a:r>
              <a:rPr lang="en-US"/>
              <a:t>Diameter</a:t>
            </a:r>
          </a:p>
          <a:p>
            <a:pPr>
              <a:defRPr/>
            </a:pPr>
            <a:r>
              <a:rPr lang="en-US"/>
              <a:t>line</a:t>
            </a:r>
          </a:p>
        </p:txBody>
      </p:sp>
      <p:sp>
        <p:nvSpPr>
          <p:cNvPr id="114704" name="AutoShape 16"/>
          <p:cNvSpPr>
            <a:spLocks noChangeArrowheads="1"/>
          </p:cNvSpPr>
          <p:nvPr/>
        </p:nvSpPr>
        <p:spPr bwMode="auto">
          <a:xfrm>
            <a:off x="5003800" y="3141663"/>
            <a:ext cx="1854200" cy="617537"/>
          </a:xfrm>
          <a:prstGeom prst="wedgeRoundRectCallout">
            <a:avLst>
              <a:gd name="adj1" fmla="val -30565"/>
              <a:gd name="adj2" fmla="val 168509"/>
              <a:gd name="adj3" fmla="val 16667"/>
            </a:avLst>
          </a:prstGeom>
          <a:solidFill>
            <a:srgbClr val="FAFDBD"/>
          </a:solidFill>
          <a:ln w="9525" algn="ctr">
            <a:noFill/>
            <a:miter lim="800000"/>
            <a:headEnd/>
            <a:tailEnd/>
          </a:ln>
          <a:effectLst>
            <a:outerShdw dist="45791" dir="2021404" algn="ctr" rotWithShape="0">
              <a:srgbClr val="B2B2B2">
                <a:alpha val="80000"/>
              </a:srgbClr>
            </a:outerShdw>
          </a:effectLst>
        </p:spPr>
        <p:txBody>
          <a:bodyPr/>
          <a:lstStyle/>
          <a:p>
            <a:pPr>
              <a:defRPr/>
            </a:pPr>
            <a:r>
              <a:rPr lang="en-US"/>
              <a:t>Velocity</a:t>
            </a:r>
          </a:p>
          <a:p>
            <a:pPr>
              <a:defRPr/>
            </a:pPr>
            <a:r>
              <a:rPr lang="en-US"/>
              <a:t>line</a:t>
            </a:r>
          </a:p>
        </p:txBody>
      </p:sp>
      <p:sp>
        <p:nvSpPr>
          <p:cNvPr id="114709" name="Text Box 21"/>
          <p:cNvSpPr txBox="1">
            <a:spLocks noChangeArrowheads="1"/>
          </p:cNvSpPr>
          <p:nvPr/>
        </p:nvSpPr>
        <p:spPr bwMode="auto">
          <a:xfrm>
            <a:off x="4787900" y="1412875"/>
            <a:ext cx="3527425" cy="366713"/>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a:spcBef>
                <a:spcPct val="50000"/>
              </a:spcBef>
              <a:defRPr/>
            </a:pPr>
            <a:endParaRPr lang="en-US"/>
          </a:p>
        </p:txBody>
      </p:sp>
      <p:sp>
        <p:nvSpPr>
          <p:cNvPr id="114710" name="Text Box 22"/>
          <p:cNvSpPr txBox="1">
            <a:spLocks noChangeArrowheads="1"/>
          </p:cNvSpPr>
          <p:nvPr/>
        </p:nvSpPr>
        <p:spPr bwMode="auto">
          <a:xfrm>
            <a:off x="3276600" y="2060575"/>
            <a:ext cx="2901950" cy="366713"/>
          </a:xfrm>
          <a:prstGeom prst="rect">
            <a:avLst/>
          </a:prstGeom>
          <a:solidFill>
            <a:srgbClr val="99FF99"/>
          </a:solidFill>
          <a:ln w="9525" algn="ctr">
            <a:noFill/>
            <a:miter lim="800000"/>
            <a:headEnd/>
            <a:tailEnd/>
          </a:ln>
          <a:effectLst>
            <a:outerShdw dist="45791" dir="2021404" algn="ctr" rotWithShape="0">
              <a:srgbClr val="B2B2B2">
                <a:alpha val="80000"/>
              </a:srgbClr>
            </a:outerShdw>
          </a:effectLst>
        </p:spPr>
        <p:txBody>
          <a:bodyPr>
            <a:spAutoFit/>
          </a:bodyPr>
          <a:lstStyle/>
          <a:p>
            <a:pPr>
              <a:spcBef>
                <a:spcPct val="50000"/>
              </a:spcBef>
              <a:defRPr/>
            </a:pPr>
            <a:r>
              <a:rPr lang="en-US" b="1"/>
              <a:t>Friction losses chart</a:t>
            </a:r>
          </a:p>
        </p:txBody>
      </p:sp>
      <p:sp>
        <p:nvSpPr>
          <p:cNvPr id="114713" name="Line 25"/>
          <p:cNvSpPr>
            <a:spLocks noChangeShapeType="1"/>
          </p:cNvSpPr>
          <p:nvPr/>
        </p:nvSpPr>
        <p:spPr bwMode="auto">
          <a:xfrm>
            <a:off x="2843213" y="2205038"/>
            <a:ext cx="4033837" cy="3744912"/>
          </a:xfrm>
          <a:prstGeom prst="line">
            <a:avLst/>
          </a:prstGeom>
          <a:noFill/>
          <a:ln w="38100">
            <a:solidFill>
              <a:srgbClr val="FF0000"/>
            </a:solidFill>
            <a:round/>
            <a:headEnd/>
            <a:tailEnd/>
          </a:ln>
          <a:effectLst>
            <a:outerShdw dist="45791" dir="2021404" algn="ctr" rotWithShape="0">
              <a:srgbClr val="B2B2B2">
                <a:alpha val="80000"/>
              </a:srgbClr>
            </a:outerShdw>
          </a:effectLst>
        </p:spPr>
        <p:txBody>
          <a:bodyPr/>
          <a:lstStyle/>
          <a:p>
            <a:pPr>
              <a:defRPr/>
            </a:pPr>
            <a:endParaRPr lang="ar-SY"/>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4690">
                                            <p:txEl>
                                              <p:pRg st="0" end="0"/>
                                            </p:txEl>
                                          </p:spTgt>
                                        </p:tgtEl>
                                        <p:attrNameLst>
                                          <p:attrName>style.visibility</p:attrName>
                                        </p:attrNameLst>
                                      </p:cBhvr>
                                      <p:to>
                                        <p:strVal val="visible"/>
                                      </p:to>
                                    </p:set>
                                    <p:anim calcmode="lin" valueType="num">
                                      <p:cBhvr additive="base">
                                        <p:cTn id="7" dur="500" fill="hold"/>
                                        <p:tgtEl>
                                          <p:spTgt spid="1146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14693"/>
                                        </p:tgtEl>
                                        <p:attrNameLst>
                                          <p:attrName>style.visibility</p:attrName>
                                        </p:attrNameLst>
                                      </p:cBhvr>
                                      <p:to>
                                        <p:strVal val="visible"/>
                                      </p:to>
                                    </p:set>
                                    <p:anim calcmode="lin" valueType="num">
                                      <p:cBhvr>
                                        <p:cTn id="13" dur="1000" fill="hold"/>
                                        <p:tgtEl>
                                          <p:spTgt spid="114693"/>
                                        </p:tgtEl>
                                        <p:attrNameLst>
                                          <p:attrName>ppt_w</p:attrName>
                                        </p:attrNameLst>
                                      </p:cBhvr>
                                      <p:tavLst>
                                        <p:tav tm="0">
                                          <p:val>
                                            <p:fltVal val="0"/>
                                          </p:val>
                                        </p:tav>
                                        <p:tav tm="100000">
                                          <p:val>
                                            <p:strVal val="#ppt_w"/>
                                          </p:val>
                                        </p:tav>
                                      </p:tavLst>
                                    </p:anim>
                                    <p:anim calcmode="lin" valueType="num">
                                      <p:cBhvr>
                                        <p:cTn id="14" dur="1000" fill="hold"/>
                                        <p:tgtEl>
                                          <p:spTgt spid="114693"/>
                                        </p:tgtEl>
                                        <p:attrNameLst>
                                          <p:attrName>ppt_h</p:attrName>
                                        </p:attrNameLst>
                                      </p:cBhvr>
                                      <p:tavLst>
                                        <p:tav tm="0">
                                          <p:val>
                                            <p:fltVal val="0"/>
                                          </p:val>
                                        </p:tav>
                                        <p:tav tm="100000">
                                          <p:val>
                                            <p:strVal val="#ppt_h"/>
                                          </p:val>
                                        </p:tav>
                                      </p:tavLst>
                                    </p:anim>
                                    <p:anim calcmode="lin" valueType="num">
                                      <p:cBhvr>
                                        <p:cTn id="15" dur="1000" fill="hold"/>
                                        <p:tgtEl>
                                          <p:spTgt spid="11469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4693"/>
                                        </p:tgtEl>
                                        <p:attrNameLst>
                                          <p:attrName>ppt_y</p:attrName>
                                        </p:attrNameLst>
                                      </p:cBhvr>
                                      <p:tavLst>
                                        <p:tav tm="0" fmla="#ppt_y+(sin(-2*pi*(1-$))*-#ppt_x+cos(-2*pi*(1-$))*(1-#ppt_y))*(1-$)">
                                          <p:val>
                                            <p:fltVal val="0"/>
                                          </p:val>
                                        </p:tav>
                                        <p:tav tm="100000">
                                          <p:val>
                                            <p:fltVal val="1"/>
                                          </p:val>
                                        </p:tav>
                                      </p:tavLst>
                                    </p:anim>
                                  </p:childTnLst>
                                </p:cTn>
                              </p:par>
                              <p:par>
                                <p:cTn id="17" presetID="27" presetClass="entr" presetSubtype="0" fill="hold" nodeType="withEffect">
                                  <p:stCondLst>
                                    <p:cond delay="0"/>
                                  </p:stCondLst>
                                  <p:iterate type="lt">
                                    <p:tmPct val="50000"/>
                                  </p:iterate>
                                  <p:childTnLst>
                                    <p:set>
                                      <p:cBhvr>
                                        <p:cTn id="18" dur="1" fill="hold">
                                          <p:stCondLst>
                                            <p:cond delay="0"/>
                                          </p:stCondLst>
                                        </p:cTn>
                                        <p:tgtEl>
                                          <p:spTgt spid="114710"/>
                                        </p:tgtEl>
                                        <p:attrNameLst>
                                          <p:attrName>style.visibility</p:attrName>
                                        </p:attrNameLst>
                                      </p:cBhvr>
                                      <p:to>
                                        <p:strVal val="visible"/>
                                      </p:to>
                                    </p:set>
                                    <p:anim calcmode="discrete" valueType="clr">
                                      <p:cBhvr override="childStyle">
                                        <p:cTn id="19" dur="80"/>
                                        <p:tgtEl>
                                          <p:spTgt spid="1147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4710"/>
                                        </p:tgtEl>
                                        <p:attrNameLst>
                                          <p:attrName>fillcolor</p:attrName>
                                        </p:attrNameLst>
                                      </p:cBhvr>
                                      <p:tavLst>
                                        <p:tav tm="0">
                                          <p:val>
                                            <p:clrVal>
                                              <a:schemeClr val="accent2"/>
                                            </p:clrVal>
                                          </p:val>
                                        </p:tav>
                                        <p:tav tm="50000">
                                          <p:val>
                                            <p:clrVal>
                                              <a:schemeClr val="hlink"/>
                                            </p:clrVal>
                                          </p:val>
                                        </p:tav>
                                      </p:tavLst>
                                    </p:anim>
                                    <p:set>
                                      <p:cBhvr>
                                        <p:cTn id="21" dur="80"/>
                                        <p:tgtEl>
                                          <p:spTgt spid="114710"/>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nodeType="clickEffect">
                                  <p:stCondLst>
                                    <p:cond delay="0"/>
                                  </p:stCondLst>
                                  <p:childTnLst>
                                    <p:set>
                                      <p:cBhvr>
                                        <p:cTn id="25" dur="1" fill="hold">
                                          <p:stCondLst>
                                            <p:cond delay="0"/>
                                          </p:stCondLst>
                                        </p:cTn>
                                        <p:tgtEl>
                                          <p:spTgt spid="114699"/>
                                        </p:tgtEl>
                                        <p:attrNameLst>
                                          <p:attrName>style.visibility</p:attrName>
                                        </p:attrNameLst>
                                      </p:cBhvr>
                                      <p:to>
                                        <p:strVal val="visible"/>
                                      </p:to>
                                    </p:set>
                                    <p:anim calcmode="lin" valueType="num">
                                      <p:cBhvr>
                                        <p:cTn id="26" dur="1000" fill="hold"/>
                                        <p:tgtEl>
                                          <p:spTgt spid="114699"/>
                                        </p:tgtEl>
                                        <p:attrNameLst>
                                          <p:attrName>ppt_x</p:attrName>
                                        </p:attrNameLst>
                                      </p:cBhvr>
                                      <p:tavLst>
                                        <p:tav tm="0">
                                          <p:val>
                                            <p:strVal val="#ppt_x-.2"/>
                                          </p:val>
                                        </p:tav>
                                        <p:tav tm="100000">
                                          <p:val>
                                            <p:strVal val="#ppt_x"/>
                                          </p:val>
                                        </p:tav>
                                      </p:tavLst>
                                    </p:anim>
                                    <p:anim calcmode="lin" valueType="num">
                                      <p:cBhvr>
                                        <p:cTn id="27" dur="1000" fill="hold"/>
                                        <p:tgtEl>
                                          <p:spTgt spid="11469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4699"/>
                                        </p:tgtEl>
                                      </p:cBhvr>
                                    </p:animEffect>
                                  </p:childTnLst>
                                </p:cTn>
                              </p:par>
                              <p:par>
                                <p:cTn id="29" presetID="29" presetClass="entr" presetSubtype="0" fill="hold" nodeType="withEffect">
                                  <p:stCondLst>
                                    <p:cond delay="0"/>
                                  </p:stCondLst>
                                  <p:childTnLst>
                                    <p:set>
                                      <p:cBhvr>
                                        <p:cTn id="30" dur="1" fill="hold">
                                          <p:stCondLst>
                                            <p:cond delay="0"/>
                                          </p:stCondLst>
                                        </p:cTn>
                                        <p:tgtEl>
                                          <p:spTgt spid="114697"/>
                                        </p:tgtEl>
                                        <p:attrNameLst>
                                          <p:attrName>style.visibility</p:attrName>
                                        </p:attrNameLst>
                                      </p:cBhvr>
                                      <p:to>
                                        <p:strVal val="visible"/>
                                      </p:to>
                                    </p:set>
                                    <p:anim calcmode="lin" valueType="num">
                                      <p:cBhvr>
                                        <p:cTn id="31" dur="1000" fill="hold"/>
                                        <p:tgtEl>
                                          <p:spTgt spid="114697"/>
                                        </p:tgtEl>
                                        <p:attrNameLst>
                                          <p:attrName>ppt_x</p:attrName>
                                        </p:attrNameLst>
                                      </p:cBhvr>
                                      <p:tavLst>
                                        <p:tav tm="0">
                                          <p:val>
                                            <p:strVal val="#ppt_x-.2"/>
                                          </p:val>
                                        </p:tav>
                                        <p:tav tm="100000">
                                          <p:val>
                                            <p:strVal val="#ppt_x"/>
                                          </p:val>
                                        </p:tav>
                                      </p:tavLst>
                                    </p:anim>
                                    <p:anim calcmode="lin" valueType="num">
                                      <p:cBhvr>
                                        <p:cTn id="32" dur="1000" fill="hold"/>
                                        <p:tgtEl>
                                          <p:spTgt spid="11469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4697"/>
                                        </p:tgtEl>
                                      </p:cBhvr>
                                    </p:animEffect>
                                  </p:childTnLst>
                                </p:cTn>
                              </p:par>
                              <p:par>
                                <p:cTn id="34" presetID="2" presetClass="entr" presetSubtype="4" fill="hold" nodeType="withEffect">
                                  <p:stCondLst>
                                    <p:cond delay="0"/>
                                  </p:stCondLst>
                                  <p:childTnLst>
                                    <p:set>
                                      <p:cBhvr>
                                        <p:cTn id="35" dur="1" fill="hold">
                                          <p:stCondLst>
                                            <p:cond delay="0"/>
                                          </p:stCondLst>
                                        </p:cTn>
                                        <p:tgtEl>
                                          <p:spTgt spid="114690">
                                            <p:txEl>
                                              <p:pRg st="1" end="1"/>
                                            </p:txEl>
                                          </p:spTgt>
                                        </p:tgtEl>
                                        <p:attrNameLst>
                                          <p:attrName>style.visibility</p:attrName>
                                        </p:attrNameLst>
                                      </p:cBhvr>
                                      <p:to>
                                        <p:strVal val="visible"/>
                                      </p:to>
                                    </p:set>
                                    <p:anim calcmode="lin" valueType="num">
                                      <p:cBhvr additive="base">
                                        <p:cTn id="36" dur="500" fill="hold"/>
                                        <p:tgtEl>
                                          <p:spTgt spid="114690">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46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114713"/>
                                        </p:tgtEl>
                                        <p:attrNameLst>
                                          <p:attrName>style.visibility</p:attrName>
                                        </p:attrNameLst>
                                      </p:cBhvr>
                                      <p:to>
                                        <p:strVal val="visible"/>
                                      </p:to>
                                    </p:set>
                                    <p:anim calcmode="lin" valueType="num">
                                      <p:cBhvr>
                                        <p:cTn id="42" dur="1000" fill="hold"/>
                                        <p:tgtEl>
                                          <p:spTgt spid="114713"/>
                                        </p:tgtEl>
                                        <p:attrNameLst>
                                          <p:attrName>ppt_x</p:attrName>
                                        </p:attrNameLst>
                                      </p:cBhvr>
                                      <p:tavLst>
                                        <p:tav tm="0">
                                          <p:val>
                                            <p:strVal val="#ppt_x-.2"/>
                                          </p:val>
                                        </p:tav>
                                        <p:tav tm="100000">
                                          <p:val>
                                            <p:strVal val="#ppt_x"/>
                                          </p:val>
                                        </p:tav>
                                      </p:tavLst>
                                    </p:anim>
                                    <p:anim calcmode="lin" valueType="num">
                                      <p:cBhvr>
                                        <p:cTn id="43" dur="1000" fill="hold"/>
                                        <p:tgtEl>
                                          <p:spTgt spid="114713"/>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14713"/>
                                        </p:tgtEl>
                                      </p:cBhvr>
                                    </p:animEffect>
                                  </p:childTnLst>
                                </p:cTn>
                              </p:par>
                              <p:par>
                                <p:cTn id="45" presetID="29" presetClass="entr" presetSubtype="0" fill="hold" nodeType="withEffect">
                                  <p:stCondLst>
                                    <p:cond delay="0"/>
                                  </p:stCondLst>
                                  <p:childTnLst>
                                    <p:set>
                                      <p:cBhvr>
                                        <p:cTn id="46" dur="1" fill="hold">
                                          <p:stCondLst>
                                            <p:cond delay="0"/>
                                          </p:stCondLst>
                                        </p:cTn>
                                        <p:tgtEl>
                                          <p:spTgt spid="114704"/>
                                        </p:tgtEl>
                                        <p:attrNameLst>
                                          <p:attrName>style.visibility</p:attrName>
                                        </p:attrNameLst>
                                      </p:cBhvr>
                                      <p:to>
                                        <p:strVal val="visible"/>
                                      </p:to>
                                    </p:set>
                                    <p:anim calcmode="lin" valueType="num">
                                      <p:cBhvr>
                                        <p:cTn id="47" dur="1000" fill="hold"/>
                                        <p:tgtEl>
                                          <p:spTgt spid="114704"/>
                                        </p:tgtEl>
                                        <p:attrNameLst>
                                          <p:attrName>ppt_x</p:attrName>
                                        </p:attrNameLst>
                                      </p:cBhvr>
                                      <p:tavLst>
                                        <p:tav tm="0">
                                          <p:val>
                                            <p:strVal val="#ppt_x-.2"/>
                                          </p:val>
                                        </p:tav>
                                        <p:tav tm="100000">
                                          <p:val>
                                            <p:strVal val="#ppt_x"/>
                                          </p:val>
                                        </p:tav>
                                      </p:tavLst>
                                    </p:anim>
                                    <p:anim calcmode="lin" valueType="num">
                                      <p:cBhvr>
                                        <p:cTn id="48" dur="1000" fill="hold"/>
                                        <p:tgtEl>
                                          <p:spTgt spid="114704"/>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1470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ntr" presetSubtype="0" fill="hold" nodeType="clickEffect">
                                  <p:stCondLst>
                                    <p:cond delay="0"/>
                                  </p:stCondLst>
                                  <p:childTnLst>
                                    <p:set>
                                      <p:cBhvr>
                                        <p:cTn id="53" dur="1" fill="hold">
                                          <p:stCondLst>
                                            <p:cond delay="0"/>
                                          </p:stCondLst>
                                        </p:cTn>
                                        <p:tgtEl>
                                          <p:spTgt spid="114703"/>
                                        </p:tgtEl>
                                        <p:attrNameLst>
                                          <p:attrName>style.visibility</p:attrName>
                                        </p:attrNameLst>
                                      </p:cBhvr>
                                      <p:to>
                                        <p:strVal val="visible"/>
                                      </p:to>
                                    </p:set>
                                    <p:anim calcmode="lin" valueType="num">
                                      <p:cBhvr>
                                        <p:cTn id="54" dur="1000" fill="hold"/>
                                        <p:tgtEl>
                                          <p:spTgt spid="114703"/>
                                        </p:tgtEl>
                                        <p:attrNameLst>
                                          <p:attrName>ppt_x</p:attrName>
                                        </p:attrNameLst>
                                      </p:cBhvr>
                                      <p:tavLst>
                                        <p:tav tm="0">
                                          <p:val>
                                            <p:strVal val="#ppt_x-.2"/>
                                          </p:val>
                                        </p:tav>
                                        <p:tav tm="100000">
                                          <p:val>
                                            <p:strVal val="#ppt_x"/>
                                          </p:val>
                                        </p:tav>
                                      </p:tavLst>
                                    </p:anim>
                                    <p:anim calcmode="lin" valueType="num">
                                      <p:cBhvr>
                                        <p:cTn id="55" dur="1000" fill="hold"/>
                                        <p:tgtEl>
                                          <p:spTgt spid="114703"/>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4703"/>
                                        </p:tgtEl>
                                      </p:cBhvr>
                                    </p:animEffect>
                                  </p:childTnLst>
                                </p:cTn>
                              </p:par>
                              <p:par>
                                <p:cTn id="57" presetID="29" presetClass="entr" presetSubtype="0" fill="hold" nodeType="withEffect">
                                  <p:stCondLst>
                                    <p:cond delay="0"/>
                                  </p:stCondLst>
                                  <p:childTnLst>
                                    <p:set>
                                      <p:cBhvr>
                                        <p:cTn id="58" dur="1" fill="hold">
                                          <p:stCondLst>
                                            <p:cond delay="0"/>
                                          </p:stCondLst>
                                        </p:cTn>
                                        <p:tgtEl>
                                          <p:spTgt spid="114701"/>
                                        </p:tgtEl>
                                        <p:attrNameLst>
                                          <p:attrName>style.visibility</p:attrName>
                                        </p:attrNameLst>
                                      </p:cBhvr>
                                      <p:to>
                                        <p:strVal val="visible"/>
                                      </p:to>
                                    </p:set>
                                    <p:anim calcmode="lin" valueType="num">
                                      <p:cBhvr>
                                        <p:cTn id="59" dur="1000" fill="hold"/>
                                        <p:tgtEl>
                                          <p:spTgt spid="114701"/>
                                        </p:tgtEl>
                                        <p:attrNameLst>
                                          <p:attrName>ppt_x</p:attrName>
                                        </p:attrNameLst>
                                      </p:cBhvr>
                                      <p:tavLst>
                                        <p:tav tm="0">
                                          <p:val>
                                            <p:strVal val="#ppt_x-.2"/>
                                          </p:val>
                                        </p:tav>
                                        <p:tav tm="100000">
                                          <p:val>
                                            <p:strVal val="#ppt_x"/>
                                          </p:val>
                                        </p:tav>
                                      </p:tavLst>
                                    </p:anim>
                                    <p:anim calcmode="lin" valueType="num">
                                      <p:cBhvr>
                                        <p:cTn id="60" dur="1000" fill="hold"/>
                                        <p:tgtEl>
                                          <p:spTgt spid="114701"/>
                                        </p:tgtEl>
                                        <p:attrNameLst>
                                          <p:attrName>ppt_y</p:attrName>
                                        </p:attrNameLst>
                                      </p:cBhvr>
                                      <p:tavLst>
                                        <p:tav tm="0">
                                          <p:val>
                                            <p:strVal val="#ppt_y"/>
                                          </p:val>
                                        </p:tav>
                                        <p:tav tm="100000">
                                          <p:val>
                                            <p:strVal val="#ppt_y"/>
                                          </p:val>
                                        </p:tav>
                                      </p:tavLst>
                                    </p:anim>
                                    <p:animEffect transition="in" filter="wipe(right)" prLst="gradientSize: 0.1">
                                      <p:cBhvr>
                                        <p:cTn id="61" dur="1000"/>
                                        <p:tgtEl>
                                          <p:spTgt spid="114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457200" y="333375"/>
            <a:ext cx="8229600" cy="5792788"/>
          </a:xfrm>
        </p:spPr>
        <p:txBody>
          <a:bodyPr/>
          <a:lstStyle/>
          <a:p>
            <a:pPr algn="l" rtl="0" eaLnBrk="1" hangingPunct="1"/>
            <a:r>
              <a:rPr lang="en-US" smtClean="0"/>
              <a:t>F- By using equivalent diameter chart, we ca determine dimension of rectangular duct. </a:t>
            </a:r>
          </a:p>
        </p:txBody>
      </p:sp>
      <p:pic>
        <p:nvPicPr>
          <p:cNvPr id="115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412875"/>
            <a:ext cx="554355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5714">
                                            <p:txEl>
                                              <p:pRg st="0" end="0"/>
                                            </p:txEl>
                                          </p:spTgt>
                                        </p:tgtEl>
                                        <p:attrNameLst>
                                          <p:attrName>style.visibility</p:attrName>
                                        </p:attrNameLst>
                                      </p:cBhvr>
                                      <p:to>
                                        <p:strVal val="visible"/>
                                      </p:to>
                                    </p:set>
                                    <p:anim calcmode="lin" valueType="num">
                                      <p:cBhvr additive="base">
                                        <p:cTn id="7" dur="500" fill="hold"/>
                                        <p:tgtEl>
                                          <p:spTgt spid="1157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nodeType="clickEffect">
                                  <p:stCondLst>
                                    <p:cond delay="0"/>
                                  </p:stCondLst>
                                  <p:childTnLst>
                                    <p:set>
                                      <p:cBhvr>
                                        <p:cTn id="12" dur="1" fill="hold">
                                          <p:stCondLst>
                                            <p:cond delay="0"/>
                                          </p:stCondLst>
                                        </p:cTn>
                                        <p:tgtEl>
                                          <p:spTgt spid="115715"/>
                                        </p:tgtEl>
                                        <p:attrNameLst>
                                          <p:attrName>style.visibility</p:attrName>
                                        </p:attrNameLst>
                                      </p:cBhvr>
                                      <p:to>
                                        <p:strVal val="visible"/>
                                      </p:to>
                                    </p:set>
                                    <p:anim calcmode="lin" valueType="num">
                                      <p:cBhvr>
                                        <p:cTn id="13" dur="1000" fill="hold"/>
                                        <p:tgtEl>
                                          <p:spTgt spid="115715"/>
                                        </p:tgtEl>
                                        <p:attrNameLst>
                                          <p:attrName>ppt_x</p:attrName>
                                        </p:attrNameLst>
                                      </p:cBhvr>
                                      <p:tavLst>
                                        <p:tav tm="0">
                                          <p:val>
                                            <p:strVal val="#ppt_x-.2"/>
                                          </p:val>
                                        </p:tav>
                                        <p:tav tm="100000">
                                          <p:val>
                                            <p:strVal val="#ppt_x"/>
                                          </p:val>
                                        </p:tav>
                                      </p:tavLst>
                                    </p:anim>
                                    <p:anim calcmode="lin" valueType="num">
                                      <p:cBhvr>
                                        <p:cTn id="14" dur="1000" fill="hold"/>
                                        <p:tgtEl>
                                          <p:spTgt spid="11571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body" idx="1"/>
          </p:nvPr>
        </p:nvSpPr>
        <p:spPr>
          <a:xfrm>
            <a:off x="457200" y="333375"/>
            <a:ext cx="8229600" cy="5792788"/>
          </a:xfrm>
        </p:spPr>
        <p:txBody>
          <a:bodyPr/>
          <a:lstStyle/>
          <a:p>
            <a:pPr algn="l" rtl="0" eaLnBrk="1" hangingPunct="1"/>
            <a:r>
              <a:rPr lang="en-US" smtClean="0"/>
              <a:t>g- Calculation of the fan power by determining the following :</a:t>
            </a:r>
            <a:endParaRPr lang="ar-EG" smtClean="0"/>
          </a:p>
          <a:p>
            <a:pPr lvl="1" algn="l" rtl="0" eaLnBrk="1" hangingPunct="1"/>
            <a:r>
              <a:rPr lang="en-US" smtClean="0">
                <a:solidFill>
                  <a:srgbClr val="FAFDBD"/>
                </a:solidFill>
              </a:rPr>
              <a:t> a- volume of air required to supply.</a:t>
            </a:r>
          </a:p>
          <a:p>
            <a:pPr lvl="1" algn="l" rtl="0" eaLnBrk="1" hangingPunct="1"/>
            <a:r>
              <a:rPr lang="en-US" smtClean="0">
                <a:solidFill>
                  <a:srgbClr val="FAFDBD"/>
                </a:solidFill>
              </a:rPr>
              <a:t> b- The pressure drop (fittings, grilles, filters, coils...)  in index run .</a:t>
            </a:r>
            <a:endParaRPr lang="ar-EG" smtClean="0">
              <a:solidFill>
                <a:srgbClr val="FAFDBD"/>
              </a:solidFill>
            </a:endParaRPr>
          </a:p>
          <a:p>
            <a:pPr lvl="1" algn="l" rtl="0" eaLnBrk="1" hangingPunct="1"/>
            <a:r>
              <a:rPr lang="en-US" smtClean="0">
                <a:solidFill>
                  <a:srgbClr val="FAFDBD"/>
                </a:solidFill>
              </a:rPr>
              <a:t>By using this relation we can determine the amount of the fan power </a:t>
            </a:r>
            <a:r>
              <a:rPr lang="ar-EG" smtClean="0">
                <a:solidFill>
                  <a:srgbClr val="FAFDBD"/>
                </a:solidFill>
              </a:rPr>
              <a:t>   </a:t>
            </a:r>
            <a:r>
              <a:rPr lang="en-US" smtClean="0">
                <a:solidFill>
                  <a:srgbClr val="FAFDBD"/>
                </a:solidFill>
              </a:rPr>
              <a:t>P= Δp* V/ ή </a:t>
            </a:r>
            <a:r>
              <a:rPr lang="ar-EG" smtClean="0">
                <a:solidFill>
                  <a:srgbClr val="FAFDBD"/>
                </a:solidFill>
              </a:rPr>
              <a:t>  </a:t>
            </a:r>
          </a:p>
          <a:p>
            <a:pPr lvl="2" algn="l" rtl="0" eaLnBrk="1" hangingPunct="1"/>
            <a:r>
              <a:rPr lang="en-US" smtClean="0">
                <a:solidFill>
                  <a:srgbClr val="FAFDBD"/>
                </a:solidFill>
              </a:rPr>
              <a:t>Δp</a:t>
            </a:r>
            <a:r>
              <a:rPr lang="ar-EG" smtClean="0">
                <a:solidFill>
                  <a:srgbClr val="FAFDBD"/>
                </a:solidFill>
              </a:rPr>
              <a:t>: </a:t>
            </a:r>
            <a:r>
              <a:rPr lang="en-US" smtClean="0">
                <a:solidFill>
                  <a:srgbClr val="FAFDBD"/>
                </a:solidFill>
              </a:rPr>
              <a:t>The pressure drop </a:t>
            </a:r>
            <a:endParaRPr lang="ar-EG" smtClean="0">
              <a:solidFill>
                <a:srgbClr val="FAFDBD"/>
              </a:solidFill>
            </a:endParaRPr>
          </a:p>
          <a:p>
            <a:pPr lvl="2" algn="l" rtl="0" eaLnBrk="1" hangingPunct="1"/>
            <a:r>
              <a:rPr lang="en-US" smtClean="0">
                <a:solidFill>
                  <a:srgbClr val="FAFDBD"/>
                </a:solidFill>
              </a:rPr>
              <a:t>V  </a:t>
            </a:r>
            <a:r>
              <a:rPr lang="ar-EG" smtClean="0">
                <a:solidFill>
                  <a:srgbClr val="FAFDBD"/>
                </a:solidFill>
              </a:rPr>
              <a:t> : </a:t>
            </a:r>
            <a:r>
              <a:rPr lang="en-US" altLang="zh-CN" smtClean="0">
                <a:solidFill>
                  <a:srgbClr val="FAFDBD"/>
                </a:solidFill>
                <a:ea typeface="SimSun" panose="02010600030101010101" pitchFamily="2" charset="-122"/>
              </a:rPr>
              <a:t>Volume flow rate of supply</a:t>
            </a:r>
          </a:p>
          <a:p>
            <a:pPr lvl="2" algn="l" rtl="0" eaLnBrk="1" hangingPunct="1"/>
            <a:r>
              <a:rPr lang="en-US" smtClean="0">
                <a:solidFill>
                  <a:srgbClr val="FAFDBD"/>
                </a:solidFill>
              </a:rPr>
              <a:t>ή    :efficiency  of fan</a:t>
            </a:r>
            <a:endParaRPr lang="en-US" altLang="zh-CN" smtClean="0">
              <a:solidFill>
                <a:srgbClr val="FAFDBD"/>
              </a:solidFill>
              <a:ea typeface="SimSun" panose="02010600030101010101" pitchFamily="2" charset="-122"/>
            </a:endParaRPr>
          </a:p>
          <a:p>
            <a:pPr lvl="2" algn="l" rtl="0" eaLnBrk="1" hangingPunct="1"/>
            <a:endParaRPr lang="en-US" smtClean="0">
              <a:solidFill>
                <a:srgbClr val="FAFDBD"/>
              </a:solidFill>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6738">
                                            <p:txEl>
                                              <p:pRg st="0" end="0"/>
                                            </p:txEl>
                                          </p:spTgt>
                                        </p:tgtEl>
                                        <p:attrNameLst>
                                          <p:attrName>style.visibility</p:attrName>
                                        </p:attrNameLst>
                                      </p:cBhvr>
                                      <p:to>
                                        <p:strVal val="visible"/>
                                      </p:to>
                                    </p:set>
                                    <p:anim calcmode="lin" valueType="num">
                                      <p:cBhvr additive="base">
                                        <p:cTn id="7" dur="500" fill="hold"/>
                                        <p:tgtEl>
                                          <p:spTgt spid="1167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16738">
                                            <p:txEl>
                                              <p:pRg st="1" end="1"/>
                                            </p:txEl>
                                          </p:spTgt>
                                        </p:tgtEl>
                                        <p:attrNameLst>
                                          <p:attrName>style.visibility</p:attrName>
                                        </p:attrNameLst>
                                      </p:cBhvr>
                                      <p:to>
                                        <p:strVal val="visible"/>
                                      </p:to>
                                    </p:set>
                                    <p:anim calcmode="discrete" valueType="clr">
                                      <p:cBhvr override="childStyle">
                                        <p:cTn id="13" dur="80"/>
                                        <p:tgtEl>
                                          <p:spTgt spid="11673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6738">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16738">
                                            <p:txEl>
                                              <p:pRg st="1" end="1"/>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16738">
                                            <p:txEl>
                                              <p:pRg st="2" end="2"/>
                                            </p:txEl>
                                          </p:spTgt>
                                        </p:tgtEl>
                                        <p:attrNameLst>
                                          <p:attrName>style.visibility</p:attrName>
                                        </p:attrNameLst>
                                      </p:cBhvr>
                                      <p:to>
                                        <p:strVal val="visible"/>
                                      </p:to>
                                    </p:set>
                                    <p:anim calcmode="discrete" valueType="clr">
                                      <p:cBhvr override="childStyle">
                                        <p:cTn id="20" dur="80"/>
                                        <p:tgtEl>
                                          <p:spTgt spid="11673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16738">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116738">
                                            <p:txEl>
                                              <p:pRg st="2" end="2"/>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16738">
                                            <p:txEl>
                                              <p:pRg st="3" end="3"/>
                                            </p:txEl>
                                          </p:spTgt>
                                        </p:tgtEl>
                                        <p:attrNameLst>
                                          <p:attrName>style.visibility</p:attrName>
                                        </p:attrNameLst>
                                      </p:cBhvr>
                                      <p:to>
                                        <p:strVal val="visible"/>
                                      </p:to>
                                    </p:set>
                                    <p:anim calcmode="discrete" valueType="clr">
                                      <p:cBhvr override="childStyle">
                                        <p:cTn id="27" dur="80"/>
                                        <p:tgtEl>
                                          <p:spTgt spid="11673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16738">
                                            <p:txEl>
                                              <p:pRg st="3" end="3"/>
                                            </p:txEl>
                                          </p:spTgt>
                                        </p:tgtEl>
                                        <p:attrNameLst>
                                          <p:attrName>fillcolor</p:attrName>
                                        </p:attrNameLst>
                                      </p:cBhvr>
                                      <p:tavLst>
                                        <p:tav tm="0">
                                          <p:val>
                                            <p:clrVal>
                                              <a:schemeClr val="accent2"/>
                                            </p:clrVal>
                                          </p:val>
                                        </p:tav>
                                        <p:tav tm="50000">
                                          <p:val>
                                            <p:clrVal>
                                              <a:schemeClr val="hlink"/>
                                            </p:clrVal>
                                          </p:val>
                                        </p:tav>
                                      </p:tavLst>
                                    </p:anim>
                                    <p:set>
                                      <p:cBhvr>
                                        <p:cTn id="29" dur="80"/>
                                        <p:tgtEl>
                                          <p:spTgt spid="116738">
                                            <p:txEl>
                                              <p:pRg st="3" end="3"/>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16738">
                                            <p:txEl>
                                              <p:pRg st="4" end="4"/>
                                            </p:txEl>
                                          </p:spTgt>
                                        </p:tgtEl>
                                        <p:attrNameLst>
                                          <p:attrName>style.visibility</p:attrName>
                                        </p:attrNameLst>
                                      </p:cBhvr>
                                      <p:to>
                                        <p:strVal val="visible"/>
                                      </p:to>
                                    </p:set>
                                    <p:anim calcmode="discrete" valueType="clr">
                                      <p:cBhvr override="childStyle">
                                        <p:cTn id="34" dur="80"/>
                                        <p:tgtEl>
                                          <p:spTgt spid="11673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6738">
                                            <p:txEl>
                                              <p:pRg st="4" end="4"/>
                                            </p:txEl>
                                          </p:spTgt>
                                        </p:tgtEl>
                                        <p:attrNameLst>
                                          <p:attrName>fillcolor</p:attrName>
                                        </p:attrNameLst>
                                      </p:cBhvr>
                                      <p:tavLst>
                                        <p:tav tm="0">
                                          <p:val>
                                            <p:clrVal>
                                              <a:schemeClr val="accent2"/>
                                            </p:clrVal>
                                          </p:val>
                                        </p:tav>
                                        <p:tav tm="50000">
                                          <p:val>
                                            <p:clrVal>
                                              <a:schemeClr val="hlink"/>
                                            </p:clrVal>
                                          </p:val>
                                        </p:tav>
                                      </p:tavLst>
                                    </p:anim>
                                    <p:set>
                                      <p:cBhvr>
                                        <p:cTn id="36" dur="80"/>
                                        <p:tgtEl>
                                          <p:spTgt spid="116738">
                                            <p:txEl>
                                              <p:pRg st="4" end="4"/>
                                            </p:txEl>
                                          </p:spTgt>
                                        </p:tgtEl>
                                        <p:attrNameLst>
                                          <p:attrName>fill.type</p:attrName>
                                        </p:attrNameLst>
                                      </p:cBhvr>
                                      <p:to>
                                        <p:strVal val="solid"/>
                                      </p:to>
                                    </p:set>
                                  </p:childTnLst>
                                </p:cTn>
                              </p:par>
                              <p:par>
                                <p:cTn id="37" presetID="27" presetClass="entr" presetSubtype="0" fill="hold" nodeType="withEffect">
                                  <p:stCondLst>
                                    <p:cond delay="0"/>
                                  </p:stCondLst>
                                  <p:iterate type="lt">
                                    <p:tmPct val="50000"/>
                                  </p:iterate>
                                  <p:childTnLst>
                                    <p:set>
                                      <p:cBhvr>
                                        <p:cTn id="38" dur="1" fill="hold">
                                          <p:stCondLst>
                                            <p:cond delay="0"/>
                                          </p:stCondLst>
                                        </p:cTn>
                                        <p:tgtEl>
                                          <p:spTgt spid="116738">
                                            <p:txEl>
                                              <p:pRg st="5" end="5"/>
                                            </p:txEl>
                                          </p:spTgt>
                                        </p:tgtEl>
                                        <p:attrNameLst>
                                          <p:attrName>style.visibility</p:attrName>
                                        </p:attrNameLst>
                                      </p:cBhvr>
                                      <p:to>
                                        <p:strVal val="visible"/>
                                      </p:to>
                                    </p:set>
                                    <p:anim calcmode="discrete" valueType="clr">
                                      <p:cBhvr override="childStyle">
                                        <p:cTn id="39" dur="80"/>
                                        <p:tgtEl>
                                          <p:spTgt spid="11673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16738">
                                            <p:txEl>
                                              <p:pRg st="5" end="5"/>
                                            </p:txEl>
                                          </p:spTgt>
                                        </p:tgtEl>
                                        <p:attrNameLst>
                                          <p:attrName>fillcolor</p:attrName>
                                        </p:attrNameLst>
                                      </p:cBhvr>
                                      <p:tavLst>
                                        <p:tav tm="0">
                                          <p:val>
                                            <p:clrVal>
                                              <a:schemeClr val="accent2"/>
                                            </p:clrVal>
                                          </p:val>
                                        </p:tav>
                                        <p:tav tm="50000">
                                          <p:val>
                                            <p:clrVal>
                                              <a:schemeClr val="hlink"/>
                                            </p:clrVal>
                                          </p:val>
                                        </p:tav>
                                      </p:tavLst>
                                    </p:anim>
                                    <p:set>
                                      <p:cBhvr>
                                        <p:cTn id="41" dur="80"/>
                                        <p:tgtEl>
                                          <p:spTgt spid="116738">
                                            <p:txEl>
                                              <p:pRg st="5" end="5"/>
                                            </p:txEl>
                                          </p:spTgt>
                                        </p:tgtEl>
                                        <p:attrNameLst>
                                          <p:attrName>fill.type</p:attrName>
                                        </p:attrNameLst>
                                      </p:cBhvr>
                                      <p:to>
                                        <p:strVal val="solid"/>
                                      </p:to>
                                    </p:set>
                                  </p:childTnLst>
                                </p:cTn>
                              </p:par>
                              <p:par>
                                <p:cTn id="42" presetID="27" presetClass="entr" presetSubtype="0" fill="hold" nodeType="withEffect">
                                  <p:stCondLst>
                                    <p:cond delay="0"/>
                                  </p:stCondLst>
                                  <p:iterate type="lt">
                                    <p:tmPct val="50000"/>
                                  </p:iterate>
                                  <p:childTnLst>
                                    <p:set>
                                      <p:cBhvr>
                                        <p:cTn id="43" dur="1" fill="hold">
                                          <p:stCondLst>
                                            <p:cond delay="0"/>
                                          </p:stCondLst>
                                        </p:cTn>
                                        <p:tgtEl>
                                          <p:spTgt spid="116738">
                                            <p:txEl>
                                              <p:pRg st="6" end="6"/>
                                            </p:txEl>
                                          </p:spTgt>
                                        </p:tgtEl>
                                        <p:attrNameLst>
                                          <p:attrName>style.visibility</p:attrName>
                                        </p:attrNameLst>
                                      </p:cBhvr>
                                      <p:to>
                                        <p:strVal val="visible"/>
                                      </p:to>
                                    </p:set>
                                    <p:anim calcmode="discrete" valueType="clr">
                                      <p:cBhvr override="childStyle">
                                        <p:cTn id="44" dur="80"/>
                                        <p:tgtEl>
                                          <p:spTgt spid="116738">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116738">
                                            <p:txEl>
                                              <p:pRg st="6" end="6"/>
                                            </p:txEl>
                                          </p:spTgt>
                                        </p:tgtEl>
                                        <p:attrNameLst>
                                          <p:attrName>fillcolor</p:attrName>
                                        </p:attrNameLst>
                                      </p:cBhvr>
                                      <p:tavLst>
                                        <p:tav tm="0">
                                          <p:val>
                                            <p:clrVal>
                                              <a:schemeClr val="accent2"/>
                                            </p:clrVal>
                                          </p:val>
                                        </p:tav>
                                        <p:tav tm="50000">
                                          <p:val>
                                            <p:clrVal>
                                              <a:schemeClr val="hlink"/>
                                            </p:clrVal>
                                          </p:val>
                                        </p:tav>
                                      </p:tavLst>
                                    </p:anim>
                                    <p:set>
                                      <p:cBhvr>
                                        <p:cTn id="46" dur="80"/>
                                        <p:tgtEl>
                                          <p:spTgt spid="116738">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609600" y="381000"/>
            <a:ext cx="7772400" cy="1470025"/>
          </a:xfrm>
        </p:spPr>
        <p:txBody>
          <a:bodyPr/>
          <a:lstStyle/>
          <a:p>
            <a:pPr eaLnBrk="1" hangingPunct="1"/>
            <a:r>
              <a:rPr lang="en-US" smtClean="0"/>
              <a:t>Air duct design by</a:t>
            </a:r>
            <a:br>
              <a:rPr lang="en-US" smtClean="0"/>
            </a:br>
            <a:r>
              <a:rPr lang="en-US" smtClean="0"/>
              <a:t>Carrier software(E20-II)</a:t>
            </a:r>
          </a:p>
        </p:txBody>
      </p:sp>
      <p:pic>
        <p:nvPicPr>
          <p:cNvPr id="145411" name="Picture 3" descr="ducts"/>
          <p:cNvPicPr>
            <a:picLocks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2122488" y="1828800"/>
            <a:ext cx="4899025" cy="3810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5410"/>
                                        </p:tgtEl>
                                        <p:attrNameLst>
                                          <p:attrName>style.visibility</p:attrName>
                                        </p:attrNameLst>
                                      </p:cBhvr>
                                      <p:to>
                                        <p:strVal val="visible"/>
                                      </p:to>
                                    </p:set>
                                    <p:anim calcmode="discrete" valueType="clr">
                                      <p:cBhvr override="childStyle">
                                        <p:cTn id="7" dur="80"/>
                                        <p:tgtEl>
                                          <p:spTgt spid="1454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5410"/>
                                        </p:tgtEl>
                                        <p:attrNameLst>
                                          <p:attrName>fillcolor</p:attrName>
                                        </p:attrNameLst>
                                      </p:cBhvr>
                                      <p:tavLst>
                                        <p:tav tm="0">
                                          <p:val>
                                            <p:clrVal>
                                              <a:schemeClr val="accent2"/>
                                            </p:clrVal>
                                          </p:val>
                                        </p:tav>
                                        <p:tav tm="50000">
                                          <p:val>
                                            <p:clrVal>
                                              <a:schemeClr val="hlink"/>
                                            </p:clrVal>
                                          </p:val>
                                        </p:tav>
                                      </p:tavLst>
                                    </p:anim>
                                    <p:set>
                                      <p:cBhvr>
                                        <p:cTn id="9" dur="80"/>
                                        <p:tgtEl>
                                          <p:spTgt spid="1454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45411"/>
                                        </p:tgtEl>
                                        <p:attrNameLst>
                                          <p:attrName>style.visibility</p:attrName>
                                        </p:attrNameLst>
                                      </p:cBhvr>
                                      <p:to>
                                        <p:strVal val="visible"/>
                                      </p:to>
                                    </p:set>
                                    <p:animEffect transition="in" filter="wheel(4)">
                                      <p:cBhvr>
                                        <p:cTn id="14" dur="2000"/>
                                        <p:tgtEl>
                                          <p:spTgt spid="145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95288" y="404813"/>
            <a:ext cx="8748712"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endParaRPr lang="en-US" altLang="zh-CN" sz="200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algn="l" rtl="0" eaLnBrk="1" hangingPunct="1">
              <a:spcBef>
                <a:spcPct val="50000"/>
              </a:spcBef>
            </a:pPr>
            <a:endParaRPr lang="en-US" altLang="zh-CN" sz="200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algn="l" rtl="0" eaLnBrk="1" hangingPunct="1">
              <a:spcBef>
                <a:spcPct val="50000"/>
              </a:spcBef>
            </a:pPr>
            <a:r>
              <a:rPr lang="en-US" altLang="zh-CN" sz="2500" b="1">
                <a:solidFill>
                  <a:schemeClr val="bg1"/>
                </a:solidFill>
                <a:latin typeface="Times New Roman" panose="02020603050405020304" pitchFamily="18" charset="0"/>
                <a:ea typeface="SimSun" panose="02010600030101010101" pitchFamily="2" charset="-122"/>
                <a:cs typeface="Times New Roman" panose="02020603050405020304" pitchFamily="18" charset="0"/>
              </a:rPr>
              <a:t>Building in the studying building for architecture and civil engineering which is located in east air shows inside the faculty of engineering (material) and has length of (69.78) m, width of (37) m, height of (35.50) m and area of (2057.86) m</a:t>
            </a:r>
            <a:r>
              <a:rPr lang="en-US" altLang="zh-CN" sz="2500" b="1" baseline="30000">
                <a:solidFill>
                  <a:schemeClr val="bg1"/>
                </a:solidFill>
                <a:latin typeface="Times New Roman" panose="02020603050405020304" pitchFamily="18" charset="0"/>
                <a:ea typeface="SimSun" panose="02010600030101010101" pitchFamily="2" charset="-122"/>
                <a:cs typeface="Times New Roman" panose="02020603050405020304" pitchFamily="18" charset="0"/>
              </a:rPr>
              <a:t>2</a:t>
            </a:r>
            <a:r>
              <a:rPr lang="en-US" altLang="zh-CN" sz="2500" b="1">
                <a:solidFill>
                  <a:schemeClr val="bg1"/>
                </a:solidFill>
                <a:latin typeface="Times New Roman" panose="02020603050405020304" pitchFamily="18" charset="0"/>
                <a:ea typeface="SimSun" panose="02010600030101010101" pitchFamily="2" charset="-122"/>
                <a:cs typeface="Times New Roman" panose="02020603050405020304" pitchFamily="18" charset="0"/>
              </a:rPr>
              <a:t>.</a:t>
            </a:r>
            <a:endParaRPr lang="en-US" sz="2500" b="1">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6915" name="WordArt 3"/>
          <p:cNvSpPr>
            <a:spLocks noChangeArrowheads="1" noChangeShapeType="1" noTextEdit="1"/>
          </p:cNvSpPr>
          <p:nvPr/>
        </p:nvSpPr>
        <p:spPr bwMode="auto">
          <a:xfrm>
            <a:off x="395288" y="333375"/>
            <a:ext cx="4032250" cy="863600"/>
          </a:xfrm>
          <a:prstGeom prst="rect">
            <a:avLst/>
          </a:prstGeom>
        </p:spPr>
        <p:txBody>
          <a:bodyPr wrap="none" fromWordArt="1">
            <a:prstTxWarp prst="textPlain">
              <a:avLst>
                <a:gd name="adj" fmla="val 50000"/>
              </a:avLst>
            </a:prstTxWarp>
          </a:bodyPr>
          <a:lstStyle/>
          <a:p>
            <a:pPr rtl="0"/>
            <a:r>
              <a:rPr lang="en-US" sz="3600" kern="10">
                <a:ln w="12700">
                  <a:solidFill>
                    <a:schemeClr val="tx1"/>
                  </a:solidFill>
                  <a:round/>
                  <a:headEnd/>
                  <a:tailEnd/>
                </a:ln>
                <a:solidFill>
                  <a:srgbClr val="FFFF00">
                    <a:alpha val="50195"/>
                  </a:srgbClr>
                </a:solidFill>
                <a:effectLst>
                  <a:outerShdw dist="45791" dir="2021404" algn="ctr" rotWithShape="0">
                    <a:srgbClr val="9999FF"/>
                  </a:outerShdw>
                </a:effectLst>
                <a:latin typeface="Arial Black" panose="020B0A04020102020204" pitchFamily="34" charset="0"/>
              </a:rPr>
              <a:t>Building description</a:t>
            </a:r>
          </a:p>
        </p:txBody>
      </p:sp>
      <p:sp>
        <p:nvSpPr>
          <p:cNvPr id="166916" name="Text Box 4"/>
          <p:cNvSpPr txBox="1">
            <a:spLocks noChangeArrowheads="1"/>
          </p:cNvSpPr>
          <p:nvPr/>
        </p:nvSpPr>
        <p:spPr bwMode="auto">
          <a:xfrm>
            <a:off x="539750" y="3644900"/>
            <a:ext cx="8135938"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rtl="0" eaLnBrk="1" hangingPunct="1">
              <a:spcBef>
                <a:spcPct val="50000"/>
              </a:spcBef>
            </a:pPr>
            <a:r>
              <a:rPr lang="en-US" altLang="zh-CN">
                <a:ea typeface="SimSun" panose="02010600030101010101" pitchFamily="2" charset="-122"/>
              </a:rPr>
              <a:t> </a:t>
            </a:r>
            <a:r>
              <a:rPr lang="en-US" altLang="zh-CN" sz="2500" b="1">
                <a:solidFill>
                  <a:schemeClr val="bg1"/>
                </a:solidFill>
                <a:latin typeface="Times New Roman" panose="02020603050405020304" pitchFamily="18" charset="0"/>
                <a:ea typeface="SimSun" panose="02010600030101010101" pitchFamily="2" charset="-122"/>
                <a:cs typeface="Times New Roman" panose="02020603050405020304" pitchFamily="18" charset="0"/>
              </a:rPr>
              <a:t>The building consist of five floor in addition to the first floor. Which consist of two amphitheater and fear hall and each floor has 20 room.</a:t>
            </a:r>
          </a:p>
          <a:p>
            <a:pPr algn="justLow" rtl="0" eaLnBrk="1" hangingPunct="1">
              <a:spcBef>
                <a:spcPct val="50000"/>
              </a:spcBef>
            </a:pPr>
            <a:r>
              <a:rPr lang="en-US" altLang="zh-CN" sz="2500" b="1">
                <a:solidFill>
                  <a:schemeClr val="bg1"/>
                </a:solidFill>
                <a:latin typeface="Times New Roman" panose="02020603050405020304" pitchFamily="18" charset="0"/>
                <a:ea typeface="SimSun" panose="02010600030101010101" pitchFamily="2" charset="-122"/>
                <a:cs typeface="Times New Roman" panose="02020603050405020304" pitchFamily="18" charset="0"/>
              </a:rPr>
              <a:t>     The bottoming floor includes a computer hall and one fear hall , Two amphitheater, and room and the third floor is consist of twenty room which includes two drawing hall.</a:t>
            </a:r>
            <a:endParaRPr lang="en-US" sz="2500" b="1">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6917" name="Rectangle 5"/>
          <p:cNvSpPr>
            <a:spLocks noChangeArrowheads="1"/>
          </p:cNvSpPr>
          <p:nvPr/>
        </p:nvSpPr>
        <p:spPr bwMode="auto">
          <a:xfrm>
            <a:off x="0" y="1981200"/>
            <a:ext cx="9144000" cy="0"/>
          </a:xfrm>
          <a:prstGeom prst="rect">
            <a:avLst/>
          </a:prstGeom>
          <a:noFill/>
          <a:ln w="9525" algn="ctr">
            <a:noFill/>
            <a:miter lim="800000"/>
            <a:headEnd/>
            <a:tailEnd/>
          </a:ln>
          <a:effectLst>
            <a:outerShdw dist="45791" dir="2021404" algn="ctr" rotWithShape="0">
              <a:srgbClr val="B2B2B2">
                <a:alpha val="80000"/>
              </a:srgbClr>
            </a:outerShdw>
          </a:effectLst>
        </p:spPr>
        <p:txBody>
          <a:bodyPr wrap="none" anchor="ctr">
            <a:spAutoFit/>
          </a:bodyPr>
          <a:lstStyle/>
          <a:p>
            <a:pPr>
              <a:defRPr/>
            </a:pPr>
            <a:endParaRPr lang="ar-SY"/>
          </a:p>
        </p:txBody>
      </p:sp>
      <p:pic>
        <p:nvPicPr>
          <p:cNvPr id="166918" name="Picture 6" descr="SANY0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6919" name="Object 7"/>
          <p:cNvGraphicFramePr>
            <a:graphicFrameLocks noChangeAspect="1"/>
          </p:cNvGraphicFramePr>
          <p:nvPr/>
        </p:nvGraphicFramePr>
        <p:xfrm>
          <a:off x="0" y="1125538"/>
          <a:ext cx="9144000" cy="3743325"/>
        </p:xfrm>
        <a:graphic>
          <a:graphicData uri="http://schemas.openxmlformats.org/presentationml/2006/ole">
            <mc:AlternateContent xmlns:mc="http://schemas.openxmlformats.org/markup-compatibility/2006">
              <mc:Choice xmlns:v="urn:schemas-microsoft-com:vml" Requires="v">
                <p:oleObj spid="_x0000_s1039" r:id="rId4" imgW="6905625" imgH="3790950" progId="AutoCAD.Drawing.15">
                  <p:embed/>
                </p:oleObj>
              </mc:Choice>
              <mc:Fallback>
                <p:oleObj r:id="rId4" imgW="6905625" imgH="3790950" progId="AutoCAD.Drawing.15">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5538"/>
                        <a:ext cx="9144000" cy="3743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6920" name="Rectangle 8"/>
          <p:cNvSpPr>
            <a:spLocks noChangeArrowheads="1"/>
          </p:cNvSpPr>
          <p:nvPr/>
        </p:nvSpPr>
        <p:spPr bwMode="auto">
          <a:xfrm>
            <a:off x="0" y="0"/>
            <a:ext cx="9144000" cy="0"/>
          </a:xfrm>
          <a:prstGeom prst="rect">
            <a:avLst/>
          </a:prstGeom>
          <a:noFill/>
          <a:ln w="9525" algn="ctr">
            <a:noFill/>
            <a:miter lim="800000"/>
            <a:headEnd/>
            <a:tailEnd/>
          </a:ln>
          <a:effectLst>
            <a:outerShdw dist="45791" dir="2021404" algn="ctr" rotWithShape="0">
              <a:srgbClr val="B2B2B2">
                <a:alpha val="80000"/>
              </a:srgbClr>
            </a:outerShdw>
          </a:effectLst>
        </p:spPr>
        <p:txBody>
          <a:bodyPr wrap="none" anchor="ctr">
            <a:spAutoFit/>
          </a:bodyPr>
          <a:lstStyle/>
          <a:p>
            <a:pPr>
              <a:defRPr/>
            </a:pPr>
            <a:endParaRPr lang="ar-SY"/>
          </a:p>
        </p:txBody>
      </p:sp>
      <p:graphicFrame>
        <p:nvGraphicFramePr>
          <p:cNvPr id="166921" name="Object 9"/>
          <p:cNvGraphicFramePr>
            <a:graphicFrameLocks noChangeAspect="1"/>
          </p:cNvGraphicFramePr>
          <p:nvPr/>
        </p:nvGraphicFramePr>
        <p:xfrm>
          <a:off x="0" y="0"/>
          <a:ext cx="9144000" cy="3573463"/>
        </p:xfrm>
        <a:graphic>
          <a:graphicData uri="http://schemas.openxmlformats.org/presentationml/2006/ole">
            <mc:AlternateContent xmlns:mc="http://schemas.openxmlformats.org/markup-compatibility/2006">
              <mc:Choice xmlns:v="urn:schemas-microsoft-com:vml" Requires="v">
                <p:oleObj spid="_x0000_s1040" r:id="rId6" imgW="6905625" imgH="3790950" progId="AutoCAD.Drawing.15">
                  <p:embed/>
                </p:oleObj>
              </mc:Choice>
              <mc:Fallback>
                <p:oleObj r:id="rId6" imgW="6905625" imgH="3790950" progId="AutoCAD.Drawing.15">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3573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6922" name="Text Box 10"/>
          <p:cNvSpPr txBox="1">
            <a:spLocks noChangeArrowheads="1"/>
          </p:cNvSpPr>
          <p:nvPr/>
        </p:nvSpPr>
        <p:spPr bwMode="auto">
          <a:xfrm>
            <a:off x="250825" y="5013325"/>
            <a:ext cx="8893175" cy="366713"/>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a:spcBef>
                <a:spcPct val="50000"/>
              </a:spcBef>
              <a:defRPr/>
            </a:pPr>
            <a:endParaRPr lang="en-US"/>
          </a:p>
        </p:txBody>
      </p:sp>
      <p:sp>
        <p:nvSpPr>
          <p:cNvPr id="166923" name="AutoShape 11"/>
          <p:cNvSpPr>
            <a:spLocks noChangeArrowheads="1"/>
          </p:cNvSpPr>
          <p:nvPr/>
        </p:nvSpPr>
        <p:spPr bwMode="auto">
          <a:xfrm>
            <a:off x="0" y="0"/>
            <a:ext cx="9144000" cy="6858000"/>
          </a:xfrm>
          <a:prstGeom prst="roundRect">
            <a:avLst>
              <a:gd name="adj" fmla="val 16667"/>
            </a:avLst>
          </a:prstGeom>
          <a:gradFill rotWithShape="1">
            <a:gsLst>
              <a:gs pos="0">
                <a:srgbClr val="FB0DD9"/>
              </a:gs>
              <a:gs pos="100000">
                <a:srgbClr val="93249C"/>
              </a:gs>
            </a:gsLst>
            <a:path path="shape">
              <a:fillToRect l="50000" t="50000" r="50000" b="50000"/>
            </a:path>
          </a:gradFill>
          <a:ln w="9525" algn="ctr">
            <a:noFill/>
            <a:round/>
            <a:headEnd/>
            <a:tailEnd/>
          </a:ln>
          <a:effectLst>
            <a:outerShdw dist="45791" dir="2021404" algn="ctr" rotWithShape="0">
              <a:srgbClr val="B2B2B2">
                <a:alpha val="80000"/>
              </a:srgbClr>
            </a:outerShdw>
          </a:effectLst>
        </p:spPr>
        <p:txBody>
          <a:bodyPr wrap="none" anchor="ctr"/>
          <a:lstStyle/>
          <a:p>
            <a:pPr>
              <a:defRPr/>
            </a:pPr>
            <a:endParaRPr lang="ar-SY"/>
          </a:p>
        </p:txBody>
      </p:sp>
      <p:sp>
        <p:nvSpPr>
          <p:cNvPr id="166924" name="Text Box 12"/>
          <p:cNvSpPr txBox="1">
            <a:spLocks noChangeArrowheads="1"/>
          </p:cNvSpPr>
          <p:nvPr/>
        </p:nvSpPr>
        <p:spPr bwMode="auto">
          <a:xfrm>
            <a:off x="468313" y="692150"/>
            <a:ext cx="7272337"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zh-CN" sz="4000" b="1">
                <a:solidFill>
                  <a:srgbClr val="FFFF66"/>
                </a:solidFill>
                <a:latin typeface="Times New Roman" panose="02020603050405020304" pitchFamily="18" charset="0"/>
                <a:ea typeface="SimSun" panose="02010600030101010101" pitchFamily="2" charset="-122"/>
                <a:cs typeface="Times New Roman" panose="02020603050405020304" pitchFamily="18" charset="0"/>
              </a:rPr>
              <a:t>The Building Direction</a:t>
            </a:r>
          </a:p>
          <a:p>
            <a:pPr algn="l" rtl="0" eaLnBrk="1" hangingPunct="1">
              <a:spcBef>
                <a:spcPct val="50000"/>
              </a:spcBef>
              <a:buFontTx/>
              <a:buChar char="•"/>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In the north:</a:t>
            </a:r>
            <a:r>
              <a:rPr lang="en-US" altLang="zh-CN" sz="28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District separate between this building and                                                                         administration building.</a:t>
            </a:r>
          </a:p>
          <a:p>
            <a:pPr algn="l" rtl="0" eaLnBrk="1" hangingPunct="1">
              <a:spcBef>
                <a:spcPct val="50000"/>
              </a:spcBef>
              <a:buFontTx/>
              <a:buChar char="•"/>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In the south</a:t>
            </a:r>
            <a:r>
              <a:rPr lang="en-US" altLang="zh-CN" sz="28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sz="28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District separate between this building and the shops.</a:t>
            </a:r>
          </a:p>
          <a:p>
            <a:pPr algn="l" rtl="0" eaLnBrk="1" hangingPunct="1">
              <a:spcBef>
                <a:spcPct val="50000"/>
              </a:spcBef>
              <a:buFontTx/>
              <a:buChar char="•"/>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In the east:</a:t>
            </a:r>
            <a:r>
              <a:rPr lang="en-US" altLang="zh-CN" sz="28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Garden</a:t>
            </a:r>
          </a:p>
          <a:p>
            <a:pPr algn="l" rtl="0" eaLnBrk="1" hangingPunct="1">
              <a:spcBef>
                <a:spcPct val="50000"/>
              </a:spcBef>
              <a:buFontTx/>
              <a:buChar char="•"/>
            </a:pP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In the west</a:t>
            </a:r>
            <a:r>
              <a:rPr lang="en-US" altLang="zh-CN" sz="28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US" altLang="zh-CN" sz="28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AL Shahed Mustafa Hafez street</a:t>
            </a:r>
            <a:r>
              <a:rPr lang="en-US" altLang="zh-CN" sz="2800">
                <a:ea typeface="SimSun" panose="02010600030101010101" pitchFamily="2" charset="-122"/>
                <a:cs typeface="Times New Roman" panose="02020603050405020304" pitchFamily="18" charset="0"/>
              </a:rPr>
              <a:t> </a:t>
            </a:r>
            <a:endParaRPr lang="en-US" sz="2800">
              <a:ea typeface="SimSun" panose="02010600030101010101" pitchFamily="2" charset="-122"/>
              <a:cs typeface="Times New Roman" panose="02020603050405020304" pitchFamily="18" charset="0"/>
            </a:endParaRPr>
          </a:p>
        </p:txBody>
      </p:sp>
      <p:pic>
        <p:nvPicPr>
          <p:cNvPr id="166925" name="Picture 13" descr="SANY00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13" y="-747713"/>
            <a:ext cx="9396413" cy="760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6" name="Text Box 14"/>
          <p:cNvSpPr txBox="1">
            <a:spLocks noChangeArrowheads="1"/>
          </p:cNvSpPr>
          <p:nvPr/>
        </p:nvSpPr>
        <p:spPr bwMode="auto">
          <a:xfrm>
            <a:off x="468313" y="692150"/>
            <a:ext cx="7812087"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zh-CN" sz="4000" b="1">
                <a:solidFill>
                  <a:srgbClr val="FFFF0F"/>
                </a:solidFill>
                <a:latin typeface="Times New Roman" panose="02020603050405020304" pitchFamily="18" charset="0"/>
                <a:ea typeface="SimSun" panose="02010600030101010101" pitchFamily="2" charset="-122"/>
                <a:cs typeface="Times New Roman" panose="02020603050405020304" pitchFamily="18" charset="0"/>
              </a:rPr>
              <a:t>Building Design Condition</a:t>
            </a:r>
            <a:endParaRPr lang="hi-IN" altLang="zh-CN" sz="4000" b="1">
              <a:solidFill>
                <a:srgbClr val="FFFF0F"/>
              </a:solidFill>
              <a:latin typeface="Times New Roman" panose="02020603050405020304" pitchFamily="18" charset="0"/>
              <a:ea typeface="SimSun" panose="02010600030101010101" pitchFamily="2" charset="-122"/>
              <a:cs typeface="Mangal" panose="02040503050203030202" pitchFamily="18" charset="0"/>
            </a:endParaRPr>
          </a:p>
          <a:p>
            <a:pPr algn="l" rtl="0" eaLnBrk="1" hangingPunct="1">
              <a:spcBef>
                <a:spcPct val="50000"/>
              </a:spcBef>
              <a:buFont typeface="Symbol" panose="05050102010706020507" pitchFamily="18" charset="2"/>
              <a:buChar char=""/>
            </a:pP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Latitude = 30</a:t>
            </a:r>
          </a:p>
          <a:p>
            <a:pPr algn="l" rtl="0" eaLnBrk="1" hangingPunct="1">
              <a:spcBef>
                <a:spcPct val="50000"/>
              </a:spcBef>
              <a:buFont typeface="Symbol" panose="05050102010706020507" pitchFamily="18" charset="2"/>
              <a:buChar char=""/>
            </a:pP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The dry outlet temperature = 37.7 </a:t>
            </a:r>
            <a:r>
              <a:rPr lang="hi-IN" altLang="zh-CN" sz="3200" b="1" baseline="30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o</a:t>
            </a: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   </a:t>
            </a:r>
            <a:r>
              <a:rPr lang="en-US"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f</a:t>
            </a: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a:t>
            </a:r>
            <a:r>
              <a:rPr lang="en-US"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o</a:t>
            </a: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 Carrier</a:t>
            </a:r>
          </a:p>
          <a:p>
            <a:pPr algn="l" rtl="0" eaLnBrk="1" hangingPunct="1">
              <a:spcBef>
                <a:spcPct val="50000"/>
              </a:spcBef>
              <a:buFont typeface="Symbol" panose="05050102010706020507" pitchFamily="18" charset="2"/>
              <a:buChar char=""/>
            </a:pP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The wet outlet temperature = 26.7 </a:t>
            </a:r>
            <a:r>
              <a:rPr lang="hi-IN" altLang="zh-CN" sz="3200" b="1" baseline="30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o</a:t>
            </a: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 </a:t>
            </a:r>
          </a:p>
          <a:p>
            <a:pPr algn="l" rtl="0" eaLnBrk="1" hangingPunct="1">
              <a:spcBef>
                <a:spcPct val="50000"/>
              </a:spcBef>
              <a:buFont typeface="Symbol" panose="05050102010706020507" pitchFamily="18" charset="2"/>
              <a:buChar char=""/>
            </a:pP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The dry inlet temperature = 24 </a:t>
            </a:r>
            <a:r>
              <a:rPr lang="hi-IN" altLang="zh-CN" sz="3200" b="1" baseline="30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o</a:t>
            </a: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a:t>
            </a:r>
          </a:p>
          <a:p>
            <a:pPr algn="l" rtl="0" eaLnBrk="1" hangingPunct="1">
              <a:spcBef>
                <a:spcPct val="50000"/>
              </a:spcBef>
              <a:buFont typeface="Symbol" panose="05050102010706020507" pitchFamily="18" charset="2"/>
              <a:buChar char=""/>
            </a:pPr>
            <a:r>
              <a:rPr lang="hi-IN"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The relative humidity = 47%</a:t>
            </a:r>
            <a:endParaRPr lang="hi-I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6915"/>
                                        </p:tgtEl>
                                        <p:attrNameLst>
                                          <p:attrName>style.visibility</p:attrName>
                                        </p:attrNameLst>
                                      </p:cBhvr>
                                      <p:to>
                                        <p:strVal val="visible"/>
                                      </p:to>
                                    </p:set>
                                    <p:animEffect transition="in" filter="slide(fromBottom)">
                                      <p:cBhvr>
                                        <p:cTn id="7" dur="500"/>
                                        <p:tgtEl>
                                          <p:spTgt spid="166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166914">
                                            <p:txEl>
                                              <p:pRg st="2" end="2"/>
                                            </p:txEl>
                                          </p:spTgt>
                                        </p:tgtEl>
                                        <p:attrNameLst>
                                          <p:attrName>style.visibility</p:attrName>
                                        </p:attrNameLst>
                                      </p:cBhvr>
                                      <p:to>
                                        <p:strVal val="visible"/>
                                      </p:to>
                                    </p:set>
                                    <p:animEffect transition="in" filter="fade">
                                      <p:cBhvr>
                                        <p:cTn id="12" dur="1000"/>
                                        <p:tgtEl>
                                          <p:spTgt spid="166914">
                                            <p:txEl>
                                              <p:pRg st="2" end="2"/>
                                            </p:txEl>
                                          </p:spTgt>
                                        </p:tgtEl>
                                      </p:cBhvr>
                                    </p:animEffect>
                                    <p:anim calcmode="lin" valueType="num">
                                      <p:cBhvr>
                                        <p:cTn id="13" dur="1000" fill="hold"/>
                                        <p:tgtEl>
                                          <p:spTgt spid="166914">
                                            <p:txEl>
                                              <p:pRg st="2" end="2"/>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66914">
                                            <p:txEl>
                                              <p:pRg st="2" end="2"/>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6691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166916">
                                            <p:txEl>
                                              <p:pRg st="0" end="0"/>
                                            </p:txEl>
                                          </p:spTgt>
                                        </p:tgtEl>
                                        <p:attrNameLst>
                                          <p:attrName>style.visibility</p:attrName>
                                        </p:attrNameLst>
                                      </p:cBhvr>
                                      <p:to>
                                        <p:strVal val="visible"/>
                                      </p:to>
                                    </p:set>
                                    <p:animEffect transition="in" filter="fade">
                                      <p:cBhvr>
                                        <p:cTn id="20" dur="1000"/>
                                        <p:tgtEl>
                                          <p:spTgt spid="166916">
                                            <p:txEl>
                                              <p:pRg st="0" end="0"/>
                                            </p:txEl>
                                          </p:spTgt>
                                        </p:tgtEl>
                                      </p:cBhvr>
                                    </p:animEffect>
                                    <p:anim calcmode="lin" valueType="num">
                                      <p:cBhvr>
                                        <p:cTn id="21" dur="1000" fill="hold"/>
                                        <p:tgtEl>
                                          <p:spTgt spid="166916">
                                            <p:txEl>
                                              <p:pRg st="0" end="0"/>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166916">
                                            <p:txEl>
                                              <p:pRg st="0" end="0"/>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6916">
                                            <p:txEl>
                                              <p:pRg st="0" end="0"/>
                                            </p:txEl>
                                          </p:spTgt>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0"/>
                                  </p:stCondLst>
                                  <p:childTnLst>
                                    <p:set>
                                      <p:cBhvr>
                                        <p:cTn id="25" dur="1" fill="hold">
                                          <p:stCondLst>
                                            <p:cond delay="0"/>
                                          </p:stCondLst>
                                        </p:cTn>
                                        <p:tgtEl>
                                          <p:spTgt spid="166916">
                                            <p:txEl>
                                              <p:pRg st="1" end="1"/>
                                            </p:txEl>
                                          </p:spTgt>
                                        </p:tgtEl>
                                        <p:attrNameLst>
                                          <p:attrName>style.visibility</p:attrName>
                                        </p:attrNameLst>
                                      </p:cBhvr>
                                      <p:to>
                                        <p:strVal val="visible"/>
                                      </p:to>
                                    </p:set>
                                    <p:animEffect transition="in" filter="fade">
                                      <p:cBhvr>
                                        <p:cTn id="26" dur="1000"/>
                                        <p:tgtEl>
                                          <p:spTgt spid="166916">
                                            <p:txEl>
                                              <p:pRg st="1" end="1"/>
                                            </p:txEl>
                                          </p:spTgt>
                                        </p:tgtEl>
                                      </p:cBhvr>
                                    </p:animEffect>
                                    <p:anim calcmode="lin" valueType="num">
                                      <p:cBhvr>
                                        <p:cTn id="27" dur="1000" fill="hold"/>
                                        <p:tgtEl>
                                          <p:spTgt spid="166916">
                                            <p:txEl>
                                              <p:pRg st="1" end="1"/>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166916">
                                            <p:txEl>
                                              <p:pRg st="1" end="1"/>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691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nodeType="clickEffect">
                                  <p:stCondLst>
                                    <p:cond delay="0"/>
                                  </p:stCondLst>
                                  <p:childTnLst>
                                    <p:set>
                                      <p:cBhvr>
                                        <p:cTn id="33" dur="1" fill="hold">
                                          <p:stCondLst>
                                            <p:cond delay="0"/>
                                          </p:stCondLst>
                                        </p:cTn>
                                        <p:tgtEl>
                                          <p:spTgt spid="166918"/>
                                        </p:tgtEl>
                                        <p:attrNameLst>
                                          <p:attrName>style.visibility</p:attrName>
                                        </p:attrNameLst>
                                      </p:cBhvr>
                                      <p:to>
                                        <p:strVal val="visible"/>
                                      </p:to>
                                    </p:set>
                                    <p:animEffect transition="in" filter="diamond(in)">
                                      <p:cBhvr>
                                        <p:cTn id="34" dur="2000"/>
                                        <p:tgtEl>
                                          <p:spTgt spid="1669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xit" presetSubtype="0" fill="hold" nodeType="clickEffect">
                                  <p:stCondLst>
                                    <p:cond delay="0"/>
                                  </p:stCondLst>
                                  <p:childTnLst>
                                    <p:anim calcmode="lin" valueType="num">
                                      <p:cBhvr>
                                        <p:cTn id="38" dur="1000"/>
                                        <p:tgtEl>
                                          <p:spTgt spid="166918"/>
                                        </p:tgtEl>
                                        <p:attrNameLst>
                                          <p:attrName>ppt_x</p:attrName>
                                        </p:attrNameLst>
                                      </p:cBhvr>
                                      <p:tavLst>
                                        <p:tav tm="0">
                                          <p:val>
                                            <p:strVal val="ppt_x"/>
                                          </p:val>
                                        </p:tav>
                                        <p:tav tm="100000">
                                          <p:val>
                                            <p:strVal val="ppt_x-.2"/>
                                          </p:val>
                                        </p:tav>
                                      </p:tavLst>
                                    </p:anim>
                                    <p:anim calcmode="lin" valueType="num">
                                      <p:cBhvr>
                                        <p:cTn id="39" dur="1000"/>
                                        <p:tgtEl>
                                          <p:spTgt spid="166918"/>
                                        </p:tgtEl>
                                        <p:attrNameLst>
                                          <p:attrName>ppt_y</p:attrName>
                                        </p:attrNameLst>
                                      </p:cBhvr>
                                      <p:tavLst>
                                        <p:tav tm="0">
                                          <p:val>
                                            <p:strVal val="ppt_y"/>
                                          </p:val>
                                        </p:tav>
                                        <p:tav tm="100000">
                                          <p:val>
                                            <p:strVal val="ppt_y"/>
                                          </p:val>
                                        </p:tav>
                                      </p:tavLst>
                                    </p:anim>
                                    <p:animEffect transition="out" filter="fade">
                                      <p:cBhvr>
                                        <p:cTn id="40" dur="1000"/>
                                        <p:tgtEl>
                                          <p:spTgt spid="166918"/>
                                        </p:tgtEl>
                                      </p:cBhvr>
                                    </p:animEffect>
                                    <p:set>
                                      <p:cBhvr>
                                        <p:cTn id="41" dur="1" fill="hold">
                                          <p:stCondLst>
                                            <p:cond delay="999"/>
                                          </p:stCondLst>
                                        </p:cTn>
                                        <p:tgtEl>
                                          <p:spTgt spid="166918"/>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ntr" presetSubtype="16" fill="hold" nodeType="clickEffect">
                                  <p:stCondLst>
                                    <p:cond delay="0"/>
                                  </p:stCondLst>
                                  <p:childTnLst>
                                    <p:set>
                                      <p:cBhvr>
                                        <p:cTn id="45" dur="1" fill="hold">
                                          <p:stCondLst>
                                            <p:cond delay="0"/>
                                          </p:stCondLst>
                                        </p:cTn>
                                        <p:tgtEl>
                                          <p:spTgt spid="166921"/>
                                        </p:tgtEl>
                                        <p:attrNameLst>
                                          <p:attrName>style.visibility</p:attrName>
                                        </p:attrNameLst>
                                      </p:cBhvr>
                                      <p:to>
                                        <p:strVal val="visible"/>
                                      </p:to>
                                    </p:set>
                                    <p:animEffect transition="in" filter="diamond(in)">
                                      <p:cBhvr>
                                        <p:cTn id="46" dur="2000"/>
                                        <p:tgtEl>
                                          <p:spTgt spid="1669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9" presetClass="exit" presetSubtype="0" fill="hold" nodeType="clickEffect">
                                  <p:stCondLst>
                                    <p:cond delay="0"/>
                                  </p:stCondLst>
                                  <p:childTnLst>
                                    <p:anim calcmode="lin" valueType="num">
                                      <p:cBhvr>
                                        <p:cTn id="50" dur="1000"/>
                                        <p:tgtEl>
                                          <p:spTgt spid="166921"/>
                                        </p:tgtEl>
                                        <p:attrNameLst>
                                          <p:attrName>ppt_x</p:attrName>
                                        </p:attrNameLst>
                                      </p:cBhvr>
                                      <p:tavLst>
                                        <p:tav tm="0">
                                          <p:val>
                                            <p:strVal val="ppt_x"/>
                                          </p:val>
                                        </p:tav>
                                        <p:tav tm="100000">
                                          <p:val>
                                            <p:strVal val="ppt_x-.2"/>
                                          </p:val>
                                        </p:tav>
                                      </p:tavLst>
                                    </p:anim>
                                    <p:anim calcmode="lin" valueType="num">
                                      <p:cBhvr>
                                        <p:cTn id="51" dur="1000"/>
                                        <p:tgtEl>
                                          <p:spTgt spid="166921"/>
                                        </p:tgtEl>
                                        <p:attrNameLst>
                                          <p:attrName>ppt_y</p:attrName>
                                        </p:attrNameLst>
                                      </p:cBhvr>
                                      <p:tavLst>
                                        <p:tav tm="0">
                                          <p:val>
                                            <p:strVal val="ppt_y"/>
                                          </p:val>
                                        </p:tav>
                                        <p:tav tm="100000">
                                          <p:val>
                                            <p:strVal val="ppt_y"/>
                                          </p:val>
                                        </p:tav>
                                      </p:tavLst>
                                    </p:anim>
                                    <p:animEffect transition="out" filter="fade">
                                      <p:cBhvr>
                                        <p:cTn id="52" dur="1000"/>
                                        <p:tgtEl>
                                          <p:spTgt spid="166921"/>
                                        </p:tgtEl>
                                      </p:cBhvr>
                                    </p:animEffect>
                                    <p:set>
                                      <p:cBhvr>
                                        <p:cTn id="53" dur="1" fill="hold">
                                          <p:stCondLst>
                                            <p:cond delay="999"/>
                                          </p:stCondLst>
                                        </p:cTn>
                                        <p:tgtEl>
                                          <p:spTgt spid="166921"/>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8" presetClass="entr" presetSubtype="16" fill="hold" nodeType="clickEffect">
                                  <p:stCondLst>
                                    <p:cond delay="0"/>
                                  </p:stCondLst>
                                  <p:childTnLst>
                                    <p:set>
                                      <p:cBhvr>
                                        <p:cTn id="57" dur="1" fill="hold">
                                          <p:stCondLst>
                                            <p:cond delay="0"/>
                                          </p:stCondLst>
                                        </p:cTn>
                                        <p:tgtEl>
                                          <p:spTgt spid="166919"/>
                                        </p:tgtEl>
                                        <p:attrNameLst>
                                          <p:attrName>style.visibility</p:attrName>
                                        </p:attrNameLst>
                                      </p:cBhvr>
                                      <p:to>
                                        <p:strVal val="visible"/>
                                      </p:to>
                                    </p:set>
                                    <p:animEffect transition="in" filter="diamond(in)">
                                      <p:cBhvr>
                                        <p:cTn id="58" dur="2000"/>
                                        <p:tgtEl>
                                          <p:spTgt spid="16691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9" presetClass="exit" presetSubtype="0" fill="hold" nodeType="clickEffect">
                                  <p:stCondLst>
                                    <p:cond delay="0"/>
                                  </p:stCondLst>
                                  <p:childTnLst>
                                    <p:anim calcmode="lin" valueType="num">
                                      <p:cBhvr>
                                        <p:cTn id="62" dur="1000"/>
                                        <p:tgtEl>
                                          <p:spTgt spid="166919"/>
                                        </p:tgtEl>
                                        <p:attrNameLst>
                                          <p:attrName>ppt_x</p:attrName>
                                        </p:attrNameLst>
                                      </p:cBhvr>
                                      <p:tavLst>
                                        <p:tav tm="0">
                                          <p:val>
                                            <p:strVal val="ppt_x"/>
                                          </p:val>
                                        </p:tav>
                                        <p:tav tm="100000">
                                          <p:val>
                                            <p:strVal val="ppt_x-.2"/>
                                          </p:val>
                                        </p:tav>
                                      </p:tavLst>
                                    </p:anim>
                                    <p:anim calcmode="lin" valueType="num">
                                      <p:cBhvr>
                                        <p:cTn id="63" dur="1000"/>
                                        <p:tgtEl>
                                          <p:spTgt spid="166919"/>
                                        </p:tgtEl>
                                        <p:attrNameLst>
                                          <p:attrName>ppt_y</p:attrName>
                                        </p:attrNameLst>
                                      </p:cBhvr>
                                      <p:tavLst>
                                        <p:tav tm="0">
                                          <p:val>
                                            <p:strVal val="ppt_y"/>
                                          </p:val>
                                        </p:tav>
                                        <p:tav tm="100000">
                                          <p:val>
                                            <p:strVal val="ppt_y"/>
                                          </p:val>
                                        </p:tav>
                                      </p:tavLst>
                                    </p:anim>
                                    <p:animEffect transition="out" filter="fade">
                                      <p:cBhvr>
                                        <p:cTn id="64" dur="1000"/>
                                        <p:tgtEl>
                                          <p:spTgt spid="166919"/>
                                        </p:tgtEl>
                                      </p:cBhvr>
                                    </p:animEffect>
                                    <p:set>
                                      <p:cBhvr>
                                        <p:cTn id="65" dur="1" fill="hold">
                                          <p:stCondLst>
                                            <p:cond delay="999"/>
                                          </p:stCondLst>
                                        </p:cTn>
                                        <p:tgtEl>
                                          <p:spTgt spid="166919"/>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66923"/>
                                        </p:tgtEl>
                                        <p:attrNameLst>
                                          <p:attrName>style.visibility</p:attrName>
                                        </p:attrNameLst>
                                      </p:cBhvr>
                                      <p:to>
                                        <p:strVal val="visible"/>
                                      </p:to>
                                    </p:set>
                                    <p:animEffect transition="in" filter="dissolve">
                                      <p:cBhvr>
                                        <p:cTn id="70" dur="1000"/>
                                        <p:tgtEl>
                                          <p:spTgt spid="16692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2" presetClass="entr" presetSubtype="4" fill="hold" nodeType="clickEffect">
                                  <p:stCondLst>
                                    <p:cond delay="0"/>
                                  </p:stCondLst>
                                  <p:childTnLst>
                                    <p:set>
                                      <p:cBhvr>
                                        <p:cTn id="74" dur="1" fill="hold">
                                          <p:stCondLst>
                                            <p:cond delay="0"/>
                                          </p:stCondLst>
                                        </p:cTn>
                                        <p:tgtEl>
                                          <p:spTgt spid="166924">
                                            <p:txEl>
                                              <p:pRg st="0" end="0"/>
                                            </p:txEl>
                                          </p:spTgt>
                                        </p:tgtEl>
                                        <p:attrNameLst>
                                          <p:attrName>style.visibility</p:attrName>
                                        </p:attrNameLst>
                                      </p:cBhvr>
                                      <p:to>
                                        <p:strVal val="visible"/>
                                      </p:to>
                                    </p:set>
                                    <p:animEffect transition="in" filter="slide(fromBottom)">
                                      <p:cBhvr>
                                        <p:cTn id="75" dur="500"/>
                                        <p:tgtEl>
                                          <p:spTgt spid="166924">
                                            <p:txEl>
                                              <p:pRg st="0" end="0"/>
                                            </p:txEl>
                                          </p:spTgt>
                                        </p:tgtEl>
                                      </p:cBhvr>
                                    </p:animEffect>
                                  </p:childTnLst>
                                </p:cTn>
                              </p:par>
                              <p:par>
                                <p:cTn id="76" presetID="12" presetClass="entr" presetSubtype="4" fill="hold" nodeType="withEffect">
                                  <p:stCondLst>
                                    <p:cond delay="0"/>
                                  </p:stCondLst>
                                  <p:childTnLst>
                                    <p:set>
                                      <p:cBhvr>
                                        <p:cTn id="77" dur="1" fill="hold">
                                          <p:stCondLst>
                                            <p:cond delay="0"/>
                                          </p:stCondLst>
                                        </p:cTn>
                                        <p:tgtEl>
                                          <p:spTgt spid="166924">
                                            <p:txEl>
                                              <p:pRg st="1" end="1"/>
                                            </p:txEl>
                                          </p:spTgt>
                                        </p:tgtEl>
                                        <p:attrNameLst>
                                          <p:attrName>style.visibility</p:attrName>
                                        </p:attrNameLst>
                                      </p:cBhvr>
                                      <p:to>
                                        <p:strVal val="visible"/>
                                      </p:to>
                                    </p:set>
                                    <p:animEffect transition="in" filter="slide(fromBottom)">
                                      <p:cBhvr>
                                        <p:cTn id="78" dur="500"/>
                                        <p:tgtEl>
                                          <p:spTgt spid="166924">
                                            <p:txEl>
                                              <p:pRg st="1" end="1"/>
                                            </p:txEl>
                                          </p:spTgt>
                                        </p:tgtEl>
                                      </p:cBhvr>
                                    </p:animEffect>
                                  </p:childTnLst>
                                </p:cTn>
                              </p:par>
                              <p:par>
                                <p:cTn id="79" presetID="12" presetClass="entr" presetSubtype="4" fill="hold" nodeType="withEffect">
                                  <p:stCondLst>
                                    <p:cond delay="0"/>
                                  </p:stCondLst>
                                  <p:childTnLst>
                                    <p:set>
                                      <p:cBhvr>
                                        <p:cTn id="80" dur="1" fill="hold">
                                          <p:stCondLst>
                                            <p:cond delay="0"/>
                                          </p:stCondLst>
                                        </p:cTn>
                                        <p:tgtEl>
                                          <p:spTgt spid="166924">
                                            <p:txEl>
                                              <p:pRg st="2" end="2"/>
                                            </p:txEl>
                                          </p:spTgt>
                                        </p:tgtEl>
                                        <p:attrNameLst>
                                          <p:attrName>style.visibility</p:attrName>
                                        </p:attrNameLst>
                                      </p:cBhvr>
                                      <p:to>
                                        <p:strVal val="visible"/>
                                      </p:to>
                                    </p:set>
                                    <p:animEffect transition="in" filter="slide(fromBottom)">
                                      <p:cBhvr>
                                        <p:cTn id="81" dur="500"/>
                                        <p:tgtEl>
                                          <p:spTgt spid="166924">
                                            <p:txEl>
                                              <p:pRg st="2" end="2"/>
                                            </p:txEl>
                                          </p:spTgt>
                                        </p:tgtEl>
                                      </p:cBhvr>
                                    </p:animEffect>
                                  </p:childTnLst>
                                </p:cTn>
                              </p:par>
                              <p:par>
                                <p:cTn id="82" presetID="12" presetClass="entr" presetSubtype="4" fill="hold" nodeType="withEffect">
                                  <p:stCondLst>
                                    <p:cond delay="0"/>
                                  </p:stCondLst>
                                  <p:childTnLst>
                                    <p:set>
                                      <p:cBhvr>
                                        <p:cTn id="83" dur="1" fill="hold">
                                          <p:stCondLst>
                                            <p:cond delay="0"/>
                                          </p:stCondLst>
                                        </p:cTn>
                                        <p:tgtEl>
                                          <p:spTgt spid="166924">
                                            <p:txEl>
                                              <p:pRg st="3" end="3"/>
                                            </p:txEl>
                                          </p:spTgt>
                                        </p:tgtEl>
                                        <p:attrNameLst>
                                          <p:attrName>style.visibility</p:attrName>
                                        </p:attrNameLst>
                                      </p:cBhvr>
                                      <p:to>
                                        <p:strVal val="visible"/>
                                      </p:to>
                                    </p:set>
                                    <p:animEffect transition="in" filter="slide(fromBottom)">
                                      <p:cBhvr>
                                        <p:cTn id="84" dur="500"/>
                                        <p:tgtEl>
                                          <p:spTgt spid="166924">
                                            <p:txEl>
                                              <p:pRg st="3" end="3"/>
                                            </p:txEl>
                                          </p:spTgt>
                                        </p:tgtEl>
                                      </p:cBhvr>
                                    </p:animEffect>
                                  </p:childTnLst>
                                </p:cTn>
                              </p:par>
                              <p:par>
                                <p:cTn id="85" presetID="12" presetClass="entr" presetSubtype="4" fill="hold" nodeType="withEffect">
                                  <p:stCondLst>
                                    <p:cond delay="0"/>
                                  </p:stCondLst>
                                  <p:childTnLst>
                                    <p:set>
                                      <p:cBhvr>
                                        <p:cTn id="86" dur="1" fill="hold">
                                          <p:stCondLst>
                                            <p:cond delay="0"/>
                                          </p:stCondLst>
                                        </p:cTn>
                                        <p:tgtEl>
                                          <p:spTgt spid="166924">
                                            <p:txEl>
                                              <p:pRg st="4" end="4"/>
                                            </p:txEl>
                                          </p:spTgt>
                                        </p:tgtEl>
                                        <p:attrNameLst>
                                          <p:attrName>style.visibility</p:attrName>
                                        </p:attrNameLst>
                                      </p:cBhvr>
                                      <p:to>
                                        <p:strVal val="visible"/>
                                      </p:to>
                                    </p:set>
                                    <p:animEffect transition="in" filter="slide(fromBottom)">
                                      <p:cBhvr>
                                        <p:cTn id="87" dur="500"/>
                                        <p:tgtEl>
                                          <p:spTgt spid="166924">
                                            <p:txEl>
                                              <p:pRg st="4" end="4"/>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9" presetClass="exit" presetSubtype="0" fill="hold" nodeType="clickEffect">
                                  <p:stCondLst>
                                    <p:cond delay="0"/>
                                  </p:stCondLst>
                                  <p:childTnLst>
                                    <p:anim calcmode="lin" valueType="num">
                                      <p:cBhvr>
                                        <p:cTn id="91" dur="1000"/>
                                        <p:tgtEl>
                                          <p:spTgt spid="166924">
                                            <p:txEl>
                                              <p:pRg st="0" end="0"/>
                                            </p:txEl>
                                          </p:spTgt>
                                        </p:tgtEl>
                                        <p:attrNameLst>
                                          <p:attrName>ppt_x</p:attrName>
                                        </p:attrNameLst>
                                      </p:cBhvr>
                                      <p:tavLst>
                                        <p:tav tm="0">
                                          <p:val>
                                            <p:strVal val="ppt_x"/>
                                          </p:val>
                                        </p:tav>
                                        <p:tav tm="100000">
                                          <p:val>
                                            <p:strVal val="ppt_x-.2"/>
                                          </p:val>
                                        </p:tav>
                                      </p:tavLst>
                                    </p:anim>
                                    <p:anim calcmode="lin" valueType="num">
                                      <p:cBhvr>
                                        <p:cTn id="92" dur="1000"/>
                                        <p:tgtEl>
                                          <p:spTgt spid="166924">
                                            <p:txEl>
                                              <p:pRg st="0" end="0"/>
                                            </p:txEl>
                                          </p:spTgt>
                                        </p:tgtEl>
                                        <p:attrNameLst>
                                          <p:attrName>ppt_y</p:attrName>
                                        </p:attrNameLst>
                                      </p:cBhvr>
                                      <p:tavLst>
                                        <p:tav tm="0">
                                          <p:val>
                                            <p:strVal val="ppt_y"/>
                                          </p:val>
                                        </p:tav>
                                        <p:tav tm="100000">
                                          <p:val>
                                            <p:strVal val="ppt_y"/>
                                          </p:val>
                                        </p:tav>
                                      </p:tavLst>
                                    </p:anim>
                                    <p:animEffect transition="out" filter="fade">
                                      <p:cBhvr>
                                        <p:cTn id="93" dur="1000"/>
                                        <p:tgtEl>
                                          <p:spTgt spid="166924">
                                            <p:txEl>
                                              <p:pRg st="0" end="0"/>
                                            </p:txEl>
                                          </p:spTgt>
                                        </p:tgtEl>
                                      </p:cBhvr>
                                    </p:animEffect>
                                    <p:set>
                                      <p:cBhvr>
                                        <p:cTn id="94" dur="1" fill="hold">
                                          <p:stCondLst>
                                            <p:cond delay="999"/>
                                          </p:stCondLst>
                                        </p:cTn>
                                        <p:tgtEl>
                                          <p:spTgt spid="166924">
                                            <p:txEl>
                                              <p:pRg st="0" end="0"/>
                                            </p:txEl>
                                          </p:spTgt>
                                        </p:tgtEl>
                                        <p:attrNameLst>
                                          <p:attrName>style.visibility</p:attrName>
                                        </p:attrNameLst>
                                      </p:cBhvr>
                                      <p:to>
                                        <p:strVal val="hidden"/>
                                      </p:to>
                                    </p:set>
                                  </p:childTnLst>
                                </p:cTn>
                              </p:par>
                              <p:par>
                                <p:cTn id="95" presetID="29" presetClass="exit" presetSubtype="0" fill="hold" nodeType="withEffect">
                                  <p:stCondLst>
                                    <p:cond delay="0"/>
                                  </p:stCondLst>
                                  <p:childTnLst>
                                    <p:anim calcmode="lin" valueType="num">
                                      <p:cBhvr>
                                        <p:cTn id="96" dur="1000"/>
                                        <p:tgtEl>
                                          <p:spTgt spid="166924">
                                            <p:txEl>
                                              <p:pRg st="1" end="1"/>
                                            </p:txEl>
                                          </p:spTgt>
                                        </p:tgtEl>
                                        <p:attrNameLst>
                                          <p:attrName>ppt_x</p:attrName>
                                        </p:attrNameLst>
                                      </p:cBhvr>
                                      <p:tavLst>
                                        <p:tav tm="0">
                                          <p:val>
                                            <p:strVal val="ppt_x"/>
                                          </p:val>
                                        </p:tav>
                                        <p:tav tm="100000">
                                          <p:val>
                                            <p:strVal val="ppt_x-.2"/>
                                          </p:val>
                                        </p:tav>
                                      </p:tavLst>
                                    </p:anim>
                                    <p:anim calcmode="lin" valueType="num">
                                      <p:cBhvr>
                                        <p:cTn id="97" dur="1000"/>
                                        <p:tgtEl>
                                          <p:spTgt spid="166924">
                                            <p:txEl>
                                              <p:pRg st="1" end="1"/>
                                            </p:txEl>
                                          </p:spTgt>
                                        </p:tgtEl>
                                        <p:attrNameLst>
                                          <p:attrName>ppt_y</p:attrName>
                                        </p:attrNameLst>
                                      </p:cBhvr>
                                      <p:tavLst>
                                        <p:tav tm="0">
                                          <p:val>
                                            <p:strVal val="ppt_y"/>
                                          </p:val>
                                        </p:tav>
                                        <p:tav tm="100000">
                                          <p:val>
                                            <p:strVal val="ppt_y"/>
                                          </p:val>
                                        </p:tav>
                                      </p:tavLst>
                                    </p:anim>
                                    <p:animEffect transition="out" filter="fade">
                                      <p:cBhvr>
                                        <p:cTn id="98" dur="1000"/>
                                        <p:tgtEl>
                                          <p:spTgt spid="166924">
                                            <p:txEl>
                                              <p:pRg st="1" end="1"/>
                                            </p:txEl>
                                          </p:spTgt>
                                        </p:tgtEl>
                                      </p:cBhvr>
                                    </p:animEffect>
                                    <p:set>
                                      <p:cBhvr>
                                        <p:cTn id="99" dur="1" fill="hold">
                                          <p:stCondLst>
                                            <p:cond delay="999"/>
                                          </p:stCondLst>
                                        </p:cTn>
                                        <p:tgtEl>
                                          <p:spTgt spid="166924">
                                            <p:txEl>
                                              <p:pRg st="1" end="1"/>
                                            </p:txEl>
                                          </p:spTgt>
                                        </p:tgtEl>
                                        <p:attrNameLst>
                                          <p:attrName>style.visibility</p:attrName>
                                        </p:attrNameLst>
                                      </p:cBhvr>
                                      <p:to>
                                        <p:strVal val="hidden"/>
                                      </p:to>
                                    </p:set>
                                  </p:childTnLst>
                                </p:cTn>
                              </p:par>
                              <p:par>
                                <p:cTn id="100" presetID="29" presetClass="exit" presetSubtype="0" fill="hold" nodeType="withEffect">
                                  <p:stCondLst>
                                    <p:cond delay="0"/>
                                  </p:stCondLst>
                                  <p:childTnLst>
                                    <p:anim calcmode="lin" valueType="num">
                                      <p:cBhvr>
                                        <p:cTn id="101" dur="1000"/>
                                        <p:tgtEl>
                                          <p:spTgt spid="166924">
                                            <p:txEl>
                                              <p:pRg st="2" end="2"/>
                                            </p:txEl>
                                          </p:spTgt>
                                        </p:tgtEl>
                                        <p:attrNameLst>
                                          <p:attrName>ppt_x</p:attrName>
                                        </p:attrNameLst>
                                      </p:cBhvr>
                                      <p:tavLst>
                                        <p:tav tm="0">
                                          <p:val>
                                            <p:strVal val="ppt_x"/>
                                          </p:val>
                                        </p:tav>
                                        <p:tav tm="100000">
                                          <p:val>
                                            <p:strVal val="ppt_x-.2"/>
                                          </p:val>
                                        </p:tav>
                                      </p:tavLst>
                                    </p:anim>
                                    <p:anim calcmode="lin" valueType="num">
                                      <p:cBhvr>
                                        <p:cTn id="102" dur="1000"/>
                                        <p:tgtEl>
                                          <p:spTgt spid="166924">
                                            <p:txEl>
                                              <p:pRg st="2" end="2"/>
                                            </p:txEl>
                                          </p:spTgt>
                                        </p:tgtEl>
                                        <p:attrNameLst>
                                          <p:attrName>ppt_y</p:attrName>
                                        </p:attrNameLst>
                                      </p:cBhvr>
                                      <p:tavLst>
                                        <p:tav tm="0">
                                          <p:val>
                                            <p:strVal val="ppt_y"/>
                                          </p:val>
                                        </p:tav>
                                        <p:tav tm="100000">
                                          <p:val>
                                            <p:strVal val="ppt_y"/>
                                          </p:val>
                                        </p:tav>
                                      </p:tavLst>
                                    </p:anim>
                                    <p:animEffect transition="out" filter="fade">
                                      <p:cBhvr>
                                        <p:cTn id="103" dur="1000"/>
                                        <p:tgtEl>
                                          <p:spTgt spid="166924">
                                            <p:txEl>
                                              <p:pRg st="2" end="2"/>
                                            </p:txEl>
                                          </p:spTgt>
                                        </p:tgtEl>
                                      </p:cBhvr>
                                    </p:animEffect>
                                    <p:set>
                                      <p:cBhvr>
                                        <p:cTn id="104" dur="1" fill="hold">
                                          <p:stCondLst>
                                            <p:cond delay="999"/>
                                          </p:stCondLst>
                                        </p:cTn>
                                        <p:tgtEl>
                                          <p:spTgt spid="166924">
                                            <p:txEl>
                                              <p:pRg st="2" end="2"/>
                                            </p:txEl>
                                          </p:spTgt>
                                        </p:tgtEl>
                                        <p:attrNameLst>
                                          <p:attrName>style.visibility</p:attrName>
                                        </p:attrNameLst>
                                      </p:cBhvr>
                                      <p:to>
                                        <p:strVal val="hidden"/>
                                      </p:to>
                                    </p:set>
                                  </p:childTnLst>
                                </p:cTn>
                              </p:par>
                              <p:par>
                                <p:cTn id="105" presetID="29" presetClass="exit" presetSubtype="0" fill="hold" nodeType="withEffect">
                                  <p:stCondLst>
                                    <p:cond delay="0"/>
                                  </p:stCondLst>
                                  <p:childTnLst>
                                    <p:anim calcmode="lin" valueType="num">
                                      <p:cBhvr>
                                        <p:cTn id="106" dur="1000"/>
                                        <p:tgtEl>
                                          <p:spTgt spid="166924">
                                            <p:txEl>
                                              <p:pRg st="3" end="3"/>
                                            </p:txEl>
                                          </p:spTgt>
                                        </p:tgtEl>
                                        <p:attrNameLst>
                                          <p:attrName>ppt_x</p:attrName>
                                        </p:attrNameLst>
                                      </p:cBhvr>
                                      <p:tavLst>
                                        <p:tav tm="0">
                                          <p:val>
                                            <p:strVal val="ppt_x"/>
                                          </p:val>
                                        </p:tav>
                                        <p:tav tm="100000">
                                          <p:val>
                                            <p:strVal val="ppt_x-.2"/>
                                          </p:val>
                                        </p:tav>
                                      </p:tavLst>
                                    </p:anim>
                                    <p:anim calcmode="lin" valueType="num">
                                      <p:cBhvr>
                                        <p:cTn id="107" dur="1000"/>
                                        <p:tgtEl>
                                          <p:spTgt spid="166924">
                                            <p:txEl>
                                              <p:pRg st="3" end="3"/>
                                            </p:txEl>
                                          </p:spTgt>
                                        </p:tgtEl>
                                        <p:attrNameLst>
                                          <p:attrName>ppt_y</p:attrName>
                                        </p:attrNameLst>
                                      </p:cBhvr>
                                      <p:tavLst>
                                        <p:tav tm="0">
                                          <p:val>
                                            <p:strVal val="ppt_y"/>
                                          </p:val>
                                        </p:tav>
                                        <p:tav tm="100000">
                                          <p:val>
                                            <p:strVal val="ppt_y"/>
                                          </p:val>
                                        </p:tav>
                                      </p:tavLst>
                                    </p:anim>
                                    <p:animEffect transition="out" filter="fade">
                                      <p:cBhvr>
                                        <p:cTn id="108" dur="1000"/>
                                        <p:tgtEl>
                                          <p:spTgt spid="166924">
                                            <p:txEl>
                                              <p:pRg st="3" end="3"/>
                                            </p:txEl>
                                          </p:spTgt>
                                        </p:tgtEl>
                                      </p:cBhvr>
                                    </p:animEffect>
                                    <p:set>
                                      <p:cBhvr>
                                        <p:cTn id="109" dur="1" fill="hold">
                                          <p:stCondLst>
                                            <p:cond delay="999"/>
                                          </p:stCondLst>
                                        </p:cTn>
                                        <p:tgtEl>
                                          <p:spTgt spid="166924">
                                            <p:txEl>
                                              <p:pRg st="3" end="3"/>
                                            </p:txEl>
                                          </p:spTgt>
                                        </p:tgtEl>
                                        <p:attrNameLst>
                                          <p:attrName>style.visibility</p:attrName>
                                        </p:attrNameLst>
                                      </p:cBhvr>
                                      <p:to>
                                        <p:strVal val="hidden"/>
                                      </p:to>
                                    </p:set>
                                  </p:childTnLst>
                                </p:cTn>
                              </p:par>
                              <p:par>
                                <p:cTn id="110" presetID="29" presetClass="exit" presetSubtype="0" fill="hold" nodeType="withEffect">
                                  <p:stCondLst>
                                    <p:cond delay="0"/>
                                  </p:stCondLst>
                                  <p:childTnLst>
                                    <p:anim calcmode="lin" valueType="num">
                                      <p:cBhvr>
                                        <p:cTn id="111" dur="1000"/>
                                        <p:tgtEl>
                                          <p:spTgt spid="166924">
                                            <p:txEl>
                                              <p:pRg st="4" end="4"/>
                                            </p:txEl>
                                          </p:spTgt>
                                        </p:tgtEl>
                                        <p:attrNameLst>
                                          <p:attrName>ppt_x</p:attrName>
                                        </p:attrNameLst>
                                      </p:cBhvr>
                                      <p:tavLst>
                                        <p:tav tm="0">
                                          <p:val>
                                            <p:strVal val="ppt_x"/>
                                          </p:val>
                                        </p:tav>
                                        <p:tav tm="100000">
                                          <p:val>
                                            <p:strVal val="ppt_x-.2"/>
                                          </p:val>
                                        </p:tav>
                                      </p:tavLst>
                                    </p:anim>
                                    <p:anim calcmode="lin" valueType="num">
                                      <p:cBhvr>
                                        <p:cTn id="112" dur="1000"/>
                                        <p:tgtEl>
                                          <p:spTgt spid="166924">
                                            <p:txEl>
                                              <p:pRg st="4" end="4"/>
                                            </p:txEl>
                                          </p:spTgt>
                                        </p:tgtEl>
                                        <p:attrNameLst>
                                          <p:attrName>ppt_y</p:attrName>
                                        </p:attrNameLst>
                                      </p:cBhvr>
                                      <p:tavLst>
                                        <p:tav tm="0">
                                          <p:val>
                                            <p:strVal val="ppt_y"/>
                                          </p:val>
                                        </p:tav>
                                        <p:tav tm="100000">
                                          <p:val>
                                            <p:strVal val="ppt_y"/>
                                          </p:val>
                                        </p:tav>
                                      </p:tavLst>
                                    </p:anim>
                                    <p:animEffect transition="out" filter="fade">
                                      <p:cBhvr>
                                        <p:cTn id="113" dur="1000"/>
                                        <p:tgtEl>
                                          <p:spTgt spid="166924">
                                            <p:txEl>
                                              <p:pRg st="4" end="4"/>
                                            </p:txEl>
                                          </p:spTgt>
                                        </p:tgtEl>
                                      </p:cBhvr>
                                    </p:animEffect>
                                    <p:set>
                                      <p:cBhvr>
                                        <p:cTn id="114" dur="1" fill="hold">
                                          <p:stCondLst>
                                            <p:cond delay="999"/>
                                          </p:stCondLst>
                                        </p:cTn>
                                        <p:tgtEl>
                                          <p:spTgt spid="166924">
                                            <p:txEl>
                                              <p:pRg st="4" end="4"/>
                                            </p:txEl>
                                          </p:spTgt>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4" presetClass="entr" presetSubtype="0" accel="100000" fill="hold" nodeType="clickEffect">
                                  <p:stCondLst>
                                    <p:cond delay="0"/>
                                  </p:stCondLst>
                                  <p:childTnLst>
                                    <p:set>
                                      <p:cBhvr>
                                        <p:cTn id="118" dur="1" fill="hold">
                                          <p:stCondLst>
                                            <p:cond delay="0"/>
                                          </p:stCondLst>
                                        </p:cTn>
                                        <p:tgtEl>
                                          <p:spTgt spid="166926">
                                            <p:txEl>
                                              <p:pRg st="0" end="0"/>
                                            </p:txEl>
                                          </p:spTgt>
                                        </p:tgtEl>
                                        <p:attrNameLst>
                                          <p:attrName>style.visibility</p:attrName>
                                        </p:attrNameLst>
                                      </p:cBhvr>
                                      <p:to>
                                        <p:strVal val="visible"/>
                                      </p:to>
                                    </p:set>
                                    <p:anim calcmode="lin" valueType="num">
                                      <p:cBhvr>
                                        <p:cTn id="119" dur="500" fill="hold"/>
                                        <p:tgtEl>
                                          <p:spTgt spid="166926">
                                            <p:txEl>
                                              <p:pRg st="0" end="0"/>
                                            </p:txEl>
                                          </p:spTgt>
                                        </p:tgtEl>
                                        <p:attrNameLst>
                                          <p:attrName>ppt_w</p:attrName>
                                        </p:attrNameLst>
                                      </p:cBhvr>
                                      <p:tavLst>
                                        <p:tav tm="0">
                                          <p:val>
                                            <p:strVal val="#ppt_w*0.05"/>
                                          </p:val>
                                        </p:tav>
                                        <p:tav tm="100000">
                                          <p:val>
                                            <p:strVal val="#ppt_w"/>
                                          </p:val>
                                        </p:tav>
                                      </p:tavLst>
                                    </p:anim>
                                    <p:anim calcmode="lin" valueType="num">
                                      <p:cBhvr>
                                        <p:cTn id="120" dur="500" fill="hold"/>
                                        <p:tgtEl>
                                          <p:spTgt spid="166926">
                                            <p:txEl>
                                              <p:pRg st="0" end="0"/>
                                            </p:txEl>
                                          </p:spTgt>
                                        </p:tgtEl>
                                        <p:attrNameLst>
                                          <p:attrName>ppt_h</p:attrName>
                                        </p:attrNameLst>
                                      </p:cBhvr>
                                      <p:tavLst>
                                        <p:tav tm="0">
                                          <p:val>
                                            <p:strVal val="#ppt_h"/>
                                          </p:val>
                                        </p:tav>
                                        <p:tav tm="100000">
                                          <p:val>
                                            <p:strVal val="#ppt_h"/>
                                          </p:val>
                                        </p:tav>
                                      </p:tavLst>
                                    </p:anim>
                                    <p:anim calcmode="lin" valueType="num">
                                      <p:cBhvr>
                                        <p:cTn id="121" dur="500" fill="hold"/>
                                        <p:tgtEl>
                                          <p:spTgt spid="166926">
                                            <p:txEl>
                                              <p:pRg st="0" end="0"/>
                                            </p:txEl>
                                          </p:spTgt>
                                        </p:tgtEl>
                                        <p:attrNameLst>
                                          <p:attrName>ppt_x</p:attrName>
                                        </p:attrNameLst>
                                      </p:cBhvr>
                                      <p:tavLst>
                                        <p:tav tm="0">
                                          <p:val>
                                            <p:strVal val="#ppt_x-.2"/>
                                          </p:val>
                                        </p:tav>
                                        <p:tav tm="100000">
                                          <p:val>
                                            <p:strVal val="#ppt_x"/>
                                          </p:val>
                                        </p:tav>
                                      </p:tavLst>
                                    </p:anim>
                                    <p:anim calcmode="lin" valueType="num">
                                      <p:cBhvr>
                                        <p:cTn id="122" dur="500" fill="hold"/>
                                        <p:tgtEl>
                                          <p:spTgt spid="166926">
                                            <p:txEl>
                                              <p:pRg st="0" end="0"/>
                                            </p:txEl>
                                          </p:spTgt>
                                        </p:tgtEl>
                                        <p:attrNameLst>
                                          <p:attrName>ppt_y</p:attrName>
                                        </p:attrNameLst>
                                      </p:cBhvr>
                                      <p:tavLst>
                                        <p:tav tm="0">
                                          <p:val>
                                            <p:strVal val="#ppt_y"/>
                                          </p:val>
                                        </p:tav>
                                        <p:tav tm="100000">
                                          <p:val>
                                            <p:strVal val="#ppt_y"/>
                                          </p:val>
                                        </p:tav>
                                      </p:tavLst>
                                    </p:anim>
                                    <p:animEffect transition="in" filter="fade">
                                      <p:cBhvr>
                                        <p:cTn id="123" dur="500"/>
                                        <p:tgtEl>
                                          <p:spTgt spid="166926">
                                            <p:txEl>
                                              <p:pRg st="0" end="0"/>
                                            </p:txEl>
                                          </p:spTgt>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7" presetClass="entr" presetSubtype="10" fill="hold" nodeType="clickEffect">
                                  <p:stCondLst>
                                    <p:cond delay="0"/>
                                  </p:stCondLst>
                                  <p:childTnLst>
                                    <p:set>
                                      <p:cBhvr>
                                        <p:cTn id="127" dur="1" fill="hold">
                                          <p:stCondLst>
                                            <p:cond delay="0"/>
                                          </p:stCondLst>
                                        </p:cTn>
                                        <p:tgtEl>
                                          <p:spTgt spid="166926">
                                            <p:txEl>
                                              <p:pRg st="1" end="1"/>
                                            </p:txEl>
                                          </p:spTgt>
                                        </p:tgtEl>
                                        <p:attrNameLst>
                                          <p:attrName>style.visibility</p:attrName>
                                        </p:attrNameLst>
                                      </p:cBhvr>
                                      <p:to>
                                        <p:strVal val="visible"/>
                                      </p:to>
                                    </p:set>
                                    <p:anim calcmode="lin" valueType="num">
                                      <p:cBhvr>
                                        <p:cTn id="128" dur="500" fill="hold"/>
                                        <p:tgtEl>
                                          <p:spTgt spid="166926">
                                            <p:txEl>
                                              <p:pRg st="1" end="1"/>
                                            </p:txEl>
                                          </p:spTgt>
                                        </p:tgtEl>
                                        <p:attrNameLst>
                                          <p:attrName>ppt_w</p:attrName>
                                        </p:attrNameLst>
                                      </p:cBhvr>
                                      <p:tavLst>
                                        <p:tav tm="0">
                                          <p:val>
                                            <p:fltVal val="0"/>
                                          </p:val>
                                        </p:tav>
                                        <p:tav tm="100000">
                                          <p:val>
                                            <p:strVal val="#ppt_w"/>
                                          </p:val>
                                        </p:tav>
                                      </p:tavLst>
                                    </p:anim>
                                    <p:anim calcmode="lin" valueType="num">
                                      <p:cBhvr>
                                        <p:cTn id="129" dur="500" fill="hold"/>
                                        <p:tgtEl>
                                          <p:spTgt spid="166926">
                                            <p:txEl>
                                              <p:pRg st="1" end="1"/>
                                            </p:txEl>
                                          </p:spTgt>
                                        </p:tgtEl>
                                        <p:attrNameLst>
                                          <p:attrName>ppt_h</p:attrName>
                                        </p:attrNameLst>
                                      </p:cBhvr>
                                      <p:tavLst>
                                        <p:tav tm="0">
                                          <p:val>
                                            <p:strVal val="#ppt_h"/>
                                          </p:val>
                                        </p:tav>
                                        <p:tav tm="100000">
                                          <p:val>
                                            <p:strVal val="#ppt_h"/>
                                          </p:val>
                                        </p:tav>
                                      </p:tavLst>
                                    </p:anim>
                                  </p:childTnLst>
                                </p:cTn>
                              </p:par>
                              <p:par>
                                <p:cTn id="130" presetID="17" presetClass="entr" presetSubtype="10" fill="hold" nodeType="withEffect">
                                  <p:stCondLst>
                                    <p:cond delay="0"/>
                                  </p:stCondLst>
                                  <p:childTnLst>
                                    <p:set>
                                      <p:cBhvr>
                                        <p:cTn id="131" dur="1" fill="hold">
                                          <p:stCondLst>
                                            <p:cond delay="0"/>
                                          </p:stCondLst>
                                        </p:cTn>
                                        <p:tgtEl>
                                          <p:spTgt spid="166926">
                                            <p:txEl>
                                              <p:pRg st="2" end="2"/>
                                            </p:txEl>
                                          </p:spTgt>
                                        </p:tgtEl>
                                        <p:attrNameLst>
                                          <p:attrName>style.visibility</p:attrName>
                                        </p:attrNameLst>
                                      </p:cBhvr>
                                      <p:to>
                                        <p:strVal val="visible"/>
                                      </p:to>
                                    </p:set>
                                    <p:anim calcmode="lin" valueType="num">
                                      <p:cBhvr>
                                        <p:cTn id="132" dur="500" fill="hold"/>
                                        <p:tgtEl>
                                          <p:spTgt spid="166926">
                                            <p:txEl>
                                              <p:pRg st="2" end="2"/>
                                            </p:txEl>
                                          </p:spTgt>
                                        </p:tgtEl>
                                        <p:attrNameLst>
                                          <p:attrName>ppt_w</p:attrName>
                                        </p:attrNameLst>
                                      </p:cBhvr>
                                      <p:tavLst>
                                        <p:tav tm="0">
                                          <p:val>
                                            <p:fltVal val="0"/>
                                          </p:val>
                                        </p:tav>
                                        <p:tav tm="100000">
                                          <p:val>
                                            <p:strVal val="#ppt_w"/>
                                          </p:val>
                                        </p:tav>
                                      </p:tavLst>
                                    </p:anim>
                                    <p:anim calcmode="lin" valueType="num">
                                      <p:cBhvr>
                                        <p:cTn id="133" dur="500" fill="hold"/>
                                        <p:tgtEl>
                                          <p:spTgt spid="166926">
                                            <p:txEl>
                                              <p:pRg st="2" end="2"/>
                                            </p:txEl>
                                          </p:spTgt>
                                        </p:tgtEl>
                                        <p:attrNameLst>
                                          <p:attrName>ppt_h</p:attrName>
                                        </p:attrNameLst>
                                      </p:cBhvr>
                                      <p:tavLst>
                                        <p:tav tm="0">
                                          <p:val>
                                            <p:strVal val="#ppt_h"/>
                                          </p:val>
                                        </p:tav>
                                        <p:tav tm="100000">
                                          <p:val>
                                            <p:strVal val="#ppt_h"/>
                                          </p:val>
                                        </p:tav>
                                      </p:tavLst>
                                    </p:anim>
                                  </p:childTnLst>
                                </p:cTn>
                              </p:par>
                              <p:par>
                                <p:cTn id="134" presetID="17" presetClass="entr" presetSubtype="10" fill="hold" nodeType="withEffect">
                                  <p:stCondLst>
                                    <p:cond delay="0"/>
                                  </p:stCondLst>
                                  <p:childTnLst>
                                    <p:set>
                                      <p:cBhvr>
                                        <p:cTn id="135" dur="1" fill="hold">
                                          <p:stCondLst>
                                            <p:cond delay="0"/>
                                          </p:stCondLst>
                                        </p:cTn>
                                        <p:tgtEl>
                                          <p:spTgt spid="166926">
                                            <p:txEl>
                                              <p:pRg st="3" end="3"/>
                                            </p:txEl>
                                          </p:spTgt>
                                        </p:tgtEl>
                                        <p:attrNameLst>
                                          <p:attrName>style.visibility</p:attrName>
                                        </p:attrNameLst>
                                      </p:cBhvr>
                                      <p:to>
                                        <p:strVal val="visible"/>
                                      </p:to>
                                    </p:set>
                                    <p:anim calcmode="lin" valueType="num">
                                      <p:cBhvr>
                                        <p:cTn id="136" dur="500" fill="hold"/>
                                        <p:tgtEl>
                                          <p:spTgt spid="166926">
                                            <p:txEl>
                                              <p:pRg st="3" end="3"/>
                                            </p:txEl>
                                          </p:spTgt>
                                        </p:tgtEl>
                                        <p:attrNameLst>
                                          <p:attrName>ppt_w</p:attrName>
                                        </p:attrNameLst>
                                      </p:cBhvr>
                                      <p:tavLst>
                                        <p:tav tm="0">
                                          <p:val>
                                            <p:fltVal val="0"/>
                                          </p:val>
                                        </p:tav>
                                        <p:tav tm="100000">
                                          <p:val>
                                            <p:strVal val="#ppt_w"/>
                                          </p:val>
                                        </p:tav>
                                      </p:tavLst>
                                    </p:anim>
                                    <p:anim calcmode="lin" valueType="num">
                                      <p:cBhvr>
                                        <p:cTn id="137" dur="500" fill="hold"/>
                                        <p:tgtEl>
                                          <p:spTgt spid="166926">
                                            <p:txEl>
                                              <p:pRg st="3" end="3"/>
                                            </p:txEl>
                                          </p:spTgt>
                                        </p:tgtEl>
                                        <p:attrNameLst>
                                          <p:attrName>ppt_h</p:attrName>
                                        </p:attrNameLst>
                                      </p:cBhvr>
                                      <p:tavLst>
                                        <p:tav tm="0">
                                          <p:val>
                                            <p:strVal val="#ppt_h"/>
                                          </p:val>
                                        </p:tav>
                                        <p:tav tm="100000">
                                          <p:val>
                                            <p:strVal val="#ppt_h"/>
                                          </p:val>
                                        </p:tav>
                                      </p:tavLst>
                                    </p:anim>
                                  </p:childTnLst>
                                </p:cTn>
                              </p:par>
                              <p:par>
                                <p:cTn id="138" presetID="17" presetClass="entr" presetSubtype="10" fill="hold" nodeType="withEffect">
                                  <p:stCondLst>
                                    <p:cond delay="0"/>
                                  </p:stCondLst>
                                  <p:childTnLst>
                                    <p:set>
                                      <p:cBhvr>
                                        <p:cTn id="139" dur="1" fill="hold">
                                          <p:stCondLst>
                                            <p:cond delay="0"/>
                                          </p:stCondLst>
                                        </p:cTn>
                                        <p:tgtEl>
                                          <p:spTgt spid="166926">
                                            <p:txEl>
                                              <p:pRg st="4" end="4"/>
                                            </p:txEl>
                                          </p:spTgt>
                                        </p:tgtEl>
                                        <p:attrNameLst>
                                          <p:attrName>style.visibility</p:attrName>
                                        </p:attrNameLst>
                                      </p:cBhvr>
                                      <p:to>
                                        <p:strVal val="visible"/>
                                      </p:to>
                                    </p:set>
                                    <p:anim calcmode="lin" valueType="num">
                                      <p:cBhvr>
                                        <p:cTn id="140" dur="500" fill="hold"/>
                                        <p:tgtEl>
                                          <p:spTgt spid="166926">
                                            <p:txEl>
                                              <p:pRg st="4" end="4"/>
                                            </p:txEl>
                                          </p:spTgt>
                                        </p:tgtEl>
                                        <p:attrNameLst>
                                          <p:attrName>ppt_w</p:attrName>
                                        </p:attrNameLst>
                                      </p:cBhvr>
                                      <p:tavLst>
                                        <p:tav tm="0">
                                          <p:val>
                                            <p:fltVal val="0"/>
                                          </p:val>
                                        </p:tav>
                                        <p:tav tm="100000">
                                          <p:val>
                                            <p:strVal val="#ppt_w"/>
                                          </p:val>
                                        </p:tav>
                                      </p:tavLst>
                                    </p:anim>
                                    <p:anim calcmode="lin" valueType="num">
                                      <p:cBhvr>
                                        <p:cTn id="141" dur="500" fill="hold"/>
                                        <p:tgtEl>
                                          <p:spTgt spid="166926">
                                            <p:txEl>
                                              <p:pRg st="4" end="4"/>
                                            </p:txEl>
                                          </p:spTgt>
                                        </p:tgtEl>
                                        <p:attrNameLst>
                                          <p:attrName>ppt_h</p:attrName>
                                        </p:attrNameLst>
                                      </p:cBhvr>
                                      <p:tavLst>
                                        <p:tav tm="0">
                                          <p:val>
                                            <p:strVal val="#ppt_h"/>
                                          </p:val>
                                        </p:tav>
                                        <p:tav tm="100000">
                                          <p:val>
                                            <p:strVal val="#ppt_h"/>
                                          </p:val>
                                        </p:tav>
                                      </p:tavLst>
                                    </p:anim>
                                  </p:childTnLst>
                                </p:cTn>
                              </p:par>
                              <p:par>
                                <p:cTn id="142" presetID="17" presetClass="entr" presetSubtype="10" fill="hold" nodeType="withEffect">
                                  <p:stCondLst>
                                    <p:cond delay="0"/>
                                  </p:stCondLst>
                                  <p:childTnLst>
                                    <p:set>
                                      <p:cBhvr>
                                        <p:cTn id="143" dur="1" fill="hold">
                                          <p:stCondLst>
                                            <p:cond delay="0"/>
                                          </p:stCondLst>
                                        </p:cTn>
                                        <p:tgtEl>
                                          <p:spTgt spid="166926">
                                            <p:txEl>
                                              <p:pRg st="5" end="5"/>
                                            </p:txEl>
                                          </p:spTgt>
                                        </p:tgtEl>
                                        <p:attrNameLst>
                                          <p:attrName>style.visibility</p:attrName>
                                        </p:attrNameLst>
                                      </p:cBhvr>
                                      <p:to>
                                        <p:strVal val="visible"/>
                                      </p:to>
                                    </p:set>
                                    <p:anim calcmode="lin" valueType="num">
                                      <p:cBhvr>
                                        <p:cTn id="144" dur="500" fill="hold"/>
                                        <p:tgtEl>
                                          <p:spTgt spid="166926">
                                            <p:txEl>
                                              <p:pRg st="5" end="5"/>
                                            </p:txEl>
                                          </p:spTgt>
                                        </p:tgtEl>
                                        <p:attrNameLst>
                                          <p:attrName>ppt_w</p:attrName>
                                        </p:attrNameLst>
                                      </p:cBhvr>
                                      <p:tavLst>
                                        <p:tav tm="0">
                                          <p:val>
                                            <p:fltVal val="0"/>
                                          </p:val>
                                        </p:tav>
                                        <p:tav tm="100000">
                                          <p:val>
                                            <p:strVal val="#ppt_w"/>
                                          </p:val>
                                        </p:tav>
                                      </p:tavLst>
                                    </p:anim>
                                    <p:anim calcmode="lin" valueType="num">
                                      <p:cBhvr>
                                        <p:cTn id="145" dur="500" fill="hold"/>
                                        <p:tgtEl>
                                          <p:spTgt spid="16692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9" presetClass="exit" presetSubtype="0" fill="hold" nodeType="clickEffect">
                                  <p:stCondLst>
                                    <p:cond delay="0"/>
                                  </p:stCondLst>
                                  <p:childTnLst>
                                    <p:anim calcmode="lin" valueType="num">
                                      <p:cBhvr>
                                        <p:cTn id="149" dur="1000"/>
                                        <p:tgtEl>
                                          <p:spTgt spid="166926">
                                            <p:txEl>
                                              <p:pRg st="0" end="0"/>
                                            </p:txEl>
                                          </p:spTgt>
                                        </p:tgtEl>
                                        <p:attrNameLst>
                                          <p:attrName>ppt_x</p:attrName>
                                        </p:attrNameLst>
                                      </p:cBhvr>
                                      <p:tavLst>
                                        <p:tav tm="0">
                                          <p:val>
                                            <p:strVal val="ppt_x"/>
                                          </p:val>
                                        </p:tav>
                                        <p:tav tm="100000">
                                          <p:val>
                                            <p:strVal val="ppt_x-.2"/>
                                          </p:val>
                                        </p:tav>
                                      </p:tavLst>
                                    </p:anim>
                                    <p:anim calcmode="lin" valueType="num">
                                      <p:cBhvr>
                                        <p:cTn id="150" dur="1000"/>
                                        <p:tgtEl>
                                          <p:spTgt spid="166926">
                                            <p:txEl>
                                              <p:pRg st="0" end="0"/>
                                            </p:txEl>
                                          </p:spTgt>
                                        </p:tgtEl>
                                        <p:attrNameLst>
                                          <p:attrName>ppt_y</p:attrName>
                                        </p:attrNameLst>
                                      </p:cBhvr>
                                      <p:tavLst>
                                        <p:tav tm="0">
                                          <p:val>
                                            <p:strVal val="ppt_y"/>
                                          </p:val>
                                        </p:tav>
                                        <p:tav tm="100000">
                                          <p:val>
                                            <p:strVal val="ppt_y"/>
                                          </p:val>
                                        </p:tav>
                                      </p:tavLst>
                                    </p:anim>
                                    <p:animEffect transition="out" filter="fade">
                                      <p:cBhvr>
                                        <p:cTn id="151" dur="1000"/>
                                        <p:tgtEl>
                                          <p:spTgt spid="166926">
                                            <p:txEl>
                                              <p:pRg st="0" end="0"/>
                                            </p:txEl>
                                          </p:spTgt>
                                        </p:tgtEl>
                                      </p:cBhvr>
                                    </p:animEffect>
                                    <p:set>
                                      <p:cBhvr>
                                        <p:cTn id="152" dur="1" fill="hold">
                                          <p:stCondLst>
                                            <p:cond delay="999"/>
                                          </p:stCondLst>
                                        </p:cTn>
                                        <p:tgtEl>
                                          <p:spTgt spid="166926">
                                            <p:txEl>
                                              <p:pRg st="0" end="0"/>
                                            </p:txEl>
                                          </p:spTgt>
                                        </p:tgtEl>
                                        <p:attrNameLst>
                                          <p:attrName>style.visibility</p:attrName>
                                        </p:attrNameLst>
                                      </p:cBhvr>
                                      <p:to>
                                        <p:strVal val="hidden"/>
                                      </p:to>
                                    </p:set>
                                  </p:childTnLst>
                                </p:cTn>
                              </p:par>
                              <p:par>
                                <p:cTn id="153" presetID="29" presetClass="exit" presetSubtype="0" fill="hold" nodeType="withEffect">
                                  <p:stCondLst>
                                    <p:cond delay="0"/>
                                  </p:stCondLst>
                                  <p:childTnLst>
                                    <p:anim calcmode="lin" valueType="num">
                                      <p:cBhvr>
                                        <p:cTn id="154" dur="1000"/>
                                        <p:tgtEl>
                                          <p:spTgt spid="166926">
                                            <p:txEl>
                                              <p:pRg st="1" end="1"/>
                                            </p:txEl>
                                          </p:spTgt>
                                        </p:tgtEl>
                                        <p:attrNameLst>
                                          <p:attrName>ppt_x</p:attrName>
                                        </p:attrNameLst>
                                      </p:cBhvr>
                                      <p:tavLst>
                                        <p:tav tm="0">
                                          <p:val>
                                            <p:strVal val="ppt_x"/>
                                          </p:val>
                                        </p:tav>
                                        <p:tav tm="100000">
                                          <p:val>
                                            <p:strVal val="ppt_x-.2"/>
                                          </p:val>
                                        </p:tav>
                                      </p:tavLst>
                                    </p:anim>
                                    <p:anim calcmode="lin" valueType="num">
                                      <p:cBhvr>
                                        <p:cTn id="155" dur="1000"/>
                                        <p:tgtEl>
                                          <p:spTgt spid="166926">
                                            <p:txEl>
                                              <p:pRg st="1" end="1"/>
                                            </p:txEl>
                                          </p:spTgt>
                                        </p:tgtEl>
                                        <p:attrNameLst>
                                          <p:attrName>ppt_y</p:attrName>
                                        </p:attrNameLst>
                                      </p:cBhvr>
                                      <p:tavLst>
                                        <p:tav tm="0">
                                          <p:val>
                                            <p:strVal val="ppt_y"/>
                                          </p:val>
                                        </p:tav>
                                        <p:tav tm="100000">
                                          <p:val>
                                            <p:strVal val="ppt_y"/>
                                          </p:val>
                                        </p:tav>
                                      </p:tavLst>
                                    </p:anim>
                                    <p:animEffect transition="out" filter="fade">
                                      <p:cBhvr>
                                        <p:cTn id="156" dur="1000"/>
                                        <p:tgtEl>
                                          <p:spTgt spid="166926">
                                            <p:txEl>
                                              <p:pRg st="1" end="1"/>
                                            </p:txEl>
                                          </p:spTgt>
                                        </p:tgtEl>
                                      </p:cBhvr>
                                    </p:animEffect>
                                    <p:set>
                                      <p:cBhvr>
                                        <p:cTn id="157" dur="1" fill="hold">
                                          <p:stCondLst>
                                            <p:cond delay="999"/>
                                          </p:stCondLst>
                                        </p:cTn>
                                        <p:tgtEl>
                                          <p:spTgt spid="166926">
                                            <p:txEl>
                                              <p:pRg st="1" end="1"/>
                                            </p:txEl>
                                          </p:spTgt>
                                        </p:tgtEl>
                                        <p:attrNameLst>
                                          <p:attrName>style.visibility</p:attrName>
                                        </p:attrNameLst>
                                      </p:cBhvr>
                                      <p:to>
                                        <p:strVal val="hidden"/>
                                      </p:to>
                                    </p:set>
                                  </p:childTnLst>
                                </p:cTn>
                              </p:par>
                              <p:par>
                                <p:cTn id="158" presetID="29" presetClass="exit" presetSubtype="0" fill="hold" nodeType="withEffect">
                                  <p:stCondLst>
                                    <p:cond delay="0"/>
                                  </p:stCondLst>
                                  <p:childTnLst>
                                    <p:anim calcmode="lin" valueType="num">
                                      <p:cBhvr>
                                        <p:cTn id="159" dur="1000"/>
                                        <p:tgtEl>
                                          <p:spTgt spid="166926">
                                            <p:txEl>
                                              <p:pRg st="2" end="2"/>
                                            </p:txEl>
                                          </p:spTgt>
                                        </p:tgtEl>
                                        <p:attrNameLst>
                                          <p:attrName>ppt_x</p:attrName>
                                        </p:attrNameLst>
                                      </p:cBhvr>
                                      <p:tavLst>
                                        <p:tav tm="0">
                                          <p:val>
                                            <p:strVal val="ppt_x"/>
                                          </p:val>
                                        </p:tav>
                                        <p:tav tm="100000">
                                          <p:val>
                                            <p:strVal val="ppt_x-.2"/>
                                          </p:val>
                                        </p:tav>
                                      </p:tavLst>
                                    </p:anim>
                                    <p:anim calcmode="lin" valueType="num">
                                      <p:cBhvr>
                                        <p:cTn id="160" dur="1000"/>
                                        <p:tgtEl>
                                          <p:spTgt spid="166926">
                                            <p:txEl>
                                              <p:pRg st="2" end="2"/>
                                            </p:txEl>
                                          </p:spTgt>
                                        </p:tgtEl>
                                        <p:attrNameLst>
                                          <p:attrName>ppt_y</p:attrName>
                                        </p:attrNameLst>
                                      </p:cBhvr>
                                      <p:tavLst>
                                        <p:tav tm="0">
                                          <p:val>
                                            <p:strVal val="ppt_y"/>
                                          </p:val>
                                        </p:tav>
                                        <p:tav tm="100000">
                                          <p:val>
                                            <p:strVal val="ppt_y"/>
                                          </p:val>
                                        </p:tav>
                                      </p:tavLst>
                                    </p:anim>
                                    <p:animEffect transition="out" filter="fade">
                                      <p:cBhvr>
                                        <p:cTn id="161" dur="1000"/>
                                        <p:tgtEl>
                                          <p:spTgt spid="166926">
                                            <p:txEl>
                                              <p:pRg st="2" end="2"/>
                                            </p:txEl>
                                          </p:spTgt>
                                        </p:tgtEl>
                                      </p:cBhvr>
                                    </p:animEffect>
                                    <p:set>
                                      <p:cBhvr>
                                        <p:cTn id="162" dur="1" fill="hold">
                                          <p:stCondLst>
                                            <p:cond delay="999"/>
                                          </p:stCondLst>
                                        </p:cTn>
                                        <p:tgtEl>
                                          <p:spTgt spid="166926">
                                            <p:txEl>
                                              <p:pRg st="2" end="2"/>
                                            </p:txEl>
                                          </p:spTgt>
                                        </p:tgtEl>
                                        <p:attrNameLst>
                                          <p:attrName>style.visibility</p:attrName>
                                        </p:attrNameLst>
                                      </p:cBhvr>
                                      <p:to>
                                        <p:strVal val="hidden"/>
                                      </p:to>
                                    </p:set>
                                  </p:childTnLst>
                                </p:cTn>
                              </p:par>
                              <p:par>
                                <p:cTn id="163" presetID="29" presetClass="exit" presetSubtype="0" fill="hold" nodeType="withEffect">
                                  <p:stCondLst>
                                    <p:cond delay="0"/>
                                  </p:stCondLst>
                                  <p:childTnLst>
                                    <p:anim calcmode="lin" valueType="num">
                                      <p:cBhvr>
                                        <p:cTn id="164" dur="1000"/>
                                        <p:tgtEl>
                                          <p:spTgt spid="166926">
                                            <p:txEl>
                                              <p:pRg st="3" end="3"/>
                                            </p:txEl>
                                          </p:spTgt>
                                        </p:tgtEl>
                                        <p:attrNameLst>
                                          <p:attrName>ppt_x</p:attrName>
                                        </p:attrNameLst>
                                      </p:cBhvr>
                                      <p:tavLst>
                                        <p:tav tm="0">
                                          <p:val>
                                            <p:strVal val="ppt_x"/>
                                          </p:val>
                                        </p:tav>
                                        <p:tav tm="100000">
                                          <p:val>
                                            <p:strVal val="ppt_x-.2"/>
                                          </p:val>
                                        </p:tav>
                                      </p:tavLst>
                                    </p:anim>
                                    <p:anim calcmode="lin" valueType="num">
                                      <p:cBhvr>
                                        <p:cTn id="165" dur="1000"/>
                                        <p:tgtEl>
                                          <p:spTgt spid="166926">
                                            <p:txEl>
                                              <p:pRg st="3" end="3"/>
                                            </p:txEl>
                                          </p:spTgt>
                                        </p:tgtEl>
                                        <p:attrNameLst>
                                          <p:attrName>ppt_y</p:attrName>
                                        </p:attrNameLst>
                                      </p:cBhvr>
                                      <p:tavLst>
                                        <p:tav tm="0">
                                          <p:val>
                                            <p:strVal val="ppt_y"/>
                                          </p:val>
                                        </p:tav>
                                        <p:tav tm="100000">
                                          <p:val>
                                            <p:strVal val="ppt_y"/>
                                          </p:val>
                                        </p:tav>
                                      </p:tavLst>
                                    </p:anim>
                                    <p:animEffect transition="out" filter="fade">
                                      <p:cBhvr>
                                        <p:cTn id="166" dur="1000"/>
                                        <p:tgtEl>
                                          <p:spTgt spid="166926">
                                            <p:txEl>
                                              <p:pRg st="3" end="3"/>
                                            </p:txEl>
                                          </p:spTgt>
                                        </p:tgtEl>
                                      </p:cBhvr>
                                    </p:animEffect>
                                    <p:set>
                                      <p:cBhvr>
                                        <p:cTn id="167" dur="1" fill="hold">
                                          <p:stCondLst>
                                            <p:cond delay="999"/>
                                          </p:stCondLst>
                                        </p:cTn>
                                        <p:tgtEl>
                                          <p:spTgt spid="166926">
                                            <p:txEl>
                                              <p:pRg st="3" end="3"/>
                                            </p:txEl>
                                          </p:spTgt>
                                        </p:tgtEl>
                                        <p:attrNameLst>
                                          <p:attrName>style.visibility</p:attrName>
                                        </p:attrNameLst>
                                      </p:cBhvr>
                                      <p:to>
                                        <p:strVal val="hidden"/>
                                      </p:to>
                                    </p:set>
                                  </p:childTnLst>
                                </p:cTn>
                              </p:par>
                              <p:par>
                                <p:cTn id="168" presetID="29" presetClass="exit" presetSubtype="0" fill="hold" nodeType="withEffect">
                                  <p:stCondLst>
                                    <p:cond delay="0"/>
                                  </p:stCondLst>
                                  <p:childTnLst>
                                    <p:anim calcmode="lin" valueType="num">
                                      <p:cBhvr>
                                        <p:cTn id="169" dur="1000"/>
                                        <p:tgtEl>
                                          <p:spTgt spid="166926">
                                            <p:txEl>
                                              <p:pRg st="4" end="4"/>
                                            </p:txEl>
                                          </p:spTgt>
                                        </p:tgtEl>
                                        <p:attrNameLst>
                                          <p:attrName>ppt_x</p:attrName>
                                        </p:attrNameLst>
                                      </p:cBhvr>
                                      <p:tavLst>
                                        <p:tav tm="0">
                                          <p:val>
                                            <p:strVal val="ppt_x"/>
                                          </p:val>
                                        </p:tav>
                                        <p:tav tm="100000">
                                          <p:val>
                                            <p:strVal val="ppt_x-.2"/>
                                          </p:val>
                                        </p:tav>
                                      </p:tavLst>
                                    </p:anim>
                                    <p:anim calcmode="lin" valueType="num">
                                      <p:cBhvr>
                                        <p:cTn id="170" dur="1000"/>
                                        <p:tgtEl>
                                          <p:spTgt spid="166926">
                                            <p:txEl>
                                              <p:pRg st="4" end="4"/>
                                            </p:txEl>
                                          </p:spTgt>
                                        </p:tgtEl>
                                        <p:attrNameLst>
                                          <p:attrName>ppt_y</p:attrName>
                                        </p:attrNameLst>
                                      </p:cBhvr>
                                      <p:tavLst>
                                        <p:tav tm="0">
                                          <p:val>
                                            <p:strVal val="ppt_y"/>
                                          </p:val>
                                        </p:tav>
                                        <p:tav tm="100000">
                                          <p:val>
                                            <p:strVal val="ppt_y"/>
                                          </p:val>
                                        </p:tav>
                                      </p:tavLst>
                                    </p:anim>
                                    <p:animEffect transition="out" filter="fade">
                                      <p:cBhvr>
                                        <p:cTn id="171" dur="1000"/>
                                        <p:tgtEl>
                                          <p:spTgt spid="166926">
                                            <p:txEl>
                                              <p:pRg st="4" end="4"/>
                                            </p:txEl>
                                          </p:spTgt>
                                        </p:tgtEl>
                                      </p:cBhvr>
                                    </p:animEffect>
                                    <p:set>
                                      <p:cBhvr>
                                        <p:cTn id="172" dur="1" fill="hold">
                                          <p:stCondLst>
                                            <p:cond delay="999"/>
                                          </p:stCondLst>
                                        </p:cTn>
                                        <p:tgtEl>
                                          <p:spTgt spid="166926">
                                            <p:txEl>
                                              <p:pRg st="4" end="4"/>
                                            </p:txEl>
                                          </p:spTgt>
                                        </p:tgtEl>
                                        <p:attrNameLst>
                                          <p:attrName>style.visibility</p:attrName>
                                        </p:attrNameLst>
                                      </p:cBhvr>
                                      <p:to>
                                        <p:strVal val="hidden"/>
                                      </p:to>
                                    </p:set>
                                  </p:childTnLst>
                                </p:cTn>
                              </p:par>
                              <p:par>
                                <p:cTn id="173" presetID="29" presetClass="exit" presetSubtype="0" fill="hold" nodeType="withEffect">
                                  <p:stCondLst>
                                    <p:cond delay="0"/>
                                  </p:stCondLst>
                                  <p:childTnLst>
                                    <p:anim calcmode="lin" valueType="num">
                                      <p:cBhvr>
                                        <p:cTn id="174" dur="1000"/>
                                        <p:tgtEl>
                                          <p:spTgt spid="166926">
                                            <p:txEl>
                                              <p:pRg st="5" end="5"/>
                                            </p:txEl>
                                          </p:spTgt>
                                        </p:tgtEl>
                                        <p:attrNameLst>
                                          <p:attrName>ppt_x</p:attrName>
                                        </p:attrNameLst>
                                      </p:cBhvr>
                                      <p:tavLst>
                                        <p:tav tm="0">
                                          <p:val>
                                            <p:strVal val="ppt_x"/>
                                          </p:val>
                                        </p:tav>
                                        <p:tav tm="100000">
                                          <p:val>
                                            <p:strVal val="ppt_x-.2"/>
                                          </p:val>
                                        </p:tav>
                                      </p:tavLst>
                                    </p:anim>
                                    <p:anim calcmode="lin" valueType="num">
                                      <p:cBhvr>
                                        <p:cTn id="175" dur="1000"/>
                                        <p:tgtEl>
                                          <p:spTgt spid="166926">
                                            <p:txEl>
                                              <p:pRg st="5" end="5"/>
                                            </p:txEl>
                                          </p:spTgt>
                                        </p:tgtEl>
                                        <p:attrNameLst>
                                          <p:attrName>ppt_y</p:attrName>
                                        </p:attrNameLst>
                                      </p:cBhvr>
                                      <p:tavLst>
                                        <p:tav tm="0">
                                          <p:val>
                                            <p:strVal val="ppt_y"/>
                                          </p:val>
                                        </p:tav>
                                        <p:tav tm="100000">
                                          <p:val>
                                            <p:strVal val="ppt_y"/>
                                          </p:val>
                                        </p:tav>
                                      </p:tavLst>
                                    </p:anim>
                                    <p:animEffect transition="out" filter="fade">
                                      <p:cBhvr>
                                        <p:cTn id="176" dur="1000"/>
                                        <p:tgtEl>
                                          <p:spTgt spid="166926">
                                            <p:txEl>
                                              <p:pRg st="5" end="5"/>
                                            </p:txEl>
                                          </p:spTgt>
                                        </p:tgtEl>
                                      </p:cBhvr>
                                    </p:animEffect>
                                    <p:set>
                                      <p:cBhvr>
                                        <p:cTn id="177" dur="1" fill="hold">
                                          <p:stCondLst>
                                            <p:cond delay="999"/>
                                          </p:stCondLst>
                                        </p:cTn>
                                        <p:tgtEl>
                                          <p:spTgt spid="166926">
                                            <p:txEl>
                                              <p:pRg st="5" end="5"/>
                                            </p:txEl>
                                          </p:spTgt>
                                        </p:tgtEl>
                                        <p:attrNameLst>
                                          <p:attrName>style.visibility</p:attrName>
                                        </p:attrNameLst>
                                      </p:cBhvr>
                                      <p:to>
                                        <p:strVal val="hidden"/>
                                      </p:to>
                                    </p:se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8" presetClass="entr" presetSubtype="16" fill="hold" nodeType="clickEffect">
                                  <p:stCondLst>
                                    <p:cond delay="0"/>
                                  </p:stCondLst>
                                  <p:childTnLst>
                                    <p:set>
                                      <p:cBhvr>
                                        <p:cTn id="181" dur="1" fill="hold">
                                          <p:stCondLst>
                                            <p:cond delay="0"/>
                                          </p:stCondLst>
                                        </p:cTn>
                                        <p:tgtEl>
                                          <p:spTgt spid="166925"/>
                                        </p:tgtEl>
                                        <p:attrNameLst>
                                          <p:attrName>style.visibility</p:attrName>
                                        </p:attrNameLst>
                                      </p:cBhvr>
                                      <p:to>
                                        <p:strVal val="visible"/>
                                      </p:to>
                                    </p:set>
                                    <p:animEffect transition="in" filter="diamond(in)">
                                      <p:cBhvr>
                                        <p:cTn id="182" dur="2000"/>
                                        <p:tgtEl>
                                          <p:spTgt spid="166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nimBg="1"/>
      <p:bldP spid="1669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sz="4000" smtClean="0"/>
              <a:t>Step (1)</a:t>
            </a:r>
            <a:br>
              <a:rPr lang="en-US" sz="4000" smtClean="0"/>
            </a:br>
            <a:endParaRPr lang="en-US" sz="4000" smtClean="0"/>
          </a:p>
        </p:txBody>
      </p:sp>
      <p:pic>
        <p:nvPicPr>
          <p:cNvPr id="146435" name="Picture 3" descr="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143000"/>
            <a:ext cx="8382000" cy="45894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6434"/>
                                        </p:tgtEl>
                                        <p:attrNameLst>
                                          <p:attrName>style.visibility</p:attrName>
                                        </p:attrNameLst>
                                      </p:cBhvr>
                                      <p:to>
                                        <p:strVal val="visible"/>
                                      </p:to>
                                    </p:set>
                                    <p:anim calcmode="discrete" valueType="clr">
                                      <p:cBhvr override="childStyle">
                                        <p:cTn id="7" dur="80"/>
                                        <p:tgtEl>
                                          <p:spTgt spid="1464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6434"/>
                                        </p:tgtEl>
                                        <p:attrNameLst>
                                          <p:attrName>fillcolor</p:attrName>
                                        </p:attrNameLst>
                                      </p:cBhvr>
                                      <p:tavLst>
                                        <p:tav tm="0">
                                          <p:val>
                                            <p:clrVal>
                                              <a:schemeClr val="accent2"/>
                                            </p:clrVal>
                                          </p:val>
                                        </p:tav>
                                        <p:tav tm="50000">
                                          <p:val>
                                            <p:clrVal>
                                              <a:schemeClr val="hlink"/>
                                            </p:clrVal>
                                          </p:val>
                                        </p:tav>
                                      </p:tavLst>
                                    </p:anim>
                                    <p:set>
                                      <p:cBhvr>
                                        <p:cTn id="9" dur="80"/>
                                        <p:tgtEl>
                                          <p:spTgt spid="1464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46435"/>
                                        </p:tgtEl>
                                        <p:attrNameLst>
                                          <p:attrName>style.visibility</p:attrName>
                                        </p:attrNameLst>
                                      </p:cBhvr>
                                      <p:to>
                                        <p:strVal val="visible"/>
                                      </p:to>
                                    </p:set>
                                    <p:animEffect transition="in" filter="wheel(4)">
                                      <p:cBhvr>
                                        <p:cTn id="14" dur="2000"/>
                                        <p:tgtEl>
                                          <p:spTgt spid="146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mtClean="0"/>
              <a:t>Step (2)</a:t>
            </a:r>
          </a:p>
        </p:txBody>
      </p:sp>
      <p:graphicFrame>
        <p:nvGraphicFramePr>
          <p:cNvPr id="147459" name="Object 3"/>
          <p:cNvGraphicFramePr>
            <a:graphicFrameLocks noChangeAspect="1"/>
          </p:cNvGraphicFramePr>
          <p:nvPr>
            <p:ph idx="1"/>
          </p:nvPr>
        </p:nvGraphicFramePr>
        <p:xfrm>
          <a:off x="533400" y="1447800"/>
          <a:ext cx="7931150" cy="4678363"/>
        </p:xfrm>
        <a:graphic>
          <a:graphicData uri="http://schemas.openxmlformats.org/presentationml/2006/ole">
            <mc:AlternateContent xmlns:mc="http://schemas.openxmlformats.org/markup-compatibility/2006">
              <mc:Choice xmlns:v="urn:schemas-microsoft-com:vml" Requires="v">
                <p:oleObj spid="_x0000_s4100" name="Bitmap Image" r:id="rId3" imgW="2438095" imgH="1417443" progId="Paint.Picture">
                  <p:embed/>
                </p:oleObj>
              </mc:Choice>
              <mc:Fallback>
                <p:oleObj name="Bitmap Image" r:id="rId3" imgW="2438095" imgH="1417443"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47800"/>
                        <a:ext cx="7931150" cy="4678363"/>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7458"/>
                                        </p:tgtEl>
                                        <p:attrNameLst>
                                          <p:attrName>style.visibility</p:attrName>
                                        </p:attrNameLst>
                                      </p:cBhvr>
                                      <p:to>
                                        <p:strVal val="visible"/>
                                      </p:to>
                                    </p:set>
                                    <p:anim calcmode="discrete" valueType="clr">
                                      <p:cBhvr override="childStyle">
                                        <p:cTn id="7" dur="80"/>
                                        <p:tgtEl>
                                          <p:spTgt spid="1474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7458"/>
                                        </p:tgtEl>
                                        <p:attrNameLst>
                                          <p:attrName>fillcolor</p:attrName>
                                        </p:attrNameLst>
                                      </p:cBhvr>
                                      <p:tavLst>
                                        <p:tav tm="0">
                                          <p:val>
                                            <p:clrVal>
                                              <a:schemeClr val="accent2"/>
                                            </p:clrVal>
                                          </p:val>
                                        </p:tav>
                                        <p:tav tm="50000">
                                          <p:val>
                                            <p:clrVal>
                                              <a:schemeClr val="hlink"/>
                                            </p:clrVal>
                                          </p:val>
                                        </p:tav>
                                      </p:tavLst>
                                    </p:anim>
                                    <p:set>
                                      <p:cBhvr>
                                        <p:cTn id="9" dur="80"/>
                                        <p:tgtEl>
                                          <p:spTgt spid="14745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47459"/>
                                        </p:tgtEl>
                                        <p:attrNameLst>
                                          <p:attrName>style.visibility</p:attrName>
                                        </p:attrNameLst>
                                      </p:cBhvr>
                                      <p:to>
                                        <p:strVal val="visible"/>
                                      </p:to>
                                    </p:set>
                                    <p:animEffect transition="in" filter="wheel(4)">
                                      <p:cBhvr>
                                        <p:cTn id="14" dur="20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z="4000" smtClean="0"/>
              <a:t>Step (3)</a:t>
            </a:r>
            <a:br>
              <a:rPr lang="en-US" sz="4000" smtClean="0"/>
            </a:br>
            <a:endParaRPr lang="en-US" sz="4000" smtClean="0"/>
          </a:p>
        </p:txBody>
      </p:sp>
      <p:pic>
        <p:nvPicPr>
          <p:cNvPr id="148483" name="Picture 3" descr="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219200"/>
            <a:ext cx="7696200" cy="4953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8482"/>
                                        </p:tgtEl>
                                        <p:attrNameLst>
                                          <p:attrName>style.visibility</p:attrName>
                                        </p:attrNameLst>
                                      </p:cBhvr>
                                      <p:to>
                                        <p:strVal val="visible"/>
                                      </p:to>
                                    </p:set>
                                    <p:anim calcmode="discrete" valueType="clr">
                                      <p:cBhvr override="childStyle">
                                        <p:cTn id="7" dur="80"/>
                                        <p:tgtEl>
                                          <p:spTgt spid="14848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8482"/>
                                        </p:tgtEl>
                                        <p:attrNameLst>
                                          <p:attrName>fillcolor</p:attrName>
                                        </p:attrNameLst>
                                      </p:cBhvr>
                                      <p:tavLst>
                                        <p:tav tm="0">
                                          <p:val>
                                            <p:clrVal>
                                              <a:schemeClr val="accent2"/>
                                            </p:clrVal>
                                          </p:val>
                                        </p:tav>
                                        <p:tav tm="50000">
                                          <p:val>
                                            <p:clrVal>
                                              <a:schemeClr val="hlink"/>
                                            </p:clrVal>
                                          </p:val>
                                        </p:tav>
                                      </p:tavLst>
                                    </p:anim>
                                    <p:set>
                                      <p:cBhvr>
                                        <p:cTn id="9" dur="80"/>
                                        <p:tgtEl>
                                          <p:spTgt spid="14848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48483"/>
                                        </p:tgtEl>
                                        <p:attrNameLst>
                                          <p:attrName>style.visibility</p:attrName>
                                        </p:attrNameLst>
                                      </p:cBhvr>
                                      <p:to>
                                        <p:strVal val="visible"/>
                                      </p:to>
                                    </p:set>
                                    <p:animEffect transition="in" filter="wheel(4)">
                                      <p:cBhvr>
                                        <p:cTn id="14" dur="2000"/>
                                        <p:tgtEl>
                                          <p:spTgt spid="148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t>Step (4)</a:t>
            </a:r>
          </a:p>
        </p:txBody>
      </p:sp>
      <p:pic>
        <p:nvPicPr>
          <p:cNvPr id="149507" name="Picture 3" descr="4"/>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752600"/>
            <a:ext cx="8229600" cy="44243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9506"/>
                                        </p:tgtEl>
                                        <p:attrNameLst>
                                          <p:attrName>style.visibility</p:attrName>
                                        </p:attrNameLst>
                                      </p:cBhvr>
                                      <p:to>
                                        <p:strVal val="visible"/>
                                      </p:to>
                                    </p:set>
                                    <p:anim calcmode="discrete" valueType="clr">
                                      <p:cBhvr override="childStyle">
                                        <p:cTn id="7" dur="80"/>
                                        <p:tgtEl>
                                          <p:spTgt spid="1495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9506"/>
                                        </p:tgtEl>
                                        <p:attrNameLst>
                                          <p:attrName>fillcolor</p:attrName>
                                        </p:attrNameLst>
                                      </p:cBhvr>
                                      <p:tavLst>
                                        <p:tav tm="0">
                                          <p:val>
                                            <p:clrVal>
                                              <a:schemeClr val="accent2"/>
                                            </p:clrVal>
                                          </p:val>
                                        </p:tav>
                                        <p:tav tm="50000">
                                          <p:val>
                                            <p:clrVal>
                                              <a:schemeClr val="hlink"/>
                                            </p:clrVal>
                                          </p:val>
                                        </p:tav>
                                      </p:tavLst>
                                    </p:anim>
                                    <p:set>
                                      <p:cBhvr>
                                        <p:cTn id="9" dur="80"/>
                                        <p:tgtEl>
                                          <p:spTgt spid="1495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49507"/>
                                        </p:tgtEl>
                                        <p:attrNameLst>
                                          <p:attrName>style.visibility</p:attrName>
                                        </p:attrNameLst>
                                      </p:cBhvr>
                                      <p:to>
                                        <p:strVal val="visible"/>
                                      </p:to>
                                    </p:set>
                                    <p:animEffect transition="in" filter="wheel(4)">
                                      <p:cBhvr>
                                        <p:cTn id="14" dur="2000"/>
                                        <p:tgtEl>
                                          <p:spTgt spid="14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smtClean="0"/>
              <a:t>Step (5)</a:t>
            </a:r>
          </a:p>
        </p:txBody>
      </p:sp>
      <p:pic>
        <p:nvPicPr>
          <p:cNvPr id="150531" name="Picture 3" descr="5"/>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524000"/>
            <a:ext cx="8229600" cy="47244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0530"/>
                                        </p:tgtEl>
                                        <p:attrNameLst>
                                          <p:attrName>style.visibility</p:attrName>
                                        </p:attrNameLst>
                                      </p:cBhvr>
                                      <p:to>
                                        <p:strVal val="visible"/>
                                      </p:to>
                                    </p:set>
                                    <p:anim calcmode="discrete" valueType="clr">
                                      <p:cBhvr override="childStyle">
                                        <p:cTn id="7" dur="80"/>
                                        <p:tgtEl>
                                          <p:spTgt spid="15053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0530"/>
                                        </p:tgtEl>
                                        <p:attrNameLst>
                                          <p:attrName>fillcolor</p:attrName>
                                        </p:attrNameLst>
                                      </p:cBhvr>
                                      <p:tavLst>
                                        <p:tav tm="0">
                                          <p:val>
                                            <p:clrVal>
                                              <a:schemeClr val="accent2"/>
                                            </p:clrVal>
                                          </p:val>
                                        </p:tav>
                                        <p:tav tm="50000">
                                          <p:val>
                                            <p:clrVal>
                                              <a:schemeClr val="hlink"/>
                                            </p:clrVal>
                                          </p:val>
                                        </p:tav>
                                      </p:tavLst>
                                    </p:anim>
                                    <p:set>
                                      <p:cBhvr>
                                        <p:cTn id="9" dur="80"/>
                                        <p:tgtEl>
                                          <p:spTgt spid="15053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50531"/>
                                        </p:tgtEl>
                                        <p:attrNameLst>
                                          <p:attrName>style.visibility</p:attrName>
                                        </p:attrNameLst>
                                      </p:cBhvr>
                                      <p:to>
                                        <p:strVal val="visible"/>
                                      </p:to>
                                    </p:set>
                                    <p:animEffect transition="in" filter="wheel(4)">
                                      <p:cBhvr>
                                        <p:cTn id="14" dur="2000"/>
                                        <p:tgtEl>
                                          <p:spTgt spid="150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smtClean="0"/>
              <a:t>Step (6)</a:t>
            </a:r>
          </a:p>
        </p:txBody>
      </p:sp>
      <p:pic>
        <p:nvPicPr>
          <p:cNvPr id="151555" name="Picture 3" descr="6"/>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0"/>
            <a:ext cx="8458200" cy="47244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1554"/>
                                        </p:tgtEl>
                                        <p:attrNameLst>
                                          <p:attrName>style.visibility</p:attrName>
                                        </p:attrNameLst>
                                      </p:cBhvr>
                                      <p:to>
                                        <p:strVal val="visible"/>
                                      </p:to>
                                    </p:set>
                                    <p:anim calcmode="discrete" valueType="clr">
                                      <p:cBhvr override="childStyle">
                                        <p:cTn id="7" dur="80"/>
                                        <p:tgtEl>
                                          <p:spTgt spid="1515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1554"/>
                                        </p:tgtEl>
                                        <p:attrNameLst>
                                          <p:attrName>fillcolor</p:attrName>
                                        </p:attrNameLst>
                                      </p:cBhvr>
                                      <p:tavLst>
                                        <p:tav tm="0">
                                          <p:val>
                                            <p:clrVal>
                                              <a:schemeClr val="accent2"/>
                                            </p:clrVal>
                                          </p:val>
                                        </p:tav>
                                        <p:tav tm="50000">
                                          <p:val>
                                            <p:clrVal>
                                              <a:schemeClr val="hlink"/>
                                            </p:clrVal>
                                          </p:val>
                                        </p:tav>
                                      </p:tavLst>
                                    </p:anim>
                                    <p:set>
                                      <p:cBhvr>
                                        <p:cTn id="9" dur="80"/>
                                        <p:tgtEl>
                                          <p:spTgt spid="15155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51555"/>
                                        </p:tgtEl>
                                        <p:attrNameLst>
                                          <p:attrName>style.visibility</p:attrName>
                                        </p:attrNameLst>
                                      </p:cBhvr>
                                      <p:to>
                                        <p:strVal val="visible"/>
                                      </p:to>
                                    </p:set>
                                    <p:animEffect transition="in" filter="wheel(4)">
                                      <p:cBhvr>
                                        <p:cTn id="14" dur="20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mtClean="0"/>
              <a:t>Step (7)</a:t>
            </a:r>
          </a:p>
        </p:txBody>
      </p:sp>
      <p:pic>
        <p:nvPicPr>
          <p:cNvPr id="152579" name="Picture 3" descr="7"/>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447800"/>
            <a:ext cx="8382000" cy="51054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2578"/>
                                        </p:tgtEl>
                                        <p:attrNameLst>
                                          <p:attrName>style.visibility</p:attrName>
                                        </p:attrNameLst>
                                      </p:cBhvr>
                                      <p:to>
                                        <p:strVal val="visible"/>
                                      </p:to>
                                    </p:set>
                                    <p:anim calcmode="discrete" valueType="clr">
                                      <p:cBhvr override="childStyle">
                                        <p:cTn id="7" dur="80"/>
                                        <p:tgtEl>
                                          <p:spTgt spid="1525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2578"/>
                                        </p:tgtEl>
                                        <p:attrNameLst>
                                          <p:attrName>fillcolor</p:attrName>
                                        </p:attrNameLst>
                                      </p:cBhvr>
                                      <p:tavLst>
                                        <p:tav tm="0">
                                          <p:val>
                                            <p:clrVal>
                                              <a:schemeClr val="accent2"/>
                                            </p:clrVal>
                                          </p:val>
                                        </p:tav>
                                        <p:tav tm="50000">
                                          <p:val>
                                            <p:clrVal>
                                              <a:schemeClr val="hlink"/>
                                            </p:clrVal>
                                          </p:val>
                                        </p:tav>
                                      </p:tavLst>
                                    </p:anim>
                                    <p:set>
                                      <p:cBhvr>
                                        <p:cTn id="9" dur="80"/>
                                        <p:tgtEl>
                                          <p:spTgt spid="15257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52579"/>
                                        </p:tgtEl>
                                        <p:attrNameLst>
                                          <p:attrName>style.visibility</p:attrName>
                                        </p:attrNameLst>
                                      </p:cBhvr>
                                      <p:to>
                                        <p:strVal val="visible"/>
                                      </p:to>
                                    </p:set>
                                    <p:animEffect transition="in" filter="wheel(4)">
                                      <p:cBhvr>
                                        <p:cTn id="14" dur="2000"/>
                                        <p:tgtEl>
                                          <p:spTgt spid="15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smtClean="0"/>
              <a:t>Step (8)</a:t>
            </a:r>
          </a:p>
        </p:txBody>
      </p:sp>
      <p:pic>
        <p:nvPicPr>
          <p:cNvPr id="153603" name="Picture 3" descr="8"/>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371600"/>
            <a:ext cx="8229600" cy="51054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02"/>
                                        </p:tgtEl>
                                        <p:attrNameLst>
                                          <p:attrName>style.visibility</p:attrName>
                                        </p:attrNameLst>
                                      </p:cBhvr>
                                      <p:to>
                                        <p:strVal val="visible"/>
                                      </p:to>
                                    </p:set>
                                    <p:anim calcmode="discrete" valueType="clr">
                                      <p:cBhvr override="childStyle">
                                        <p:cTn id="7" dur="80"/>
                                        <p:tgtEl>
                                          <p:spTgt spid="1536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02"/>
                                        </p:tgtEl>
                                        <p:attrNameLst>
                                          <p:attrName>fillcolor</p:attrName>
                                        </p:attrNameLst>
                                      </p:cBhvr>
                                      <p:tavLst>
                                        <p:tav tm="0">
                                          <p:val>
                                            <p:clrVal>
                                              <a:schemeClr val="accent2"/>
                                            </p:clrVal>
                                          </p:val>
                                        </p:tav>
                                        <p:tav tm="50000">
                                          <p:val>
                                            <p:clrVal>
                                              <a:schemeClr val="hlink"/>
                                            </p:clrVal>
                                          </p:val>
                                        </p:tav>
                                      </p:tavLst>
                                    </p:anim>
                                    <p:set>
                                      <p:cBhvr>
                                        <p:cTn id="9" dur="80"/>
                                        <p:tgtEl>
                                          <p:spTgt spid="15360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53603"/>
                                        </p:tgtEl>
                                        <p:attrNameLst>
                                          <p:attrName>style.visibility</p:attrName>
                                        </p:attrNameLst>
                                      </p:cBhvr>
                                      <p:to>
                                        <p:strVal val="visible"/>
                                      </p:to>
                                    </p:set>
                                    <p:animEffect transition="in" filter="wheel(4)">
                                      <p:cBhvr>
                                        <p:cTn id="14" dur="20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smtClean="0"/>
              <a:t>Step (9)</a:t>
            </a:r>
          </a:p>
        </p:txBody>
      </p:sp>
      <p:pic>
        <p:nvPicPr>
          <p:cNvPr id="154627" name="Picture 3" descr="9"/>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447800"/>
            <a:ext cx="8534400" cy="4953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4626"/>
                                        </p:tgtEl>
                                        <p:attrNameLst>
                                          <p:attrName>style.visibility</p:attrName>
                                        </p:attrNameLst>
                                      </p:cBhvr>
                                      <p:to>
                                        <p:strVal val="visible"/>
                                      </p:to>
                                    </p:set>
                                    <p:anim calcmode="discrete" valueType="clr">
                                      <p:cBhvr override="childStyle">
                                        <p:cTn id="7" dur="80"/>
                                        <p:tgtEl>
                                          <p:spTgt spid="15462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4626"/>
                                        </p:tgtEl>
                                        <p:attrNameLst>
                                          <p:attrName>fillcolor</p:attrName>
                                        </p:attrNameLst>
                                      </p:cBhvr>
                                      <p:tavLst>
                                        <p:tav tm="0">
                                          <p:val>
                                            <p:clrVal>
                                              <a:schemeClr val="accent2"/>
                                            </p:clrVal>
                                          </p:val>
                                        </p:tav>
                                        <p:tav tm="50000">
                                          <p:val>
                                            <p:clrVal>
                                              <a:schemeClr val="hlink"/>
                                            </p:clrVal>
                                          </p:val>
                                        </p:tav>
                                      </p:tavLst>
                                    </p:anim>
                                    <p:set>
                                      <p:cBhvr>
                                        <p:cTn id="9" dur="80"/>
                                        <p:tgtEl>
                                          <p:spTgt spid="15462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54627"/>
                                        </p:tgtEl>
                                        <p:attrNameLst>
                                          <p:attrName>style.visibility</p:attrName>
                                        </p:attrNameLst>
                                      </p:cBhvr>
                                      <p:to>
                                        <p:strVal val="visible"/>
                                      </p:to>
                                    </p:set>
                                    <p:animEffect transition="in" filter="wheel(4)">
                                      <p:cBhvr>
                                        <p:cTn id="14" dur="2000"/>
                                        <p:tgtEl>
                                          <p:spTgt spid="15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b="1" smtClean="0"/>
              <a:t>ROOM AIR DISTRIBUTION</a:t>
            </a:r>
          </a:p>
        </p:txBody>
      </p:sp>
      <p:sp>
        <p:nvSpPr>
          <p:cNvPr id="130051" name="Rectangle 3"/>
          <p:cNvSpPr>
            <a:spLocks noGrp="1" noChangeArrowheads="1"/>
          </p:cNvSpPr>
          <p:nvPr>
            <p:ph type="body" idx="1"/>
          </p:nvPr>
        </p:nvSpPr>
        <p:spPr>
          <a:xfrm>
            <a:off x="457200" y="1295400"/>
            <a:ext cx="8229600" cy="1143000"/>
          </a:xfrm>
        </p:spPr>
        <p:txBody>
          <a:bodyPr/>
          <a:lstStyle/>
          <a:p>
            <a:pPr eaLnBrk="1" hangingPunct="1">
              <a:lnSpc>
                <a:spcPct val="80000"/>
              </a:lnSpc>
              <a:buFontTx/>
              <a:buNone/>
            </a:pPr>
            <a:r>
              <a:rPr lang="en-US" sz="2800" smtClean="0"/>
              <a:t>         This chapter discusses the distribution of conditioned air after it has been transmitted to the room. </a:t>
            </a:r>
          </a:p>
        </p:txBody>
      </p:sp>
      <p:pic>
        <p:nvPicPr>
          <p:cNvPr id="130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667000"/>
            <a:ext cx="4495800" cy="28956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304800" y="3200400"/>
            <a:ext cx="35623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b="1"/>
              <a:t>Requirements necessary for</a:t>
            </a:r>
          </a:p>
          <a:p>
            <a:pPr algn="l" rtl="0" eaLnBrk="1" hangingPunct="1"/>
            <a:r>
              <a:rPr lang="en-US" b="1"/>
              <a:t>A good  distribution</a:t>
            </a:r>
          </a:p>
          <a:p>
            <a:pPr algn="l" rtl="0" eaLnBrk="1" hangingPunct="1"/>
            <a:endParaRPr lang="en-US"/>
          </a:p>
          <a:p>
            <a:pPr algn="l" rtl="0" eaLnBrk="1" hangingPunct="1">
              <a:buFontTx/>
              <a:buAutoNum type="arabicPeriod"/>
            </a:pPr>
            <a:r>
              <a:rPr lang="en-US"/>
              <a:t>Temperature</a:t>
            </a:r>
          </a:p>
          <a:p>
            <a:pPr algn="l" rtl="0" eaLnBrk="1" hangingPunct="1">
              <a:buFontTx/>
              <a:buAutoNum type="arabicPeriod"/>
            </a:pPr>
            <a:r>
              <a:rPr lang="en-US"/>
              <a:t>Air velocity</a:t>
            </a:r>
          </a:p>
          <a:p>
            <a:pPr algn="l" rtl="0" eaLnBrk="1" hangingPunct="1">
              <a:buFontTx/>
              <a:buAutoNum type="arabicPeriod"/>
            </a:pPr>
            <a:r>
              <a:rPr lang="en-US"/>
              <a:t>Air direction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p:cTn id="7" dur="500" fill="hold"/>
                                        <p:tgtEl>
                                          <p:spTgt spid="130050"/>
                                        </p:tgtEl>
                                        <p:attrNameLst>
                                          <p:attrName>ppt_w</p:attrName>
                                        </p:attrNameLst>
                                      </p:cBhvr>
                                      <p:tavLst>
                                        <p:tav tm="0">
                                          <p:val>
                                            <p:fltVal val="0"/>
                                          </p:val>
                                        </p:tav>
                                        <p:tav tm="100000">
                                          <p:val>
                                            <p:strVal val="#ppt_w"/>
                                          </p:val>
                                        </p:tav>
                                      </p:tavLst>
                                    </p:anim>
                                    <p:anim calcmode="lin" valueType="num">
                                      <p:cBhvr>
                                        <p:cTn id="8" dur="500" fill="hold"/>
                                        <p:tgtEl>
                                          <p:spTgt spid="130050"/>
                                        </p:tgtEl>
                                        <p:attrNameLst>
                                          <p:attrName>ppt_h</p:attrName>
                                        </p:attrNameLst>
                                      </p:cBhvr>
                                      <p:tavLst>
                                        <p:tav tm="0">
                                          <p:val>
                                            <p:fltVal val="0"/>
                                          </p:val>
                                        </p:tav>
                                        <p:tav tm="100000">
                                          <p:val>
                                            <p:strVal val="#ppt_h"/>
                                          </p:val>
                                        </p:tav>
                                      </p:tavLst>
                                    </p:anim>
                                    <p:animEffect transition="in" filter="fade">
                                      <p:cBhvr>
                                        <p:cTn id="9" dur="500"/>
                                        <p:tgtEl>
                                          <p:spTgt spid="130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0051">
                                            <p:txEl>
                                              <p:pRg st="0" end="0"/>
                                            </p:txEl>
                                          </p:spTgt>
                                        </p:tgtEl>
                                        <p:attrNameLst>
                                          <p:attrName>style.visibility</p:attrName>
                                        </p:attrNameLst>
                                      </p:cBhvr>
                                      <p:to>
                                        <p:strVal val="visible"/>
                                      </p:to>
                                    </p:set>
                                    <p:animEffect transition="in" filter="dissolve">
                                      <p:cBhvr>
                                        <p:cTn id="14" dur="500"/>
                                        <p:tgtEl>
                                          <p:spTgt spid="13005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30052"/>
                                        </p:tgtEl>
                                        <p:attrNameLst>
                                          <p:attrName>style.visibility</p:attrName>
                                        </p:attrNameLst>
                                      </p:cBhvr>
                                      <p:to>
                                        <p:strVal val="visible"/>
                                      </p:to>
                                    </p:set>
                                    <p:animEffect transition="in" filter="dissolve">
                                      <p:cBhvr>
                                        <p:cTn id="19" dur="500"/>
                                        <p:tgtEl>
                                          <p:spTgt spid="1300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30053"/>
                                        </p:tgtEl>
                                        <p:attrNameLst>
                                          <p:attrName>style.visibility</p:attrName>
                                        </p:attrNameLst>
                                      </p:cBhvr>
                                      <p:to>
                                        <p:strVal val="visible"/>
                                      </p:to>
                                    </p:set>
                                    <p:animEffect transition="in" filter="dissolve">
                                      <p:cBhvr>
                                        <p:cTn id="24"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1" grpId="0" build="p"/>
      <p:bldP spid="1300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144000" cy="6858000"/>
          </a:xfrm>
          <a:prstGeom prst="rect">
            <a:avLst/>
          </a:prstGeom>
          <a:gradFill rotWithShape="1">
            <a:gsLst>
              <a:gs pos="0">
                <a:srgbClr val="336699"/>
              </a:gs>
              <a:gs pos="50000">
                <a:srgbClr val="FFFFFF"/>
              </a:gs>
              <a:gs pos="100000">
                <a:srgbClr val="336699"/>
              </a:gs>
            </a:gsLst>
            <a:lin ang="5400000" scaled="1"/>
          </a:gradFill>
          <a:ln w="9525" algn="ctr">
            <a:noFill/>
            <a:miter lim="800000"/>
            <a:headEnd/>
            <a:tailEnd/>
          </a:ln>
          <a:effectLst>
            <a:outerShdw dist="45791" dir="2021404" algn="ctr" rotWithShape="0">
              <a:srgbClr val="B2B2B2">
                <a:alpha val="80000"/>
              </a:srgbClr>
            </a:outerShdw>
          </a:effectLst>
        </p:spPr>
        <p:txBody>
          <a:bodyPr wrap="none" anchor="ctr"/>
          <a:lstStyle/>
          <a:p>
            <a:pPr>
              <a:defRPr/>
            </a:pPr>
            <a:endParaRPr lang="ar-SY"/>
          </a:p>
        </p:txBody>
      </p:sp>
      <p:sp>
        <p:nvSpPr>
          <p:cNvPr id="167939" name="WordArt 3"/>
          <p:cNvSpPr>
            <a:spLocks noChangeArrowheads="1" noChangeShapeType="1" noTextEdit="1"/>
          </p:cNvSpPr>
          <p:nvPr/>
        </p:nvSpPr>
        <p:spPr bwMode="auto">
          <a:xfrm>
            <a:off x="971550" y="2708275"/>
            <a:ext cx="6840538" cy="1143000"/>
          </a:xfrm>
          <a:prstGeom prst="rect">
            <a:avLst/>
          </a:prstGeom>
        </p:spPr>
        <p:txBody>
          <a:bodyPr wrap="none" fromWordArt="1">
            <a:prstTxWarp prst="textCanUp">
              <a:avLst>
                <a:gd name="adj" fmla="val 77083"/>
              </a:avLst>
            </a:prstTxWarp>
          </a:bodyPr>
          <a:lstStyle/>
          <a:p>
            <a:pPr rtl="0"/>
            <a:r>
              <a:rPr lang="en-US" sz="3600" kern="10">
                <a:ln w="9525">
                  <a:solidFill>
                    <a:schemeClr val="tx1"/>
                  </a:solidFill>
                  <a:round/>
                  <a:headEnd/>
                  <a:tailEnd/>
                </a:ln>
                <a:gradFill rotWithShape="1">
                  <a:gsLst>
                    <a:gs pos="0">
                      <a:srgbClr val="68262E"/>
                    </a:gs>
                    <a:gs pos="50000">
                      <a:srgbClr val="E05263"/>
                    </a:gs>
                    <a:gs pos="100000">
                      <a:srgbClr val="68262E"/>
                    </a:gs>
                  </a:gsLst>
                  <a:lin ang="5400000" scaled="1"/>
                </a:gradFill>
                <a:effectLst>
                  <a:outerShdw dist="157090" dir="6242175" algn="ctr" rotWithShape="0">
                    <a:schemeClr val="bg2">
                      <a:alpha val="79999"/>
                    </a:schemeClr>
                  </a:outerShdw>
                </a:effectLst>
                <a:latin typeface="Impact" panose="020B0806030902050204" pitchFamily="34" charset="0"/>
              </a:rPr>
              <a:t>LOAD ESTIMATING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dissolve">
                                      <p:cBhvr>
                                        <p:cTn id="7" dur="10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167939"/>
                                        </p:tgtEl>
                                        <p:attrNameLst>
                                          <p:attrName>style.visibility</p:attrName>
                                        </p:attrNameLst>
                                      </p:cBhvr>
                                      <p:to>
                                        <p:strVal val="visible"/>
                                      </p:to>
                                    </p:set>
                                    <p:animEffect transition="in" filter="fade">
                                      <p:cBhvr>
                                        <p:cTn id="12" dur="770" decel="100000"/>
                                        <p:tgtEl>
                                          <p:spTgt spid="167939"/>
                                        </p:tgtEl>
                                      </p:cBhvr>
                                    </p:animEffect>
                                    <p:animScale>
                                      <p:cBhvr>
                                        <p:cTn id="13" dur="770" decel="100000"/>
                                        <p:tgtEl>
                                          <p:spTgt spid="167939"/>
                                        </p:tgtEl>
                                      </p:cBhvr>
                                      <p:from x="10000" y="10000"/>
                                      <p:to x="200000" y="450000"/>
                                    </p:animScale>
                                    <p:animScale>
                                      <p:cBhvr>
                                        <p:cTn id="14" dur="1230" accel="100000" fill="hold">
                                          <p:stCondLst>
                                            <p:cond delay="770"/>
                                          </p:stCondLst>
                                        </p:cTn>
                                        <p:tgtEl>
                                          <p:spTgt spid="167939"/>
                                        </p:tgtEl>
                                      </p:cBhvr>
                                      <p:from x="200000" y="450000"/>
                                      <p:to x="100000" y="100000"/>
                                    </p:animScale>
                                    <p:set>
                                      <p:cBhvr>
                                        <p:cTn id="15" dur="770" fill="hold"/>
                                        <p:tgtEl>
                                          <p:spTgt spid="167939"/>
                                        </p:tgtEl>
                                        <p:attrNameLst>
                                          <p:attrName>ppt_x</p:attrName>
                                        </p:attrNameLst>
                                      </p:cBhvr>
                                      <p:to>
                                        <p:strVal val="(0.5)"/>
                                      </p:to>
                                    </p:set>
                                    <p:anim from="(0.5)" to="(#ppt_x)" calcmode="lin" valueType="num">
                                      <p:cBhvr>
                                        <p:cTn id="16" dur="1230" accel="100000" fill="hold">
                                          <p:stCondLst>
                                            <p:cond delay="770"/>
                                          </p:stCondLst>
                                        </p:cTn>
                                        <p:tgtEl>
                                          <p:spTgt spid="167939"/>
                                        </p:tgtEl>
                                        <p:attrNameLst>
                                          <p:attrName>ppt_x</p:attrName>
                                        </p:attrNameLst>
                                      </p:cBhvr>
                                    </p:anim>
                                    <p:set>
                                      <p:cBhvr>
                                        <p:cTn id="17" dur="770" fill="hold"/>
                                        <p:tgtEl>
                                          <p:spTgt spid="167939"/>
                                        </p:tgtEl>
                                        <p:attrNameLst>
                                          <p:attrName>ppt_y</p:attrName>
                                        </p:attrNameLst>
                                      </p:cBhvr>
                                      <p:to>
                                        <p:strVal val="(#ppt_y+0.4)"/>
                                      </p:to>
                                    </p:set>
                                    <p:anim from="(#ppt_y+0.4)" to="(#ppt_y)" calcmode="lin" valueType="num">
                                      <p:cBhvr>
                                        <p:cTn id="18" dur="1230" accel="100000" fill="hold">
                                          <p:stCondLst>
                                            <p:cond delay="770"/>
                                          </p:stCondLst>
                                        </p:cTn>
                                        <p:tgtEl>
                                          <p:spTgt spid="1679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3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457200"/>
            <a:ext cx="8229600" cy="1143000"/>
          </a:xfrm>
        </p:spPr>
        <p:txBody>
          <a:bodyPr/>
          <a:lstStyle/>
          <a:p>
            <a:pPr eaLnBrk="1" hangingPunct="1"/>
            <a:r>
              <a:rPr lang="en-US" smtClean="0"/>
              <a:t>Temperate</a:t>
            </a:r>
          </a:p>
        </p:txBody>
      </p:sp>
      <p:graphicFrame>
        <p:nvGraphicFramePr>
          <p:cNvPr id="131075" name="Object 3"/>
          <p:cNvGraphicFramePr>
            <a:graphicFrameLocks noChangeAspect="1"/>
          </p:cNvGraphicFramePr>
          <p:nvPr>
            <p:ph idx="1"/>
          </p:nvPr>
        </p:nvGraphicFramePr>
        <p:xfrm>
          <a:off x="4114800" y="2209800"/>
          <a:ext cx="4732338" cy="3429000"/>
        </p:xfrm>
        <a:graphic>
          <a:graphicData uri="http://schemas.openxmlformats.org/presentationml/2006/ole">
            <mc:AlternateContent xmlns:mc="http://schemas.openxmlformats.org/markup-compatibility/2006">
              <mc:Choice xmlns:v="urn:schemas-microsoft-com:vml" Requires="v">
                <p:oleObj spid="_x0000_s5126" name="Bitmap Image" r:id="rId3" imgW="4503810" imgH="1607619" progId="Paint.Picture">
                  <p:embed/>
                </p:oleObj>
              </mc:Choice>
              <mc:Fallback>
                <p:oleObj name="Bitmap Image" r:id="rId3" imgW="4503810" imgH="1607619"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209800"/>
                        <a:ext cx="4732338"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1076" name="Text Box 4"/>
          <p:cNvSpPr txBox="1">
            <a:spLocks noChangeArrowheads="1"/>
          </p:cNvSpPr>
          <p:nvPr/>
        </p:nvSpPr>
        <p:spPr bwMode="auto">
          <a:xfrm>
            <a:off x="304800" y="2438400"/>
            <a:ext cx="4038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b="1"/>
              <a:t>A. Primary Air</a:t>
            </a:r>
            <a:r>
              <a:rPr lang="en-US"/>
              <a:t> </a:t>
            </a:r>
          </a:p>
          <a:p>
            <a:pPr algn="l" rtl="0" eaLnBrk="1" hangingPunct="1"/>
            <a:r>
              <a:rPr lang="en-US"/>
              <a:t>       Primary Air is defined as the conditioned air discharged by the supply outlet plus entrained room air </a:t>
            </a:r>
          </a:p>
        </p:txBody>
      </p:sp>
      <p:sp>
        <p:nvSpPr>
          <p:cNvPr id="131077" name="Text Box 5"/>
          <p:cNvSpPr txBox="1">
            <a:spLocks noChangeArrowheads="1"/>
          </p:cNvSpPr>
          <p:nvPr/>
        </p:nvSpPr>
        <p:spPr bwMode="auto">
          <a:xfrm>
            <a:off x="381000" y="4419600"/>
            <a:ext cx="37496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b="1"/>
              <a:t>B. Total Air</a:t>
            </a:r>
            <a:endParaRPr lang="en-US"/>
          </a:p>
          <a:p>
            <a:pPr algn="l" rtl="0" eaLnBrk="1" hangingPunct="1"/>
            <a:r>
              <a:rPr lang="en-US"/>
              <a:t>     Total Air is defined as the mixture of primary air and entrained room air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500" fill="hold"/>
                                        <p:tgtEl>
                                          <p:spTgt spid="131074"/>
                                        </p:tgtEl>
                                        <p:attrNameLst>
                                          <p:attrName>ppt_w</p:attrName>
                                        </p:attrNameLst>
                                      </p:cBhvr>
                                      <p:tavLst>
                                        <p:tav tm="0">
                                          <p:val>
                                            <p:fltVal val="0"/>
                                          </p:val>
                                        </p:tav>
                                        <p:tav tm="100000">
                                          <p:val>
                                            <p:strVal val="#ppt_w"/>
                                          </p:val>
                                        </p:tav>
                                      </p:tavLst>
                                    </p:anim>
                                    <p:anim calcmode="lin" valueType="num">
                                      <p:cBhvr>
                                        <p:cTn id="8" dur="500" fill="hold"/>
                                        <p:tgtEl>
                                          <p:spTgt spid="131074"/>
                                        </p:tgtEl>
                                        <p:attrNameLst>
                                          <p:attrName>ppt_h</p:attrName>
                                        </p:attrNameLst>
                                      </p:cBhvr>
                                      <p:tavLst>
                                        <p:tav tm="0">
                                          <p:val>
                                            <p:fltVal val="0"/>
                                          </p:val>
                                        </p:tav>
                                        <p:tav tm="100000">
                                          <p:val>
                                            <p:strVal val="#ppt_h"/>
                                          </p:val>
                                        </p:tav>
                                      </p:tavLst>
                                    </p:anim>
                                    <p:animEffect transition="in" filter="fade">
                                      <p:cBhvr>
                                        <p:cTn id="9" dur="500"/>
                                        <p:tgtEl>
                                          <p:spTgt spid="1310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31075"/>
                                        </p:tgtEl>
                                        <p:attrNameLst>
                                          <p:attrName>style.visibility</p:attrName>
                                        </p:attrNameLst>
                                      </p:cBhvr>
                                      <p:to>
                                        <p:strVal val="visible"/>
                                      </p:to>
                                    </p:set>
                                    <p:anim calcmode="lin" valueType="num">
                                      <p:cBhvr>
                                        <p:cTn id="14" dur="1000" fill="hold"/>
                                        <p:tgtEl>
                                          <p:spTgt spid="131075"/>
                                        </p:tgtEl>
                                        <p:attrNameLst>
                                          <p:attrName>ppt_w</p:attrName>
                                        </p:attrNameLst>
                                      </p:cBhvr>
                                      <p:tavLst>
                                        <p:tav tm="0">
                                          <p:val>
                                            <p:fltVal val="0"/>
                                          </p:val>
                                        </p:tav>
                                        <p:tav tm="100000">
                                          <p:val>
                                            <p:strVal val="#ppt_w"/>
                                          </p:val>
                                        </p:tav>
                                      </p:tavLst>
                                    </p:anim>
                                    <p:anim calcmode="lin" valueType="num">
                                      <p:cBhvr>
                                        <p:cTn id="15" dur="1000" fill="hold"/>
                                        <p:tgtEl>
                                          <p:spTgt spid="131075"/>
                                        </p:tgtEl>
                                        <p:attrNameLst>
                                          <p:attrName>ppt_h</p:attrName>
                                        </p:attrNameLst>
                                      </p:cBhvr>
                                      <p:tavLst>
                                        <p:tav tm="0">
                                          <p:val>
                                            <p:fltVal val="0"/>
                                          </p:val>
                                        </p:tav>
                                        <p:tav tm="100000">
                                          <p:val>
                                            <p:strVal val="#ppt_h"/>
                                          </p:val>
                                        </p:tav>
                                      </p:tavLst>
                                    </p:anim>
                                    <p:anim calcmode="lin" valueType="num">
                                      <p:cBhvr>
                                        <p:cTn id="16" dur="1000" fill="hold"/>
                                        <p:tgtEl>
                                          <p:spTgt spid="131075"/>
                                        </p:tgtEl>
                                        <p:attrNameLst>
                                          <p:attrName>style.rotation</p:attrName>
                                        </p:attrNameLst>
                                      </p:cBhvr>
                                      <p:tavLst>
                                        <p:tav tm="0">
                                          <p:val>
                                            <p:fltVal val="90"/>
                                          </p:val>
                                        </p:tav>
                                        <p:tav tm="100000">
                                          <p:val>
                                            <p:fltVal val="0"/>
                                          </p:val>
                                        </p:tav>
                                      </p:tavLst>
                                    </p:anim>
                                    <p:animEffect transition="in" filter="fade">
                                      <p:cBhvr>
                                        <p:cTn id="17" dur="10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dissolve">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dissolve">
                                      <p:cBhvr>
                                        <p:cTn id="27" dur="500"/>
                                        <p:tgtEl>
                                          <p:spTgt spid="13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P spid="131076" grpId="0"/>
      <p:bldP spid="13107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b="1" smtClean="0"/>
              <a:t>AIR DIRECTION</a:t>
            </a:r>
          </a:p>
        </p:txBody>
      </p:sp>
      <p:sp>
        <p:nvSpPr>
          <p:cNvPr id="132099" name="Rectangle 3"/>
          <p:cNvSpPr>
            <a:spLocks noChangeArrowheads="1"/>
          </p:cNvSpPr>
          <p:nvPr/>
        </p:nvSpPr>
        <p:spPr bwMode="auto">
          <a:xfrm>
            <a:off x="304800" y="1447800"/>
            <a:ext cx="7772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463232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63232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63232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63232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632325"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4632325"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4632325"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4632325"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4632325" algn="l"/>
              </a:tabLst>
              <a:defRPr>
                <a:solidFill>
                  <a:schemeClr val="tx1"/>
                </a:solidFill>
                <a:latin typeface="Arial" panose="020B0604020202020204" pitchFamily="34" charset="0"/>
                <a:cs typeface="Arial" panose="020B0604020202020204" pitchFamily="34" charset="0"/>
              </a:defRPr>
            </a:lvl9pPr>
          </a:lstStyle>
          <a:p>
            <a:pPr algn="l" rtl="0" eaLnBrk="1" hangingPunct="1"/>
            <a:r>
              <a:rPr lang="en-US" sz="2800"/>
              <a:t>     Air motion is desirable and actually necessary.</a:t>
            </a:r>
          </a:p>
        </p:txBody>
      </p:sp>
      <p:pic>
        <p:nvPicPr>
          <p:cNvPr id="132100" name="Picture 4"/>
          <p:cNvPicPr>
            <a:picLocks noChangeAspect="1" noChangeArrowheads="1"/>
          </p:cNvPicPr>
          <p:nvPr/>
        </p:nvPicPr>
        <p:blipFill>
          <a:blip r:embed="rId2"/>
          <a:srcRect/>
          <a:stretch>
            <a:fillRect/>
          </a:stretch>
        </p:blipFill>
        <p:spPr bwMode="auto">
          <a:xfrm>
            <a:off x="4876800" y="2362200"/>
            <a:ext cx="3810000" cy="3505200"/>
          </a:xfrm>
          <a:prstGeom prst="rect">
            <a:avLst/>
          </a:prstGeom>
          <a:noFill/>
          <a:ln w="9525">
            <a:solidFill>
              <a:schemeClr val="tx1"/>
            </a:solidFill>
            <a:miter lim="800000"/>
            <a:headEnd/>
            <a:tailEnd/>
          </a:ln>
          <a:effectLst>
            <a:outerShdw dist="35921" dir="2700000" algn="ctr" rotWithShape="0">
              <a:schemeClr val="bg2"/>
            </a:outerShdw>
          </a:effectLst>
        </p:spPr>
      </p:pic>
      <p:sp>
        <p:nvSpPr>
          <p:cNvPr id="132101" name="Text Box 5"/>
          <p:cNvSpPr txBox="1">
            <a:spLocks noChangeArrowheads="1"/>
          </p:cNvSpPr>
          <p:nvPr/>
        </p:nvSpPr>
        <p:spPr bwMode="auto">
          <a:xfrm>
            <a:off x="0" y="3657600"/>
            <a:ext cx="4648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sz="2800"/>
              <a:t>     Fig is a guide to the most desirable air direction for a seated person.</a:t>
            </a:r>
          </a:p>
          <a:p>
            <a:pPr algn="l" rtl="0" eaLnBrk="1" hangingPunct="1"/>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 calcmode="lin" valueType="num">
                                      <p:cBhvr>
                                        <p:cTn id="7" dur="500" fill="hold"/>
                                        <p:tgtEl>
                                          <p:spTgt spid="132098"/>
                                        </p:tgtEl>
                                        <p:attrNameLst>
                                          <p:attrName>ppt_w</p:attrName>
                                        </p:attrNameLst>
                                      </p:cBhvr>
                                      <p:tavLst>
                                        <p:tav tm="0">
                                          <p:val>
                                            <p:fltVal val="0"/>
                                          </p:val>
                                        </p:tav>
                                        <p:tav tm="100000">
                                          <p:val>
                                            <p:strVal val="#ppt_w"/>
                                          </p:val>
                                        </p:tav>
                                      </p:tavLst>
                                    </p:anim>
                                    <p:anim calcmode="lin" valueType="num">
                                      <p:cBhvr>
                                        <p:cTn id="8" dur="500" fill="hold"/>
                                        <p:tgtEl>
                                          <p:spTgt spid="132098"/>
                                        </p:tgtEl>
                                        <p:attrNameLst>
                                          <p:attrName>ppt_h</p:attrName>
                                        </p:attrNameLst>
                                      </p:cBhvr>
                                      <p:tavLst>
                                        <p:tav tm="0">
                                          <p:val>
                                            <p:fltVal val="0"/>
                                          </p:val>
                                        </p:tav>
                                        <p:tav tm="100000">
                                          <p:val>
                                            <p:strVal val="#ppt_h"/>
                                          </p:val>
                                        </p:tav>
                                      </p:tavLst>
                                    </p:anim>
                                    <p:animEffect transition="in" filter="fade">
                                      <p:cBhvr>
                                        <p:cTn id="9" dur="500"/>
                                        <p:tgtEl>
                                          <p:spTgt spid="1320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2099"/>
                                        </p:tgtEl>
                                        <p:attrNameLst>
                                          <p:attrName>style.visibility</p:attrName>
                                        </p:attrNameLst>
                                      </p:cBhvr>
                                      <p:to>
                                        <p:strVal val="visible"/>
                                      </p:to>
                                    </p:set>
                                    <p:animEffect transition="in" filter="dissolve">
                                      <p:cBhvr>
                                        <p:cTn id="14" dur="500"/>
                                        <p:tgtEl>
                                          <p:spTgt spid="13209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132100"/>
                                        </p:tgtEl>
                                        <p:attrNameLst>
                                          <p:attrName>style.visibility</p:attrName>
                                        </p:attrNameLst>
                                      </p:cBhvr>
                                      <p:to>
                                        <p:strVal val="visible"/>
                                      </p:to>
                                    </p:set>
                                    <p:anim calcmode="lin" valueType="num">
                                      <p:cBhvr>
                                        <p:cTn id="19" dur="1000" fill="hold"/>
                                        <p:tgtEl>
                                          <p:spTgt spid="132100"/>
                                        </p:tgtEl>
                                        <p:attrNameLst>
                                          <p:attrName>ppt_w</p:attrName>
                                        </p:attrNameLst>
                                      </p:cBhvr>
                                      <p:tavLst>
                                        <p:tav tm="0">
                                          <p:val>
                                            <p:fltVal val="0"/>
                                          </p:val>
                                        </p:tav>
                                        <p:tav tm="100000">
                                          <p:val>
                                            <p:strVal val="#ppt_w"/>
                                          </p:val>
                                        </p:tav>
                                      </p:tavLst>
                                    </p:anim>
                                    <p:anim calcmode="lin" valueType="num">
                                      <p:cBhvr>
                                        <p:cTn id="20" dur="1000" fill="hold"/>
                                        <p:tgtEl>
                                          <p:spTgt spid="132100"/>
                                        </p:tgtEl>
                                        <p:attrNameLst>
                                          <p:attrName>ppt_h</p:attrName>
                                        </p:attrNameLst>
                                      </p:cBhvr>
                                      <p:tavLst>
                                        <p:tav tm="0">
                                          <p:val>
                                            <p:fltVal val="0"/>
                                          </p:val>
                                        </p:tav>
                                        <p:tav tm="100000">
                                          <p:val>
                                            <p:strVal val="#ppt_h"/>
                                          </p:val>
                                        </p:tav>
                                      </p:tavLst>
                                    </p:anim>
                                    <p:anim calcmode="lin" valueType="num">
                                      <p:cBhvr>
                                        <p:cTn id="21" dur="1000" fill="hold"/>
                                        <p:tgtEl>
                                          <p:spTgt spid="132100"/>
                                        </p:tgtEl>
                                        <p:attrNameLst>
                                          <p:attrName>style.rotation</p:attrName>
                                        </p:attrNameLst>
                                      </p:cBhvr>
                                      <p:tavLst>
                                        <p:tav tm="0">
                                          <p:val>
                                            <p:fltVal val="90"/>
                                          </p:val>
                                        </p:tav>
                                        <p:tav tm="100000">
                                          <p:val>
                                            <p:fltVal val="0"/>
                                          </p:val>
                                        </p:tav>
                                      </p:tavLst>
                                    </p:anim>
                                    <p:animEffect transition="in" filter="fade">
                                      <p:cBhvr>
                                        <p:cTn id="22" dur="1000"/>
                                        <p:tgtEl>
                                          <p:spTgt spid="13210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2101"/>
                                        </p:tgtEl>
                                        <p:attrNameLst>
                                          <p:attrName>style.visibility</p:attrName>
                                        </p:attrNameLst>
                                      </p:cBhvr>
                                      <p:to>
                                        <p:strVal val="visible"/>
                                      </p:to>
                                    </p:set>
                                    <p:animEffect transition="in" filter="dissolve">
                                      <p:cBhvr>
                                        <p:cTn id="27" dur="500"/>
                                        <p:tgtEl>
                                          <p:spTgt spid="132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P spid="132099" grpId="0"/>
      <p:bldP spid="13210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457200"/>
            <a:ext cx="8229600" cy="1219200"/>
          </a:xfrm>
        </p:spPr>
        <p:txBody>
          <a:bodyPr/>
          <a:lstStyle/>
          <a:p>
            <a:pPr eaLnBrk="1" hangingPunct="1"/>
            <a:r>
              <a:rPr lang="en-US" smtClean="0"/>
              <a:t>Outlet Types</a:t>
            </a:r>
          </a:p>
        </p:txBody>
      </p:sp>
      <p:sp>
        <p:nvSpPr>
          <p:cNvPr id="133123" name="Rectangle 3"/>
          <p:cNvSpPr>
            <a:spLocks noGrp="1" noChangeArrowheads="1"/>
          </p:cNvSpPr>
          <p:nvPr>
            <p:ph type="body" idx="1"/>
          </p:nvPr>
        </p:nvSpPr>
        <p:spPr>
          <a:xfrm>
            <a:off x="457200" y="2057400"/>
            <a:ext cx="8229600" cy="4068763"/>
          </a:xfrm>
        </p:spPr>
        <p:txBody>
          <a:bodyPr/>
          <a:lstStyle/>
          <a:p>
            <a:pPr marL="609600" indent="-609600" eaLnBrk="1" hangingPunct="1">
              <a:buFontTx/>
              <a:buAutoNum type="arabicPeriod"/>
            </a:pPr>
            <a:r>
              <a:rPr lang="en-US" smtClean="0"/>
              <a:t>Supply opening.</a:t>
            </a:r>
          </a:p>
          <a:p>
            <a:pPr marL="609600" indent="-609600" eaLnBrk="1" hangingPunct="1">
              <a:buFontTx/>
              <a:buAutoNum type="arabicPeriod"/>
            </a:pPr>
            <a:r>
              <a:rPr lang="en-US" smtClean="0"/>
              <a:t>Return opening.</a:t>
            </a:r>
          </a:p>
          <a:p>
            <a:pPr marL="609600" indent="-609600" eaLnBrk="1" hangingPunct="1">
              <a:buFontTx/>
              <a:buAutoNum type="arabicPeriod"/>
            </a:pPr>
            <a:r>
              <a:rPr lang="en-US" smtClean="0"/>
              <a:t>Ceiling diffuser.</a:t>
            </a:r>
          </a:p>
          <a:p>
            <a:pPr marL="609600" indent="-609600" eaLnBrk="1" hangingPunct="1">
              <a:buFontTx/>
              <a:buAutoNum type="arabicPeriod"/>
            </a:pPr>
            <a:r>
              <a:rPr lang="en-US" smtClean="0"/>
              <a:t>Grille.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p:cTn id="7" dur="500" fill="hold"/>
                                        <p:tgtEl>
                                          <p:spTgt spid="133122"/>
                                        </p:tgtEl>
                                        <p:attrNameLst>
                                          <p:attrName>ppt_w</p:attrName>
                                        </p:attrNameLst>
                                      </p:cBhvr>
                                      <p:tavLst>
                                        <p:tav tm="0">
                                          <p:val>
                                            <p:fltVal val="0"/>
                                          </p:val>
                                        </p:tav>
                                        <p:tav tm="100000">
                                          <p:val>
                                            <p:strVal val="#ppt_w"/>
                                          </p:val>
                                        </p:tav>
                                      </p:tavLst>
                                    </p:anim>
                                    <p:anim calcmode="lin" valueType="num">
                                      <p:cBhvr>
                                        <p:cTn id="8" dur="500" fill="hold"/>
                                        <p:tgtEl>
                                          <p:spTgt spid="133122"/>
                                        </p:tgtEl>
                                        <p:attrNameLst>
                                          <p:attrName>ppt_h</p:attrName>
                                        </p:attrNameLst>
                                      </p:cBhvr>
                                      <p:tavLst>
                                        <p:tav tm="0">
                                          <p:val>
                                            <p:fltVal val="0"/>
                                          </p:val>
                                        </p:tav>
                                        <p:tav tm="100000">
                                          <p:val>
                                            <p:strVal val="#ppt_h"/>
                                          </p:val>
                                        </p:tav>
                                      </p:tavLst>
                                    </p:anim>
                                    <p:animEffect transition="in" filter="fade">
                                      <p:cBhvr>
                                        <p:cTn id="9" dur="500"/>
                                        <p:tgtEl>
                                          <p:spTgt spid="1331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3123">
                                            <p:txEl>
                                              <p:pRg st="0" end="0"/>
                                            </p:txEl>
                                          </p:spTgt>
                                        </p:tgtEl>
                                        <p:attrNameLst>
                                          <p:attrName>style.visibility</p:attrName>
                                        </p:attrNameLst>
                                      </p:cBhvr>
                                      <p:to>
                                        <p:strVal val="visible"/>
                                      </p:to>
                                    </p:set>
                                    <p:animEffect transition="in" filter="dissolve">
                                      <p:cBhvr>
                                        <p:cTn id="14" dur="500"/>
                                        <p:tgtEl>
                                          <p:spTgt spid="13312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3123">
                                            <p:txEl>
                                              <p:pRg st="1" end="1"/>
                                            </p:txEl>
                                          </p:spTgt>
                                        </p:tgtEl>
                                        <p:attrNameLst>
                                          <p:attrName>style.visibility</p:attrName>
                                        </p:attrNameLst>
                                      </p:cBhvr>
                                      <p:to>
                                        <p:strVal val="visible"/>
                                      </p:to>
                                    </p:set>
                                    <p:animEffect transition="in" filter="dissolve">
                                      <p:cBhvr>
                                        <p:cTn id="19" dur="500"/>
                                        <p:tgtEl>
                                          <p:spTgt spid="13312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33123">
                                            <p:txEl>
                                              <p:pRg st="2" end="2"/>
                                            </p:txEl>
                                          </p:spTgt>
                                        </p:tgtEl>
                                        <p:attrNameLst>
                                          <p:attrName>style.visibility</p:attrName>
                                        </p:attrNameLst>
                                      </p:cBhvr>
                                      <p:to>
                                        <p:strVal val="visible"/>
                                      </p:to>
                                    </p:set>
                                    <p:animEffect transition="in" filter="dissolve">
                                      <p:cBhvr>
                                        <p:cTn id="24" dur="500"/>
                                        <p:tgtEl>
                                          <p:spTgt spid="13312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3123">
                                            <p:txEl>
                                              <p:pRg st="3" end="3"/>
                                            </p:txEl>
                                          </p:spTgt>
                                        </p:tgtEl>
                                        <p:attrNameLst>
                                          <p:attrName>style.visibility</p:attrName>
                                        </p:attrNameLst>
                                      </p:cBhvr>
                                      <p:to>
                                        <p:strVal val="visible"/>
                                      </p:to>
                                    </p:set>
                                    <p:animEffect transition="in" filter="dissolve">
                                      <p:cBhvr>
                                        <p:cTn id="29" dur="500"/>
                                        <p:tgtEl>
                                          <p:spTgt spid="133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p:bldP spid="13312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b="1" smtClean="0"/>
              <a:t>Outlet  Locations</a:t>
            </a:r>
          </a:p>
        </p:txBody>
      </p:sp>
      <p:sp>
        <p:nvSpPr>
          <p:cNvPr id="134147" name="Rectangle 3"/>
          <p:cNvSpPr>
            <a:spLocks noGrp="1" noChangeArrowheads="1"/>
          </p:cNvSpPr>
          <p:nvPr>
            <p:ph type="body" idx="1"/>
          </p:nvPr>
        </p:nvSpPr>
        <p:spPr>
          <a:xfrm>
            <a:off x="228600" y="2286000"/>
            <a:ext cx="3733800" cy="2895600"/>
          </a:xfrm>
        </p:spPr>
        <p:txBody>
          <a:bodyPr/>
          <a:lstStyle/>
          <a:p>
            <a:pPr marL="609600" indent="-609600" algn="l" rtl="0" eaLnBrk="1" hangingPunct="1">
              <a:buFontTx/>
              <a:buAutoNum type="arabicPeriod"/>
            </a:pPr>
            <a:r>
              <a:rPr lang="en-US" sz="2800" smtClean="0"/>
              <a:t>Low Wall outlets. </a:t>
            </a:r>
          </a:p>
          <a:p>
            <a:pPr marL="609600" indent="-609600" algn="l" rtl="0" eaLnBrk="1" hangingPunct="1">
              <a:buFontTx/>
              <a:buAutoNum type="arabicPeriod"/>
            </a:pPr>
            <a:r>
              <a:rPr lang="en-US" sz="2800" smtClean="0"/>
              <a:t>High Wall  outlets. </a:t>
            </a:r>
          </a:p>
          <a:p>
            <a:pPr marL="609600" indent="-609600" algn="l" rtl="0" eaLnBrk="1" hangingPunct="1">
              <a:buFontTx/>
              <a:buAutoNum type="arabicPeriod"/>
            </a:pPr>
            <a:r>
              <a:rPr lang="en-US" sz="2800" smtClean="0"/>
              <a:t>Ceiling Diffuse.</a:t>
            </a:r>
          </a:p>
          <a:p>
            <a:pPr marL="609600" indent="-609600" algn="l" rtl="0" eaLnBrk="1" hangingPunct="1">
              <a:buFontTx/>
              <a:buAutoNum type="arabicPeriod"/>
            </a:pPr>
            <a:r>
              <a:rPr lang="en-US" sz="2800" smtClean="0"/>
              <a:t>Window outlets.</a:t>
            </a:r>
          </a:p>
          <a:p>
            <a:pPr marL="609600" indent="-609600" algn="l" rtl="0" eaLnBrk="1" hangingPunct="1">
              <a:buFontTx/>
              <a:buAutoNum type="arabicPeriod"/>
            </a:pPr>
            <a:r>
              <a:rPr lang="en-US" sz="2800" smtClean="0"/>
              <a:t>Floor outlet.</a:t>
            </a:r>
          </a:p>
          <a:p>
            <a:pPr marL="609600" indent="-609600" eaLnBrk="1" hangingPunct="1">
              <a:buFontTx/>
              <a:buAutoNum type="arabicPeriod"/>
            </a:pPr>
            <a:endParaRPr lang="en-US" sz="2800" smtClean="0"/>
          </a:p>
        </p:txBody>
      </p:sp>
      <p:pic>
        <p:nvPicPr>
          <p:cNvPr id="134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557338"/>
            <a:ext cx="4953000" cy="48783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500" fill="hold"/>
                                        <p:tgtEl>
                                          <p:spTgt spid="134146"/>
                                        </p:tgtEl>
                                        <p:attrNameLst>
                                          <p:attrName>ppt_w</p:attrName>
                                        </p:attrNameLst>
                                      </p:cBhvr>
                                      <p:tavLst>
                                        <p:tav tm="0">
                                          <p:val>
                                            <p:fltVal val="0"/>
                                          </p:val>
                                        </p:tav>
                                        <p:tav tm="100000">
                                          <p:val>
                                            <p:strVal val="#ppt_w"/>
                                          </p:val>
                                        </p:tav>
                                      </p:tavLst>
                                    </p:anim>
                                    <p:anim calcmode="lin" valueType="num">
                                      <p:cBhvr>
                                        <p:cTn id="8" dur="500" fill="hold"/>
                                        <p:tgtEl>
                                          <p:spTgt spid="134146"/>
                                        </p:tgtEl>
                                        <p:attrNameLst>
                                          <p:attrName>ppt_h</p:attrName>
                                        </p:attrNameLst>
                                      </p:cBhvr>
                                      <p:tavLst>
                                        <p:tav tm="0">
                                          <p:val>
                                            <p:fltVal val="0"/>
                                          </p:val>
                                        </p:tav>
                                        <p:tav tm="100000">
                                          <p:val>
                                            <p:strVal val="#ppt_h"/>
                                          </p:val>
                                        </p:tav>
                                      </p:tavLst>
                                    </p:anim>
                                    <p:animEffect transition="in" filter="fade">
                                      <p:cBhvr>
                                        <p:cTn id="9" dur="500"/>
                                        <p:tgtEl>
                                          <p:spTgt spid="1341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34148"/>
                                        </p:tgtEl>
                                        <p:attrNameLst>
                                          <p:attrName>style.visibility</p:attrName>
                                        </p:attrNameLst>
                                      </p:cBhvr>
                                      <p:to>
                                        <p:strVal val="visible"/>
                                      </p:to>
                                    </p:set>
                                    <p:anim calcmode="lin" valueType="num">
                                      <p:cBhvr>
                                        <p:cTn id="14" dur="1000" fill="hold"/>
                                        <p:tgtEl>
                                          <p:spTgt spid="134148"/>
                                        </p:tgtEl>
                                        <p:attrNameLst>
                                          <p:attrName>ppt_w</p:attrName>
                                        </p:attrNameLst>
                                      </p:cBhvr>
                                      <p:tavLst>
                                        <p:tav tm="0">
                                          <p:val>
                                            <p:fltVal val="0"/>
                                          </p:val>
                                        </p:tav>
                                        <p:tav tm="100000">
                                          <p:val>
                                            <p:strVal val="#ppt_w"/>
                                          </p:val>
                                        </p:tav>
                                      </p:tavLst>
                                    </p:anim>
                                    <p:anim calcmode="lin" valueType="num">
                                      <p:cBhvr>
                                        <p:cTn id="15" dur="1000" fill="hold"/>
                                        <p:tgtEl>
                                          <p:spTgt spid="134148"/>
                                        </p:tgtEl>
                                        <p:attrNameLst>
                                          <p:attrName>ppt_h</p:attrName>
                                        </p:attrNameLst>
                                      </p:cBhvr>
                                      <p:tavLst>
                                        <p:tav tm="0">
                                          <p:val>
                                            <p:fltVal val="0"/>
                                          </p:val>
                                        </p:tav>
                                        <p:tav tm="100000">
                                          <p:val>
                                            <p:strVal val="#ppt_h"/>
                                          </p:val>
                                        </p:tav>
                                      </p:tavLst>
                                    </p:anim>
                                    <p:anim calcmode="lin" valueType="num">
                                      <p:cBhvr>
                                        <p:cTn id="16" dur="1000" fill="hold"/>
                                        <p:tgtEl>
                                          <p:spTgt spid="134148"/>
                                        </p:tgtEl>
                                        <p:attrNameLst>
                                          <p:attrName>style.rotation</p:attrName>
                                        </p:attrNameLst>
                                      </p:cBhvr>
                                      <p:tavLst>
                                        <p:tav tm="0">
                                          <p:val>
                                            <p:fltVal val="90"/>
                                          </p:val>
                                        </p:tav>
                                        <p:tav tm="100000">
                                          <p:val>
                                            <p:fltVal val="0"/>
                                          </p:val>
                                        </p:tav>
                                      </p:tavLst>
                                    </p:anim>
                                    <p:animEffect transition="in" filter="fade">
                                      <p:cBhvr>
                                        <p:cTn id="17" dur="1000"/>
                                        <p:tgtEl>
                                          <p:spTgt spid="1341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4147">
                                            <p:txEl>
                                              <p:pRg st="0" end="0"/>
                                            </p:txEl>
                                          </p:spTgt>
                                        </p:tgtEl>
                                        <p:attrNameLst>
                                          <p:attrName>style.visibility</p:attrName>
                                        </p:attrNameLst>
                                      </p:cBhvr>
                                      <p:to>
                                        <p:strVal val="visible"/>
                                      </p:to>
                                    </p:set>
                                    <p:animEffect transition="in" filter="dissolve">
                                      <p:cBhvr>
                                        <p:cTn id="22" dur="500"/>
                                        <p:tgtEl>
                                          <p:spTgt spid="13414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4147">
                                            <p:txEl>
                                              <p:pRg st="1" end="1"/>
                                            </p:txEl>
                                          </p:spTgt>
                                        </p:tgtEl>
                                        <p:attrNameLst>
                                          <p:attrName>style.visibility</p:attrName>
                                        </p:attrNameLst>
                                      </p:cBhvr>
                                      <p:to>
                                        <p:strVal val="visible"/>
                                      </p:to>
                                    </p:set>
                                    <p:animEffect transition="in" filter="dissolve">
                                      <p:cBhvr>
                                        <p:cTn id="27" dur="500"/>
                                        <p:tgtEl>
                                          <p:spTgt spid="13414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4147">
                                            <p:txEl>
                                              <p:pRg st="2" end="2"/>
                                            </p:txEl>
                                          </p:spTgt>
                                        </p:tgtEl>
                                        <p:attrNameLst>
                                          <p:attrName>style.visibility</p:attrName>
                                        </p:attrNameLst>
                                      </p:cBhvr>
                                      <p:to>
                                        <p:strVal val="visible"/>
                                      </p:to>
                                    </p:set>
                                    <p:animEffect transition="in" filter="dissolve">
                                      <p:cBhvr>
                                        <p:cTn id="32" dur="500"/>
                                        <p:tgtEl>
                                          <p:spTgt spid="13414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4147">
                                            <p:txEl>
                                              <p:pRg st="3" end="3"/>
                                            </p:txEl>
                                          </p:spTgt>
                                        </p:tgtEl>
                                        <p:attrNameLst>
                                          <p:attrName>style.visibility</p:attrName>
                                        </p:attrNameLst>
                                      </p:cBhvr>
                                      <p:to>
                                        <p:strVal val="visible"/>
                                      </p:to>
                                    </p:set>
                                    <p:animEffect transition="in" filter="dissolve">
                                      <p:cBhvr>
                                        <p:cTn id="37" dur="500"/>
                                        <p:tgtEl>
                                          <p:spTgt spid="134147">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4147">
                                            <p:txEl>
                                              <p:pRg st="4" end="4"/>
                                            </p:txEl>
                                          </p:spTgt>
                                        </p:tgtEl>
                                        <p:attrNameLst>
                                          <p:attrName>style.visibility</p:attrName>
                                        </p:attrNameLst>
                                      </p:cBhvr>
                                      <p:to>
                                        <p:strVal val="visible"/>
                                      </p:to>
                                    </p:set>
                                    <p:animEffect transition="in" filter="dissolve">
                                      <p:cBhvr>
                                        <p:cTn id="42" dur="500"/>
                                        <p:tgtEl>
                                          <p:spTgt spid="134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p:bldP spid="13414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z="4000" smtClean="0"/>
              <a:t> </a:t>
            </a:r>
            <a:r>
              <a:rPr lang="en-US" sz="4000" b="1" smtClean="0"/>
              <a:t>Shapes of Used Ceiling  Diffusers</a:t>
            </a:r>
          </a:p>
        </p:txBody>
      </p:sp>
      <p:graphicFrame>
        <p:nvGraphicFramePr>
          <p:cNvPr id="135171" name="Object 3"/>
          <p:cNvGraphicFramePr>
            <a:graphicFrameLocks noChangeAspect="1"/>
          </p:cNvGraphicFramePr>
          <p:nvPr>
            <p:ph sz="half" idx="1"/>
          </p:nvPr>
        </p:nvGraphicFramePr>
        <p:xfrm>
          <a:off x="522288" y="1600200"/>
          <a:ext cx="3906837" cy="4525963"/>
        </p:xfrm>
        <a:graphic>
          <a:graphicData uri="http://schemas.openxmlformats.org/presentationml/2006/ole">
            <mc:AlternateContent xmlns:mc="http://schemas.openxmlformats.org/markup-compatibility/2006">
              <mc:Choice xmlns:v="urn:schemas-microsoft-com:vml" Requires="v">
                <p:oleObj spid="_x0000_s6150" name="Image" r:id="rId3" imgW="11123810" imgH="12888889" progId="Photoshop.Image.7">
                  <p:embed/>
                </p:oleObj>
              </mc:Choice>
              <mc:Fallback>
                <p:oleObj name="Image" r:id="rId3" imgW="11123810" imgH="12888889"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1600200"/>
                        <a:ext cx="3906837" cy="4525963"/>
                      </a:xfrm>
                      <a:prstGeom prst="rect">
                        <a:avLst/>
                      </a:prstGeom>
                      <a:noFill/>
                      <a:ln w="12700" cmpd="sng">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pic>
        <p:nvPicPr>
          <p:cNvPr id="135172" name="Picture 4"/>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05350" y="1600200"/>
            <a:ext cx="3922713" cy="2185988"/>
          </a:xfrm>
          <a:noFill/>
          <a:ln w="3175">
            <a:solidFill>
              <a:srgbClr val="000000"/>
            </a:solidFill>
            <a:miter lim="800000"/>
            <a:headEnd/>
            <a:tailEnd/>
          </a:ln>
        </p:spPr>
      </p:pic>
      <p:pic>
        <p:nvPicPr>
          <p:cNvPr id="135173" name="Picture 5" descr="12"/>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724400" y="4114800"/>
            <a:ext cx="3886200" cy="1981200"/>
          </a:xfrm>
          <a:noFill/>
          <a:ln w="1905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anim calcmode="lin" valueType="num">
                                      <p:cBhvr>
                                        <p:cTn id="7" dur="500" fill="hold"/>
                                        <p:tgtEl>
                                          <p:spTgt spid="135170"/>
                                        </p:tgtEl>
                                        <p:attrNameLst>
                                          <p:attrName>ppt_w</p:attrName>
                                        </p:attrNameLst>
                                      </p:cBhvr>
                                      <p:tavLst>
                                        <p:tav tm="0">
                                          <p:val>
                                            <p:fltVal val="0"/>
                                          </p:val>
                                        </p:tav>
                                        <p:tav tm="100000">
                                          <p:val>
                                            <p:strVal val="#ppt_w"/>
                                          </p:val>
                                        </p:tav>
                                      </p:tavLst>
                                    </p:anim>
                                    <p:anim calcmode="lin" valueType="num">
                                      <p:cBhvr>
                                        <p:cTn id="8" dur="500" fill="hold"/>
                                        <p:tgtEl>
                                          <p:spTgt spid="135170"/>
                                        </p:tgtEl>
                                        <p:attrNameLst>
                                          <p:attrName>ppt_h</p:attrName>
                                        </p:attrNameLst>
                                      </p:cBhvr>
                                      <p:tavLst>
                                        <p:tav tm="0">
                                          <p:val>
                                            <p:fltVal val="0"/>
                                          </p:val>
                                        </p:tav>
                                        <p:tav tm="100000">
                                          <p:val>
                                            <p:strVal val="#ppt_h"/>
                                          </p:val>
                                        </p:tav>
                                      </p:tavLst>
                                    </p:anim>
                                    <p:animEffect transition="in" filter="fade">
                                      <p:cBhvr>
                                        <p:cTn id="9" dur="500"/>
                                        <p:tgtEl>
                                          <p:spTgt spid="1351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35171"/>
                                        </p:tgtEl>
                                        <p:attrNameLst>
                                          <p:attrName>style.visibility</p:attrName>
                                        </p:attrNameLst>
                                      </p:cBhvr>
                                      <p:to>
                                        <p:strVal val="visible"/>
                                      </p:to>
                                    </p:set>
                                    <p:anim calcmode="lin" valueType="num">
                                      <p:cBhvr>
                                        <p:cTn id="14" dur="1000" fill="hold"/>
                                        <p:tgtEl>
                                          <p:spTgt spid="135171"/>
                                        </p:tgtEl>
                                        <p:attrNameLst>
                                          <p:attrName>ppt_w</p:attrName>
                                        </p:attrNameLst>
                                      </p:cBhvr>
                                      <p:tavLst>
                                        <p:tav tm="0">
                                          <p:val>
                                            <p:fltVal val="0"/>
                                          </p:val>
                                        </p:tav>
                                        <p:tav tm="100000">
                                          <p:val>
                                            <p:strVal val="#ppt_w"/>
                                          </p:val>
                                        </p:tav>
                                      </p:tavLst>
                                    </p:anim>
                                    <p:anim calcmode="lin" valueType="num">
                                      <p:cBhvr>
                                        <p:cTn id="15" dur="1000" fill="hold"/>
                                        <p:tgtEl>
                                          <p:spTgt spid="135171"/>
                                        </p:tgtEl>
                                        <p:attrNameLst>
                                          <p:attrName>ppt_h</p:attrName>
                                        </p:attrNameLst>
                                      </p:cBhvr>
                                      <p:tavLst>
                                        <p:tav tm="0">
                                          <p:val>
                                            <p:fltVal val="0"/>
                                          </p:val>
                                        </p:tav>
                                        <p:tav tm="100000">
                                          <p:val>
                                            <p:strVal val="#ppt_h"/>
                                          </p:val>
                                        </p:tav>
                                      </p:tavLst>
                                    </p:anim>
                                    <p:anim calcmode="lin" valueType="num">
                                      <p:cBhvr>
                                        <p:cTn id="16" dur="1000" fill="hold"/>
                                        <p:tgtEl>
                                          <p:spTgt spid="135171"/>
                                        </p:tgtEl>
                                        <p:attrNameLst>
                                          <p:attrName>style.rotation</p:attrName>
                                        </p:attrNameLst>
                                      </p:cBhvr>
                                      <p:tavLst>
                                        <p:tav tm="0">
                                          <p:val>
                                            <p:fltVal val="90"/>
                                          </p:val>
                                        </p:tav>
                                        <p:tav tm="100000">
                                          <p:val>
                                            <p:fltVal val="0"/>
                                          </p:val>
                                        </p:tav>
                                      </p:tavLst>
                                    </p:anim>
                                    <p:animEffect transition="in" filter="fade">
                                      <p:cBhvr>
                                        <p:cTn id="17" dur="1000"/>
                                        <p:tgtEl>
                                          <p:spTgt spid="1351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135172"/>
                                        </p:tgtEl>
                                        <p:attrNameLst>
                                          <p:attrName>style.visibility</p:attrName>
                                        </p:attrNameLst>
                                      </p:cBhvr>
                                      <p:to>
                                        <p:strVal val="visible"/>
                                      </p:to>
                                    </p:set>
                                    <p:anim calcmode="lin" valueType="num">
                                      <p:cBhvr>
                                        <p:cTn id="22" dur="1000" fill="hold"/>
                                        <p:tgtEl>
                                          <p:spTgt spid="135172"/>
                                        </p:tgtEl>
                                        <p:attrNameLst>
                                          <p:attrName>ppt_w</p:attrName>
                                        </p:attrNameLst>
                                      </p:cBhvr>
                                      <p:tavLst>
                                        <p:tav tm="0">
                                          <p:val>
                                            <p:fltVal val="0"/>
                                          </p:val>
                                        </p:tav>
                                        <p:tav tm="100000">
                                          <p:val>
                                            <p:strVal val="#ppt_w"/>
                                          </p:val>
                                        </p:tav>
                                      </p:tavLst>
                                    </p:anim>
                                    <p:anim calcmode="lin" valueType="num">
                                      <p:cBhvr>
                                        <p:cTn id="23" dur="1000" fill="hold"/>
                                        <p:tgtEl>
                                          <p:spTgt spid="135172"/>
                                        </p:tgtEl>
                                        <p:attrNameLst>
                                          <p:attrName>ppt_h</p:attrName>
                                        </p:attrNameLst>
                                      </p:cBhvr>
                                      <p:tavLst>
                                        <p:tav tm="0">
                                          <p:val>
                                            <p:fltVal val="0"/>
                                          </p:val>
                                        </p:tav>
                                        <p:tav tm="100000">
                                          <p:val>
                                            <p:strVal val="#ppt_h"/>
                                          </p:val>
                                        </p:tav>
                                      </p:tavLst>
                                    </p:anim>
                                    <p:anim calcmode="lin" valueType="num">
                                      <p:cBhvr>
                                        <p:cTn id="24" dur="1000" fill="hold"/>
                                        <p:tgtEl>
                                          <p:spTgt spid="135172"/>
                                        </p:tgtEl>
                                        <p:attrNameLst>
                                          <p:attrName>style.rotation</p:attrName>
                                        </p:attrNameLst>
                                      </p:cBhvr>
                                      <p:tavLst>
                                        <p:tav tm="0">
                                          <p:val>
                                            <p:fltVal val="90"/>
                                          </p:val>
                                        </p:tav>
                                        <p:tav tm="100000">
                                          <p:val>
                                            <p:fltVal val="0"/>
                                          </p:val>
                                        </p:tav>
                                      </p:tavLst>
                                    </p:anim>
                                    <p:animEffect transition="in" filter="fade">
                                      <p:cBhvr>
                                        <p:cTn id="25" dur="1000"/>
                                        <p:tgtEl>
                                          <p:spTgt spid="1351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nodeType="clickEffect">
                                  <p:stCondLst>
                                    <p:cond delay="0"/>
                                  </p:stCondLst>
                                  <p:iterate type="lt">
                                    <p:tmPct val="5000"/>
                                  </p:iterate>
                                  <p:childTnLst>
                                    <p:set>
                                      <p:cBhvr>
                                        <p:cTn id="29" dur="1" fill="hold">
                                          <p:stCondLst>
                                            <p:cond delay="0"/>
                                          </p:stCondLst>
                                        </p:cTn>
                                        <p:tgtEl>
                                          <p:spTgt spid="135173"/>
                                        </p:tgtEl>
                                        <p:attrNameLst>
                                          <p:attrName>style.visibility</p:attrName>
                                        </p:attrNameLst>
                                      </p:cBhvr>
                                      <p:to>
                                        <p:strVal val="visible"/>
                                      </p:to>
                                    </p:set>
                                    <p:anim calcmode="lin" valueType="num">
                                      <p:cBhvr>
                                        <p:cTn id="30" dur="1000" fill="hold"/>
                                        <p:tgtEl>
                                          <p:spTgt spid="135173"/>
                                        </p:tgtEl>
                                        <p:attrNameLst>
                                          <p:attrName>ppt_w</p:attrName>
                                        </p:attrNameLst>
                                      </p:cBhvr>
                                      <p:tavLst>
                                        <p:tav tm="0">
                                          <p:val>
                                            <p:fltVal val="0"/>
                                          </p:val>
                                        </p:tav>
                                        <p:tav tm="100000">
                                          <p:val>
                                            <p:strVal val="#ppt_w"/>
                                          </p:val>
                                        </p:tav>
                                      </p:tavLst>
                                    </p:anim>
                                    <p:anim calcmode="lin" valueType="num">
                                      <p:cBhvr>
                                        <p:cTn id="31" dur="1000" fill="hold"/>
                                        <p:tgtEl>
                                          <p:spTgt spid="135173"/>
                                        </p:tgtEl>
                                        <p:attrNameLst>
                                          <p:attrName>ppt_h</p:attrName>
                                        </p:attrNameLst>
                                      </p:cBhvr>
                                      <p:tavLst>
                                        <p:tav tm="0">
                                          <p:val>
                                            <p:fltVal val="0"/>
                                          </p:val>
                                        </p:tav>
                                        <p:tav tm="100000">
                                          <p:val>
                                            <p:strVal val="#ppt_h"/>
                                          </p:val>
                                        </p:tav>
                                      </p:tavLst>
                                    </p:anim>
                                    <p:anim calcmode="lin" valueType="num">
                                      <p:cBhvr>
                                        <p:cTn id="32" dur="1000" fill="hold"/>
                                        <p:tgtEl>
                                          <p:spTgt spid="135173"/>
                                        </p:tgtEl>
                                        <p:attrNameLst>
                                          <p:attrName>style.rotation</p:attrName>
                                        </p:attrNameLst>
                                      </p:cBhvr>
                                      <p:tavLst>
                                        <p:tav tm="0">
                                          <p:val>
                                            <p:fltVal val="90"/>
                                          </p:val>
                                        </p:tav>
                                        <p:tav tm="100000">
                                          <p:val>
                                            <p:fltVal val="0"/>
                                          </p:val>
                                        </p:tav>
                                      </p:tavLst>
                                    </p:anim>
                                    <p:animEffect transition="in" filter="fade">
                                      <p:cBhvr>
                                        <p:cTn id="33" dur="1000"/>
                                        <p:tgtEl>
                                          <p:spTgt spid="13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mtClean="0"/>
              <a:t>Shapes of  Wall Diffusers</a:t>
            </a:r>
          </a:p>
        </p:txBody>
      </p:sp>
      <p:pic>
        <p:nvPicPr>
          <p:cNvPr id="136195" name="Picture 3"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343400"/>
            <a:ext cx="5181600" cy="19716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6196" name="Picture 4" desc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28800"/>
            <a:ext cx="4038600" cy="18049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animEffect transition="in" filter="fade">
                                      <p:cBhvr>
                                        <p:cTn id="9" dur="500"/>
                                        <p:tgtEl>
                                          <p:spTgt spid="1361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36196"/>
                                        </p:tgtEl>
                                        <p:attrNameLst>
                                          <p:attrName>style.visibility</p:attrName>
                                        </p:attrNameLst>
                                      </p:cBhvr>
                                      <p:to>
                                        <p:strVal val="visible"/>
                                      </p:to>
                                    </p:set>
                                    <p:anim calcmode="lin" valueType="num">
                                      <p:cBhvr>
                                        <p:cTn id="14" dur="1000" fill="hold"/>
                                        <p:tgtEl>
                                          <p:spTgt spid="136196"/>
                                        </p:tgtEl>
                                        <p:attrNameLst>
                                          <p:attrName>ppt_w</p:attrName>
                                        </p:attrNameLst>
                                      </p:cBhvr>
                                      <p:tavLst>
                                        <p:tav tm="0">
                                          <p:val>
                                            <p:fltVal val="0"/>
                                          </p:val>
                                        </p:tav>
                                        <p:tav tm="100000">
                                          <p:val>
                                            <p:strVal val="#ppt_w"/>
                                          </p:val>
                                        </p:tav>
                                      </p:tavLst>
                                    </p:anim>
                                    <p:anim calcmode="lin" valueType="num">
                                      <p:cBhvr>
                                        <p:cTn id="15" dur="1000" fill="hold"/>
                                        <p:tgtEl>
                                          <p:spTgt spid="136196"/>
                                        </p:tgtEl>
                                        <p:attrNameLst>
                                          <p:attrName>ppt_h</p:attrName>
                                        </p:attrNameLst>
                                      </p:cBhvr>
                                      <p:tavLst>
                                        <p:tav tm="0">
                                          <p:val>
                                            <p:fltVal val="0"/>
                                          </p:val>
                                        </p:tav>
                                        <p:tav tm="100000">
                                          <p:val>
                                            <p:strVal val="#ppt_h"/>
                                          </p:val>
                                        </p:tav>
                                      </p:tavLst>
                                    </p:anim>
                                    <p:anim calcmode="lin" valueType="num">
                                      <p:cBhvr>
                                        <p:cTn id="16" dur="1000" fill="hold"/>
                                        <p:tgtEl>
                                          <p:spTgt spid="136196"/>
                                        </p:tgtEl>
                                        <p:attrNameLst>
                                          <p:attrName>style.rotation</p:attrName>
                                        </p:attrNameLst>
                                      </p:cBhvr>
                                      <p:tavLst>
                                        <p:tav tm="0">
                                          <p:val>
                                            <p:fltVal val="90"/>
                                          </p:val>
                                        </p:tav>
                                        <p:tav tm="100000">
                                          <p:val>
                                            <p:fltVal val="0"/>
                                          </p:val>
                                        </p:tav>
                                      </p:tavLst>
                                    </p:anim>
                                    <p:animEffect transition="in" filter="fade">
                                      <p:cBhvr>
                                        <p:cTn id="17" dur="1000"/>
                                        <p:tgtEl>
                                          <p:spTgt spid="136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136195"/>
                                        </p:tgtEl>
                                        <p:attrNameLst>
                                          <p:attrName>style.visibility</p:attrName>
                                        </p:attrNameLst>
                                      </p:cBhvr>
                                      <p:to>
                                        <p:strVal val="visible"/>
                                      </p:to>
                                    </p:set>
                                    <p:anim calcmode="lin" valueType="num">
                                      <p:cBhvr>
                                        <p:cTn id="22" dur="1000" fill="hold"/>
                                        <p:tgtEl>
                                          <p:spTgt spid="136195"/>
                                        </p:tgtEl>
                                        <p:attrNameLst>
                                          <p:attrName>ppt_w</p:attrName>
                                        </p:attrNameLst>
                                      </p:cBhvr>
                                      <p:tavLst>
                                        <p:tav tm="0">
                                          <p:val>
                                            <p:fltVal val="0"/>
                                          </p:val>
                                        </p:tav>
                                        <p:tav tm="100000">
                                          <p:val>
                                            <p:strVal val="#ppt_w"/>
                                          </p:val>
                                        </p:tav>
                                      </p:tavLst>
                                    </p:anim>
                                    <p:anim calcmode="lin" valueType="num">
                                      <p:cBhvr>
                                        <p:cTn id="23" dur="1000" fill="hold"/>
                                        <p:tgtEl>
                                          <p:spTgt spid="136195"/>
                                        </p:tgtEl>
                                        <p:attrNameLst>
                                          <p:attrName>ppt_h</p:attrName>
                                        </p:attrNameLst>
                                      </p:cBhvr>
                                      <p:tavLst>
                                        <p:tav tm="0">
                                          <p:val>
                                            <p:fltVal val="0"/>
                                          </p:val>
                                        </p:tav>
                                        <p:tav tm="100000">
                                          <p:val>
                                            <p:strVal val="#ppt_h"/>
                                          </p:val>
                                        </p:tav>
                                      </p:tavLst>
                                    </p:anim>
                                    <p:anim calcmode="lin" valueType="num">
                                      <p:cBhvr>
                                        <p:cTn id="24" dur="1000" fill="hold"/>
                                        <p:tgtEl>
                                          <p:spTgt spid="136195"/>
                                        </p:tgtEl>
                                        <p:attrNameLst>
                                          <p:attrName>style.rotation</p:attrName>
                                        </p:attrNameLst>
                                      </p:cBhvr>
                                      <p:tavLst>
                                        <p:tav tm="0">
                                          <p:val>
                                            <p:fltVal val="90"/>
                                          </p:val>
                                        </p:tav>
                                        <p:tav tm="100000">
                                          <p:val>
                                            <p:fltVal val="0"/>
                                          </p:val>
                                        </p:tav>
                                      </p:tavLst>
                                    </p:anim>
                                    <p:animEffect transition="in" filter="fade">
                                      <p:cBhvr>
                                        <p:cTn id="25" dur="1000"/>
                                        <p:tgtEl>
                                          <p:spTgt spid="13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mtClean="0"/>
              <a:t>Selection of outlets</a:t>
            </a:r>
          </a:p>
        </p:txBody>
      </p:sp>
      <p:sp>
        <p:nvSpPr>
          <p:cNvPr id="137219" name="Rectangle 3"/>
          <p:cNvSpPr>
            <a:spLocks noGrp="1" noChangeArrowheads="1"/>
          </p:cNvSpPr>
          <p:nvPr>
            <p:ph type="body" idx="1"/>
          </p:nvPr>
        </p:nvSpPr>
        <p:spPr>
          <a:xfrm>
            <a:off x="457200" y="2667000"/>
            <a:ext cx="8229600" cy="3459163"/>
          </a:xfrm>
        </p:spPr>
        <p:txBody>
          <a:bodyPr/>
          <a:lstStyle/>
          <a:p>
            <a:pPr marL="609600" indent="-609600" eaLnBrk="1" hangingPunct="1">
              <a:buFontTx/>
              <a:buNone/>
            </a:pPr>
            <a:r>
              <a:rPr lang="en-US" smtClean="0"/>
              <a:t>         </a:t>
            </a:r>
          </a:p>
          <a:p>
            <a:pPr marL="609600" indent="-609600" algn="l" rtl="0" eaLnBrk="1" hangingPunct="1">
              <a:buFontTx/>
              <a:buAutoNum type="arabicPeriod"/>
            </a:pPr>
            <a:r>
              <a:rPr lang="en-US" smtClean="0"/>
              <a:t>The air flow rate for every room</a:t>
            </a:r>
          </a:p>
          <a:p>
            <a:pPr marL="609600" indent="-609600" algn="l" rtl="0" eaLnBrk="1" hangingPunct="1">
              <a:buFontTx/>
              <a:buAutoNum type="arabicPeriod"/>
            </a:pPr>
            <a:r>
              <a:rPr lang="en-US" smtClean="0"/>
              <a:t>Size of outlet</a:t>
            </a:r>
          </a:p>
          <a:p>
            <a:pPr marL="609600" indent="-609600" algn="l" rtl="0" eaLnBrk="1" hangingPunct="1">
              <a:buFontTx/>
              <a:buAutoNum type="arabicPeriod"/>
            </a:pPr>
            <a:r>
              <a:rPr lang="en-US" smtClean="0"/>
              <a:t>Shape of outlet</a:t>
            </a:r>
          </a:p>
          <a:p>
            <a:pPr marL="609600" indent="-609600" algn="l" rtl="0" eaLnBrk="1" hangingPunct="1">
              <a:buFontTx/>
              <a:buAutoNum type="arabicPeriod"/>
            </a:pPr>
            <a:r>
              <a:rPr lang="en-US" smtClean="0"/>
              <a:t>Noise level</a:t>
            </a:r>
          </a:p>
          <a:p>
            <a:pPr marL="609600" indent="-609600" eaLnBrk="1" hangingPunct="1"/>
            <a:endParaRPr lang="en-US" smtClean="0"/>
          </a:p>
        </p:txBody>
      </p:sp>
      <p:sp>
        <p:nvSpPr>
          <p:cNvPr id="137220" name="Text Box 4"/>
          <p:cNvSpPr txBox="1">
            <a:spLocks noChangeArrowheads="1"/>
          </p:cNvSpPr>
          <p:nvPr/>
        </p:nvSpPr>
        <p:spPr bwMode="auto">
          <a:xfrm>
            <a:off x="762000" y="2362200"/>
            <a:ext cx="739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sz="3200" b="1"/>
              <a:t>    Selection of outlets  according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500" fill="hold"/>
                                        <p:tgtEl>
                                          <p:spTgt spid="137218"/>
                                        </p:tgtEl>
                                        <p:attrNameLst>
                                          <p:attrName>ppt_w</p:attrName>
                                        </p:attrNameLst>
                                      </p:cBhvr>
                                      <p:tavLst>
                                        <p:tav tm="0">
                                          <p:val>
                                            <p:fltVal val="0"/>
                                          </p:val>
                                        </p:tav>
                                        <p:tav tm="100000">
                                          <p:val>
                                            <p:strVal val="#ppt_w"/>
                                          </p:val>
                                        </p:tav>
                                      </p:tavLst>
                                    </p:anim>
                                    <p:anim calcmode="lin" valueType="num">
                                      <p:cBhvr>
                                        <p:cTn id="8" dur="500" fill="hold"/>
                                        <p:tgtEl>
                                          <p:spTgt spid="137218"/>
                                        </p:tgtEl>
                                        <p:attrNameLst>
                                          <p:attrName>ppt_h</p:attrName>
                                        </p:attrNameLst>
                                      </p:cBhvr>
                                      <p:tavLst>
                                        <p:tav tm="0">
                                          <p:val>
                                            <p:fltVal val="0"/>
                                          </p:val>
                                        </p:tav>
                                        <p:tav tm="100000">
                                          <p:val>
                                            <p:strVal val="#ppt_h"/>
                                          </p:val>
                                        </p:tav>
                                      </p:tavLst>
                                    </p:anim>
                                    <p:animEffect transition="in" filter="fade">
                                      <p:cBhvr>
                                        <p:cTn id="9" dur="500"/>
                                        <p:tgtEl>
                                          <p:spTgt spid="1372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7220"/>
                                        </p:tgtEl>
                                        <p:attrNameLst>
                                          <p:attrName>style.visibility</p:attrName>
                                        </p:attrNameLst>
                                      </p:cBhvr>
                                      <p:to>
                                        <p:strVal val="visible"/>
                                      </p:to>
                                    </p:set>
                                    <p:animEffect transition="in" filter="dissolve">
                                      <p:cBhvr>
                                        <p:cTn id="14" dur="500"/>
                                        <p:tgtEl>
                                          <p:spTgt spid="137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7219">
                                            <p:txEl>
                                              <p:pRg st="0" end="0"/>
                                            </p:txEl>
                                          </p:spTgt>
                                        </p:tgtEl>
                                        <p:attrNameLst>
                                          <p:attrName>style.visibility</p:attrName>
                                        </p:attrNameLst>
                                      </p:cBhvr>
                                      <p:to>
                                        <p:strVal val="visible"/>
                                      </p:to>
                                    </p:set>
                                    <p:animEffect transition="in" filter="dissolve">
                                      <p:cBhvr>
                                        <p:cTn id="19" dur="500"/>
                                        <p:tgtEl>
                                          <p:spTgt spid="137219">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37219">
                                            <p:txEl>
                                              <p:pRg st="1" end="1"/>
                                            </p:txEl>
                                          </p:spTgt>
                                        </p:tgtEl>
                                        <p:attrNameLst>
                                          <p:attrName>style.visibility</p:attrName>
                                        </p:attrNameLst>
                                      </p:cBhvr>
                                      <p:to>
                                        <p:strVal val="visible"/>
                                      </p:to>
                                    </p:set>
                                    <p:animEffect transition="in" filter="dissolve">
                                      <p:cBhvr>
                                        <p:cTn id="24" dur="500"/>
                                        <p:tgtEl>
                                          <p:spTgt spid="137219">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7219">
                                            <p:txEl>
                                              <p:pRg st="2" end="2"/>
                                            </p:txEl>
                                          </p:spTgt>
                                        </p:tgtEl>
                                        <p:attrNameLst>
                                          <p:attrName>style.visibility</p:attrName>
                                        </p:attrNameLst>
                                      </p:cBhvr>
                                      <p:to>
                                        <p:strVal val="visible"/>
                                      </p:to>
                                    </p:set>
                                    <p:animEffect transition="in" filter="dissolve">
                                      <p:cBhvr>
                                        <p:cTn id="29" dur="500"/>
                                        <p:tgtEl>
                                          <p:spTgt spid="137219">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7219">
                                            <p:txEl>
                                              <p:pRg st="3" end="3"/>
                                            </p:txEl>
                                          </p:spTgt>
                                        </p:tgtEl>
                                        <p:attrNameLst>
                                          <p:attrName>style.visibility</p:attrName>
                                        </p:attrNameLst>
                                      </p:cBhvr>
                                      <p:to>
                                        <p:strVal val="visible"/>
                                      </p:to>
                                    </p:set>
                                    <p:animEffect transition="in" filter="dissolve">
                                      <p:cBhvr>
                                        <p:cTn id="34" dur="500"/>
                                        <p:tgtEl>
                                          <p:spTgt spid="13721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7219">
                                            <p:txEl>
                                              <p:pRg st="4" end="4"/>
                                            </p:txEl>
                                          </p:spTgt>
                                        </p:tgtEl>
                                        <p:attrNameLst>
                                          <p:attrName>style.visibility</p:attrName>
                                        </p:attrNameLst>
                                      </p:cBhvr>
                                      <p:to>
                                        <p:strVal val="visible"/>
                                      </p:to>
                                    </p:set>
                                    <p:animEffect transition="in" filter="dissolve">
                                      <p:cBhvr>
                                        <p:cTn id="39" dur="500"/>
                                        <p:tgtEl>
                                          <p:spTgt spid="137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P spid="137219" grpId="0" build="p"/>
      <p:bldP spid="1372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subTitle" idx="1"/>
          </p:nvPr>
        </p:nvSpPr>
        <p:spPr>
          <a:xfrm>
            <a:off x="468313" y="1773238"/>
            <a:ext cx="7086600" cy="1295400"/>
          </a:xfrm>
        </p:spPr>
        <p:txBody>
          <a:bodyPr/>
          <a:lstStyle/>
          <a:p>
            <a:pPr algn="l" rtl="0" eaLnBrk="1" hangingPunct="1">
              <a:buFontTx/>
              <a:buChar char="•"/>
            </a:pPr>
            <a:r>
              <a:rPr lang="en-US" altLang="zh-CN" smtClean="0">
                <a:solidFill>
                  <a:srgbClr val="FAFDBD"/>
                </a:solidFill>
                <a:ea typeface="SimSun" panose="02010600030101010101" pitchFamily="2" charset="-122"/>
              </a:rPr>
              <a:t>Are used to move air through ducts and to induce air motion in the space .</a:t>
            </a:r>
            <a:endParaRPr lang="en-US" smtClean="0">
              <a:solidFill>
                <a:srgbClr val="FAFDBD"/>
              </a:solidFill>
            </a:endParaRPr>
          </a:p>
        </p:txBody>
      </p:sp>
      <p:sp>
        <p:nvSpPr>
          <p:cNvPr id="119813" name="WordArt 5"/>
          <p:cNvSpPr>
            <a:spLocks noChangeArrowheads="1" noChangeShapeType="1" noTextEdit="1"/>
          </p:cNvSpPr>
          <p:nvPr/>
        </p:nvSpPr>
        <p:spPr bwMode="auto">
          <a:xfrm>
            <a:off x="3563938" y="836613"/>
            <a:ext cx="2235200" cy="647700"/>
          </a:xfrm>
          <a:prstGeom prst="rect">
            <a:avLst/>
          </a:prstGeom>
        </p:spPr>
        <p:txBody>
          <a:bodyPr wrap="none" fromWordArt="1">
            <a:prstTxWarp prst="textPlain">
              <a:avLst>
                <a:gd name="adj" fmla="val 50000"/>
              </a:avLst>
            </a:prstTxWarp>
          </a:bodyPr>
          <a:lstStyle/>
          <a:p>
            <a:pPr rtl="0"/>
            <a:r>
              <a:rPr lang="en-US" sz="3600" kern="10">
                <a:ln w="12700">
                  <a:solidFill>
                    <a:srgbClr val="3333CC"/>
                  </a:solidFill>
                  <a:round/>
                  <a:headEnd/>
                  <a:tailEnd/>
                </a:ln>
                <a:solidFill>
                  <a:srgbClr val="FF0000">
                    <a:alpha val="50195"/>
                  </a:srgbClr>
                </a:solidFill>
                <a:effectLst>
                  <a:outerShdw dist="45791" dir="2021404" algn="ctr" rotWithShape="0">
                    <a:srgbClr val="9999FF"/>
                  </a:outerShdw>
                </a:effectLst>
                <a:latin typeface="Arial Black" panose="020B0A04020102020204" pitchFamily="34" charset="0"/>
              </a:rPr>
              <a:t>FANS</a:t>
            </a:r>
          </a:p>
        </p:txBody>
      </p:sp>
      <p:graphicFrame>
        <p:nvGraphicFramePr>
          <p:cNvPr id="119814" name="Object 6"/>
          <p:cNvGraphicFramePr>
            <a:graphicFrameLocks noChangeAspect="1"/>
          </p:cNvGraphicFramePr>
          <p:nvPr/>
        </p:nvGraphicFramePr>
        <p:xfrm>
          <a:off x="2411413" y="3068638"/>
          <a:ext cx="4537075" cy="3789362"/>
        </p:xfrm>
        <a:graphic>
          <a:graphicData uri="http://schemas.openxmlformats.org/presentationml/2006/ole">
            <mc:AlternateContent xmlns:mc="http://schemas.openxmlformats.org/markup-compatibility/2006">
              <mc:Choice xmlns:v="urn:schemas-microsoft-com:vml" Requires="v">
                <p:oleObj spid="_x0000_s7173" name="Bitmap Image" r:id="rId3" imgW="885949" imgH="847843" progId="Paint.Picture">
                  <p:embed/>
                </p:oleObj>
              </mc:Choice>
              <mc:Fallback>
                <p:oleObj name="Bitmap Image" r:id="rId3" imgW="885949" imgH="847843"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068638"/>
                        <a:ext cx="4537075" cy="378936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45791" dir="2021404" algn="ctr" rotWithShape="0">
                                <a:srgbClr val="B2B2B2">
                                  <a:alpha val="80000"/>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9813"/>
                                        </p:tgtEl>
                                        <p:attrNameLst>
                                          <p:attrName>style.visibility</p:attrName>
                                        </p:attrNameLst>
                                      </p:cBhvr>
                                      <p:to>
                                        <p:strVal val="visible"/>
                                      </p:to>
                                    </p:set>
                                    <p:anim calcmode="lin" valueType="num">
                                      <p:cBhvr>
                                        <p:cTn id="7" dur="1000" fill="hold"/>
                                        <p:tgtEl>
                                          <p:spTgt spid="119813"/>
                                        </p:tgtEl>
                                        <p:attrNameLst>
                                          <p:attrName>ppt_w</p:attrName>
                                        </p:attrNameLst>
                                      </p:cBhvr>
                                      <p:tavLst>
                                        <p:tav tm="0">
                                          <p:val>
                                            <p:strVal val="#ppt_w*0.70"/>
                                          </p:val>
                                        </p:tav>
                                        <p:tav tm="100000">
                                          <p:val>
                                            <p:strVal val="#ppt_w"/>
                                          </p:val>
                                        </p:tav>
                                      </p:tavLst>
                                    </p:anim>
                                    <p:anim calcmode="lin" valueType="num">
                                      <p:cBhvr>
                                        <p:cTn id="8" dur="1000" fill="hold"/>
                                        <p:tgtEl>
                                          <p:spTgt spid="119813"/>
                                        </p:tgtEl>
                                        <p:attrNameLst>
                                          <p:attrName>ppt_h</p:attrName>
                                        </p:attrNameLst>
                                      </p:cBhvr>
                                      <p:tavLst>
                                        <p:tav tm="0">
                                          <p:val>
                                            <p:strVal val="#ppt_h"/>
                                          </p:val>
                                        </p:tav>
                                        <p:tav tm="100000">
                                          <p:val>
                                            <p:strVal val="#ppt_h"/>
                                          </p:val>
                                        </p:tav>
                                      </p:tavLst>
                                    </p:anim>
                                    <p:animEffect transition="in" filter="fade">
                                      <p:cBhvr>
                                        <p:cTn id="9" dur="1000"/>
                                        <p:tgtEl>
                                          <p:spTgt spid="1198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9811">
                                            <p:txEl>
                                              <p:pRg st="0" end="0"/>
                                            </p:txEl>
                                          </p:spTgt>
                                        </p:tgtEl>
                                        <p:attrNameLst>
                                          <p:attrName>style.visibility</p:attrName>
                                        </p:attrNameLst>
                                      </p:cBhvr>
                                      <p:to>
                                        <p:strVal val="visible"/>
                                      </p:to>
                                    </p:set>
                                    <p:anim calcmode="discrete" valueType="clr">
                                      <p:cBhvr override="childStyle">
                                        <p:cTn id="14" dur="80"/>
                                        <p:tgtEl>
                                          <p:spTgt spid="1198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9811">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19811">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nodeType="clickEffect">
                                  <p:stCondLst>
                                    <p:cond delay="0"/>
                                  </p:stCondLst>
                                  <p:childTnLst>
                                    <p:set>
                                      <p:cBhvr>
                                        <p:cTn id="20" dur="1" fill="hold">
                                          <p:stCondLst>
                                            <p:cond delay="0"/>
                                          </p:stCondLst>
                                        </p:cTn>
                                        <p:tgtEl>
                                          <p:spTgt spid="119814"/>
                                        </p:tgtEl>
                                        <p:attrNameLst>
                                          <p:attrName>style.visibility</p:attrName>
                                        </p:attrNameLst>
                                      </p:cBhvr>
                                      <p:to>
                                        <p:strVal val="visible"/>
                                      </p:to>
                                    </p:set>
                                    <p:anim calcmode="lin" valueType="num">
                                      <p:cBhvr>
                                        <p:cTn id="21" dur="500" fill="hold"/>
                                        <p:tgtEl>
                                          <p:spTgt spid="119814"/>
                                        </p:tgtEl>
                                        <p:attrNameLst>
                                          <p:attrName>ppt_w</p:attrName>
                                        </p:attrNameLst>
                                      </p:cBhvr>
                                      <p:tavLst>
                                        <p:tav tm="0">
                                          <p:val>
                                            <p:fltVal val="0"/>
                                          </p:val>
                                        </p:tav>
                                        <p:tav tm="100000">
                                          <p:val>
                                            <p:strVal val="#ppt_w"/>
                                          </p:val>
                                        </p:tav>
                                      </p:tavLst>
                                    </p:anim>
                                    <p:anim calcmode="lin" valueType="num">
                                      <p:cBhvr>
                                        <p:cTn id="22" dur="500" fill="hold"/>
                                        <p:tgtEl>
                                          <p:spTgt spid="1198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b="1" u="sng" smtClean="0"/>
              <a:t>Types of fans</a:t>
            </a:r>
          </a:p>
        </p:txBody>
      </p:sp>
      <p:pic>
        <p:nvPicPr>
          <p:cNvPr id="122900" name="Picture 20"/>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4005263"/>
            <a:ext cx="3887787" cy="2852737"/>
          </a:xfrm>
          <a:noFill/>
          <a:ln w="12700">
            <a:solidFill>
              <a:srgbClr val="000000"/>
            </a:solidFill>
            <a:miter lim="800000"/>
            <a:headEnd/>
            <a:tailEnd/>
          </a:ln>
        </p:spPr>
      </p:pic>
      <p:sp>
        <p:nvSpPr>
          <p:cNvPr id="122886" name="AutoShape 6"/>
          <p:cNvSpPr>
            <a:spLocks noChangeArrowheads="1"/>
          </p:cNvSpPr>
          <p:nvPr/>
        </p:nvSpPr>
        <p:spPr bwMode="auto">
          <a:xfrm>
            <a:off x="684213" y="2781300"/>
            <a:ext cx="2916237" cy="1079500"/>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US" altLang="zh-CN" sz="2400" b="1">
                <a:ea typeface="SimSun" panose="02010600030101010101" pitchFamily="2" charset="-122"/>
              </a:rPr>
              <a:t>Centrifugal Fans</a:t>
            </a:r>
            <a:endParaRPr lang="en-US" sz="2400" b="1"/>
          </a:p>
        </p:txBody>
      </p:sp>
      <p:sp>
        <p:nvSpPr>
          <p:cNvPr id="122887" name="AutoShape 7"/>
          <p:cNvSpPr>
            <a:spLocks noChangeArrowheads="1"/>
          </p:cNvSpPr>
          <p:nvPr/>
        </p:nvSpPr>
        <p:spPr bwMode="auto">
          <a:xfrm>
            <a:off x="5651500" y="2781300"/>
            <a:ext cx="2916238" cy="10080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a:t>Axial Fans</a:t>
            </a:r>
          </a:p>
        </p:txBody>
      </p:sp>
      <p:sp>
        <p:nvSpPr>
          <p:cNvPr id="122892" name="Line 12"/>
          <p:cNvSpPr>
            <a:spLocks noChangeShapeType="1"/>
          </p:cNvSpPr>
          <p:nvPr/>
        </p:nvSpPr>
        <p:spPr bwMode="auto">
          <a:xfrm>
            <a:off x="4716463" y="1125538"/>
            <a:ext cx="0" cy="1150937"/>
          </a:xfrm>
          <a:prstGeom prst="line">
            <a:avLst/>
          </a:prstGeom>
          <a:noFill/>
          <a:ln w="57150">
            <a:solidFill>
              <a:srgbClr val="000000"/>
            </a:solidFill>
            <a:round/>
            <a:headEnd/>
            <a:tailEnd/>
          </a:ln>
          <a:effectLst>
            <a:outerShdw dist="45791" dir="2021404" algn="ctr" rotWithShape="0">
              <a:srgbClr val="B2B2B2">
                <a:alpha val="80000"/>
              </a:srgbClr>
            </a:outerShdw>
          </a:effectLst>
        </p:spPr>
        <p:txBody>
          <a:bodyPr/>
          <a:lstStyle/>
          <a:p>
            <a:pPr>
              <a:defRPr/>
            </a:pPr>
            <a:endParaRPr lang="ar-SY"/>
          </a:p>
        </p:txBody>
      </p:sp>
      <p:sp>
        <p:nvSpPr>
          <p:cNvPr id="122893" name="Line 13"/>
          <p:cNvSpPr>
            <a:spLocks noChangeShapeType="1"/>
          </p:cNvSpPr>
          <p:nvPr/>
        </p:nvSpPr>
        <p:spPr bwMode="auto">
          <a:xfrm>
            <a:off x="4716463" y="2205038"/>
            <a:ext cx="2303462" cy="0"/>
          </a:xfrm>
          <a:prstGeom prst="line">
            <a:avLst/>
          </a:prstGeom>
          <a:noFill/>
          <a:ln w="57150">
            <a:solidFill>
              <a:srgbClr val="000000"/>
            </a:solidFill>
            <a:round/>
            <a:headEnd/>
            <a:tailEnd/>
          </a:ln>
          <a:effectLst>
            <a:outerShdw dist="45791" dir="2021404" algn="ctr" rotWithShape="0">
              <a:srgbClr val="B2B2B2">
                <a:alpha val="80000"/>
              </a:srgbClr>
            </a:outerShdw>
          </a:effectLst>
        </p:spPr>
        <p:txBody>
          <a:bodyPr/>
          <a:lstStyle/>
          <a:p>
            <a:pPr>
              <a:defRPr/>
            </a:pPr>
            <a:endParaRPr lang="ar-SY"/>
          </a:p>
        </p:txBody>
      </p:sp>
      <p:sp>
        <p:nvSpPr>
          <p:cNvPr id="122894" name="Line 14"/>
          <p:cNvSpPr>
            <a:spLocks noChangeShapeType="1"/>
          </p:cNvSpPr>
          <p:nvPr/>
        </p:nvSpPr>
        <p:spPr bwMode="auto">
          <a:xfrm flipH="1">
            <a:off x="2195513" y="2205038"/>
            <a:ext cx="2520950" cy="0"/>
          </a:xfrm>
          <a:prstGeom prst="line">
            <a:avLst/>
          </a:prstGeom>
          <a:noFill/>
          <a:ln w="57150">
            <a:solidFill>
              <a:srgbClr val="000000"/>
            </a:solidFill>
            <a:round/>
            <a:headEnd/>
            <a:tailEnd/>
          </a:ln>
          <a:effectLst>
            <a:outerShdw dist="45791" dir="2021404" algn="ctr" rotWithShape="0">
              <a:srgbClr val="B2B2B2">
                <a:alpha val="80000"/>
              </a:srgbClr>
            </a:outerShdw>
          </a:effectLst>
        </p:spPr>
        <p:txBody>
          <a:bodyPr/>
          <a:lstStyle/>
          <a:p>
            <a:pPr>
              <a:defRPr/>
            </a:pPr>
            <a:endParaRPr lang="ar-SY"/>
          </a:p>
        </p:txBody>
      </p:sp>
      <p:sp>
        <p:nvSpPr>
          <p:cNvPr id="122895" name="Line 15"/>
          <p:cNvSpPr>
            <a:spLocks noChangeShapeType="1"/>
          </p:cNvSpPr>
          <p:nvPr/>
        </p:nvSpPr>
        <p:spPr bwMode="auto">
          <a:xfrm>
            <a:off x="7019925" y="2205038"/>
            <a:ext cx="0" cy="576262"/>
          </a:xfrm>
          <a:prstGeom prst="line">
            <a:avLst/>
          </a:prstGeom>
          <a:noFill/>
          <a:ln w="38100">
            <a:solidFill>
              <a:srgbClr val="000000"/>
            </a:solidFill>
            <a:round/>
            <a:headEnd/>
            <a:tailEnd/>
          </a:ln>
          <a:effectLst>
            <a:outerShdw dist="45791" dir="2021404" algn="ctr" rotWithShape="0">
              <a:srgbClr val="B2B2B2">
                <a:alpha val="80000"/>
              </a:srgbClr>
            </a:outerShdw>
          </a:effectLst>
        </p:spPr>
        <p:txBody>
          <a:bodyPr/>
          <a:lstStyle/>
          <a:p>
            <a:pPr>
              <a:defRPr/>
            </a:pPr>
            <a:endParaRPr lang="ar-SY"/>
          </a:p>
        </p:txBody>
      </p:sp>
      <p:sp>
        <p:nvSpPr>
          <p:cNvPr id="122896" name="Line 16"/>
          <p:cNvSpPr>
            <a:spLocks noChangeShapeType="1"/>
          </p:cNvSpPr>
          <p:nvPr/>
        </p:nvSpPr>
        <p:spPr bwMode="auto">
          <a:xfrm>
            <a:off x="2268538" y="2349500"/>
            <a:ext cx="0" cy="503238"/>
          </a:xfrm>
          <a:prstGeom prst="line">
            <a:avLst/>
          </a:prstGeom>
          <a:noFill/>
          <a:ln w="9525">
            <a:noFill/>
            <a:round/>
            <a:headEnd/>
            <a:tailEnd/>
          </a:ln>
          <a:effectLst>
            <a:outerShdw dist="45791" dir="2021404" algn="ctr" rotWithShape="0">
              <a:srgbClr val="B2B2B2">
                <a:alpha val="80000"/>
              </a:srgbClr>
            </a:outerShdw>
          </a:effectLst>
        </p:spPr>
        <p:txBody>
          <a:bodyPr/>
          <a:lstStyle/>
          <a:p>
            <a:pPr>
              <a:defRPr/>
            </a:pPr>
            <a:endParaRPr lang="ar-SY"/>
          </a:p>
        </p:txBody>
      </p:sp>
      <p:sp>
        <p:nvSpPr>
          <p:cNvPr id="122897" name="Line 17"/>
          <p:cNvSpPr>
            <a:spLocks noChangeShapeType="1"/>
          </p:cNvSpPr>
          <p:nvPr/>
        </p:nvSpPr>
        <p:spPr bwMode="auto">
          <a:xfrm flipH="1">
            <a:off x="2124075" y="2276475"/>
            <a:ext cx="144463" cy="360363"/>
          </a:xfrm>
          <a:prstGeom prst="line">
            <a:avLst/>
          </a:prstGeom>
          <a:noFill/>
          <a:ln w="9525">
            <a:noFill/>
            <a:round/>
            <a:headEnd/>
            <a:tailEnd/>
          </a:ln>
          <a:effectLst>
            <a:outerShdw dist="45791" dir="2021404" algn="ctr" rotWithShape="0">
              <a:srgbClr val="B2B2B2">
                <a:alpha val="80000"/>
              </a:srgbClr>
            </a:outerShdw>
          </a:effectLst>
        </p:spPr>
        <p:txBody>
          <a:bodyPr/>
          <a:lstStyle/>
          <a:p>
            <a:pPr>
              <a:defRPr/>
            </a:pPr>
            <a:endParaRPr lang="ar-SY"/>
          </a:p>
        </p:txBody>
      </p:sp>
      <p:sp>
        <p:nvSpPr>
          <p:cNvPr id="122898" name="Line 18"/>
          <p:cNvSpPr>
            <a:spLocks noChangeShapeType="1"/>
          </p:cNvSpPr>
          <p:nvPr/>
        </p:nvSpPr>
        <p:spPr bwMode="auto">
          <a:xfrm>
            <a:off x="2195513" y="2205038"/>
            <a:ext cx="0" cy="576262"/>
          </a:xfrm>
          <a:prstGeom prst="line">
            <a:avLst/>
          </a:prstGeom>
          <a:noFill/>
          <a:ln w="38100">
            <a:solidFill>
              <a:srgbClr val="000000"/>
            </a:solidFill>
            <a:round/>
            <a:headEnd/>
            <a:tailEnd/>
          </a:ln>
          <a:effectLst>
            <a:outerShdw dist="45791" dir="2021404" algn="ctr" rotWithShape="0">
              <a:srgbClr val="B2B2B2">
                <a:alpha val="80000"/>
              </a:srgbClr>
            </a:outerShdw>
          </a:effectLst>
        </p:spPr>
        <p:txBody>
          <a:bodyPr/>
          <a:lstStyle/>
          <a:p>
            <a:pPr>
              <a:defRPr/>
            </a:pPr>
            <a:endParaRPr lang="ar-SY"/>
          </a:p>
        </p:txBody>
      </p:sp>
      <p:pic>
        <p:nvPicPr>
          <p:cNvPr id="122902" name="Picture 22"/>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48263" y="4005263"/>
            <a:ext cx="3665537" cy="2852737"/>
          </a:xfrm>
          <a:noFill/>
          <a:ln>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 calcmode="lin" valueType="num">
                                      <p:cBhvr>
                                        <p:cTn id="7" dur="500" fill="hold"/>
                                        <p:tgtEl>
                                          <p:spTgt spid="122882"/>
                                        </p:tgtEl>
                                        <p:attrNameLst>
                                          <p:attrName>ppt_w</p:attrName>
                                        </p:attrNameLst>
                                      </p:cBhvr>
                                      <p:tavLst>
                                        <p:tav tm="0">
                                          <p:val>
                                            <p:fltVal val="0"/>
                                          </p:val>
                                        </p:tav>
                                        <p:tav tm="100000">
                                          <p:val>
                                            <p:strVal val="#ppt_w"/>
                                          </p:val>
                                        </p:tav>
                                      </p:tavLst>
                                    </p:anim>
                                    <p:anim calcmode="lin" valueType="num">
                                      <p:cBhvr>
                                        <p:cTn id="8" dur="500" fill="hold"/>
                                        <p:tgtEl>
                                          <p:spTgt spid="12288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22894"/>
                                        </p:tgtEl>
                                        <p:attrNameLst>
                                          <p:attrName>style.visibility</p:attrName>
                                        </p:attrNameLst>
                                      </p:cBhvr>
                                      <p:to>
                                        <p:strVal val="visible"/>
                                      </p:to>
                                    </p:set>
                                    <p:anim calcmode="lin" valueType="num">
                                      <p:cBhvr>
                                        <p:cTn id="13" dur="1000" fill="hold"/>
                                        <p:tgtEl>
                                          <p:spTgt spid="122894"/>
                                        </p:tgtEl>
                                        <p:attrNameLst>
                                          <p:attrName>ppt_w</p:attrName>
                                        </p:attrNameLst>
                                      </p:cBhvr>
                                      <p:tavLst>
                                        <p:tav tm="0">
                                          <p:val>
                                            <p:strVal val="#ppt_w*0.70"/>
                                          </p:val>
                                        </p:tav>
                                        <p:tav tm="100000">
                                          <p:val>
                                            <p:strVal val="#ppt_w"/>
                                          </p:val>
                                        </p:tav>
                                      </p:tavLst>
                                    </p:anim>
                                    <p:anim calcmode="lin" valueType="num">
                                      <p:cBhvr>
                                        <p:cTn id="14" dur="1000" fill="hold"/>
                                        <p:tgtEl>
                                          <p:spTgt spid="122894"/>
                                        </p:tgtEl>
                                        <p:attrNameLst>
                                          <p:attrName>ppt_h</p:attrName>
                                        </p:attrNameLst>
                                      </p:cBhvr>
                                      <p:tavLst>
                                        <p:tav tm="0">
                                          <p:val>
                                            <p:strVal val="#ppt_h"/>
                                          </p:val>
                                        </p:tav>
                                        <p:tav tm="100000">
                                          <p:val>
                                            <p:strVal val="#ppt_h"/>
                                          </p:val>
                                        </p:tav>
                                      </p:tavLst>
                                    </p:anim>
                                    <p:animEffect transition="in" filter="fade">
                                      <p:cBhvr>
                                        <p:cTn id="15" dur="1000"/>
                                        <p:tgtEl>
                                          <p:spTgt spid="122894"/>
                                        </p:tgtEl>
                                      </p:cBhvr>
                                    </p:animEffect>
                                  </p:childTnLst>
                                </p:cTn>
                              </p:par>
                              <p:par>
                                <p:cTn id="16" presetID="55" presetClass="entr" presetSubtype="0" fill="hold" nodeType="withEffect">
                                  <p:stCondLst>
                                    <p:cond delay="0"/>
                                  </p:stCondLst>
                                  <p:childTnLst>
                                    <p:set>
                                      <p:cBhvr>
                                        <p:cTn id="17" dur="1" fill="hold">
                                          <p:stCondLst>
                                            <p:cond delay="0"/>
                                          </p:stCondLst>
                                        </p:cTn>
                                        <p:tgtEl>
                                          <p:spTgt spid="122895"/>
                                        </p:tgtEl>
                                        <p:attrNameLst>
                                          <p:attrName>style.visibility</p:attrName>
                                        </p:attrNameLst>
                                      </p:cBhvr>
                                      <p:to>
                                        <p:strVal val="visible"/>
                                      </p:to>
                                    </p:set>
                                    <p:anim calcmode="lin" valueType="num">
                                      <p:cBhvr>
                                        <p:cTn id="18" dur="1000" fill="hold"/>
                                        <p:tgtEl>
                                          <p:spTgt spid="122895"/>
                                        </p:tgtEl>
                                        <p:attrNameLst>
                                          <p:attrName>ppt_w</p:attrName>
                                        </p:attrNameLst>
                                      </p:cBhvr>
                                      <p:tavLst>
                                        <p:tav tm="0">
                                          <p:val>
                                            <p:strVal val="#ppt_w*0.70"/>
                                          </p:val>
                                        </p:tav>
                                        <p:tav tm="100000">
                                          <p:val>
                                            <p:strVal val="#ppt_w"/>
                                          </p:val>
                                        </p:tav>
                                      </p:tavLst>
                                    </p:anim>
                                    <p:anim calcmode="lin" valueType="num">
                                      <p:cBhvr>
                                        <p:cTn id="19" dur="1000" fill="hold"/>
                                        <p:tgtEl>
                                          <p:spTgt spid="122895"/>
                                        </p:tgtEl>
                                        <p:attrNameLst>
                                          <p:attrName>ppt_h</p:attrName>
                                        </p:attrNameLst>
                                      </p:cBhvr>
                                      <p:tavLst>
                                        <p:tav tm="0">
                                          <p:val>
                                            <p:strVal val="#ppt_h"/>
                                          </p:val>
                                        </p:tav>
                                        <p:tav tm="100000">
                                          <p:val>
                                            <p:strVal val="#ppt_h"/>
                                          </p:val>
                                        </p:tav>
                                      </p:tavLst>
                                    </p:anim>
                                    <p:animEffect transition="in" filter="fade">
                                      <p:cBhvr>
                                        <p:cTn id="20" dur="1000"/>
                                        <p:tgtEl>
                                          <p:spTgt spid="122895"/>
                                        </p:tgtEl>
                                      </p:cBhvr>
                                    </p:animEffect>
                                  </p:childTnLst>
                                </p:cTn>
                              </p:par>
                              <p:par>
                                <p:cTn id="21" presetID="55" presetClass="entr" presetSubtype="0" fill="hold" nodeType="withEffect">
                                  <p:stCondLst>
                                    <p:cond delay="0"/>
                                  </p:stCondLst>
                                  <p:childTnLst>
                                    <p:set>
                                      <p:cBhvr>
                                        <p:cTn id="22" dur="1" fill="hold">
                                          <p:stCondLst>
                                            <p:cond delay="0"/>
                                          </p:stCondLst>
                                        </p:cTn>
                                        <p:tgtEl>
                                          <p:spTgt spid="122898"/>
                                        </p:tgtEl>
                                        <p:attrNameLst>
                                          <p:attrName>style.visibility</p:attrName>
                                        </p:attrNameLst>
                                      </p:cBhvr>
                                      <p:to>
                                        <p:strVal val="visible"/>
                                      </p:to>
                                    </p:set>
                                    <p:anim calcmode="lin" valueType="num">
                                      <p:cBhvr>
                                        <p:cTn id="23" dur="1000" fill="hold"/>
                                        <p:tgtEl>
                                          <p:spTgt spid="122898"/>
                                        </p:tgtEl>
                                        <p:attrNameLst>
                                          <p:attrName>ppt_w</p:attrName>
                                        </p:attrNameLst>
                                      </p:cBhvr>
                                      <p:tavLst>
                                        <p:tav tm="0">
                                          <p:val>
                                            <p:strVal val="#ppt_w*0.70"/>
                                          </p:val>
                                        </p:tav>
                                        <p:tav tm="100000">
                                          <p:val>
                                            <p:strVal val="#ppt_w"/>
                                          </p:val>
                                        </p:tav>
                                      </p:tavLst>
                                    </p:anim>
                                    <p:anim calcmode="lin" valueType="num">
                                      <p:cBhvr>
                                        <p:cTn id="24" dur="1000" fill="hold"/>
                                        <p:tgtEl>
                                          <p:spTgt spid="122898"/>
                                        </p:tgtEl>
                                        <p:attrNameLst>
                                          <p:attrName>ppt_h</p:attrName>
                                        </p:attrNameLst>
                                      </p:cBhvr>
                                      <p:tavLst>
                                        <p:tav tm="0">
                                          <p:val>
                                            <p:strVal val="#ppt_h"/>
                                          </p:val>
                                        </p:tav>
                                        <p:tav tm="100000">
                                          <p:val>
                                            <p:strVal val="#ppt_h"/>
                                          </p:val>
                                        </p:tav>
                                      </p:tavLst>
                                    </p:anim>
                                    <p:animEffect transition="in" filter="fade">
                                      <p:cBhvr>
                                        <p:cTn id="25" dur="1000"/>
                                        <p:tgtEl>
                                          <p:spTgt spid="122898"/>
                                        </p:tgtEl>
                                      </p:cBhvr>
                                    </p:animEffect>
                                  </p:childTnLst>
                                </p:cTn>
                              </p:par>
                              <p:par>
                                <p:cTn id="26" presetID="55" presetClass="entr" presetSubtype="0" fill="hold" nodeType="withEffect">
                                  <p:stCondLst>
                                    <p:cond delay="0"/>
                                  </p:stCondLst>
                                  <p:childTnLst>
                                    <p:set>
                                      <p:cBhvr>
                                        <p:cTn id="27" dur="1" fill="hold">
                                          <p:stCondLst>
                                            <p:cond delay="0"/>
                                          </p:stCondLst>
                                        </p:cTn>
                                        <p:tgtEl>
                                          <p:spTgt spid="122892"/>
                                        </p:tgtEl>
                                        <p:attrNameLst>
                                          <p:attrName>style.visibility</p:attrName>
                                        </p:attrNameLst>
                                      </p:cBhvr>
                                      <p:to>
                                        <p:strVal val="visible"/>
                                      </p:to>
                                    </p:set>
                                    <p:anim calcmode="lin" valueType="num">
                                      <p:cBhvr>
                                        <p:cTn id="28" dur="1000" fill="hold"/>
                                        <p:tgtEl>
                                          <p:spTgt spid="122892"/>
                                        </p:tgtEl>
                                        <p:attrNameLst>
                                          <p:attrName>ppt_w</p:attrName>
                                        </p:attrNameLst>
                                      </p:cBhvr>
                                      <p:tavLst>
                                        <p:tav tm="0">
                                          <p:val>
                                            <p:strVal val="#ppt_w*0.70"/>
                                          </p:val>
                                        </p:tav>
                                        <p:tav tm="100000">
                                          <p:val>
                                            <p:strVal val="#ppt_w"/>
                                          </p:val>
                                        </p:tav>
                                      </p:tavLst>
                                    </p:anim>
                                    <p:anim calcmode="lin" valueType="num">
                                      <p:cBhvr>
                                        <p:cTn id="29" dur="1000" fill="hold"/>
                                        <p:tgtEl>
                                          <p:spTgt spid="122892"/>
                                        </p:tgtEl>
                                        <p:attrNameLst>
                                          <p:attrName>ppt_h</p:attrName>
                                        </p:attrNameLst>
                                      </p:cBhvr>
                                      <p:tavLst>
                                        <p:tav tm="0">
                                          <p:val>
                                            <p:strVal val="#ppt_h"/>
                                          </p:val>
                                        </p:tav>
                                        <p:tav tm="100000">
                                          <p:val>
                                            <p:strVal val="#ppt_h"/>
                                          </p:val>
                                        </p:tav>
                                      </p:tavLst>
                                    </p:anim>
                                    <p:animEffect transition="in" filter="fade">
                                      <p:cBhvr>
                                        <p:cTn id="30" dur="1000"/>
                                        <p:tgtEl>
                                          <p:spTgt spid="122892"/>
                                        </p:tgtEl>
                                      </p:cBhvr>
                                    </p:animEffect>
                                  </p:childTnLst>
                                </p:cTn>
                              </p:par>
                              <p:par>
                                <p:cTn id="31" presetID="55" presetClass="entr" presetSubtype="0" fill="hold" nodeType="withEffect">
                                  <p:stCondLst>
                                    <p:cond delay="0"/>
                                  </p:stCondLst>
                                  <p:childTnLst>
                                    <p:set>
                                      <p:cBhvr>
                                        <p:cTn id="32" dur="1" fill="hold">
                                          <p:stCondLst>
                                            <p:cond delay="0"/>
                                          </p:stCondLst>
                                        </p:cTn>
                                        <p:tgtEl>
                                          <p:spTgt spid="122893"/>
                                        </p:tgtEl>
                                        <p:attrNameLst>
                                          <p:attrName>style.visibility</p:attrName>
                                        </p:attrNameLst>
                                      </p:cBhvr>
                                      <p:to>
                                        <p:strVal val="visible"/>
                                      </p:to>
                                    </p:set>
                                    <p:anim calcmode="lin" valueType="num">
                                      <p:cBhvr>
                                        <p:cTn id="33" dur="1000" fill="hold"/>
                                        <p:tgtEl>
                                          <p:spTgt spid="122893"/>
                                        </p:tgtEl>
                                        <p:attrNameLst>
                                          <p:attrName>ppt_w</p:attrName>
                                        </p:attrNameLst>
                                      </p:cBhvr>
                                      <p:tavLst>
                                        <p:tav tm="0">
                                          <p:val>
                                            <p:strVal val="#ppt_w*0.70"/>
                                          </p:val>
                                        </p:tav>
                                        <p:tav tm="100000">
                                          <p:val>
                                            <p:strVal val="#ppt_w"/>
                                          </p:val>
                                        </p:tav>
                                      </p:tavLst>
                                    </p:anim>
                                    <p:anim calcmode="lin" valueType="num">
                                      <p:cBhvr>
                                        <p:cTn id="34" dur="1000" fill="hold"/>
                                        <p:tgtEl>
                                          <p:spTgt spid="122893"/>
                                        </p:tgtEl>
                                        <p:attrNameLst>
                                          <p:attrName>ppt_h</p:attrName>
                                        </p:attrNameLst>
                                      </p:cBhvr>
                                      <p:tavLst>
                                        <p:tav tm="0">
                                          <p:val>
                                            <p:strVal val="#ppt_h"/>
                                          </p:val>
                                        </p:tav>
                                        <p:tav tm="100000">
                                          <p:val>
                                            <p:strVal val="#ppt_h"/>
                                          </p:val>
                                        </p:tav>
                                      </p:tavLst>
                                    </p:anim>
                                    <p:animEffect transition="in" filter="fade">
                                      <p:cBhvr>
                                        <p:cTn id="35" dur="1000"/>
                                        <p:tgtEl>
                                          <p:spTgt spid="12289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22886"/>
                                        </p:tgtEl>
                                        <p:attrNameLst>
                                          <p:attrName>style.visibility</p:attrName>
                                        </p:attrNameLst>
                                      </p:cBhvr>
                                      <p:to>
                                        <p:strVal val="visible"/>
                                      </p:to>
                                    </p:set>
                                    <p:animEffect transition="in" filter="fade">
                                      <p:cBhvr>
                                        <p:cTn id="40" dur="1000"/>
                                        <p:tgtEl>
                                          <p:spTgt spid="122886"/>
                                        </p:tgtEl>
                                      </p:cBhvr>
                                    </p:animEffect>
                                    <p:anim calcmode="lin" valueType="num">
                                      <p:cBhvr>
                                        <p:cTn id="41" dur="1000" fill="hold"/>
                                        <p:tgtEl>
                                          <p:spTgt spid="122886"/>
                                        </p:tgtEl>
                                        <p:attrNameLst>
                                          <p:attrName>ppt_x</p:attrName>
                                        </p:attrNameLst>
                                      </p:cBhvr>
                                      <p:tavLst>
                                        <p:tav tm="0">
                                          <p:val>
                                            <p:strVal val="#ppt_x"/>
                                          </p:val>
                                        </p:tav>
                                        <p:tav tm="100000">
                                          <p:val>
                                            <p:strVal val="#ppt_x"/>
                                          </p:val>
                                        </p:tav>
                                      </p:tavLst>
                                    </p:anim>
                                    <p:anim calcmode="lin" valueType="num">
                                      <p:cBhvr>
                                        <p:cTn id="42" dur="1000" fill="hold"/>
                                        <p:tgtEl>
                                          <p:spTgt spid="122886"/>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fade">
                                      <p:cBhvr>
                                        <p:cTn id="47" dur="1000"/>
                                        <p:tgtEl>
                                          <p:spTgt spid="122887"/>
                                        </p:tgtEl>
                                      </p:cBhvr>
                                    </p:animEffect>
                                    <p:anim calcmode="lin" valueType="num">
                                      <p:cBhvr>
                                        <p:cTn id="48" dur="1000" fill="hold"/>
                                        <p:tgtEl>
                                          <p:spTgt spid="122887"/>
                                        </p:tgtEl>
                                        <p:attrNameLst>
                                          <p:attrName>ppt_x</p:attrName>
                                        </p:attrNameLst>
                                      </p:cBhvr>
                                      <p:tavLst>
                                        <p:tav tm="0">
                                          <p:val>
                                            <p:strVal val="#ppt_x"/>
                                          </p:val>
                                        </p:tav>
                                        <p:tav tm="100000">
                                          <p:val>
                                            <p:strVal val="#ppt_x"/>
                                          </p:val>
                                        </p:tav>
                                      </p:tavLst>
                                    </p:anim>
                                    <p:anim calcmode="lin" valueType="num">
                                      <p:cBhvr>
                                        <p:cTn id="49" dur="1000" fill="hold"/>
                                        <p:tgtEl>
                                          <p:spTgt spid="122887"/>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ntr" presetSubtype="0" fill="hold" nodeType="clickEffect">
                                  <p:stCondLst>
                                    <p:cond delay="0"/>
                                  </p:stCondLst>
                                  <p:childTnLst>
                                    <p:set>
                                      <p:cBhvr>
                                        <p:cTn id="53" dur="1" fill="hold">
                                          <p:stCondLst>
                                            <p:cond delay="0"/>
                                          </p:stCondLst>
                                        </p:cTn>
                                        <p:tgtEl>
                                          <p:spTgt spid="122900"/>
                                        </p:tgtEl>
                                        <p:attrNameLst>
                                          <p:attrName>style.visibility</p:attrName>
                                        </p:attrNameLst>
                                      </p:cBhvr>
                                      <p:to>
                                        <p:strVal val="visible"/>
                                      </p:to>
                                    </p:set>
                                    <p:anim calcmode="lin" valueType="num">
                                      <p:cBhvr>
                                        <p:cTn id="54" dur="1000" fill="hold"/>
                                        <p:tgtEl>
                                          <p:spTgt spid="122900"/>
                                        </p:tgtEl>
                                        <p:attrNameLst>
                                          <p:attrName>ppt_x</p:attrName>
                                        </p:attrNameLst>
                                      </p:cBhvr>
                                      <p:tavLst>
                                        <p:tav tm="0">
                                          <p:val>
                                            <p:strVal val="#ppt_x-.2"/>
                                          </p:val>
                                        </p:tav>
                                        <p:tav tm="100000">
                                          <p:val>
                                            <p:strVal val="#ppt_x"/>
                                          </p:val>
                                        </p:tav>
                                      </p:tavLst>
                                    </p:anim>
                                    <p:anim calcmode="lin" valueType="num">
                                      <p:cBhvr>
                                        <p:cTn id="55" dur="1000" fill="hold"/>
                                        <p:tgtEl>
                                          <p:spTgt spid="122900"/>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2290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9" presetClass="entr" presetSubtype="0" fill="hold" nodeType="clickEffect">
                                  <p:stCondLst>
                                    <p:cond delay="0"/>
                                  </p:stCondLst>
                                  <p:childTnLst>
                                    <p:set>
                                      <p:cBhvr>
                                        <p:cTn id="60" dur="1" fill="hold">
                                          <p:stCondLst>
                                            <p:cond delay="0"/>
                                          </p:stCondLst>
                                        </p:cTn>
                                        <p:tgtEl>
                                          <p:spTgt spid="122902"/>
                                        </p:tgtEl>
                                        <p:attrNameLst>
                                          <p:attrName>style.visibility</p:attrName>
                                        </p:attrNameLst>
                                      </p:cBhvr>
                                      <p:to>
                                        <p:strVal val="visible"/>
                                      </p:to>
                                    </p:set>
                                    <p:anim calcmode="lin" valueType="num">
                                      <p:cBhvr>
                                        <p:cTn id="61" dur="1000" fill="hold"/>
                                        <p:tgtEl>
                                          <p:spTgt spid="122902"/>
                                        </p:tgtEl>
                                        <p:attrNameLst>
                                          <p:attrName>ppt_x</p:attrName>
                                        </p:attrNameLst>
                                      </p:cBhvr>
                                      <p:tavLst>
                                        <p:tav tm="0">
                                          <p:val>
                                            <p:strVal val="#ppt_x-.2"/>
                                          </p:val>
                                        </p:tav>
                                        <p:tav tm="100000">
                                          <p:val>
                                            <p:strVal val="#ppt_x"/>
                                          </p:val>
                                        </p:tav>
                                      </p:tavLst>
                                    </p:anim>
                                    <p:anim calcmode="lin" valueType="num">
                                      <p:cBhvr>
                                        <p:cTn id="62" dur="1000" fill="hold"/>
                                        <p:tgtEl>
                                          <p:spTgt spid="122902"/>
                                        </p:tgtEl>
                                        <p:attrNameLst>
                                          <p:attrName>ppt_y</p:attrName>
                                        </p:attrNameLst>
                                      </p:cBhvr>
                                      <p:tavLst>
                                        <p:tav tm="0">
                                          <p:val>
                                            <p:strVal val="#ppt_y"/>
                                          </p:val>
                                        </p:tav>
                                        <p:tav tm="100000">
                                          <p:val>
                                            <p:strVal val="#ppt_y"/>
                                          </p:val>
                                        </p:tav>
                                      </p:tavLst>
                                    </p:anim>
                                    <p:animEffect transition="in" filter="wipe(right)" prLst="gradientSize: 0.1">
                                      <p:cBhvr>
                                        <p:cTn id="63" dur="1000"/>
                                        <p:tgtEl>
                                          <p:spTgt spid="122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P spid="122886" grpId="0" animBg="1"/>
      <p:bldP spid="12288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body" sz="half" idx="1"/>
          </p:nvPr>
        </p:nvSpPr>
        <p:spPr>
          <a:xfrm>
            <a:off x="395288" y="404813"/>
            <a:ext cx="8497887" cy="5821362"/>
          </a:xfrm>
        </p:spPr>
        <p:txBody>
          <a:bodyPr/>
          <a:lstStyle/>
          <a:p>
            <a:pPr marL="609600" indent="-609600" algn="l" rtl="0" eaLnBrk="1" hangingPunct="1">
              <a:buFontTx/>
              <a:buNone/>
            </a:pPr>
            <a:r>
              <a:rPr lang="en-US" altLang="zh-CN" sz="2800" b="1" smtClean="0">
                <a:ea typeface="SimSun" panose="02010600030101010101" pitchFamily="2" charset="-122"/>
              </a:rPr>
              <a:t>1.Centrifugal Fans </a:t>
            </a:r>
          </a:p>
          <a:p>
            <a:pPr marL="609600" indent="-609600" algn="l" rtl="0" eaLnBrk="1" hangingPunct="1">
              <a:buFont typeface="Wingdings" panose="05000000000000000000" pitchFamily="2" charset="2"/>
              <a:buChar char="Ø"/>
            </a:pPr>
            <a:r>
              <a:rPr lang="en-US" altLang="zh-CN" sz="2800" smtClean="0">
                <a:solidFill>
                  <a:srgbClr val="FAFDBD"/>
                </a:solidFill>
                <a:ea typeface="SimSun" panose="02010600030101010101" pitchFamily="2" charset="-122"/>
              </a:rPr>
              <a:t>In which the air flows radially through the impeller </a:t>
            </a:r>
            <a:endParaRPr lang="en-US" sz="2800" smtClean="0">
              <a:solidFill>
                <a:srgbClr val="FAFDBD"/>
              </a:solidFill>
            </a:endParaRPr>
          </a:p>
        </p:txBody>
      </p:sp>
      <p:sp>
        <p:nvSpPr>
          <p:cNvPr id="120836" name="Text Box 4"/>
          <p:cNvSpPr txBox="1">
            <a:spLocks noChangeArrowheads="1"/>
          </p:cNvSpPr>
          <p:nvPr/>
        </p:nvSpPr>
        <p:spPr bwMode="auto">
          <a:xfrm>
            <a:off x="250825" y="1989138"/>
            <a:ext cx="853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buFont typeface="Wingdings" panose="05000000000000000000" pitchFamily="2" charset="2"/>
              <a:buChar char="Ø"/>
            </a:pPr>
            <a:r>
              <a:rPr lang="en-US" altLang="zh-CN" sz="2800">
                <a:solidFill>
                  <a:srgbClr val="FAFDBD"/>
                </a:solidFill>
                <a:ea typeface="SimSun" panose="02010600030101010101" pitchFamily="2" charset="-122"/>
              </a:rPr>
              <a:t>   It is used in most comfort applications because of its wide range of quiet</a:t>
            </a:r>
            <a:endParaRPr lang="en-US" sz="2800">
              <a:solidFill>
                <a:srgbClr val="FAFDBD"/>
              </a:solidFill>
            </a:endParaRPr>
          </a:p>
        </p:txBody>
      </p:sp>
      <p:graphicFrame>
        <p:nvGraphicFramePr>
          <p:cNvPr id="120837" name="Object 5"/>
          <p:cNvGraphicFramePr>
            <a:graphicFrameLocks noChangeAspect="1"/>
          </p:cNvGraphicFramePr>
          <p:nvPr>
            <p:ph sz="half" idx="2"/>
          </p:nvPr>
        </p:nvGraphicFramePr>
        <p:xfrm>
          <a:off x="2627313" y="3068638"/>
          <a:ext cx="4752975" cy="3789362"/>
        </p:xfrm>
        <a:graphic>
          <a:graphicData uri="http://schemas.openxmlformats.org/presentationml/2006/ole">
            <mc:AlternateContent xmlns:mc="http://schemas.openxmlformats.org/markup-compatibility/2006">
              <mc:Choice xmlns:v="urn:schemas-microsoft-com:vml" Requires="v">
                <p:oleObj spid="_x0000_s8197" name="Bitmap Image" r:id="rId3" imgW="1162212" imgH="1552792" progId="Paint.Picture">
                  <p:embed/>
                </p:oleObj>
              </mc:Choice>
              <mc:Fallback>
                <p:oleObj name="Bitmap Image" r:id="rId3" imgW="1162212" imgH="1552792" progId="Paint.Pictur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3068638"/>
                        <a:ext cx="4752975" cy="3789362"/>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45791" dir="2021404" algn="ctr" rotWithShape="0">
                                <a:srgbClr val="B2B2B2">
                                  <a:alpha val="80000"/>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0834">
                                            <p:txEl>
                                              <p:pRg st="0" end="0"/>
                                            </p:txEl>
                                          </p:spTgt>
                                        </p:tgtEl>
                                        <p:attrNameLst>
                                          <p:attrName>style.visibility</p:attrName>
                                        </p:attrNameLst>
                                      </p:cBhvr>
                                      <p:to>
                                        <p:strVal val="visible"/>
                                      </p:to>
                                    </p:set>
                                    <p:anim calcmode="lin" valueType="num">
                                      <p:cBhvr additive="base">
                                        <p:cTn id="7" dur="500" fill="hold"/>
                                        <p:tgtEl>
                                          <p:spTgt spid="1208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08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20834">
                                            <p:txEl>
                                              <p:pRg st="1" end="1"/>
                                            </p:txEl>
                                          </p:spTgt>
                                        </p:tgtEl>
                                        <p:attrNameLst>
                                          <p:attrName>style.visibility</p:attrName>
                                        </p:attrNameLst>
                                      </p:cBhvr>
                                      <p:to>
                                        <p:strVal val="visible"/>
                                      </p:to>
                                    </p:set>
                                    <p:anim calcmode="discrete" valueType="clr">
                                      <p:cBhvr override="childStyle">
                                        <p:cTn id="13" dur="80"/>
                                        <p:tgtEl>
                                          <p:spTgt spid="12083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20834">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20834">
                                            <p:txEl>
                                              <p:pRg st="1" end="1"/>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20836">
                                            <p:txEl>
                                              <p:pRg st="0" end="0"/>
                                            </p:txEl>
                                          </p:spTgt>
                                        </p:tgtEl>
                                        <p:attrNameLst>
                                          <p:attrName>style.visibility</p:attrName>
                                        </p:attrNameLst>
                                      </p:cBhvr>
                                      <p:to>
                                        <p:strVal val="visible"/>
                                      </p:to>
                                    </p:set>
                                    <p:anim calcmode="discrete" valueType="clr">
                                      <p:cBhvr override="childStyle">
                                        <p:cTn id="20" dur="80"/>
                                        <p:tgtEl>
                                          <p:spTgt spid="12083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20836">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20836">
                                            <p:txEl>
                                              <p:pRg st="0" end="0"/>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nodeType="clickEffect">
                                  <p:stCondLst>
                                    <p:cond delay="0"/>
                                  </p:stCondLst>
                                  <p:childTnLst>
                                    <p:set>
                                      <p:cBhvr>
                                        <p:cTn id="26" dur="1" fill="hold">
                                          <p:stCondLst>
                                            <p:cond delay="0"/>
                                          </p:stCondLst>
                                        </p:cTn>
                                        <p:tgtEl>
                                          <p:spTgt spid="120837"/>
                                        </p:tgtEl>
                                        <p:attrNameLst>
                                          <p:attrName>style.visibility</p:attrName>
                                        </p:attrNameLst>
                                      </p:cBhvr>
                                      <p:to>
                                        <p:strVal val="visible"/>
                                      </p:to>
                                    </p:set>
                                    <p:anim calcmode="lin" valueType="num">
                                      <p:cBhvr>
                                        <p:cTn id="27" dur="1000" fill="hold"/>
                                        <p:tgtEl>
                                          <p:spTgt spid="120837"/>
                                        </p:tgtEl>
                                        <p:attrNameLst>
                                          <p:attrName>ppt_w</p:attrName>
                                        </p:attrNameLst>
                                      </p:cBhvr>
                                      <p:tavLst>
                                        <p:tav tm="0">
                                          <p:val>
                                            <p:strVal val="#ppt_w*0.70"/>
                                          </p:val>
                                        </p:tav>
                                        <p:tav tm="100000">
                                          <p:val>
                                            <p:strVal val="#ppt_w"/>
                                          </p:val>
                                        </p:tav>
                                      </p:tavLst>
                                    </p:anim>
                                    <p:anim calcmode="lin" valueType="num">
                                      <p:cBhvr>
                                        <p:cTn id="28" dur="1000" fill="hold"/>
                                        <p:tgtEl>
                                          <p:spTgt spid="120837"/>
                                        </p:tgtEl>
                                        <p:attrNameLst>
                                          <p:attrName>ppt_h</p:attrName>
                                        </p:attrNameLst>
                                      </p:cBhvr>
                                      <p:tavLst>
                                        <p:tav tm="0">
                                          <p:val>
                                            <p:strVal val="#ppt_h"/>
                                          </p:val>
                                        </p:tav>
                                        <p:tav tm="100000">
                                          <p:val>
                                            <p:strVal val="#ppt_h"/>
                                          </p:val>
                                        </p:tav>
                                      </p:tavLst>
                                    </p:anim>
                                    <p:animEffect transition="in" filter="fade">
                                      <p:cBhvr>
                                        <p:cTn id="29" dur="10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AutoShape 2"/>
          <p:cNvSpPr>
            <a:spLocks noChangeArrowheads="1"/>
          </p:cNvSpPr>
          <p:nvPr/>
        </p:nvSpPr>
        <p:spPr bwMode="auto">
          <a:xfrm>
            <a:off x="250825" y="1628775"/>
            <a:ext cx="3095625" cy="12239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lang="en-US" altLang="zh-CN" b="1">
                <a:solidFill>
                  <a:srgbClr val="FFFF8F"/>
                </a:solidFill>
                <a:ea typeface="SimSun" panose="02010600030101010101" pitchFamily="2" charset="-122"/>
              </a:rPr>
              <a:t>Calculation of</a:t>
            </a:r>
          </a:p>
          <a:p>
            <a:pPr rtl="0" eaLnBrk="1" hangingPunct="1"/>
            <a:r>
              <a:rPr lang="en-US" altLang="zh-CN" b="1">
                <a:solidFill>
                  <a:srgbClr val="FFFF8F"/>
                </a:solidFill>
                <a:ea typeface="SimSun" panose="02010600030101010101" pitchFamily="2" charset="-122"/>
              </a:rPr>
              <a:t>Heat Transfer Through</a:t>
            </a:r>
          </a:p>
          <a:p>
            <a:pPr rtl="0" eaLnBrk="1" hangingPunct="1"/>
            <a:r>
              <a:rPr lang="en-US" altLang="zh-CN" b="1">
                <a:solidFill>
                  <a:srgbClr val="FFFF8F"/>
                </a:solidFill>
                <a:ea typeface="SimSun" panose="02010600030101010101" pitchFamily="2" charset="-122"/>
              </a:rPr>
              <a:t> Wall due to </a:t>
            </a:r>
          </a:p>
          <a:p>
            <a:pPr rtl="0" eaLnBrk="1" hangingPunct="1"/>
            <a:r>
              <a:rPr lang="en-US" altLang="zh-CN" b="1">
                <a:solidFill>
                  <a:srgbClr val="FFFF8F"/>
                </a:solidFill>
                <a:ea typeface="SimSun" panose="02010600030101010101" pitchFamily="2" charset="-122"/>
              </a:rPr>
              <a:t>Temperature Difference</a:t>
            </a:r>
            <a:endParaRPr lang="en-US" b="1">
              <a:solidFill>
                <a:srgbClr val="FFFF8F"/>
              </a:solidFill>
            </a:endParaRPr>
          </a:p>
        </p:txBody>
      </p:sp>
      <p:sp>
        <p:nvSpPr>
          <p:cNvPr id="168963" name="AutoShape 3"/>
          <p:cNvSpPr>
            <a:spLocks noChangeArrowheads="1"/>
          </p:cNvSpPr>
          <p:nvPr/>
        </p:nvSpPr>
        <p:spPr bwMode="auto">
          <a:xfrm>
            <a:off x="3706813" y="1628775"/>
            <a:ext cx="2376487" cy="12239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lang="en-US" altLang="zh-CN" b="1">
                <a:solidFill>
                  <a:srgbClr val="FFFF8F"/>
                </a:solidFill>
                <a:ea typeface="SimSun" panose="02010600030101010101" pitchFamily="2" charset="-122"/>
              </a:rPr>
              <a:t>Load Calculation</a:t>
            </a:r>
          </a:p>
          <a:p>
            <a:pPr rtl="0" eaLnBrk="1" hangingPunct="1"/>
            <a:r>
              <a:rPr lang="en-US" altLang="zh-CN" b="1">
                <a:solidFill>
                  <a:srgbClr val="FFFF8F"/>
                </a:solidFill>
                <a:ea typeface="SimSun" panose="02010600030101010101" pitchFamily="2" charset="-122"/>
              </a:rPr>
              <a:t> due to Sun</a:t>
            </a:r>
            <a:r>
              <a:rPr lang="en-US" altLang="zh-CN">
                <a:solidFill>
                  <a:srgbClr val="FFFF8F"/>
                </a:solidFill>
                <a:ea typeface="SimSun" panose="02010600030101010101" pitchFamily="2" charset="-122"/>
              </a:rPr>
              <a:t> </a:t>
            </a:r>
            <a:endParaRPr lang="en-US">
              <a:solidFill>
                <a:srgbClr val="FFFF8F"/>
              </a:solidFill>
            </a:endParaRPr>
          </a:p>
        </p:txBody>
      </p:sp>
      <p:sp>
        <p:nvSpPr>
          <p:cNvPr id="168964" name="AutoShape 4"/>
          <p:cNvSpPr>
            <a:spLocks noChangeArrowheads="1"/>
          </p:cNvSpPr>
          <p:nvPr/>
        </p:nvSpPr>
        <p:spPr bwMode="auto">
          <a:xfrm>
            <a:off x="6227763" y="3213100"/>
            <a:ext cx="2736850" cy="12239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b="1">
                <a:solidFill>
                  <a:srgbClr val="FFFF8F"/>
                </a:solidFill>
                <a:ea typeface="SimSun" panose="02010600030101010101" pitchFamily="2" charset="-122"/>
              </a:rPr>
              <a:t>Load Calculation due to </a:t>
            </a:r>
          </a:p>
          <a:p>
            <a:pPr eaLnBrk="1" hangingPunct="1"/>
            <a:r>
              <a:rPr lang="en-US" altLang="zh-CN" b="1">
                <a:solidFill>
                  <a:srgbClr val="FFFF8F"/>
                </a:solidFill>
                <a:ea typeface="SimSun" panose="02010600030101010101" pitchFamily="2" charset="-122"/>
              </a:rPr>
              <a:t>Ventilation</a:t>
            </a:r>
            <a:endParaRPr lang="en-US" b="1">
              <a:solidFill>
                <a:srgbClr val="FFFF8F"/>
              </a:solidFill>
            </a:endParaRPr>
          </a:p>
        </p:txBody>
      </p:sp>
      <p:sp>
        <p:nvSpPr>
          <p:cNvPr id="168965" name="AutoShape 5"/>
          <p:cNvSpPr>
            <a:spLocks noChangeArrowheads="1"/>
          </p:cNvSpPr>
          <p:nvPr/>
        </p:nvSpPr>
        <p:spPr bwMode="auto">
          <a:xfrm>
            <a:off x="611188" y="3213100"/>
            <a:ext cx="2519362" cy="12239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lang="en-US" altLang="zh-CN" b="1">
                <a:solidFill>
                  <a:srgbClr val="FFFF8F"/>
                </a:solidFill>
                <a:ea typeface="SimSun" panose="02010600030101010101" pitchFamily="2" charset="-122"/>
              </a:rPr>
              <a:t>Load Calculation</a:t>
            </a:r>
          </a:p>
          <a:p>
            <a:pPr rtl="0" eaLnBrk="1" hangingPunct="1"/>
            <a:r>
              <a:rPr lang="en-US" altLang="zh-CN" b="1">
                <a:solidFill>
                  <a:srgbClr val="FFFF8F"/>
                </a:solidFill>
                <a:ea typeface="SimSun" panose="02010600030101010101" pitchFamily="2" charset="-122"/>
              </a:rPr>
              <a:t> due to Person</a:t>
            </a:r>
            <a:r>
              <a:rPr lang="en-US" altLang="zh-CN">
                <a:solidFill>
                  <a:srgbClr val="FFFF8F"/>
                </a:solidFill>
                <a:ea typeface="SimSun" panose="02010600030101010101" pitchFamily="2" charset="-122"/>
              </a:rPr>
              <a:t> </a:t>
            </a:r>
            <a:endParaRPr lang="en-US">
              <a:solidFill>
                <a:srgbClr val="FFFF8F"/>
              </a:solidFill>
            </a:endParaRPr>
          </a:p>
        </p:txBody>
      </p:sp>
      <p:sp>
        <p:nvSpPr>
          <p:cNvPr id="168966" name="AutoShape 6"/>
          <p:cNvSpPr>
            <a:spLocks noChangeArrowheads="1"/>
          </p:cNvSpPr>
          <p:nvPr/>
        </p:nvSpPr>
        <p:spPr bwMode="auto">
          <a:xfrm>
            <a:off x="3635375" y="3213100"/>
            <a:ext cx="2160588" cy="12239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lang="en-US" altLang="zh-CN" b="1">
                <a:solidFill>
                  <a:srgbClr val="FFFF8F"/>
                </a:solidFill>
                <a:ea typeface="SimSun" panose="02010600030101010101" pitchFamily="2" charset="-122"/>
              </a:rPr>
              <a:t>Load Calculation</a:t>
            </a:r>
          </a:p>
          <a:p>
            <a:pPr rtl="0" eaLnBrk="1" hangingPunct="1"/>
            <a:r>
              <a:rPr lang="en-US" altLang="zh-CN" b="1">
                <a:solidFill>
                  <a:srgbClr val="FFFF8F"/>
                </a:solidFill>
                <a:ea typeface="SimSun" panose="02010600030101010101" pitchFamily="2" charset="-122"/>
              </a:rPr>
              <a:t> duo to Light</a:t>
            </a:r>
            <a:r>
              <a:rPr lang="en-US" altLang="zh-CN">
                <a:solidFill>
                  <a:srgbClr val="FFFF8F"/>
                </a:solidFill>
                <a:ea typeface="SimSun" panose="02010600030101010101" pitchFamily="2" charset="-122"/>
              </a:rPr>
              <a:t> </a:t>
            </a:r>
            <a:endParaRPr lang="en-US">
              <a:solidFill>
                <a:srgbClr val="FFFF8F"/>
              </a:solidFill>
            </a:endParaRPr>
          </a:p>
        </p:txBody>
      </p:sp>
      <p:sp>
        <p:nvSpPr>
          <p:cNvPr id="168967" name="AutoShape 7"/>
          <p:cNvSpPr>
            <a:spLocks noChangeArrowheads="1"/>
          </p:cNvSpPr>
          <p:nvPr/>
        </p:nvSpPr>
        <p:spPr bwMode="auto">
          <a:xfrm>
            <a:off x="3419475" y="5157788"/>
            <a:ext cx="2916238" cy="1223962"/>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zh-CN" b="1">
                <a:solidFill>
                  <a:srgbClr val="FFFF8F"/>
                </a:solidFill>
                <a:ea typeface="SimSun" panose="02010600030101010101" pitchFamily="2" charset="-122"/>
              </a:rPr>
              <a:t>Load Calculation due to </a:t>
            </a:r>
          </a:p>
          <a:p>
            <a:pPr eaLnBrk="1" hangingPunct="1"/>
            <a:r>
              <a:rPr lang="en-US" altLang="zh-CN" b="1">
                <a:solidFill>
                  <a:srgbClr val="FFFF8F"/>
                </a:solidFill>
                <a:ea typeface="SimSun" panose="02010600030101010101" pitchFamily="2" charset="-122"/>
              </a:rPr>
              <a:t>Infiltration</a:t>
            </a:r>
            <a:r>
              <a:rPr lang="en-US" altLang="zh-CN">
                <a:solidFill>
                  <a:srgbClr val="FFFF8F"/>
                </a:solidFill>
                <a:ea typeface="SimSun" panose="02010600030101010101" pitchFamily="2" charset="-122"/>
              </a:rPr>
              <a:t> </a:t>
            </a:r>
            <a:endParaRPr lang="en-US">
              <a:solidFill>
                <a:srgbClr val="FFFF8F"/>
              </a:solidFill>
            </a:endParaRPr>
          </a:p>
        </p:txBody>
      </p:sp>
      <p:sp>
        <p:nvSpPr>
          <p:cNvPr id="168968" name="AutoShape 8"/>
          <p:cNvSpPr>
            <a:spLocks noChangeArrowheads="1"/>
          </p:cNvSpPr>
          <p:nvPr/>
        </p:nvSpPr>
        <p:spPr bwMode="auto">
          <a:xfrm>
            <a:off x="6299200" y="1628775"/>
            <a:ext cx="2519363" cy="12239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lang="en-US" altLang="zh-CN" b="1">
                <a:solidFill>
                  <a:srgbClr val="FFFF8F"/>
                </a:solidFill>
                <a:ea typeface="SimSun" panose="02010600030101010101" pitchFamily="2" charset="-122"/>
              </a:rPr>
              <a:t>Load Calculation</a:t>
            </a:r>
          </a:p>
          <a:p>
            <a:pPr rtl="0" eaLnBrk="1" hangingPunct="1"/>
            <a:r>
              <a:rPr lang="en-US" altLang="zh-CN" b="1">
                <a:solidFill>
                  <a:srgbClr val="FFFF8F"/>
                </a:solidFill>
                <a:ea typeface="SimSun" panose="02010600030101010101" pitchFamily="2" charset="-122"/>
              </a:rPr>
              <a:t> due to Equipment</a:t>
            </a:r>
            <a:r>
              <a:rPr lang="en-US" altLang="zh-CN">
                <a:solidFill>
                  <a:srgbClr val="FFFF8F"/>
                </a:solidFill>
                <a:ea typeface="SimSun" panose="02010600030101010101" pitchFamily="2" charset="-122"/>
              </a:rPr>
              <a:t> </a:t>
            </a:r>
            <a:endParaRPr lang="en-US">
              <a:solidFill>
                <a:srgbClr val="FFFF8F"/>
              </a:solidFill>
            </a:endParaRPr>
          </a:p>
        </p:txBody>
      </p:sp>
      <p:sp>
        <p:nvSpPr>
          <p:cNvPr id="168969" name="Text Box 9"/>
          <p:cNvSpPr txBox="1">
            <a:spLocks noChangeArrowheads="1"/>
          </p:cNvSpPr>
          <p:nvPr/>
        </p:nvSpPr>
        <p:spPr bwMode="auto">
          <a:xfrm>
            <a:off x="323850" y="411163"/>
            <a:ext cx="5257800" cy="698500"/>
          </a:xfrm>
          <a:prstGeom prst="rect">
            <a:avLst/>
          </a:prstGeom>
          <a:gradFill rotWithShape="1">
            <a:gsLst>
              <a:gs pos="0">
                <a:srgbClr val="6A0E15"/>
              </a:gs>
              <a:gs pos="50000">
                <a:srgbClr val="E51F2D"/>
              </a:gs>
              <a:gs pos="100000">
                <a:srgbClr val="6A0E15"/>
              </a:gs>
            </a:gsLst>
            <a:lin ang="5400000" scaled="1"/>
          </a:gradFill>
          <a:ln w="57150" algn="ctr">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sz="3600" b="1">
                <a:solidFill>
                  <a:srgbClr val="FFFF8F"/>
                </a:solidFill>
                <a:latin typeface="Times New Roman" panose="02020603050405020304" pitchFamily="18" charset="0"/>
                <a:cs typeface="Times New Roman" panose="02020603050405020304" pitchFamily="18" charset="0"/>
              </a:rPr>
              <a:t>Steps of Load Estimation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8969"/>
                                        </p:tgtEl>
                                        <p:attrNameLst>
                                          <p:attrName>style.visibility</p:attrName>
                                        </p:attrNameLst>
                                      </p:cBhvr>
                                      <p:to>
                                        <p:strVal val="visible"/>
                                      </p:to>
                                    </p:set>
                                    <p:anim calcmode="lin" valueType="num">
                                      <p:cBhvr>
                                        <p:cTn id="7" dur="500" fill="hold"/>
                                        <p:tgtEl>
                                          <p:spTgt spid="168969"/>
                                        </p:tgtEl>
                                        <p:attrNameLst>
                                          <p:attrName>ppt_w</p:attrName>
                                        </p:attrNameLst>
                                      </p:cBhvr>
                                      <p:tavLst>
                                        <p:tav tm="0">
                                          <p:val>
                                            <p:fltVal val="0"/>
                                          </p:val>
                                        </p:tav>
                                        <p:tav tm="100000">
                                          <p:val>
                                            <p:strVal val="#ppt_w"/>
                                          </p:val>
                                        </p:tav>
                                      </p:tavLst>
                                    </p:anim>
                                    <p:anim calcmode="lin" valueType="num">
                                      <p:cBhvr>
                                        <p:cTn id="8" dur="500" fill="hold"/>
                                        <p:tgtEl>
                                          <p:spTgt spid="168969"/>
                                        </p:tgtEl>
                                        <p:attrNameLst>
                                          <p:attrName>ppt_h</p:attrName>
                                        </p:attrNameLst>
                                      </p:cBhvr>
                                      <p:tavLst>
                                        <p:tav tm="0">
                                          <p:val>
                                            <p:fltVal val="0"/>
                                          </p:val>
                                        </p:tav>
                                        <p:tav tm="100000">
                                          <p:val>
                                            <p:strVal val="#ppt_h"/>
                                          </p:val>
                                        </p:tav>
                                      </p:tavLst>
                                    </p:anim>
                                    <p:anim calcmode="lin" valueType="num">
                                      <p:cBhvr>
                                        <p:cTn id="9" dur="500" fill="hold"/>
                                        <p:tgtEl>
                                          <p:spTgt spid="168969"/>
                                        </p:tgtEl>
                                        <p:attrNameLst>
                                          <p:attrName>style.rotation</p:attrName>
                                        </p:attrNameLst>
                                      </p:cBhvr>
                                      <p:tavLst>
                                        <p:tav tm="0">
                                          <p:val>
                                            <p:fltVal val="360"/>
                                          </p:val>
                                        </p:tav>
                                        <p:tav tm="100000">
                                          <p:val>
                                            <p:fltVal val="0"/>
                                          </p:val>
                                        </p:tav>
                                      </p:tavLst>
                                    </p:anim>
                                    <p:animEffect transition="in" filter="fade">
                                      <p:cBhvr>
                                        <p:cTn id="10" dur="500"/>
                                        <p:tgtEl>
                                          <p:spTgt spid="168969"/>
                                        </p:tgtEl>
                                      </p:cBhvr>
                                    </p:animEffect>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68962"/>
                                        </p:tgtEl>
                                        <p:attrNameLst>
                                          <p:attrName>style.visibility</p:attrName>
                                        </p:attrNameLst>
                                      </p:cBhvr>
                                      <p:to>
                                        <p:strVal val="visible"/>
                                      </p:to>
                                    </p:set>
                                    <p:animEffect transition="in" filter="dissolve">
                                      <p:cBhvr>
                                        <p:cTn id="14" dur="500"/>
                                        <p:tgtEl>
                                          <p:spTgt spid="168962"/>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68963"/>
                                        </p:tgtEl>
                                        <p:attrNameLst>
                                          <p:attrName>style.visibility</p:attrName>
                                        </p:attrNameLst>
                                      </p:cBhvr>
                                      <p:to>
                                        <p:strVal val="visible"/>
                                      </p:to>
                                    </p:set>
                                    <p:animEffect transition="in" filter="dissolve">
                                      <p:cBhvr>
                                        <p:cTn id="18" dur="500"/>
                                        <p:tgtEl>
                                          <p:spTgt spid="168963"/>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168968"/>
                                        </p:tgtEl>
                                        <p:attrNameLst>
                                          <p:attrName>style.visibility</p:attrName>
                                        </p:attrNameLst>
                                      </p:cBhvr>
                                      <p:to>
                                        <p:strVal val="visible"/>
                                      </p:to>
                                    </p:set>
                                    <p:animEffect transition="in" filter="dissolve">
                                      <p:cBhvr>
                                        <p:cTn id="22" dur="500"/>
                                        <p:tgtEl>
                                          <p:spTgt spid="168968"/>
                                        </p:tgtEl>
                                      </p:cBhvr>
                                    </p:animEffect>
                                  </p:childTnLst>
                                </p:cTn>
                              </p:par>
                            </p:childTnLst>
                          </p:cTn>
                        </p:par>
                        <p:par>
                          <p:cTn id="23" fill="hold" nodeType="afterGroup">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168965"/>
                                        </p:tgtEl>
                                        <p:attrNameLst>
                                          <p:attrName>style.visibility</p:attrName>
                                        </p:attrNameLst>
                                      </p:cBhvr>
                                      <p:to>
                                        <p:strVal val="visible"/>
                                      </p:to>
                                    </p:set>
                                    <p:animEffect transition="in" filter="dissolve">
                                      <p:cBhvr>
                                        <p:cTn id="26" dur="500"/>
                                        <p:tgtEl>
                                          <p:spTgt spid="168965"/>
                                        </p:tgtEl>
                                      </p:cBhvr>
                                    </p:animEffect>
                                  </p:childTnLst>
                                </p:cTn>
                              </p:par>
                            </p:childTnLst>
                          </p:cTn>
                        </p:par>
                        <p:par>
                          <p:cTn id="27" fill="hold" nodeType="afterGroup">
                            <p:stCondLst>
                              <p:cond delay="2500"/>
                            </p:stCondLst>
                            <p:childTnLst>
                              <p:par>
                                <p:cTn id="28" presetID="9" presetClass="entr" presetSubtype="0" fill="hold" grpId="0" nodeType="afterEffect">
                                  <p:stCondLst>
                                    <p:cond delay="0"/>
                                  </p:stCondLst>
                                  <p:childTnLst>
                                    <p:set>
                                      <p:cBhvr>
                                        <p:cTn id="29" dur="1" fill="hold">
                                          <p:stCondLst>
                                            <p:cond delay="0"/>
                                          </p:stCondLst>
                                        </p:cTn>
                                        <p:tgtEl>
                                          <p:spTgt spid="168966"/>
                                        </p:tgtEl>
                                        <p:attrNameLst>
                                          <p:attrName>style.visibility</p:attrName>
                                        </p:attrNameLst>
                                      </p:cBhvr>
                                      <p:to>
                                        <p:strVal val="visible"/>
                                      </p:to>
                                    </p:set>
                                    <p:animEffect transition="in" filter="dissolve">
                                      <p:cBhvr>
                                        <p:cTn id="30" dur="500"/>
                                        <p:tgtEl>
                                          <p:spTgt spid="168966"/>
                                        </p:tgtEl>
                                      </p:cBhvr>
                                    </p:animEffect>
                                  </p:childTnLst>
                                </p:cTn>
                              </p:par>
                            </p:childTnLst>
                          </p:cTn>
                        </p:par>
                        <p:par>
                          <p:cTn id="31" fill="hold" nodeType="afterGroup">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168964"/>
                                        </p:tgtEl>
                                        <p:attrNameLst>
                                          <p:attrName>style.visibility</p:attrName>
                                        </p:attrNameLst>
                                      </p:cBhvr>
                                      <p:to>
                                        <p:strVal val="visible"/>
                                      </p:to>
                                    </p:set>
                                    <p:animEffect transition="in" filter="dissolve">
                                      <p:cBhvr>
                                        <p:cTn id="34" dur="500"/>
                                        <p:tgtEl>
                                          <p:spTgt spid="168964"/>
                                        </p:tgtEl>
                                      </p:cBhvr>
                                    </p:animEffect>
                                  </p:childTnLst>
                                </p:cTn>
                              </p:par>
                            </p:childTnLst>
                          </p:cTn>
                        </p:par>
                        <p:par>
                          <p:cTn id="35" fill="hold" nodeType="afterGroup">
                            <p:stCondLst>
                              <p:cond delay="3500"/>
                            </p:stCondLst>
                            <p:childTnLst>
                              <p:par>
                                <p:cTn id="36" presetID="9" presetClass="entr" presetSubtype="0" fill="hold" grpId="0" nodeType="afterEffect">
                                  <p:stCondLst>
                                    <p:cond delay="0"/>
                                  </p:stCondLst>
                                  <p:childTnLst>
                                    <p:set>
                                      <p:cBhvr>
                                        <p:cTn id="37" dur="1" fill="hold">
                                          <p:stCondLst>
                                            <p:cond delay="0"/>
                                          </p:stCondLst>
                                        </p:cTn>
                                        <p:tgtEl>
                                          <p:spTgt spid="168967"/>
                                        </p:tgtEl>
                                        <p:attrNameLst>
                                          <p:attrName>style.visibility</p:attrName>
                                        </p:attrNameLst>
                                      </p:cBhvr>
                                      <p:to>
                                        <p:strVal val="visible"/>
                                      </p:to>
                                    </p:set>
                                    <p:animEffect transition="in" filter="dissolve">
                                      <p:cBhvr>
                                        <p:cTn id="38" dur="500"/>
                                        <p:tgtEl>
                                          <p:spTgt spid="168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animBg="1" autoUpdateAnimBg="0"/>
      <p:bldP spid="168963" grpId="0" animBg="1" autoUpdateAnimBg="0"/>
      <p:bldP spid="168964" grpId="0" animBg="1" autoUpdateAnimBg="0"/>
      <p:bldP spid="168965" grpId="0" animBg="1" autoUpdateAnimBg="0"/>
      <p:bldP spid="168966" grpId="0" animBg="1" autoUpdateAnimBg="0"/>
      <p:bldP spid="168967" grpId="0" animBg="1" autoUpdateAnimBg="0"/>
      <p:bldP spid="168968" grpId="0" animBg="1" autoUpdateAnimBg="0"/>
      <p:bldP spid="16896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body" sz="half" idx="1"/>
          </p:nvPr>
        </p:nvSpPr>
        <p:spPr>
          <a:xfrm>
            <a:off x="457200" y="863600"/>
            <a:ext cx="8686800" cy="5994400"/>
          </a:xfrm>
        </p:spPr>
        <p:txBody>
          <a:bodyPr/>
          <a:lstStyle/>
          <a:p>
            <a:pPr marL="609600" indent="-609600" algn="l" eaLnBrk="1" hangingPunct="1">
              <a:buFontTx/>
              <a:buNone/>
            </a:pPr>
            <a:r>
              <a:rPr lang="en-US" b="1" smtClean="0"/>
              <a:t>2.Axial Fans</a:t>
            </a:r>
          </a:p>
          <a:p>
            <a:pPr marL="609600" indent="-609600" algn="l" rtl="0" eaLnBrk="1" hangingPunct="1">
              <a:buFont typeface="Wingdings" panose="05000000000000000000" pitchFamily="2" charset="2"/>
              <a:buChar char="Ø"/>
            </a:pPr>
            <a:r>
              <a:rPr lang="en-US" sz="2800" smtClean="0">
                <a:solidFill>
                  <a:srgbClr val="FAFDBD"/>
                </a:solidFill>
              </a:rPr>
              <a:t> I</a:t>
            </a:r>
            <a:r>
              <a:rPr lang="en-US" altLang="zh-CN" sz="2800" smtClean="0">
                <a:solidFill>
                  <a:srgbClr val="FAFDBD"/>
                </a:solidFill>
                <a:ea typeface="SimSun" panose="02010600030101010101" pitchFamily="2" charset="-122"/>
              </a:rPr>
              <a:t>n which the air flows axially through the impeller</a:t>
            </a:r>
          </a:p>
          <a:p>
            <a:pPr marL="609600" indent="-609600" algn="l" eaLnBrk="1" hangingPunct="1">
              <a:buFontTx/>
              <a:buNone/>
            </a:pPr>
            <a:endParaRPr lang="en-US" sz="2800" smtClean="0">
              <a:solidFill>
                <a:srgbClr val="FAFDBD"/>
              </a:solidFill>
            </a:endParaRPr>
          </a:p>
        </p:txBody>
      </p:sp>
      <p:sp>
        <p:nvSpPr>
          <p:cNvPr id="121860" name="Text Box 4"/>
          <p:cNvSpPr txBox="1">
            <a:spLocks noChangeArrowheads="1"/>
          </p:cNvSpPr>
          <p:nvPr/>
        </p:nvSpPr>
        <p:spPr bwMode="auto">
          <a:xfrm>
            <a:off x="430213" y="2205038"/>
            <a:ext cx="87137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buFont typeface="Wingdings" panose="05000000000000000000" pitchFamily="2" charset="2"/>
              <a:buChar char="Ø"/>
            </a:pPr>
            <a:r>
              <a:rPr lang="en-US" altLang="zh-CN" sz="2800">
                <a:solidFill>
                  <a:srgbClr val="FAFDBD"/>
                </a:solidFill>
                <a:ea typeface="SimSun" panose="02010600030101010101" pitchFamily="2" charset="-122"/>
              </a:rPr>
              <a:t>  are excellent for large air volume applications         where higher noise levels are of secondary concern</a:t>
            </a:r>
            <a:endParaRPr lang="en-US" sz="2800">
              <a:solidFill>
                <a:srgbClr val="FAFDBD"/>
              </a:solidFill>
            </a:endParaRPr>
          </a:p>
        </p:txBody>
      </p:sp>
      <p:graphicFrame>
        <p:nvGraphicFramePr>
          <p:cNvPr id="121861" name="Object 5"/>
          <p:cNvGraphicFramePr>
            <a:graphicFrameLocks noChangeAspect="1"/>
          </p:cNvGraphicFramePr>
          <p:nvPr>
            <p:ph sz="half" idx="2"/>
          </p:nvPr>
        </p:nvGraphicFramePr>
        <p:xfrm>
          <a:off x="2700338" y="3644900"/>
          <a:ext cx="3384550" cy="2971800"/>
        </p:xfrm>
        <a:graphic>
          <a:graphicData uri="http://schemas.openxmlformats.org/presentationml/2006/ole">
            <mc:AlternateContent xmlns:mc="http://schemas.openxmlformats.org/markup-compatibility/2006">
              <mc:Choice xmlns:v="urn:schemas-microsoft-com:vml" Requires="v">
                <p:oleObj spid="_x0000_s9221" name="Bitmap Image" r:id="rId3" imgW="1047619" imgH="1619476" progId="Paint.Picture">
                  <p:embed/>
                </p:oleObj>
              </mc:Choice>
              <mc:Fallback>
                <p:oleObj name="Bitmap Image" r:id="rId3" imgW="1047619" imgH="1619476" progId="Paint.Picture">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644900"/>
                        <a:ext cx="3384550" cy="2971800"/>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45791" dir="2021404" algn="ctr" rotWithShape="0">
                                <a:srgbClr val="B2B2B2">
                                  <a:alpha val="80000"/>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1858">
                                            <p:txEl>
                                              <p:pRg st="0" end="0"/>
                                            </p:txEl>
                                          </p:spTgt>
                                        </p:tgtEl>
                                        <p:attrNameLst>
                                          <p:attrName>style.visibility</p:attrName>
                                        </p:attrNameLst>
                                      </p:cBhvr>
                                      <p:to>
                                        <p:strVal val="visible"/>
                                      </p:to>
                                    </p:set>
                                    <p:anim calcmode="lin" valueType="num">
                                      <p:cBhvr additive="base">
                                        <p:cTn id="7" dur="500" fill="hold"/>
                                        <p:tgtEl>
                                          <p:spTgt spid="12185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18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121858">
                                            <p:txEl>
                                              <p:pRg st="1" end="1"/>
                                            </p:txEl>
                                          </p:spTgt>
                                        </p:tgtEl>
                                        <p:attrNameLst>
                                          <p:attrName>style.visibility</p:attrName>
                                        </p:attrNameLst>
                                      </p:cBhvr>
                                      <p:to>
                                        <p:strVal val="visible"/>
                                      </p:to>
                                    </p:set>
                                    <p:anim calcmode="discrete" valueType="clr">
                                      <p:cBhvr override="childStyle">
                                        <p:cTn id="13" dur="80"/>
                                        <p:tgtEl>
                                          <p:spTgt spid="12185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21858">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21858">
                                            <p:txEl>
                                              <p:pRg st="1" end="1"/>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21860">
                                            <p:txEl>
                                              <p:pRg st="0" end="0"/>
                                            </p:txEl>
                                          </p:spTgt>
                                        </p:tgtEl>
                                        <p:attrNameLst>
                                          <p:attrName>style.visibility</p:attrName>
                                        </p:attrNameLst>
                                      </p:cBhvr>
                                      <p:to>
                                        <p:strVal val="visible"/>
                                      </p:to>
                                    </p:set>
                                    <p:anim calcmode="discrete" valueType="clr">
                                      <p:cBhvr override="childStyle">
                                        <p:cTn id="20" dur="80"/>
                                        <p:tgtEl>
                                          <p:spTgt spid="12186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21860">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21860">
                                            <p:txEl>
                                              <p:pRg st="0" end="0"/>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nodeType="clickEffect">
                                  <p:stCondLst>
                                    <p:cond delay="0"/>
                                  </p:stCondLst>
                                  <p:childTnLst>
                                    <p:set>
                                      <p:cBhvr>
                                        <p:cTn id="26" dur="1" fill="hold">
                                          <p:stCondLst>
                                            <p:cond delay="0"/>
                                          </p:stCondLst>
                                        </p:cTn>
                                        <p:tgtEl>
                                          <p:spTgt spid="121861"/>
                                        </p:tgtEl>
                                        <p:attrNameLst>
                                          <p:attrName>style.visibility</p:attrName>
                                        </p:attrNameLst>
                                      </p:cBhvr>
                                      <p:to>
                                        <p:strVal val="visible"/>
                                      </p:to>
                                    </p:set>
                                    <p:anim calcmode="lin" valueType="num">
                                      <p:cBhvr>
                                        <p:cTn id="27" dur="500" fill="hold"/>
                                        <p:tgtEl>
                                          <p:spTgt spid="121861"/>
                                        </p:tgtEl>
                                        <p:attrNameLst>
                                          <p:attrName>ppt_w</p:attrName>
                                        </p:attrNameLst>
                                      </p:cBhvr>
                                      <p:tavLst>
                                        <p:tav tm="0">
                                          <p:val>
                                            <p:fltVal val="0"/>
                                          </p:val>
                                        </p:tav>
                                        <p:tav tm="100000">
                                          <p:val>
                                            <p:strVal val="#ppt_w"/>
                                          </p:val>
                                        </p:tav>
                                      </p:tavLst>
                                    </p:anim>
                                    <p:anim calcmode="lin" valueType="num">
                                      <p:cBhvr>
                                        <p:cTn id="28" dur="500" fill="hold"/>
                                        <p:tgtEl>
                                          <p:spTgt spid="1218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b="1" smtClean="0"/>
              <a:t>Fan selection</a:t>
            </a:r>
          </a:p>
        </p:txBody>
      </p:sp>
      <p:sp>
        <p:nvSpPr>
          <p:cNvPr id="129027" name="Rectangle 3"/>
          <p:cNvSpPr>
            <a:spLocks noGrp="1" noChangeArrowheads="1"/>
          </p:cNvSpPr>
          <p:nvPr>
            <p:ph type="body" idx="1"/>
          </p:nvPr>
        </p:nvSpPr>
        <p:spPr/>
        <p:txBody>
          <a:bodyPr/>
          <a:lstStyle/>
          <a:p>
            <a:pPr algn="l" rtl="0" eaLnBrk="1" hangingPunct="1">
              <a:buFont typeface="Wingdings" panose="05000000000000000000" pitchFamily="2" charset="2"/>
              <a:buChar char="Ø"/>
            </a:pPr>
            <a:r>
              <a:rPr lang="en-US" smtClean="0"/>
              <a:t>To select fan it is necessary to know</a:t>
            </a:r>
          </a:p>
          <a:p>
            <a:pPr algn="l" rtl="0" eaLnBrk="1" hangingPunct="1"/>
            <a:r>
              <a:rPr lang="en-US" smtClean="0">
                <a:solidFill>
                  <a:srgbClr val="FAFDBD"/>
                </a:solidFill>
              </a:rPr>
              <a:t>the capacity</a:t>
            </a:r>
          </a:p>
          <a:p>
            <a:pPr algn="l" rtl="0" eaLnBrk="1" hangingPunct="1"/>
            <a:r>
              <a:rPr lang="en-US" smtClean="0">
                <a:solidFill>
                  <a:srgbClr val="FAFDBD"/>
                </a:solidFill>
              </a:rPr>
              <a:t>the efficiency</a:t>
            </a:r>
          </a:p>
          <a:p>
            <a:pPr algn="l" rtl="0" eaLnBrk="1" hangingPunct="1"/>
            <a:r>
              <a:rPr lang="en-US" smtClean="0">
                <a:solidFill>
                  <a:srgbClr val="FAFDBD"/>
                </a:solidFill>
              </a:rPr>
              <a:t>the size and the weight</a:t>
            </a:r>
          </a:p>
          <a:p>
            <a:pPr algn="l" rtl="0" eaLnBrk="1" hangingPunct="1"/>
            <a:r>
              <a:rPr lang="en-US" smtClean="0">
                <a:solidFill>
                  <a:srgbClr val="FAFDBD"/>
                </a:solidFill>
              </a:rPr>
              <a:t>The speed and the noise</a:t>
            </a:r>
          </a:p>
          <a:p>
            <a:pPr algn="l" rtl="0" eaLnBrk="1" hangingPunct="1"/>
            <a:r>
              <a:rPr lang="en-US" smtClean="0">
                <a:solidFill>
                  <a:srgbClr val="FAFDBD"/>
                </a:solidFill>
              </a:rPr>
              <a:t>The 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p:cTn id="7" dur="1000" fill="hold"/>
                                        <p:tgtEl>
                                          <p:spTgt spid="129026"/>
                                        </p:tgtEl>
                                        <p:attrNameLst>
                                          <p:attrName>ppt_w</p:attrName>
                                        </p:attrNameLst>
                                      </p:cBhvr>
                                      <p:tavLst>
                                        <p:tav tm="0">
                                          <p:val>
                                            <p:fltVal val="0"/>
                                          </p:val>
                                        </p:tav>
                                        <p:tav tm="100000">
                                          <p:val>
                                            <p:strVal val="#ppt_w"/>
                                          </p:val>
                                        </p:tav>
                                      </p:tavLst>
                                    </p:anim>
                                    <p:anim calcmode="lin" valueType="num">
                                      <p:cBhvr>
                                        <p:cTn id="8" dur="1000" fill="hold"/>
                                        <p:tgtEl>
                                          <p:spTgt spid="129026"/>
                                        </p:tgtEl>
                                        <p:attrNameLst>
                                          <p:attrName>ppt_h</p:attrName>
                                        </p:attrNameLst>
                                      </p:cBhvr>
                                      <p:tavLst>
                                        <p:tav tm="0">
                                          <p:val>
                                            <p:fltVal val="0"/>
                                          </p:val>
                                        </p:tav>
                                        <p:tav tm="100000">
                                          <p:val>
                                            <p:strVal val="#ppt_h"/>
                                          </p:val>
                                        </p:tav>
                                      </p:tavLst>
                                    </p:anim>
                                    <p:anim calcmode="lin" valueType="num">
                                      <p:cBhvr>
                                        <p:cTn id="9" dur="1000" fill="hold"/>
                                        <p:tgtEl>
                                          <p:spTgt spid="1290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29027">
                                            <p:txEl>
                                              <p:pRg st="0" end="0"/>
                                            </p:txEl>
                                          </p:spTgt>
                                        </p:tgtEl>
                                        <p:attrNameLst>
                                          <p:attrName>style.visibility</p:attrName>
                                        </p:attrNameLst>
                                      </p:cBhvr>
                                      <p:to>
                                        <p:strVal val="visible"/>
                                      </p:to>
                                    </p:set>
                                    <p:anim calcmode="lin" valueType="num">
                                      <p:cBhvr additive="base">
                                        <p:cTn id="15" dur="5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90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29027">
                                            <p:txEl>
                                              <p:pRg st="1" end="1"/>
                                            </p:txEl>
                                          </p:spTgt>
                                        </p:tgtEl>
                                        <p:attrNameLst>
                                          <p:attrName>style.visibility</p:attrName>
                                        </p:attrNameLst>
                                      </p:cBhvr>
                                      <p:to>
                                        <p:strVal val="visible"/>
                                      </p:to>
                                    </p:set>
                                    <p:anim calcmode="discrete" valueType="clr">
                                      <p:cBhvr override="childStyle">
                                        <p:cTn id="21" dur="80"/>
                                        <p:tgtEl>
                                          <p:spTgt spid="12902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902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29027">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29027">
                                            <p:txEl>
                                              <p:pRg st="2" end="2"/>
                                            </p:txEl>
                                          </p:spTgt>
                                        </p:tgtEl>
                                        <p:attrNameLst>
                                          <p:attrName>style.visibility</p:attrName>
                                        </p:attrNameLst>
                                      </p:cBhvr>
                                      <p:to>
                                        <p:strVal val="visible"/>
                                      </p:to>
                                    </p:set>
                                    <p:anim calcmode="discrete" valueType="clr">
                                      <p:cBhvr override="childStyle">
                                        <p:cTn id="28" dur="80"/>
                                        <p:tgtEl>
                                          <p:spTgt spid="12902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902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129027">
                                            <p:txEl>
                                              <p:pRg st="2" end="2"/>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29027">
                                            <p:txEl>
                                              <p:pRg st="3" end="3"/>
                                            </p:txEl>
                                          </p:spTgt>
                                        </p:tgtEl>
                                        <p:attrNameLst>
                                          <p:attrName>style.visibility</p:attrName>
                                        </p:attrNameLst>
                                      </p:cBhvr>
                                      <p:to>
                                        <p:strVal val="visible"/>
                                      </p:to>
                                    </p:set>
                                    <p:anim calcmode="discrete" valueType="clr">
                                      <p:cBhvr override="childStyle">
                                        <p:cTn id="35" dur="80"/>
                                        <p:tgtEl>
                                          <p:spTgt spid="12902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29027">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29027">
                                            <p:txEl>
                                              <p:pRg st="3" end="3"/>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29027">
                                            <p:txEl>
                                              <p:pRg st="4" end="4"/>
                                            </p:txEl>
                                          </p:spTgt>
                                        </p:tgtEl>
                                        <p:attrNameLst>
                                          <p:attrName>style.visibility</p:attrName>
                                        </p:attrNameLst>
                                      </p:cBhvr>
                                      <p:to>
                                        <p:strVal val="visible"/>
                                      </p:to>
                                    </p:set>
                                    <p:anim calcmode="discrete" valueType="clr">
                                      <p:cBhvr override="childStyle">
                                        <p:cTn id="42" dur="80"/>
                                        <p:tgtEl>
                                          <p:spTgt spid="12902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29027">
                                            <p:txEl>
                                              <p:pRg st="4" end="4"/>
                                            </p:txEl>
                                          </p:spTgt>
                                        </p:tgtEl>
                                        <p:attrNameLst>
                                          <p:attrName>fillcolor</p:attrName>
                                        </p:attrNameLst>
                                      </p:cBhvr>
                                      <p:tavLst>
                                        <p:tav tm="0">
                                          <p:val>
                                            <p:clrVal>
                                              <a:schemeClr val="accent2"/>
                                            </p:clrVal>
                                          </p:val>
                                        </p:tav>
                                        <p:tav tm="50000">
                                          <p:val>
                                            <p:clrVal>
                                              <a:schemeClr val="hlink"/>
                                            </p:clrVal>
                                          </p:val>
                                        </p:tav>
                                      </p:tavLst>
                                    </p:anim>
                                    <p:set>
                                      <p:cBhvr>
                                        <p:cTn id="44" dur="80"/>
                                        <p:tgtEl>
                                          <p:spTgt spid="129027">
                                            <p:txEl>
                                              <p:pRg st="4" end="4"/>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29027">
                                            <p:txEl>
                                              <p:pRg st="5" end="5"/>
                                            </p:txEl>
                                          </p:spTgt>
                                        </p:tgtEl>
                                        <p:attrNameLst>
                                          <p:attrName>style.visibility</p:attrName>
                                        </p:attrNameLst>
                                      </p:cBhvr>
                                      <p:to>
                                        <p:strVal val="visible"/>
                                      </p:to>
                                    </p:set>
                                    <p:anim calcmode="discrete" valueType="clr">
                                      <p:cBhvr override="childStyle">
                                        <p:cTn id="49" dur="80"/>
                                        <p:tgtEl>
                                          <p:spTgt spid="12902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29027">
                                            <p:txEl>
                                              <p:pRg st="5" end="5"/>
                                            </p:txEl>
                                          </p:spTgt>
                                        </p:tgtEl>
                                        <p:attrNameLst>
                                          <p:attrName>fillcolor</p:attrName>
                                        </p:attrNameLst>
                                      </p:cBhvr>
                                      <p:tavLst>
                                        <p:tav tm="0">
                                          <p:val>
                                            <p:clrVal>
                                              <a:schemeClr val="accent2"/>
                                            </p:clrVal>
                                          </p:val>
                                        </p:tav>
                                        <p:tav tm="50000">
                                          <p:val>
                                            <p:clrVal>
                                              <a:schemeClr val="hlink"/>
                                            </p:clrVal>
                                          </p:val>
                                        </p:tav>
                                      </p:tavLst>
                                    </p:anim>
                                    <p:set>
                                      <p:cBhvr>
                                        <p:cTn id="51" dur="80"/>
                                        <p:tgtEl>
                                          <p:spTgt spid="129027">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762000" y="533400"/>
            <a:ext cx="7772400" cy="1470025"/>
          </a:xfrm>
        </p:spPr>
        <p:txBody>
          <a:bodyPr/>
          <a:lstStyle/>
          <a:p>
            <a:pPr eaLnBrk="1" hangingPunct="1"/>
            <a:r>
              <a:rPr lang="en-US" b="1" smtClean="0"/>
              <a:t>Air Cleaning and Filtration</a:t>
            </a:r>
          </a:p>
        </p:txBody>
      </p:sp>
      <p:sp>
        <p:nvSpPr>
          <p:cNvPr id="138243" name="Rectangle 3"/>
          <p:cNvSpPr>
            <a:spLocks noGrp="1" noChangeArrowheads="1"/>
          </p:cNvSpPr>
          <p:nvPr>
            <p:ph type="subTitle" idx="1"/>
          </p:nvPr>
        </p:nvSpPr>
        <p:spPr>
          <a:xfrm>
            <a:off x="304800" y="2209800"/>
            <a:ext cx="8229600" cy="1752600"/>
          </a:xfrm>
        </p:spPr>
        <p:txBody>
          <a:bodyPr/>
          <a:lstStyle/>
          <a:p>
            <a:pPr algn="l" eaLnBrk="1" hangingPunct="1"/>
            <a:r>
              <a:rPr lang="en-US" sz="2800" smtClean="0"/>
              <a:t>       Filtration can be defined as the process of separating dispersed particles from a dispersing fluid by means of porous media.</a:t>
            </a:r>
          </a:p>
        </p:txBody>
      </p:sp>
      <p:pic>
        <p:nvPicPr>
          <p:cNvPr id="138244" name="Picture 4" descr="filter111"/>
          <p:cNvPicPr>
            <a:picLocks noChangeAspect="1" noChangeArrowheads="1"/>
          </p:cNvPicPr>
          <p:nvPr/>
        </p:nvPicPr>
        <p:blipFill>
          <a:blip r:embed="rId2"/>
          <a:srcRect/>
          <a:stretch>
            <a:fillRect/>
          </a:stretch>
        </p:blipFill>
        <p:spPr bwMode="auto">
          <a:xfrm>
            <a:off x="1295400" y="4038600"/>
            <a:ext cx="6629400" cy="2371725"/>
          </a:xfrm>
          <a:prstGeom prst="rect">
            <a:avLst/>
          </a:prstGeom>
          <a:noFill/>
          <a:ln w="12700">
            <a:solidFill>
              <a:srgbClr val="000000"/>
            </a:solidFill>
            <a:miter lim="800000"/>
            <a:headEnd/>
            <a:tailEnd/>
          </a:ln>
          <a:effectLst>
            <a:outerShdw dist="35921" dir="2700000" algn="ctr" rotWithShape="0">
              <a:schemeClr val="bg2"/>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8242"/>
                                        </p:tgtEl>
                                        <p:attrNameLst>
                                          <p:attrName>style.visibility</p:attrName>
                                        </p:attrNameLst>
                                      </p:cBhvr>
                                      <p:to>
                                        <p:strVal val="visible"/>
                                      </p:to>
                                    </p:set>
                                    <p:anim calcmode="lin" valueType="num">
                                      <p:cBhvr>
                                        <p:cTn id="7" dur="500" fill="hold"/>
                                        <p:tgtEl>
                                          <p:spTgt spid="138242"/>
                                        </p:tgtEl>
                                        <p:attrNameLst>
                                          <p:attrName>ppt_w</p:attrName>
                                        </p:attrNameLst>
                                      </p:cBhvr>
                                      <p:tavLst>
                                        <p:tav tm="0">
                                          <p:val>
                                            <p:fltVal val="0"/>
                                          </p:val>
                                        </p:tav>
                                        <p:tav tm="100000">
                                          <p:val>
                                            <p:strVal val="#ppt_w"/>
                                          </p:val>
                                        </p:tav>
                                      </p:tavLst>
                                    </p:anim>
                                    <p:anim calcmode="lin" valueType="num">
                                      <p:cBhvr>
                                        <p:cTn id="8" dur="500" fill="hold"/>
                                        <p:tgtEl>
                                          <p:spTgt spid="138242"/>
                                        </p:tgtEl>
                                        <p:attrNameLst>
                                          <p:attrName>ppt_h</p:attrName>
                                        </p:attrNameLst>
                                      </p:cBhvr>
                                      <p:tavLst>
                                        <p:tav tm="0">
                                          <p:val>
                                            <p:fltVal val="0"/>
                                          </p:val>
                                        </p:tav>
                                        <p:tav tm="100000">
                                          <p:val>
                                            <p:strVal val="#ppt_h"/>
                                          </p:val>
                                        </p:tav>
                                      </p:tavLst>
                                    </p:anim>
                                    <p:animEffect transition="in" filter="fade">
                                      <p:cBhvr>
                                        <p:cTn id="9" dur="500"/>
                                        <p:tgtEl>
                                          <p:spTgt spid="1382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138243">
                                            <p:txEl>
                                              <p:pRg st="0" end="0"/>
                                            </p:txEl>
                                          </p:spTgt>
                                        </p:tgtEl>
                                        <p:attrNameLst>
                                          <p:attrName>style.visibility</p:attrName>
                                        </p:attrNameLst>
                                      </p:cBhvr>
                                      <p:to>
                                        <p:strVal val="visible"/>
                                      </p:to>
                                    </p:set>
                                    <p:animEffect transition="in" filter="dissolve">
                                      <p:cBhvr>
                                        <p:cTn id="14" dur="500"/>
                                        <p:tgtEl>
                                          <p:spTgt spid="13824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138244"/>
                                        </p:tgtEl>
                                        <p:attrNameLst>
                                          <p:attrName>style.visibility</p:attrName>
                                        </p:attrNameLst>
                                      </p:cBhvr>
                                      <p:to>
                                        <p:strVal val="visible"/>
                                      </p:to>
                                    </p:set>
                                    <p:anim calcmode="lin" valueType="num">
                                      <p:cBhvr>
                                        <p:cTn id="19" dur="1000" fill="hold"/>
                                        <p:tgtEl>
                                          <p:spTgt spid="138244"/>
                                        </p:tgtEl>
                                        <p:attrNameLst>
                                          <p:attrName>ppt_w</p:attrName>
                                        </p:attrNameLst>
                                      </p:cBhvr>
                                      <p:tavLst>
                                        <p:tav tm="0">
                                          <p:val>
                                            <p:fltVal val="0"/>
                                          </p:val>
                                        </p:tav>
                                        <p:tav tm="100000">
                                          <p:val>
                                            <p:strVal val="#ppt_w"/>
                                          </p:val>
                                        </p:tav>
                                      </p:tavLst>
                                    </p:anim>
                                    <p:anim calcmode="lin" valueType="num">
                                      <p:cBhvr>
                                        <p:cTn id="20" dur="1000" fill="hold"/>
                                        <p:tgtEl>
                                          <p:spTgt spid="138244"/>
                                        </p:tgtEl>
                                        <p:attrNameLst>
                                          <p:attrName>ppt_h</p:attrName>
                                        </p:attrNameLst>
                                      </p:cBhvr>
                                      <p:tavLst>
                                        <p:tav tm="0">
                                          <p:val>
                                            <p:fltVal val="0"/>
                                          </p:val>
                                        </p:tav>
                                        <p:tav tm="100000">
                                          <p:val>
                                            <p:strVal val="#ppt_h"/>
                                          </p:val>
                                        </p:tav>
                                      </p:tavLst>
                                    </p:anim>
                                    <p:anim calcmode="lin" valueType="num">
                                      <p:cBhvr>
                                        <p:cTn id="21" dur="1000" fill="hold"/>
                                        <p:tgtEl>
                                          <p:spTgt spid="138244"/>
                                        </p:tgtEl>
                                        <p:attrNameLst>
                                          <p:attrName>style.rotation</p:attrName>
                                        </p:attrNameLst>
                                      </p:cBhvr>
                                      <p:tavLst>
                                        <p:tav tm="0">
                                          <p:val>
                                            <p:fltVal val="90"/>
                                          </p:val>
                                        </p:tav>
                                        <p:tav tm="100000">
                                          <p:val>
                                            <p:fltVal val="0"/>
                                          </p:val>
                                        </p:tav>
                                      </p:tavLst>
                                    </p:anim>
                                    <p:animEffect transition="in" filter="fade">
                                      <p:cBhvr>
                                        <p:cTn id="22" dur="1000"/>
                                        <p:tgtEl>
                                          <p:spTgt spid="138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5800" y="457200"/>
            <a:ext cx="7772400" cy="838200"/>
          </a:xfrm>
        </p:spPr>
        <p:txBody>
          <a:bodyPr/>
          <a:lstStyle/>
          <a:p>
            <a:pPr eaLnBrk="1" hangingPunct="1"/>
            <a:r>
              <a:rPr lang="en-US" smtClean="0"/>
              <a:t>Air Contamination</a:t>
            </a:r>
          </a:p>
        </p:txBody>
      </p:sp>
      <p:sp>
        <p:nvSpPr>
          <p:cNvPr id="139267" name="Rectangle 3"/>
          <p:cNvSpPr>
            <a:spLocks noGrp="1" noChangeArrowheads="1"/>
          </p:cNvSpPr>
          <p:nvPr>
            <p:ph type="body" idx="1"/>
          </p:nvPr>
        </p:nvSpPr>
        <p:spPr/>
        <p:txBody>
          <a:bodyPr/>
          <a:lstStyle/>
          <a:p>
            <a:pPr marL="609600" indent="-609600" algn="l" rtl="0" eaLnBrk="1" hangingPunct="1">
              <a:buFontTx/>
              <a:buAutoNum type="arabicPeriod"/>
            </a:pPr>
            <a:r>
              <a:rPr lang="en-US" b="1" smtClean="0"/>
              <a:t>Dusts</a:t>
            </a:r>
          </a:p>
          <a:p>
            <a:pPr marL="609600" indent="-609600" algn="l" rtl="0" eaLnBrk="1" hangingPunct="1">
              <a:buFontTx/>
              <a:buAutoNum type="arabicPeriod"/>
            </a:pPr>
            <a:r>
              <a:rPr lang="en-US" b="1" smtClean="0"/>
              <a:t>Fumes</a:t>
            </a:r>
          </a:p>
          <a:p>
            <a:pPr marL="609600" indent="-609600" algn="l" rtl="0" eaLnBrk="1" hangingPunct="1">
              <a:buFontTx/>
              <a:buAutoNum type="arabicPeriod"/>
            </a:pPr>
            <a:r>
              <a:rPr lang="en-US" b="1" smtClean="0"/>
              <a:t>Smokes</a:t>
            </a:r>
            <a:endParaRPr lang="ar-EG" b="1" smtClean="0"/>
          </a:p>
          <a:p>
            <a:pPr marL="609600" indent="-609600" algn="l" rtl="0" eaLnBrk="1" hangingPunct="1">
              <a:buFontTx/>
              <a:buAutoNum type="arabicPeriod"/>
            </a:pPr>
            <a:r>
              <a:rPr lang="en-US" b="1" smtClean="0"/>
              <a:t>Mists and Fogs</a:t>
            </a:r>
          </a:p>
          <a:p>
            <a:pPr marL="609600" indent="-609600" algn="l" rtl="0" eaLnBrk="1" hangingPunct="1">
              <a:buFontTx/>
              <a:buAutoNum type="arabicPeriod"/>
            </a:pPr>
            <a:r>
              <a:rPr lang="en-US" b="1" smtClean="0"/>
              <a:t>Vapours and Gases</a:t>
            </a:r>
          </a:p>
          <a:p>
            <a:pPr marL="609600" indent="-609600" algn="l" rtl="0" eaLnBrk="1" hangingPunct="1">
              <a:buFontTx/>
              <a:buAutoNum type="arabicPeriod"/>
            </a:pPr>
            <a:r>
              <a:rPr lang="en-US" b="1" smtClean="0"/>
              <a:t>Organic Particles</a:t>
            </a:r>
          </a:p>
          <a:p>
            <a:pPr marL="609600" indent="-609600" eaLnBrk="1" hangingPunct="1">
              <a:buFontTx/>
              <a:buNone/>
            </a:pPr>
            <a:endParaRPr lang="en-US" b="1" smtClean="0"/>
          </a:p>
          <a:p>
            <a:pPr marL="609600" indent="-609600" eaLnBrk="1" hangingPunct="1">
              <a:buFontTx/>
              <a:buNone/>
            </a:pPr>
            <a:endParaRPr lang="en-US" smtClean="0"/>
          </a:p>
          <a:p>
            <a:pPr marL="609600" indent="-609600" eaLnBrk="1" hangingPunct="1">
              <a:buFontTx/>
              <a:buNone/>
            </a:pP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p:cTn id="7" dur="500" fill="hold"/>
                                        <p:tgtEl>
                                          <p:spTgt spid="139266"/>
                                        </p:tgtEl>
                                        <p:attrNameLst>
                                          <p:attrName>ppt_w</p:attrName>
                                        </p:attrNameLst>
                                      </p:cBhvr>
                                      <p:tavLst>
                                        <p:tav tm="0">
                                          <p:val>
                                            <p:fltVal val="0"/>
                                          </p:val>
                                        </p:tav>
                                        <p:tav tm="100000">
                                          <p:val>
                                            <p:strVal val="#ppt_w"/>
                                          </p:val>
                                        </p:tav>
                                      </p:tavLst>
                                    </p:anim>
                                    <p:anim calcmode="lin" valueType="num">
                                      <p:cBhvr>
                                        <p:cTn id="8" dur="500" fill="hold"/>
                                        <p:tgtEl>
                                          <p:spTgt spid="139266"/>
                                        </p:tgtEl>
                                        <p:attrNameLst>
                                          <p:attrName>ppt_h</p:attrName>
                                        </p:attrNameLst>
                                      </p:cBhvr>
                                      <p:tavLst>
                                        <p:tav tm="0">
                                          <p:val>
                                            <p:fltVal val="0"/>
                                          </p:val>
                                        </p:tav>
                                        <p:tav tm="100000">
                                          <p:val>
                                            <p:strVal val="#ppt_h"/>
                                          </p:val>
                                        </p:tav>
                                      </p:tavLst>
                                    </p:anim>
                                    <p:animEffect transition="in" filter="fade">
                                      <p:cBhvr>
                                        <p:cTn id="9" dur="500"/>
                                        <p:tgtEl>
                                          <p:spTgt spid="1392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9267">
                                            <p:txEl>
                                              <p:pRg st="0" end="0"/>
                                            </p:txEl>
                                          </p:spTgt>
                                        </p:tgtEl>
                                        <p:attrNameLst>
                                          <p:attrName>style.visibility</p:attrName>
                                        </p:attrNameLst>
                                      </p:cBhvr>
                                      <p:to>
                                        <p:strVal val="visible"/>
                                      </p:to>
                                    </p:set>
                                    <p:animEffect transition="in" filter="dissolve">
                                      <p:cBhvr>
                                        <p:cTn id="14" dur="500"/>
                                        <p:tgtEl>
                                          <p:spTgt spid="139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9267">
                                            <p:txEl>
                                              <p:pRg st="1" end="1"/>
                                            </p:txEl>
                                          </p:spTgt>
                                        </p:tgtEl>
                                        <p:attrNameLst>
                                          <p:attrName>style.visibility</p:attrName>
                                        </p:attrNameLst>
                                      </p:cBhvr>
                                      <p:to>
                                        <p:strVal val="visible"/>
                                      </p:to>
                                    </p:set>
                                    <p:animEffect transition="in" filter="dissolve">
                                      <p:cBhvr>
                                        <p:cTn id="19" dur="500"/>
                                        <p:tgtEl>
                                          <p:spTgt spid="139267">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39267">
                                            <p:txEl>
                                              <p:pRg st="2" end="2"/>
                                            </p:txEl>
                                          </p:spTgt>
                                        </p:tgtEl>
                                        <p:attrNameLst>
                                          <p:attrName>style.visibility</p:attrName>
                                        </p:attrNameLst>
                                      </p:cBhvr>
                                      <p:to>
                                        <p:strVal val="visible"/>
                                      </p:to>
                                    </p:set>
                                    <p:animEffect transition="in" filter="dissolve">
                                      <p:cBhvr>
                                        <p:cTn id="24" dur="500"/>
                                        <p:tgtEl>
                                          <p:spTgt spid="139267">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9267">
                                            <p:txEl>
                                              <p:pRg st="3" end="3"/>
                                            </p:txEl>
                                          </p:spTgt>
                                        </p:tgtEl>
                                        <p:attrNameLst>
                                          <p:attrName>style.visibility</p:attrName>
                                        </p:attrNameLst>
                                      </p:cBhvr>
                                      <p:to>
                                        <p:strVal val="visible"/>
                                      </p:to>
                                    </p:set>
                                    <p:animEffect transition="in" filter="dissolve">
                                      <p:cBhvr>
                                        <p:cTn id="29" dur="500"/>
                                        <p:tgtEl>
                                          <p:spTgt spid="139267">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9267">
                                            <p:txEl>
                                              <p:pRg st="4" end="4"/>
                                            </p:txEl>
                                          </p:spTgt>
                                        </p:tgtEl>
                                        <p:attrNameLst>
                                          <p:attrName>style.visibility</p:attrName>
                                        </p:attrNameLst>
                                      </p:cBhvr>
                                      <p:to>
                                        <p:strVal val="visible"/>
                                      </p:to>
                                    </p:set>
                                    <p:animEffect transition="in" filter="dissolve">
                                      <p:cBhvr>
                                        <p:cTn id="34" dur="500"/>
                                        <p:tgtEl>
                                          <p:spTgt spid="139267">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9267">
                                            <p:txEl>
                                              <p:pRg st="5" end="5"/>
                                            </p:txEl>
                                          </p:spTgt>
                                        </p:tgtEl>
                                        <p:attrNameLst>
                                          <p:attrName>style.visibility</p:attrName>
                                        </p:attrNameLst>
                                      </p:cBhvr>
                                      <p:to>
                                        <p:strVal val="visible"/>
                                      </p:to>
                                    </p:set>
                                    <p:animEffect transition="in" filter="dissolve">
                                      <p:cBhvr>
                                        <p:cTn id="39" dur="500"/>
                                        <p:tgtEl>
                                          <p:spTgt spid="139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b="1" smtClean="0"/>
              <a:t>Air Filtration</a:t>
            </a:r>
            <a:endParaRPr lang="en-US" smtClean="0"/>
          </a:p>
        </p:txBody>
      </p:sp>
      <p:sp>
        <p:nvSpPr>
          <p:cNvPr id="140291" name="Rectangle 3"/>
          <p:cNvSpPr>
            <a:spLocks noGrp="1" noChangeArrowheads="1"/>
          </p:cNvSpPr>
          <p:nvPr>
            <p:ph type="body" idx="1"/>
          </p:nvPr>
        </p:nvSpPr>
        <p:spPr>
          <a:xfrm>
            <a:off x="539750" y="1628775"/>
            <a:ext cx="8229600" cy="4525963"/>
          </a:xfrm>
        </p:spPr>
        <p:txBody>
          <a:bodyPr/>
          <a:lstStyle/>
          <a:p>
            <a:pPr algn="l" rtl="0" eaLnBrk="1" hangingPunct="1">
              <a:buFontTx/>
              <a:buNone/>
            </a:pPr>
            <a:r>
              <a:rPr lang="en-US" b="1" smtClean="0"/>
              <a:t>    Types Of Filters:</a:t>
            </a:r>
          </a:p>
          <a:p>
            <a:pPr algn="l" rtl="0" eaLnBrk="1" hangingPunct="1">
              <a:buFontTx/>
              <a:buNone/>
            </a:pPr>
            <a:r>
              <a:rPr lang="en-US" b="1" smtClean="0"/>
              <a:t>1- Dry Filters.</a:t>
            </a:r>
          </a:p>
          <a:p>
            <a:pPr algn="l" rtl="0" eaLnBrk="1" hangingPunct="1">
              <a:buFontTx/>
              <a:buNone/>
            </a:pPr>
            <a:r>
              <a:rPr lang="en-US" b="1" smtClean="0"/>
              <a:t>2- Wet Filters.</a:t>
            </a:r>
          </a:p>
          <a:p>
            <a:pPr algn="l" rtl="0" eaLnBrk="1" hangingPunct="1">
              <a:buFontTx/>
              <a:buNone/>
            </a:pPr>
            <a:r>
              <a:rPr lang="en-US" b="1" smtClean="0"/>
              <a:t>3- Electric Filters.</a:t>
            </a:r>
          </a:p>
          <a:p>
            <a:pPr algn="l" rtl="0" eaLnBrk="1" hangingPunct="1">
              <a:buFontTx/>
              <a:buNone/>
            </a:pPr>
            <a:r>
              <a:rPr lang="en-US" b="1" smtClean="0"/>
              <a:t>4- Viscous Filters.</a:t>
            </a:r>
          </a:p>
          <a:p>
            <a:pPr algn="l" rtl="0" eaLnBrk="1" hangingPunct="1">
              <a:buFontTx/>
              <a:buNone/>
            </a:pPr>
            <a:r>
              <a:rPr lang="en-US" b="1" smtClean="0"/>
              <a:t>5- Electronic Filters.</a:t>
            </a:r>
          </a:p>
          <a:p>
            <a:pPr algn="l" rtl="0" eaLnBrk="1" hangingPunct="1">
              <a:buFontTx/>
              <a:buNone/>
            </a:pPr>
            <a:r>
              <a:rPr lang="en-US" b="1" smtClean="0"/>
              <a:t>6-Centrifugal collectors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0290"/>
                                        </p:tgtEl>
                                        <p:attrNameLst>
                                          <p:attrName>style.visibility</p:attrName>
                                        </p:attrNameLst>
                                      </p:cBhvr>
                                      <p:to>
                                        <p:strVal val="visible"/>
                                      </p:to>
                                    </p:set>
                                    <p:anim calcmode="lin" valueType="num">
                                      <p:cBhvr>
                                        <p:cTn id="7" dur="500" fill="hold"/>
                                        <p:tgtEl>
                                          <p:spTgt spid="140290"/>
                                        </p:tgtEl>
                                        <p:attrNameLst>
                                          <p:attrName>ppt_w</p:attrName>
                                        </p:attrNameLst>
                                      </p:cBhvr>
                                      <p:tavLst>
                                        <p:tav tm="0">
                                          <p:val>
                                            <p:fltVal val="0"/>
                                          </p:val>
                                        </p:tav>
                                        <p:tav tm="100000">
                                          <p:val>
                                            <p:strVal val="#ppt_w"/>
                                          </p:val>
                                        </p:tav>
                                      </p:tavLst>
                                    </p:anim>
                                    <p:anim calcmode="lin" valueType="num">
                                      <p:cBhvr>
                                        <p:cTn id="8" dur="500" fill="hold"/>
                                        <p:tgtEl>
                                          <p:spTgt spid="140290"/>
                                        </p:tgtEl>
                                        <p:attrNameLst>
                                          <p:attrName>ppt_h</p:attrName>
                                        </p:attrNameLst>
                                      </p:cBhvr>
                                      <p:tavLst>
                                        <p:tav tm="0">
                                          <p:val>
                                            <p:fltVal val="0"/>
                                          </p:val>
                                        </p:tav>
                                        <p:tav tm="100000">
                                          <p:val>
                                            <p:strVal val="#ppt_h"/>
                                          </p:val>
                                        </p:tav>
                                      </p:tavLst>
                                    </p:anim>
                                    <p:animEffect transition="in" filter="fade">
                                      <p:cBhvr>
                                        <p:cTn id="9" dur="500"/>
                                        <p:tgtEl>
                                          <p:spTgt spid="1402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40291">
                                            <p:txEl>
                                              <p:pRg st="0" end="0"/>
                                            </p:txEl>
                                          </p:spTgt>
                                        </p:tgtEl>
                                        <p:attrNameLst>
                                          <p:attrName>style.visibility</p:attrName>
                                        </p:attrNameLst>
                                      </p:cBhvr>
                                      <p:to>
                                        <p:strVal val="visible"/>
                                      </p:to>
                                    </p:set>
                                    <p:animEffect transition="in" filter="dissolve">
                                      <p:cBhvr>
                                        <p:cTn id="14" dur="500"/>
                                        <p:tgtEl>
                                          <p:spTgt spid="14029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0291">
                                            <p:txEl>
                                              <p:pRg st="1" end="1"/>
                                            </p:txEl>
                                          </p:spTgt>
                                        </p:tgtEl>
                                        <p:attrNameLst>
                                          <p:attrName>style.visibility</p:attrName>
                                        </p:attrNameLst>
                                      </p:cBhvr>
                                      <p:to>
                                        <p:strVal val="visible"/>
                                      </p:to>
                                    </p:set>
                                    <p:animEffect transition="in" filter="dissolve">
                                      <p:cBhvr>
                                        <p:cTn id="19" dur="500"/>
                                        <p:tgtEl>
                                          <p:spTgt spid="140291">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0291">
                                            <p:txEl>
                                              <p:pRg st="2" end="2"/>
                                            </p:txEl>
                                          </p:spTgt>
                                        </p:tgtEl>
                                        <p:attrNameLst>
                                          <p:attrName>style.visibility</p:attrName>
                                        </p:attrNameLst>
                                      </p:cBhvr>
                                      <p:to>
                                        <p:strVal val="visible"/>
                                      </p:to>
                                    </p:set>
                                    <p:animEffect transition="in" filter="dissolve">
                                      <p:cBhvr>
                                        <p:cTn id="24" dur="500"/>
                                        <p:tgtEl>
                                          <p:spTgt spid="140291">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0291">
                                            <p:txEl>
                                              <p:pRg st="3" end="3"/>
                                            </p:txEl>
                                          </p:spTgt>
                                        </p:tgtEl>
                                        <p:attrNameLst>
                                          <p:attrName>style.visibility</p:attrName>
                                        </p:attrNameLst>
                                      </p:cBhvr>
                                      <p:to>
                                        <p:strVal val="visible"/>
                                      </p:to>
                                    </p:set>
                                    <p:animEffect transition="in" filter="dissolve">
                                      <p:cBhvr>
                                        <p:cTn id="29" dur="500"/>
                                        <p:tgtEl>
                                          <p:spTgt spid="140291">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0291">
                                            <p:txEl>
                                              <p:pRg st="4" end="4"/>
                                            </p:txEl>
                                          </p:spTgt>
                                        </p:tgtEl>
                                        <p:attrNameLst>
                                          <p:attrName>style.visibility</p:attrName>
                                        </p:attrNameLst>
                                      </p:cBhvr>
                                      <p:to>
                                        <p:strVal val="visible"/>
                                      </p:to>
                                    </p:set>
                                    <p:animEffect transition="in" filter="dissolve">
                                      <p:cBhvr>
                                        <p:cTn id="34" dur="500"/>
                                        <p:tgtEl>
                                          <p:spTgt spid="140291">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0291">
                                            <p:txEl>
                                              <p:pRg st="5" end="5"/>
                                            </p:txEl>
                                          </p:spTgt>
                                        </p:tgtEl>
                                        <p:attrNameLst>
                                          <p:attrName>style.visibility</p:attrName>
                                        </p:attrNameLst>
                                      </p:cBhvr>
                                      <p:to>
                                        <p:strVal val="visible"/>
                                      </p:to>
                                    </p:set>
                                    <p:animEffect transition="in" filter="dissolve">
                                      <p:cBhvr>
                                        <p:cTn id="39" dur="500"/>
                                        <p:tgtEl>
                                          <p:spTgt spid="140291">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40291">
                                            <p:txEl>
                                              <p:pRg st="6" end="6"/>
                                            </p:txEl>
                                          </p:spTgt>
                                        </p:tgtEl>
                                        <p:attrNameLst>
                                          <p:attrName>style.visibility</p:attrName>
                                        </p:attrNameLst>
                                      </p:cBhvr>
                                      <p:to>
                                        <p:strVal val="visible"/>
                                      </p:to>
                                    </p:set>
                                    <p:animEffect transition="in" filter="dissolve">
                                      <p:cBhvr>
                                        <p:cTn id="44" dur="500"/>
                                        <p:tgtEl>
                                          <p:spTgt spid="140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b="1" smtClean="0"/>
              <a:t>Shapes Of Some Filters</a:t>
            </a:r>
          </a:p>
        </p:txBody>
      </p:sp>
      <p:sp>
        <p:nvSpPr>
          <p:cNvPr id="141315" name="Rectangle 3"/>
          <p:cNvSpPr>
            <a:spLocks noGrp="1" noChangeArrowheads="1"/>
          </p:cNvSpPr>
          <p:nvPr>
            <p:ph type="body" idx="1"/>
          </p:nvPr>
        </p:nvSpPr>
        <p:spPr>
          <a:xfrm>
            <a:off x="609600" y="1905000"/>
            <a:ext cx="3048000" cy="609600"/>
          </a:xfrm>
        </p:spPr>
        <p:txBody>
          <a:bodyPr/>
          <a:lstStyle/>
          <a:p>
            <a:pPr eaLnBrk="1" hangingPunct="1">
              <a:buFontTx/>
              <a:buNone/>
            </a:pPr>
            <a:r>
              <a:rPr lang="en-US" b="1" smtClean="0"/>
              <a:t>1- Dry Filter.</a:t>
            </a:r>
          </a:p>
        </p:txBody>
      </p:sp>
      <p:pic>
        <p:nvPicPr>
          <p:cNvPr id="141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0"/>
            <a:ext cx="5715000" cy="3733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p:cTn id="7" dur="500" fill="hold"/>
                                        <p:tgtEl>
                                          <p:spTgt spid="141314"/>
                                        </p:tgtEl>
                                        <p:attrNameLst>
                                          <p:attrName>ppt_w</p:attrName>
                                        </p:attrNameLst>
                                      </p:cBhvr>
                                      <p:tavLst>
                                        <p:tav tm="0">
                                          <p:val>
                                            <p:fltVal val="0"/>
                                          </p:val>
                                        </p:tav>
                                        <p:tav tm="100000">
                                          <p:val>
                                            <p:strVal val="#ppt_w"/>
                                          </p:val>
                                        </p:tav>
                                      </p:tavLst>
                                    </p:anim>
                                    <p:anim calcmode="lin" valueType="num">
                                      <p:cBhvr>
                                        <p:cTn id="8" dur="500" fill="hold"/>
                                        <p:tgtEl>
                                          <p:spTgt spid="141314"/>
                                        </p:tgtEl>
                                        <p:attrNameLst>
                                          <p:attrName>ppt_h</p:attrName>
                                        </p:attrNameLst>
                                      </p:cBhvr>
                                      <p:tavLst>
                                        <p:tav tm="0">
                                          <p:val>
                                            <p:fltVal val="0"/>
                                          </p:val>
                                        </p:tav>
                                        <p:tav tm="100000">
                                          <p:val>
                                            <p:strVal val="#ppt_h"/>
                                          </p:val>
                                        </p:tav>
                                      </p:tavLst>
                                    </p:anim>
                                    <p:animEffect transition="in" filter="fade">
                                      <p:cBhvr>
                                        <p:cTn id="9" dur="500"/>
                                        <p:tgtEl>
                                          <p:spTgt spid="141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41315">
                                            <p:txEl>
                                              <p:pRg st="0" end="0"/>
                                            </p:txEl>
                                          </p:spTgt>
                                        </p:tgtEl>
                                        <p:attrNameLst>
                                          <p:attrName>style.visibility</p:attrName>
                                        </p:attrNameLst>
                                      </p:cBhvr>
                                      <p:to>
                                        <p:strVal val="visible"/>
                                      </p:to>
                                    </p:set>
                                    <p:animEffect transition="in" filter="dissolve">
                                      <p:cBhvr>
                                        <p:cTn id="14" dur="500"/>
                                        <p:tgtEl>
                                          <p:spTgt spid="14131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141316"/>
                                        </p:tgtEl>
                                        <p:attrNameLst>
                                          <p:attrName>style.visibility</p:attrName>
                                        </p:attrNameLst>
                                      </p:cBhvr>
                                      <p:to>
                                        <p:strVal val="visible"/>
                                      </p:to>
                                    </p:set>
                                    <p:anim calcmode="lin" valueType="num">
                                      <p:cBhvr>
                                        <p:cTn id="19" dur="1000" fill="hold"/>
                                        <p:tgtEl>
                                          <p:spTgt spid="141316"/>
                                        </p:tgtEl>
                                        <p:attrNameLst>
                                          <p:attrName>ppt_w</p:attrName>
                                        </p:attrNameLst>
                                      </p:cBhvr>
                                      <p:tavLst>
                                        <p:tav tm="0">
                                          <p:val>
                                            <p:fltVal val="0"/>
                                          </p:val>
                                        </p:tav>
                                        <p:tav tm="100000">
                                          <p:val>
                                            <p:strVal val="#ppt_w"/>
                                          </p:val>
                                        </p:tav>
                                      </p:tavLst>
                                    </p:anim>
                                    <p:anim calcmode="lin" valueType="num">
                                      <p:cBhvr>
                                        <p:cTn id="20" dur="1000" fill="hold"/>
                                        <p:tgtEl>
                                          <p:spTgt spid="141316"/>
                                        </p:tgtEl>
                                        <p:attrNameLst>
                                          <p:attrName>ppt_h</p:attrName>
                                        </p:attrNameLst>
                                      </p:cBhvr>
                                      <p:tavLst>
                                        <p:tav tm="0">
                                          <p:val>
                                            <p:fltVal val="0"/>
                                          </p:val>
                                        </p:tav>
                                        <p:tav tm="100000">
                                          <p:val>
                                            <p:strVal val="#ppt_h"/>
                                          </p:val>
                                        </p:tav>
                                      </p:tavLst>
                                    </p:anim>
                                    <p:anim calcmode="lin" valueType="num">
                                      <p:cBhvr>
                                        <p:cTn id="21" dur="1000" fill="hold"/>
                                        <p:tgtEl>
                                          <p:spTgt spid="141316"/>
                                        </p:tgtEl>
                                        <p:attrNameLst>
                                          <p:attrName>style.rotation</p:attrName>
                                        </p:attrNameLst>
                                      </p:cBhvr>
                                      <p:tavLst>
                                        <p:tav tm="0">
                                          <p:val>
                                            <p:fltVal val="90"/>
                                          </p:val>
                                        </p:tav>
                                        <p:tav tm="100000">
                                          <p:val>
                                            <p:fltVal val="0"/>
                                          </p:val>
                                        </p:tav>
                                      </p:tavLst>
                                    </p:anim>
                                    <p:animEffect transition="in" filter="fade">
                                      <p:cBhvr>
                                        <p:cTn id="22" dur="10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body" idx="1"/>
          </p:nvPr>
        </p:nvSpPr>
        <p:spPr>
          <a:xfrm>
            <a:off x="381000" y="304800"/>
            <a:ext cx="3429000" cy="762000"/>
          </a:xfrm>
        </p:spPr>
        <p:txBody>
          <a:bodyPr/>
          <a:lstStyle/>
          <a:p>
            <a:pPr eaLnBrk="1" hangingPunct="1">
              <a:buFontTx/>
              <a:buNone/>
            </a:pPr>
            <a:r>
              <a:rPr lang="en-US" b="1" smtClean="0"/>
              <a:t>2- Electric Filter.</a:t>
            </a:r>
          </a:p>
        </p:txBody>
      </p:sp>
      <p:pic>
        <p:nvPicPr>
          <p:cNvPr id="142339" name="Picture 3"/>
          <p:cNvPicPr>
            <a:picLocks noChangeAspect="1" noChangeArrowheads="1"/>
          </p:cNvPicPr>
          <p:nvPr/>
        </p:nvPicPr>
        <p:blipFill>
          <a:blip r:embed="rId2"/>
          <a:srcRect/>
          <a:stretch>
            <a:fillRect/>
          </a:stretch>
        </p:blipFill>
        <p:spPr bwMode="auto">
          <a:xfrm>
            <a:off x="1219200" y="1219200"/>
            <a:ext cx="6705600" cy="5105400"/>
          </a:xfrm>
          <a:prstGeom prst="rect">
            <a:avLst/>
          </a:prstGeom>
          <a:noFill/>
          <a:ln w="12700">
            <a:solidFill>
              <a:srgbClr val="000000"/>
            </a:solidFill>
            <a:miter lim="800000"/>
            <a:headEnd/>
            <a:tailEnd/>
          </a:ln>
          <a:effectLst>
            <a:outerShdw dist="35921" dir="2700000" algn="ctr" rotWithShape="0">
              <a:schemeClr val="bg2"/>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2338">
                                            <p:txEl>
                                              <p:pRg st="0" end="0"/>
                                            </p:txEl>
                                          </p:spTgt>
                                        </p:tgtEl>
                                        <p:attrNameLst>
                                          <p:attrName>style.visibility</p:attrName>
                                        </p:attrNameLst>
                                      </p:cBhvr>
                                      <p:to>
                                        <p:strVal val="visible"/>
                                      </p:to>
                                    </p:set>
                                    <p:anim calcmode="lin" valueType="num">
                                      <p:cBhvr>
                                        <p:cTn id="7" dur="500" fill="hold"/>
                                        <p:tgtEl>
                                          <p:spTgt spid="1423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233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233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42339"/>
                                        </p:tgtEl>
                                        <p:attrNameLst>
                                          <p:attrName>style.visibility</p:attrName>
                                        </p:attrNameLst>
                                      </p:cBhvr>
                                      <p:to>
                                        <p:strVal val="visible"/>
                                      </p:to>
                                    </p:set>
                                    <p:anim calcmode="lin" valueType="num">
                                      <p:cBhvr>
                                        <p:cTn id="14" dur="1000" fill="hold"/>
                                        <p:tgtEl>
                                          <p:spTgt spid="142339"/>
                                        </p:tgtEl>
                                        <p:attrNameLst>
                                          <p:attrName>ppt_w</p:attrName>
                                        </p:attrNameLst>
                                      </p:cBhvr>
                                      <p:tavLst>
                                        <p:tav tm="0">
                                          <p:val>
                                            <p:fltVal val="0"/>
                                          </p:val>
                                        </p:tav>
                                        <p:tav tm="100000">
                                          <p:val>
                                            <p:strVal val="#ppt_w"/>
                                          </p:val>
                                        </p:tav>
                                      </p:tavLst>
                                    </p:anim>
                                    <p:anim calcmode="lin" valueType="num">
                                      <p:cBhvr>
                                        <p:cTn id="15" dur="1000" fill="hold"/>
                                        <p:tgtEl>
                                          <p:spTgt spid="142339"/>
                                        </p:tgtEl>
                                        <p:attrNameLst>
                                          <p:attrName>ppt_h</p:attrName>
                                        </p:attrNameLst>
                                      </p:cBhvr>
                                      <p:tavLst>
                                        <p:tav tm="0">
                                          <p:val>
                                            <p:fltVal val="0"/>
                                          </p:val>
                                        </p:tav>
                                        <p:tav tm="100000">
                                          <p:val>
                                            <p:strVal val="#ppt_h"/>
                                          </p:val>
                                        </p:tav>
                                      </p:tavLst>
                                    </p:anim>
                                    <p:anim calcmode="lin" valueType="num">
                                      <p:cBhvr>
                                        <p:cTn id="16" dur="1000" fill="hold"/>
                                        <p:tgtEl>
                                          <p:spTgt spid="142339"/>
                                        </p:tgtEl>
                                        <p:attrNameLst>
                                          <p:attrName>style.rotation</p:attrName>
                                        </p:attrNameLst>
                                      </p:cBhvr>
                                      <p:tavLst>
                                        <p:tav tm="0">
                                          <p:val>
                                            <p:fltVal val="90"/>
                                          </p:val>
                                        </p:tav>
                                        <p:tav tm="100000">
                                          <p:val>
                                            <p:fltVal val="0"/>
                                          </p:val>
                                        </p:tav>
                                      </p:tavLst>
                                    </p:anim>
                                    <p:animEffect transition="in" filter="fade">
                                      <p:cBhvr>
                                        <p:cTn id="17" dur="1000"/>
                                        <p:tgtEl>
                                          <p:spTgt spid="14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idx="1"/>
          </p:nvPr>
        </p:nvSpPr>
        <p:spPr>
          <a:xfrm>
            <a:off x="381000" y="457200"/>
            <a:ext cx="7772400" cy="762000"/>
          </a:xfrm>
        </p:spPr>
        <p:txBody>
          <a:bodyPr/>
          <a:lstStyle/>
          <a:p>
            <a:pPr algn="l" rtl="0" eaLnBrk="1" hangingPunct="1">
              <a:buFontTx/>
              <a:buNone/>
            </a:pPr>
            <a:r>
              <a:rPr lang="en-US" b="1" smtClean="0"/>
              <a:t>   3- Viscous Filters.</a:t>
            </a:r>
          </a:p>
        </p:txBody>
      </p:sp>
      <p:pic>
        <p:nvPicPr>
          <p:cNvPr id="143363" name="Picture 3"/>
          <p:cNvPicPr>
            <a:picLocks noChangeAspect="1" noChangeArrowheads="1"/>
          </p:cNvPicPr>
          <p:nvPr/>
        </p:nvPicPr>
        <p:blipFill>
          <a:blip r:embed="rId2"/>
          <a:srcRect/>
          <a:stretch>
            <a:fillRect/>
          </a:stretch>
        </p:blipFill>
        <p:spPr bwMode="auto">
          <a:xfrm>
            <a:off x="762000" y="1295400"/>
            <a:ext cx="7315200" cy="5291138"/>
          </a:xfrm>
          <a:prstGeom prst="rect">
            <a:avLst/>
          </a:prstGeom>
          <a:noFill/>
          <a:ln w="12700">
            <a:solidFill>
              <a:schemeClr val="tx1"/>
            </a:solidFill>
            <a:miter lim="800000"/>
            <a:headEnd/>
            <a:tailEnd/>
          </a:ln>
          <a:effectLst>
            <a:outerShdw dist="35921" dir="2700000" algn="ctr" rotWithShape="0">
              <a:schemeClr val="bg2"/>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3362">
                                            <p:txEl>
                                              <p:pRg st="0" end="0"/>
                                            </p:txEl>
                                          </p:spTgt>
                                        </p:tgtEl>
                                        <p:attrNameLst>
                                          <p:attrName>style.visibility</p:attrName>
                                        </p:attrNameLst>
                                      </p:cBhvr>
                                      <p:to>
                                        <p:strVal val="visible"/>
                                      </p:to>
                                    </p:set>
                                    <p:anim calcmode="lin" valueType="num">
                                      <p:cBhvr>
                                        <p:cTn id="7" dur="500" fill="hold"/>
                                        <p:tgtEl>
                                          <p:spTgt spid="14336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6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336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43363"/>
                                        </p:tgtEl>
                                        <p:attrNameLst>
                                          <p:attrName>style.visibility</p:attrName>
                                        </p:attrNameLst>
                                      </p:cBhvr>
                                      <p:to>
                                        <p:strVal val="visible"/>
                                      </p:to>
                                    </p:set>
                                    <p:anim calcmode="lin" valueType="num">
                                      <p:cBhvr>
                                        <p:cTn id="14" dur="1000" fill="hold"/>
                                        <p:tgtEl>
                                          <p:spTgt spid="143363"/>
                                        </p:tgtEl>
                                        <p:attrNameLst>
                                          <p:attrName>ppt_w</p:attrName>
                                        </p:attrNameLst>
                                      </p:cBhvr>
                                      <p:tavLst>
                                        <p:tav tm="0">
                                          <p:val>
                                            <p:fltVal val="0"/>
                                          </p:val>
                                        </p:tav>
                                        <p:tav tm="100000">
                                          <p:val>
                                            <p:strVal val="#ppt_w"/>
                                          </p:val>
                                        </p:tav>
                                      </p:tavLst>
                                    </p:anim>
                                    <p:anim calcmode="lin" valueType="num">
                                      <p:cBhvr>
                                        <p:cTn id="15" dur="1000" fill="hold"/>
                                        <p:tgtEl>
                                          <p:spTgt spid="143363"/>
                                        </p:tgtEl>
                                        <p:attrNameLst>
                                          <p:attrName>ppt_h</p:attrName>
                                        </p:attrNameLst>
                                      </p:cBhvr>
                                      <p:tavLst>
                                        <p:tav tm="0">
                                          <p:val>
                                            <p:fltVal val="0"/>
                                          </p:val>
                                        </p:tav>
                                        <p:tav tm="100000">
                                          <p:val>
                                            <p:strVal val="#ppt_h"/>
                                          </p:val>
                                        </p:tav>
                                      </p:tavLst>
                                    </p:anim>
                                    <p:anim calcmode="lin" valueType="num">
                                      <p:cBhvr>
                                        <p:cTn id="16" dur="1000" fill="hold"/>
                                        <p:tgtEl>
                                          <p:spTgt spid="143363"/>
                                        </p:tgtEl>
                                        <p:attrNameLst>
                                          <p:attrName>style.rotation</p:attrName>
                                        </p:attrNameLst>
                                      </p:cBhvr>
                                      <p:tavLst>
                                        <p:tav tm="0">
                                          <p:val>
                                            <p:fltVal val="90"/>
                                          </p:val>
                                        </p:tav>
                                        <p:tav tm="100000">
                                          <p:val>
                                            <p:fltVal val="0"/>
                                          </p:val>
                                        </p:tav>
                                      </p:tavLst>
                                    </p:anim>
                                    <p:animEffect transition="in" filter="fade">
                                      <p:cBhvr>
                                        <p:cTn id="17" dur="10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304800" y="381000"/>
            <a:ext cx="7772400" cy="762000"/>
          </a:xfrm>
        </p:spPr>
        <p:txBody>
          <a:bodyPr/>
          <a:lstStyle/>
          <a:p>
            <a:pPr algn="l" rtl="0" eaLnBrk="1" hangingPunct="1">
              <a:buFontTx/>
              <a:buNone/>
            </a:pPr>
            <a:r>
              <a:rPr lang="en-US" b="1" smtClean="0"/>
              <a:t>    4-Centrifugal collectors</a:t>
            </a:r>
          </a:p>
        </p:txBody>
      </p:sp>
      <p:pic>
        <p:nvPicPr>
          <p:cNvPr id="144387" name="Picture 3"/>
          <p:cNvPicPr>
            <a:picLocks noChangeAspect="1" noChangeArrowheads="1"/>
          </p:cNvPicPr>
          <p:nvPr/>
        </p:nvPicPr>
        <p:blipFill>
          <a:blip r:embed="rId2"/>
          <a:srcRect/>
          <a:stretch>
            <a:fillRect/>
          </a:stretch>
        </p:blipFill>
        <p:spPr bwMode="auto">
          <a:xfrm>
            <a:off x="838200" y="1066800"/>
            <a:ext cx="7391400" cy="5410200"/>
          </a:xfrm>
          <a:prstGeom prst="rect">
            <a:avLst/>
          </a:prstGeom>
          <a:noFill/>
          <a:ln w="9525">
            <a:solidFill>
              <a:schemeClr val="tx1"/>
            </a:solidFill>
            <a:miter lim="800000"/>
            <a:headEnd/>
            <a:tailEnd/>
          </a:ln>
          <a:effectLst>
            <a:outerShdw dist="35921" dir="2700000" algn="ctr" rotWithShape="0">
              <a:schemeClr val="bg2"/>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4386">
                                            <p:txEl>
                                              <p:pRg st="0" end="0"/>
                                            </p:txEl>
                                          </p:spTgt>
                                        </p:tgtEl>
                                        <p:attrNameLst>
                                          <p:attrName>style.visibility</p:attrName>
                                        </p:attrNameLst>
                                      </p:cBhvr>
                                      <p:to>
                                        <p:strVal val="visible"/>
                                      </p:to>
                                    </p:set>
                                    <p:anim calcmode="lin" valueType="num">
                                      <p:cBhvr>
                                        <p:cTn id="7" dur="500" fill="hold"/>
                                        <p:tgtEl>
                                          <p:spTgt spid="14438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438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438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44387"/>
                                        </p:tgtEl>
                                        <p:attrNameLst>
                                          <p:attrName>style.visibility</p:attrName>
                                        </p:attrNameLst>
                                      </p:cBhvr>
                                      <p:to>
                                        <p:strVal val="visible"/>
                                      </p:to>
                                    </p:set>
                                    <p:anim calcmode="lin" valueType="num">
                                      <p:cBhvr>
                                        <p:cTn id="14" dur="1000" fill="hold"/>
                                        <p:tgtEl>
                                          <p:spTgt spid="144387"/>
                                        </p:tgtEl>
                                        <p:attrNameLst>
                                          <p:attrName>ppt_w</p:attrName>
                                        </p:attrNameLst>
                                      </p:cBhvr>
                                      <p:tavLst>
                                        <p:tav tm="0">
                                          <p:val>
                                            <p:fltVal val="0"/>
                                          </p:val>
                                        </p:tav>
                                        <p:tav tm="100000">
                                          <p:val>
                                            <p:strVal val="#ppt_w"/>
                                          </p:val>
                                        </p:tav>
                                      </p:tavLst>
                                    </p:anim>
                                    <p:anim calcmode="lin" valueType="num">
                                      <p:cBhvr>
                                        <p:cTn id="15" dur="1000" fill="hold"/>
                                        <p:tgtEl>
                                          <p:spTgt spid="144387"/>
                                        </p:tgtEl>
                                        <p:attrNameLst>
                                          <p:attrName>ppt_h</p:attrName>
                                        </p:attrNameLst>
                                      </p:cBhvr>
                                      <p:tavLst>
                                        <p:tav tm="0">
                                          <p:val>
                                            <p:fltVal val="0"/>
                                          </p:val>
                                        </p:tav>
                                        <p:tav tm="100000">
                                          <p:val>
                                            <p:strVal val="#ppt_h"/>
                                          </p:val>
                                        </p:tav>
                                      </p:tavLst>
                                    </p:anim>
                                    <p:anim calcmode="lin" valueType="num">
                                      <p:cBhvr>
                                        <p:cTn id="16" dur="1000" fill="hold"/>
                                        <p:tgtEl>
                                          <p:spTgt spid="144387"/>
                                        </p:tgtEl>
                                        <p:attrNameLst>
                                          <p:attrName>style.rotation</p:attrName>
                                        </p:attrNameLst>
                                      </p:cBhvr>
                                      <p:tavLst>
                                        <p:tav tm="0">
                                          <p:val>
                                            <p:fltVal val="90"/>
                                          </p:val>
                                        </p:tav>
                                        <p:tav tm="100000">
                                          <p:val>
                                            <p:fltVal val="0"/>
                                          </p:val>
                                        </p:tav>
                                      </p:tavLst>
                                    </p:anim>
                                    <p:animEffect transition="in" filter="fade">
                                      <p:cBhvr>
                                        <p:cTn id="17" dur="1000"/>
                                        <p:tgtEl>
                                          <p:spTgt spid="144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1550" y="1052513"/>
            <a:ext cx="7556500" cy="1736725"/>
          </a:xfrm>
        </p:spPr>
        <p:txBody>
          <a:bodyPr/>
          <a:lstStyle/>
          <a:p>
            <a:pPr eaLnBrk="1" hangingPunct="1"/>
            <a:r>
              <a:rPr lang="en-US" sz="5400" b="1" smtClean="0">
                <a:solidFill>
                  <a:srgbClr val="FF0066"/>
                </a:solidFill>
                <a:latin typeface="Arial Black" panose="020B0A04020102020204" pitchFamily="34" charset="0"/>
                <a:cs typeface="Times New Roman" panose="02020603050405020304" pitchFamily="18" charset="0"/>
              </a:rPr>
              <a:t>A Liquid Chiller is a Central Air Conditioning System</a:t>
            </a:r>
          </a:p>
        </p:txBody>
      </p:sp>
    </p:spTree>
    <p:custDataLst>
      <p:tags r:id="rId1"/>
    </p:custDataLst>
  </p:cSld>
  <p:clrMapOvr>
    <a:masterClrMapping/>
  </p:clrMapOvr>
  <p:transition>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800">
                                          <p:stCondLst>
                                            <p:cond delay="0"/>
                                          </p:stCondLst>
                                        </p:cTn>
                                        <p:tgtEl>
                                          <p:spTgt spid="2050"/>
                                        </p:tgtEl>
                                      </p:cBhvr>
                                    </p:animEffect>
                                    <p:anim calcmode="lin" valueType="num">
                                      <p:cBhvr>
                                        <p:cTn id="8" dur="800" fill="hold">
                                          <p:stCondLst>
                                            <p:cond delay="0"/>
                                          </p:stCondLst>
                                        </p:cTn>
                                        <p:tgtEl>
                                          <p:spTgt spid="2050"/>
                                        </p:tgtEl>
                                        <p:attrNameLst>
                                          <p:attrName>style.rotation</p:attrName>
                                        </p:attrNameLst>
                                      </p:cBhvr>
                                      <p:tavLst>
                                        <p:tav tm="0">
                                          <p:val>
                                            <p:fltVal val="720"/>
                                          </p:val>
                                        </p:tav>
                                        <p:tav tm="100000">
                                          <p:val>
                                            <p:fltVal val="0"/>
                                          </p:val>
                                        </p:tav>
                                      </p:tavLst>
                                    </p:anim>
                                    <p:anim calcmode="lin" valueType="num">
                                      <p:cBhvr>
                                        <p:cTn id="9" dur="800" fill="hold">
                                          <p:stCondLst>
                                            <p:cond delay="0"/>
                                          </p:stCondLst>
                                        </p:cTn>
                                        <p:tgtEl>
                                          <p:spTgt spid="2050"/>
                                        </p:tgtEl>
                                        <p:attrNameLst>
                                          <p:attrName>ppt_h</p:attrName>
                                        </p:attrNameLst>
                                      </p:cBhvr>
                                      <p:tavLst>
                                        <p:tav tm="0">
                                          <p:val>
                                            <p:fltVal val="0"/>
                                          </p:val>
                                        </p:tav>
                                        <p:tav tm="100000">
                                          <p:val>
                                            <p:strVal val="#ppt_h"/>
                                          </p:val>
                                        </p:tav>
                                      </p:tavLst>
                                    </p:anim>
                                    <p:anim calcmode="lin" valueType="num">
                                      <p:cBhvr>
                                        <p:cTn id="10" dur="800" fill="hold">
                                          <p:stCondLst>
                                            <p:cond delay="0"/>
                                          </p:stCondLst>
                                        </p:cTn>
                                        <p:tgtEl>
                                          <p:spTgt spid="20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0" y="241300"/>
            <a:ext cx="8893175"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sz="3600" b="1">
                <a:latin typeface="Times New Roman" panose="02020603050405020304" pitchFamily="18" charset="0"/>
                <a:cs typeface="Times New Roman" panose="02020603050405020304" pitchFamily="18" charset="0"/>
              </a:rPr>
              <a:t>Cooling Load Calculation of the Computer Room:</a:t>
            </a:r>
          </a:p>
          <a:p>
            <a:pPr algn="l" rtl="0" eaLnBrk="1" hangingPunct="1"/>
            <a:endParaRPr lang="en-US" sz="3600" b="1">
              <a:latin typeface="Times New Roman" panose="02020603050405020304" pitchFamily="18" charset="0"/>
              <a:cs typeface="Times New Roman" panose="02020603050405020304" pitchFamily="18" charset="0"/>
            </a:endParaRPr>
          </a:p>
          <a:p>
            <a:pPr algn="l" rtl="0" eaLnBrk="1" hangingPunct="1">
              <a:buFont typeface="Wingdings" panose="05000000000000000000" pitchFamily="2" charset="2"/>
              <a:buChar char="Ø"/>
            </a:pPr>
            <a:r>
              <a:rPr lang="en-US" sz="3200" b="1" u="sng">
                <a:solidFill>
                  <a:srgbClr val="66FF33"/>
                </a:solidFill>
                <a:ea typeface="Times New Roman" panose="02020603050405020304" pitchFamily="18" charset="0"/>
                <a:cs typeface="Mangal" panose="02040503050203030202" pitchFamily="18" charset="0"/>
              </a:rPr>
              <a:t>Height wall:</a:t>
            </a:r>
          </a:p>
          <a:p>
            <a:pPr algn="l" rtl="0" eaLnBrk="1" hangingPunct="1"/>
            <a:r>
              <a:rPr lang="en-US" sz="3200" b="1">
                <a:solidFill>
                  <a:srgbClr val="000000"/>
                </a:solidFill>
                <a:ea typeface="Times New Roman" panose="02020603050405020304" pitchFamily="18" charset="0"/>
                <a:cs typeface="Mangal" panose="02040503050203030202" pitchFamily="18" charset="0"/>
              </a:rPr>
              <a:t>                        </a:t>
            </a:r>
            <a:r>
              <a:rPr lang="en-US" sz="3200" b="1">
                <a:solidFill>
                  <a:srgbClr val="FFFF0F"/>
                </a:solidFill>
                <a:ea typeface="Times New Roman" panose="02020603050405020304" pitchFamily="18" charset="0"/>
                <a:cs typeface="Mangal" panose="02040503050203030202" pitchFamily="18" charset="0"/>
              </a:rPr>
              <a:t>h =5.6 m</a:t>
            </a:r>
          </a:p>
          <a:p>
            <a:pPr algn="l" rtl="0" eaLnBrk="1" hangingPunct="1">
              <a:buFont typeface="Wingdings" panose="05000000000000000000" pitchFamily="2" charset="2"/>
              <a:buChar char="Ø"/>
            </a:pPr>
            <a:r>
              <a:rPr lang="en-US" sz="3200" b="1" u="sng">
                <a:solidFill>
                  <a:srgbClr val="66FF33"/>
                </a:solidFill>
                <a:ea typeface="Times New Roman" panose="02020603050405020304" pitchFamily="18" charset="0"/>
                <a:cs typeface="Mangal" panose="02040503050203030202" pitchFamily="18" charset="0"/>
              </a:rPr>
              <a:t>Windows : </a:t>
            </a:r>
            <a:endParaRPr lang="hi-IN" altLang="zh-CN" sz="3200" b="1" u="sng">
              <a:solidFill>
                <a:srgbClr val="66FF33"/>
              </a:solidFill>
              <a:latin typeface="Times New Roman" panose="02020603050405020304" pitchFamily="18" charset="0"/>
              <a:ea typeface="SimSun" panose="02010600030101010101" pitchFamily="2" charset="-122"/>
              <a:cs typeface="Mangal" panose="02040503050203030202" pitchFamily="18" charset="0"/>
            </a:endParaRPr>
          </a:p>
          <a:p>
            <a:pPr algn="l" rtl="0" eaLnBrk="1" hangingPunct="1"/>
            <a:r>
              <a:rPr lang="en-US" altLang="zh-CN" sz="3200" b="1">
                <a:solidFill>
                  <a:srgbClr val="000000"/>
                </a:solidFill>
                <a:latin typeface="Times New Roman" panose="02020603050405020304" pitchFamily="18" charset="0"/>
                <a:ea typeface="SimSun" panose="02010600030101010101" pitchFamily="2" charset="-122"/>
                <a:cs typeface="Mangal" panose="02040503050203030202" pitchFamily="18" charset="0"/>
              </a:rPr>
              <a:t>                          </a:t>
            </a:r>
            <a:r>
              <a:rPr lang="hi-IN" altLang="zh-CN" sz="3200" b="1">
                <a:solidFill>
                  <a:srgbClr val="FFFF0F"/>
                </a:solidFill>
                <a:latin typeface="Times New Roman" panose="02020603050405020304" pitchFamily="18" charset="0"/>
                <a:ea typeface="SimSun" panose="02010600030101010101" pitchFamily="2" charset="-122"/>
                <a:cs typeface="Mangal" panose="02040503050203030202" pitchFamily="18" charset="0"/>
              </a:rPr>
              <a:t>W</a:t>
            </a:r>
            <a:r>
              <a:rPr lang="hi-IN" altLang="zh-CN" sz="3200" b="1" baseline="-30000">
                <a:solidFill>
                  <a:srgbClr val="FFFF0F"/>
                </a:solidFill>
                <a:latin typeface="Times New Roman" panose="02020603050405020304" pitchFamily="18" charset="0"/>
                <a:ea typeface="SimSun" panose="02010600030101010101" pitchFamily="2" charset="-122"/>
                <a:cs typeface="Mangal" panose="02040503050203030202" pitchFamily="18" charset="0"/>
              </a:rPr>
              <a:t>1 </a:t>
            </a:r>
            <a:r>
              <a:rPr lang="hi-IN" altLang="zh-CN" sz="3200" b="1">
                <a:solidFill>
                  <a:srgbClr val="FFFF0F"/>
                </a:solidFill>
                <a:latin typeface="Times New Roman" panose="02020603050405020304" pitchFamily="18" charset="0"/>
                <a:ea typeface="SimSun" panose="02010600030101010101" pitchFamily="2" charset="-122"/>
                <a:cs typeface="Mangal" panose="02040503050203030202" pitchFamily="18" charset="0"/>
              </a:rPr>
              <a:t>= 1.2*0.8 m</a:t>
            </a:r>
            <a:r>
              <a:rPr lang="hi-IN" altLang="zh-CN" sz="3200" b="1" baseline="30000">
                <a:solidFill>
                  <a:srgbClr val="FFFF0F"/>
                </a:solidFill>
                <a:latin typeface="Times New Roman" panose="02020603050405020304" pitchFamily="18" charset="0"/>
                <a:ea typeface="SimSun" panose="02010600030101010101" pitchFamily="2" charset="-122"/>
                <a:cs typeface="Mangal" panose="02040503050203030202" pitchFamily="18" charset="0"/>
              </a:rPr>
              <a:t>2</a:t>
            </a:r>
            <a:r>
              <a:rPr lang="ar-SY" altLang="zh-CN" sz="3200" b="1">
                <a:solidFill>
                  <a:srgbClr val="FFFF0F"/>
                </a:solidFill>
                <a:latin typeface="Times New Roman" panose="02020603050405020304" pitchFamily="18" charset="0"/>
                <a:ea typeface="SimSun" panose="02010600030101010101" pitchFamily="2" charset="-122"/>
                <a:cs typeface="Mangal" panose="02040503050203030202" pitchFamily="18" charset="0"/>
              </a:rPr>
              <a:t> </a:t>
            </a:r>
            <a:r>
              <a:rPr lang="hi-IN" altLang="zh-CN" sz="3200" b="1">
                <a:solidFill>
                  <a:srgbClr val="FFFF0F"/>
                </a:solidFill>
                <a:latin typeface="Times New Roman" panose="02020603050405020304" pitchFamily="18" charset="0"/>
                <a:ea typeface="SimSun" panose="02010600030101010101" pitchFamily="2" charset="-122"/>
                <a:cs typeface="Mangal" panose="02040503050203030202" pitchFamily="18" charset="0"/>
              </a:rPr>
              <a:t>         </a:t>
            </a:r>
            <a:endParaRPr lang="en-US" altLang="zh-CN" sz="3200" b="1">
              <a:solidFill>
                <a:srgbClr val="FFFF0F"/>
              </a:solidFill>
              <a:ea typeface="Times New Roman" panose="02020603050405020304" pitchFamily="18" charset="0"/>
              <a:cs typeface="Mangal" panose="02040503050203030202" pitchFamily="18" charset="0"/>
            </a:endParaRPr>
          </a:p>
          <a:p>
            <a:pPr algn="l" rtl="0" eaLnBrk="1" hangingPunct="1"/>
            <a:r>
              <a:rPr lang="en-US" altLang="zh-CN" sz="3200" b="1">
                <a:solidFill>
                  <a:srgbClr val="FFFF0F"/>
                </a:solidFill>
                <a:ea typeface="Times New Roman" panose="02020603050405020304" pitchFamily="18" charset="0"/>
                <a:cs typeface="Mangal" panose="02040503050203030202" pitchFamily="18" charset="0"/>
              </a:rPr>
              <a:t>                       W</a:t>
            </a:r>
            <a:r>
              <a:rPr lang="en-US" altLang="zh-CN" sz="3200" b="1" baseline="-25000">
                <a:solidFill>
                  <a:srgbClr val="FFFF0F"/>
                </a:solidFill>
                <a:ea typeface="Times New Roman" panose="02020603050405020304" pitchFamily="18" charset="0"/>
                <a:cs typeface="Mangal" panose="02040503050203030202" pitchFamily="18" charset="0"/>
              </a:rPr>
              <a:t>2</a:t>
            </a:r>
            <a:r>
              <a:rPr lang="en-US" altLang="zh-CN" sz="3200" b="1">
                <a:solidFill>
                  <a:srgbClr val="FFFF0F"/>
                </a:solidFill>
                <a:ea typeface="Times New Roman" panose="02020603050405020304" pitchFamily="18" charset="0"/>
                <a:cs typeface="Mangal" panose="02040503050203030202" pitchFamily="18" charset="0"/>
              </a:rPr>
              <a:t> = 0.6*0.8 m</a:t>
            </a:r>
            <a:r>
              <a:rPr lang="en-US" altLang="zh-CN" sz="3200" b="1" baseline="30000">
                <a:solidFill>
                  <a:srgbClr val="FFFF0F"/>
                </a:solidFill>
                <a:ea typeface="Times New Roman" panose="02020603050405020304" pitchFamily="18" charset="0"/>
                <a:cs typeface="Mangal" panose="02040503050203030202" pitchFamily="18" charset="0"/>
              </a:rPr>
              <a:t>2</a:t>
            </a:r>
            <a:endParaRPr lang="en-US" altLang="zh-CN" sz="3200" b="1">
              <a:solidFill>
                <a:srgbClr val="FFFF0F"/>
              </a:solidFill>
              <a:ea typeface="Times New Roman" panose="02020603050405020304" pitchFamily="18" charset="0"/>
              <a:cs typeface="Mangal" panose="02040503050203030202" pitchFamily="18" charset="0"/>
            </a:endParaRPr>
          </a:p>
          <a:p>
            <a:pPr algn="l" rtl="0" eaLnBrk="1" hangingPunct="1">
              <a:buFont typeface="Wingdings" panose="05000000000000000000" pitchFamily="2" charset="2"/>
              <a:buChar char="Ø"/>
            </a:pPr>
            <a:r>
              <a:rPr lang="en-US" altLang="zh-CN" sz="3200" b="1" u="sng">
                <a:solidFill>
                  <a:srgbClr val="66FF33"/>
                </a:solidFill>
                <a:ea typeface="Times New Roman" panose="02020603050405020304" pitchFamily="18" charset="0"/>
                <a:cs typeface="Mangal" panose="02040503050203030202" pitchFamily="18" charset="0"/>
              </a:rPr>
              <a:t>Door :  </a:t>
            </a:r>
            <a:endParaRPr lang="hi-IN" altLang="zh-CN" sz="3200" b="1" u="sng">
              <a:solidFill>
                <a:srgbClr val="66FF33"/>
              </a:solidFill>
              <a:latin typeface="Times New Roman" panose="02020603050405020304" pitchFamily="18" charset="0"/>
              <a:ea typeface="SimSun" panose="02010600030101010101" pitchFamily="2" charset="-122"/>
              <a:cs typeface="Mangal" panose="02040503050203030202" pitchFamily="18" charset="0"/>
            </a:endParaRPr>
          </a:p>
          <a:p>
            <a:pPr algn="l" rtl="0" eaLnBrk="1" hangingPunct="1"/>
            <a:r>
              <a:rPr lang="hi-IN" altLang="zh-CN" sz="3200" b="1">
                <a:solidFill>
                  <a:srgbClr val="000000"/>
                </a:solidFill>
                <a:latin typeface="Times New Roman" panose="02020603050405020304" pitchFamily="18" charset="0"/>
                <a:ea typeface="SimSun" panose="02010600030101010101" pitchFamily="2" charset="-122"/>
                <a:cs typeface="Mangal" panose="02040503050203030202" pitchFamily="18" charset="0"/>
              </a:rPr>
              <a:t>   </a:t>
            </a:r>
            <a:r>
              <a:rPr lang="en-US" altLang="zh-CN" sz="3200" b="1">
                <a:solidFill>
                  <a:srgbClr val="000000"/>
                </a:solidFill>
                <a:latin typeface="Times New Roman" panose="02020603050405020304" pitchFamily="18" charset="0"/>
                <a:ea typeface="SimSun" panose="02010600030101010101" pitchFamily="2" charset="-122"/>
                <a:cs typeface="Mangal" panose="02040503050203030202" pitchFamily="18" charset="0"/>
              </a:rPr>
              <a:t>                       </a:t>
            </a:r>
            <a:r>
              <a:rPr lang="hi-IN" altLang="zh-CN" sz="3200" b="1">
                <a:solidFill>
                  <a:srgbClr val="FFFF0F"/>
                </a:solidFill>
                <a:latin typeface="Times New Roman" panose="02020603050405020304" pitchFamily="18" charset="0"/>
                <a:ea typeface="SimSun" panose="02010600030101010101" pitchFamily="2" charset="-122"/>
                <a:cs typeface="Mangal" panose="02040503050203030202" pitchFamily="18" charset="0"/>
              </a:rPr>
              <a:t>D</a:t>
            </a:r>
            <a:r>
              <a:rPr lang="hi-IN" altLang="zh-CN" sz="3200" b="1" baseline="-30000">
                <a:solidFill>
                  <a:srgbClr val="FFFF0F"/>
                </a:solidFill>
                <a:latin typeface="Times New Roman" panose="02020603050405020304" pitchFamily="18" charset="0"/>
                <a:ea typeface="SimSun" panose="02010600030101010101" pitchFamily="2" charset="-122"/>
                <a:cs typeface="Mangal" panose="02040503050203030202" pitchFamily="18" charset="0"/>
              </a:rPr>
              <a:t>1</a:t>
            </a:r>
            <a:r>
              <a:rPr lang="hi-IN" altLang="zh-CN" sz="3200" b="1">
                <a:solidFill>
                  <a:srgbClr val="FFFF0F"/>
                </a:solidFill>
                <a:latin typeface="Times New Roman" panose="02020603050405020304" pitchFamily="18" charset="0"/>
                <a:ea typeface="SimSun" panose="02010600030101010101" pitchFamily="2" charset="-122"/>
                <a:cs typeface="Mangal" panose="02040503050203030202" pitchFamily="18" charset="0"/>
              </a:rPr>
              <a:t>=1.2*1 m</a:t>
            </a:r>
            <a:r>
              <a:rPr lang="hi-IN" altLang="zh-CN" sz="3200" b="1" baseline="30000">
                <a:solidFill>
                  <a:srgbClr val="FFFF0F"/>
                </a:solidFill>
                <a:latin typeface="Times New Roman" panose="02020603050405020304" pitchFamily="18" charset="0"/>
                <a:ea typeface="SimSun" panose="02010600030101010101" pitchFamily="2" charset="-122"/>
                <a:cs typeface="Mangal" panose="02040503050203030202" pitchFamily="18" charset="0"/>
              </a:rPr>
              <a:t>2</a:t>
            </a:r>
            <a:r>
              <a:rPr lang="hi-IN" altLang="zh-CN" sz="3200" b="1">
                <a:solidFill>
                  <a:srgbClr val="FFFF0F"/>
                </a:solidFill>
                <a:ea typeface="Times New Roman" panose="02020603050405020304" pitchFamily="18" charset="0"/>
                <a:cs typeface="Mangal" panose="02040503050203030202" pitchFamily="18" charset="0"/>
              </a:rPr>
              <a:t> </a:t>
            </a:r>
            <a:endParaRPr lang="en-US" sz="3200" b="1">
              <a:solidFill>
                <a:srgbClr val="FFFF0F"/>
              </a:solidFill>
              <a:ea typeface="Times New Roman" panose="02020603050405020304" pitchFamily="18" charset="0"/>
              <a:cs typeface="Mangal" panose="02040503050203030202" pitchFamily="18" charset="0"/>
            </a:endParaRPr>
          </a:p>
          <a:p>
            <a:pPr algn="l" rtl="0" eaLnBrk="1" hangingPunct="1"/>
            <a:endParaRPr lang="en-US" sz="2400">
              <a:solidFill>
                <a:srgbClr val="FFFF0F"/>
              </a:solidFill>
            </a:endParaRPr>
          </a:p>
        </p:txBody>
      </p:sp>
      <p:pic>
        <p:nvPicPr>
          <p:cNvPr id="169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4"/>
          <p:cNvSpPr>
            <a:spLocks noChangeArrowheads="1"/>
          </p:cNvSpPr>
          <p:nvPr/>
        </p:nvSpPr>
        <p:spPr bwMode="auto">
          <a:xfrm>
            <a:off x="49213" y="565150"/>
            <a:ext cx="29003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Area Calculation:</a:t>
            </a:r>
            <a:r>
              <a:rPr lang="ar-SY" altLang="zh-CN" sz="2800" b="1">
                <a:solidFill>
                  <a:srgbClr val="000000"/>
                </a:solidFill>
                <a:latin typeface="Times New Roman" panose="02020603050405020304" pitchFamily="18" charset="0"/>
                <a:ea typeface="SimSun" panose="02010600030101010101" pitchFamily="2" charset="-122"/>
                <a:cs typeface="Mangal" panose="02040503050203030202" pitchFamily="18" charset="0"/>
              </a:rPr>
              <a:t> </a:t>
            </a:r>
            <a:endParaRPr lang="ar-SY" altLang="zh-CN" sz="3600" b="1"/>
          </a:p>
        </p:txBody>
      </p:sp>
      <p:graphicFrame>
        <p:nvGraphicFramePr>
          <p:cNvPr id="169989" name="Group 5"/>
          <p:cNvGraphicFramePr>
            <a:graphicFrameLocks noGrp="1"/>
          </p:cNvGraphicFramePr>
          <p:nvPr/>
        </p:nvGraphicFramePr>
        <p:xfrm>
          <a:off x="900113" y="1484313"/>
          <a:ext cx="5327650" cy="3841750"/>
        </p:xfrm>
        <a:graphic>
          <a:graphicData uri="http://schemas.openxmlformats.org/drawingml/2006/table">
            <a:tbl>
              <a:tblPr rtl="1"/>
              <a:tblGrid>
                <a:gridCol w="989013"/>
                <a:gridCol w="3109912"/>
                <a:gridCol w="1228725"/>
              </a:tblGrid>
              <a:tr h="431807">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∑area</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323232"/>
                          </a:solidFill>
                          <a:effectLst/>
                          <a:latin typeface="Times New Roman" pitchFamily="18" charset="0"/>
                          <a:ea typeface="SimSun" pitchFamily="2" charset="-122"/>
                          <a:cs typeface="Mangal" pitchFamily="2"/>
                        </a:rPr>
                        <a:t>Area</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n-CL"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Item</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r>
              <a:tr h="757250">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2.88</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2(1.2*0.8)+2(.6*0.8)</a:t>
                      </a:r>
                      <a:endParaRPr kumimoji="0" lang="ar-SY" altLang="zh-CN" sz="2400" b="0" i="0" u="none" strike="noStrike" cap="none" normalizeH="0" baseline="0" smtClean="0">
                        <a:ln>
                          <a:noFill/>
                        </a:ln>
                        <a:solidFill>
                          <a:schemeClr val="tx1"/>
                        </a:solidFill>
                        <a:effectLst/>
                        <a:latin typeface="Arial" pitchFamily="34" charset="0"/>
                        <a:ea typeface="SimSun" pitchFamily="2" charset="-122"/>
                        <a:cs typeface="Mangal" pitchFamily="2"/>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Glass</a:t>
                      </a:r>
                      <a:r>
                        <a:rPr kumimoji="0" lang="arn-CL"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                    W </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r>
              <a:tr h="755662">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2.4</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2(1.2*1)</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SimSun" pitchFamily="2" charset="-122"/>
                          <a:cs typeface="Mangal" pitchFamily="2"/>
                        </a:rPr>
                        <a:t>Door</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n-CL"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E</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r>
              <a:tr h="1465224">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8.4</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53</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cs typeface="Mangal" pitchFamily="2"/>
                        </a:rPr>
                        <a:t>38.52</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cs typeface="Mangal" pitchFamily="2"/>
                        </a:rPr>
                        <a:t>54.52</a:t>
                      </a:r>
                      <a:endParaRPr kumimoji="0" lang="ar-SY" altLang="zh-CN" sz="2400" b="0" i="0" u="none" strike="noStrike" cap="none" normalizeH="0" baseline="0" smtClean="0">
                        <a:ln>
                          <a:noFill/>
                        </a:ln>
                        <a:solidFill>
                          <a:schemeClr val="tx1"/>
                        </a:solidFill>
                        <a:effectLst/>
                        <a:latin typeface="Arial" pitchFamily="34" charset="0"/>
                        <a:cs typeface="Arial" pitchFamily="34"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(1.5*5.6)</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(10.25*5.6)-(2.4)</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cs typeface="Mangal" pitchFamily="2"/>
                        </a:rPr>
                        <a:t>(6.88*5.6)</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cs typeface="Mangal" pitchFamily="2"/>
                        </a:rPr>
                        <a:t>(10.25*5.6)-(2.88)</a:t>
                      </a:r>
                      <a:endParaRPr kumimoji="0" lang="ar-SY" altLang="zh-CN" sz="2400" b="0" i="0" u="none" strike="noStrike" cap="none" normalizeH="0" baseline="0" smtClean="0">
                        <a:ln>
                          <a:noFill/>
                        </a:ln>
                        <a:solidFill>
                          <a:schemeClr val="tx1"/>
                        </a:solidFill>
                        <a:effectLst/>
                        <a:latin typeface="Arial" pitchFamily="34" charset="0"/>
                        <a:cs typeface="Arial" pitchFamily="34"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Wall</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n-CL"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N</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n-CL" altLang="zh-CN" sz="1800" b="1" i="0" u="none" strike="noStrike" cap="none" normalizeH="0" baseline="0" smtClean="0">
                          <a:ln>
                            <a:noFill/>
                          </a:ln>
                          <a:solidFill>
                            <a:srgbClr val="000000"/>
                          </a:solidFill>
                          <a:effectLst/>
                          <a:latin typeface="Times New Roman" pitchFamily="18" charset="0"/>
                          <a:ea typeface="SimSun" pitchFamily="2" charset="-122"/>
                          <a:cs typeface="Arial" pitchFamily="34" charset="0"/>
                        </a:rPr>
                        <a:t>E</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n-CL" altLang="zh-CN" sz="1800" b="1" i="0" u="none" strike="noStrike" cap="none" normalizeH="0" baseline="0" smtClean="0">
                          <a:ln>
                            <a:noFill/>
                          </a:ln>
                          <a:solidFill>
                            <a:schemeClr val="tx1"/>
                          </a:solidFill>
                          <a:effectLst/>
                          <a:latin typeface="Times New Roman" pitchFamily="18" charset="0"/>
                          <a:ea typeface="SimSun" pitchFamily="2" charset="-122"/>
                          <a:cs typeface="Arial" pitchFamily="34" charset="0"/>
                        </a:rPr>
                        <a:t>S</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arn-CL" altLang="zh-CN" sz="1800" b="1" i="0" u="none" strike="noStrike" cap="none" normalizeH="0" baseline="0" smtClean="0">
                          <a:ln>
                            <a:noFill/>
                          </a:ln>
                          <a:solidFill>
                            <a:srgbClr val="000000"/>
                          </a:solidFill>
                          <a:effectLst/>
                          <a:latin typeface="Times New Roman" pitchFamily="18" charset="0"/>
                          <a:ea typeface="SimSun" pitchFamily="2" charset="-122"/>
                          <a:cs typeface="Arial" pitchFamily="34" charset="0"/>
                        </a:rPr>
                        <a:t>W</a:t>
                      </a:r>
                      <a:endParaRPr kumimoji="0" lang="ar-SY" altLang="zh-CN" sz="24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r>
              <a:tr h="431807">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70.52</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Y"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(10.25*6.88)</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00"/>
                          </a:solidFill>
                          <a:effectLst/>
                          <a:latin typeface="Times New Roman" pitchFamily="18" charset="0"/>
                          <a:ea typeface="SimSun" pitchFamily="2" charset="-122"/>
                          <a:cs typeface="Mangal" pitchFamily="2"/>
                        </a:rPr>
                        <a:t>Ceiling</a:t>
                      </a:r>
                      <a:endParaRPr kumimoji="0" lang="en-US" altLang="zh-CN" sz="14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endParaRPr>
                    </a:p>
                  </a:txBody>
                  <a:tcPr marL="90000" marR="90000" marT="46801" marB="46801" horzOverflow="overflow">
                    <a:lnL w="12700" cap="flat" cmpd="sng" algn="ctr">
                      <a:solidFill>
                        <a:srgbClr val="FFFF0F"/>
                      </a:solidFill>
                      <a:prstDash val="solid"/>
                      <a:round/>
                      <a:headEnd type="none" w="med" len="med"/>
                      <a:tailEnd type="none" w="med" len="med"/>
                    </a:lnL>
                    <a:lnR w="12700" cap="flat" cmpd="sng" algn="ctr">
                      <a:solidFill>
                        <a:srgbClr val="FFFF0F"/>
                      </a:solidFill>
                      <a:prstDash val="solid"/>
                      <a:round/>
                      <a:headEnd type="none" w="med" len="med"/>
                      <a:tailEnd type="none" w="med" len="med"/>
                    </a:lnR>
                    <a:lnT w="12700" cap="flat" cmpd="sng" algn="ctr">
                      <a:solidFill>
                        <a:srgbClr val="FFFF0F"/>
                      </a:solidFill>
                      <a:prstDash val="solid"/>
                      <a:round/>
                      <a:headEnd type="none" w="med" len="med"/>
                      <a:tailEnd type="none" w="med" len="med"/>
                    </a:lnT>
                    <a:lnB w="12700" cap="flat" cmpd="sng" algn="ctr">
                      <a:solidFill>
                        <a:srgbClr val="FFFF0F"/>
                      </a:solidFill>
                      <a:prstDash val="solid"/>
                      <a:round/>
                      <a:headEnd type="none" w="med" len="med"/>
                      <a:tailEnd type="none" w="med" len="med"/>
                    </a:lnB>
                    <a:lnTlToBr>
                      <a:noFill/>
                    </a:lnTlToBr>
                    <a:lnBlToTr>
                      <a:noFill/>
                    </a:lnBlToTr>
                    <a:solidFill>
                      <a:schemeClr val="accent1"/>
                    </a:solidFill>
                  </a:tcPr>
                </a:tc>
              </a:tr>
            </a:tbl>
          </a:graphicData>
        </a:graphic>
      </p:graphicFrame>
      <p:sp>
        <p:nvSpPr>
          <p:cNvPr id="170015" name="AutoShape 31"/>
          <p:cNvSpPr>
            <a:spLocks noChangeArrowheads="1"/>
          </p:cNvSpPr>
          <p:nvPr/>
        </p:nvSpPr>
        <p:spPr bwMode="auto">
          <a:xfrm>
            <a:off x="0" y="0"/>
            <a:ext cx="9144000" cy="6858000"/>
          </a:xfrm>
          <a:prstGeom prst="roundRect">
            <a:avLst>
              <a:gd name="adj" fmla="val 16667"/>
            </a:avLst>
          </a:prstGeom>
          <a:gradFill rotWithShape="1">
            <a:gsLst>
              <a:gs pos="0">
                <a:srgbClr val="FF00FF"/>
              </a:gs>
              <a:gs pos="100000">
                <a:srgbClr val="B90793"/>
              </a:gs>
            </a:gsLst>
            <a:path path="shape">
              <a:fillToRect l="50000" t="50000" r="50000" b="50000"/>
            </a:path>
          </a:gradFill>
          <a:ln w="9525" algn="ctr">
            <a:noFill/>
            <a:round/>
            <a:headEnd/>
            <a:tailEnd/>
          </a:ln>
          <a:effectLst>
            <a:outerShdw dist="45791" dir="2021404" algn="ctr" rotWithShape="0">
              <a:srgbClr val="B2B2B2">
                <a:alpha val="80000"/>
              </a:srgbClr>
            </a:outerShdw>
          </a:effectLst>
        </p:spPr>
        <p:txBody>
          <a:bodyPr wrap="none" anchor="ctr"/>
          <a:lstStyle/>
          <a:p>
            <a:pPr>
              <a:defRPr/>
            </a:pPr>
            <a:endParaRPr lang="ar-SY"/>
          </a:p>
        </p:txBody>
      </p:sp>
      <p:sp>
        <p:nvSpPr>
          <p:cNvPr id="170016" name="Text Box 32"/>
          <p:cNvSpPr txBox="1">
            <a:spLocks noChangeArrowheads="1"/>
          </p:cNvSpPr>
          <p:nvPr/>
        </p:nvSpPr>
        <p:spPr bwMode="auto">
          <a:xfrm>
            <a:off x="250825" y="404813"/>
            <a:ext cx="82089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zh-CN" sz="32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Calculation of Heat Transfer Through Wall due to Temperature Difference</a:t>
            </a:r>
            <a:r>
              <a:rPr lang="hi-IN" altLang="zh-CN" sz="3200" b="1">
                <a:solidFill>
                  <a:srgbClr val="000000"/>
                </a:solidFill>
                <a:latin typeface="Times New Roman" panose="02020603050405020304" pitchFamily="18" charset="0"/>
                <a:ea typeface="SimSun" panose="02010600030101010101" pitchFamily="2" charset="-122"/>
                <a:cs typeface="Mangal" panose="02040503050203030202" pitchFamily="18" charset="0"/>
              </a:rPr>
              <a:t> :</a:t>
            </a:r>
            <a:endParaRPr lang="hi-IN" sz="3200" b="1">
              <a:solidFill>
                <a:srgbClr val="000000"/>
              </a:solidFill>
              <a:latin typeface="Times New Roman" panose="02020603050405020304" pitchFamily="18" charset="0"/>
              <a:ea typeface="SimSun" panose="02010600030101010101" pitchFamily="2" charset="-122"/>
              <a:cs typeface="Mangal" panose="02040503050203030202" pitchFamily="18" charset="0"/>
            </a:endParaRPr>
          </a:p>
        </p:txBody>
      </p:sp>
      <p:sp>
        <p:nvSpPr>
          <p:cNvPr id="170017" name="Text Box 33"/>
          <p:cNvSpPr txBox="1">
            <a:spLocks noChangeArrowheads="1"/>
          </p:cNvSpPr>
          <p:nvPr/>
        </p:nvSpPr>
        <p:spPr bwMode="auto">
          <a:xfrm>
            <a:off x="2627313" y="1916113"/>
            <a:ext cx="3384550" cy="617537"/>
          </a:xfrm>
          <a:prstGeom prst="rect">
            <a:avLst/>
          </a:prstGeom>
          <a:solidFill>
            <a:srgbClr val="FFFFCC"/>
          </a:solidFill>
          <a:ln w="38100" algn="ctr">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altLang="zh-CN" sz="3200" b="1">
                <a:ea typeface="SimSun" panose="02010600030101010101" pitchFamily="2" charset="-122"/>
              </a:rPr>
              <a:t>Q = ∑A×U×∆T</a:t>
            </a:r>
            <a:endParaRPr lang="en-US" sz="3200" b="1"/>
          </a:p>
        </p:txBody>
      </p:sp>
      <p:sp>
        <p:nvSpPr>
          <p:cNvPr id="170018" name="Text Box 34"/>
          <p:cNvSpPr txBox="1">
            <a:spLocks noChangeArrowheads="1"/>
          </p:cNvSpPr>
          <p:nvPr/>
        </p:nvSpPr>
        <p:spPr bwMode="auto">
          <a:xfrm>
            <a:off x="2627313" y="2708275"/>
            <a:ext cx="3384550" cy="1868488"/>
          </a:xfrm>
          <a:prstGeom prst="rect">
            <a:avLst/>
          </a:prstGeom>
          <a:solidFill>
            <a:srgbClr val="FFFFCD"/>
          </a:solidFill>
          <a:ln w="38100" algn="ctr">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50000"/>
              </a:spcBef>
            </a:pPr>
            <a:r>
              <a:rPr lang="en-US" sz="2400" b="1">
                <a:solidFill>
                  <a:srgbClr val="000000"/>
                </a:solidFill>
                <a:ea typeface="Times New Roman" panose="02020603050405020304" pitchFamily="18" charset="0"/>
                <a:cs typeface="Mangal" panose="02040503050203030202" pitchFamily="18" charset="0"/>
              </a:rPr>
              <a:t>External wall </a:t>
            </a:r>
          </a:p>
          <a:p>
            <a:pPr algn="l" rtl="0" eaLnBrk="1" hangingPunct="1">
              <a:spcBef>
                <a:spcPct val="50000"/>
              </a:spcBef>
            </a:pPr>
            <a:r>
              <a:rPr lang="en-US" b="1">
                <a:solidFill>
                  <a:srgbClr val="000000"/>
                </a:solidFill>
                <a:ea typeface="Times New Roman" panose="02020603050405020304" pitchFamily="18" charset="0"/>
                <a:cs typeface="Mangal" panose="02040503050203030202" pitchFamily="18" charset="0"/>
              </a:rPr>
              <a:t>U</a:t>
            </a:r>
            <a:r>
              <a:rPr lang="en-US" b="1" baseline="-30000">
                <a:solidFill>
                  <a:srgbClr val="000000"/>
                </a:solidFill>
                <a:ea typeface="Times New Roman" panose="02020603050405020304" pitchFamily="18" charset="0"/>
                <a:cs typeface="Mangal" panose="02040503050203030202" pitchFamily="18" charset="0"/>
              </a:rPr>
              <a:t>w</a:t>
            </a:r>
            <a:r>
              <a:rPr lang="en-US" b="1">
                <a:solidFill>
                  <a:srgbClr val="000000"/>
                </a:solidFill>
                <a:ea typeface="Times New Roman" panose="02020603050405020304" pitchFamily="18" charset="0"/>
                <a:cs typeface="Mangal" panose="02040503050203030202" pitchFamily="18" charset="0"/>
              </a:rPr>
              <a:t> =1/h</a:t>
            </a:r>
            <a:r>
              <a:rPr lang="en-US" b="1" baseline="-30000">
                <a:solidFill>
                  <a:srgbClr val="000000"/>
                </a:solidFill>
                <a:ea typeface="Times New Roman" panose="02020603050405020304" pitchFamily="18" charset="0"/>
                <a:cs typeface="Mangal" panose="02040503050203030202" pitchFamily="18" charset="0"/>
              </a:rPr>
              <a:t>i</a:t>
            </a:r>
            <a:r>
              <a:rPr lang="en-US" b="1">
                <a:solidFill>
                  <a:srgbClr val="000000"/>
                </a:solidFill>
                <a:ea typeface="Times New Roman" panose="02020603050405020304" pitchFamily="18" charset="0"/>
                <a:cs typeface="Mangal" panose="02040503050203030202" pitchFamily="18" charset="0"/>
              </a:rPr>
              <a:t>+1/h</a:t>
            </a:r>
            <a:r>
              <a:rPr lang="en-US" b="1" baseline="-30000">
                <a:solidFill>
                  <a:srgbClr val="000000"/>
                </a:solidFill>
                <a:ea typeface="Times New Roman" panose="02020603050405020304" pitchFamily="18" charset="0"/>
                <a:cs typeface="Mangal" panose="02040503050203030202" pitchFamily="18" charset="0"/>
              </a:rPr>
              <a:t>o</a:t>
            </a:r>
            <a:r>
              <a:rPr lang="en-US" b="1">
                <a:solidFill>
                  <a:srgbClr val="000000"/>
                </a:solidFill>
                <a:ea typeface="Times New Roman" panose="02020603050405020304" pitchFamily="18" charset="0"/>
                <a:cs typeface="Mangal" panose="02040503050203030202" pitchFamily="18" charset="0"/>
              </a:rPr>
              <a:t>+∑∂/K </a:t>
            </a:r>
            <a:r>
              <a:rPr lang="en-US" b="1" baseline="-30000">
                <a:solidFill>
                  <a:srgbClr val="000000"/>
                </a:solidFill>
                <a:ea typeface="Times New Roman" panose="02020603050405020304" pitchFamily="18" charset="0"/>
                <a:cs typeface="Mangal" panose="02040503050203030202" pitchFamily="18" charset="0"/>
              </a:rPr>
              <a:t>i</a:t>
            </a:r>
            <a:endParaRPr lang="en-US" b="1">
              <a:solidFill>
                <a:srgbClr val="000000"/>
              </a:solidFill>
              <a:ea typeface="Times New Roman" panose="02020603050405020304" pitchFamily="18" charset="0"/>
              <a:cs typeface="Mangal" panose="02040503050203030202" pitchFamily="18" charset="0"/>
            </a:endParaRPr>
          </a:p>
          <a:p>
            <a:pPr algn="l" rtl="0" eaLnBrk="1" hangingPunct="1">
              <a:spcBef>
                <a:spcPct val="50000"/>
              </a:spcBef>
            </a:pPr>
            <a:r>
              <a:rPr lang="en-US" sz="2400" b="1">
                <a:solidFill>
                  <a:srgbClr val="000000"/>
                </a:solidFill>
                <a:ea typeface="Times New Roman" panose="02020603050405020304" pitchFamily="18" charset="0"/>
                <a:cs typeface="Mangal" panose="02040503050203030202" pitchFamily="18" charset="0"/>
              </a:rPr>
              <a:t>Internal wall</a:t>
            </a:r>
          </a:p>
          <a:p>
            <a:pPr algn="l" rtl="0" eaLnBrk="1" hangingPunct="1">
              <a:spcBef>
                <a:spcPct val="50000"/>
              </a:spcBef>
            </a:pPr>
            <a:r>
              <a:rPr lang="en-US" b="1">
                <a:solidFill>
                  <a:srgbClr val="000000"/>
                </a:solidFill>
                <a:ea typeface="Times New Roman" panose="02020603050405020304" pitchFamily="18" charset="0"/>
                <a:cs typeface="Mangal" panose="02040503050203030202" pitchFamily="18" charset="0"/>
              </a:rPr>
              <a:t>U</a:t>
            </a:r>
            <a:r>
              <a:rPr lang="en-US" b="1" baseline="-30000">
                <a:solidFill>
                  <a:srgbClr val="000000"/>
                </a:solidFill>
                <a:ea typeface="Times New Roman" panose="02020603050405020304" pitchFamily="18" charset="0"/>
                <a:cs typeface="Mangal" panose="02040503050203030202" pitchFamily="18" charset="0"/>
              </a:rPr>
              <a:t>w</a:t>
            </a:r>
            <a:r>
              <a:rPr lang="en-US" b="1">
                <a:solidFill>
                  <a:srgbClr val="000000"/>
                </a:solidFill>
                <a:ea typeface="Times New Roman" panose="02020603050405020304" pitchFamily="18" charset="0"/>
                <a:cs typeface="Mangal" panose="02040503050203030202" pitchFamily="18" charset="0"/>
              </a:rPr>
              <a:t> =1/h</a:t>
            </a:r>
            <a:r>
              <a:rPr lang="en-US" b="1" baseline="-30000">
                <a:solidFill>
                  <a:srgbClr val="000000"/>
                </a:solidFill>
                <a:ea typeface="Times New Roman" panose="02020603050405020304" pitchFamily="18" charset="0"/>
                <a:cs typeface="Mangal" panose="02040503050203030202" pitchFamily="18" charset="0"/>
              </a:rPr>
              <a:t>i</a:t>
            </a:r>
            <a:r>
              <a:rPr lang="en-US" b="1">
                <a:solidFill>
                  <a:srgbClr val="000000"/>
                </a:solidFill>
                <a:ea typeface="Times New Roman" panose="02020603050405020304" pitchFamily="18" charset="0"/>
                <a:cs typeface="Mangal" panose="02040503050203030202" pitchFamily="18" charset="0"/>
              </a:rPr>
              <a:t>+1/h</a:t>
            </a:r>
            <a:r>
              <a:rPr lang="en-US" b="1" baseline="-30000">
                <a:solidFill>
                  <a:srgbClr val="000000"/>
                </a:solidFill>
                <a:ea typeface="Times New Roman" panose="02020603050405020304" pitchFamily="18" charset="0"/>
                <a:cs typeface="Mangal" panose="02040503050203030202" pitchFamily="18" charset="0"/>
              </a:rPr>
              <a:t>i</a:t>
            </a:r>
            <a:r>
              <a:rPr lang="en-US" b="1">
                <a:solidFill>
                  <a:srgbClr val="000000"/>
                </a:solidFill>
                <a:ea typeface="Times New Roman" panose="02020603050405020304" pitchFamily="18" charset="0"/>
                <a:cs typeface="Mangal" panose="02040503050203030202" pitchFamily="18" charset="0"/>
              </a:rPr>
              <a:t>+∑∂/K </a:t>
            </a:r>
            <a:r>
              <a:rPr lang="en-US" b="1" baseline="-30000">
                <a:solidFill>
                  <a:srgbClr val="000000"/>
                </a:solidFill>
                <a:ea typeface="Times New Roman" panose="02020603050405020304" pitchFamily="18" charset="0"/>
                <a:cs typeface="Mangal" panose="02040503050203030202" pitchFamily="18" charset="0"/>
              </a:rPr>
              <a:t>i</a:t>
            </a:r>
          </a:p>
        </p:txBody>
      </p:sp>
      <p:pic>
        <p:nvPicPr>
          <p:cNvPr id="170019"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4868863"/>
            <a:ext cx="5257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0020" name="Object 36"/>
          <p:cNvGraphicFramePr>
            <a:graphicFrameLocks noChangeAspect="1"/>
          </p:cNvGraphicFramePr>
          <p:nvPr/>
        </p:nvGraphicFramePr>
        <p:xfrm>
          <a:off x="1258888" y="4581525"/>
          <a:ext cx="6264275" cy="2016125"/>
        </p:xfrm>
        <a:graphic>
          <a:graphicData uri="http://schemas.openxmlformats.org/presentationml/2006/ole">
            <mc:AlternateContent xmlns:mc="http://schemas.openxmlformats.org/markup-compatibility/2006">
              <mc:Choice xmlns:v="urn:schemas-microsoft-com:vml" Requires="v">
                <p:oleObj spid="_x0000_s2085" name="Bitmap Image" r:id="rId5" imgW="4180952" imgH="1200318" progId="Paint.Picture">
                  <p:embed/>
                </p:oleObj>
              </mc:Choice>
              <mc:Fallback>
                <p:oleObj name="Bitmap Image" r:id="rId5" imgW="4180952" imgH="1200318" progId="Paint.Picture">
                  <p:embed/>
                  <p:pic>
                    <p:nvPicPr>
                      <p:cNvPr id="0" name="Object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4581525"/>
                        <a:ext cx="6264275" cy="2016125"/>
                      </a:xfrm>
                      <a:prstGeom prst="rect">
                        <a:avLst/>
                      </a:prstGeom>
                      <a:noFill/>
                      <a:ln>
                        <a:noFill/>
                      </a:ln>
                      <a:effectLst/>
                      <a:extLst>
                        <a:ext uri="{909E8E84-426E-40DD-AFC4-6F175D3DCCD1}">
                          <a14:hiddenFill xmlns:a14="http://schemas.microsoft.com/office/drawing/2010/main">
                            <a:solidFill>
                              <a:srgbClr val="3366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45791" dir="2021404" algn="ctr" rotWithShape="0">
                                <a:srgbClr val="B2B2B2">
                                  <a:alpha val="80000"/>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69986">
                                            <p:txEl>
                                              <p:pRg st="0" end="0"/>
                                            </p:txEl>
                                          </p:spTgt>
                                        </p:tgtEl>
                                        <p:attrNameLst>
                                          <p:attrName>style.visibility</p:attrName>
                                        </p:attrNameLst>
                                      </p:cBhvr>
                                      <p:to>
                                        <p:strVal val="visible"/>
                                      </p:to>
                                    </p:set>
                                    <p:animEffect transition="in" filter="fade">
                                      <p:cBhvr>
                                        <p:cTn id="7" dur="1000"/>
                                        <p:tgtEl>
                                          <p:spTgt spid="169986">
                                            <p:txEl>
                                              <p:pRg st="0" end="0"/>
                                            </p:txEl>
                                          </p:spTgt>
                                        </p:tgtEl>
                                      </p:cBhvr>
                                    </p:animEffect>
                                    <p:anim calcmode="lin" valueType="num">
                                      <p:cBhvr>
                                        <p:cTn id="8" dur="1000" fill="hold"/>
                                        <p:tgtEl>
                                          <p:spTgt spid="16998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6998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998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169986">
                                            <p:txEl>
                                              <p:pRg st="2" end="2"/>
                                            </p:txEl>
                                          </p:spTgt>
                                        </p:tgtEl>
                                        <p:attrNameLst>
                                          <p:attrName>style.visibility</p:attrName>
                                        </p:attrNameLst>
                                      </p:cBhvr>
                                      <p:to>
                                        <p:strVal val="visible"/>
                                      </p:to>
                                    </p:set>
                                    <p:animEffect transition="in" filter="slide(fromBottom)">
                                      <p:cBhvr>
                                        <p:cTn id="15" dur="500"/>
                                        <p:tgtEl>
                                          <p:spTgt spid="169986">
                                            <p:txEl>
                                              <p:pRg st="2" end="2"/>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169986">
                                            <p:txEl>
                                              <p:pRg st="3" end="3"/>
                                            </p:txEl>
                                          </p:spTgt>
                                        </p:tgtEl>
                                        <p:attrNameLst>
                                          <p:attrName>style.visibility</p:attrName>
                                        </p:attrNameLst>
                                      </p:cBhvr>
                                      <p:to>
                                        <p:strVal val="visible"/>
                                      </p:to>
                                    </p:set>
                                    <p:animEffect transition="in" filter="slide(fromBottom)">
                                      <p:cBhvr>
                                        <p:cTn id="18" dur="500"/>
                                        <p:tgtEl>
                                          <p:spTgt spid="169986">
                                            <p:txEl>
                                              <p:pRg st="3" end="3"/>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169986">
                                            <p:txEl>
                                              <p:pRg st="4" end="4"/>
                                            </p:txEl>
                                          </p:spTgt>
                                        </p:tgtEl>
                                        <p:attrNameLst>
                                          <p:attrName>style.visibility</p:attrName>
                                        </p:attrNameLst>
                                      </p:cBhvr>
                                      <p:to>
                                        <p:strVal val="visible"/>
                                      </p:to>
                                    </p:set>
                                    <p:animEffect transition="in" filter="slide(fromBottom)">
                                      <p:cBhvr>
                                        <p:cTn id="21" dur="500"/>
                                        <p:tgtEl>
                                          <p:spTgt spid="169986">
                                            <p:txEl>
                                              <p:pRg st="4" end="4"/>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69986">
                                            <p:txEl>
                                              <p:pRg st="5" end="5"/>
                                            </p:txEl>
                                          </p:spTgt>
                                        </p:tgtEl>
                                        <p:attrNameLst>
                                          <p:attrName>style.visibility</p:attrName>
                                        </p:attrNameLst>
                                      </p:cBhvr>
                                      <p:to>
                                        <p:strVal val="visible"/>
                                      </p:to>
                                    </p:set>
                                    <p:animEffect transition="in" filter="slide(fromBottom)">
                                      <p:cBhvr>
                                        <p:cTn id="24" dur="500"/>
                                        <p:tgtEl>
                                          <p:spTgt spid="169986">
                                            <p:txEl>
                                              <p:pRg st="5" end="5"/>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69986">
                                            <p:txEl>
                                              <p:pRg st="6" end="6"/>
                                            </p:txEl>
                                          </p:spTgt>
                                        </p:tgtEl>
                                        <p:attrNameLst>
                                          <p:attrName>style.visibility</p:attrName>
                                        </p:attrNameLst>
                                      </p:cBhvr>
                                      <p:to>
                                        <p:strVal val="visible"/>
                                      </p:to>
                                    </p:set>
                                    <p:animEffect transition="in" filter="slide(fromBottom)">
                                      <p:cBhvr>
                                        <p:cTn id="27" dur="500"/>
                                        <p:tgtEl>
                                          <p:spTgt spid="169986">
                                            <p:txEl>
                                              <p:pRg st="6" end="6"/>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169986">
                                            <p:txEl>
                                              <p:pRg st="7" end="7"/>
                                            </p:txEl>
                                          </p:spTgt>
                                        </p:tgtEl>
                                        <p:attrNameLst>
                                          <p:attrName>style.visibility</p:attrName>
                                        </p:attrNameLst>
                                      </p:cBhvr>
                                      <p:to>
                                        <p:strVal val="visible"/>
                                      </p:to>
                                    </p:set>
                                    <p:animEffect transition="in" filter="slide(fromBottom)">
                                      <p:cBhvr>
                                        <p:cTn id="30" dur="500"/>
                                        <p:tgtEl>
                                          <p:spTgt spid="169986">
                                            <p:txEl>
                                              <p:pRg st="7" end="7"/>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169986">
                                            <p:txEl>
                                              <p:pRg st="8" end="8"/>
                                            </p:txEl>
                                          </p:spTgt>
                                        </p:tgtEl>
                                        <p:attrNameLst>
                                          <p:attrName>style.visibility</p:attrName>
                                        </p:attrNameLst>
                                      </p:cBhvr>
                                      <p:to>
                                        <p:strVal val="visible"/>
                                      </p:to>
                                    </p:set>
                                    <p:animEffect transition="in" filter="slide(fromBottom)">
                                      <p:cBhvr>
                                        <p:cTn id="33" dur="500"/>
                                        <p:tgtEl>
                                          <p:spTgt spid="169986">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ntr" presetSubtype="16" fill="hold" nodeType="clickEffect">
                                  <p:stCondLst>
                                    <p:cond delay="0"/>
                                  </p:stCondLst>
                                  <p:childTnLst>
                                    <p:set>
                                      <p:cBhvr>
                                        <p:cTn id="37" dur="1" fill="hold">
                                          <p:stCondLst>
                                            <p:cond delay="0"/>
                                          </p:stCondLst>
                                        </p:cTn>
                                        <p:tgtEl>
                                          <p:spTgt spid="169987"/>
                                        </p:tgtEl>
                                        <p:attrNameLst>
                                          <p:attrName>style.visibility</p:attrName>
                                        </p:attrNameLst>
                                      </p:cBhvr>
                                      <p:to>
                                        <p:strVal val="visible"/>
                                      </p:to>
                                    </p:set>
                                    <p:animEffect transition="in" filter="diamond(in)">
                                      <p:cBhvr>
                                        <p:cTn id="38" dur="500"/>
                                        <p:tgtEl>
                                          <p:spTgt spid="16998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9" presetClass="exit" presetSubtype="0" fill="hold" nodeType="clickEffect">
                                  <p:stCondLst>
                                    <p:cond delay="0"/>
                                  </p:stCondLst>
                                  <p:childTnLst>
                                    <p:anim calcmode="lin" valueType="num">
                                      <p:cBhvr>
                                        <p:cTn id="42" dur="500"/>
                                        <p:tgtEl>
                                          <p:spTgt spid="169987"/>
                                        </p:tgtEl>
                                        <p:attrNameLst>
                                          <p:attrName>ppt_x</p:attrName>
                                        </p:attrNameLst>
                                      </p:cBhvr>
                                      <p:tavLst>
                                        <p:tav tm="0">
                                          <p:val>
                                            <p:strVal val="ppt_x"/>
                                          </p:val>
                                        </p:tav>
                                        <p:tav tm="100000">
                                          <p:val>
                                            <p:strVal val="ppt_x-.2"/>
                                          </p:val>
                                        </p:tav>
                                      </p:tavLst>
                                    </p:anim>
                                    <p:anim calcmode="lin" valueType="num">
                                      <p:cBhvr>
                                        <p:cTn id="43" dur="500"/>
                                        <p:tgtEl>
                                          <p:spTgt spid="169987"/>
                                        </p:tgtEl>
                                        <p:attrNameLst>
                                          <p:attrName>ppt_y</p:attrName>
                                        </p:attrNameLst>
                                      </p:cBhvr>
                                      <p:tavLst>
                                        <p:tav tm="0">
                                          <p:val>
                                            <p:strVal val="ppt_y"/>
                                          </p:val>
                                        </p:tav>
                                        <p:tav tm="100000">
                                          <p:val>
                                            <p:strVal val="ppt_y"/>
                                          </p:val>
                                        </p:tav>
                                      </p:tavLst>
                                    </p:anim>
                                    <p:animEffect transition="out" filter="fade">
                                      <p:cBhvr>
                                        <p:cTn id="44" dur="500"/>
                                        <p:tgtEl>
                                          <p:spTgt spid="169987"/>
                                        </p:tgtEl>
                                      </p:cBhvr>
                                    </p:animEffect>
                                    <p:set>
                                      <p:cBhvr>
                                        <p:cTn id="45" dur="1" fill="hold">
                                          <p:stCondLst>
                                            <p:cond delay="499"/>
                                          </p:stCondLst>
                                        </p:cTn>
                                        <p:tgtEl>
                                          <p:spTgt spid="169987"/>
                                        </p:tgtEl>
                                        <p:attrNameLst>
                                          <p:attrName>style.visibility</p:attrName>
                                        </p:attrNameLst>
                                      </p:cBhvr>
                                      <p:to>
                                        <p:strVal val="hidden"/>
                                      </p:to>
                                    </p:set>
                                  </p:childTnLst>
                                </p:cTn>
                              </p:par>
                              <p:par>
                                <p:cTn id="46" presetID="29" presetClass="exit" presetSubtype="0" fill="hold" grpId="0" nodeType="withEffect">
                                  <p:stCondLst>
                                    <p:cond delay="0"/>
                                  </p:stCondLst>
                                  <p:childTnLst>
                                    <p:anim calcmode="lin" valueType="num">
                                      <p:cBhvr>
                                        <p:cTn id="47" dur="500"/>
                                        <p:tgtEl>
                                          <p:spTgt spid="169986">
                                            <p:txEl>
                                              <p:pRg st="0" end="0"/>
                                            </p:txEl>
                                          </p:spTgt>
                                        </p:tgtEl>
                                        <p:attrNameLst>
                                          <p:attrName>ppt_x</p:attrName>
                                        </p:attrNameLst>
                                      </p:cBhvr>
                                      <p:tavLst>
                                        <p:tav tm="0">
                                          <p:val>
                                            <p:strVal val="ppt_x"/>
                                          </p:val>
                                        </p:tav>
                                        <p:tav tm="100000">
                                          <p:val>
                                            <p:strVal val="ppt_x-.2"/>
                                          </p:val>
                                        </p:tav>
                                      </p:tavLst>
                                    </p:anim>
                                    <p:anim calcmode="lin" valueType="num">
                                      <p:cBhvr>
                                        <p:cTn id="48" dur="500"/>
                                        <p:tgtEl>
                                          <p:spTgt spid="169986">
                                            <p:txEl>
                                              <p:pRg st="0" end="0"/>
                                            </p:txEl>
                                          </p:spTgt>
                                        </p:tgtEl>
                                        <p:attrNameLst>
                                          <p:attrName>ppt_y</p:attrName>
                                        </p:attrNameLst>
                                      </p:cBhvr>
                                      <p:tavLst>
                                        <p:tav tm="0">
                                          <p:val>
                                            <p:strVal val="ppt_y"/>
                                          </p:val>
                                        </p:tav>
                                        <p:tav tm="100000">
                                          <p:val>
                                            <p:strVal val="ppt_y"/>
                                          </p:val>
                                        </p:tav>
                                      </p:tavLst>
                                    </p:anim>
                                    <p:animEffect transition="out" filter="fade">
                                      <p:cBhvr>
                                        <p:cTn id="49" dur="500"/>
                                        <p:tgtEl>
                                          <p:spTgt spid="169986">
                                            <p:txEl>
                                              <p:pRg st="0" end="0"/>
                                            </p:txEl>
                                          </p:spTgt>
                                        </p:tgtEl>
                                      </p:cBhvr>
                                    </p:animEffect>
                                    <p:set>
                                      <p:cBhvr>
                                        <p:cTn id="50" dur="1" fill="hold">
                                          <p:stCondLst>
                                            <p:cond delay="499"/>
                                          </p:stCondLst>
                                        </p:cTn>
                                        <p:tgtEl>
                                          <p:spTgt spid="169986">
                                            <p:txEl>
                                              <p:pRg st="0" end="0"/>
                                            </p:txEl>
                                          </p:spTgt>
                                        </p:tgtEl>
                                        <p:attrNameLst>
                                          <p:attrName>style.visibility</p:attrName>
                                        </p:attrNameLst>
                                      </p:cBhvr>
                                      <p:to>
                                        <p:strVal val="hidden"/>
                                      </p:to>
                                    </p:set>
                                  </p:childTnLst>
                                </p:cTn>
                              </p:par>
                              <p:par>
                                <p:cTn id="51" presetID="29" presetClass="exit" presetSubtype="0" fill="hold" grpId="0" nodeType="withEffect">
                                  <p:stCondLst>
                                    <p:cond delay="0"/>
                                  </p:stCondLst>
                                  <p:childTnLst>
                                    <p:anim calcmode="lin" valueType="num">
                                      <p:cBhvr>
                                        <p:cTn id="52" dur="500"/>
                                        <p:tgtEl>
                                          <p:spTgt spid="169986">
                                            <p:txEl>
                                              <p:pRg st="2" end="2"/>
                                            </p:txEl>
                                          </p:spTgt>
                                        </p:tgtEl>
                                        <p:attrNameLst>
                                          <p:attrName>ppt_x</p:attrName>
                                        </p:attrNameLst>
                                      </p:cBhvr>
                                      <p:tavLst>
                                        <p:tav tm="0">
                                          <p:val>
                                            <p:strVal val="ppt_x"/>
                                          </p:val>
                                        </p:tav>
                                        <p:tav tm="100000">
                                          <p:val>
                                            <p:strVal val="ppt_x-.2"/>
                                          </p:val>
                                        </p:tav>
                                      </p:tavLst>
                                    </p:anim>
                                    <p:anim calcmode="lin" valueType="num">
                                      <p:cBhvr>
                                        <p:cTn id="53" dur="500"/>
                                        <p:tgtEl>
                                          <p:spTgt spid="169986">
                                            <p:txEl>
                                              <p:pRg st="2" end="2"/>
                                            </p:txEl>
                                          </p:spTgt>
                                        </p:tgtEl>
                                        <p:attrNameLst>
                                          <p:attrName>ppt_y</p:attrName>
                                        </p:attrNameLst>
                                      </p:cBhvr>
                                      <p:tavLst>
                                        <p:tav tm="0">
                                          <p:val>
                                            <p:strVal val="ppt_y"/>
                                          </p:val>
                                        </p:tav>
                                        <p:tav tm="100000">
                                          <p:val>
                                            <p:strVal val="ppt_y"/>
                                          </p:val>
                                        </p:tav>
                                      </p:tavLst>
                                    </p:anim>
                                    <p:animEffect transition="out" filter="fade">
                                      <p:cBhvr>
                                        <p:cTn id="54" dur="500"/>
                                        <p:tgtEl>
                                          <p:spTgt spid="169986">
                                            <p:txEl>
                                              <p:pRg st="2" end="2"/>
                                            </p:txEl>
                                          </p:spTgt>
                                        </p:tgtEl>
                                      </p:cBhvr>
                                    </p:animEffect>
                                    <p:set>
                                      <p:cBhvr>
                                        <p:cTn id="55" dur="1" fill="hold">
                                          <p:stCondLst>
                                            <p:cond delay="499"/>
                                          </p:stCondLst>
                                        </p:cTn>
                                        <p:tgtEl>
                                          <p:spTgt spid="169986">
                                            <p:txEl>
                                              <p:pRg st="2" end="2"/>
                                            </p:txEl>
                                          </p:spTgt>
                                        </p:tgtEl>
                                        <p:attrNameLst>
                                          <p:attrName>style.visibility</p:attrName>
                                        </p:attrNameLst>
                                      </p:cBhvr>
                                      <p:to>
                                        <p:strVal val="hidden"/>
                                      </p:to>
                                    </p:set>
                                  </p:childTnLst>
                                </p:cTn>
                              </p:par>
                              <p:par>
                                <p:cTn id="56" presetID="29" presetClass="exit" presetSubtype="0" fill="hold" grpId="0" nodeType="withEffect">
                                  <p:stCondLst>
                                    <p:cond delay="0"/>
                                  </p:stCondLst>
                                  <p:childTnLst>
                                    <p:anim calcmode="lin" valueType="num">
                                      <p:cBhvr>
                                        <p:cTn id="57" dur="500"/>
                                        <p:tgtEl>
                                          <p:spTgt spid="169986">
                                            <p:txEl>
                                              <p:pRg st="3" end="3"/>
                                            </p:txEl>
                                          </p:spTgt>
                                        </p:tgtEl>
                                        <p:attrNameLst>
                                          <p:attrName>ppt_x</p:attrName>
                                        </p:attrNameLst>
                                      </p:cBhvr>
                                      <p:tavLst>
                                        <p:tav tm="0">
                                          <p:val>
                                            <p:strVal val="ppt_x"/>
                                          </p:val>
                                        </p:tav>
                                        <p:tav tm="100000">
                                          <p:val>
                                            <p:strVal val="ppt_x-.2"/>
                                          </p:val>
                                        </p:tav>
                                      </p:tavLst>
                                    </p:anim>
                                    <p:anim calcmode="lin" valueType="num">
                                      <p:cBhvr>
                                        <p:cTn id="58" dur="500"/>
                                        <p:tgtEl>
                                          <p:spTgt spid="169986">
                                            <p:txEl>
                                              <p:pRg st="3" end="3"/>
                                            </p:txEl>
                                          </p:spTgt>
                                        </p:tgtEl>
                                        <p:attrNameLst>
                                          <p:attrName>ppt_y</p:attrName>
                                        </p:attrNameLst>
                                      </p:cBhvr>
                                      <p:tavLst>
                                        <p:tav tm="0">
                                          <p:val>
                                            <p:strVal val="ppt_y"/>
                                          </p:val>
                                        </p:tav>
                                        <p:tav tm="100000">
                                          <p:val>
                                            <p:strVal val="ppt_y"/>
                                          </p:val>
                                        </p:tav>
                                      </p:tavLst>
                                    </p:anim>
                                    <p:animEffect transition="out" filter="fade">
                                      <p:cBhvr>
                                        <p:cTn id="59" dur="500"/>
                                        <p:tgtEl>
                                          <p:spTgt spid="169986">
                                            <p:txEl>
                                              <p:pRg st="3" end="3"/>
                                            </p:txEl>
                                          </p:spTgt>
                                        </p:tgtEl>
                                      </p:cBhvr>
                                    </p:animEffect>
                                    <p:set>
                                      <p:cBhvr>
                                        <p:cTn id="60" dur="1" fill="hold">
                                          <p:stCondLst>
                                            <p:cond delay="499"/>
                                          </p:stCondLst>
                                        </p:cTn>
                                        <p:tgtEl>
                                          <p:spTgt spid="169986">
                                            <p:txEl>
                                              <p:pRg st="3" end="3"/>
                                            </p:txEl>
                                          </p:spTgt>
                                        </p:tgtEl>
                                        <p:attrNameLst>
                                          <p:attrName>style.visibility</p:attrName>
                                        </p:attrNameLst>
                                      </p:cBhvr>
                                      <p:to>
                                        <p:strVal val="hidden"/>
                                      </p:to>
                                    </p:set>
                                  </p:childTnLst>
                                </p:cTn>
                              </p:par>
                              <p:par>
                                <p:cTn id="61" presetID="29" presetClass="exit" presetSubtype="0" fill="hold" grpId="0" nodeType="withEffect">
                                  <p:stCondLst>
                                    <p:cond delay="0"/>
                                  </p:stCondLst>
                                  <p:childTnLst>
                                    <p:anim calcmode="lin" valueType="num">
                                      <p:cBhvr>
                                        <p:cTn id="62" dur="500"/>
                                        <p:tgtEl>
                                          <p:spTgt spid="169986">
                                            <p:txEl>
                                              <p:pRg st="4" end="4"/>
                                            </p:txEl>
                                          </p:spTgt>
                                        </p:tgtEl>
                                        <p:attrNameLst>
                                          <p:attrName>ppt_x</p:attrName>
                                        </p:attrNameLst>
                                      </p:cBhvr>
                                      <p:tavLst>
                                        <p:tav tm="0">
                                          <p:val>
                                            <p:strVal val="ppt_x"/>
                                          </p:val>
                                        </p:tav>
                                        <p:tav tm="100000">
                                          <p:val>
                                            <p:strVal val="ppt_x-.2"/>
                                          </p:val>
                                        </p:tav>
                                      </p:tavLst>
                                    </p:anim>
                                    <p:anim calcmode="lin" valueType="num">
                                      <p:cBhvr>
                                        <p:cTn id="63" dur="500"/>
                                        <p:tgtEl>
                                          <p:spTgt spid="169986">
                                            <p:txEl>
                                              <p:pRg st="4" end="4"/>
                                            </p:txEl>
                                          </p:spTgt>
                                        </p:tgtEl>
                                        <p:attrNameLst>
                                          <p:attrName>ppt_y</p:attrName>
                                        </p:attrNameLst>
                                      </p:cBhvr>
                                      <p:tavLst>
                                        <p:tav tm="0">
                                          <p:val>
                                            <p:strVal val="ppt_y"/>
                                          </p:val>
                                        </p:tav>
                                        <p:tav tm="100000">
                                          <p:val>
                                            <p:strVal val="ppt_y"/>
                                          </p:val>
                                        </p:tav>
                                      </p:tavLst>
                                    </p:anim>
                                    <p:animEffect transition="out" filter="fade">
                                      <p:cBhvr>
                                        <p:cTn id="64" dur="500"/>
                                        <p:tgtEl>
                                          <p:spTgt spid="169986">
                                            <p:txEl>
                                              <p:pRg st="4" end="4"/>
                                            </p:txEl>
                                          </p:spTgt>
                                        </p:tgtEl>
                                      </p:cBhvr>
                                    </p:animEffect>
                                    <p:set>
                                      <p:cBhvr>
                                        <p:cTn id="65" dur="1" fill="hold">
                                          <p:stCondLst>
                                            <p:cond delay="499"/>
                                          </p:stCondLst>
                                        </p:cTn>
                                        <p:tgtEl>
                                          <p:spTgt spid="169986">
                                            <p:txEl>
                                              <p:pRg st="4" end="4"/>
                                            </p:txEl>
                                          </p:spTgt>
                                        </p:tgtEl>
                                        <p:attrNameLst>
                                          <p:attrName>style.visibility</p:attrName>
                                        </p:attrNameLst>
                                      </p:cBhvr>
                                      <p:to>
                                        <p:strVal val="hidden"/>
                                      </p:to>
                                    </p:set>
                                  </p:childTnLst>
                                </p:cTn>
                              </p:par>
                              <p:par>
                                <p:cTn id="66" presetID="29" presetClass="exit" presetSubtype="0" fill="hold" grpId="0" nodeType="withEffect">
                                  <p:stCondLst>
                                    <p:cond delay="0"/>
                                  </p:stCondLst>
                                  <p:childTnLst>
                                    <p:anim calcmode="lin" valueType="num">
                                      <p:cBhvr>
                                        <p:cTn id="67" dur="500"/>
                                        <p:tgtEl>
                                          <p:spTgt spid="169986">
                                            <p:txEl>
                                              <p:pRg st="5" end="5"/>
                                            </p:txEl>
                                          </p:spTgt>
                                        </p:tgtEl>
                                        <p:attrNameLst>
                                          <p:attrName>ppt_x</p:attrName>
                                        </p:attrNameLst>
                                      </p:cBhvr>
                                      <p:tavLst>
                                        <p:tav tm="0">
                                          <p:val>
                                            <p:strVal val="ppt_x"/>
                                          </p:val>
                                        </p:tav>
                                        <p:tav tm="100000">
                                          <p:val>
                                            <p:strVal val="ppt_x-.2"/>
                                          </p:val>
                                        </p:tav>
                                      </p:tavLst>
                                    </p:anim>
                                    <p:anim calcmode="lin" valueType="num">
                                      <p:cBhvr>
                                        <p:cTn id="68" dur="500"/>
                                        <p:tgtEl>
                                          <p:spTgt spid="169986">
                                            <p:txEl>
                                              <p:pRg st="5" end="5"/>
                                            </p:txEl>
                                          </p:spTgt>
                                        </p:tgtEl>
                                        <p:attrNameLst>
                                          <p:attrName>ppt_y</p:attrName>
                                        </p:attrNameLst>
                                      </p:cBhvr>
                                      <p:tavLst>
                                        <p:tav tm="0">
                                          <p:val>
                                            <p:strVal val="ppt_y"/>
                                          </p:val>
                                        </p:tav>
                                        <p:tav tm="100000">
                                          <p:val>
                                            <p:strVal val="ppt_y"/>
                                          </p:val>
                                        </p:tav>
                                      </p:tavLst>
                                    </p:anim>
                                    <p:animEffect transition="out" filter="fade">
                                      <p:cBhvr>
                                        <p:cTn id="69" dur="500"/>
                                        <p:tgtEl>
                                          <p:spTgt spid="169986">
                                            <p:txEl>
                                              <p:pRg st="5" end="5"/>
                                            </p:txEl>
                                          </p:spTgt>
                                        </p:tgtEl>
                                      </p:cBhvr>
                                    </p:animEffect>
                                    <p:set>
                                      <p:cBhvr>
                                        <p:cTn id="70" dur="1" fill="hold">
                                          <p:stCondLst>
                                            <p:cond delay="499"/>
                                          </p:stCondLst>
                                        </p:cTn>
                                        <p:tgtEl>
                                          <p:spTgt spid="169986">
                                            <p:txEl>
                                              <p:pRg st="5" end="5"/>
                                            </p:txEl>
                                          </p:spTgt>
                                        </p:tgtEl>
                                        <p:attrNameLst>
                                          <p:attrName>style.visibility</p:attrName>
                                        </p:attrNameLst>
                                      </p:cBhvr>
                                      <p:to>
                                        <p:strVal val="hidden"/>
                                      </p:to>
                                    </p:set>
                                  </p:childTnLst>
                                </p:cTn>
                              </p:par>
                              <p:par>
                                <p:cTn id="71" presetID="29" presetClass="exit" presetSubtype="0" fill="hold" grpId="0" nodeType="withEffect">
                                  <p:stCondLst>
                                    <p:cond delay="0"/>
                                  </p:stCondLst>
                                  <p:childTnLst>
                                    <p:anim calcmode="lin" valueType="num">
                                      <p:cBhvr>
                                        <p:cTn id="72" dur="500"/>
                                        <p:tgtEl>
                                          <p:spTgt spid="169986">
                                            <p:txEl>
                                              <p:pRg st="6" end="6"/>
                                            </p:txEl>
                                          </p:spTgt>
                                        </p:tgtEl>
                                        <p:attrNameLst>
                                          <p:attrName>ppt_x</p:attrName>
                                        </p:attrNameLst>
                                      </p:cBhvr>
                                      <p:tavLst>
                                        <p:tav tm="0">
                                          <p:val>
                                            <p:strVal val="ppt_x"/>
                                          </p:val>
                                        </p:tav>
                                        <p:tav tm="100000">
                                          <p:val>
                                            <p:strVal val="ppt_x-.2"/>
                                          </p:val>
                                        </p:tav>
                                      </p:tavLst>
                                    </p:anim>
                                    <p:anim calcmode="lin" valueType="num">
                                      <p:cBhvr>
                                        <p:cTn id="73" dur="500"/>
                                        <p:tgtEl>
                                          <p:spTgt spid="169986">
                                            <p:txEl>
                                              <p:pRg st="6" end="6"/>
                                            </p:txEl>
                                          </p:spTgt>
                                        </p:tgtEl>
                                        <p:attrNameLst>
                                          <p:attrName>ppt_y</p:attrName>
                                        </p:attrNameLst>
                                      </p:cBhvr>
                                      <p:tavLst>
                                        <p:tav tm="0">
                                          <p:val>
                                            <p:strVal val="ppt_y"/>
                                          </p:val>
                                        </p:tav>
                                        <p:tav tm="100000">
                                          <p:val>
                                            <p:strVal val="ppt_y"/>
                                          </p:val>
                                        </p:tav>
                                      </p:tavLst>
                                    </p:anim>
                                    <p:animEffect transition="out" filter="fade">
                                      <p:cBhvr>
                                        <p:cTn id="74" dur="500"/>
                                        <p:tgtEl>
                                          <p:spTgt spid="169986">
                                            <p:txEl>
                                              <p:pRg st="6" end="6"/>
                                            </p:txEl>
                                          </p:spTgt>
                                        </p:tgtEl>
                                      </p:cBhvr>
                                    </p:animEffect>
                                    <p:set>
                                      <p:cBhvr>
                                        <p:cTn id="75" dur="1" fill="hold">
                                          <p:stCondLst>
                                            <p:cond delay="499"/>
                                          </p:stCondLst>
                                        </p:cTn>
                                        <p:tgtEl>
                                          <p:spTgt spid="169986">
                                            <p:txEl>
                                              <p:pRg st="6" end="6"/>
                                            </p:txEl>
                                          </p:spTgt>
                                        </p:tgtEl>
                                        <p:attrNameLst>
                                          <p:attrName>style.visibility</p:attrName>
                                        </p:attrNameLst>
                                      </p:cBhvr>
                                      <p:to>
                                        <p:strVal val="hidden"/>
                                      </p:to>
                                    </p:set>
                                  </p:childTnLst>
                                </p:cTn>
                              </p:par>
                              <p:par>
                                <p:cTn id="76" presetID="29" presetClass="exit" presetSubtype="0" fill="hold" grpId="0" nodeType="withEffect">
                                  <p:stCondLst>
                                    <p:cond delay="0"/>
                                  </p:stCondLst>
                                  <p:childTnLst>
                                    <p:anim calcmode="lin" valueType="num">
                                      <p:cBhvr>
                                        <p:cTn id="77" dur="500"/>
                                        <p:tgtEl>
                                          <p:spTgt spid="169986">
                                            <p:txEl>
                                              <p:pRg st="7" end="7"/>
                                            </p:txEl>
                                          </p:spTgt>
                                        </p:tgtEl>
                                        <p:attrNameLst>
                                          <p:attrName>ppt_x</p:attrName>
                                        </p:attrNameLst>
                                      </p:cBhvr>
                                      <p:tavLst>
                                        <p:tav tm="0">
                                          <p:val>
                                            <p:strVal val="ppt_x"/>
                                          </p:val>
                                        </p:tav>
                                        <p:tav tm="100000">
                                          <p:val>
                                            <p:strVal val="ppt_x-.2"/>
                                          </p:val>
                                        </p:tav>
                                      </p:tavLst>
                                    </p:anim>
                                    <p:anim calcmode="lin" valueType="num">
                                      <p:cBhvr>
                                        <p:cTn id="78" dur="500"/>
                                        <p:tgtEl>
                                          <p:spTgt spid="169986">
                                            <p:txEl>
                                              <p:pRg st="7" end="7"/>
                                            </p:txEl>
                                          </p:spTgt>
                                        </p:tgtEl>
                                        <p:attrNameLst>
                                          <p:attrName>ppt_y</p:attrName>
                                        </p:attrNameLst>
                                      </p:cBhvr>
                                      <p:tavLst>
                                        <p:tav tm="0">
                                          <p:val>
                                            <p:strVal val="ppt_y"/>
                                          </p:val>
                                        </p:tav>
                                        <p:tav tm="100000">
                                          <p:val>
                                            <p:strVal val="ppt_y"/>
                                          </p:val>
                                        </p:tav>
                                      </p:tavLst>
                                    </p:anim>
                                    <p:animEffect transition="out" filter="fade">
                                      <p:cBhvr>
                                        <p:cTn id="79" dur="500"/>
                                        <p:tgtEl>
                                          <p:spTgt spid="169986">
                                            <p:txEl>
                                              <p:pRg st="7" end="7"/>
                                            </p:txEl>
                                          </p:spTgt>
                                        </p:tgtEl>
                                      </p:cBhvr>
                                    </p:animEffect>
                                    <p:set>
                                      <p:cBhvr>
                                        <p:cTn id="80" dur="1" fill="hold">
                                          <p:stCondLst>
                                            <p:cond delay="499"/>
                                          </p:stCondLst>
                                        </p:cTn>
                                        <p:tgtEl>
                                          <p:spTgt spid="169986">
                                            <p:txEl>
                                              <p:pRg st="7" end="7"/>
                                            </p:txEl>
                                          </p:spTgt>
                                        </p:tgtEl>
                                        <p:attrNameLst>
                                          <p:attrName>style.visibility</p:attrName>
                                        </p:attrNameLst>
                                      </p:cBhvr>
                                      <p:to>
                                        <p:strVal val="hidden"/>
                                      </p:to>
                                    </p:set>
                                  </p:childTnLst>
                                </p:cTn>
                              </p:par>
                              <p:par>
                                <p:cTn id="81" presetID="29" presetClass="exit" presetSubtype="0" fill="hold" grpId="0" nodeType="withEffect">
                                  <p:stCondLst>
                                    <p:cond delay="0"/>
                                  </p:stCondLst>
                                  <p:childTnLst>
                                    <p:anim calcmode="lin" valueType="num">
                                      <p:cBhvr>
                                        <p:cTn id="82" dur="500"/>
                                        <p:tgtEl>
                                          <p:spTgt spid="169986">
                                            <p:txEl>
                                              <p:pRg st="8" end="8"/>
                                            </p:txEl>
                                          </p:spTgt>
                                        </p:tgtEl>
                                        <p:attrNameLst>
                                          <p:attrName>ppt_x</p:attrName>
                                        </p:attrNameLst>
                                      </p:cBhvr>
                                      <p:tavLst>
                                        <p:tav tm="0">
                                          <p:val>
                                            <p:strVal val="ppt_x"/>
                                          </p:val>
                                        </p:tav>
                                        <p:tav tm="100000">
                                          <p:val>
                                            <p:strVal val="ppt_x-.2"/>
                                          </p:val>
                                        </p:tav>
                                      </p:tavLst>
                                    </p:anim>
                                    <p:anim calcmode="lin" valueType="num">
                                      <p:cBhvr>
                                        <p:cTn id="83" dur="500"/>
                                        <p:tgtEl>
                                          <p:spTgt spid="169986">
                                            <p:txEl>
                                              <p:pRg st="8" end="8"/>
                                            </p:txEl>
                                          </p:spTgt>
                                        </p:tgtEl>
                                        <p:attrNameLst>
                                          <p:attrName>ppt_y</p:attrName>
                                        </p:attrNameLst>
                                      </p:cBhvr>
                                      <p:tavLst>
                                        <p:tav tm="0">
                                          <p:val>
                                            <p:strVal val="ppt_y"/>
                                          </p:val>
                                        </p:tav>
                                        <p:tav tm="100000">
                                          <p:val>
                                            <p:strVal val="ppt_y"/>
                                          </p:val>
                                        </p:tav>
                                      </p:tavLst>
                                    </p:anim>
                                    <p:animEffect transition="out" filter="fade">
                                      <p:cBhvr>
                                        <p:cTn id="84" dur="500"/>
                                        <p:tgtEl>
                                          <p:spTgt spid="169986">
                                            <p:txEl>
                                              <p:pRg st="8" end="8"/>
                                            </p:txEl>
                                          </p:spTgt>
                                        </p:tgtEl>
                                      </p:cBhvr>
                                    </p:animEffect>
                                    <p:set>
                                      <p:cBhvr>
                                        <p:cTn id="85" dur="1" fill="hold">
                                          <p:stCondLst>
                                            <p:cond delay="499"/>
                                          </p:stCondLst>
                                        </p:cTn>
                                        <p:tgtEl>
                                          <p:spTgt spid="169986">
                                            <p:txEl>
                                              <p:pRg st="8" end="8"/>
                                            </p:txEl>
                                          </p:spTgt>
                                        </p:tgtEl>
                                        <p:attrNameLst>
                                          <p:attrName>style.visibility</p:attrName>
                                        </p:attrNameLst>
                                      </p:cBhvr>
                                      <p:to>
                                        <p:strVal val="hidden"/>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37" presetClass="entr" presetSubtype="0" fill="hold" nodeType="clickEffect">
                                  <p:stCondLst>
                                    <p:cond delay="0"/>
                                  </p:stCondLst>
                                  <p:childTnLst>
                                    <p:set>
                                      <p:cBhvr>
                                        <p:cTn id="89" dur="1" fill="hold">
                                          <p:stCondLst>
                                            <p:cond delay="0"/>
                                          </p:stCondLst>
                                        </p:cTn>
                                        <p:tgtEl>
                                          <p:spTgt spid="169988">
                                            <p:txEl>
                                              <p:pRg st="0" end="0"/>
                                            </p:txEl>
                                          </p:spTgt>
                                        </p:tgtEl>
                                        <p:attrNameLst>
                                          <p:attrName>style.visibility</p:attrName>
                                        </p:attrNameLst>
                                      </p:cBhvr>
                                      <p:to>
                                        <p:strVal val="visible"/>
                                      </p:to>
                                    </p:set>
                                    <p:animEffect transition="in" filter="fade">
                                      <p:cBhvr>
                                        <p:cTn id="90" dur="1000"/>
                                        <p:tgtEl>
                                          <p:spTgt spid="169988">
                                            <p:txEl>
                                              <p:pRg st="0" end="0"/>
                                            </p:txEl>
                                          </p:spTgt>
                                        </p:tgtEl>
                                      </p:cBhvr>
                                    </p:animEffect>
                                    <p:anim calcmode="lin" valueType="num">
                                      <p:cBhvr>
                                        <p:cTn id="91" dur="1000" fill="hold"/>
                                        <p:tgtEl>
                                          <p:spTgt spid="169988">
                                            <p:txEl>
                                              <p:pRg st="0" end="0"/>
                                            </p:txEl>
                                          </p:spTgt>
                                        </p:tgtEl>
                                        <p:attrNameLst>
                                          <p:attrName>ppt_x</p:attrName>
                                        </p:attrNameLst>
                                      </p:cBhvr>
                                      <p:tavLst>
                                        <p:tav tm="0">
                                          <p:val>
                                            <p:strVal val="#ppt_x"/>
                                          </p:val>
                                        </p:tav>
                                        <p:tav tm="100000">
                                          <p:val>
                                            <p:strVal val="#ppt_x"/>
                                          </p:val>
                                        </p:tav>
                                      </p:tavLst>
                                    </p:anim>
                                    <p:anim calcmode="lin" valueType="num">
                                      <p:cBhvr>
                                        <p:cTn id="92" dur="900" decel="100000" fill="hold"/>
                                        <p:tgtEl>
                                          <p:spTgt spid="169988">
                                            <p:txEl>
                                              <p:pRg st="0" end="0"/>
                                            </p:txEl>
                                          </p:spTgt>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16998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169989"/>
                                        </p:tgtEl>
                                        <p:attrNameLst>
                                          <p:attrName>style.visibility</p:attrName>
                                        </p:attrNameLst>
                                      </p:cBhvr>
                                      <p:to>
                                        <p:strVal val="visible"/>
                                      </p:to>
                                    </p:set>
                                    <p:anim calcmode="lin" valueType="num">
                                      <p:cBhvr>
                                        <p:cTn id="98" dur="500" fill="hold"/>
                                        <p:tgtEl>
                                          <p:spTgt spid="169989"/>
                                        </p:tgtEl>
                                        <p:attrNameLst>
                                          <p:attrName>ppt_w</p:attrName>
                                        </p:attrNameLst>
                                      </p:cBhvr>
                                      <p:tavLst>
                                        <p:tav tm="0">
                                          <p:val>
                                            <p:fltVal val="0"/>
                                          </p:val>
                                        </p:tav>
                                        <p:tav tm="100000">
                                          <p:val>
                                            <p:strVal val="#ppt_w"/>
                                          </p:val>
                                        </p:tav>
                                      </p:tavLst>
                                    </p:anim>
                                    <p:anim calcmode="lin" valueType="num">
                                      <p:cBhvr>
                                        <p:cTn id="99" dur="500" fill="hold"/>
                                        <p:tgtEl>
                                          <p:spTgt spid="169989"/>
                                        </p:tgtEl>
                                        <p:attrNameLst>
                                          <p:attrName>ppt_h</p:attrName>
                                        </p:attrNameLst>
                                      </p:cBhvr>
                                      <p:tavLst>
                                        <p:tav tm="0">
                                          <p:val>
                                            <p:fltVal val="0"/>
                                          </p:val>
                                        </p:tav>
                                        <p:tav tm="100000">
                                          <p:val>
                                            <p:strVal val="#ppt_h"/>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8" presetClass="entr" presetSubtype="16" fill="hold" grpId="0" nodeType="clickEffect">
                                  <p:stCondLst>
                                    <p:cond delay="0"/>
                                  </p:stCondLst>
                                  <p:childTnLst>
                                    <p:set>
                                      <p:cBhvr>
                                        <p:cTn id="103" dur="1" fill="hold">
                                          <p:stCondLst>
                                            <p:cond delay="0"/>
                                          </p:stCondLst>
                                        </p:cTn>
                                        <p:tgtEl>
                                          <p:spTgt spid="170015"/>
                                        </p:tgtEl>
                                        <p:attrNameLst>
                                          <p:attrName>style.visibility</p:attrName>
                                        </p:attrNameLst>
                                      </p:cBhvr>
                                      <p:to>
                                        <p:strVal val="visible"/>
                                      </p:to>
                                    </p:set>
                                    <p:animEffect transition="in" filter="diamond(in)">
                                      <p:cBhvr>
                                        <p:cTn id="104" dur="500"/>
                                        <p:tgtEl>
                                          <p:spTgt spid="170015"/>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37" presetClass="entr" presetSubtype="0" fill="hold" nodeType="clickEffect">
                                  <p:stCondLst>
                                    <p:cond delay="0"/>
                                  </p:stCondLst>
                                  <p:childTnLst>
                                    <p:set>
                                      <p:cBhvr>
                                        <p:cTn id="108" dur="1" fill="hold">
                                          <p:stCondLst>
                                            <p:cond delay="0"/>
                                          </p:stCondLst>
                                        </p:cTn>
                                        <p:tgtEl>
                                          <p:spTgt spid="170016">
                                            <p:txEl>
                                              <p:pRg st="0" end="0"/>
                                            </p:txEl>
                                          </p:spTgt>
                                        </p:tgtEl>
                                        <p:attrNameLst>
                                          <p:attrName>style.visibility</p:attrName>
                                        </p:attrNameLst>
                                      </p:cBhvr>
                                      <p:to>
                                        <p:strVal val="visible"/>
                                      </p:to>
                                    </p:set>
                                    <p:animEffect transition="in" filter="fade">
                                      <p:cBhvr>
                                        <p:cTn id="109" dur="1000"/>
                                        <p:tgtEl>
                                          <p:spTgt spid="170016">
                                            <p:txEl>
                                              <p:pRg st="0" end="0"/>
                                            </p:txEl>
                                          </p:spTgt>
                                        </p:tgtEl>
                                      </p:cBhvr>
                                    </p:animEffect>
                                    <p:anim calcmode="lin" valueType="num">
                                      <p:cBhvr>
                                        <p:cTn id="110" dur="1000" fill="hold"/>
                                        <p:tgtEl>
                                          <p:spTgt spid="170016">
                                            <p:txEl>
                                              <p:pRg st="0" end="0"/>
                                            </p:txEl>
                                          </p:spTgt>
                                        </p:tgtEl>
                                        <p:attrNameLst>
                                          <p:attrName>ppt_x</p:attrName>
                                        </p:attrNameLst>
                                      </p:cBhvr>
                                      <p:tavLst>
                                        <p:tav tm="0">
                                          <p:val>
                                            <p:strVal val="#ppt_x"/>
                                          </p:val>
                                        </p:tav>
                                        <p:tav tm="100000">
                                          <p:val>
                                            <p:strVal val="#ppt_x"/>
                                          </p:val>
                                        </p:tav>
                                      </p:tavLst>
                                    </p:anim>
                                    <p:anim calcmode="lin" valueType="num">
                                      <p:cBhvr>
                                        <p:cTn id="111" dur="900" decel="100000" fill="hold"/>
                                        <p:tgtEl>
                                          <p:spTgt spid="170016">
                                            <p:txEl>
                                              <p:pRg st="0" end="0"/>
                                            </p:txEl>
                                          </p:spTgt>
                                        </p:tgtEl>
                                        <p:attrNameLst>
                                          <p:attrName>ppt_y</p:attrName>
                                        </p:attrNameLst>
                                      </p:cBhvr>
                                      <p:tavLst>
                                        <p:tav tm="0">
                                          <p:val>
                                            <p:strVal val="#ppt_y+1"/>
                                          </p:val>
                                        </p:tav>
                                        <p:tav tm="100000">
                                          <p:val>
                                            <p:strVal val="#ppt_y-.03"/>
                                          </p:val>
                                        </p:tav>
                                      </p:tavLst>
                                    </p:anim>
                                    <p:anim calcmode="lin" valueType="num">
                                      <p:cBhvr>
                                        <p:cTn id="112" dur="100" accel="100000" fill="hold">
                                          <p:stCondLst>
                                            <p:cond delay="900"/>
                                          </p:stCondLst>
                                        </p:cTn>
                                        <p:tgtEl>
                                          <p:spTgt spid="17001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4" presetClass="entr" presetSubtype="0" accel="100000" fill="hold" nodeType="clickEffect">
                                  <p:stCondLst>
                                    <p:cond delay="0"/>
                                  </p:stCondLst>
                                  <p:childTnLst>
                                    <p:set>
                                      <p:cBhvr>
                                        <p:cTn id="116" dur="1" fill="hold">
                                          <p:stCondLst>
                                            <p:cond delay="0"/>
                                          </p:stCondLst>
                                        </p:cTn>
                                        <p:tgtEl>
                                          <p:spTgt spid="170017"/>
                                        </p:tgtEl>
                                        <p:attrNameLst>
                                          <p:attrName>style.visibility</p:attrName>
                                        </p:attrNameLst>
                                      </p:cBhvr>
                                      <p:to>
                                        <p:strVal val="visible"/>
                                      </p:to>
                                    </p:set>
                                    <p:anim calcmode="lin" valueType="num">
                                      <p:cBhvr>
                                        <p:cTn id="117" dur="500" fill="hold"/>
                                        <p:tgtEl>
                                          <p:spTgt spid="170017"/>
                                        </p:tgtEl>
                                        <p:attrNameLst>
                                          <p:attrName>ppt_w</p:attrName>
                                        </p:attrNameLst>
                                      </p:cBhvr>
                                      <p:tavLst>
                                        <p:tav tm="0">
                                          <p:val>
                                            <p:strVal val="#ppt_w*0.05"/>
                                          </p:val>
                                        </p:tav>
                                        <p:tav tm="100000">
                                          <p:val>
                                            <p:strVal val="#ppt_w"/>
                                          </p:val>
                                        </p:tav>
                                      </p:tavLst>
                                    </p:anim>
                                    <p:anim calcmode="lin" valueType="num">
                                      <p:cBhvr>
                                        <p:cTn id="118" dur="500" fill="hold"/>
                                        <p:tgtEl>
                                          <p:spTgt spid="170017"/>
                                        </p:tgtEl>
                                        <p:attrNameLst>
                                          <p:attrName>ppt_h</p:attrName>
                                        </p:attrNameLst>
                                      </p:cBhvr>
                                      <p:tavLst>
                                        <p:tav tm="0">
                                          <p:val>
                                            <p:strVal val="#ppt_h"/>
                                          </p:val>
                                        </p:tav>
                                        <p:tav tm="100000">
                                          <p:val>
                                            <p:strVal val="#ppt_h"/>
                                          </p:val>
                                        </p:tav>
                                      </p:tavLst>
                                    </p:anim>
                                    <p:anim calcmode="lin" valueType="num">
                                      <p:cBhvr>
                                        <p:cTn id="119" dur="500" fill="hold"/>
                                        <p:tgtEl>
                                          <p:spTgt spid="170017"/>
                                        </p:tgtEl>
                                        <p:attrNameLst>
                                          <p:attrName>ppt_x</p:attrName>
                                        </p:attrNameLst>
                                      </p:cBhvr>
                                      <p:tavLst>
                                        <p:tav tm="0">
                                          <p:val>
                                            <p:strVal val="#ppt_x-.2"/>
                                          </p:val>
                                        </p:tav>
                                        <p:tav tm="100000">
                                          <p:val>
                                            <p:strVal val="#ppt_x"/>
                                          </p:val>
                                        </p:tav>
                                      </p:tavLst>
                                    </p:anim>
                                    <p:anim calcmode="lin" valueType="num">
                                      <p:cBhvr>
                                        <p:cTn id="120" dur="500" fill="hold"/>
                                        <p:tgtEl>
                                          <p:spTgt spid="170017"/>
                                        </p:tgtEl>
                                        <p:attrNameLst>
                                          <p:attrName>ppt_y</p:attrName>
                                        </p:attrNameLst>
                                      </p:cBhvr>
                                      <p:tavLst>
                                        <p:tav tm="0">
                                          <p:val>
                                            <p:strVal val="#ppt_y"/>
                                          </p:val>
                                        </p:tav>
                                        <p:tav tm="100000">
                                          <p:val>
                                            <p:strVal val="#ppt_y"/>
                                          </p:val>
                                        </p:tav>
                                      </p:tavLst>
                                    </p:anim>
                                    <p:animEffect transition="in" filter="fade">
                                      <p:cBhvr>
                                        <p:cTn id="121" dur="500"/>
                                        <p:tgtEl>
                                          <p:spTgt spid="17001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4" presetClass="entr" presetSubtype="0" accel="100000" fill="hold" nodeType="clickEffect">
                                  <p:stCondLst>
                                    <p:cond delay="0"/>
                                  </p:stCondLst>
                                  <p:childTnLst>
                                    <p:set>
                                      <p:cBhvr>
                                        <p:cTn id="125" dur="1" fill="hold">
                                          <p:stCondLst>
                                            <p:cond delay="0"/>
                                          </p:stCondLst>
                                        </p:cTn>
                                        <p:tgtEl>
                                          <p:spTgt spid="170018"/>
                                        </p:tgtEl>
                                        <p:attrNameLst>
                                          <p:attrName>style.visibility</p:attrName>
                                        </p:attrNameLst>
                                      </p:cBhvr>
                                      <p:to>
                                        <p:strVal val="visible"/>
                                      </p:to>
                                    </p:set>
                                    <p:anim calcmode="lin" valueType="num">
                                      <p:cBhvr>
                                        <p:cTn id="126" dur="500" fill="hold"/>
                                        <p:tgtEl>
                                          <p:spTgt spid="170018"/>
                                        </p:tgtEl>
                                        <p:attrNameLst>
                                          <p:attrName>ppt_w</p:attrName>
                                        </p:attrNameLst>
                                      </p:cBhvr>
                                      <p:tavLst>
                                        <p:tav tm="0">
                                          <p:val>
                                            <p:strVal val="#ppt_w*0.05"/>
                                          </p:val>
                                        </p:tav>
                                        <p:tav tm="100000">
                                          <p:val>
                                            <p:strVal val="#ppt_w"/>
                                          </p:val>
                                        </p:tav>
                                      </p:tavLst>
                                    </p:anim>
                                    <p:anim calcmode="lin" valueType="num">
                                      <p:cBhvr>
                                        <p:cTn id="127" dur="500" fill="hold"/>
                                        <p:tgtEl>
                                          <p:spTgt spid="170018"/>
                                        </p:tgtEl>
                                        <p:attrNameLst>
                                          <p:attrName>ppt_h</p:attrName>
                                        </p:attrNameLst>
                                      </p:cBhvr>
                                      <p:tavLst>
                                        <p:tav tm="0">
                                          <p:val>
                                            <p:strVal val="#ppt_h"/>
                                          </p:val>
                                        </p:tav>
                                        <p:tav tm="100000">
                                          <p:val>
                                            <p:strVal val="#ppt_h"/>
                                          </p:val>
                                        </p:tav>
                                      </p:tavLst>
                                    </p:anim>
                                    <p:anim calcmode="lin" valueType="num">
                                      <p:cBhvr>
                                        <p:cTn id="128" dur="500" fill="hold"/>
                                        <p:tgtEl>
                                          <p:spTgt spid="170018"/>
                                        </p:tgtEl>
                                        <p:attrNameLst>
                                          <p:attrName>ppt_x</p:attrName>
                                        </p:attrNameLst>
                                      </p:cBhvr>
                                      <p:tavLst>
                                        <p:tav tm="0">
                                          <p:val>
                                            <p:strVal val="#ppt_x-.2"/>
                                          </p:val>
                                        </p:tav>
                                        <p:tav tm="100000">
                                          <p:val>
                                            <p:strVal val="#ppt_x"/>
                                          </p:val>
                                        </p:tav>
                                      </p:tavLst>
                                    </p:anim>
                                    <p:anim calcmode="lin" valueType="num">
                                      <p:cBhvr>
                                        <p:cTn id="129" dur="500" fill="hold"/>
                                        <p:tgtEl>
                                          <p:spTgt spid="170018"/>
                                        </p:tgtEl>
                                        <p:attrNameLst>
                                          <p:attrName>ppt_y</p:attrName>
                                        </p:attrNameLst>
                                      </p:cBhvr>
                                      <p:tavLst>
                                        <p:tav tm="0">
                                          <p:val>
                                            <p:strVal val="#ppt_y"/>
                                          </p:val>
                                        </p:tav>
                                        <p:tav tm="100000">
                                          <p:val>
                                            <p:strVal val="#ppt_y"/>
                                          </p:val>
                                        </p:tav>
                                      </p:tavLst>
                                    </p:anim>
                                    <p:animEffect transition="in" filter="fade">
                                      <p:cBhvr>
                                        <p:cTn id="130" dur="500"/>
                                        <p:tgtEl>
                                          <p:spTgt spid="170018"/>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9" presetClass="entr" presetSubtype="0" fill="hold" nodeType="clickEffect">
                                  <p:stCondLst>
                                    <p:cond delay="0"/>
                                  </p:stCondLst>
                                  <p:childTnLst>
                                    <p:set>
                                      <p:cBhvr>
                                        <p:cTn id="134" dur="1" fill="hold">
                                          <p:stCondLst>
                                            <p:cond delay="0"/>
                                          </p:stCondLst>
                                        </p:cTn>
                                        <p:tgtEl>
                                          <p:spTgt spid="170019"/>
                                        </p:tgtEl>
                                        <p:attrNameLst>
                                          <p:attrName>style.visibility</p:attrName>
                                        </p:attrNameLst>
                                      </p:cBhvr>
                                      <p:to>
                                        <p:strVal val="visible"/>
                                      </p:to>
                                    </p:set>
                                    <p:animEffect transition="in" filter="dissolve">
                                      <p:cBhvr>
                                        <p:cTn id="135" dur="500"/>
                                        <p:tgtEl>
                                          <p:spTgt spid="170019"/>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5" presetClass="exit" presetSubtype="5" fill="hold" nodeType="clickEffect">
                                  <p:stCondLst>
                                    <p:cond delay="0"/>
                                  </p:stCondLst>
                                  <p:childTnLst>
                                    <p:animEffect transition="out" filter="checkerboard(down)">
                                      <p:cBhvr>
                                        <p:cTn id="139" dur="500"/>
                                        <p:tgtEl>
                                          <p:spTgt spid="170019"/>
                                        </p:tgtEl>
                                      </p:cBhvr>
                                    </p:animEffect>
                                    <p:set>
                                      <p:cBhvr>
                                        <p:cTn id="140" dur="1" fill="hold">
                                          <p:stCondLst>
                                            <p:cond delay="499"/>
                                          </p:stCondLst>
                                        </p:cTn>
                                        <p:tgtEl>
                                          <p:spTgt spid="170019"/>
                                        </p:tgtEl>
                                        <p:attrNameLst>
                                          <p:attrName>style.visibility</p:attrName>
                                        </p:attrNameLst>
                                      </p:cBhvr>
                                      <p:to>
                                        <p:strVal val="hidden"/>
                                      </p:to>
                                    </p:set>
                                  </p:childTnLst>
                                </p:cTn>
                              </p:par>
                              <p:par>
                                <p:cTn id="141" presetID="29" presetClass="exit" presetSubtype="0" fill="hold" nodeType="withEffect">
                                  <p:stCondLst>
                                    <p:cond delay="0"/>
                                  </p:stCondLst>
                                  <p:childTnLst>
                                    <p:anim calcmode="lin" valueType="num">
                                      <p:cBhvr>
                                        <p:cTn id="142" dur="500"/>
                                        <p:tgtEl>
                                          <p:spTgt spid="170019"/>
                                        </p:tgtEl>
                                        <p:attrNameLst>
                                          <p:attrName>ppt_x</p:attrName>
                                        </p:attrNameLst>
                                      </p:cBhvr>
                                      <p:tavLst>
                                        <p:tav tm="0">
                                          <p:val>
                                            <p:strVal val="ppt_x"/>
                                          </p:val>
                                        </p:tav>
                                        <p:tav tm="100000">
                                          <p:val>
                                            <p:strVal val="ppt_x-.2"/>
                                          </p:val>
                                        </p:tav>
                                      </p:tavLst>
                                    </p:anim>
                                    <p:anim calcmode="lin" valueType="num">
                                      <p:cBhvr>
                                        <p:cTn id="143" dur="500"/>
                                        <p:tgtEl>
                                          <p:spTgt spid="170019"/>
                                        </p:tgtEl>
                                        <p:attrNameLst>
                                          <p:attrName>ppt_y</p:attrName>
                                        </p:attrNameLst>
                                      </p:cBhvr>
                                      <p:tavLst>
                                        <p:tav tm="0">
                                          <p:val>
                                            <p:strVal val="ppt_y"/>
                                          </p:val>
                                        </p:tav>
                                        <p:tav tm="100000">
                                          <p:val>
                                            <p:strVal val="ppt_y"/>
                                          </p:val>
                                        </p:tav>
                                      </p:tavLst>
                                    </p:anim>
                                    <p:animEffect transition="out" filter="fade">
                                      <p:cBhvr>
                                        <p:cTn id="144" dur="500"/>
                                        <p:tgtEl>
                                          <p:spTgt spid="170019"/>
                                        </p:tgtEl>
                                      </p:cBhvr>
                                    </p:animEffect>
                                    <p:set>
                                      <p:cBhvr>
                                        <p:cTn id="145" dur="1" fill="hold">
                                          <p:stCondLst>
                                            <p:cond delay="499"/>
                                          </p:stCondLst>
                                        </p:cTn>
                                        <p:tgtEl>
                                          <p:spTgt spid="170019"/>
                                        </p:tgtEl>
                                        <p:attrNameLst>
                                          <p:attrName>style.visibility</p:attrName>
                                        </p:attrNameLst>
                                      </p:cBhvr>
                                      <p:to>
                                        <p:strVal val="hidden"/>
                                      </p:to>
                                    </p:se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nodeType="clickEffect">
                                  <p:stCondLst>
                                    <p:cond delay="0"/>
                                  </p:stCondLst>
                                  <p:childTnLst>
                                    <p:set>
                                      <p:cBhvr>
                                        <p:cTn id="149" dur="1" fill="hold">
                                          <p:stCondLst>
                                            <p:cond delay="0"/>
                                          </p:stCondLst>
                                        </p:cTn>
                                        <p:tgtEl>
                                          <p:spTgt spid="170020"/>
                                        </p:tgtEl>
                                        <p:attrNameLst>
                                          <p:attrName>style.visibility</p:attrName>
                                        </p:attrNameLst>
                                      </p:cBhvr>
                                      <p:to>
                                        <p:strVal val="visible"/>
                                      </p:to>
                                    </p:set>
                                    <p:anim calcmode="lin" valueType="num">
                                      <p:cBhvr additive="base">
                                        <p:cTn id="150" dur="500" fill="hold"/>
                                        <p:tgtEl>
                                          <p:spTgt spid="170020"/>
                                        </p:tgtEl>
                                        <p:attrNameLst>
                                          <p:attrName>ppt_x</p:attrName>
                                        </p:attrNameLst>
                                      </p:cBhvr>
                                      <p:tavLst>
                                        <p:tav tm="0">
                                          <p:val>
                                            <p:strVal val="#ppt_x"/>
                                          </p:val>
                                        </p:tav>
                                        <p:tav tm="100000">
                                          <p:val>
                                            <p:strVal val="#ppt_x"/>
                                          </p:val>
                                        </p:tav>
                                      </p:tavLst>
                                    </p:anim>
                                    <p:anim calcmode="lin" valueType="num">
                                      <p:cBhvr additive="base">
                                        <p:cTn id="151" dur="500" fill="hold"/>
                                        <p:tgtEl>
                                          <p:spTgt spid="170020"/>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9" presetClass="exit" presetSubtype="0" fill="hold" nodeType="clickEffect">
                                  <p:stCondLst>
                                    <p:cond delay="0"/>
                                  </p:stCondLst>
                                  <p:childTnLst>
                                    <p:anim calcmode="lin" valueType="num">
                                      <p:cBhvr>
                                        <p:cTn id="155" dur="1000"/>
                                        <p:tgtEl>
                                          <p:spTgt spid="170020"/>
                                        </p:tgtEl>
                                        <p:attrNameLst>
                                          <p:attrName>ppt_x</p:attrName>
                                        </p:attrNameLst>
                                      </p:cBhvr>
                                      <p:tavLst>
                                        <p:tav tm="0">
                                          <p:val>
                                            <p:strVal val="ppt_x"/>
                                          </p:val>
                                        </p:tav>
                                        <p:tav tm="100000">
                                          <p:val>
                                            <p:strVal val="ppt_x-.2"/>
                                          </p:val>
                                        </p:tav>
                                      </p:tavLst>
                                    </p:anim>
                                    <p:anim calcmode="lin" valueType="num">
                                      <p:cBhvr>
                                        <p:cTn id="156" dur="1000"/>
                                        <p:tgtEl>
                                          <p:spTgt spid="170020"/>
                                        </p:tgtEl>
                                        <p:attrNameLst>
                                          <p:attrName>ppt_y</p:attrName>
                                        </p:attrNameLst>
                                      </p:cBhvr>
                                      <p:tavLst>
                                        <p:tav tm="0">
                                          <p:val>
                                            <p:strVal val="ppt_y"/>
                                          </p:val>
                                        </p:tav>
                                        <p:tav tm="100000">
                                          <p:val>
                                            <p:strVal val="ppt_y"/>
                                          </p:val>
                                        </p:tav>
                                      </p:tavLst>
                                    </p:anim>
                                    <p:animEffect transition="out" filter="fade">
                                      <p:cBhvr>
                                        <p:cTn id="157" dur="1000"/>
                                        <p:tgtEl>
                                          <p:spTgt spid="170020"/>
                                        </p:tgtEl>
                                      </p:cBhvr>
                                    </p:animEffect>
                                    <p:set>
                                      <p:cBhvr>
                                        <p:cTn id="158" dur="1" fill="hold">
                                          <p:stCondLst>
                                            <p:cond delay="999"/>
                                          </p:stCondLst>
                                        </p:cTn>
                                        <p:tgtEl>
                                          <p:spTgt spid="1700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build="allAtOnce"/>
      <p:bldP spid="1700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effectLst>
            <a:outerShdw dist="35921" dir="2700000" algn="ctr" rotWithShape="0">
              <a:srgbClr val="FFFF66"/>
            </a:outerShdw>
          </a:effectLst>
        </p:spPr>
        <p:txBody>
          <a:bodyPr/>
          <a:lstStyle/>
          <a:p>
            <a:pPr eaLnBrk="1" hangingPunct="1">
              <a:defRPr/>
            </a:pPr>
            <a:r>
              <a:rPr lang="en-US" sz="4800" b="1" smtClean="0">
                <a:solidFill>
                  <a:srgbClr val="FF0066"/>
                </a:solidFill>
                <a:effectLst>
                  <a:outerShdw blurRad="38100" dist="38100" dir="2700000" algn="tl">
                    <a:srgbClr val="C0C0C0"/>
                  </a:outerShdw>
                </a:effectLst>
              </a:rPr>
              <a:t>TYPES OF the SYSTEMS</a:t>
            </a:r>
          </a:p>
        </p:txBody>
      </p:sp>
      <p:sp>
        <p:nvSpPr>
          <p:cNvPr id="7171" name="Rectangle 3"/>
          <p:cNvSpPr>
            <a:spLocks noGrp="1" noChangeArrowheads="1"/>
          </p:cNvSpPr>
          <p:nvPr>
            <p:ph type="body" sz="half" idx="1"/>
          </p:nvPr>
        </p:nvSpPr>
        <p:spPr>
          <a:noFill/>
        </p:spPr>
        <p:txBody>
          <a:bodyPr/>
          <a:lstStyle/>
          <a:p>
            <a:pPr marL="609600" indent="-609600" algn="l" rtl="0" eaLnBrk="1" hangingPunct="1">
              <a:buClr>
                <a:schemeClr val="tx1"/>
              </a:buClr>
              <a:buFont typeface="Wingdings" panose="05000000000000000000" pitchFamily="2" charset="2"/>
              <a:buChar char="Ø"/>
            </a:pPr>
            <a:r>
              <a:rPr lang="en-US" b="1" smtClean="0">
                <a:solidFill>
                  <a:srgbClr val="FFFF66"/>
                </a:solidFill>
                <a:latin typeface="Times New Roman" panose="02020603050405020304" pitchFamily="18" charset="0"/>
                <a:cs typeface="Times New Roman" panose="02020603050405020304" pitchFamily="18" charset="0"/>
              </a:rPr>
              <a:t>Direct expansion</a:t>
            </a:r>
          </a:p>
          <a:p>
            <a:pPr marL="609600" indent="-609600" algn="l" rtl="0" eaLnBrk="1" hangingPunct="1">
              <a:buClr>
                <a:schemeClr val="tx1"/>
              </a:buClr>
              <a:buFont typeface="Wingdings" panose="05000000000000000000" pitchFamily="2" charset="2"/>
              <a:buChar char="Ø"/>
            </a:pPr>
            <a:r>
              <a:rPr lang="en-US" b="1" smtClean="0">
                <a:solidFill>
                  <a:srgbClr val="FFFF66"/>
                </a:solidFill>
                <a:latin typeface="Times New Roman" panose="02020603050405020304" pitchFamily="18" charset="0"/>
                <a:cs typeface="Times New Roman" panose="02020603050405020304" pitchFamily="18" charset="0"/>
              </a:rPr>
              <a:t>All - water </a:t>
            </a:r>
          </a:p>
          <a:p>
            <a:pPr marL="609600" indent="-609600" algn="l" rtl="0" eaLnBrk="1" hangingPunct="1">
              <a:buClr>
                <a:schemeClr val="tx1"/>
              </a:buClr>
              <a:buFont typeface="Wingdings" panose="05000000000000000000" pitchFamily="2" charset="2"/>
              <a:buChar char="Ø"/>
            </a:pPr>
            <a:r>
              <a:rPr lang="en-US" b="1" smtClean="0">
                <a:solidFill>
                  <a:srgbClr val="FFFF66"/>
                </a:solidFill>
                <a:latin typeface="Times New Roman" panose="02020603050405020304" pitchFamily="18" charset="0"/>
                <a:cs typeface="Times New Roman" panose="02020603050405020304" pitchFamily="18" charset="0"/>
              </a:rPr>
              <a:t>All - air </a:t>
            </a:r>
          </a:p>
          <a:p>
            <a:pPr marL="609600" indent="-609600" algn="l" rtl="0" eaLnBrk="1" hangingPunct="1">
              <a:buClr>
                <a:schemeClr val="tx1"/>
              </a:buClr>
              <a:buFont typeface="Wingdings" panose="05000000000000000000" pitchFamily="2" charset="2"/>
              <a:buChar char="Ø"/>
            </a:pPr>
            <a:r>
              <a:rPr lang="en-US" b="1" smtClean="0">
                <a:solidFill>
                  <a:srgbClr val="FFFF66"/>
                </a:solidFill>
                <a:latin typeface="Times New Roman" panose="02020603050405020304" pitchFamily="18" charset="0"/>
                <a:cs typeface="Times New Roman" panose="02020603050405020304" pitchFamily="18" charset="0"/>
              </a:rPr>
              <a:t>Air - water</a:t>
            </a:r>
          </a:p>
          <a:p>
            <a:pPr marL="609600" indent="-609600" algn="l" rtl="0" eaLnBrk="1" hangingPunct="1">
              <a:buClr>
                <a:schemeClr val="tx1"/>
              </a:buClr>
              <a:buFont typeface="Wingdings" panose="05000000000000000000" pitchFamily="2" charset="2"/>
              <a:buChar char="Ø"/>
            </a:pPr>
            <a:r>
              <a:rPr lang="en-US" b="1" smtClean="0">
                <a:solidFill>
                  <a:srgbClr val="FFFF66"/>
                </a:solidFill>
                <a:latin typeface="Times New Roman" panose="02020603050405020304" pitchFamily="18" charset="0"/>
                <a:cs typeface="Times New Roman" panose="02020603050405020304" pitchFamily="18" charset="0"/>
              </a:rPr>
              <a:t>Heat pump</a:t>
            </a:r>
            <a:r>
              <a:rPr lang="en-US" b="1" smtClean="0">
                <a:latin typeface="Times New Roman" panose="02020603050405020304" pitchFamily="18" charset="0"/>
                <a:cs typeface="Times New Roman" panose="02020603050405020304" pitchFamily="18" charset="0"/>
              </a:rPr>
              <a:t>  </a:t>
            </a:r>
          </a:p>
        </p:txBody>
      </p:sp>
      <p:pic>
        <p:nvPicPr>
          <p:cNvPr id="7175" name="Picture 7"/>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284663" y="1412875"/>
            <a:ext cx="3816350" cy="1893888"/>
          </a:xfrm>
          <a:noFill/>
        </p:spPr>
      </p:pic>
      <p:sp>
        <p:nvSpPr>
          <p:cNvPr id="76805" name="Line 12"/>
          <p:cNvSpPr>
            <a:spLocks noChangeShapeType="1"/>
          </p:cNvSpPr>
          <p:nvPr/>
        </p:nvSpPr>
        <p:spPr bwMode="auto">
          <a:xfrm>
            <a:off x="3563938" y="1916113"/>
            <a:ext cx="1871662" cy="17287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7182" name="Picture 14"/>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284663" y="2135188"/>
            <a:ext cx="3887787" cy="2133600"/>
          </a:xfrm>
          <a:noFill/>
        </p:spPr>
      </p:pic>
      <p:pic>
        <p:nvPicPr>
          <p:cNvPr id="718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2492375"/>
            <a:ext cx="395922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2924175"/>
            <a:ext cx="39592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fade">
                                      <p:cBhvr>
                                        <p:cTn id="12" dur="1000"/>
                                        <p:tgtEl>
                                          <p:spTgt spid="7171">
                                            <p:txEl>
                                              <p:pRg st="0" end="0"/>
                                            </p:txEl>
                                          </p:spTgt>
                                        </p:tgtEl>
                                      </p:cBhvr>
                                    </p:animEffect>
                                    <p:anim calcmode="lin" valueType="num">
                                      <p:cBhvr>
                                        <p:cTn id="13"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7171">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171">
                                            <p:txEl>
                                              <p:pRg st="0" end="0"/>
                                            </p:txEl>
                                          </p:spTgt>
                                        </p:tgtEl>
                                        <p:attrNameLst>
                                          <p:attrName>ppt_y</p:attrName>
                                        </p:attrNameLst>
                                      </p:cBhvr>
                                      <p:tavLst>
                                        <p:tav tm="0">
                                          <p:val>
                                            <p:strVal val="#ppt_y-.03"/>
                                          </p:val>
                                        </p:tav>
                                        <p:tav tm="100000">
                                          <p:val>
                                            <p:strVal val="#ppt_y"/>
                                          </p:val>
                                        </p:tav>
                                      </p:tavLst>
                                    </p:anim>
                                  </p:childTnLst>
                                </p:cTn>
                              </p:par>
                            </p:childTnLst>
                          </p:cTn>
                        </p:par>
                        <p:par>
                          <p:cTn id="16" fill="hold" nodeType="afterGroup">
                            <p:stCondLst>
                              <p:cond delay="1000"/>
                            </p:stCondLst>
                            <p:childTnLst>
                              <p:par>
                                <p:cTn id="17" presetID="37" presetClass="entr" presetSubtype="0" fill="hold" nodeType="afterEffect">
                                  <p:stCondLst>
                                    <p:cond delay="0"/>
                                  </p:stCondLst>
                                  <p:childTnLst>
                                    <p:set>
                                      <p:cBhvr>
                                        <p:cTn id="18" dur="1" fill="hold">
                                          <p:stCondLst>
                                            <p:cond delay="0"/>
                                          </p:stCondLst>
                                        </p:cTn>
                                        <p:tgtEl>
                                          <p:spTgt spid="7171">
                                            <p:txEl>
                                              <p:pRg st="1" end="1"/>
                                            </p:txEl>
                                          </p:spTgt>
                                        </p:tgtEl>
                                        <p:attrNameLst>
                                          <p:attrName>style.visibility</p:attrName>
                                        </p:attrNameLst>
                                      </p:cBhvr>
                                      <p:to>
                                        <p:strVal val="visible"/>
                                      </p:to>
                                    </p:set>
                                    <p:animEffect transition="in" filter="fade">
                                      <p:cBhvr>
                                        <p:cTn id="19" dur="1000"/>
                                        <p:tgtEl>
                                          <p:spTgt spid="7171">
                                            <p:txEl>
                                              <p:pRg st="1" end="1"/>
                                            </p:txEl>
                                          </p:spTgt>
                                        </p:tgtEl>
                                      </p:cBhvr>
                                    </p:animEffect>
                                    <p:anim calcmode="lin" valueType="num">
                                      <p:cBhvr>
                                        <p:cTn id="20"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7171">
                                            <p:txEl>
                                              <p:pRg st="1" end="1"/>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171">
                                            <p:txEl>
                                              <p:pRg st="1" end="1"/>
                                            </p:txEl>
                                          </p:spTgt>
                                        </p:tgtEl>
                                        <p:attrNameLst>
                                          <p:attrName>ppt_y</p:attrName>
                                        </p:attrNameLst>
                                      </p:cBhvr>
                                      <p:tavLst>
                                        <p:tav tm="0">
                                          <p:val>
                                            <p:strVal val="#ppt_y-.03"/>
                                          </p:val>
                                        </p:tav>
                                        <p:tav tm="100000">
                                          <p:val>
                                            <p:strVal val="#ppt_y"/>
                                          </p:val>
                                        </p:tav>
                                      </p:tavLst>
                                    </p:anim>
                                  </p:childTnLst>
                                </p:cTn>
                              </p:par>
                            </p:childTnLst>
                          </p:cTn>
                        </p:par>
                        <p:par>
                          <p:cTn id="23" fill="hold" nodeType="afterGroup">
                            <p:stCondLst>
                              <p:cond delay="2000"/>
                            </p:stCondLst>
                            <p:childTnLst>
                              <p:par>
                                <p:cTn id="24" presetID="37" presetClass="entr" presetSubtype="0" fill="hold" nodeType="afterEffect">
                                  <p:stCondLst>
                                    <p:cond delay="0"/>
                                  </p:stCondLst>
                                  <p:childTnLst>
                                    <p:set>
                                      <p:cBhvr>
                                        <p:cTn id="25" dur="1" fill="hold">
                                          <p:stCondLst>
                                            <p:cond delay="0"/>
                                          </p:stCondLst>
                                        </p:cTn>
                                        <p:tgtEl>
                                          <p:spTgt spid="7171">
                                            <p:txEl>
                                              <p:pRg st="2" end="2"/>
                                            </p:txEl>
                                          </p:spTgt>
                                        </p:tgtEl>
                                        <p:attrNameLst>
                                          <p:attrName>style.visibility</p:attrName>
                                        </p:attrNameLst>
                                      </p:cBhvr>
                                      <p:to>
                                        <p:strVal val="visible"/>
                                      </p:to>
                                    </p:set>
                                    <p:animEffect transition="in" filter="fade">
                                      <p:cBhvr>
                                        <p:cTn id="26" dur="1000"/>
                                        <p:tgtEl>
                                          <p:spTgt spid="7171">
                                            <p:txEl>
                                              <p:pRg st="2" end="2"/>
                                            </p:txEl>
                                          </p:spTgt>
                                        </p:tgtEl>
                                      </p:cBhvr>
                                    </p:animEffect>
                                    <p:anim calcmode="lin" valueType="num">
                                      <p:cBhvr>
                                        <p:cTn id="27"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28" dur="900" decel="100000" fill="hold"/>
                                        <p:tgtEl>
                                          <p:spTgt spid="7171">
                                            <p:txEl>
                                              <p:pRg st="2" end="2"/>
                                            </p:tx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7171">
                                            <p:txEl>
                                              <p:pRg st="2" end="2"/>
                                            </p:txEl>
                                          </p:spTgt>
                                        </p:tgtEl>
                                        <p:attrNameLst>
                                          <p:attrName>ppt_y</p:attrName>
                                        </p:attrNameLst>
                                      </p:cBhvr>
                                      <p:tavLst>
                                        <p:tav tm="0">
                                          <p:val>
                                            <p:strVal val="#ppt_y-.03"/>
                                          </p:val>
                                        </p:tav>
                                        <p:tav tm="100000">
                                          <p:val>
                                            <p:strVal val="#ppt_y"/>
                                          </p:val>
                                        </p:tav>
                                      </p:tavLst>
                                    </p:anim>
                                  </p:childTnLst>
                                </p:cTn>
                              </p:par>
                            </p:childTnLst>
                          </p:cTn>
                        </p:par>
                        <p:par>
                          <p:cTn id="30" fill="hold" nodeType="afterGroup">
                            <p:stCondLst>
                              <p:cond delay="3000"/>
                            </p:stCondLst>
                            <p:childTnLst>
                              <p:par>
                                <p:cTn id="31" presetID="37" presetClass="entr" presetSubtype="0" fill="hold" nodeType="afterEffect">
                                  <p:stCondLst>
                                    <p:cond delay="0"/>
                                  </p:stCondLst>
                                  <p:childTnLst>
                                    <p:set>
                                      <p:cBhvr>
                                        <p:cTn id="32" dur="1" fill="hold">
                                          <p:stCondLst>
                                            <p:cond delay="0"/>
                                          </p:stCondLst>
                                        </p:cTn>
                                        <p:tgtEl>
                                          <p:spTgt spid="7171">
                                            <p:txEl>
                                              <p:pRg st="3" end="3"/>
                                            </p:txEl>
                                          </p:spTgt>
                                        </p:tgtEl>
                                        <p:attrNameLst>
                                          <p:attrName>style.visibility</p:attrName>
                                        </p:attrNameLst>
                                      </p:cBhvr>
                                      <p:to>
                                        <p:strVal val="visible"/>
                                      </p:to>
                                    </p:set>
                                    <p:animEffect transition="in" filter="fade">
                                      <p:cBhvr>
                                        <p:cTn id="33" dur="1000"/>
                                        <p:tgtEl>
                                          <p:spTgt spid="7171">
                                            <p:txEl>
                                              <p:pRg st="3" end="3"/>
                                            </p:txEl>
                                          </p:spTgt>
                                        </p:tgtEl>
                                      </p:cBhvr>
                                    </p:animEffect>
                                    <p:anim calcmode="lin" valueType="num">
                                      <p:cBhvr>
                                        <p:cTn id="34"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7171">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7171">
                                            <p:txEl>
                                              <p:pRg st="3" end="3"/>
                                            </p:txEl>
                                          </p:spTgt>
                                        </p:tgtEl>
                                        <p:attrNameLst>
                                          <p:attrName>ppt_y</p:attrName>
                                        </p:attrNameLst>
                                      </p:cBhvr>
                                      <p:tavLst>
                                        <p:tav tm="0">
                                          <p:val>
                                            <p:strVal val="#ppt_y-.03"/>
                                          </p:val>
                                        </p:tav>
                                        <p:tav tm="100000">
                                          <p:val>
                                            <p:strVal val="#ppt_y"/>
                                          </p:val>
                                        </p:tav>
                                      </p:tavLst>
                                    </p:anim>
                                  </p:childTnLst>
                                </p:cTn>
                              </p:par>
                            </p:childTnLst>
                          </p:cTn>
                        </p:par>
                        <p:par>
                          <p:cTn id="37" fill="hold" nodeType="afterGroup">
                            <p:stCondLst>
                              <p:cond delay="4000"/>
                            </p:stCondLst>
                            <p:childTnLst>
                              <p:par>
                                <p:cTn id="38" presetID="37" presetClass="entr" presetSubtype="0" fill="hold" nodeType="afterEffect">
                                  <p:stCondLst>
                                    <p:cond delay="0"/>
                                  </p:stCondLst>
                                  <p:childTnLst>
                                    <p:set>
                                      <p:cBhvr>
                                        <p:cTn id="39" dur="1" fill="hold">
                                          <p:stCondLst>
                                            <p:cond delay="0"/>
                                          </p:stCondLst>
                                        </p:cTn>
                                        <p:tgtEl>
                                          <p:spTgt spid="7171">
                                            <p:txEl>
                                              <p:pRg st="4" end="4"/>
                                            </p:txEl>
                                          </p:spTgt>
                                        </p:tgtEl>
                                        <p:attrNameLst>
                                          <p:attrName>style.visibility</p:attrName>
                                        </p:attrNameLst>
                                      </p:cBhvr>
                                      <p:to>
                                        <p:strVal val="visible"/>
                                      </p:to>
                                    </p:set>
                                    <p:animEffect transition="in" filter="fade">
                                      <p:cBhvr>
                                        <p:cTn id="40" dur="1000"/>
                                        <p:tgtEl>
                                          <p:spTgt spid="7171">
                                            <p:txEl>
                                              <p:pRg st="4" end="4"/>
                                            </p:txEl>
                                          </p:spTgt>
                                        </p:tgtEl>
                                      </p:cBhvr>
                                    </p:animEffect>
                                    <p:anim calcmode="lin" valueType="num">
                                      <p:cBhvr>
                                        <p:cTn id="41"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42" dur="900" decel="100000" fill="hold"/>
                                        <p:tgtEl>
                                          <p:spTgt spid="7171">
                                            <p:txEl>
                                              <p:pRg st="4" end="4"/>
                                            </p:tx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7171">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nodeType="clickEffect">
                                  <p:stCondLst>
                                    <p:cond delay="0"/>
                                  </p:stCondLst>
                                  <p:childTnLst>
                                    <p:set>
                                      <p:cBhvr>
                                        <p:cTn id="47" dur="1" fill="hold">
                                          <p:stCondLst>
                                            <p:cond delay="0"/>
                                          </p:stCondLst>
                                        </p:cTn>
                                        <p:tgtEl>
                                          <p:spTgt spid="7175"/>
                                        </p:tgtEl>
                                        <p:attrNameLst>
                                          <p:attrName>style.visibility</p:attrName>
                                        </p:attrNameLst>
                                      </p:cBhvr>
                                      <p:to>
                                        <p:strVal val="visible"/>
                                      </p:to>
                                    </p:set>
                                    <p:animEffect transition="in" filter="checkerboard(across)">
                                      <p:cBhvr>
                                        <p:cTn id="48" dur="500"/>
                                        <p:tgtEl>
                                          <p:spTgt spid="717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xit" presetSubtype="4" fill="hold" nodeType="clickEffect">
                                  <p:stCondLst>
                                    <p:cond delay="0"/>
                                  </p:stCondLst>
                                  <p:childTnLst>
                                    <p:animEffect transition="out" filter="wipe(down)">
                                      <p:cBhvr>
                                        <p:cTn id="52" dur="500"/>
                                        <p:tgtEl>
                                          <p:spTgt spid="7175"/>
                                        </p:tgtEl>
                                      </p:cBhvr>
                                    </p:animEffect>
                                    <p:set>
                                      <p:cBhvr>
                                        <p:cTn id="53" dur="1" fill="hold">
                                          <p:stCondLst>
                                            <p:cond delay="499"/>
                                          </p:stCondLst>
                                        </p:cTn>
                                        <p:tgtEl>
                                          <p:spTgt spid="7175"/>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nodeType="clickEffect">
                                  <p:stCondLst>
                                    <p:cond delay="0"/>
                                  </p:stCondLst>
                                  <p:childTnLst>
                                    <p:set>
                                      <p:cBhvr>
                                        <p:cTn id="57" dur="1" fill="hold">
                                          <p:stCondLst>
                                            <p:cond delay="0"/>
                                          </p:stCondLst>
                                        </p:cTn>
                                        <p:tgtEl>
                                          <p:spTgt spid="7182"/>
                                        </p:tgtEl>
                                        <p:attrNameLst>
                                          <p:attrName>style.visibility</p:attrName>
                                        </p:attrNameLst>
                                      </p:cBhvr>
                                      <p:to>
                                        <p:strVal val="visible"/>
                                      </p:to>
                                    </p:set>
                                    <p:animEffect transition="in" filter="checkerboard(across)">
                                      <p:cBhvr>
                                        <p:cTn id="58" dur="500"/>
                                        <p:tgtEl>
                                          <p:spTgt spid="718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xit" presetSubtype="4" fill="hold" nodeType="clickEffect">
                                  <p:stCondLst>
                                    <p:cond delay="0"/>
                                  </p:stCondLst>
                                  <p:childTnLst>
                                    <p:animEffect transition="out" filter="wipe(down)">
                                      <p:cBhvr>
                                        <p:cTn id="62" dur="500"/>
                                        <p:tgtEl>
                                          <p:spTgt spid="7182"/>
                                        </p:tgtEl>
                                      </p:cBhvr>
                                    </p:animEffect>
                                    <p:set>
                                      <p:cBhvr>
                                        <p:cTn id="63" dur="1" fill="hold">
                                          <p:stCondLst>
                                            <p:cond delay="499"/>
                                          </p:stCondLst>
                                        </p:cTn>
                                        <p:tgtEl>
                                          <p:spTgt spid="7182"/>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7184"/>
                                        </p:tgtEl>
                                        <p:attrNameLst>
                                          <p:attrName>style.visibility</p:attrName>
                                        </p:attrNameLst>
                                      </p:cBhvr>
                                      <p:to>
                                        <p:strVal val="visible"/>
                                      </p:to>
                                    </p:set>
                                    <p:animEffect transition="in" filter="checkerboard(across)">
                                      <p:cBhvr>
                                        <p:cTn id="68" dur="500"/>
                                        <p:tgtEl>
                                          <p:spTgt spid="718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xit" presetSubtype="4" fill="hold" nodeType="clickEffect">
                                  <p:stCondLst>
                                    <p:cond delay="0"/>
                                  </p:stCondLst>
                                  <p:childTnLst>
                                    <p:animEffect transition="out" filter="wipe(down)">
                                      <p:cBhvr>
                                        <p:cTn id="72" dur="500"/>
                                        <p:tgtEl>
                                          <p:spTgt spid="7184"/>
                                        </p:tgtEl>
                                      </p:cBhvr>
                                    </p:animEffect>
                                    <p:set>
                                      <p:cBhvr>
                                        <p:cTn id="73" dur="1" fill="hold">
                                          <p:stCondLst>
                                            <p:cond delay="499"/>
                                          </p:stCondLst>
                                        </p:cTn>
                                        <p:tgtEl>
                                          <p:spTgt spid="7184"/>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nodeType="clickEffect">
                                  <p:stCondLst>
                                    <p:cond delay="0"/>
                                  </p:stCondLst>
                                  <p:childTnLst>
                                    <p:set>
                                      <p:cBhvr>
                                        <p:cTn id="77" dur="1" fill="hold">
                                          <p:stCondLst>
                                            <p:cond delay="0"/>
                                          </p:stCondLst>
                                        </p:cTn>
                                        <p:tgtEl>
                                          <p:spTgt spid="7185"/>
                                        </p:tgtEl>
                                        <p:attrNameLst>
                                          <p:attrName>style.visibility</p:attrName>
                                        </p:attrNameLst>
                                      </p:cBhvr>
                                      <p:to>
                                        <p:strVal val="visible"/>
                                      </p:to>
                                    </p:set>
                                    <p:animEffect transition="in" filter="checkerboard(across)">
                                      <p:cBhvr>
                                        <p:cTn id="78" dur="500"/>
                                        <p:tgtEl>
                                          <p:spTgt spid="718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4" fill="hold" nodeType="clickEffect">
                                  <p:stCondLst>
                                    <p:cond delay="0"/>
                                  </p:stCondLst>
                                  <p:childTnLst>
                                    <p:animEffect transition="out" filter="wipe(down)">
                                      <p:cBhvr>
                                        <p:cTn id="82" dur="500"/>
                                        <p:tgtEl>
                                          <p:spTgt spid="7185"/>
                                        </p:tgtEl>
                                      </p:cBhvr>
                                    </p:animEffect>
                                    <p:set>
                                      <p:cBhvr>
                                        <p:cTn id="83" dur="1" fill="hold">
                                          <p:stCondLst>
                                            <p:cond delay="499"/>
                                          </p:stCondLst>
                                        </p:cTn>
                                        <p:tgtEl>
                                          <p:spTgt spid="71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95288" y="0"/>
            <a:ext cx="8229600" cy="1143000"/>
          </a:xfrm>
        </p:spPr>
        <p:txBody>
          <a:bodyPr/>
          <a:lstStyle/>
          <a:p>
            <a:pPr eaLnBrk="1" hangingPunct="1"/>
            <a:r>
              <a:rPr lang="en-US" b="1" smtClean="0">
                <a:solidFill>
                  <a:srgbClr val="FF0066"/>
                </a:solidFill>
                <a:latin typeface="Times New Roman" panose="02020603050405020304" pitchFamily="18" charset="0"/>
                <a:cs typeface="Times New Roman" panose="02020603050405020304" pitchFamily="18" charset="0"/>
              </a:rPr>
              <a:t>System Used in Project</a:t>
            </a:r>
          </a:p>
        </p:txBody>
      </p:sp>
      <p:sp>
        <p:nvSpPr>
          <p:cNvPr id="80899" name="Rectangle 3"/>
          <p:cNvSpPr>
            <a:spLocks noGrp="1" noChangeArrowheads="1"/>
          </p:cNvSpPr>
          <p:nvPr>
            <p:ph type="body" idx="1"/>
          </p:nvPr>
        </p:nvSpPr>
        <p:spPr>
          <a:xfrm>
            <a:off x="468313" y="1196975"/>
            <a:ext cx="8229600" cy="4525963"/>
          </a:xfrm>
        </p:spPr>
        <p:txBody>
          <a:bodyPr/>
          <a:lstStyle/>
          <a:p>
            <a:pPr marL="352425" indent="0" algn="l" rtl="0" eaLnBrk="1" hangingPunct="1">
              <a:lnSpc>
                <a:spcPct val="90000"/>
              </a:lnSpc>
              <a:buFont typeface="Wingdings" panose="05000000000000000000" pitchFamily="2" charset="2"/>
              <a:buChar char="Ø"/>
            </a:pPr>
            <a:r>
              <a:rPr lang="en-US" sz="3600" b="1" smtClean="0"/>
              <a:t>Advantages All Air System</a:t>
            </a:r>
          </a:p>
          <a:p>
            <a:pPr marL="352425" indent="0" algn="l" rtl="0" eaLnBrk="1" hangingPunct="1">
              <a:lnSpc>
                <a:spcPct val="90000"/>
              </a:lnSpc>
              <a:buFont typeface="Wingdings" panose="05000000000000000000" pitchFamily="2" charset="2"/>
              <a:buChar char="Ø"/>
            </a:pPr>
            <a:r>
              <a:rPr lang="en-US" smtClean="0"/>
              <a:t> </a:t>
            </a:r>
            <a:r>
              <a:rPr lang="en-US" sz="4000" b="1" smtClean="0"/>
              <a:t>All Air System</a:t>
            </a:r>
          </a:p>
          <a:p>
            <a:pPr marL="352425" indent="0" algn="l" rtl="0" eaLnBrk="1" hangingPunct="1">
              <a:lnSpc>
                <a:spcPct val="90000"/>
              </a:lnSpc>
              <a:buFont typeface="Wingdings" panose="05000000000000000000" pitchFamily="2" charset="2"/>
              <a:buChar char="§"/>
            </a:pPr>
            <a:r>
              <a:rPr lang="en-US" b="1" smtClean="0">
                <a:solidFill>
                  <a:srgbClr val="FAFDBD"/>
                </a:solidFill>
              </a:rPr>
              <a:t>Multi - Zone</a:t>
            </a:r>
          </a:p>
          <a:p>
            <a:pPr marL="352425" indent="0" algn="l" rtl="0" eaLnBrk="1" hangingPunct="1">
              <a:lnSpc>
                <a:spcPct val="90000"/>
              </a:lnSpc>
              <a:buFont typeface="Wingdings" panose="05000000000000000000" pitchFamily="2" charset="2"/>
              <a:buChar char="§"/>
            </a:pPr>
            <a:r>
              <a:rPr lang="en-US" b="1" smtClean="0">
                <a:solidFill>
                  <a:srgbClr val="FAFDBD"/>
                </a:solidFill>
              </a:rPr>
              <a:t>Draw Through Coil</a:t>
            </a:r>
          </a:p>
          <a:p>
            <a:pPr marL="352425" indent="0" algn="l" rtl="0" eaLnBrk="1" hangingPunct="1">
              <a:lnSpc>
                <a:spcPct val="90000"/>
              </a:lnSpc>
              <a:buFont typeface="Wingdings" panose="05000000000000000000" pitchFamily="2" charset="2"/>
              <a:buChar char="§"/>
            </a:pPr>
            <a:r>
              <a:rPr lang="en-US" b="1" smtClean="0">
                <a:solidFill>
                  <a:srgbClr val="FAFDBD"/>
                </a:solidFill>
              </a:rPr>
              <a:t>Constant Air Volume &amp; Variable Temperature system</a:t>
            </a:r>
          </a:p>
          <a:p>
            <a:pPr marL="352425" indent="0" algn="l" rtl="0" eaLnBrk="1" hangingPunct="1">
              <a:lnSpc>
                <a:spcPct val="90000"/>
              </a:lnSpc>
              <a:buFont typeface="Wingdings" panose="05000000000000000000" pitchFamily="2" charset="2"/>
              <a:buChar char="§"/>
            </a:pPr>
            <a:r>
              <a:rPr lang="en-US" b="1" smtClean="0">
                <a:solidFill>
                  <a:srgbClr val="FAFDBD"/>
                </a:solidFill>
              </a:rPr>
              <a:t>Roof – Top</a:t>
            </a:r>
            <a:endParaRPr lang="ar-SA" b="1" smtClean="0">
              <a:solidFill>
                <a:srgbClr val="FAFDBD"/>
              </a:solidFill>
            </a:endParaRPr>
          </a:p>
          <a:p>
            <a:pPr marL="352425" indent="0" algn="l" rtl="0" eaLnBrk="1" hangingPunct="1">
              <a:lnSpc>
                <a:spcPct val="90000"/>
              </a:lnSpc>
              <a:buFont typeface="Wingdings" panose="05000000000000000000" pitchFamily="2" charset="2"/>
              <a:buChar char="§"/>
            </a:pPr>
            <a:r>
              <a:rPr lang="en-US" b="1" smtClean="0">
                <a:solidFill>
                  <a:srgbClr val="FAFDBD"/>
                </a:solidFill>
              </a:rPr>
              <a:t>Medium Capacity</a:t>
            </a:r>
            <a:r>
              <a:rPr lang="en-US" b="1" smtClean="0"/>
              <a:t> </a:t>
            </a:r>
          </a:p>
        </p:txBody>
      </p:sp>
      <p:sp>
        <p:nvSpPr>
          <p:cNvPr id="80901" name="AutoShape 5"/>
          <p:cNvSpPr>
            <a:spLocks noChangeArrowheads="1"/>
          </p:cNvSpPr>
          <p:nvPr/>
        </p:nvSpPr>
        <p:spPr bwMode="auto">
          <a:xfrm>
            <a:off x="395288" y="2636838"/>
            <a:ext cx="8316912" cy="4221162"/>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buFontTx/>
              <a:buChar char="•"/>
            </a:pPr>
            <a:r>
              <a:rPr lang="en-US" sz="2800" b="1">
                <a:solidFill>
                  <a:srgbClr val="FFFF66"/>
                </a:solidFill>
                <a:latin typeface="Times New Roman" panose="02020603050405020304" pitchFamily="18" charset="0"/>
                <a:cs typeface="Times New Roman" panose="02020603050405020304" pitchFamily="18" charset="0"/>
              </a:rPr>
              <a:t>Design Simplicity and Operating </a:t>
            </a:r>
          </a:p>
          <a:p>
            <a:pPr algn="l" rtl="0" eaLnBrk="1" hangingPunct="1"/>
            <a:endParaRPr lang="en-US" sz="2800" b="1">
              <a:solidFill>
                <a:srgbClr val="FFFF66"/>
              </a:solidFill>
              <a:latin typeface="Times New Roman" panose="02020603050405020304" pitchFamily="18" charset="0"/>
              <a:cs typeface="Times New Roman" panose="02020603050405020304" pitchFamily="18" charset="0"/>
            </a:endParaRPr>
          </a:p>
          <a:p>
            <a:pPr algn="l" rtl="0" eaLnBrk="1" hangingPunct="1">
              <a:buFontTx/>
              <a:buChar char="•"/>
            </a:pPr>
            <a:r>
              <a:rPr lang="en-US" sz="2800" b="1">
                <a:solidFill>
                  <a:srgbClr val="FFFF66"/>
                </a:solidFill>
                <a:latin typeface="Times New Roman" panose="02020603050405020304" pitchFamily="18" charset="0"/>
                <a:cs typeface="Times New Roman" panose="02020603050405020304" pitchFamily="18" charset="0"/>
              </a:rPr>
              <a:t>Low Primacy Cost </a:t>
            </a:r>
          </a:p>
          <a:p>
            <a:pPr algn="l" rtl="0" eaLnBrk="1" hangingPunct="1">
              <a:buFontTx/>
              <a:buChar char="•"/>
            </a:pPr>
            <a:endParaRPr lang="en-US" sz="2800" b="1">
              <a:solidFill>
                <a:srgbClr val="FFFF66"/>
              </a:solidFill>
              <a:latin typeface="Times New Roman" panose="02020603050405020304" pitchFamily="18" charset="0"/>
              <a:cs typeface="Times New Roman" panose="02020603050405020304" pitchFamily="18" charset="0"/>
            </a:endParaRPr>
          </a:p>
          <a:p>
            <a:pPr algn="l" rtl="0" eaLnBrk="1" hangingPunct="1">
              <a:buFontTx/>
              <a:buChar char="•"/>
            </a:pPr>
            <a:r>
              <a:rPr lang="en-US" sz="2800" b="1">
                <a:solidFill>
                  <a:srgbClr val="FFFF66"/>
                </a:solidFill>
                <a:latin typeface="Times New Roman" panose="02020603050405020304" pitchFamily="18" charset="0"/>
                <a:cs typeface="Times New Roman" panose="02020603050405020304" pitchFamily="18" charset="0"/>
              </a:rPr>
              <a:t>Operating Composure and Maintenance central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checkerboard(across)">
                                      <p:cBhvr>
                                        <p:cTn id="7" dur="500"/>
                                        <p:tgtEl>
                                          <p:spTgt spid="80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fade">
                                      <p:cBhvr>
                                        <p:cTn id="12" dur="1000"/>
                                        <p:tgtEl>
                                          <p:spTgt spid="80899">
                                            <p:txEl>
                                              <p:pRg st="1" end="1"/>
                                            </p:txEl>
                                          </p:spTgt>
                                        </p:tgtEl>
                                      </p:cBhvr>
                                    </p:animEffect>
                                    <p:anim calcmode="lin" valueType="num">
                                      <p:cBhvr>
                                        <p:cTn id="13" dur="10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80899">
                                            <p:txEl>
                                              <p:pRg st="1" end="1"/>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089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80899">
                                            <p:txEl>
                                              <p:pRg st="2" end="2"/>
                                            </p:txEl>
                                          </p:spTgt>
                                        </p:tgtEl>
                                        <p:attrNameLst>
                                          <p:attrName>style.visibility</p:attrName>
                                        </p:attrNameLst>
                                      </p:cBhvr>
                                      <p:to>
                                        <p:strVal val="visible"/>
                                      </p:to>
                                    </p:set>
                                    <p:anim calcmode="discrete" valueType="clr">
                                      <p:cBhvr override="childStyle">
                                        <p:cTn id="20" dur="80"/>
                                        <p:tgtEl>
                                          <p:spTgt spid="8089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0899">
                                            <p:txEl>
                                              <p:pRg st="2" end="2"/>
                                            </p:txEl>
                                          </p:spTgt>
                                        </p:tgtEl>
                                        <p:attrNameLst>
                                          <p:attrName>fillcolor</p:attrName>
                                        </p:attrNameLst>
                                      </p:cBhvr>
                                      <p:tavLst>
                                        <p:tav tm="0">
                                          <p:val>
                                            <p:clrVal>
                                              <a:schemeClr val="accent2"/>
                                            </p:clrVal>
                                          </p:val>
                                        </p:tav>
                                        <p:tav tm="50000">
                                          <p:val>
                                            <p:clrVal>
                                              <a:schemeClr val="hlink"/>
                                            </p:clrVal>
                                          </p:val>
                                        </p:tav>
                                      </p:tavLst>
                                    </p:anim>
                                    <p:set>
                                      <p:cBhvr>
                                        <p:cTn id="22" dur="80"/>
                                        <p:tgtEl>
                                          <p:spTgt spid="80899">
                                            <p:txEl>
                                              <p:pRg st="2" end="2"/>
                                            </p:txEl>
                                          </p:spTgt>
                                        </p:tgtEl>
                                        <p:attrNameLst>
                                          <p:attrName>fill.type</p:attrName>
                                        </p:attrNameLst>
                                      </p:cBhvr>
                                      <p:to>
                                        <p:strVal val="solid"/>
                                      </p:to>
                                    </p:set>
                                  </p:childTnLst>
                                </p:cTn>
                              </p:par>
                              <p:par>
                                <p:cTn id="23" presetID="27" presetClass="entr" presetSubtype="0" fill="hold" nodeType="withEffect">
                                  <p:stCondLst>
                                    <p:cond delay="0"/>
                                  </p:stCondLst>
                                  <p:iterate type="lt">
                                    <p:tmPct val="50000"/>
                                  </p:iterate>
                                  <p:childTnLst>
                                    <p:set>
                                      <p:cBhvr>
                                        <p:cTn id="24" dur="1" fill="hold">
                                          <p:stCondLst>
                                            <p:cond delay="0"/>
                                          </p:stCondLst>
                                        </p:cTn>
                                        <p:tgtEl>
                                          <p:spTgt spid="80899">
                                            <p:txEl>
                                              <p:pRg st="3" end="3"/>
                                            </p:txEl>
                                          </p:spTgt>
                                        </p:tgtEl>
                                        <p:attrNameLst>
                                          <p:attrName>style.visibility</p:attrName>
                                        </p:attrNameLst>
                                      </p:cBhvr>
                                      <p:to>
                                        <p:strVal val="visible"/>
                                      </p:to>
                                    </p:set>
                                    <p:anim calcmode="discrete" valueType="clr">
                                      <p:cBhvr override="childStyle">
                                        <p:cTn id="25" dur="80"/>
                                        <p:tgtEl>
                                          <p:spTgt spid="8089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0899">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80899">
                                            <p:txEl>
                                              <p:pRg st="3" end="3"/>
                                            </p:txEl>
                                          </p:spTgt>
                                        </p:tgtEl>
                                        <p:attrNameLst>
                                          <p:attrName>fill.type</p:attrName>
                                        </p:attrNameLst>
                                      </p:cBhvr>
                                      <p:to>
                                        <p:strVal val="solid"/>
                                      </p:to>
                                    </p:set>
                                  </p:childTnLst>
                                </p:cTn>
                              </p:par>
                              <p:par>
                                <p:cTn id="28" presetID="27" presetClass="entr" presetSubtype="0" fill="hold" nodeType="withEffect">
                                  <p:stCondLst>
                                    <p:cond delay="0"/>
                                  </p:stCondLst>
                                  <p:iterate type="lt">
                                    <p:tmPct val="50000"/>
                                  </p:iterate>
                                  <p:childTnLst>
                                    <p:set>
                                      <p:cBhvr>
                                        <p:cTn id="29" dur="1" fill="hold">
                                          <p:stCondLst>
                                            <p:cond delay="0"/>
                                          </p:stCondLst>
                                        </p:cTn>
                                        <p:tgtEl>
                                          <p:spTgt spid="80899">
                                            <p:txEl>
                                              <p:pRg st="4" end="4"/>
                                            </p:txEl>
                                          </p:spTgt>
                                        </p:tgtEl>
                                        <p:attrNameLst>
                                          <p:attrName>style.visibility</p:attrName>
                                        </p:attrNameLst>
                                      </p:cBhvr>
                                      <p:to>
                                        <p:strVal val="visible"/>
                                      </p:to>
                                    </p:set>
                                    <p:anim calcmode="discrete" valueType="clr">
                                      <p:cBhvr override="childStyle">
                                        <p:cTn id="30" dur="80"/>
                                        <p:tgtEl>
                                          <p:spTgt spid="8089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80899">
                                            <p:txEl>
                                              <p:pRg st="4" end="4"/>
                                            </p:txEl>
                                          </p:spTgt>
                                        </p:tgtEl>
                                        <p:attrNameLst>
                                          <p:attrName>fillcolor</p:attrName>
                                        </p:attrNameLst>
                                      </p:cBhvr>
                                      <p:tavLst>
                                        <p:tav tm="0">
                                          <p:val>
                                            <p:clrVal>
                                              <a:schemeClr val="accent2"/>
                                            </p:clrVal>
                                          </p:val>
                                        </p:tav>
                                        <p:tav tm="50000">
                                          <p:val>
                                            <p:clrVal>
                                              <a:schemeClr val="hlink"/>
                                            </p:clrVal>
                                          </p:val>
                                        </p:tav>
                                      </p:tavLst>
                                    </p:anim>
                                    <p:set>
                                      <p:cBhvr>
                                        <p:cTn id="32" dur="80"/>
                                        <p:tgtEl>
                                          <p:spTgt spid="80899">
                                            <p:txEl>
                                              <p:pRg st="4" end="4"/>
                                            </p:txEl>
                                          </p:spTgt>
                                        </p:tgtEl>
                                        <p:attrNameLst>
                                          <p:attrName>fill.type</p:attrName>
                                        </p:attrNameLst>
                                      </p:cBhvr>
                                      <p:to>
                                        <p:strVal val="solid"/>
                                      </p:to>
                                    </p:set>
                                  </p:childTnLst>
                                </p:cTn>
                              </p:par>
                              <p:par>
                                <p:cTn id="33" presetID="27" presetClass="entr" presetSubtype="0" fill="hold" nodeType="withEffect">
                                  <p:stCondLst>
                                    <p:cond delay="0"/>
                                  </p:stCondLst>
                                  <p:iterate type="lt">
                                    <p:tmPct val="50000"/>
                                  </p:iterate>
                                  <p:childTnLst>
                                    <p:set>
                                      <p:cBhvr>
                                        <p:cTn id="34" dur="1" fill="hold">
                                          <p:stCondLst>
                                            <p:cond delay="0"/>
                                          </p:stCondLst>
                                        </p:cTn>
                                        <p:tgtEl>
                                          <p:spTgt spid="80899">
                                            <p:txEl>
                                              <p:pRg st="5" end="5"/>
                                            </p:txEl>
                                          </p:spTgt>
                                        </p:tgtEl>
                                        <p:attrNameLst>
                                          <p:attrName>style.visibility</p:attrName>
                                        </p:attrNameLst>
                                      </p:cBhvr>
                                      <p:to>
                                        <p:strVal val="visible"/>
                                      </p:to>
                                    </p:set>
                                    <p:anim calcmode="discrete" valueType="clr">
                                      <p:cBhvr override="childStyle">
                                        <p:cTn id="35" dur="80"/>
                                        <p:tgtEl>
                                          <p:spTgt spid="8089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0899">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80899">
                                            <p:txEl>
                                              <p:pRg st="5" end="5"/>
                                            </p:txEl>
                                          </p:spTgt>
                                        </p:tgtEl>
                                        <p:attrNameLst>
                                          <p:attrName>fill.type</p:attrName>
                                        </p:attrNameLst>
                                      </p:cBhvr>
                                      <p:to>
                                        <p:strVal val="solid"/>
                                      </p:to>
                                    </p:set>
                                  </p:childTnLst>
                                </p:cTn>
                              </p:par>
                              <p:par>
                                <p:cTn id="38" presetID="27" presetClass="entr" presetSubtype="0" fill="hold" nodeType="withEffect">
                                  <p:stCondLst>
                                    <p:cond delay="0"/>
                                  </p:stCondLst>
                                  <p:iterate type="lt">
                                    <p:tmPct val="50000"/>
                                  </p:iterate>
                                  <p:childTnLst>
                                    <p:set>
                                      <p:cBhvr>
                                        <p:cTn id="39" dur="1" fill="hold">
                                          <p:stCondLst>
                                            <p:cond delay="0"/>
                                          </p:stCondLst>
                                        </p:cTn>
                                        <p:tgtEl>
                                          <p:spTgt spid="80899">
                                            <p:txEl>
                                              <p:pRg st="6" end="6"/>
                                            </p:txEl>
                                          </p:spTgt>
                                        </p:tgtEl>
                                        <p:attrNameLst>
                                          <p:attrName>style.visibility</p:attrName>
                                        </p:attrNameLst>
                                      </p:cBhvr>
                                      <p:to>
                                        <p:strVal val="visible"/>
                                      </p:to>
                                    </p:set>
                                    <p:anim calcmode="discrete" valueType="clr">
                                      <p:cBhvr override="childStyle">
                                        <p:cTn id="40" dur="80"/>
                                        <p:tgtEl>
                                          <p:spTgt spid="8089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80899">
                                            <p:txEl>
                                              <p:pRg st="6" end="6"/>
                                            </p:txEl>
                                          </p:spTgt>
                                        </p:tgtEl>
                                        <p:attrNameLst>
                                          <p:attrName>fillcolor</p:attrName>
                                        </p:attrNameLst>
                                      </p:cBhvr>
                                      <p:tavLst>
                                        <p:tav tm="0">
                                          <p:val>
                                            <p:clrVal>
                                              <a:schemeClr val="accent2"/>
                                            </p:clrVal>
                                          </p:val>
                                        </p:tav>
                                        <p:tav tm="50000">
                                          <p:val>
                                            <p:clrVal>
                                              <a:schemeClr val="hlink"/>
                                            </p:clrVal>
                                          </p:val>
                                        </p:tav>
                                      </p:tavLst>
                                    </p:anim>
                                    <p:set>
                                      <p:cBhvr>
                                        <p:cTn id="42" dur="80"/>
                                        <p:tgtEl>
                                          <p:spTgt spid="80899">
                                            <p:txEl>
                                              <p:pRg st="6" end="6"/>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4" fill="hold" nodeType="clickEffect">
                                  <p:stCondLst>
                                    <p:cond delay="0"/>
                                  </p:stCondLst>
                                  <p:childTnLst>
                                    <p:animEffect transition="out" filter="wipe(down)">
                                      <p:cBhvr>
                                        <p:cTn id="46" dur="500"/>
                                        <p:tgtEl>
                                          <p:spTgt spid="80899">
                                            <p:txEl>
                                              <p:pRg st="1" end="1"/>
                                            </p:txEl>
                                          </p:spTgt>
                                        </p:tgtEl>
                                      </p:cBhvr>
                                    </p:animEffect>
                                    <p:set>
                                      <p:cBhvr>
                                        <p:cTn id="47" dur="1" fill="hold">
                                          <p:stCondLst>
                                            <p:cond delay="499"/>
                                          </p:stCondLst>
                                        </p:cTn>
                                        <p:tgtEl>
                                          <p:spTgt spid="80899">
                                            <p:txEl>
                                              <p:pRg st="1" end="1"/>
                                            </p:txEl>
                                          </p:spTgt>
                                        </p:tgtEl>
                                        <p:attrNameLst>
                                          <p:attrName>style.visibility</p:attrName>
                                        </p:attrNameLst>
                                      </p:cBhvr>
                                      <p:to>
                                        <p:strVal val="hidden"/>
                                      </p:to>
                                    </p:set>
                                  </p:childTnLst>
                                </p:cTn>
                              </p:par>
                              <p:par>
                                <p:cTn id="48" presetID="22" presetClass="exit" presetSubtype="4" fill="hold" nodeType="withEffect">
                                  <p:stCondLst>
                                    <p:cond delay="0"/>
                                  </p:stCondLst>
                                  <p:iterate type="lt">
                                    <p:tmPct val="0"/>
                                  </p:iterate>
                                  <p:childTnLst>
                                    <p:animEffect transition="out" filter="wipe(down)">
                                      <p:cBhvr>
                                        <p:cTn id="49" dur="500"/>
                                        <p:tgtEl>
                                          <p:spTgt spid="80899">
                                            <p:txEl>
                                              <p:pRg st="2" end="2"/>
                                            </p:txEl>
                                          </p:spTgt>
                                        </p:tgtEl>
                                      </p:cBhvr>
                                    </p:animEffect>
                                    <p:set>
                                      <p:cBhvr>
                                        <p:cTn id="50" dur="1" fill="hold">
                                          <p:stCondLst>
                                            <p:cond delay="499"/>
                                          </p:stCondLst>
                                        </p:cTn>
                                        <p:tgtEl>
                                          <p:spTgt spid="80899">
                                            <p:txEl>
                                              <p:pRg st="2" end="2"/>
                                            </p:txEl>
                                          </p:spTgt>
                                        </p:tgtEl>
                                        <p:attrNameLst>
                                          <p:attrName>style.visibility</p:attrName>
                                        </p:attrNameLst>
                                      </p:cBhvr>
                                      <p:to>
                                        <p:strVal val="hidden"/>
                                      </p:to>
                                    </p:set>
                                  </p:childTnLst>
                                </p:cTn>
                              </p:par>
                              <p:par>
                                <p:cTn id="51" presetID="22" presetClass="exit" presetSubtype="4" fill="hold" nodeType="withEffect">
                                  <p:stCondLst>
                                    <p:cond delay="0"/>
                                  </p:stCondLst>
                                  <p:iterate type="lt">
                                    <p:tmPct val="0"/>
                                  </p:iterate>
                                  <p:childTnLst>
                                    <p:animEffect transition="out" filter="wipe(down)">
                                      <p:cBhvr>
                                        <p:cTn id="52" dur="500"/>
                                        <p:tgtEl>
                                          <p:spTgt spid="80899">
                                            <p:txEl>
                                              <p:pRg st="3" end="3"/>
                                            </p:txEl>
                                          </p:spTgt>
                                        </p:tgtEl>
                                      </p:cBhvr>
                                    </p:animEffect>
                                    <p:set>
                                      <p:cBhvr>
                                        <p:cTn id="53" dur="1" fill="hold">
                                          <p:stCondLst>
                                            <p:cond delay="499"/>
                                          </p:stCondLst>
                                        </p:cTn>
                                        <p:tgtEl>
                                          <p:spTgt spid="80899">
                                            <p:txEl>
                                              <p:pRg st="3" end="3"/>
                                            </p:txEl>
                                          </p:spTgt>
                                        </p:tgtEl>
                                        <p:attrNameLst>
                                          <p:attrName>style.visibility</p:attrName>
                                        </p:attrNameLst>
                                      </p:cBhvr>
                                      <p:to>
                                        <p:strVal val="hidden"/>
                                      </p:to>
                                    </p:set>
                                  </p:childTnLst>
                                </p:cTn>
                              </p:par>
                              <p:par>
                                <p:cTn id="54" presetID="22" presetClass="exit" presetSubtype="4" fill="hold" nodeType="withEffect">
                                  <p:stCondLst>
                                    <p:cond delay="0"/>
                                  </p:stCondLst>
                                  <p:iterate type="lt">
                                    <p:tmPct val="0"/>
                                  </p:iterate>
                                  <p:childTnLst>
                                    <p:animEffect transition="out" filter="wipe(down)">
                                      <p:cBhvr>
                                        <p:cTn id="55" dur="500"/>
                                        <p:tgtEl>
                                          <p:spTgt spid="80899">
                                            <p:txEl>
                                              <p:pRg st="4" end="4"/>
                                            </p:txEl>
                                          </p:spTgt>
                                        </p:tgtEl>
                                      </p:cBhvr>
                                    </p:animEffect>
                                    <p:set>
                                      <p:cBhvr>
                                        <p:cTn id="56" dur="1" fill="hold">
                                          <p:stCondLst>
                                            <p:cond delay="499"/>
                                          </p:stCondLst>
                                        </p:cTn>
                                        <p:tgtEl>
                                          <p:spTgt spid="80899">
                                            <p:txEl>
                                              <p:pRg st="4" end="4"/>
                                            </p:txEl>
                                          </p:spTgt>
                                        </p:tgtEl>
                                        <p:attrNameLst>
                                          <p:attrName>style.visibility</p:attrName>
                                        </p:attrNameLst>
                                      </p:cBhvr>
                                      <p:to>
                                        <p:strVal val="hidden"/>
                                      </p:to>
                                    </p:set>
                                  </p:childTnLst>
                                </p:cTn>
                              </p:par>
                              <p:par>
                                <p:cTn id="57" presetID="22" presetClass="exit" presetSubtype="4" fill="hold" nodeType="withEffect">
                                  <p:stCondLst>
                                    <p:cond delay="0"/>
                                  </p:stCondLst>
                                  <p:iterate type="lt">
                                    <p:tmPct val="0"/>
                                  </p:iterate>
                                  <p:childTnLst>
                                    <p:animEffect transition="out" filter="wipe(down)">
                                      <p:cBhvr>
                                        <p:cTn id="58" dur="500"/>
                                        <p:tgtEl>
                                          <p:spTgt spid="80899">
                                            <p:txEl>
                                              <p:pRg st="5" end="5"/>
                                            </p:txEl>
                                          </p:spTgt>
                                        </p:tgtEl>
                                      </p:cBhvr>
                                    </p:animEffect>
                                    <p:set>
                                      <p:cBhvr>
                                        <p:cTn id="59" dur="1" fill="hold">
                                          <p:stCondLst>
                                            <p:cond delay="499"/>
                                          </p:stCondLst>
                                        </p:cTn>
                                        <p:tgtEl>
                                          <p:spTgt spid="80899">
                                            <p:txEl>
                                              <p:pRg st="5" end="5"/>
                                            </p:txEl>
                                          </p:spTgt>
                                        </p:tgtEl>
                                        <p:attrNameLst>
                                          <p:attrName>style.visibility</p:attrName>
                                        </p:attrNameLst>
                                      </p:cBhvr>
                                      <p:to>
                                        <p:strVal val="hidden"/>
                                      </p:to>
                                    </p:set>
                                  </p:childTnLst>
                                </p:cTn>
                              </p:par>
                              <p:par>
                                <p:cTn id="60" presetID="22" presetClass="exit" presetSubtype="4" fill="hold" nodeType="withEffect">
                                  <p:stCondLst>
                                    <p:cond delay="0"/>
                                  </p:stCondLst>
                                  <p:iterate type="lt">
                                    <p:tmPct val="0"/>
                                  </p:iterate>
                                  <p:childTnLst>
                                    <p:animEffect transition="out" filter="wipe(down)">
                                      <p:cBhvr>
                                        <p:cTn id="61" dur="500"/>
                                        <p:tgtEl>
                                          <p:spTgt spid="80899">
                                            <p:txEl>
                                              <p:pRg st="6" end="6"/>
                                            </p:txEl>
                                          </p:spTgt>
                                        </p:tgtEl>
                                      </p:cBhvr>
                                    </p:animEffect>
                                    <p:set>
                                      <p:cBhvr>
                                        <p:cTn id="62" dur="1" fill="hold">
                                          <p:stCondLst>
                                            <p:cond delay="499"/>
                                          </p:stCondLst>
                                        </p:cTn>
                                        <p:tgtEl>
                                          <p:spTgt spid="80899">
                                            <p:txEl>
                                              <p:pRg st="6" end="6"/>
                                            </p:txEl>
                                          </p:spTgt>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entr" presetSubtype="0" fill="hold" nodeType="clickEffect">
                                  <p:stCondLst>
                                    <p:cond delay="0"/>
                                  </p:stCondLst>
                                  <p:childTnLst>
                                    <p:set>
                                      <p:cBhvr>
                                        <p:cTn id="66" dur="1" fill="hold">
                                          <p:stCondLst>
                                            <p:cond delay="0"/>
                                          </p:stCondLst>
                                        </p:cTn>
                                        <p:tgtEl>
                                          <p:spTgt spid="80899">
                                            <p:txEl>
                                              <p:pRg st="0" end="0"/>
                                            </p:txEl>
                                          </p:spTgt>
                                        </p:tgtEl>
                                        <p:attrNameLst>
                                          <p:attrName>style.visibility</p:attrName>
                                        </p:attrNameLst>
                                      </p:cBhvr>
                                      <p:to>
                                        <p:strVal val="visible"/>
                                      </p:to>
                                    </p:set>
                                    <p:animEffect transition="in" filter="fade">
                                      <p:cBhvr>
                                        <p:cTn id="67" dur="1000"/>
                                        <p:tgtEl>
                                          <p:spTgt spid="80899">
                                            <p:txEl>
                                              <p:pRg st="0" end="0"/>
                                            </p:txEl>
                                          </p:spTgt>
                                        </p:tgtEl>
                                      </p:cBhvr>
                                    </p:animEffect>
                                    <p:anim calcmode="lin" valueType="num">
                                      <p:cBhvr>
                                        <p:cTn id="68" dur="10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80899">
                                            <p:txEl>
                                              <p:pRg st="0" end="0"/>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8089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8" presetClass="entr" presetSubtype="16" fill="hold" grpId="0" nodeType="clickEffect">
                                  <p:stCondLst>
                                    <p:cond delay="0"/>
                                  </p:stCondLst>
                                  <p:childTnLst>
                                    <p:set>
                                      <p:cBhvr>
                                        <p:cTn id="74" dur="1" fill="hold">
                                          <p:stCondLst>
                                            <p:cond delay="0"/>
                                          </p:stCondLst>
                                        </p:cTn>
                                        <p:tgtEl>
                                          <p:spTgt spid="80901"/>
                                        </p:tgtEl>
                                        <p:attrNameLst>
                                          <p:attrName>style.visibility</p:attrName>
                                        </p:attrNameLst>
                                      </p:cBhvr>
                                      <p:to>
                                        <p:strVal val="visible"/>
                                      </p:to>
                                    </p:set>
                                    <p:animEffect transition="in" filter="diamond(in)">
                                      <p:cBhvr>
                                        <p:cTn id="75"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90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noFill/>
        </p:spPr>
        <p:txBody>
          <a:bodyPr/>
          <a:lstStyle/>
          <a:p>
            <a:pPr eaLnBrk="1" hangingPunct="1"/>
            <a:r>
              <a:rPr lang="en-US" b="1" smtClean="0">
                <a:solidFill>
                  <a:srgbClr val="FF0066"/>
                </a:solidFill>
              </a:rPr>
              <a:t>Types of </a:t>
            </a:r>
            <a:r>
              <a:rPr lang="en-US" sz="4800" b="1" smtClean="0">
                <a:solidFill>
                  <a:srgbClr val="FF0066"/>
                </a:solidFill>
              </a:rPr>
              <a:t>Liquid</a:t>
            </a:r>
            <a:r>
              <a:rPr lang="en-US" b="1" smtClean="0">
                <a:solidFill>
                  <a:srgbClr val="FF0066"/>
                </a:solidFill>
              </a:rPr>
              <a:t> Chillers</a:t>
            </a:r>
            <a:r>
              <a:rPr lang="en-US" smtClean="0"/>
              <a:t> </a:t>
            </a:r>
          </a:p>
        </p:txBody>
      </p:sp>
      <p:sp>
        <p:nvSpPr>
          <p:cNvPr id="9219" name="Rectangle 3"/>
          <p:cNvSpPr>
            <a:spLocks noGrp="1" noChangeArrowheads="1"/>
          </p:cNvSpPr>
          <p:nvPr>
            <p:ph type="body" sz="half" idx="1"/>
          </p:nvPr>
        </p:nvSpPr>
        <p:spPr>
          <a:xfrm>
            <a:off x="457200" y="1600200"/>
            <a:ext cx="6994525" cy="4525963"/>
          </a:xfrm>
        </p:spPr>
        <p:txBody>
          <a:bodyPr/>
          <a:lstStyle/>
          <a:p>
            <a:pPr algn="l" rtl="0" eaLnBrk="1" hangingPunct="1">
              <a:buClr>
                <a:schemeClr val="tx1"/>
              </a:buClr>
              <a:buFont typeface="Wingdings" panose="05000000000000000000" pitchFamily="2" charset="2"/>
              <a:buChar char="Ø"/>
            </a:pPr>
            <a:r>
              <a:rPr lang="en-US" b="1" smtClean="0">
                <a:solidFill>
                  <a:srgbClr val="FFFF66"/>
                </a:solidFill>
              </a:rPr>
              <a:t>Air Cooled Chillers</a:t>
            </a:r>
          </a:p>
          <a:p>
            <a:pPr algn="l" rtl="0" eaLnBrk="1" hangingPunct="1">
              <a:buClr>
                <a:schemeClr val="tx1"/>
              </a:buClr>
              <a:buFont typeface="Wingdings" panose="05000000000000000000" pitchFamily="2" charset="2"/>
              <a:buChar char="Ø"/>
            </a:pPr>
            <a:endParaRPr lang="en-US" b="1" smtClean="0">
              <a:solidFill>
                <a:srgbClr val="FFFF66"/>
              </a:solidFill>
            </a:endParaRPr>
          </a:p>
          <a:p>
            <a:pPr algn="l" rtl="0" eaLnBrk="1" hangingPunct="1">
              <a:buClr>
                <a:schemeClr val="tx1"/>
              </a:buClr>
              <a:buFont typeface="Wingdings" panose="05000000000000000000" pitchFamily="2" charset="2"/>
              <a:buChar char="Ø"/>
            </a:pPr>
            <a:r>
              <a:rPr lang="en-US" b="1" smtClean="0">
                <a:solidFill>
                  <a:srgbClr val="FFFF66"/>
                </a:solidFill>
              </a:rPr>
              <a:t>Water Cooled Chillers</a:t>
            </a:r>
          </a:p>
          <a:p>
            <a:pPr algn="l" rtl="0" eaLnBrk="1" hangingPunct="1">
              <a:buClr>
                <a:schemeClr val="tx1"/>
              </a:buClr>
              <a:buFont typeface="Wingdings" panose="05000000000000000000" pitchFamily="2" charset="2"/>
              <a:buChar char="Ø"/>
            </a:pPr>
            <a:endParaRPr lang="en-US" b="1" smtClean="0">
              <a:solidFill>
                <a:srgbClr val="FFFF66"/>
              </a:solidFill>
            </a:endParaRPr>
          </a:p>
          <a:p>
            <a:pPr algn="l" rtl="0" eaLnBrk="1" hangingPunct="1">
              <a:buClr>
                <a:schemeClr val="tx1"/>
              </a:buClr>
              <a:buFont typeface="Wingdings" panose="05000000000000000000" pitchFamily="2" charset="2"/>
              <a:buChar char="Ø"/>
            </a:pPr>
            <a:r>
              <a:rPr lang="en-US" b="1" smtClean="0">
                <a:solidFill>
                  <a:srgbClr val="FFFF66"/>
                </a:solidFill>
              </a:rPr>
              <a:t> Evaporative</a:t>
            </a:r>
            <a:r>
              <a:rPr lang="en-US" sz="2800" b="1" smtClean="0">
                <a:solidFill>
                  <a:srgbClr val="FFFF66"/>
                </a:solidFill>
              </a:rPr>
              <a:t> </a:t>
            </a:r>
            <a:r>
              <a:rPr lang="en-US" b="1" smtClean="0">
                <a:solidFill>
                  <a:srgbClr val="FFFF66"/>
                </a:solidFill>
              </a:rPr>
              <a:t>Cooled Chillers</a:t>
            </a:r>
            <a:r>
              <a:rPr lang="en-US" sz="2800" smtClean="0">
                <a:solidFill>
                  <a:srgbClr val="FFFF66"/>
                </a:solidFill>
              </a:rPr>
              <a:t> </a:t>
            </a:r>
          </a:p>
        </p:txBody>
      </p:sp>
      <p:pic>
        <p:nvPicPr>
          <p:cNvPr id="9227" name="Picture 11"/>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1196975"/>
            <a:ext cx="6659563" cy="3313113"/>
          </a:xfrm>
          <a:noFill/>
        </p:spPr>
      </p:pic>
      <p:sp>
        <p:nvSpPr>
          <p:cNvPr id="9231" name="AutoShape 15"/>
          <p:cNvSpPr>
            <a:spLocks noChangeArrowheads="1"/>
          </p:cNvSpPr>
          <p:nvPr/>
        </p:nvSpPr>
        <p:spPr bwMode="auto">
          <a:xfrm>
            <a:off x="0" y="4941888"/>
            <a:ext cx="9144000" cy="1916112"/>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rgbClr val="000000"/>
            </a:solidFill>
            <a:miter lim="800000"/>
            <a:headEnd type="none" w="sm" len="sm"/>
            <a:tailEnd type="none" w="sm" len="sm"/>
          </a:ln>
        </p:spPr>
        <p:txBody>
          <a:bodyPr anchor="ctr"/>
          <a:lstStyle>
            <a:lvl1pPr marL="609600" indent="-609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20000"/>
              </a:spcBef>
              <a:buFont typeface="Wingdings" panose="05000000000000000000" pitchFamily="2" charset="2"/>
              <a:buChar char="Ø"/>
            </a:pPr>
            <a:endParaRPr lang="en-US" sz="3200" b="1">
              <a:solidFill>
                <a:srgbClr val="99FF99"/>
              </a:solidFill>
              <a:latin typeface="Times New Roman" panose="02020603050405020304" pitchFamily="18" charset="0"/>
              <a:cs typeface="Times New Roman" panose="02020603050405020304" pitchFamily="18" charset="0"/>
            </a:endParaRPr>
          </a:p>
          <a:p>
            <a:pPr algn="l" rtl="0" eaLnBrk="1" hangingPunct="1">
              <a:spcBef>
                <a:spcPct val="20000"/>
              </a:spcBef>
              <a:buFont typeface="Wingdings" panose="05000000000000000000" pitchFamily="2" charset="2"/>
              <a:buChar char="Ø"/>
            </a:pPr>
            <a:endParaRPr lang="en-US" sz="3200" b="1">
              <a:solidFill>
                <a:srgbClr val="99FF99"/>
              </a:solidFill>
              <a:latin typeface="Times New Roman" panose="02020603050405020304" pitchFamily="18" charset="0"/>
              <a:cs typeface="Times New Roman" panose="02020603050405020304" pitchFamily="18" charset="0"/>
            </a:endParaRPr>
          </a:p>
          <a:p>
            <a:pPr algn="l" rtl="0" eaLnBrk="1" hangingPunct="1">
              <a:spcBef>
                <a:spcPct val="20000"/>
              </a:spcBef>
              <a:buFont typeface="Wingdings" panose="05000000000000000000" pitchFamily="2" charset="2"/>
              <a:buChar char="Ø"/>
            </a:pPr>
            <a:r>
              <a:rPr lang="en-US" sz="3200" b="1">
                <a:solidFill>
                  <a:srgbClr val="99FF99"/>
                </a:solidFill>
                <a:latin typeface="Times New Roman" panose="02020603050405020304" pitchFamily="18" charset="0"/>
                <a:cs typeface="Times New Roman" panose="02020603050405020304" pitchFamily="18" charset="0"/>
              </a:rPr>
              <a:t>Air cooled chillers are the most commonly used due to convenience of low maintenance.</a:t>
            </a:r>
          </a:p>
          <a:p>
            <a:pPr algn="l" rtl="0" eaLnBrk="1" hangingPunct="1">
              <a:spcBef>
                <a:spcPct val="20000"/>
              </a:spcBef>
              <a:buFont typeface="Wingdings" panose="05000000000000000000" pitchFamily="2" charset="2"/>
              <a:buNone/>
            </a:pPr>
            <a:endParaRPr lang="en-US" sz="3200" b="1">
              <a:solidFill>
                <a:srgbClr val="99FF99"/>
              </a:solidFill>
              <a:latin typeface="Times New Roman" panose="02020603050405020304" pitchFamily="18" charset="0"/>
              <a:cs typeface="Times New Roman" panose="02020603050405020304" pitchFamily="18" charset="0"/>
            </a:endParaRPr>
          </a:p>
          <a:p>
            <a:pPr algn="l" rtl="0" eaLnBrk="1" hangingPunct="1">
              <a:spcBef>
                <a:spcPct val="20000"/>
              </a:spcBef>
              <a:buFont typeface="Wingdings" panose="05000000000000000000" pitchFamily="2" charset="2"/>
              <a:buChar char="Ø"/>
            </a:pPr>
            <a:endParaRPr lang="en-US" sz="3200" b="1">
              <a:solidFill>
                <a:srgbClr val="99FF99"/>
              </a:solidFill>
              <a:latin typeface="Times New Roman" panose="02020603050405020304" pitchFamily="18" charset="0"/>
              <a:cs typeface="Times New Roman" panose="02020603050405020304" pitchFamily="18" charset="0"/>
            </a:endParaRPr>
          </a:p>
        </p:txBody>
      </p:sp>
      <p:sp>
        <p:nvSpPr>
          <p:cNvPr id="9236" name="AutoShape 20"/>
          <p:cNvSpPr>
            <a:spLocks noChangeArrowheads="1"/>
          </p:cNvSpPr>
          <p:nvPr/>
        </p:nvSpPr>
        <p:spPr bwMode="auto">
          <a:xfrm>
            <a:off x="0" y="4581525"/>
            <a:ext cx="9144000" cy="2276475"/>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20000"/>
              </a:spcBef>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move the ambient air. However, power usage is </a:t>
            </a:r>
          </a:p>
          <a:p>
            <a:pPr algn="l" rtl="0" eaLnBrk="1" hangingPunct="1">
              <a:spcBef>
                <a:spcPct val="20000"/>
              </a:spcBef>
              <a:buFont typeface="Wingdings" panose="05000000000000000000" pitchFamily="2" charset="2"/>
              <a:buNone/>
            </a:pPr>
            <a:r>
              <a:rPr lang="en-US" sz="3200" b="1">
                <a:latin typeface="Times New Roman" panose="02020603050405020304" pitchFamily="18" charset="0"/>
                <a:cs typeface="Times New Roman" panose="02020603050405020304" pitchFamily="18" charset="0"/>
              </a:rPr>
              <a:t> higher, due to the condenser fan motors </a:t>
            </a:r>
          </a:p>
          <a:p>
            <a:pPr algn="l" rtl="0" eaLnBrk="1" hangingPunct="1">
              <a:spcBef>
                <a:spcPct val="20000"/>
              </a:spcBef>
              <a:buFont typeface="Wingdings" panose="05000000000000000000" pitchFamily="2" charset="2"/>
              <a:buNone/>
            </a:pPr>
            <a:r>
              <a:rPr lang="en-US" sz="3200" b="1">
                <a:latin typeface="Times New Roman" panose="02020603050405020304" pitchFamily="18" charset="0"/>
                <a:cs typeface="Times New Roman" panose="02020603050405020304" pitchFamily="18" charset="0"/>
              </a:rPr>
              <a:t>(in addition to the compressor motors) which are</a:t>
            </a:r>
          </a:p>
          <a:p>
            <a:pPr algn="l" rtl="0" eaLnBrk="1" hangingPunct="1">
              <a:spcBef>
                <a:spcPct val="20000"/>
              </a:spcBef>
              <a:buFont typeface="Wingdings" panose="05000000000000000000" pitchFamily="2" charset="2"/>
              <a:buNone/>
            </a:pPr>
            <a:r>
              <a:rPr lang="en-US" sz="3200" b="1">
                <a:latin typeface="Times New Roman" panose="02020603050405020304" pitchFamily="18" charset="0"/>
                <a:cs typeface="Times New Roman" panose="02020603050405020304" pitchFamily="18" charset="0"/>
              </a:rPr>
              <a:t> required to move the ambient air. </a:t>
            </a:r>
          </a:p>
        </p:txBody>
      </p:sp>
      <p:sp>
        <p:nvSpPr>
          <p:cNvPr id="9237" name="AutoShape 21"/>
          <p:cNvSpPr>
            <a:spLocks noChangeArrowheads="1"/>
          </p:cNvSpPr>
          <p:nvPr/>
        </p:nvSpPr>
        <p:spPr bwMode="auto">
          <a:xfrm>
            <a:off x="0" y="4581525"/>
            <a:ext cx="9144000" cy="2276475"/>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r>
              <a:rPr lang="en-US" sz="3200" b="1">
                <a:latin typeface="Times New Roman" panose="02020603050405020304" pitchFamily="18" charset="0"/>
                <a:cs typeface="Times New Roman" panose="02020603050405020304" pitchFamily="18" charset="0"/>
              </a:rPr>
              <a:t>Depending on ambient temperatures, condensing </a:t>
            </a:r>
          </a:p>
          <a:p>
            <a:pPr rtl="0" eaLnBrk="1" hangingPunct="1"/>
            <a:r>
              <a:rPr lang="en-US" sz="3200" b="1">
                <a:latin typeface="Times New Roman" panose="02020603050405020304" pitchFamily="18" charset="0"/>
                <a:cs typeface="Times New Roman" panose="02020603050405020304" pitchFamily="18" charset="0"/>
              </a:rPr>
              <a:t>temperatures of 120° to 140° F are required.</a:t>
            </a:r>
          </a:p>
        </p:txBody>
      </p:sp>
      <p:pic>
        <p:nvPicPr>
          <p:cNvPr id="9238" name="Picture 22"/>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1268413"/>
            <a:ext cx="9144000" cy="5589587"/>
          </a:xfrm>
          <a:noFill/>
        </p:spPr>
      </p:pic>
      <p:sp>
        <p:nvSpPr>
          <p:cNvPr id="9240" name="AutoShape 24"/>
          <p:cNvSpPr>
            <a:spLocks noChangeArrowheads="1"/>
          </p:cNvSpPr>
          <p:nvPr/>
        </p:nvSpPr>
        <p:spPr bwMode="auto">
          <a:xfrm>
            <a:off x="0" y="1268413"/>
            <a:ext cx="9144000" cy="5589587"/>
          </a:xfrm>
          <a:prstGeom prst="roundRect">
            <a:avLst>
              <a:gd name="adj" fmla="val 16667"/>
            </a:avLst>
          </a:prstGeom>
          <a:gradFill rotWithShape="0">
            <a:gsLst>
              <a:gs pos="0">
                <a:srgbClr val="00FF00"/>
              </a:gs>
              <a:gs pos="100000">
                <a:srgbClr val="007600"/>
              </a:gs>
            </a:gsLst>
            <a:path path="shape">
              <a:fillToRect l="50000" t="50000" r="50000" b="50000"/>
            </a:path>
          </a:gradFill>
          <a:ln w="12700" cap="sq">
            <a:solidFill>
              <a:schemeClr val="tx1"/>
            </a:solidFill>
            <a:miter lim="800000"/>
            <a:headEnd type="none" w="sm" len="sm"/>
            <a:tailEnd type="none" w="sm" len="sm"/>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20000"/>
              </a:spcBef>
              <a:buFont typeface="Wingdings" panose="05000000000000000000" pitchFamily="2" charset="2"/>
              <a:buNone/>
            </a:pPr>
            <a:r>
              <a:rPr lang="en-US" sz="2900" b="1">
                <a:latin typeface="Times New Roman" panose="02020603050405020304" pitchFamily="18" charset="0"/>
                <a:cs typeface="Times New Roman" panose="02020603050405020304" pitchFamily="18" charset="0"/>
              </a:rPr>
              <a:t>Water cooled chillers require cooling tower, city</a:t>
            </a:r>
          </a:p>
          <a:p>
            <a:pPr algn="l" rtl="0" eaLnBrk="1" hangingPunct="1">
              <a:spcBef>
                <a:spcPct val="20000"/>
              </a:spcBef>
              <a:buFont typeface="Wingdings" panose="05000000000000000000" pitchFamily="2" charset="2"/>
              <a:buNone/>
            </a:pPr>
            <a:r>
              <a:rPr lang="en-US" sz="2900" b="1">
                <a:latin typeface="Times New Roman" panose="02020603050405020304" pitchFamily="18" charset="0"/>
                <a:cs typeface="Times New Roman" panose="02020603050405020304" pitchFamily="18" charset="0"/>
              </a:rPr>
              <a:t>water, river water or other source of water to operate.         </a:t>
            </a:r>
          </a:p>
          <a:p>
            <a:pPr algn="l" rtl="0" eaLnBrk="1" hangingPunct="1"/>
            <a:r>
              <a:rPr lang="ar-SA" sz="2900" b="1">
                <a:latin typeface="Times New Roman" panose="02020603050405020304" pitchFamily="18" charset="0"/>
                <a:cs typeface="Times New Roman" panose="02020603050405020304" pitchFamily="18" charset="0"/>
              </a:rPr>
              <a:t>  </a:t>
            </a:r>
            <a:endParaRPr lang="en-US" sz="2900" b="1">
              <a:latin typeface="Times New Roman" panose="02020603050405020304" pitchFamily="18" charset="0"/>
              <a:cs typeface="Times New Roman" panose="02020603050405020304" pitchFamily="18" charset="0"/>
            </a:endParaRPr>
          </a:p>
        </p:txBody>
      </p:sp>
      <p:sp>
        <p:nvSpPr>
          <p:cNvPr id="9241" name="Text Box 25"/>
          <p:cNvSpPr txBox="1">
            <a:spLocks noChangeArrowheads="1"/>
          </p:cNvSpPr>
          <p:nvPr/>
        </p:nvSpPr>
        <p:spPr bwMode="auto">
          <a:xfrm>
            <a:off x="323850" y="2852738"/>
            <a:ext cx="88201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20000"/>
              </a:spcBef>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Lower condensing temperatures provide longer life of compressor</a:t>
            </a:r>
          </a:p>
          <a:p>
            <a:pPr algn="l" rtl="0" eaLnBrk="1" hangingPunct="1">
              <a:spcBef>
                <a:spcPct val="20000"/>
              </a:spcBef>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Lower condensing temperatures save energy, approximately 20-25% over air cooled chillers</a:t>
            </a:r>
          </a:p>
          <a:p>
            <a:pPr algn="l" rtl="0" eaLnBrk="1" hangingPunct="1">
              <a:spcBef>
                <a:spcPct val="20000"/>
              </a:spcBef>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There are no condenser fan motors, only condenser water pump and cooling tower fan</a:t>
            </a:r>
          </a:p>
        </p:txBody>
      </p:sp>
      <p:pic>
        <p:nvPicPr>
          <p:cNvPr id="9242"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6975"/>
            <a:ext cx="9144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3" name="Text Box 27"/>
          <p:cNvSpPr txBox="1">
            <a:spLocks noChangeArrowheads="1"/>
          </p:cNvSpPr>
          <p:nvPr/>
        </p:nvSpPr>
        <p:spPr bwMode="auto">
          <a:xfrm>
            <a:off x="0" y="5008563"/>
            <a:ext cx="91440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spcBef>
                <a:spcPct val="20000"/>
              </a:spcBef>
              <a:buFont typeface="Wingdings" panose="05000000000000000000" pitchFamily="2" charset="2"/>
              <a:buChar char="§"/>
            </a:pPr>
            <a:r>
              <a:rPr lang="en-US" sz="3600" b="1">
                <a:latin typeface="Times New Roman" panose="02020603050405020304" pitchFamily="18" charset="0"/>
                <a:cs typeface="Times New Roman" panose="02020603050405020304" pitchFamily="18" charset="0"/>
              </a:rPr>
              <a:t>Highest efficiency, lowest operating costs</a:t>
            </a:r>
          </a:p>
          <a:p>
            <a:pPr algn="l" rtl="0" eaLnBrk="1" hangingPunct="1">
              <a:spcBef>
                <a:spcPct val="20000"/>
              </a:spcBef>
              <a:buFont typeface="Wingdings" panose="05000000000000000000" pitchFamily="2" charset="2"/>
              <a:buChar char="§"/>
            </a:pPr>
            <a:r>
              <a:rPr lang="en-US" sz="3600" b="1">
                <a:latin typeface="Times New Roman" panose="02020603050405020304" pitchFamily="18" charset="0"/>
                <a:cs typeface="Times New Roman" panose="02020603050405020304" pitchFamily="18" charset="0"/>
              </a:rPr>
              <a:t>Longer equipment life</a:t>
            </a:r>
            <a:r>
              <a:rPr lang="ar-SA" sz="3600" b="1">
                <a:latin typeface="Times New Roman" panose="02020603050405020304" pitchFamily="18" charset="0"/>
                <a:cs typeface="Times New Roman" panose="02020603050405020304" pitchFamily="18" charset="0"/>
              </a:rPr>
              <a:t/>
            </a:r>
            <a:br>
              <a:rPr lang="ar-SA" sz="3600" b="1">
                <a:latin typeface="Times New Roman" panose="02020603050405020304" pitchFamily="18" charset="0"/>
                <a:cs typeface="Times New Roman" panose="02020603050405020304" pitchFamily="18" charset="0"/>
              </a:rPr>
            </a:br>
            <a:r>
              <a:rPr lang="ar-SA" sz="3600" b="1">
                <a:latin typeface="Times New Roman" panose="02020603050405020304" pitchFamily="18" charset="0"/>
                <a:cs typeface="Times New Roman" panose="02020603050405020304" pitchFamily="18" charset="0"/>
              </a:rPr>
              <a:t> </a:t>
            </a:r>
            <a:endParaRPr lang="en-US" sz="3600" b="1">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1000"/>
                                        <p:tgtEl>
                                          <p:spTgt spid="9219">
                                            <p:txEl>
                                              <p:pRg st="0" end="0"/>
                                            </p:txEl>
                                          </p:spTgt>
                                        </p:tgtEl>
                                      </p:cBhvr>
                                    </p:animEffect>
                                    <p:anim calcmode="lin" valueType="num">
                                      <p:cBhvr>
                                        <p:cTn id="8"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21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219">
                                            <p:txEl>
                                              <p:pRg st="0" end="0"/>
                                            </p:txEl>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9219">
                                            <p:txEl>
                                              <p:pRg st="2" end="2"/>
                                            </p:txEl>
                                          </p:spTgt>
                                        </p:tgtEl>
                                        <p:attrNameLst>
                                          <p:attrName>style.visibility</p:attrName>
                                        </p:attrNameLst>
                                      </p:cBhvr>
                                      <p:to>
                                        <p:strVal val="visible"/>
                                      </p:to>
                                    </p:set>
                                    <p:animEffect transition="in" filter="fade">
                                      <p:cBhvr>
                                        <p:cTn id="14" dur="1000"/>
                                        <p:tgtEl>
                                          <p:spTgt spid="9219">
                                            <p:txEl>
                                              <p:pRg st="2" end="2"/>
                                            </p:txEl>
                                          </p:spTgt>
                                        </p:tgtEl>
                                      </p:cBhvr>
                                    </p:animEffect>
                                    <p:anim calcmode="lin" valueType="num">
                                      <p:cBhvr>
                                        <p:cTn id="15" dur="1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9219">
                                            <p:txEl>
                                              <p:pRg st="2" end="2"/>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219">
                                            <p:txEl>
                                              <p:pRg st="2" end="2"/>
                                            </p:txEl>
                                          </p:spTgt>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nodeType="afterEffect">
                                  <p:stCondLst>
                                    <p:cond delay="0"/>
                                  </p:stCondLst>
                                  <p:childTnLst>
                                    <p:set>
                                      <p:cBhvr>
                                        <p:cTn id="20" dur="1" fill="hold">
                                          <p:stCondLst>
                                            <p:cond delay="0"/>
                                          </p:stCondLst>
                                        </p:cTn>
                                        <p:tgtEl>
                                          <p:spTgt spid="9219">
                                            <p:txEl>
                                              <p:pRg st="4" end="4"/>
                                            </p:txEl>
                                          </p:spTgt>
                                        </p:tgtEl>
                                        <p:attrNameLst>
                                          <p:attrName>style.visibility</p:attrName>
                                        </p:attrNameLst>
                                      </p:cBhvr>
                                      <p:to>
                                        <p:strVal val="visible"/>
                                      </p:to>
                                    </p:set>
                                    <p:animEffect transition="in" filter="fade">
                                      <p:cBhvr>
                                        <p:cTn id="21" dur="1000"/>
                                        <p:tgtEl>
                                          <p:spTgt spid="9219">
                                            <p:txEl>
                                              <p:pRg st="4" end="4"/>
                                            </p:txEl>
                                          </p:spTgt>
                                        </p:tgtEl>
                                      </p:cBhvr>
                                    </p:animEffect>
                                    <p:anim calcmode="lin" valueType="num">
                                      <p:cBhvr>
                                        <p:cTn id="22" dur="10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9219">
                                            <p:txEl>
                                              <p:pRg st="4" end="4"/>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21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9227"/>
                                        </p:tgtEl>
                                        <p:attrNameLst>
                                          <p:attrName>style.visibility</p:attrName>
                                        </p:attrNameLst>
                                      </p:cBhvr>
                                      <p:to>
                                        <p:strVal val="visible"/>
                                      </p:to>
                                    </p:set>
                                    <p:animEffect transition="in" filter="checkerboard(across)">
                                      <p:cBhvr>
                                        <p:cTn id="29" dur="500"/>
                                        <p:tgtEl>
                                          <p:spTgt spid="922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9231">
                                            <p:bg/>
                                          </p:spTgt>
                                        </p:tgtEl>
                                        <p:attrNameLst>
                                          <p:attrName>style.visibility</p:attrName>
                                        </p:attrNameLst>
                                      </p:cBhvr>
                                      <p:to>
                                        <p:strVal val="visible"/>
                                      </p:to>
                                    </p:set>
                                    <p:animEffect transition="in" filter="diamond(in)">
                                      <p:cBhvr>
                                        <p:cTn id="34" dur="2000"/>
                                        <p:tgtEl>
                                          <p:spTgt spid="9231">
                                            <p:bg/>
                                          </p:spTgt>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9231">
                                            <p:txEl>
                                              <p:pRg st="2" end="2"/>
                                            </p:txEl>
                                          </p:spTgt>
                                        </p:tgtEl>
                                        <p:attrNameLst>
                                          <p:attrName>style.visibility</p:attrName>
                                        </p:attrNameLst>
                                      </p:cBhvr>
                                      <p:to>
                                        <p:strVal val="visible"/>
                                      </p:to>
                                    </p:set>
                                    <p:animEffect transition="in" filter="diamond(in)">
                                      <p:cBhvr>
                                        <p:cTn id="37" dur="2000"/>
                                        <p:tgtEl>
                                          <p:spTgt spid="9231">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nodeType="clickEffect">
                                  <p:stCondLst>
                                    <p:cond delay="0"/>
                                  </p:stCondLst>
                                  <p:childTnLst>
                                    <p:animEffect transition="out" filter="wipe(down)">
                                      <p:cBhvr>
                                        <p:cTn id="41" dur="500"/>
                                        <p:tgtEl>
                                          <p:spTgt spid="9231">
                                            <p:txEl>
                                              <p:pRg st="2" end="2"/>
                                            </p:txEl>
                                          </p:spTgt>
                                        </p:tgtEl>
                                      </p:cBhvr>
                                    </p:animEffect>
                                    <p:set>
                                      <p:cBhvr>
                                        <p:cTn id="42" dur="1" fill="hold">
                                          <p:stCondLst>
                                            <p:cond delay="499"/>
                                          </p:stCondLst>
                                        </p:cTn>
                                        <p:tgtEl>
                                          <p:spTgt spid="9231">
                                            <p:txEl>
                                              <p:pRg st="2" end="2"/>
                                            </p:txEl>
                                          </p:spTgt>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9236"/>
                                        </p:tgtEl>
                                        <p:attrNameLst>
                                          <p:attrName>style.visibility</p:attrName>
                                        </p:attrNameLst>
                                      </p:cBhvr>
                                      <p:to>
                                        <p:strVal val="visible"/>
                                      </p:to>
                                    </p:set>
                                    <p:animEffect transition="in" filter="diamond(in)">
                                      <p:cBhvr>
                                        <p:cTn id="47" dur="2000"/>
                                        <p:tgtEl>
                                          <p:spTgt spid="92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1" nodeType="clickEffect">
                                  <p:stCondLst>
                                    <p:cond delay="0"/>
                                  </p:stCondLst>
                                  <p:childTnLst>
                                    <p:animEffect transition="out" filter="wipe(down)">
                                      <p:cBhvr>
                                        <p:cTn id="51" dur="500"/>
                                        <p:tgtEl>
                                          <p:spTgt spid="9236"/>
                                        </p:tgtEl>
                                      </p:cBhvr>
                                    </p:animEffect>
                                    <p:set>
                                      <p:cBhvr>
                                        <p:cTn id="52" dur="1" fill="hold">
                                          <p:stCondLst>
                                            <p:cond delay="499"/>
                                          </p:stCondLst>
                                        </p:cTn>
                                        <p:tgtEl>
                                          <p:spTgt spid="923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9237"/>
                                        </p:tgtEl>
                                        <p:attrNameLst>
                                          <p:attrName>style.visibility</p:attrName>
                                        </p:attrNameLst>
                                      </p:cBhvr>
                                      <p:to>
                                        <p:strVal val="visible"/>
                                      </p:to>
                                    </p:set>
                                    <p:animEffect transition="in" filter="diamond(in)">
                                      <p:cBhvr>
                                        <p:cTn id="57" dur="2000"/>
                                        <p:tgtEl>
                                          <p:spTgt spid="923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xit" presetSubtype="4" fill="hold" grpId="1" nodeType="clickEffect">
                                  <p:stCondLst>
                                    <p:cond delay="0"/>
                                  </p:stCondLst>
                                  <p:childTnLst>
                                    <p:animEffect transition="out" filter="wipe(down)">
                                      <p:cBhvr>
                                        <p:cTn id="61" dur="500"/>
                                        <p:tgtEl>
                                          <p:spTgt spid="9237"/>
                                        </p:tgtEl>
                                      </p:cBhvr>
                                    </p:animEffect>
                                    <p:set>
                                      <p:cBhvr>
                                        <p:cTn id="62" dur="1" fill="hold">
                                          <p:stCondLst>
                                            <p:cond delay="499"/>
                                          </p:stCondLst>
                                        </p:cTn>
                                        <p:tgtEl>
                                          <p:spTgt spid="9237"/>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ntr" presetSubtype="16" fill="hold" nodeType="clickEffect">
                                  <p:stCondLst>
                                    <p:cond delay="0"/>
                                  </p:stCondLst>
                                  <p:childTnLst>
                                    <p:set>
                                      <p:cBhvr>
                                        <p:cTn id="66" dur="1" fill="hold">
                                          <p:stCondLst>
                                            <p:cond delay="0"/>
                                          </p:stCondLst>
                                        </p:cTn>
                                        <p:tgtEl>
                                          <p:spTgt spid="9238"/>
                                        </p:tgtEl>
                                        <p:attrNameLst>
                                          <p:attrName>style.visibility</p:attrName>
                                        </p:attrNameLst>
                                      </p:cBhvr>
                                      <p:to>
                                        <p:strVal val="visible"/>
                                      </p:to>
                                    </p:set>
                                    <p:animEffect transition="in" filter="diamond(in)">
                                      <p:cBhvr>
                                        <p:cTn id="67" dur="2000"/>
                                        <p:tgtEl>
                                          <p:spTgt spid="92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9240"/>
                                        </p:tgtEl>
                                        <p:attrNameLst>
                                          <p:attrName>style.visibility</p:attrName>
                                        </p:attrNameLst>
                                      </p:cBhvr>
                                      <p:to>
                                        <p:strVal val="visible"/>
                                      </p:to>
                                    </p:set>
                                    <p:animEffect transition="in" filter="checkerboard(across)">
                                      <p:cBhvr>
                                        <p:cTn id="72" dur="500"/>
                                        <p:tgtEl>
                                          <p:spTgt spid="924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nodeType="clickEffect">
                                  <p:stCondLst>
                                    <p:cond delay="0"/>
                                  </p:stCondLst>
                                  <p:childTnLst>
                                    <p:set>
                                      <p:cBhvr>
                                        <p:cTn id="76" dur="1" fill="hold">
                                          <p:stCondLst>
                                            <p:cond delay="0"/>
                                          </p:stCondLst>
                                        </p:cTn>
                                        <p:tgtEl>
                                          <p:spTgt spid="9241">
                                            <p:txEl>
                                              <p:pRg st="1" end="1"/>
                                            </p:txEl>
                                          </p:spTgt>
                                        </p:tgtEl>
                                        <p:attrNameLst>
                                          <p:attrName>style.visibility</p:attrName>
                                        </p:attrNameLst>
                                      </p:cBhvr>
                                      <p:to>
                                        <p:strVal val="visible"/>
                                      </p:to>
                                    </p:set>
                                    <p:animEffect transition="in" filter="fade">
                                      <p:cBhvr>
                                        <p:cTn id="77" dur="1000"/>
                                        <p:tgtEl>
                                          <p:spTgt spid="9241">
                                            <p:txEl>
                                              <p:pRg st="1" end="1"/>
                                            </p:txEl>
                                          </p:spTgt>
                                        </p:tgtEl>
                                      </p:cBhvr>
                                    </p:animEffect>
                                    <p:anim calcmode="lin" valueType="num">
                                      <p:cBhvr>
                                        <p:cTn id="78" dur="1000" fill="hold"/>
                                        <p:tgtEl>
                                          <p:spTgt spid="9241">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924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nodeType="clickEffect">
                                  <p:stCondLst>
                                    <p:cond delay="0"/>
                                  </p:stCondLst>
                                  <p:childTnLst>
                                    <p:set>
                                      <p:cBhvr>
                                        <p:cTn id="83" dur="1" fill="hold">
                                          <p:stCondLst>
                                            <p:cond delay="0"/>
                                          </p:stCondLst>
                                        </p:cTn>
                                        <p:tgtEl>
                                          <p:spTgt spid="9241">
                                            <p:txEl>
                                              <p:pRg st="0" end="0"/>
                                            </p:txEl>
                                          </p:spTgt>
                                        </p:tgtEl>
                                        <p:attrNameLst>
                                          <p:attrName>style.visibility</p:attrName>
                                        </p:attrNameLst>
                                      </p:cBhvr>
                                      <p:to>
                                        <p:strVal val="visible"/>
                                      </p:to>
                                    </p:set>
                                    <p:animEffect transition="in" filter="fade">
                                      <p:cBhvr>
                                        <p:cTn id="84" dur="1000"/>
                                        <p:tgtEl>
                                          <p:spTgt spid="9241">
                                            <p:txEl>
                                              <p:pRg st="0" end="0"/>
                                            </p:txEl>
                                          </p:spTgt>
                                        </p:tgtEl>
                                      </p:cBhvr>
                                    </p:animEffect>
                                    <p:anim calcmode="lin" valueType="num">
                                      <p:cBhvr>
                                        <p:cTn id="85" dur="1000" fill="hold"/>
                                        <p:tgtEl>
                                          <p:spTgt spid="9241">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92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2" presetClass="entr" presetSubtype="0" fill="hold" nodeType="clickEffect">
                                  <p:stCondLst>
                                    <p:cond delay="0"/>
                                  </p:stCondLst>
                                  <p:childTnLst>
                                    <p:set>
                                      <p:cBhvr>
                                        <p:cTn id="90" dur="1" fill="hold">
                                          <p:stCondLst>
                                            <p:cond delay="0"/>
                                          </p:stCondLst>
                                        </p:cTn>
                                        <p:tgtEl>
                                          <p:spTgt spid="9241">
                                            <p:txEl>
                                              <p:pRg st="2" end="2"/>
                                            </p:txEl>
                                          </p:spTgt>
                                        </p:tgtEl>
                                        <p:attrNameLst>
                                          <p:attrName>style.visibility</p:attrName>
                                        </p:attrNameLst>
                                      </p:cBhvr>
                                      <p:to>
                                        <p:strVal val="visible"/>
                                      </p:to>
                                    </p:set>
                                    <p:animEffect transition="in" filter="fade">
                                      <p:cBhvr>
                                        <p:cTn id="91" dur="1000"/>
                                        <p:tgtEl>
                                          <p:spTgt spid="9241">
                                            <p:txEl>
                                              <p:pRg st="2" end="2"/>
                                            </p:txEl>
                                          </p:spTgt>
                                        </p:tgtEl>
                                      </p:cBhvr>
                                    </p:animEffect>
                                    <p:anim calcmode="lin" valueType="num">
                                      <p:cBhvr>
                                        <p:cTn id="92" dur="1000" fill="hold"/>
                                        <p:tgtEl>
                                          <p:spTgt spid="9241">
                                            <p:txEl>
                                              <p:pRg st="2" end="2"/>
                                            </p:txEl>
                                          </p:spTgt>
                                        </p:tgtEl>
                                        <p:attrNameLst>
                                          <p:attrName>ppt_x</p:attrName>
                                        </p:attrNameLst>
                                      </p:cBhvr>
                                      <p:tavLst>
                                        <p:tav tm="0">
                                          <p:val>
                                            <p:strVal val="#ppt_x"/>
                                          </p:val>
                                        </p:tav>
                                        <p:tav tm="100000">
                                          <p:val>
                                            <p:strVal val="#ppt_x"/>
                                          </p:val>
                                        </p:tav>
                                      </p:tavLst>
                                    </p:anim>
                                    <p:anim calcmode="lin" valueType="num">
                                      <p:cBhvr>
                                        <p:cTn id="93" dur="1000" fill="hold"/>
                                        <p:tgtEl>
                                          <p:spTgt spid="924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xit" presetSubtype="4" fill="hold" nodeType="clickEffect">
                                  <p:stCondLst>
                                    <p:cond delay="0"/>
                                  </p:stCondLst>
                                  <p:childTnLst>
                                    <p:animEffect transition="out" filter="wipe(down)">
                                      <p:cBhvr>
                                        <p:cTn id="97" dur="500"/>
                                        <p:tgtEl>
                                          <p:spTgt spid="9227"/>
                                        </p:tgtEl>
                                      </p:cBhvr>
                                    </p:animEffect>
                                    <p:set>
                                      <p:cBhvr>
                                        <p:cTn id="98" dur="1" fill="hold">
                                          <p:stCondLst>
                                            <p:cond delay="499"/>
                                          </p:stCondLst>
                                        </p:cTn>
                                        <p:tgtEl>
                                          <p:spTgt spid="9227"/>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xit" presetSubtype="4" fill="hold" nodeType="clickEffect">
                                  <p:stCondLst>
                                    <p:cond delay="0"/>
                                  </p:stCondLst>
                                  <p:childTnLst>
                                    <p:animEffect transition="out" filter="wipe(down)">
                                      <p:cBhvr>
                                        <p:cTn id="102" dur="500"/>
                                        <p:tgtEl>
                                          <p:spTgt spid="9241">
                                            <p:txEl>
                                              <p:pRg st="1" end="1"/>
                                            </p:txEl>
                                          </p:spTgt>
                                        </p:tgtEl>
                                      </p:cBhvr>
                                    </p:animEffect>
                                    <p:set>
                                      <p:cBhvr>
                                        <p:cTn id="103" dur="1" fill="hold">
                                          <p:stCondLst>
                                            <p:cond delay="499"/>
                                          </p:stCondLst>
                                        </p:cTn>
                                        <p:tgtEl>
                                          <p:spTgt spid="9241">
                                            <p:txEl>
                                              <p:pRg st="1" end="1"/>
                                            </p:txEl>
                                          </p:spTgt>
                                        </p:tgtEl>
                                        <p:attrNameLst>
                                          <p:attrName>style.visibility</p:attrName>
                                        </p:attrNameLst>
                                      </p:cBhvr>
                                      <p:to>
                                        <p:strVal val="hidden"/>
                                      </p:to>
                                    </p:set>
                                  </p:childTnLst>
                                </p:cTn>
                              </p:par>
                              <p:par>
                                <p:cTn id="104" presetID="22" presetClass="exit" presetSubtype="4" fill="hold" nodeType="withEffect">
                                  <p:stCondLst>
                                    <p:cond delay="0"/>
                                  </p:stCondLst>
                                  <p:childTnLst>
                                    <p:animEffect transition="out" filter="wipe(down)">
                                      <p:cBhvr>
                                        <p:cTn id="105" dur="500"/>
                                        <p:tgtEl>
                                          <p:spTgt spid="9241">
                                            <p:txEl>
                                              <p:pRg st="0" end="0"/>
                                            </p:txEl>
                                          </p:spTgt>
                                        </p:tgtEl>
                                      </p:cBhvr>
                                    </p:animEffect>
                                    <p:set>
                                      <p:cBhvr>
                                        <p:cTn id="106" dur="1" fill="hold">
                                          <p:stCondLst>
                                            <p:cond delay="499"/>
                                          </p:stCondLst>
                                        </p:cTn>
                                        <p:tgtEl>
                                          <p:spTgt spid="9241">
                                            <p:txEl>
                                              <p:pRg st="0" end="0"/>
                                            </p:txEl>
                                          </p:spTgt>
                                        </p:tgtEl>
                                        <p:attrNameLst>
                                          <p:attrName>style.visibility</p:attrName>
                                        </p:attrNameLst>
                                      </p:cBhvr>
                                      <p:to>
                                        <p:strVal val="hidden"/>
                                      </p:to>
                                    </p:set>
                                  </p:childTnLst>
                                </p:cTn>
                              </p:par>
                              <p:par>
                                <p:cTn id="107" presetID="22" presetClass="exit" presetSubtype="4" fill="hold" nodeType="withEffect">
                                  <p:stCondLst>
                                    <p:cond delay="0"/>
                                  </p:stCondLst>
                                  <p:childTnLst>
                                    <p:animEffect transition="out" filter="wipe(down)">
                                      <p:cBhvr>
                                        <p:cTn id="108" dur="500"/>
                                        <p:tgtEl>
                                          <p:spTgt spid="9241">
                                            <p:txEl>
                                              <p:pRg st="2" end="2"/>
                                            </p:txEl>
                                          </p:spTgt>
                                        </p:tgtEl>
                                      </p:cBhvr>
                                    </p:animEffect>
                                    <p:set>
                                      <p:cBhvr>
                                        <p:cTn id="109" dur="1" fill="hold">
                                          <p:stCondLst>
                                            <p:cond delay="499"/>
                                          </p:stCondLst>
                                        </p:cTn>
                                        <p:tgtEl>
                                          <p:spTgt spid="9241">
                                            <p:txEl>
                                              <p:pRg st="2" end="2"/>
                                            </p:txEl>
                                          </p:spTgt>
                                        </p:tgtEl>
                                        <p:attrNameLst>
                                          <p:attrName>style.visibility</p:attrName>
                                        </p:attrNameLst>
                                      </p:cBhvr>
                                      <p:to>
                                        <p:strVal val="hidden"/>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xit" presetSubtype="4" fill="hold" grpId="1" nodeType="clickEffect">
                                  <p:stCondLst>
                                    <p:cond delay="0"/>
                                  </p:stCondLst>
                                  <p:childTnLst>
                                    <p:animEffect transition="out" filter="wipe(down)">
                                      <p:cBhvr>
                                        <p:cTn id="113" dur="500"/>
                                        <p:tgtEl>
                                          <p:spTgt spid="9240"/>
                                        </p:tgtEl>
                                      </p:cBhvr>
                                    </p:animEffect>
                                    <p:set>
                                      <p:cBhvr>
                                        <p:cTn id="114" dur="1" fill="hold">
                                          <p:stCondLst>
                                            <p:cond delay="499"/>
                                          </p:stCondLst>
                                        </p:cTn>
                                        <p:tgtEl>
                                          <p:spTgt spid="9240"/>
                                        </p:tgtEl>
                                        <p:attrNameLst>
                                          <p:attrName>style.visibility</p:attrName>
                                        </p:attrNameLst>
                                      </p:cBhvr>
                                      <p:to>
                                        <p:strVal val="hidden"/>
                                      </p:to>
                                    </p:set>
                                  </p:childTnLst>
                                </p:cTn>
                              </p:par>
                              <p:par>
                                <p:cTn id="115" presetID="22" presetClass="exit" presetSubtype="4" fill="hold" nodeType="withEffect">
                                  <p:stCondLst>
                                    <p:cond delay="0"/>
                                  </p:stCondLst>
                                  <p:childTnLst>
                                    <p:animEffect transition="out" filter="wipe(down)">
                                      <p:cBhvr>
                                        <p:cTn id="116" dur="500"/>
                                        <p:tgtEl>
                                          <p:spTgt spid="9238"/>
                                        </p:tgtEl>
                                      </p:cBhvr>
                                    </p:animEffect>
                                    <p:set>
                                      <p:cBhvr>
                                        <p:cTn id="117" dur="1" fill="hold">
                                          <p:stCondLst>
                                            <p:cond delay="499"/>
                                          </p:stCondLst>
                                        </p:cTn>
                                        <p:tgtEl>
                                          <p:spTgt spid="9238"/>
                                        </p:tgtEl>
                                        <p:attrNameLst>
                                          <p:attrName>style.visibility</p:attrName>
                                        </p:attrNameLst>
                                      </p:cBhvr>
                                      <p:to>
                                        <p:strVal val="hidden"/>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 presetClass="entr" presetSubtype="10" fill="hold" nodeType="clickEffect">
                                  <p:stCondLst>
                                    <p:cond delay="0"/>
                                  </p:stCondLst>
                                  <p:childTnLst>
                                    <p:set>
                                      <p:cBhvr>
                                        <p:cTn id="121" dur="1" fill="hold">
                                          <p:stCondLst>
                                            <p:cond delay="0"/>
                                          </p:stCondLst>
                                        </p:cTn>
                                        <p:tgtEl>
                                          <p:spTgt spid="9242"/>
                                        </p:tgtEl>
                                        <p:attrNameLst>
                                          <p:attrName>style.visibility</p:attrName>
                                        </p:attrNameLst>
                                      </p:cBhvr>
                                      <p:to>
                                        <p:strVal val="visible"/>
                                      </p:to>
                                    </p:set>
                                    <p:animEffect transition="in" filter="checkerboard(across)">
                                      <p:cBhvr>
                                        <p:cTn id="122" dur="500"/>
                                        <p:tgtEl>
                                          <p:spTgt spid="9242"/>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42" presetClass="entr" presetSubtype="0" fill="hold" nodeType="clickEffect">
                                  <p:stCondLst>
                                    <p:cond delay="0"/>
                                  </p:stCondLst>
                                  <p:childTnLst>
                                    <p:set>
                                      <p:cBhvr>
                                        <p:cTn id="126" dur="1" fill="hold">
                                          <p:stCondLst>
                                            <p:cond delay="0"/>
                                          </p:stCondLst>
                                        </p:cTn>
                                        <p:tgtEl>
                                          <p:spTgt spid="9243">
                                            <p:txEl>
                                              <p:pRg st="0" end="0"/>
                                            </p:txEl>
                                          </p:spTgt>
                                        </p:tgtEl>
                                        <p:attrNameLst>
                                          <p:attrName>style.visibility</p:attrName>
                                        </p:attrNameLst>
                                      </p:cBhvr>
                                      <p:to>
                                        <p:strVal val="visible"/>
                                      </p:to>
                                    </p:set>
                                    <p:animEffect transition="in" filter="fade">
                                      <p:cBhvr>
                                        <p:cTn id="127" dur="1000"/>
                                        <p:tgtEl>
                                          <p:spTgt spid="9243">
                                            <p:txEl>
                                              <p:pRg st="0" end="0"/>
                                            </p:txEl>
                                          </p:spTgt>
                                        </p:tgtEl>
                                      </p:cBhvr>
                                    </p:animEffect>
                                    <p:anim calcmode="lin" valueType="num">
                                      <p:cBhvr>
                                        <p:cTn id="128" dur="1000" fill="hold"/>
                                        <p:tgtEl>
                                          <p:spTgt spid="9243">
                                            <p:txEl>
                                              <p:pRg st="0" end="0"/>
                                            </p:txEl>
                                          </p:spTgt>
                                        </p:tgtEl>
                                        <p:attrNameLst>
                                          <p:attrName>ppt_x</p:attrName>
                                        </p:attrNameLst>
                                      </p:cBhvr>
                                      <p:tavLst>
                                        <p:tav tm="0">
                                          <p:val>
                                            <p:strVal val="#ppt_x"/>
                                          </p:val>
                                        </p:tav>
                                        <p:tav tm="100000">
                                          <p:val>
                                            <p:strVal val="#ppt_x"/>
                                          </p:val>
                                        </p:tav>
                                      </p:tavLst>
                                    </p:anim>
                                    <p:anim calcmode="lin" valueType="num">
                                      <p:cBhvr>
                                        <p:cTn id="129" dur="1000" fill="hold"/>
                                        <p:tgtEl>
                                          <p:spTgt spid="9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42" presetClass="entr" presetSubtype="0" fill="hold" nodeType="clickEffect">
                                  <p:stCondLst>
                                    <p:cond delay="0"/>
                                  </p:stCondLst>
                                  <p:childTnLst>
                                    <p:set>
                                      <p:cBhvr>
                                        <p:cTn id="133" dur="1" fill="hold">
                                          <p:stCondLst>
                                            <p:cond delay="0"/>
                                          </p:stCondLst>
                                        </p:cTn>
                                        <p:tgtEl>
                                          <p:spTgt spid="9243">
                                            <p:txEl>
                                              <p:pRg st="1" end="1"/>
                                            </p:txEl>
                                          </p:spTgt>
                                        </p:tgtEl>
                                        <p:attrNameLst>
                                          <p:attrName>style.visibility</p:attrName>
                                        </p:attrNameLst>
                                      </p:cBhvr>
                                      <p:to>
                                        <p:strVal val="visible"/>
                                      </p:to>
                                    </p:set>
                                    <p:animEffect transition="in" filter="fade">
                                      <p:cBhvr>
                                        <p:cTn id="134" dur="1000"/>
                                        <p:tgtEl>
                                          <p:spTgt spid="9243">
                                            <p:txEl>
                                              <p:pRg st="1" end="1"/>
                                            </p:txEl>
                                          </p:spTgt>
                                        </p:tgtEl>
                                      </p:cBhvr>
                                    </p:animEffect>
                                    <p:anim calcmode="lin" valueType="num">
                                      <p:cBhvr>
                                        <p:cTn id="135" dur="1000" fill="hold"/>
                                        <p:tgtEl>
                                          <p:spTgt spid="9243">
                                            <p:txEl>
                                              <p:pRg st="1" end="1"/>
                                            </p:txEl>
                                          </p:spTgt>
                                        </p:tgtEl>
                                        <p:attrNameLst>
                                          <p:attrName>ppt_x</p:attrName>
                                        </p:attrNameLst>
                                      </p:cBhvr>
                                      <p:tavLst>
                                        <p:tav tm="0">
                                          <p:val>
                                            <p:strVal val="#ppt_x"/>
                                          </p:val>
                                        </p:tav>
                                        <p:tav tm="100000">
                                          <p:val>
                                            <p:strVal val="#ppt_x"/>
                                          </p:val>
                                        </p:tav>
                                      </p:tavLst>
                                    </p:anim>
                                    <p:anim calcmode="lin" valueType="num">
                                      <p:cBhvr>
                                        <p:cTn id="136" dur="1000" fill="hold"/>
                                        <p:tgtEl>
                                          <p:spTgt spid="924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build="allAtOnce" animBg="1"/>
      <p:bldP spid="9236" grpId="0" animBg="1"/>
      <p:bldP spid="9236" grpId="1" animBg="1"/>
      <p:bldP spid="9237" grpId="0" animBg="1"/>
      <p:bldP spid="9237" grpId="1" animBg="1"/>
      <p:bldP spid="9240" grpId="0" animBg="1"/>
      <p:bldP spid="9240"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WordArt 4" descr="خشب جوز"/>
          <p:cNvSpPr>
            <a:spLocks noChangeArrowheads="1" noChangeShapeType="1" noTextEdit="1"/>
          </p:cNvSpPr>
          <p:nvPr/>
        </p:nvSpPr>
        <p:spPr bwMode="auto">
          <a:xfrm>
            <a:off x="323850" y="0"/>
            <a:ext cx="8477250" cy="790575"/>
          </a:xfrm>
          <a:prstGeom prst="rect">
            <a:avLst/>
          </a:prstGeom>
        </p:spPr>
        <p:txBody>
          <a:bodyPr wrap="none" fromWordArt="1">
            <a:prstTxWarp prst="textPlain">
              <a:avLst>
                <a:gd name="adj" fmla="val 50000"/>
              </a:avLst>
            </a:prstTxWarp>
          </a:bodyPr>
          <a:lstStyle/>
          <a:p>
            <a:pPr rtl="0"/>
            <a:r>
              <a:rPr lang="en-US" sz="4400" kern="10">
                <a:ln w="12700">
                  <a:solidFill>
                    <a:srgbClr val="EAEAEA"/>
                  </a:solidFill>
                  <a:round/>
                  <a:headEnd/>
                  <a:tailEnd/>
                </a:ln>
                <a:blipFill dpi="0" rotWithShape="0">
                  <a:blip r:embed="rId2"/>
                  <a:srcRect/>
                  <a:tile tx="0" ty="0" sx="100000" sy="100000" flip="none" algn="tl"/>
                </a:blipFill>
                <a:effectLst>
                  <a:outerShdw dist="35921" dir="2700000" sy="50000" kx="2115830" algn="bl" rotWithShape="0">
                    <a:srgbClr val="C0C0C0">
                      <a:alpha val="79999"/>
                    </a:srgbClr>
                  </a:outerShdw>
                </a:effectLst>
                <a:latin typeface="Arial Black" panose="020B0A04020102020204" pitchFamily="34" charset="0"/>
              </a:rPr>
              <a:t>Chillers unit used in project</a:t>
            </a:r>
          </a:p>
        </p:txBody>
      </p:sp>
      <p:sp>
        <p:nvSpPr>
          <p:cNvPr id="16394" name="AutoShape 10"/>
          <p:cNvSpPr>
            <a:spLocks noChangeArrowheads="1"/>
          </p:cNvSpPr>
          <p:nvPr/>
        </p:nvSpPr>
        <p:spPr bwMode="auto">
          <a:xfrm>
            <a:off x="0" y="1196975"/>
            <a:ext cx="2916238" cy="12239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endParaRPr lang="ar-SA" sz="2400" b="1">
              <a:solidFill>
                <a:schemeClr val="folHlink"/>
              </a:solidFill>
              <a:latin typeface="Times New Roman" panose="02020603050405020304" pitchFamily="18" charset="0"/>
              <a:cs typeface="Times New Roman" panose="02020603050405020304" pitchFamily="18" charset="0"/>
            </a:endParaRPr>
          </a:p>
          <a:p>
            <a:pPr rtl="0" eaLnBrk="1" hangingPunct="1"/>
            <a:endParaRPr lang="en-US" sz="2400" b="1">
              <a:solidFill>
                <a:schemeClr val="folHlink"/>
              </a:solidFill>
              <a:latin typeface="Times New Roman" panose="02020603050405020304" pitchFamily="18" charset="0"/>
              <a:cs typeface="Times New Roman" panose="02020603050405020304" pitchFamily="18" charset="0"/>
            </a:endParaRPr>
          </a:p>
        </p:txBody>
      </p:sp>
      <p:sp>
        <p:nvSpPr>
          <p:cNvPr id="16395" name="AutoShape 11"/>
          <p:cNvSpPr>
            <a:spLocks noChangeArrowheads="1"/>
          </p:cNvSpPr>
          <p:nvPr/>
        </p:nvSpPr>
        <p:spPr bwMode="auto">
          <a:xfrm>
            <a:off x="2124075" y="2636838"/>
            <a:ext cx="2916238" cy="1223962"/>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endParaRPr lang="en-US" sz="2400" b="1">
              <a:solidFill>
                <a:schemeClr val="folHlink"/>
              </a:solidFill>
              <a:latin typeface="Times New Roman" panose="02020603050405020304" pitchFamily="18" charset="0"/>
              <a:cs typeface="Times New Roman" panose="02020603050405020304" pitchFamily="18" charset="0"/>
            </a:endParaRPr>
          </a:p>
        </p:txBody>
      </p:sp>
      <p:sp>
        <p:nvSpPr>
          <p:cNvPr id="16396" name="AutoShape 12"/>
          <p:cNvSpPr>
            <a:spLocks noChangeArrowheads="1"/>
          </p:cNvSpPr>
          <p:nvPr/>
        </p:nvSpPr>
        <p:spPr bwMode="auto">
          <a:xfrm>
            <a:off x="4211638" y="4149725"/>
            <a:ext cx="2916237" cy="1223963"/>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endParaRPr lang="en-US" sz="2400" b="1">
              <a:solidFill>
                <a:schemeClr val="folHlink"/>
              </a:solidFill>
              <a:latin typeface="Times New Roman" panose="02020603050405020304" pitchFamily="18" charset="0"/>
              <a:cs typeface="Times New Roman" panose="02020603050405020304" pitchFamily="18" charset="0"/>
            </a:endParaRPr>
          </a:p>
        </p:txBody>
      </p:sp>
      <p:sp>
        <p:nvSpPr>
          <p:cNvPr id="16397" name="AutoShape 13"/>
          <p:cNvSpPr>
            <a:spLocks noChangeArrowheads="1"/>
          </p:cNvSpPr>
          <p:nvPr/>
        </p:nvSpPr>
        <p:spPr bwMode="auto">
          <a:xfrm>
            <a:off x="6227763" y="5634038"/>
            <a:ext cx="2916237" cy="1223962"/>
          </a:xfrm>
          <a:prstGeom prst="roundRect">
            <a:avLst>
              <a:gd name="adj" fmla="val 16667"/>
            </a:avLst>
          </a:prstGeom>
          <a:gradFill rotWithShape="0">
            <a:gsLst>
              <a:gs pos="0">
                <a:srgbClr val="FF00FF"/>
              </a:gs>
              <a:gs pos="100000">
                <a:srgbClr val="760076"/>
              </a:gs>
            </a:gsLst>
            <a:path path="shape">
              <a:fillToRect l="50000" t="50000" r="50000" b="50000"/>
            </a:path>
          </a:gra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endParaRPr lang="ar-SA" sz="2400" b="1">
              <a:solidFill>
                <a:schemeClr val="folHlink"/>
              </a:solidFill>
              <a:latin typeface="Times New Roman" panose="02020603050405020304" pitchFamily="18" charset="0"/>
              <a:cs typeface="Times New Roman" panose="02020603050405020304" pitchFamily="18" charset="0"/>
            </a:endParaRPr>
          </a:p>
        </p:txBody>
      </p:sp>
      <p:sp>
        <p:nvSpPr>
          <p:cNvPr id="16398" name="Text Box 14"/>
          <p:cNvSpPr txBox="1">
            <a:spLocks noChangeArrowheads="1"/>
          </p:cNvSpPr>
          <p:nvPr/>
        </p:nvSpPr>
        <p:spPr bwMode="auto">
          <a:xfrm>
            <a:off x="0" y="1557338"/>
            <a:ext cx="2700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Water Cooled Chiller</a:t>
            </a:r>
            <a:endParaRPr lang="en-US" sz="2000"/>
          </a:p>
        </p:txBody>
      </p:sp>
      <p:sp>
        <p:nvSpPr>
          <p:cNvPr id="79880" name="Text Box 15"/>
          <p:cNvSpPr txBox="1">
            <a:spLocks noChangeArrowheads="1"/>
          </p:cNvSpPr>
          <p:nvPr/>
        </p:nvSpPr>
        <p:spPr bwMode="auto">
          <a:xfrm>
            <a:off x="2411413" y="2997200"/>
            <a:ext cx="2447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p>
        </p:txBody>
      </p:sp>
      <p:sp>
        <p:nvSpPr>
          <p:cNvPr id="79881" name="Text Box 17"/>
          <p:cNvSpPr txBox="1">
            <a:spLocks noChangeArrowheads="1"/>
          </p:cNvSpPr>
          <p:nvPr/>
        </p:nvSpPr>
        <p:spPr bwMode="auto">
          <a:xfrm>
            <a:off x="2411413" y="3141663"/>
            <a:ext cx="252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p>
        </p:txBody>
      </p:sp>
      <p:sp>
        <p:nvSpPr>
          <p:cNvPr id="16402" name="Text Box 18"/>
          <p:cNvSpPr txBox="1">
            <a:spLocks noChangeArrowheads="1"/>
          </p:cNvSpPr>
          <p:nvPr/>
        </p:nvSpPr>
        <p:spPr bwMode="auto">
          <a:xfrm>
            <a:off x="2555875" y="3068638"/>
            <a:ext cx="2160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Calculation</a:t>
            </a:r>
            <a:r>
              <a:rPr lang="en-US" sz="2000"/>
              <a:t>     </a:t>
            </a:r>
          </a:p>
        </p:txBody>
      </p:sp>
      <p:sp>
        <p:nvSpPr>
          <p:cNvPr id="16403" name="Text Box 19"/>
          <p:cNvSpPr txBox="1">
            <a:spLocks noChangeArrowheads="1"/>
          </p:cNvSpPr>
          <p:nvPr/>
        </p:nvSpPr>
        <p:spPr bwMode="auto">
          <a:xfrm>
            <a:off x="4427538" y="4508500"/>
            <a:ext cx="2447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Selection Chiller </a:t>
            </a:r>
          </a:p>
        </p:txBody>
      </p:sp>
      <p:sp>
        <p:nvSpPr>
          <p:cNvPr id="16405" name="Rectangle 21"/>
          <p:cNvSpPr>
            <a:spLocks noChangeArrowheads="1"/>
          </p:cNvSpPr>
          <p:nvPr/>
        </p:nvSpPr>
        <p:spPr bwMode="auto">
          <a:xfrm>
            <a:off x="6732588" y="6092825"/>
            <a:ext cx="2144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Selection pump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770" decel="100000"/>
                                        <p:tgtEl>
                                          <p:spTgt spid="16388"/>
                                        </p:tgtEl>
                                      </p:cBhvr>
                                    </p:animEffect>
                                    <p:animScale>
                                      <p:cBhvr>
                                        <p:cTn id="8" dur="770" decel="100000"/>
                                        <p:tgtEl>
                                          <p:spTgt spid="16388"/>
                                        </p:tgtEl>
                                      </p:cBhvr>
                                      <p:from x="10000" y="10000"/>
                                      <p:to x="200000" y="450000"/>
                                    </p:animScale>
                                    <p:animScale>
                                      <p:cBhvr>
                                        <p:cTn id="9" dur="1230" accel="100000" fill="hold">
                                          <p:stCondLst>
                                            <p:cond delay="770"/>
                                          </p:stCondLst>
                                        </p:cTn>
                                        <p:tgtEl>
                                          <p:spTgt spid="16388"/>
                                        </p:tgtEl>
                                      </p:cBhvr>
                                      <p:from x="200000" y="450000"/>
                                      <p:to x="100000" y="100000"/>
                                    </p:animScale>
                                    <p:set>
                                      <p:cBhvr>
                                        <p:cTn id="10" dur="770" fill="hold"/>
                                        <p:tgtEl>
                                          <p:spTgt spid="16388"/>
                                        </p:tgtEl>
                                        <p:attrNameLst>
                                          <p:attrName>ppt_x</p:attrName>
                                        </p:attrNameLst>
                                      </p:cBhvr>
                                      <p:to>
                                        <p:strVal val="(0.5)"/>
                                      </p:to>
                                    </p:set>
                                    <p:anim from="(0.5)" to="(#ppt_x)" calcmode="lin" valueType="num">
                                      <p:cBhvr>
                                        <p:cTn id="11" dur="1230" accel="100000" fill="hold">
                                          <p:stCondLst>
                                            <p:cond delay="770"/>
                                          </p:stCondLst>
                                        </p:cTn>
                                        <p:tgtEl>
                                          <p:spTgt spid="16388"/>
                                        </p:tgtEl>
                                        <p:attrNameLst>
                                          <p:attrName>ppt_x</p:attrName>
                                        </p:attrNameLst>
                                      </p:cBhvr>
                                    </p:anim>
                                    <p:set>
                                      <p:cBhvr>
                                        <p:cTn id="12" dur="770" fill="hold"/>
                                        <p:tgtEl>
                                          <p:spTgt spid="16388"/>
                                        </p:tgtEl>
                                        <p:attrNameLst>
                                          <p:attrName>ppt_y</p:attrName>
                                        </p:attrNameLst>
                                      </p:cBhvr>
                                      <p:to>
                                        <p:strVal val="(#ppt_y+0.4)"/>
                                      </p:to>
                                    </p:set>
                                    <p:anim from="(#ppt_y+0.4)" to="(#ppt_y)" calcmode="lin" valueType="num">
                                      <p:cBhvr>
                                        <p:cTn id="13" dur="1230" accel="100000" fill="hold">
                                          <p:stCondLst>
                                            <p:cond delay="770"/>
                                          </p:stCondLst>
                                        </p:cTn>
                                        <p:tgtEl>
                                          <p:spTgt spid="16388"/>
                                        </p:tgtEl>
                                        <p:attrNameLst>
                                          <p:attrName>ppt_y</p:attrName>
                                        </p:attrNameLst>
                                      </p:cBhvr>
                                    </p:anim>
                                  </p:childTnLst>
                                </p:cTn>
                              </p:par>
                            </p:childTnLst>
                          </p:cTn>
                        </p:par>
                        <p:par>
                          <p:cTn id="14" fill="hold" nodeType="afterGroup">
                            <p:stCondLst>
                              <p:cond delay="2000"/>
                            </p:stCondLst>
                            <p:childTnLst>
                              <p:par>
                                <p:cTn id="15" presetID="9" presetClass="entr" presetSubtype="0" fill="hold" grpId="0" nodeType="afterEffect">
                                  <p:stCondLst>
                                    <p:cond delay="0"/>
                                  </p:stCondLst>
                                  <p:childTnLst>
                                    <p:set>
                                      <p:cBhvr>
                                        <p:cTn id="16" dur="1" fill="hold">
                                          <p:stCondLst>
                                            <p:cond delay="0"/>
                                          </p:stCondLst>
                                        </p:cTn>
                                        <p:tgtEl>
                                          <p:spTgt spid="16394"/>
                                        </p:tgtEl>
                                        <p:attrNameLst>
                                          <p:attrName>style.visibility</p:attrName>
                                        </p:attrNameLst>
                                      </p:cBhvr>
                                      <p:to>
                                        <p:strVal val="visible"/>
                                      </p:to>
                                    </p:set>
                                    <p:animEffect transition="in" filter="dissolve">
                                      <p:cBhvr>
                                        <p:cTn id="17" dur="500"/>
                                        <p:tgtEl>
                                          <p:spTgt spid="16394"/>
                                        </p:tgtEl>
                                      </p:cBhvr>
                                    </p:animEffect>
                                  </p:childTnLst>
                                </p:cTn>
                              </p:par>
                            </p:childTnLst>
                          </p:cTn>
                        </p:par>
                        <p:par>
                          <p:cTn id="18" fill="hold" nodeType="afterGroup">
                            <p:stCondLst>
                              <p:cond delay="2500"/>
                            </p:stCondLst>
                            <p:childTnLst>
                              <p:par>
                                <p:cTn id="19" presetID="9" presetClass="entr" presetSubtype="0" fill="hold" grpId="0" nodeType="afterEffect">
                                  <p:stCondLst>
                                    <p:cond delay="0"/>
                                  </p:stCondLst>
                                  <p:childTnLst>
                                    <p:set>
                                      <p:cBhvr>
                                        <p:cTn id="20" dur="1" fill="hold">
                                          <p:stCondLst>
                                            <p:cond delay="0"/>
                                          </p:stCondLst>
                                        </p:cTn>
                                        <p:tgtEl>
                                          <p:spTgt spid="16395"/>
                                        </p:tgtEl>
                                        <p:attrNameLst>
                                          <p:attrName>style.visibility</p:attrName>
                                        </p:attrNameLst>
                                      </p:cBhvr>
                                      <p:to>
                                        <p:strVal val="visible"/>
                                      </p:to>
                                    </p:set>
                                    <p:animEffect transition="in" filter="dissolve">
                                      <p:cBhvr>
                                        <p:cTn id="21" dur="500"/>
                                        <p:tgtEl>
                                          <p:spTgt spid="16395"/>
                                        </p:tgtEl>
                                      </p:cBhvr>
                                    </p:animEffect>
                                  </p:childTnLst>
                                </p:cTn>
                              </p:par>
                            </p:childTnLst>
                          </p:cTn>
                        </p:par>
                        <p:par>
                          <p:cTn id="22" fill="hold" nodeType="afterGroup">
                            <p:stCondLst>
                              <p:cond delay="3000"/>
                            </p:stCondLst>
                            <p:childTnLst>
                              <p:par>
                                <p:cTn id="23" presetID="9" presetClass="entr" presetSubtype="0" fill="hold" grpId="0" nodeType="afterEffect">
                                  <p:stCondLst>
                                    <p:cond delay="0"/>
                                  </p:stCondLst>
                                  <p:childTnLst>
                                    <p:set>
                                      <p:cBhvr>
                                        <p:cTn id="24" dur="1" fill="hold">
                                          <p:stCondLst>
                                            <p:cond delay="0"/>
                                          </p:stCondLst>
                                        </p:cTn>
                                        <p:tgtEl>
                                          <p:spTgt spid="16396"/>
                                        </p:tgtEl>
                                        <p:attrNameLst>
                                          <p:attrName>style.visibility</p:attrName>
                                        </p:attrNameLst>
                                      </p:cBhvr>
                                      <p:to>
                                        <p:strVal val="visible"/>
                                      </p:to>
                                    </p:set>
                                    <p:animEffect transition="in" filter="dissolve">
                                      <p:cBhvr>
                                        <p:cTn id="25" dur="500"/>
                                        <p:tgtEl>
                                          <p:spTgt spid="16396"/>
                                        </p:tgtEl>
                                      </p:cBhvr>
                                    </p:animEffect>
                                  </p:childTnLst>
                                </p:cTn>
                              </p:par>
                            </p:childTnLst>
                          </p:cTn>
                        </p:par>
                        <p:par>
                          <p:cTn id="26" fill="hold" nodeType="afterGroup">
                            <p:stCondLst>
                              <p:cond delay="3500"/>
                            </p:stCondLst>
                            <p:childTnLst>
                              <p:par>
                                <p:cTn id="27" presetID="9" presetClass="entr" presetSubtype="0" fill="hold" grpId="0" nodeType="afterEffect">
                                  <p:stCondLst>
                                    <p:cond delay="0"/>
                                  </p:stCondLst>
                                  <p:childTnLst>
                                    <p:set>
                                      <p:cBhvr>
                                        <p:cTn id="28" dur="1" fill="hold">
                                          <p:stCondLst>
                                            <p:cond delay="0"/>
                                          </p:stCondLst>
                                        </p:cTn>
                                        <p:tgtEl>
                                          <p:spTgt spid="16397"/>
                                        </p:tgtEl>
                                        <p:attrNameLst>
                                          <p:attrName>style.visibility</p:attrName>
                                        </p:attrNameLst>
                                      </p:cBhvr>
                                      <p:to>
                                        <p:strVal val="visible"/>
                                      </p:to>
                                    </p:set>
                                    <p:animEffect transition="in" filter="dissolve">
                                      <p:cBhvr>
                                        <p:cTn id="29" dur="500"/>
                                        <p:tgtEl>
                                          <p:spTgt spid="16397"/>
                                        </p:tgtEl>
                                      </p:cBhvr>
                                    </p:animEffect>
                                  </p:childTnLst>
                                </p:cTn>
                              </p:par>
                              <p:par>
                                <p:cTn id="30" presetID="27" presetClass="entr" presetSubtype="0" fill="hold" nodeType="withEffect">
                                  <p:stCondLst>
                                    <p:cond delay="0"/>
                                  </p:stCondLst>
                                  <p:iterate type="lt">
                                    <p:tmPct val="50000"/>
                                  </p:iterate>
                                  <p:childTnLst>
                                    <p:set>
                                      <p:cBhvr>
                                        <p:cTn id="31" dur="1" fill="hold">
                                          <p:stCondLst>
                                            <p:cond delay="0"/>
                                          </p:stCondLst>
                                        </p:cTn>
                                        <p:tgtEl>
                                          <p:spTgt spid="16398">
                                            <p:txEl>
                                              <p:pRg st="0" end="0"/>
                                            </p:txEl>
                                          </p:spTgt>
                                        </p:tgtEl>
                                        <p:attrNameLst>
                                          <p:attrName>style.visibility</p:attrName>
                                        </p:attrNameLst>
                                      </p:cBhvr>
                                      <p:to>
                                        <p:strVal val="visible"/>
                                      </p:to>
                                    </p:set>
                                    <p:anim calcmode="discrete" valueType="clr">
                                      <p:cBhvr override="childStyle">
                                        <p:cTn id="32" dur="80"/>
                                        <p:tgtEl>
                                          <p:spTgt spid="163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6398">
                                            <p:txEl>
                                              <p:pRg st="0" end="0"/>
                                            </p:txEl>
                                          </p:spTgt>
                                        </p:tgtEl>
                                        <p:attrNameLst>
                                          <p:attrName>fillcolor</p:attrName>
                                        </p:attrNameLst>
                                      </p:cBhvr>
                                      <p:tavLst>
                                        <p:tav tm="0">
                                          <p:val>
                                            <p:clrVal>
                                              <a:schemeClr val="accent2"/>
                                            </p:clrVal>
                                          </p:val>
                                        </p:tav>
                                        <p:tav tm="50000">
                                          <p:val>
                                            <p:clrVal>
                                              <a:schemeClr val="hlink"/>
                                            </p:clrVal>
                                          </p:val>
                                        </p:tav>
                                      </p:tavLst>
                                    </p:anim>
                                    <p:set>
                                      <p:cBhvr>
                                        <p:cTn id="34" dur="80"/>
                                        <p:tgtEl>
                                          <p:spTgt spid="16398">
                                            <p:txEl>
                                              <p:pRg st="0" end="0"/>
                                            </p:txEl>
                                          </p:spTgt>
                                        </p:tgtEl>
                                        <p:attrNameLst>
                                          <p:attrName>fill.type</p:attrName>
                                        </p:attrNameLst>
                                      </p:cBhvr>
                                      <p:to>
                                        <p:strVal val="solid"/>
                                      </p:to>
                                    </p:set>
                                  </p:childTnLst>
                                </p:cTn>
                              </p:par>
                              <p:par>
                                <p:cTn id="35" presetID="27" presetClass="entr" presetSubtype="0" fill="hold" grpId="0" nodeType="withEffect">
                                  <p:stCondLst>
                                    <p:cond delay="0"/>
                                  </p:stCondLst>
                                  <p:iterate type="lt">
                                    <p:tmPct val="50000"/>
                                  </p:iterate>
                                  <p:childTnLst>
                                    <p:set>
                                      <p:cBhvr>
                                        <p:cTn id="36" dur="1" fill="hold">
                                          <p:stCondLst>
                                            <p:cond delay="0"/>
                                          </p:stCondLst>
                                        </p:cTn>
                                        <p:tgtEl>
                                          <p:spTgt spid="16402"/>
                                        </p:tgtEl>
                                        <p:attrNameLst>
                                          <p:attrName>style.visibility</p:attrName>
                                        </p:attrNameLst>
                                      </p:cBhvr>
                                      <p:to>
                                        <p:strVal val="visible"/>
                                      </p:to>
                                    </p:set>
                                    <p:anim calcmode="discrete" valueType="clr">
                                      <p:cBhvr override="childStyle">
                                        <p:cTn id="37" dur="80"/>
                                        <p:tgtEl>
                                          <p:spTgt spid="16402"/>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6402"/>
                                        </p:tgtEl>
                                        <p:attrNameLst>
                                          <p:attrName>fillcolor</p:attrName>
                                        </p:attrNameLst>
                                      </p:cBhvr>
                                      <p:tavLst>
                                        <p:tav tm="0">
                                          <p:val>
                                            <p:clrVal>
                                              <a:schemeClr val="accent2"/>
                                            </p:clrVal>
                                          </p:val>
                                        </p:tav>
                                        <p:tav tm="50000">
                                          <p:val>
                                            <p:clrVal>
                                              <a:schemeClr val="hlink"/>
                                            </p:clrVal>
                                          </p:val>
                                        </p:tav>
                                      </p:tavLst>
                                    </p:anim>
                                    <p:set>
                                      <p:cBhvr>
                                        <p:cTn id="39" dur="80"/>
                                        <p:tgtEl>
                                          <p:spTgt spid="16402"/>
                                        </p:tgtEl>
                                        <p:attrNameLst>
                                          <p:attrName>fill.type</p:attrName>
                                        </p:attrNameLst>
                                      </p:cBhvr>
                                      <p:to>
                                        <p:strVal val="solid"/>
                                      </p:to>
                                    </p:set>
                                  </p:childTnLst>
                                </p:cTn>
                              </p:par>
                              <p:par>
                                <p:cTn id="40" presetID="27" presetClass="entr" presetSubtype="0" fill="hold" nodeType="withEffect">
                                  <p:stCondLst>
                                    <p:cond delay="0"/>
                                  </p:stCondLst>
                                  <p:iterate type="lt">
                                    <p:tmPct val="50000"/>
                                  </p:iterate>
                                  <p:childTnLst>
                                    <p:set>
                                      <p:cBhvr>
                                        <p:cTn id="41" dur="1" fill="hold">
                                          <p:stCondLst>
                                            <p:cond delay="0"/>
                                          </p:stCondLst>
                                        </p:cTn>
                                        <p:tgtEl>
                                          <p:spTgt spid="16403">
                                            <p:txEl>
                                              <p:pRg st="0" end="0"/>
                                            </p:txEl>
                                          </p:spTgt>
                                        </p:tgtEl>
                                        <p:attrNameLst>
                                          <p:attrName>style.visibility</p:attrName>
                                        </p:attrNameLst>
                                      </p:cBhvr>
                                      <p:to>
                                        <p:strVal val="visible"/>
                                      </p:to>
                                    </p:set>
                                    <p:anim calcmode="discrete" valueType="clr">
                                      <p:cBhvr override="childStyle">
                                        <p:cTn id="42" dur="80"/>
                                        <p:tgtEl>
                                          <p:spTgt spid="164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6403">
                                            <p:txEl>
                                              <p:pRg st="0" end="0"/>
                                            </p:txEl>
                                          </p:spTgt>
                                        </p:tgtEl>
                                        <p:attrNameLst>
                                          <p:attrName>fillcolor</p:attrName>
                                        </p:attrNameLst>
                                      </p:cBhvr>
                                      <p:tavLst>
                                        <p:tav tm="0">
                                          <p:val>
                                            <p:clrVal>
                                              <a:schemeClr val="accent2"/>
                                            </p:clrVal>
                                          </p:val>
                                        </p:tav>
                                        <p:tav tm="50000">
                                          <p:val>
                                            <p:clrVal>
                                              <a:schemeClr val="hlink"/>
                                            </p:clrVal>
                                          </p:val>
                                        </p:tav>
                                      </p:tavLst>
                                    </p:anim>
                                    <p:set>
                                      <p:cBhvr>
                                        <p:cTn id="44" dur="80"/>
                                        <p:tgtEl>
                                          <p:spTgt spid="16403">
                                            <p:txEl>
                                              <p:pRg st="0" end="0"/>
                                            </p:txEl>
                                          </p:spTgt>
                                        </p:tgtEl>
                                        <p:attrNameLst>
                                          <p:attrName>fill.type</p:attrName>
                                        </p:attrNameLst>
                                      </p:cBhvr>
                                      <p:to>
                                        <p:strVal val="solid"/>
                                      </p:to>
                                    </p:set>
                                  </p:childTnLst>
                                </p:cTn>
                              </p:par>
                              <p:par>
                                <p:cTn id="45" presetID="27" presetClass="entr" presetSubtype="0" fill="hold" nodeType="withEffect">
                                  <p:stCondLst>
                                    <p:cond delay="0"/>
                                  </p:stCondLst>
                                  <p:iterate type="lt">
                                    <p:tmPct val="50000"/>
                                  </p:iterate>
                                  <p:childTnLst>
                                    <p:set>
                                      <p:cBhvr>
                                        <p:cTn id="46" dur="1" fill="hold">
                                          <p:stCondLst>
                                            <p:cond delay="0"/>
                                          </p:stCondLst>
                                        </p:cTn>
                                        <p:tgtEl>
                                          <p:spTgt spid="16405">
                                            <p:txEl>
                                              <p:pRg st="0" end="0"/>
                                            </p:txEl>
                                          </p:spTgt>
                                        </p:tgtEl>
                                        <p:attrNameLst>
                                          <p:attrName>style.visibility</p:attrName>
                                        </p:attrNameLst>
                                      </p:cBhvr>
                                      <p:to>
                                        <p:strVal val="visible"/>
                                      </p:to>
                                    </p:set>
                                    <p:anim calcmode="discrete" valueType="clr">
                                      <p:cBhvr override="childStyle">
                                        <p:cTn id="47" dur="80"/>
                                        <p:tgtEl>
                                          <p:spTgt spid="1640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6405">
                                            <p:txEl>
                                              <p:pRg st="0" end="0"/>
                                            </p:txEl>
                                          </p:spTgt>
                                        </p:tgtEl>
                                        <p:attrNameLst>
                                          <p:attrName>fillcolor</p:attrName>
                                        </p:attrNameLst>
                                      </p:cBhvr>
                                      <p:tavLst>
                                        <p:tav tm="0">
                                          <p:val>
                                            <p:clrVal>
                                              <a:schemeClr val="accent2"/>
                                            </p:clrVal>
                                          </p:val>
                                        </p:tav>
                                        <p:tav tm="50000">
                                          <p:val>
                                            <p:clrVal>
                                              <a:schemeClr val="hlink"/>
                                            </p:clrVal>
                                          </p:val>
                                        </p:tav>
                                      </p:tavLst>
                                    </p:anim>
                                    <p:set>
                                      <p:cBhvr>
                                        <p:cTn id="49" dur="80"/>
                                        <p:tgtEl>
                                          <p:spTgt spid="1640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94" grpId="0" animBg="1" autoUpdateAnimBg="0"/>
      <p:bldP spid="16395" grpId="0" animBg="1" autoUpdateAnimBg="0"/>
      <p:bldP spid="16396" grpId="0" animBg="1" autoUpdateAnimBg="0"/>
      <p:bldP spid="16397" grpId="0" animBg="1" autoUpdateAnimBg="0"/>
      <p:bldP spid="1640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sz="quarter"/>
          </p:nvPr>
        </p:nvSpPr>
        <p:spPr>
          <a:effectLst>
            <a:outerShdw dist="35921" dir="2700000" algn="ctr" rotWithShape="0">
              <a:schemeClr val="bg2"/>
            </a:outerShdw>
          </a:effectLst>
        </p:spPr>
        <p:txBody>
          <a:bodyPr/>
          <a:lstStyle/>
          <a:p>
            <a:pPr eaLnBrk="1" hangingPunct="1">
              <a:defRPr/>
            </a:pPr>
            <a:r>
              <a:rPr lang="en-US" sz="4000" b="1" smtClean="0">
                <a:solidFill>
                  <a:schemeClr val="tx1"/>
                </a:solidFill>
              </a:rPr>
              <a:t>Water Cooled Chiller</a:t>
            </a:r>
            <a:r>
              <a:rPr lang="en-US" sz="4000" smtClean="0">
                <a:solidFill>
                  <a:schemeClr val="tx1"/>
                </a:solidFill>
              </a:rPr>
              <a:t/>
            </a:r>
            <a:br>
              <a:rPr lang="en-US" sz="4000" smtClean="0">
                <a:solidFill>
                  <a:schemeClr val="tx1"/>
                </a:solidFill>
              </a:rPr>
            </a:br>
            <a:endParaRPr lang="en-US" sz="4000" smtClean="0">
              <a:solidFill>
                <a:schemeClr val="tx1"/>
              </a:solidFill>
            </a:endParaRPr>
          </a:p>
        </p:txBody>
      </p:sp>
      <p:pic>
        <p:nvPicPr>
          <p:cNvPr id="80899" name="Picture 110"/>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372225" y="1700213"/>
            <a:ext cx="2266950" cy="2085975"/>
          </a:xfrm>
          <a:noFill/>
        </p:spPr>
      </p:pic>
      <p:sp>
        <p:nvSpPr>
          <p:cNvPr id="80900" name="Rectangle 5"/>
          <p:cNvSpPr>
            <a:spLocks noChangeArrowheads="1"/>
          </p:cNvSpPr>
          <p:nvPr/>
        </p:nvSpPr>
        <p:spPr bwMode="auto">
          <a:xfrm>
            <a:off x="1763713" y="836613"/>
            <a:ext cx="2697162" cy="1223962"/>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1" name="Rectangle 6"/>
          <p:cNvSpPr>
            <a:spLocks noChangeArrowheads="1"/>
          </p:cNvSpPr>
          <p:nvPr/>
        </p:nvSpPr>
        <p:spPr bwMode="auto">
          <a:xfrm>
            <a:off x="4462463" y="836613"/>
            <a:ext cx="1617662" cy="720725"/>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2" name="Rectangle 7"/>
          <p:cNvSpPr>
            <a:spLocks noChangeArrowheads="1"/>
          </p:cNvSpPr>
          <p:nvPr/>
        </p:nvSpPr>
        <p:spPr bwMode="auto">
          <a:xfrm>
            <a:off x="971550" y="1412875"/>
            <a:ext cx="796925" cy="647700"/>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3" name="Rectangle 10"/>
          <p:cNvSpPr>
            <a:spLocks noChangeArrowheads="1"/>
          </p:cNvSpPr>
          <p:nvPr/>
        </p:nvSpPr>
        <p:spPr bwMode="auto">
          <a:xfrm>
            <a:off x="3635375" y="2852738"/>
            <a:ext cx="2089150" cy="576262"/>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4" name="Rectangle 11"/>
          <p:cNvSpPr>
            <a:spLocks noChangeArrowheads="1"/>
          </p:cNvSpPr>
          <p:nvPr/>
        </p:nvSpPr>
        <p:spPr bwMode="auto">
          <a:xfrm>
            <a:off x="2916238" y="5876925"/>
            <a:ext cx="2951162" cy="576263"/>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5" name="Oval 12"/>
          <p:cNvSpPr>
            <a:spLocks noChangeArrowheads="1"/>
          </p:cNvSpPr>
          <p:nvPr/>
        </p:nvSpPr>
        <p:spPr bwMode="auto">
          <a:xfrm>
            <a:off x="7812088" y="5446713"/>
            <a:ext cx="1081087" cy="1081087"/>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6" name="Rectangle 13"/>
          <p:cNvSpPr>
            <a:spLocks noChangeArrowheads="1"/>
          </p:cNvSpPr>
          <p:nvPr/>
        </p:nvSpPr>
        <p:spPr bwMode="auto">
          <a:xfrm>
            <a:off x="8027988" y="4941888"/>
            <a:ext cx="649287" cy="647700"/>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7" name="Rectangle 14"/>
          <p:cNvSpPr>
            <a:spLocks noChangeArrowheads="1"/>
          </p:cNvSpPr>
          <p:nvPr/>
        </p:nvSpPr>
        <p:spPr bwMode="auto">
          <a:xfrm>
            <a:off x="3348038" y="2708275"/>
            <a:ext cx="287337" cy="865188"/>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8" name="Rectangle 17"/>
          <p:cNvSpPr>
            <a:spLocks noChangeArrowheads="1"/>
          </p:cNvSpPr>
          <p:nvPr/>
        </p:nvSpPr>
        <p:spPr bwMode="auto">
          <a:xfrm>
            <a:off x="5724525" y="2708275"/>
            <a:ext cx="287338" cy="865188"/>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09" name="Rectangle 18"/>
          <p:cNvSpPr>
            <a:spLocks noChangeArrowheads="1"/>
          </p:cNvSpPr>
          <p:nvPr/>
        </p:nvSpPr>
        <p:spPr bwMode="auto">
          <a:xfrm>
            <a:off x="5867400" y="5732463"/>
            <a:ext cx="287338" cy="865187"/>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10" name="Rectangle 19"/>
          <p:cNvSpPr>
            <a:spLocks noChangeArrowheads="1"/>
          </p:cNvSpPr>
          <p:nvPr/>
        </p:nvSpPr>
        <p:spPr bwMode="auto">
          <a:xfrm>
            <a:off x="2700338" y="5732463"/>
            <a:ext cx="287337" cy="865187"/>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11" name="Text Box 20"/>
          <p:cNvSpPr txBox="1">
            <a:spLocks noChangeArrowheads="1"/>
          </p:cNvSpPr>
          <p:nvPr/>
        </p:nvSpPr>
        <p:spPr bwMode="auto">
          <a:xfrm>
            <a:off x="3995738" y="3141663"/>
            <a:ext cx="1439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p>
        </p:txBody>
      </p:sp>
      <p:sp>
        <p:nvSpPr>
          <p:cNvPr id="80912" name="Rectangle 21"/>
          <p:cNvSpPr>
            <a:spLocks noChangeArrowheads="1"/>
          </p:cNvSpPr>
          <p:nvPr/>
        </p:nvSpPr>
        <p:spPr bwMode="auto">
          <a:xfrm>
            <a:off x="2411413" y="5876925"/>
            <a:ext cx="287337" cy="142875"/>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13" name="Rectangle 23"/>
          <p:cNvSpPr>
            <a:spLocks noChangeArrowheads="1"/>
          </p:cNvSpPr>
          <p:nvPr/>
        </p:nvSpPr>
        <p:spPr bwMode="auto">
          <a:xfrm>
            <a:off x="2411413" y="6308725"/>
            <a:ext cx="287337" cy="142875"/>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14" name="Rectangle 32"/>
          <p:cNvSpPr>
            <a:spLocks noChangeArrowheads="1"/>
          </p:cNvSpPr>
          <p:nvPr/>
        </p:nvSpPr>
        <p:spPr bwMode="auto">
          <a:xfrm>
            <a:off x="3059113" y="2852738"/>
            <a:ext cx="287337" cy="142875"/>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15" name="Rectangle 33"/>
          <p:cNvSpPr>
            <a:spLocks noChangeArrowheads="1"/>
          </p:cNvSpPr>
          <p:nvPr/>
        </p:nvSpPr>
        <p:spPr bwMode="auto">
          <a:xfrm>
            <a:off x="3059113" y="3284538"/>
            <a:ext cx="287337" cy="142875"/>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16" name="Rectangle 34"/>
          <p:cNvSpPr>
            <a:spLocks noChangeArrowheads="1"/>
          </p:cNvSpPr>
          <p:nvPr/>
        </p:nvSpPr>
        <p:spPr bwMode="auto">
          <a:xfrm>
            <a:off x="0" y="3644900"/>
            <a:ext cx="936625" cy="1008063"/>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17" name="Rectangle 39"/>
          <p:cNvSpPr>
            <a:spLocks noChangeArrowheads="1"/>
          </p:cNvSpPr>
          <p:nvPr/>
        </p:nvSpPr>
        <p:spPr bwMode="auto">
          <a:xfrm>
            <a:off x="8174038" y="4786313"/>
            <a:ext cx="142875" cy="144462"/>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27688" name="Line 40"/>
          <p:cNvSpPr>
            <a:spLocks noChangeShapeType="1"/>
          </p:cNvSpPr>
          <p:nvPr/>
        </p:nvSpPr>
        <p:spPr bwMode="auto">
          <a:xfrm flipV="1">
            <a:off x="8243888" y="4413250"/>
            <a:ext cx="0" cy="35877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90" name="Line 42"/>
          <p:cNvSpPr>
            <a:spLocks noChangeShapeType="1"/>
          </p:cNvSpPr>
          <p:nvPr/>
        </p:nvSpPr>
        <p:spPr bwMode="auto">
          <a:xfrm flipH="1">
            <a:off x="5076825" y="4437063"/>
            <a:ext cx="3167063"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92" name="Line 44"/>
          <p:cNvSpPr>
            <a:spLocks noChangeShapeType="1"/>
          </p:cNvSpPr>
          <p:nvPr/>
        </p:nvSpPr>
        <p:spPr bwMode="auto">
          <a:xfrm>
            <a:off x="5076825" y="4437063"/>
            <a:ext cx="0" cy="1655762"/>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21" name="AutoShape 45"/>
          <p:cNvSpPr>
            <a:spLocks noChangeArrowheads="1"/>
          </p:cNvSpPr>
          <p:nvPr/>
        </p:nvSpPr>
        <p:spPr bwMode="auto">
          <a:xfrm>
            <a:off x="3779838" y="4076700"/>
            <a:ext cx="431800" cy="1008063"/>
          </a:xfrm>
          <a:prstGeom prst="flowChartCollate">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22" name="Line 47"/>
          <p:cNvSpPr>
            <a:spLocks noChangeShapeType="1"/>
          </p:cNvSpPr>
          <p:nvPr/>
        </p:nvSpPr>
        <p:spPr bwMode="auto">
          <a:xfrm>
            <a:off x="3419475" y="5876925"/>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23" name="Line 50"/>
          <p:cNvSpPr>
            <a:spLocks noChangeShapeType="1"/>
          </p:cNvSpPr>
          <p:nvPr/>
        </p:nvSpPr>
        <p:spPr bwMode="auto">
          <a:xfrm>
            <a:off x="3563938" y="5876925"/>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99" name="Line 51"/>
          <p:cNvSpPr>
            <a:spLocks noChangeShapeType="1"/>
          </p:cNvSpPr>
          <p:nvPr/>
        </p:nvSpPr>
        <p:spPr bwMode="auto">
          <a:xfrm flipV="1">
            <a:off x="3997325" y="5013325"/>
            <a:ext cx="0" cy="863600"/>
          </a:xfrm>
          <a:prstGeom prst="line">
            <a:avLst/>
          </a:prstGeom>
          <a:noFill/>
          <a:ln w="762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00" name="Line 52"/>
          <p:cNvSpPr>
            <a:spLocks noChangeShapeType="1"/>
          </p:cNvSpPr>
          <p:nvPr/>
        </p:nvSpPr>
        <p:spPr bwMode="auto">
          <a:xfrm flipV="1">
            <a:off x="3995738" y="3429000"/>
            <a:ext cx="0" cy="647700"/>
          </a:xfrm>
          <a:prstGeom prst="line">
            <a:avLst/>
          </a:prstGeom>
          <a:noFill/>
          <a:ln w="76200">
            <a:solidFill>
              <a:srgbClr val="00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26" name="Rectangle 53"/>
          <p:cNvSpPr>
            <a:spLocks noChangeArrowheads="1"/>
          </p:cNvSpPr>
          <p:nvPr/>
        </p:nvSpPr>
        <p:spPr bwMode="auto">
          <a:xfrm>
            <a:off x="8461375" y="4797425"/>
            <a:ext cx="142875" cy="144463"/>
          </a:xfrm>
          <a:prstGeom prst="rect">
            <a:avLst/>
          </a:prstGeom>
          <a:solidFill>
            <a:schemeClr val="accent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27703" name="Line 55"/>
          <p:cNvSpPr>
            <a:spLocks noChangeShapeType="1"/>
          </p:cNvSpPr>
          <p:nvPr/>
        </p:nvSpPr>
        <p:spPr bwMode="auto">
          <a:xfrm>
            <a:off x="5124450" y="3452813"/>
            <a:ext cx="0" cy="504825"/>
          </a:xfrm>
          <a:prstGeom prst="line">
            <a:avLst/>
          </a:prstGeom>
          <a:noFill/>
          <a:ln w="762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04" name="Line 56"/>
          <p:cNvSpPr>
            <a:spLocks noChangeShapeType="1"/>
          </p:cNvSpPr>
          <p:nvPr/>
        </p:nvSpPr>
        <p:spPr bwMode="auto">
          <a:xfrm>
            <a:off x="5100638" y="3981450"/>
            <a:ext cx="3455987" cy="0"/>
          </a:xfrm>
          <a:prstGeom prst="line">
            <a:avLst/>
          </a:prstGeom>
          <a:noFill/>
          <a:ln w="762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05" name="Line 57"/>
          <p:cNvSpPr>
            <a:spLocks noChangeShapeType="1"/>
          </p:cNvSpPr>
          <p:nvPr/>
        </p:nvSpPr>
        <p:spPr bwMode="auto">
          <a:xfrm>
            <a:off x="8532813" y="4005263"/>
            <a:ext cx="0" cy="790575"/>
          </a:xfrm>
          <a:prstGeom prst="line">
            <a:avLst/>
          </a:prstGeom>
          <a:noFill/>
          <a:ln w="76200">
            <a:solidFill>
              <a:srgbClr val="00CC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30" name="Oval 58"/>
          <p:cNvSpPr>
            <a:spLocks noChangeArrowheads="1"/>
          </p:cNvSpPr>
          <p:nvPr/>
        </p:nvSpPr>
        <p:spPr bwMode="auto">
          <a:xfrm>
            <a:off x="1258888" y="5516563"/>
            <a:ext cx="719137" cy="720725"/>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31" name="AutoShape 59"/>
          <p:cNvSpPr>
            <a:spLocks noChangeArrowheads="1"/>
          </p:cNvSpPr>
          <p:nvPr/>
        </p:nvSpPr>
        <p:spPr bwMode="auto">
          <a:xfrm rot="5400000">
            <a:off x="1423988" y="5691188"/>
            <a:ext cx="598487" cy="433387"/>
          </a:xfrm>
          <a:prstGeom prst="triangle">
            <a:avLst>
              <a:gd name="adj" fmla="val 57958"/>
            </a:avLst>
          </a:prstGeom>
          <a:solidFill>
            <a:schemeClr val="accent1"/>
          </a:solidFill>
          <a:ln w="9525" algn="ctr">
            <a:solidFill>
              <a:schemeClr val="tx1"/>
            </a:solidFill>
            <a:miter lim="800000"/>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3600"/>
          </a:p>
        </p:txBody>
      </p:sp>
      <p:sp>
        <p:nvSpPr>
          <p:cNvPr id="80932" name="Line 60"/>
          <p:cNvSpPr>
            <a:spLocks noChangeShapeType="1"/>
          </p:cNvSpPr>
          <p:nvPr/>
        </p:nvSpPr>
        <p:spPr bwMode="auto">
          <a:xfrm>
            <a:off x="1187450" y="4221163"/>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10" name="Line 62"/>
          <p:cNvSpPr>
            <a:spLocks noChangeShapeType="1"/>
          </p:cNvSpPr>
          <p:nvPr/>
        </p:nvSpPr>
        <p:spPr bwMode="auto">
          <a:xfrm>
            <a:off x="1527175" y="3881438"/>
            <a:ext cx="0" cy="172878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12" name="Line 64"/>
          <p:cNvSpPr>
            <a:spLocks noChangeShapeType="1"/>
          </p:cNvSpPr>
          <p:nvPr/>
        </p:nvSpPr>
        <p:spPr bwMode="auto">
          <a:xfrm>
            <a:off x="1979613" y="5949950"/>
            <a:ext cx="504825"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13" name="Line 65"/>
          <p:cNvSpPr>
            <a:spLocks noChangeShapeType="1"/>
          </p:cNvSpPr>
          <p:nvPr/>
        </p:nvSpPr>
        <p:spPr bwMode="auto">
          <a:xfrm flipH="1">
            <a:off x="900113" y="3860800"/>
            <a:ext cx="6477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16" name="Line 68"/>
          <p:cNvSpPr>
            <a:spLocks noChangeShapeType="1"/>
          </p:cNvSpPr>
          <p:nvPr/>
        </p:nvSpPr>
        <p:spPr bwMode="auto">
          <a:xfrm>
            <a:off x="1116013" y="4292600"/>
            <a:ext cx="0" cy="208915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19" name="Line 71"/>
          <p:cNvSpPr>
            <a:spLocks noChangeShapeType="1"/>
          </p:cNvSpPr>
          <p:nvPr/>
        </p:nvSpPr>
        <p:spPr bwMode="auto">
          <a:xfrm flipH="1">
            <a:off x="827088" y="4324350"/>
            <a:ext cx="288925"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20" name="Line 72"/>
          <p:cNvSpPr>
            <a:spLocks noChangeShapeType="1"/>
          </p:cNvSpPr>
          <p:nvPr/>
        </p:nvSpPr>
        <p:spPr bwMode="auto">
          <a:xfrm flipH="1">
            <a:off x="1116013" y="6381750"/>
            <a:ext cx="1296987"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39" name="Oval 73"/>
          <p:cNvSpPr>
            <a:spLocks noChangeArrowheads="1"/>
          </p:cNvSpPr>
          <p:nvPr/>
        </p:nvSpPr>
        <p:spPr bwMode="auto">
          <a:xfrm>
            <a:off x="6011863" y="5734050"/>
            <a:ext cx="217487" cy="863600"/>
          </a:xfrm>
          <a:prstGeom prst="ellipse">
            <a:avLst/>
          </a:prstGeom>
          <a:solidFill>
            <a:schemeClr val="accent1"/>
          </a:solidFill>
          <a:ln w="0"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40" name="Oval 76"/>
          <p:cNvSpPr>
            <a:spLocks noChangeArrowheads="1"/>
          </p:cNvSpPr>
          <p:nvPr/>
        </p:nvSpPr>
        <p:spPr bwMode="auto">
          <a:xfrm>
            <a:off x="2236788" y="2665413"/>
            <a:ext cx="504825" cy="4318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80941" name="AutoShape 77"/>
          <p:cNvSpPr>
            <a:spLocks noChangeArrowheads="1"/>
          </p:cNvSpPr>
          <p:nvPr/>
        </p:nvSpPr>
        <p:spPr bwMode="auto">
          <a:xfrm rot="5400000">
            <a:off x="2384425" y="2735263"/>
            <a:ext cx="358775" cy="304800"/>
          </a:xfrm>
          <a:prstGeom prst="triangle">
            <a:avLst>
              <a:gd name="adj" fmla="val 57958"/>
            </a:avLst>
          </a:prstGeom>
          <a:solidFill>
            <a:schemeClr val="accent1"/>
          </a:solidFill>
          <a:ln w="9525" algn="ctr">
            <a:solidFill>
              <a:schemeClr val="tx1"/>
            </a:solidFill>
            <a:miter lim="800000"/>
            <a:headEnd/>
            <a:tailEnd/>
          </a:ln>
        </p:spPr>
        <p:txBody>
          <a:bodyPr rot="10800000"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2400"/>
          </a:p>
        </p:txBody>
      </p:sp>
      <p:sp>
        <p:nvSpPr>
          <p:cNvPr id="27727" name="Line 79"/>
          <p:cNvSpPr>
            <a:spLocks noChangeShapeType="1"/>
          </p:cNvSpPr>
          <p:nvPr/>
        </p:nvSpPr>
        <p:spPr bwMode="auto">
          <a:xfrm>
            <a:off x="2700338" y="2924175"/>
            <a:ext cx="358775"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31" name="Line 83"/>
          <p:cNvSpPr>
            <a:spLocks noChangeShapeType="1"/>
          </p:cNvSpPr>
          <p:nvPr/>
        </p:nvSpPr>
        <p:spPr bwMode="auto">
          <a:xfrm>
            <a:off x="3995738" y="1989138"/>
            <a:ext cx="0" cy="43180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2" name="Line 84"/>
          <p:cNvSpPr>
            <a:spLocks noChangeShapeType="1"/>
          </p:cNvSpPr>
          <p:nvPr/>
        </p:nvSpPr>
        <p:spPr bwMode="auto">
          <a:xfrm flipH="1">
            <a:off x="2411413" y="2420938"/>
            <a:ext cx="1584325"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3" name="Line 85"/>
          <p:cNvSpPr>
            <a:spLocks noChangeShapeType="1"/>
          </p:cNvSpPr>
          <p:nvPr/>
        </p:nvSpPr>
        <p:spPr bwMode="auto">
          <a:xfrm>
            <a:off x="2432050" y="2420938"/>
            <a:ext cx="0" cy="28733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36" name="Line 88"/>
          <p:cNvSpPr>
            <a:spLocks noChangeShapeType="1"/>
          </p:cNvSpPr>
          <p:nvPr/>
        </p:nvSpPr>
        <p:spPr bwMode="auto">
          <a:xfrm flipH="1">
            <a:off x="2051050" y="3357563"/>
            <a:ext cx="1008063"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7" name="Line 89"/>
          <p:cNvSpPr>
            <a:spLocks noChangeShapeType="1"/>
          </p:cNvSpPr>
          <p:nvPr/>
        </p:nvSpPr>
        <p:spPr bwMode="auto">
          <a:xfrm flipV="1">
            <a:off x="2051050" y="2081213"/>
            <a:ext cx="0" cy="129698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48" name="Text Box 90"/>
          <p:cNvSpPr txBox="1">
            <a:spLocks noChangeArrowheads="1"/>
          </p:cNvSpPr>
          <p:nvPr/>
        </p:nvSpPr>
        <p:spPr bwMode="auto">
          <a:xfrm>
            <a:off x="1979613" y="1341438"/>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Air handing unit </a:t>
            </a:r>
          </a:p>
        </p:txBody>
      </p:sp>
      <p:sp>
        <p:nvSpPr>
          <p:cNvPr id="80949" name="Text Box 92"/>
          <p:cNvSpPr txBox="1">
            <a:spLocks noChangeArrowheads="1"/>
          </p:cNvSpPr>
          <p:nvPr/>
        </p:nvSpPr>
        <p:spPr bwMode="auto">
          <a:xfrm>
            <a:off x="3851275" y="306863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p>
        </p:txBody>
      </p:sp>
      <p:sp>
        <p:nvSpPr>
          <p:cNvPr id="80950" name="Text Box 94"/>
          <p:cNvSpPr txBox="1">
            <a:spLocks noChangeArrowheads="1"/>
          </p:cNvSpPr>
          <p:nvPr/>
        </p:nvSpPr>
        <p:spPr bwMode="auto">
          <a:xfrm>
            <a:off x="3779838" y="2924175"/>
            <a:ext cx="165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Evaporative</a:t>
            </a:r>
            <a:r>
              <a:rPr lang="ar-EG"/>
              <a:t> </a:t>
            </a:r>
            <a:endParaRPr lang="en-US"/>
          </a:p>
        </p:txBody>
      </p:sp>
      <p:sp>
        <p:nvSpPr>
          <p:cNvPr id="80951" name="Text Box 95"/>
          <p:cNvSpPr txBox="1">
            <a:spLocks noChangeArrowheads="1"/>
          </p:cNvSpPr>
          <p:nvPr/>
        </p:nvSpPr>
        <p:spPr bwMode="auto">
          <a:xfrm>
            <a:off x="2843213" y="5949950"/>
            <a:ext cx="25193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CONDENSERS</a:t>
            </a:r>
          </a:p>
        </p:txBody>
      </p:sp>
      <p:sp>
        <p:nvSpPr>
          <p:cNvPr id="80952" name="Text Box 96"/>
          <p:cNvSpPr txBox="1">
            <a:spLocks noChangeArrowheads="1"/>
          </p:cNvSpPr>
          <p:nvPr/>
        </p:nvSpPr>
        <p:spPr bwMode="auto">
          <a:xfrm>
            <a:off x="7451725" y="5949950"/>
            <a:ext cx="1692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Compressor</a:t>
            </a:r>
            <a:r>
              <a:rPr lang="en-US"/>
              <a:t> </a:t>
            </a:r>
          </a:p>
        </p:txBody>
      </p:sp>
      <p:sp>
        <p:nvSpPr>
          <p:cNvPr id="80953" name="Text Box 97"/>
          <p:cNvSpPr txBox="1">
            <a:spLocks noChangeArrowheads="1"/>
          </p:cNvSpPr>
          <p:nvPr/>
        </p:nvSpPr>
        <p:spPr bwMode="auto">
          <a:xfrm>
            <a:off x="2051050" y="4292600"/>
            <a:ext cx="1944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a:t>Expansion valve </a:t>
            </a:r>
          </a:p>
        </p:txBody>
      </p:sp>
      <p:sp>
        <p:nvSpPr>
          <p:cNvPr id="80954" name="Text Box 98"/>
          <p:cNvSpPr txBox="1">
            <a:spLocks noChangeArrowheads="1"/>
          </p:cNvSpPr>
          <p:nvPr/>
        </p:nvSpPr>
        <p:spPr bwMode="auto">
          <a:xfrm>
            <a:off x="-396875" y="3789363"/>
            <a:ext cx="1692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a:t>Cooling tower</a:t>
            </a:r>
          </a:p>
        </p:txBody>
      </p:sp>
      <p:sp>
        <p:nvSpPr>
          <p:cNvPr id="80955" name="Text Box 99"/>
          <p:cNvSpPr txBox="1">
            <a:spLocks noChangeArrowheads="1"/>
          </p:cNvSpPr>
          <p:nvPr/>
        </p:nvSpPr>
        <p:spPr bwMode="auto">
          <a:xfrm>
            <a:off x="1547813" y="5229225"/>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pump</a:t>
            </a:r>
          </a:p>
        </p:txBody>
      </p:sp>
      <p:sp>
        <p:nvSpPr>
          <p:cNvPr id="80956" name="Text Box 100"/>
          <p:cNvSpPr txBox="1">
            <a:spLocks noChangeArrowheads="1"/>
          </p:cNvSpPr>
          <p:nvPr/>
        </p:nvSpPr>
        <p:spPr bwMode="auto">
          <a:xfrm>
            <a:off x="900113" y="2708275"/>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pump</a:t>
            </a:r>
          </a:p>
        </p:txBody>
      </p:sp>
      <p:sp>
        <p:nvSpPr>
          <p:cNvPr id="80957" name="Line 101"/>
          <p:cNvSpPr>
            <a:spLocks noChangeShapeType="1"/>
          </p:cNvSpPr>
          <p:nvPr/>
        </p:nvSpPr>
        <p:spPr bwMode="auto">
          <a:xfrm>
            <a:off x="5651500" y="1196975"/>
            <a:ext cx="100965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58" name="Text Box 102"/>
          <p:cNvSpPr txBox="1">
            <a:spLocks noChangeArrowheads="1"/>
          </p:cNvSpPr>
          <p:nvPr/>
        </p:nvSpPr>
        <p:spPr bwMode="auto">
          <a:xfrm>
            <a:off x="6659563" y="981075"/>
            <a:ext cx="1728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Air outlet </a:t>
            </a:r>
          </a:p>
        </p:txBody>
      </p:sp>
      <p:sp>
        <p:nvSpPr>
          <p:cNvPr id="80959" name="Line 104"/>
          <p:cNvSpPr>
            <a:spLocks noChangeShapeType="1"/>
          </p:cNvSpPr>
          <p:nvPr/>
        </p:nvSpPr>
        <p:spPr bwMode="auto">
          <a:xfrm>
            <a:off x="611188" y="1773238"/>
            <a:ext cx="7921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60" name="Text Box 106"/>
          <p:cNvSpPr txBox="1">
            <a:spLocks noChangeArrowheads="1"/>
          </p:cNvSpPr>
          <p:nvPr/>
        </p:nvSpPr>
        <p:spPr bwMode="auto">
          <a:xfrm>
            <a:off x="0" y="1052513"/>
            <a:ext cx="1331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sz="2000" b="1"/>
              <a:t>Air inlet</a:t>
            </a:r>
          </a:p>
        </p:txBody>
      </p:sp>
      <p:sp>
        <p:nvSpPr>
          <p:cNvPr id="80961" name="Oval 109"/>
          <p:cNvSpPr>
            <a:spLocks noChangeArrowheads="1"/>
          </p:cNvSpPr>
          <p:nvPr/>
        </p:nvSpPr>
        <p:spPr bwMode="auto">
          <a:xfrm>
            <a:off x="5867400" y="2708275"/>
            <a:ext cx="217488" cy="863600"/>
          </a:xfrm>
          <a:prstGeom prst="ellipse">
            <a:avLst/>
          </a:prstGeom>
          <a:solidFill>
            <a:schemeClr val="accent1"/>
          </a:solidFill>
          <a:ln w="0" algn="ctr">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pic>
        <p:nvPicPr>
          <p:cNvPr id="27778" name="Picture 130"/>
          <p:cNvPicPr>
            <a:picLocks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3059113" y="981075"/>
            <a:ext cx="6084887" cy="3025775"/>
          </a:xfrm>
          <a:noFill/>
        </p:spPr>
      </p:pic>
      <p:sp>
        <p:nvSpPr>
          <p:cNvPr id="27780" name="Line 132"/>
          <p:cNvSpPr>
            <a:spLocks noChangeShapeType="1"/>
          </p:cNvSpPr>
          <p:nvPr/>
        </p:nvSpPr>
        <p:spPr bwMode="auto">
          <a:xfrm flipV="1">
            <a:off x="4643438" y="3644900"/>
            <a:ext cx="936625" cy="2376488"/>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781" name="Picture 1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60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82" name="Line 134"/>
          <p:cNvSpPr>
            <a:spLocks noChangeShapeType="1"/>
          </p:cNvSpPr>
          <p:nvPr/>
        </p:nvSpPr>
        <p:spPr bwMode="auto">
          <a:xfrm flipV="1">
            <a:off x="539750" y="2492375"/>
            <a:ext cx="503238" cy="1296988"/>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783" name="Picture 135" descr="粣Ĳ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9138"/>
            <a:ext cx="9144000"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85" name="Line 137"/>
          <p:cNvSpPr>
            <a:spLocks noChangeShapeType="1"/>
          </p:cNvSpPr>
          <p:nvPr/>
        </p:nvSpPr>
        <p:spPr bwMode="auto">
          <a:xfrm>
            <a:off x="3708400" y="1773238"/>
            <a:ext cx="431800" cy="1511300"/>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773" name="Picture 125"/>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3089275" y="4076700"/>
            <a:ext cx="6054725" cy="2781300"/>
          </a:xfrm>
          <a:noFill/>
        </p:spPr>
      </p:pic>
      <p:pic>
        <p:nvPicPr>
          <p:cNvPr id="27770" name="Picture 122"/>
          <p:cNvPicPr>
            <a:picLocks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5105400" y="1844675"/>
            <a:ext cx="4038600" cy="2198688"/>
          </a:xfrm>
          <a:noFill/>
        </p:spPr>
      </p:pic>
      <p:sp>
        <p:nvSpPr>
          <p:cNvPr id="27777" name="Line 129"/>
          <p:cNvSpPr>
            <a:spLocks noChangeShapeType="1"/>
          </p:cNvSpPr>
          <p:nvPr/>
        </p:nvSpPr>
        <p:spPr bwMode="auto">
          <a:xfrm>
            <a:off x="5003800" y="3213100"/>
            <a:ext cx="2089150" cy="2160588"/>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72" name="Line 124"/>
          <p:cNvSpPr>
            <a:spLocks noChangeShapeType="1"/>
          </p:cNvSpPr>
          <p:nvPr/>
        </p:nvSpPr>
        <p:spPr bwMode="auto">
          <a:xfrm flipH="1" flipV="1">
            <a:off x="7740650" y="2852738"/>
            <a:ext cx="576263" cy="252095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88"/>
                                        </p:tgtEl>
                                        <p:attrNameLst>
                                          <p:attrName>style.visibility</p:attrName>
                                        </p:attrNameLst>
                                      </p:cBhvr>
                                      <p:to>
                                        <p:strVal val="visible"/>
                                      </p:to>
                                    </p:set>
                                    <p:animEffect transition="in" filter="wipe(down)">
                                      <p:cBhvr>
                                        <p:cTn id="7" dur="500"/>
                                        <p:tgtEl>
                                          <p:spTgt spid="27688"/>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690"/>
                                        </p:tgtEl>
                                        <p:attrNameLst>
                                          <p:attrName>style.visibility</p:attrName>
                                        </p:attrNameLst>
                                      </p:cBhvr>
                                      <p:to>
                                        <p:strVal val="visible"/>
                                      </p:to>
                                    </p:set>
                                    <p:animEffect transition="in" filter="wipe(right)">
                                      <p:cBhvr>
                                        <p:cTn id="11" dur="500"/>
                                        <p:tgtEl>
                                          <p:spTgt spid="27690"/>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7692"/>
                                        </p:tgtEl>
                                        <p:attrNameLst>
                                          <p:attrName>style.visibility</p:attrName>
                                        </p:attrNameLst>
                                      </p:cBhvr>
                                      <p:to>
                                        <p:strVal val="visible"/>
                                      </p:to>
                                    </p:set>
                                    <p:animEffect transition="in" filter="wipe(up)">
                                      <p:cBhvr>
                                        <p:cTn id="15" dur="500"/>
                                        <p:tgtEl>
                                          <p:spTgt spid="2769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699"/>
                                        </p:tgtEl>
                                        <p:attrNameLst>
                                          <p:attrName>style.visibility</p:attrName>
                                        </p:attrNameLst>
                                      </p:cBhvr>
                                      <p:to>
                                        <p:strVal val="visible"/>
                                      </p:to>
                                    </p:set>
                                    <p:animEffect transition="in" filter="wipe(down)">
                                      <p:cBhvr>
                                        <p:cTn id="20" dur="500"/>
                                        <p:tgtEl>
                                          <p:spTgt spid="27699"/>
                                        </p:tgtEl>
                                      </p:cBhvr>
                                    </p:animEffect>
                                  </p:childTnLst>
                                </p:cTn>
                              </p:par>
                            </p:childTnLst>
                          </p:cTn>
                        </p:par>
                        <p:par>
                          <p:cTn id="21" fill="hold" nodeType="afterGroup">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7700"/>
                                        </p:tgtEl>
                                        <p:attrNameLst>
                                          <p:attrName>style.visibility</p:attrName>
                                        </p:attrNameLst>
                                      </p:cBhvr>
                                      <p:to>
                                        <p:strVal val="visible"/>
                                      </p:to>
                                    </p:set>
                                    <p:animEffect transition="in" filter="wipe(down)">
                                      <p:cBhvr>
                                        <p:cTn id="24" dur="500"/>
                                        <p:tgtEl>
                                          <p:spTgt spid="2770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7703"/>
                                        </p:tgtEl>
                                        <p:attrNameLst>
                                          <p:attrName>style.visibility</p:attrName>
                                        </p:attrNameLst>
                                      </p:cBhvr>
                                      <p:to>
                                        <p:strVal val="visible"/>
                                      </p:to>
                                    </p:set>
                                    <p:animEffect transition="in" filter="wipe(up)">
                                      <p:cBhvr>
                                        <p:cTn id="29" dur="500"/>
                                        <p:tgtEl>
                                          <p:spTgt spid="27703"/>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7704"/>
                                        </p:tgtEl>
                                        <p:attrNameLst>
                                          <p:attrName>style.visibility</p:attrName>
                                        </p:attrNameLst>
                                      </p:cBhvr>
                                      <p:to>
                                        <p:strVal val="visible"/>
                                      </p:to>
                                    </p:set>
                                    <p:animEffect transition="in" filter="wipe(left)">
                                      <p:cBhvr>
                                        <p:cTn id="33" dur="500"/>
                                        <p:tgtEl>
                                          <p:spTgt spid="27704"/>
                                        </p:tgtEl>
                                      </p:cBhvr>
                                    </p:animEffect>
                                  </p:childTnLst>
                                </p:cTn>
                              </p:par>
                            </p:childTnLst>
                          </p:cTn>
                        </p:par>
                        <p:par>
                          <p:cTn id="34" fill="hold" nodeType="afterGroup">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27705"/>
                                        </p:tgtEl>
                                        <p:attrNameLst>
                                          <p:attrName>style.visibility</p:attrName>
                                        </p:attrNameLst>
                                      </p:cBhvr>
                                      <p:to>
                                        <p:strVal val="visible"/>
                                      </p:to>
                                    </p:set>
                                    <p:animEffect transition="in" filter="wipe(up)">
                                      <p:cBhvr>
                                        <p:cTn id="37" dur="500"/>
                                        <p:tgtEl>
                                          <p:spTgt spid="2770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7736"/>
                                        </p:tgtEl>
                                        <p:attrNameLst>
                                          <p:attrName>style.visibility</p:attrName>
                                        </p:attrNameLst>
                                      </p:cBhvr>
                                      <p:to>
                                        <p:strVal val="visible"/>
                                      </p:to>
                                    </p:set>
                                    <p:animEffect transition="in" filter="wipe(right)">
                                      <p:cBhvr>
                                        <p:cTn id="42" dur="500"/>
                                        <p:tgtEl>
                                          <p:spTgt spid="27736"/>
                                        </p:tgtEl>
                                      </p:cBhvr>
                                    </p:animEffect>
                                  </p:childTnLst>
                                </p:cTn>
                              </p:par>
                            </p:childTnLst>
                          </p:cTn>
                        </p:par>
                        <p:par>
                          <p:cTn id="43" fill="hold" nodeType="afterGroup">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27737"/>
                                        </p:tgtEl>
                                        <p:attrNameLst>
                                          <p:attrName>style.visibility</p:attrName>
                                        </p:attrNameLst>
                                      </p:cBhvr>
                                      <p:to>
                                        <p:strVal val="visible"/>
                                      </p:to>
                                    </p:set>
                                    <p:animEffect transition="in" filter="wipe(down)">
                                      <p:cBhvr>
                                        <p:cTn id="46" dur="500"/>
                                        <p:tgtEl>
                                          <p:spTgt spid="2773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7731"/>
                                        </p:tgtEl>
                                        <p:attrNameLst>
                                          <p:attrName>style.visibility</p:attrName>
                                        </p:attrNameLst>
                                      </p:cBhvr>
                                      <p:to>
                                        <p:strVal val="visible"/>
                                      </p:to>
                                    </p:set>
                                    <p:animEffect transition="in" filter="wipe(up)">
                                      <p:cBhvr>
                                        <p:cTn id="51" dur="500"/>
                                        <p:tgtEl>
                                          <p:spTgt spid="27731"/>
                                        </p:tgtEl>
                                      </p:cBhvr>
                                    </p:animEffect>
                                  </p:childTnLst>
                                </p:cTn>
                              </p:par>
                            </p:childTnLst>
                          </p:cTn>
                        </p:par>
                        <p:par>
                          <p:cTn id="52" fill="hold" nodeType="afterGroup">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27732"/>
                                        </p:tgtEl>
                                        <p:attrNameLst>
                                          <p:attrName>style.visibility</p:attrName>
                                        </p:attrNameLst>
                                      </p:cBhvr>
                                      <p:to>
                                        <p:strVal val="visible"/>
                                      </p:to>
                                    </p:set>
                                    <p:animEffect transition="in" filter="wipe(right)">
                                      <p:cBhvr>
                                        <p:cTn id="55" dur="500"/>
                                        <p:tgtEl>
                                          <p:spTgt spid="27732"/>
                                        </p:tgtEl>
                                      </p:cBhvr>
                                    </p:animEffect>
                                  </p:childTnLst>
                                </p:cTn>
                              </p:par>
                            </p:childTnLst>
                          </p:cTn>
                        </p:par>
                        <p:par>
                          <p:cTn id="56" fill="hold" nodeType="afterGroup">
                            <p:stCondLst>
                              <p:cond delay="1000"/>
                            </p:stCondLst>
                            <p:childTnLst>
                              <p:par>
                                <p:cTn id="57" presetID="22" presetClass="entr" presetSubtype="1" fill="hold" grpId="0" nodeType="afterEffect">
                                  <p:stCondLst>
                                    <p:cond delay="0"/>
                                  </p:stCondLst>
                                  <p:childTnLst>
                                    <p:set>
                                      <p:cBhvr>
                                        <p:cTn id="58" dur="1" fill="hold">
                                          <p:stCondLst>
                                            <p:cond delay="0"/>
                                          </p:stCondLst>
                                        </p:cTn>
                                        <p:tgtEl>
                                          <p:spTgt spid="27733"/>
                                        </p:tgtEl>
                                        <p:attrNameLst>
                                          <p:attrName>style.visibility</p:attrName>
                                        </p:attrNameLst>
                                      </p:cBhvr>
                                      <p:to>
                                        <p:strVal val="visible"/>
                                      </p:to>
                                    </p:set>
                                    <p:animEffect transition="in" filter="wipe(up)">
                                      <p:cBhvr>
                                        <p:cTn id="59" dur="500"/>
                                        <p:tgtEl>
                                          <p:spTgt spid="27733"/>
                                        </p:tgtEl>
                                      </p:cBhvr>
                                    </p:animEffect>
                                  </p:childTnLst>
                                </p:cTn>
                              </p:par>
                            </p:childTnLst>
                          </p:cTn>
                        </p:par>
                        <p:par>
                          <p:cTn id="60" fill="hold" nodeType="afterGroup">
                            <p:stCondLst>
                              <p:cond delay="1500"/>
                            </p:stCondLst>
                            <p:childTnLst>
                              <p:par>
                                <p:cTn id="61" presetID="22" presetClass="entr" presetSubtype="8" fill="hold" grpId="0" nodeType="afterEffect">
                                  <p:stCondLst>
                                    <p:cond delay="0"/>
                                  </p:stCondLst>
                                  <p:childTnLst>
                                    <p:set>
                                      <p:cBhvr>
                                        <p:cTn id="62" dur="1" fill="hold">
                                          <p:stCondLst>
                                            <p:cond delay="0"/>
                                          </p:stCondLst>
                                        </p:cTn>
                                        <p:tgtEl>
                                          <p:spTgt spid="27727"/>
                                        </p:tgtEl>
                                        <p:attrNameLst>
                                          <p:attrName>style.visibility</p:attrName>
                                        </p:attrNameLst>
                                      </p:cBhvr>
                                      <p:to>
                                        <p:strVal val="visible"/>
                                      </p:to>
                                    </p:set>
                                    <p:animEffect transition="in" filter="wipe(left)">
                                      <p:cBhvr>
                                        <p:cTn id="63" dur="500"/>
                                        <p:tgtEl>
                                          <p:spTgt spid="2772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7713"/>
                                        </p:tgtEl>
                                        <p:attrNameLst>
                                          <p:attrName>style.visibility</p:attrName>
                                        </p:attrNameLst>
                                      </p:cBhvr>
                                      <p:to>
                                        <p:strVal val="visible"/>
                                      </p:to>
                                    </p:set>
                                    <p:animEffect transition="in" filter="wipe(left)">
                                      <p:cBhvr>
                                        <p:cTn id="68" dur="500"/>
                                        <p:tgtEl>
                                          <p:spTgt spid="27713"/>
                                        </p:tgtEl>
                                      </p:cBhvr>
                                    </p:animEffect>
                                  </p:childTnLst>
                                </p:cTn>
                              </p:par>
                            </p:childTnLst>
                          </p:cTn>
                        </p:par>
                        <p:par>
                          <p:cTn id="69" fill="hold" nodeType="afterGroup">
                            <p:stCondLst>
                              <p:cond delay="500"/>
                            </p:stCondLst>
                            <p:childTnLst>
                              <p:par>
                                <p:cTn id="70" presetID="22" presetClass="entr" presetSubtype="1" fill="hold" grpId="0" nodeType="afterEffect">
                                  <p:stCondLst>
                                    <p:cond delay="0"/>
                                  </p:stCondLst>
                                  <p:childTnLst>
                                    <p:set>
                                      <p:cBhvr>
                                        <p:cTn id="71" dur="1" fill="hold">
                                          <p:stCondLst>
                                            <p:cond delay="0"/>
                                          </p:stCondLst>
                                        </p:cTn>
                                        <p:tgtEl>
                                          <p:spTgt spid="27710"/>
                                        </p:tgtEl>
                                        <p:attrNameLst>
                                          <p:attrName>style.visibility</p:attrName>
                                        </p:attrNameLst>
                                      </p:cBhvr>
                                      <p:to>
                                        <p:strVal val="visible"/>
                                      </p:to>
                                    </p:set>
                                    <p:animEffect transition="in" filter="wipe(up)">
                                      <p:cBhvr>
                                        <p:cTn id="72" dur="500"/>
                                        <p:tgtEl>
                                          <p:spTgt spid="27710"/>
                                        </p:tgtEl>
                                      </p:cBhvr>
                                    </p:animEffect>
                                  </p:childTnLst>
                                </p:cTn>
                              </p:par>
                            </p:childTnLst>
                          </p:cTn>
                        </p:par>
                        <p:par>
                          <p:cTn id="73" fill="hold" nodeType="afterGroup">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27712"/>
                                        </p:tgtEl>
                                        <p:attrNameLst>
                                          <p:attrName>style.visibility</p:attrName>
                                        </p:attrNameLst>
                                      </p:cBhvr>
                                      <p:to>
                                        <p:strVal val="visible"/>
                                      </p:to>
                                    </p:set>
                                    <p:animEffect transition="in" filter="wipe(left)">
                                      <p:cBhvr>
                                        <p:cTn id="76" dur="500"/>
                                        <p:tgtEl>
                                          <p:spTgt spid="27712"/>
                                        </p:tgtEl>
                                      </p:cBhvr>
                                    </p:animEffect>
                                  </p:childTnLst>
                                </p:cTn>
                              </p:par>
                            </p:childTnLst>
                          </p:cTn>
                        </p:par>
                        <p:par>
                          <p:cTn id="77" fill="hold" nodeType="afterGroup">
                            <p:stCondLst>
                              <p:cond delay="1500"/>
                            </p:stCondLst>
                            <p:childTnLst>
                              <p:par>
                                <p:cTn id="78" presetID="22" presetClass="entr" presetSubtype="2" fill="hold" grpId="0" nodeType="afterEffect">
                                  <p:stCondLst>
                                    <p:cond delay="0"/>
                                  </p:stCondLst>
                                  <p:childTnLst>
                                    <p:set>
                                      <p:cBhvr>
                                        <p:cTn id="79" dur="1" fill="hold">
                                          <p:stCondLst>
                                            <p:cond delay="0"/>
                                          </p:stCondLst>
                                        </p:cTn>
                                        <p:tgtEl>
                                          <p:spTgt spid="27720"/>
                                        </p:tgtEl>
                                        <p:attrNameLst>
                                          <p:attrName>style.visibility</p:attrName>
                                        </p:attrNameLst>
                                      </p:cBhvr>
                                      <p:to>
                                        <p:strVal val="visible"/>
                                      </p:to>
                                    </p:set>
                                    <p:animEffect transition="in" filter="wipe(right)">
                                      <p:cBhvr>
                                        <p:cTn id="80" dur="500"/>
                                        <p:tgtEl>
                                          <p:spTgt spid="27720"/>
                                        </p:tgtEl>
                                      </p:cBhvr>
                                    </p:animEffect>
                                  </p:childTnLst>
                                </p:cTn>
                              </p:par>
                            </p:childTnLst>
                          </p:cTn>
                        </p:par>
                        <p:par>
                          <p:cTn id="81" fill="hold" nodeType="afterGroup">
                            <p:stCondLst>
                              <p:cond delay="2000"/>
                            </p:stCondLst>
                            <p:childTnLst>
                              <p:par>
                                <p:cTn id="82" presetID="22" presetClass="entr" presetSubtype="4" fill="hold" grpId="0" nodeType="afterEffect">
                                  <p:stCondLst>
                                    <p:cond delay="0"/>
                                  </p:stCondLst>
                                  <p:childTnLst>
                                    <p:set>
                                      <p:cBhvr>
                                        <p:cTn id="83" dur="1" fill="hold">
                                          <p:stCondLst>
                                            <p:cond delay="0"/>
                                          </p:stCondLst>
                                        </p:cTn>
                                        <p:tgtEl>
                                          <p:spTgt spid="27716"/>
                                        </p:tgtEl>
                                        <p:attrNameLst>
                                          <p:attrName>style.visibility</p:attrName>
                                        </p:attrNameLst>
                                      </p:cBhvr>
                                      <p:to>
                                        <p:strVal val="visible"/>
                                      </p:to>
                                    </p:set>
                                    <p:animEffect transition="in" filter="wipe(down)">
                                      <p:cBhvr>
                                        <p:cTn id="84" dur="500"/>
                                        <p:tgtEl>
                                          <p:spTgt spid="27716"/>
                                        </p:tgtEl>
                                      </p:cBhvr>
                                    </p:animEffect>
                                  </p:childTnLst>
                                </p:cTn>
                              </p:par>
                            </p:childTnLst>
                          </p:cTn>
                        </p:par>
                        <p:par>
                          <p:cTn id="85" fill="hold" nodeType="afterGroup">
                            <p:stCondLst>
                              <p:cond delay="2500"/>
                            </p:stCondLst>
                            <p:childTnLst>
                              <p:par>
                                <p:cTn id="86" presetID="22" presetClass="entr" presetSubtype="2" fill="hold" grpId="0" nodeType="afterEffect">
                                  <p:stCondLst>
                                    <p:cond delay="0"/>
                                  </p:stCondLst>
                                  <p:childTnLst>
                                    <p:set>
                                      <p:cBhvr>
                                        <p:cTn id="87" dur="1" fill="hold">
                                          <p:stCondLst>
                                            <p:cond delay="0"/>
                                          </p:stCondLst>
                                        </p:cTn>
                                        <p:tgtEl>
                                          <p:spTgt spid="27719"/>
                                        </p:tgtEl>
                                        <p:attrNameLst>
                                          <p:attrName>style.visibility</p:attrName>
                                        </p:attrNameLst>
                                      </p:cBhvr>
                                      <p:to>
                                        <p:strVal val="visible"/>
                                      </p:to>
                                    </p:set>
                                    <p:animEffect transition="in" filter="wipe(right)">
                                      <p:cBhvr>
                                        <p:cTn id="88" dur="500"/>
                                        <p:tgtEl>
                                          <p:spTgt spid="2771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 presetClass="entr" presetSubtype="10" fill="hold" nodeType="clickEffect">
                                  <p:stCondLst>
                                    <p:cond delay="0"/>
                                  </p:stCondLst>
                                  <p:childTnLst>
                                    <p:set>
                                      <p:cBhvr>
                                        <p:cTn id="92" dur="1" fill="hold">
                                          <p:stCondLst>
                                            <p:cond delay="0"/>
                                          </p:stCondLst>
                                        </p:cTn>
                                        <p:tgtEl>
                                          <p:spTgt spid="27770"/>
                                        </p:tgtEl>
                                        <p:attrNameLst>
                                          <p:attrName>style.visibility</p:attrName>
                                        </p:attrNameLst>
                                      </p:cBhvr>
                                      <p:to>
                                        <p:strVal val="visible"/>
                                      </p:to>
                                    </p:set>
                                    <p:animEffect transition="in" filter="checkerboard(across)">
                                      <p:cBhvr>
                                        <p:cTn id="93" dur="500"/>
                                        <p:tgtEl>
                                          <p:spTgt spid="27770"/>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7772"/>
                                        </p:tgtEl>
                                        <p:attrNameLst>
                                          <p:attrName>style.visibility</p:attrName>
                                        </p:attrNameLst>
                                      </p:cBhvr>
                                      <p:to>
                                        <p:strVal val="visible"/>
                                      </p:to>
                                    </p:set>
                                    <p:animEffect transition="in" filter="wipe(down)">
                                      <p:cBhvr>
                                        <p:cTn id="98" dur="500"/>
                                        <p:tgtEl>
                                          <p:spTgt spid="2777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xit" presetSubtype="4" fill="hold" grpId="1" nodeType="clickEffect">
                                  <p:stCondLst>
                                    <p:cond delay="0"/>
                                  </p:stCondLst>
                                  <p:childTnLst>
                                    <p:animEffect transition="out" filter="wipe(down)">
                                      <p:cBhvr>
                                        <p:cTn id="102" dur="500"/>
                                        <p:tgtEl>
                                          <p:spTgt spid="27772"/>
                                        </p:tgtEl>
                                      </p:cBhvr>
                                    </p:animEffect>
                                    <p:set>
                                      <p:cBhvr>
                                        <p:cTn id="103" dur="1" fill="hold">
                                          <p:stCondLst>
                                            <p:cond delay="499"/>
                                          </p:stCondLst>
                                        </p:cTn>
                                        <p:tgtEl>
                                          <p:spTgt spid="2777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xit" presetSubtype="4" fill="hold" nodeType="clickEffect">
                                  <p:stCondLst>
                                    <p:cond delay="0"/>
                                  </p:stCondLst>
                                  <p:childTnLst>
                                    <p:animEffect transition="out" filter="wipe(down)">
                                      <p:cBhvr>
                                        <p:cTn id="107" dur="500"/>
                                        <p:tgtEl>
                                          <p:spTgt spid="27770"/>
                                        </p:tgtEl>
                                      </p:cBhvr>
                                    </p:animEffect>
                                    <p:set>
                                      <p:cBhvr>
                                        <p:cTn id="108" dur="1" fill="hold">
                                          <p:stCondLst>
                                            <p:cond delay="499"/>
                                          </p:stCondLst>
                                        </p:cTn>
                                        <p:tgtEl>
                                          <p:spTgt spid="27770"/>
                                        </p:tgtEl>
                                        <p:attrNameLst>
                                          <p:attrName>style.visibility</p:attrName>
                                        </p:attrNameLst>
                                      </p:cBhvr>
                                      <p:to>
                                        <p:strVal val="hidden"/>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5" presetClass="entr" presetSubtype="10" fill="hold" nodeType="clickEffect">
                                  <p:stCondLst>
                                    <p:cond delay="0"/>
                                  </p:stCondLst>
                                  <p:childTnLst>
                                    <p:set>
                                      <p:cBhvr>
                                        <p:cTn id="112" dur="1" fill="hold">
                                          <p:stCondLst>
                                            <p:cond delay="0"/>
                                          </p:stCondLst>
                                        </p:cTn>
                                        <p:tgtEl>
                                          <p:spTgt spid="27773"/>
                                        </p:tgtEl>
                                        <p:attrNameLst>
                                          <p:attrName>style.visibility</p:attrName>
                                        </p:attrNameLst>
                                      </p:cBhvr>
                                      <p:to>
                                        <p:strVal val="visible"/>
                                      </p:to>
                                    </p:set>
                                    <p:animEffect transition="in" filter="checkerboard(across)">
                                      <p:cBhvr>
                                        <p:cTn id="113" dur="500"/>
                                        <p:tgtEl>
                                          <p:spTgt spid="27773"/>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1" fill="hold" grpId="0" nodeType="clickEffect">
                                  <p:stCondLst>
                                    <p:cond delay="0"/>
                                  </p:stCondLst>
                                  <p:childTnLst>
                                    <p:set>
                                      <p:cBhvr>
                                        <p:cTn id="117" dur="1" fill="hold">
                                          <p:stCondLst>
                                            <p:cond delay="0"/>
                                          </p:stCondLst>
                                        </p:cTn>
                                        <p:tgtEl>
                                          <p:spTgt spid="27777"/>
                                        </p:tgtEl>
                                        <p:attrNameLst>
                                          <p:attrName>style.visibility</p:attrName>
                                        </p:attrNameLst>
                                      </p:cBhvr>
                                      <p:to>
                                        <p:strVal val="visible"/>
                                      </p:to>
                                    </p:set>
                                    <p:animEffect transition="in" filter="wipe(up)">
                                      <p:cBhvr>
                                        <p:cTn id="118" dur="500"/>
                                        <p:tgtEl>
                                          <p:spTgt spid="27777"/>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xit" presetSubtype="4" fill="hold" grpId="1" nodeType="clickEffect">
                                  <p:stCondLst>
                                    <p:cond delay="0"/>
                                  </p:stCondLst>
                                  <p:childTnLst>
                                    <p:animEffect transition="out" filter="wipe(down)">
                                      <p:cBhvr>
                                        <p:cTn id="122" dur="500"/>
                                        <p:tgtEl>
                                          <p:spTgt spid="27777"/>
                                        </p:tgtEl>
                                      </p:cBhvr>
                                    </p:animEffect>
                                    <p:set>
                                      <p:cBhvr>
                                        <p:cTn id="123" dur="1" fill="hold">
                                          <p:stCondLst>
                                            <p:cond delay="499"/>
                                          </p:stCondLst>
                                        </p:cTn>
                                        <p:tgtEl>
                                          <p:spTgt spid="27777"/>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xit" presetSubtype="4" fill="hold" nodeType="clickEffect">
                                  <p:stCondLst>
                                    <p:cond delay="0"/>
                                  </p:stCondLst>
                                  <p:childTnLst>
                                    <p:animEffect transition="out" filter="wipe(down)">
                                      <p:cBhvr>
                                        <p:cTn id="127" dur="500"/>
                                        <p:tgtEl>
                                          <p:spTgt spid="27773"/>
                                        </p:tgtEl>
                                      </p:cBhvr>
                                    </p:animEffect>
                                    <p:set>
                                      <p:cBhvr>
                                        <p:cTn id="128" dur="1" fill="hold">
                                          <p:stCondLst>
                                            <p:cond delay="499"/>
                                          </p:stCondLst>
                                        </p:cTn>
                                        <p:tgtEl>
                                          <p:spTgt spid="27773"/>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5" presetClass="entr" presetSubtype="10" fill="hold" nodeType="clickEffect">
                                  <p:stCondLst>
                                    <p:cond delay="0"/>
                                  </p:stCondLst>
                                  <p:childTnLst>
                                    <p:set>
                                      <p:cBhvr>
                                        <p:cTn id="132" dur="1" fill="hold">
                                          <p:stCondLst>
                                            <p:cond delay="0"/>
                                          </p:stCondLst>
                                        </p:cTn>
                                        <p:tgtEl>
                                          <p:spTgt spid="27778"/>
                                        </p:tgtEl>
                                        <p:attrNameLst>
                                          <p:attrName>style.visibility</p:attrName>
                                        </p:attrNameLst>
                                      </p:cBhvr>
                                      <p:to>
                                        <p:strVal val="visible"/>
                                      </p:to>
                                    </p:set>
                                    <p:animEffect transition="in" filter="checkerboard(across)">
                                      <p:cBhvr>
                                        <p:cTn id="133" dur="500"/>
                                        <p:tgtEl>
                                          <p:spTgt spid="27778"/>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4" fill="hold" grpId="0" nodeType="clickEffect">
                                  <p:stCondLst>
                                    <p:cond delay="0"/>
                                  </p:stCondLst>
                                  <p:childTnLst>
                                    <p:set>
                                      <p:cBhvr>
                                        <p:cTn id="137" dur="1" fill="hold">
                                          <p:stCondLst>
                                            <p:cond delay="0"/>
                                          </p:stCondLst>
                                        </p:cTn>
                                        <p:tgtEl>
                                          <p:spTgt spid="27780"/>
                                        </p:tgtEl>
                                        <p:attrNameLst>
                                          <p:attrName>style.visibility</p:attrName>
                                        </p:attrNameLst>
                                      </p:cBhvr>
                                      <p:to>
                                        <p:strVal val="visible"/>
                                      </p:to>
                                    </p:set>
                                    <p:animEffect transition="in" filter="wipe(down)">
                                      <p:cBhvr>
                                        <p:cTn id="138" dur="500"/>
                                        <p:tgtEl>
                                          <p:spTgt spid="27780"/>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xit" presetSubtype="4" fill="hold" grpId="1" nodeType="clickEffect">
                                  <p:stCondLst>
                                    <p:cond delay="0"/>
                                  </p:stCondLst>
                                  <p:childTnLst>
                                    <p:animEffect transition="out" filter="wipe(down)">
                                      <p:cBhvr>
                                        <p:cTn id="142" dur="500"/>
                                        <p:tgtEl>
                                          <p:spTgt spid="27780"/>
                                        </p:tgtEl>
                                      </p:cBhvr>
                                    </p:animEffect>
                                    <p:set>
                                      <p:cBhvr>
                                        <p:cTn id="143" dur="1" fill="hold">
                                          <p:stCondLst>
                                            <p:cond delay="499"/>
                                          </p:stCondLst>
                                        </p:cTn>
                                        <p:tgtEl>
                                          <p:spTgt spid="27780"/>
                                        </p:tgtEl>
                                        <p:attrNameLst>
                                          <p:attrName>style.visibility</p:attrName>
                                        </p:attrNameLst>
                                      </p:cBhvr>
                                      <p:to>
                                        <p:strVal val="hidden"/>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xit" presetSubtype="4" fill="hold" nodeType="clickEffect">
                                  <p:stCondLst>
                                    <p:cond delay="0"/>
                                  </p:stCondLst>
                                  <p:childTnLst>
                                    <p:animEffect transition="out" filter="wipe(down)">
                                      <p:cBhvr>
                                        <p:cTn id="147" dur="500"/>
                                        <p:tgtEl>
                                          <p:spTgt spid="27778"/>
                                        </p:tgtEl>
                                      </p:cBhvr>
                                    </p:animEffect>
                                    <p:set>
                                      <p:cBhvr>
                                        <p:cTn id="148" dur="1" fill="hold">
                                          <p:stCondLst>
                                            <p:cond delay="499"/>
                                          </p:stCondLst>
                                        </p:cTn>
                                        <p:tgtEl>
                                          <p:spTgt spid="27778"/>
                                        </p:tgtEl>
                                        <p:attrNameLst>
                                          <p:attrName>style.visibility</p:attrName>
                                        </p:attrNameLst>
                                      </p:cBhvr>
                                      <p:to>
                                        <p:strVal val="hidden"/>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5" presetClass="entr" presetSubtype="10" fill="hold" nodeType="clickEffect">
                                  <p:stCondLst>
                                    <p:cond delay="0"/>
                                  </p:stCondLst>
                                  <p:childTnLst>
                                    <p:set>
                                      <p:cBhvr>
                                        <p:cTn id="152" dur="1" fill="hold">
                                          <p:stCondLst>
                                            <p:cond delay="0"/>
                                          </p:stCondLst>
                                        </p:cTn>
                                        <p:tgtEl>
                                          <p:spTgt spid="27781"/>
                                        </p:tgtEl>
                                        <p:attrNameLst>
                                          <p:attrName>style.visibility</p:attrName>
                                        </p:attrNameLst>
                                      </p:cBhvr>
                                      <p:to>
                                        <p:strVal val="visible"/>
                                      </p:to>
                                    </p:set>
                                    <p:animEffect transition="in" filter="checkerboard(across)">
                                      <p:cBhvr>
                                        <p:cTn id="153" dur="500"/>
                                        <p:tgtEl>
                                          <p:spTgt spid="27781"/>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2" presetClass="entr" presetSubtype="4" fill="hold" grpId="0" nodeType="clickEffect">
                                  <p:stCondLst>
                                    <p:cond delay="0"/>
                                  </p:stCondLst>
                                  <p:childTnLst>
                                    <p:set>
                                      <p:cBhvr>
                                        <p:cTn id="157" dur="1" fill="hold">
                                          <p:stCondLst>
                                            <p:cond delay="0"/>
                                          </p:stCondLst>
                                        </p:cTn>
                                        <p:tgtEl>
                                          <p:spTgt spid="27782"/>
                                        </p:tgtEl>
                                        <p:attrNameLst>
                                          <p:attrName>style.visibility</p:attrName>
                                        </p:attrNameLst>
                                      </p:cBhvr>
                                      <p:to>
                                        <p:strVal val="visible"/>
                                      </p:to>
                                    </p:set>
                                    <p:animEffect transition="in" filter="wipe(down)">
                                      <p:cBhvr>
                                        <p:cTn id="158" dur="500"/>
                                        <p:tgtEl>
                                          <p:spTgt spid="27782"/>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xit" presetSubtype="4" fill="hold" grpId="1" nodeType="clickEffect">
                                  <p:stCondLst>
                                    <p:cond delay="0"/>
                                  </p:stCondLst>
                                  <p:childTnLst>
                                    <p:animEffect transition="out" filter="wipe(down)">
                                      <p:cBhvr>
                                        <p:cTn id="162" dur="500"/>
                                        <p:tgtEl>
                                          <p:spTgt spid="27782"/>
                                        </p:tgtEl>
                                      </p:cBhvr>
                                    </p:animEffect>
                                    <p:set>
                                      <p:cBhvr>
                                        <p:cTn id="163" dur="1" fill="hold">
                                          <p:stCondLst>
                                            <p:cond delay="499"/>
                                          </p:stCondLst>
                                        </p:cTn>
                                        <p:tgtEl>
                                          <p:spTgt spid="27782"/>
                                        </p:tgtEl>
                                        <p:attrNameLst>
                                          <p:attrName>style.visibility</p:attrName>
                                        </p:attrNameLst>
                                      </p:cBhvr>
                                      <p:to>
                                        <p:strVal val="hidden"/>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2" presetClass="exit" presetSubtype="4" fill="hold" nodeType="clickEffect">
                                  <p:stCondLst>
                                    <p:cond delay="0"/>
                                  </p:stCondLst>
                                  <p:childTnLst>
                                    <p:animEffect transition="out" filter="wipe(down)">
                                      <p:cBhvr>
                                        <p:cTn id="167" dur="500"/>
                                        <p:tgtEl>
                                          <p:spTgt spid="27781"/>
                                        </p:tgtEl>
                                      </p:cBhvr>
                                    </p:animEffect>
                                    <p:set>
                                      <p:cBhvr>
                                        <p:cTn id="168" dur="1" fill="hold">
                                          <p:stCondLst>
                                            <p:cond delay="499"/>
                                          </p:stCondLst>
                                        </p:cTn>
                                        <p:tgtEl>
                                          <p:spTgt spid="27781"/>
                                        </p:tgtEl>
                                        <p:attrNameLst>
                                          <p:attrName>style.visibility</p:attrName>
                                        </p:attrNameLst>
                                      </p:cBhvr>
                                      <p:to>
                                        <p:strVal val="hidden"/>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8" presetClass="entr" presetSubtype="16" fill="hold" nodeType="clickEffect">
                                  <p:stCondLst>
                                    <p:cond delay="0"/>
                                  </p:stCondLst>
                                  <p:childTnLst>
                                    <p:set>
                                      <p:cBhvr>
                                        <p:cTn id="172" dur="1" fill="hold">
                                          <p:stCondLst>
                                            <p:cond delay="0"/>
                                          </p:stCondLst>
                                        </p:cTn>
                                        <p:tgtEl>
                                          <p:spTgt spid="27783"/>
                                        </p:tgtEl>
                                        <p:attrNameLst>
                                          <p:attrName>style.visibility</p:attrName>
                                        </p:attrNameLst>
                                      </p:cBhvr>
                                      <p:to>
                                        <p:strVal val="visible"/>
                                      </p:to>
                                    </p:set>
                                    <p:animEffect transition="in" filter="diamond(in)">
                                      <p:cBhvr>
                                        <p:cTn id="173" dur="2000"/>
                                        <p:tgtEl>
                                          <p:spTgt spid="27783"/>
                                        </p:tgtEl>
                                      </p:cBhvr>
                                    </p:animEffect>
                                  </p:childTnLst>
                                </p:cTn>
                              </p:par>
                            </p:childTnLst>
                          </p:cTn>
                        </p:par>
                      </p:childTnLst>
                    </p:cTn>
                  </p:par>
                  <p:par>
                    <p:cTn id="174" fill="hold" nodeType="clickPar">
                      <p:stCondLst>
                        <p:cond delay="indefinite"/>
                      </p:stCondLst>
                      <p:childTnLst>
                        <p:par>
                          <p:cTn id="175" fill="hold" nodeType="withGroup">
                            <p:stCondLst>
                              <p:cond delay="0"/>
                            </p:stCondLst>
                            <p:childTnLst>
                              <p:par>
                                <p:cTn id="176" presetID="22" presetClass="entr" presetSubtype="1" fill="hold" grpId="0" nodeType="clickEffect">
                                  <p:stCondLst>
                                    <p:cond delay="0"/>
                                  </p:stCondLst>
                                  <p:childTnLst>
                                    <p:set>
                                      <p:cBhvr>
                                        <p:cTn id="177" dur="1" fill="hold">
                                          <p:stCondLst>
                                            <p:cond delay="0"/>
                                          </p:stCondLst>
                                        </p:cTn>
                                        <p:tgtEl>
                                          <p:spTgt spid="27785"/>
                                        </p:tgtEl>
                                        <p:attrNameLst>
                                          <p:attrName>style.visibility</p:attrName>
                                        </p:attrNameLst>
                                      </p:cBhvr>
                                      <p:to>
                                        <p:strVal val="visible"/>
                                      </p:to>
                                    </p:set>
                                    <p:animEffect transition="in" filter="wipe(up)">
                                      <p:cBhvr>
                                        <p:cTn id="178" dur="500"/>
                                        <p:tgtEl>
                                          <p:spTgt spid="27785"/>
                                        </p:tgtEl>
                                      </p:cBhvr>
                                    </p:animEffec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2" presetClass="exit" presetSubtype="4" fill="hold" grpId="1" nodeType="clickEffect">
                                  <p:stCondLst>
                                    <p:cond delay="0"/>
                                  </p:stCondLst>
                                  <p:childTnLst>
                                    <p:animEffect transition="out" filter="wipe(down)">
                                      <p:cBhvr>
                                        <p:cTn id="182" dur="500"/>
                                        <p:tgtEl>
                                          <p:spTgt spid="27785"/>
                                        </p:tgtEl>
                                      </p:cBhvr>
                                    </p:animEffect>
                                    <p:set>
                                      <p:cBhvr>
                                        <p:cTn id="183" dur="1" fill="hold">
                                          <p:stCondLst>
                                            <p:cond delay="499"/>
                                          </p:stCondLst>
                                        </p:cTn>
                                        <p:tgtEl>
                                          <p:spTgt spid="27785"/>
                                        </p:tgtEl>
                                        <p:attrNameLst>
                                          <p:attrName>style.visibility</p:attrName>
                                        </p:attrNameLst>
                                      </p:cBhvr>
                                      <p:to>
                                        <p:strVal val="hidden"/>
                                      </p:to>
                                    </p:set>
                                  </p:childTnLst>
                                </p:cTn>
                              </p:par>
                              <p:par>
                                <p:cTn id="184" presetID="22" presetClass="exit" presetSubtype="4" fill="hold" nodeType="withEffect">
                                  <p:stCondLst>
                                    <p:cond delay="0"/>
                                  </p:stCondLst>
                                  <p:childTnLst>
                                    <p:animEffect transition="out" filter="wipe(down)">
                                      <p:cBhvr>
                                        <p:cTn id="185" dur="500"/>
                                        <p:tgtEl>
                                          <p:spTgt spid="27783"/>
                                        </p:tgtEl>
                                      </p:cBhvr>
                                    </p:animEffect>
                                    <p:set>
                                      <p:cBhvr>
                                        <p:cTn id="186" dur="1" fill="hold">
                                          <p:stCondLst>
                                            <p:cond delay="499"/>
                                          </p:stCondLst>
                                        </p:cTn>
                                        <p:tgtEl>
                                          <p:spTgt spid="277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88" grpId="0" animBg="1"/>
      <p:bldP spid="27690" grpId="0" animBg="1"/>
      <p:bldP spid="27692" grpId="0" animBg="1"/>
      <p:bldP spid="27699" grpId="0" animBg="1"/>
      <p:bldP spid="27700" grpId="0" animBg="1"/>
      <p:bldP spid="27703" grpId="0" animBg="1"/>
      <p:bldP spid="27704" grpId="0" animBg="1"/>
      <p:bldP spid="27705" grpId="0" animBg="1"/>
      <p:bldP spid="27710" grpId="0" animBg="1"/>
      <p:bldP spid="27712" grpId="0" animBg="1"/>
      <p:bldP spid="27713" grpId="0" animBg="1"/>
      <p:bldP spid="27716" grpId="0" animBg="1"/>
      <p:bldP spid="27719" grpId="0" animBg="1"/>
      <p:bldP spid="27720" grpId="0" animBg="1"/>
      <p:bldP spid="27727" grpId="0" animBg="1"/>
      <p:bldP spid="27731" grpId="0" animBg="1"/>
      <p:bldP spid="27732" grpId="0" animBg="1"/>
      <p:bldP spid="27733" grpId="0" animBg="1"/>
      <p:bldP spid="27736" grpId="0" animBg="1"/>
      <p:bldP spid="27737" grpId="0" animBg="1"/>
      <p:bldP spid="27780" grpId="0" animBg="1"/>
      <p:bldP spid="27780" grpId="1" animBg="1"/>
      <p:bldP spid="27782" grpId="0" animBg="1"/>
      <p:bldP spid="27782" grpId="1" animBg="1"/>
      <p:bldP spid="27785" grpId="0" animBg="1"/>
      <p:bldP spid="27785" grpId="1" animBg="1"/>
      <p:bldP spid="27777" grpId="0" animBg="1"/>
      <p:bldP spid="27777" grpId="1" animBg="1"/>
      <p:bldP spid="27772" grpId="0" animBg="1"/>
      <p:bldP spid="2777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WordArt 4"/>
          <p:cNvSpPr>
            <a:spLocks noChangeArrowheads="1" noChangeShapeType="1" noTextEdit="1"/>
          </p:cNvSpPr>
          <p:nvPr/>
        </p:nvSpPr>
        <p:spPr bwMode="auto">
          <a:xfrm>
            <a:off x="611188" y="333375"/>
            <a:ext cx="7991475" cy="1008063"/>
          </a:xfrm>
          <a:prstGeom prst="rect">
            <a:avLst/>
          </a:prstGeom>
        </p:spPr>
        <p:txBody>
          <a:bodyPr wrap="none" fromWordArt="1">
            <a:prstTxWarp prst="textPlain">
              <a:avLst>
                <a:gd name="adj" fmla="val 50000"/>
              </a:avLst>
            </a:prstTxWarp>
          </a:bodyPr>
          <a:lstStyle/>
          <a:p>
            <a:pPr rtl="0"/>
            <a:r>
              <a:rPr lang="en-US" sz="3600" kern="10">
                <a:ln w="9525">
                  <a:solidFill>
                    <a:schemeClr val="tx2"/>
                  </a:solidFill>
                  <a:round/>
                  <a:headEnd/>
                  <a:tailEnd/>
                </a:ln>
                <a:gradFill rotWithShape="1">
                  <a:gsLst>
                    <a:gs pos="0">
                      <a:srgbClr val="99FF99"/>
                    </a:gs>
                    <a:gs pos="100000">
                      <a:srgbClr val="477647"/>
                    </a:gs>
                  </a:gsLst>
                  <a:path path="rect">
                    <a:fillToRect l="50000" t="50000" r="50000" b="50000"/>
                  </a:path>
                </a:gra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Calculation Chiller Plant Design </a:t>
            </a:r>
          </a:p>
        </p:txBody>
      </p:sp>
      <p:sp>
        <p:nvSpPr>
          <p:cNvPr id="34822" name="Rectangle 6"/>
          <p:cNvSpPr>
            <a:spLocks noChangeArrowheads="1"/>
          </p:cNvSpPr>
          <p:nvPr/>
        </p:nvSpPr>
        <p:spPr bwMode="auto">
          <a:xfrm>
            <a:off x="0" y="1557338"/>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sz="2400" b="1"/>
              <a:t>1-Calculation the cooling load                         </a:t>
            </a:r>
          </a:p>
        </p:txBody>
      </p:sp>
      <p:sp>
        <p:nvSpPr>
          <p:cNvPr id="10248" name="Rectangle 8"/>
          <p:cNvSpPr>
            <a:spLocks noChangeArrowheads="1"/>
          </p:cNvSpPr>
          <p:nvPr/>
        </p:nvSpPr>
        <p:spPr bwMode="auto">
          <a:xfrm>
            <a:off x="0" y="3248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10249" name="Rectangle 9"/>
          <p:cNvSpPr>
            <a:spLocks noChangeArrowheads="1"/>
          </p:cNvSpPr>
          <p:nvPr/>
        </p:nvSpPr>
        <p:spPr bwMode="auto">
          <a:xfrm>
            <a:off x="0" y="3609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graphicFrame>
        <p:nvGraphicFramePr>
          <p:cNvPr id="34847" name="Object 31" descr="0Ĳæ"/>
          <p:cNvGraphicFramePr>
            <a:graphicFrameLocks noChangeAspect="1"/>
          </p:cNvGraphicFramePr>
          <p:nvPr>
            <p:ph sz="half" idx="1"/>
          </p:nvPr>
        </p:nvGraphicFramePr>
        <p:xfrm>
          <a:off x="1404938" y="2493963"/>
          <a:ext cx="5627687" cy="2951162"/>
        </p:xfrm>
        <a:graphic>
          <a:graphicData uri="http://schemas.openxmlformats.org/presentationml/2006/ole">
            <mc:AlternateContent xmlns:mc="http://schemas.openxmlformats.org/markup-compatibility/2006">
              <mc:Choice xmlns:v="urn:schemas-microsoft-com:vml" Requires="v">
                <p:oleObj spid="_x0000_s10256" name="Bitmap Image" r:id="rId3" imgW="5315692" imgH="2886478" progId="Paint.Picture">
                  <p:embed/>
                </p:oleObj>
              </mc:Choice>
              <mc:Fallback>
                <p:oleObj name="Bitmap Image" r:id="rId3" imgW="5315692" imgH="2886478" progId="Paint.Picture">
                  <p:embed/>
                  <p:pic>
                    <p:nvPicPr>
                      <p:cNvPr id="0" name="Object 31" descr="0Ĳ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2493963"/>
                        <a:ext cx="5627687" cy="2951162"/>
                      </a:xfrm>
                      <a:prstGeom prst="rect">
                        <a:avLst/>
                      </a:prstGeom>
                      <a:solidFill>
                        <a:srgbClr val="FAFD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4982" name="Picture 166" descr="0Ĳæ"/>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755650" y="1196975"/>
            <a:ext cx="8064500" cy="3960813"/>
          </a:xfrm>
          <a:noFill/>
        </p:spPr>
      </p:pic>
      <p:sp>
        <p:nvSpPr>
          <p:cNvPr id="10251" name="Rectangle 34"/>
          <p:cNvSpPr>
            <a:spLocks noChangeArrowheads="1"/>
          </p:cNvSpPr>
          <p:nvPr/>
        </p:nvSpPr>
        <p:spPr bwMode="auto">
          <a:xfrm>
            <a:off x="323850" y="2636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graphicFrame>
        <p:nvGraphicFramePr>
          <p:cNvPr id="34849" name="Object 33"/>
          <p:cNvGraphicFramePr>
            <a:graphicFrameLocks noChangeAspect="1"/>
          </p:cNvGraphicFramePr>
          <p:nvPr/>
        </p:nvGraphicFramePr>
        <p:xfrm>
          <a:off x="523875" y="5994400"/>
          <a:ext cx="8313738" cy="863600"/>
        </p:xfrm>
        <a:graphic>
          <a:graphicData uri="http://schemas.openxmlformats.org/presentationml/2006/ole">
            <mc:AlternateContent xmlns:mc="http://schemas.openxmlformats.org/markup-compatibility/2006">
              <mc:Choice xmlns:v="urn:schemas-microsoft-com:vml" Requires="v">
                <p:oleObj spid="_x0000_s10257" name="Equation" r:id="rId6" imgW="1803240" imgH="241200" progId="Equation.DSMT4">
                  <p:embed/>
                </p:oleObj>
              </mc:Choice>
              <mc:Fallback>
                <p:oleObj name="Equation" r:id="rId6" imgW="1803240" imgH="241200" progId="Equation.DSMT4">
                  <p:embed/>
                  <p:pic>
                    <p:nvPicPr>
                      <p:cNvPr id="0" name="Object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 y="5994400"/>
                        <a:ext cx="8313738" cy="863600"/>
                      </a:xfrm>
                      <a:prstGeom prst="rect">
                        <a:avLst/>
                      </a:prstGeom>
                      <a:solidFill>
                        <a:srgbClr val="FAFDBD"/>
                      </a:solidFill>
                    </p:spPr>
                  </p:pic>
                </p:oleObj>
              </mc:Fallback>
            </mc:AlternateContent>
          </a:graphicData>
        </a:graphic>
      </p:graphicFrame>
      <p:sp>
        <p:nvSpPr>
          <p:cNvPr id="10252" name="Rectangle 35"/>
          <p:cNvSpPr>
            <a:spLocks noChangeArrowheads="1"/>
          </p:cNvSpPr>
          <p:nvPr/>
        </p:nvSpPr>
        <p:spPr bwMode="auto">
          <a:xfrm>
            <a:off x="0" y="3573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graphicFrame>
        <p:nvGraphicFramePr>
          <p:cNvPr id="34984" name="Object 168"/>
          <p:cNvGraphicFramePr>
            <a:graphicFrameLocks noChangeAspect="1"/>
          </p:cNvGraphicFramePr>
          <p:nvPr>
            <p:ph sz="quarter" idx="3"/>
          </p:nvPr>
        </p:nvGraphicFramePr>
        <p:xfrm>
          <a:off x="1835150" y="5114925"/>
          <a:ext cx="5543550" cy="1743075"/>
        </p:xfrm>
        <a:graphic>
          <a:graphicData uri="http://schemas.openxmlformats.org/presentationml/2006/ole">
            <mc:AlternateContent xmlns:mc="http://schemas.openxmlformats.org/markup-compatibility/2006">
              <mc:Choice xmlns:v="urn:schemas-microsoft-com:vml" Requires="v">
                <p:oleObj spid="_x0000_s10258" name="Bitmap Image" r:id="rId8" imgW="3610479" imgH="1000000" progId="Paint.Picture">
                  <p:embed/>
                </p:oleObj>
              </mc:Choice>
              <mc:Fallback>
                <p:oleObj name="Bitmap Image" r:id="rId8" imgW="3610479" imgH="1000000" progId="Paint.Picture">
                  <p:embed/>
                  <p:pic>
                    <p:nvPicPr>
                      <p:cNvPr id="0" name="Object 1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5150" y="5114925"/>
                        <a:ext cx="55435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988" name="Rectangle 172"/>
          <p:cNvSpPr>
            <a:spLocks noChangeArrowheads="1"/>
          </p:cNvSpPr>
          <p:nvPr/>
        </p:nvSpPr>
        <p:spPr bwMode="auto">
          <a:xfrm>
            <a:off x="0" y="3243263"/>
            <a:ext cx="9144000" cy="0"/>
          </a:xfrm>
          <a:prstGeom prst="rect">
            <a:avLst/>
          </a:prstGeom>
          <a:noFill/>
          <a:ln w="9525" algn="ctr">
            <a:noFill/>
            <a:miter lim="800000"/>
            <a:headEnd/>
            <a:tailEnd/>
          </a:ln>
          <a:effectLst>
            <a:outerShdw dist="45791" dir="2021404" algn="ctr" rotWithShape="0">
              <a:srgbClr val="B2B2B2">
                <a:alpha val="80000"/>
              </a:srgbClr>
            </a:outerShdw>
          </a:effectLst>
        </p:spPr>
        <p:txBody>
          <a:bodyPr wrap="none" anchor="ctr">
            <a:spAutoFit/>
          </a:bodyPr>
          <a:lstStyle/>
          <a:p>
            <a:pPr>
              <a:defRPr/>
            </a:pPr>
            <a:endParaRPr lang="ar-SY"/>
          </a:p>
        </p:txBody>
      </p:sp>
      <p:graphicFrame>
        <p:nvGraphicFramePr>
          <p:cNvPr id="34987" name="Object 171"/>
          <p:cNvGraphicFramePr>
            <a:graphicFrameLocks noChangeAspect="1"/>
          </p:cNvGraphicFramePr>
          <p:nvPr/>
        </p:nvGraphicFramePr>
        <p:xfrm>
          <a:off x="1692275" y="6021388"/>
          <a:ext cx="2843213" cy="836612"/>
        </p:xfrm>
        <a:graphic>
          <a:graphicData uri="http://schemas.openxmlformats.org/presentationml/2006/ole">
            <mc:AlternateContent xmlns:mc="http://schemas.openxmlformats.org/markup-compatibility/2006">
              <mc:Choice xmlns:v="urn:schemas-microsoft-com:vml" Requires="v">
                <p:oleObj spid="_x0000_s10259" name="Equation" r:id="rId10" imgW="1040948" imgH="241195" progId="Equation.DSMT4">
                  <p:embed/>
                </p:oleObj>
              </mc:Choice>
              <mc:Fallback>
                <p:oleObj name="Equation" r:id="rId10" imgW="1040948" imgH="241195" progId="Equation.DSMT4">
                  <p:embed/>
                  <p:pic>
                    <p:nvPicPr>
                      <p:cNvPr id="0" name="Object 17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2275" y="6021388"/>
                        <a:ext cx="2843213" cy="836612"/>
                      </a:xfrm>
                      <a:prstGeom prst="rect">
                        <a:avLst/>
                      </a:prstGeom>
                      <a:solidFill>
                        <a:srgbClr val="FAFDBD"/>
                      </a:solidFill>
                    </p:spPr>
                  </p:pic>
                </p:oleObj>
              </mc:Fallback>
            </mc:AlternateContent>
          </a:graphicData>
        </a:graphic>
      </p:graphicFrame>
      <p:sp>
        <p:nvSpPr>
          <p:cNvPr id="34989" name="Rectangle 173"/>
          <p:cNvSpPr>
            <a:spLocks noChangeArrowheads="1"/>
          </p:cNvSpPr>
          <p:nvPr/>
        </p:nvSpPr>
        <p:spPr bwMode="auto">
          <a:xfrm>
            <a:off x="0" y="3573463"/>
            <a:ext cx="9144000" cy="0"/>
          </a:xfrm>
          <a:prstGeom prst="rect">
            <a:avLst/>
          </a:prstGeom>
          <a:noFill/>
          <a:ln w="9525" algn="ctr">
            <a:noFill/>
            <a:miter lim="800000"/>
            <a:headEnd/>
            <a:tailEnd/>
          </a:ln>
          <a:effectLst>
            <a:outerShdw dist="45791" dir="2021404" algn="ctr" rotWithShape="0">
              <a:srgbClr val="B2B2B2">
                <a:alpha val="80000"/>
              </a:srgbClr>
            </a:outerShdw>
          </a:effectLst>
        </p:spPr>
        <p:txBody>
          <a:bodyPr wrap="none" anchor="ctr">
            <a:spAutoFit/>
          </a:bodyPr>
          <a:lstStyle/>
          <a:p>
            <a:pPr>
              <a:defRPr/>
            </a:pPr>
            <a:endParaRPr lang="ar-SY"/>
          </a:p>
        </p:txBody>
      </p:sp>
      <p:sp>
        <p:nvSpPr>
          <p:cNvPr id="34990" name="Line 174"/>
          <p:cNvSpPr>
            <a:spLocks noChangeShapeType="1"/>
          </p:cNvSpPr>
          <p:nvPr/>
        </p:nvSpPr>
        <p:spPr bwMode="auto">
          <a:xfrm flipH="1">
            <a:off x="4500563" y="4005263"/>
            <a:ext cx="358775" cy="1368425"/>
          </a:xfrm>
          <a:prstGeom prst="line">
            <a:avLst/>
          </a:prstGeom>
          <a:noFill/>
          <a:ln w="38100">
            <a:solidFill>
              <a:srgbClr val="000000"/>
            </a:solid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2000"/>
                                        <p:tgtEl>
                                          <p:spTgt spid="34820"/>
                                        </p:tgtEl>
                                      </p:cBhvr>
                                    </p:animEffect>
                                    <p:anim calcmode="lin" valueType="num">
                                      <p:cBhvr>
                                        <p:cTn id="8" dur="2000" fill="hold"/>
                                        <p:tgtEl>
                                          <p:spTgt spid="34820"/>
                                        </p:tgtEl>
                                        <p:attrNameLst>
                                          <p:attrName>style.rotation</p:attrName>
                                        </p:attrNameLst>
                                      </p:cBhvr>
                                      <p:tavLst>
                                        <p:tav tm="0">
                                          <p:val>
                                            <p:fltVal val="720"/>
                                          </p:val>
                                        </p:tav>
                                        <p:tav tm="100000">
                                          <p:val>
                                            <p:fltVal val="0"/>
                                          </p:val>
                                        </p:tav>
                                      </p:tavLst>
                                    </p:anim>
                                    <p:anim calcmode="lin" valueType="num">
                                      <p:cBhvr>
                                        <p:cTn id="9" dur="2000" fill="hold"/>
                                        <p:tgtEl>
                                          <p:spTgt spid="34820"/>
                                        </p:tgtEl>
                                        <p:attrNameLst>
                                          <p:attrName>ppt_h</p:attrName>
                                        </p:attrNameLst>
                                      </p:cBhvr>
                                      <p:tavLst>
                                        <p:tav tm="0">
                                          <p:val>
                                            <p:fltVal val="0"/>
                                          </p:val>
                                        </p:tav>
                                        <p:tav tm="100000">
                                          <p:val>
                                            <p:strVal val="#ppt_h"/>
                                          </p:val>
                                        </p:tav>
                                      </p:tavLst>
                                    </p:anim>
                                    <p:anim calcmode="lin" valueType="num">
                                      <p:cBhvr>
                                        <p:cTn id="10" dur="2000" fill="hold"/>
                                        <p:tgtEl>
                                          <p:spTgt spid="3482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34822">
                                            <p:txEl>
                                              <p:pRg st="0" end="0"/>
                                            </p:txEl>
                                          </p:spTgt>
                                        </p:tgtEl>
                                        <p:attrNameLst>
                                          <p:attrName>style.visibility</p:attrName>
                                        </p:attrNameLst>
                                      </p:cBhvr>
                                      <p:to>
                                        <p:strVal val="visible"/>
                                      </p:to>
                                    </p:set>
                                    <p:anim calcmode="discrete" valueType="clr">
                                      <p:cBhvr override="childStyle">
                                        <p:cTn id="15" dur="80"/>
                                        <p:tgtEl>
                                          <p:spTgt spid="348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4822">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34822">
                                            <p:txEl>
                                              <p:pRg st="0" end="0"/>
                                            </p:txEl>
                                          </p:spTgt>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4847"/>
                                        </p:tgtEl>
                                        <p:attrNameLst>
                                          <p:attrName>style.visibility</p:attrName>
                                        </p:attrNameLst>
                                      </p:cBhvr>
                                      <p:to>
                                        <p:strVal val="visible"/>
                                      </p:to>
                                    </p:set>
                                    <p:animEffect transition="in" filter="checkerboard(across)">
                                      <p:cBhvr>
                                        <p:cTn id="22" dur="500"/>
                                        <p:tgtEl>
                                          <p:spTgt spid="348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4" fill="hold" nodeType="clickEffect">
                                  <p:stCondLst>
                                    <p:cond delay="0"/>
                                  </p:stCondLst>
                                  <p:childTnLst>
                                    <p:animEffect transition="out" filter="wipe(down)">
                                      <p:cBhvr>
                                        <p:cTn id="26" dur="500"/>
                                        <p:tgtEl>
                                          <p:spTgt spid="34847"/>
                                        </p:tgtEl>
                                      </p:cBhvr>
                                    </p:animEffect>
                                    <p:set>
                                      <p:cBhvr>
                                        <p:cTn id="27" dur="1" fill="hold">
                                          <p:stCondLst>
                                            <p:cond delay="499"/>
                                          </p:stCondLst>
                                        </p:cTn>
                                        <p:tgtEl>
                                          <p:spTgt spid="34847"/>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34982"/>
                                        </p:tgtEl>
                                        <p:attrNameLst>
                                          <p:attrName>style.visibility</p:attrName>
                                        </p:attrNameLst>
                                      </p:cBhvr>
                                      <p:to>
                                        <p:strVal val="visible"/>
                                      </p:to>
                                    </p:set>
                                    <p:animEffect transition="in" filter="diamond(in)">
                                      <p:cBhvr>
                                        <p:cTn id="32" dur="2000"/>
                                        <p:tgtEl>
                                          <p:spTgt spid="349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34849"/>
                                        </p:tgtEl>
                                        <p:attrNameLst>
                                          <p:attrName>style.visibility</p:attrName>
                                        </p:attrNameLst>
                                      </p:cBhvr>
                                      <p:to>
                                        <p:strVal val="visible"/>
                                      </p:to>
                                    </p:set>
                                    <p:animEffect transition="in" filter="checkerboard(across)">
                                      <p:cBhvr>
                                        <p:cTn id="37" dur="500"/>
                                        <p:tgtEl>
                                          <p:spTgt spid="3484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nodeType="clickEffect">
                                  <p:stCondLst>
                                    <p:cond delay="0"/>
                                  </p:stCondLst>
                                  <p:childTnLst>
                                    <p:animEffect transition="out" filter="wipe(down)">
                                      <p:cBhvr>
                                        <p:cTn id="41" dur="500"/>
                                        <p:tgtEl>
                                          <p:spTgt spid="34849"/>
                                        </p:tgtEl>
                                      </p:cBhvr>
                                    </p:animEffect>
                                    <p:set>
                                      <p:cBhvr>
                                        <p:cTn id="42" dur="1" fill="hold">
                                          <p:stCondLst>
                                            <p:cond delay="499"/>
                                          </p:stCondLst>
                                        </p:cTn>
                                        <p:tgtEl>
                                          <p:spTgt spid="3484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nodeType="clickEffect">
                                  <p:stCondLst>
                                    <p:cond delay="0"/>
                                  </p:stCondLst>
                                  <p:childTnLst>
                                    <p:set>
                                      <p:cBhvr>
                                        <p:cTn id="46" dur="1" fill="hold">
                                          <p:stCondLst>
                                            <p:cond delay="0"/>
                                          </p:stCondLst>
                                        </p:cTn>
                                        <p:tgtEl>
                                          <p:spTgt spid="34987"/>
                                        </p:tgtEl>
                                        <p:attrNameLst>
                                          <p:attrName>style.visibility</p:attrName>
                                        </p:attrNameLst>
                                      </p:cBhvr>
                                      <p:to>
                                        <p:strVal val="visible"/>
                                      </p:to>
                                    </p:set>
                                    <p:animEffect transition="in" filter="checkerboard(across)">
                                      <p:cBhvr>
                                        <p:cTn id="47" dur="500"/>
                                        <p:tgtEl>
                                          <p:spTgt spid="349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nodeType="clickEffect">
                                  <p:stCondLst>
                                    <p:cond delay="0"/>
                                  </p:stCondLst>
                                  <p:childTnLst>
                                    <p:animEffect transition="out" filter="wipe(down)">
                                      <p:cBhvr>
                                        <p:cTn id="51" dur="500"/>
                                        <p:tgtEl>
                                          <p:spTgt spid="34987"/>
                                        </p:tgtEl>
                                      </p:cBhvr>
                                    </p:animEffect>
                                    <p:set>
                                      <p:cBhvr>
                                        <p:cTn id="52" dur="1" fill="hold">
                                          <p:stCondLst>
                                            <p:cond delay="499"/>
                                          </p:stCondLst>
                                        </p:cTn>
                                        <p:tgtEl>
                                          <p:spTgt spid="34987"/>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nodeType="clickEffect">
                                  <p:stCondLst>
                                    <p:cond delay="0"/>
                                  </p:stCondLst>
                                  <p:childTnLst>
                                    <p:set>
                                      <p:cBhvr>
                                        <p:cTn id="56" dur="1" fill="hold">
                                          <p:stCondLst>
                                            <p:cond delay="0"/>
                                          </p:stCondLst>
                                        </p:cTn>
                                        <p:tgtEl>
                                          <p:spTgt spid="34984"/>
                                        </p:tgtEl>
                                        <p:attrNameLst>
                                          <p:attrName>style.visibility</p:attrName>
                                        </p:attrNameLst>
                                      </p:cBhvr>
                                      <p:to>
                                        <p:strVal val="visible"/>
                                      </p:to>
                                    </p:set>
                                    <p:animEffect transition="in" filter="checkerboard(across)">
                                      <p:cBhvr>
                                        <p:cTn id="57" dur="500"/>
                                        <p:tgtEl>
                                          <p:spTgt spid="3498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34990"/>
                                        </p:tgtEl>
                                        <p:attrNameLst>
                                          <p:attrName>style.visibility</p:attrName>
                                        </p:attrNameLst>
                                      </p:cBhvr>
                                      <p:to>
                                        <p:strVal val="visible"/>
                                      </p:to>
                                    </p:set>
                                    <p:animEffect transition="in" filter="wipe(up)">
                                      <p:cBhvr>
                                        <p:cTn id="62" dur="500"/>
                                        <p:tgtEl>
                                          <p:spTgt spid="34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4" name="Rectangle 10"/>
          <p:cNvSpPr>
            <a:spLocks noChangeArrowheads="1"/>
          </p:cNvSpPr>
          <p:nvPr/>
        </p:nvSpPr>
        <p:spPr bwMode="auto">
          <a:xfrm>
            <a:off x="395288" y="752475"/>
            <a:ext cx="7240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sz="2400" b="1"/>
              <a:t>2- Calculation the power compressor                    </a:t>
            </a:r>
          </a:p>
        </p:txBody>
      </p:sp>
      <p:pic>
        <p:nvPicPr>
          <p:cNvPr id="11271" name="Picture 11"/>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88125" y="1196975"/>
            <a:ext cx="2266950" cy="2085975"/>
          </a:xfrm>
          <a:noFill/>
        </p:spPr>
      </p:pic>
      <p:graphicFrame>
        <p:nvGraphicFramePr>
          <p:cNvPr id="36933" name="Object 69"/>
          <p:cNvGraphicFramePr>
            <a:graphicFrameLocks noGrp="1" noChangeAspect="1"/>
          </p:cNvGraphicFramePr>
          <p:nvPr>
            <p:ph sz="quarter" idx="2"/>
          </p:nvPr>
        </p:nvGraphicFramePr>
        <p:xfrm>
          <a:off x="1763713" y="1268413"/>
          <a:ext cx="3683000" cy="2185987"/>
        </p:xfrm>
        <a:graphic>
          <a:graphicData uri="http://schemas.openxmlformats.org/presentationml/2006/ole">
            <mc:AlternateContent xmlns:mc="http://schemas.openxmlformats.org/markup-compatibility/2006">
              <mc:Choice xmlns:v="urn:schemas-microsoft-com:vml" Requires="v">
                <p:oleObj spid="_x0000_s11279" name="Bitmap Image" r:id="rId4" imgW="3820058" imgH="2266667" progId="Paint.Picture">
                  <p:embed/>
                </p:oleObj>
              </mc:Choice>
              <mc:Fallback>
                <p:oleObj name="Bitmap Image" r:id="rId4" imgW="3820058" imgH="2266667" progId="Paint.Picture">
                  <p:embed/>
                  <p:pic>
                    <p:nvPicPr>
                      <p:cNvPr id="0" name="Object 6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1268413"/>
                        <a:ext cx="3683000"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2" name="Rectangle 74"/>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graphicFrame>
        <p:nvGraphicFramePr>
          <p:cNvPr id="36937" name="Object 73"/>
          <p:cNvGraphicFramePr>
            <a:graphicFrameLocks noChangeAspect="1"/>
          </p:cNvGraphicFramePr>
          <p:nvPr/>
        </p:nvGraphicFramePr>
        <p:xfrm>
          <a:off x="1116013" y="3644900"/>
          <a:ext cx="5256212" cy="615950"/>
        </p:xfrm>
        <a:graphic>
          <a:graphicData uri="http://schemas.openxmlformats.org/presentationml/2006/ole">
            <mc:AlternateContent xmlns:mc="http://schemas.openxmlformats.org/markup-compatibility/2006">
              <mc:Choice xmlns:v="urn:schemas-microsoft-com:vml" Requires="v">
                <p:oleObj spid="_x0000_s11280" name="Equation" r:id="rId6" imgW="1916868" imgH="253890" progId="Equation.DSMT4">
                  <p:embed/>
                </p:oleObj>
              </mc:Choice>
              <mc:Fallback>
                <p:oleObj name="Equation" r:id="rId6" imgW="1916868" imgH="253890" progId="Equation.DSMT4">
                  <p:embed/>
                  <p:pic>
                    <p:nvPicPr>
                      <p:cNvPr id="0" name="Object 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3644900"/>
                        <a:ext cx="5256212" cy="615950"/>
                      </a:xfrm>
                      <a:prstGeom prst="rect">
                        <a:avLst/>
                      </a:prstGeom>
                      <a:solidFill>
                        <a:srgbClr val="FAFDBD"/>
                      </a:solidFill>
                    </p:spPr>
                  </p:pic>
                </p:oleObj>
              </mc:Fallback>
            </mc:AlternateContent>
          </a:graphicData>
        </a:graphic>
      </p:graphicFrame>
      <p:sp>
        <p:nvSpPr>
          <p:cNvPr id="11273" name="Rectangle 75"/>
          <p:cNvSpPr>
            <a:spLocks noChangeArrowheads="1"/>
          </p:cNvSpPr>
          <p:nvPr/>
        </p:nvSpPr>
        <p:spPr bwMode="auto">
          <a:xfrm>
            <a:off x="0" y="3676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36940" name="Rectangle 76"/>
          <p:cNvSpPr>
            <a:spLocks noChangeArrowheads="1"/>
          </p:cNvSpPr>
          <p:nvPr/>
        </p:nvSpPr>
        <p:spPr bwMode="auto">
          <a:xfrm>
            <a:off x="-50800" y="4365625"/>
            <a:ext cx="874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sz="2400" b="1"/>
              <a:t>     3- Calculation the mass flow rate of water to cooling coil</a:t>
            </a:r>
          </a:p>
        </p:txBody>
      </p:sp>
      <p:sp>
        <p:nvSpPr>
          <p:cNvPr id="11275" name="Rectangle 78"/>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graphicFrame>
        <p:nvGraphicFramePr>
          <p:cNvPr id="36941" name="Object 77"/>
          <p:cNvGraphicFramePr>
            <a:graphicFrameLocks noChangeAspect="1"/>
          </p:cNvGraphicFramePr>
          <p:nvPr/>
        </p:nvGraphicFramePr>
        <p:xfrm>
          <a:off x="1116013" y="5229225"/>
          <a:ext cx="5327650" cy="647700"/>
        </p:xfrm>
        <a:graphic>
          <a:graphicData uri="http://schemas.openxmlformats.org/presentationml/2006/ole">
            <mc:AlternateContent xmlns:mc="http://schemas.openxmlformats.org/markup-compatibility/2006">
              <mc:Choice xmlns:v="urn:schemas-microsoft-com:vml" Requires="v">
                <p:oleObj spid="_x0000_s11281" name="Equation" r:id="rId8" imgW="2082800" imgH="254000" progId="Equation.DSMT4">
                  <p:embed/>
                </p:oleObj>
              </mc:Choice>
              <mc:Fallback>
                <p:oleObj name="Equation" r:id="rId8" imgW="2082800" imgH="254000" progId="Equation.DSMT4">
                  <p:embed/>
                  <p:pic>
                    <p:nvPicPr>
                      <p:cNvPr id="0" name="Object 7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013" y="5229225"/>
                        <a:ext cx="5327650" cy="647700"/>
                      </a:xfrm>
                      <a:prstGeom prst="rect">
                        <a:avLst/>
                      </a:prstGeom>
                      <a:solidFill>
                        <a:srgbClr val="FAFDBD"/>
                      </a:solidFill>
                    </p:spPr>
                  </p:pic>
                </p:oleObj>
              </mc:Fallback>
            </mc:AlternateContent>
          </a:graphicData>
        </a:graphic>
      </p:graphicFrame>
      <p:sp>
        <p:nvSpPr>
          <p:cNvPr id="11276" name="Rectangle 79"/>
          <p:cNvSpPr>
            <a:spLocks noChangeArrowheads="1"/>
          </p:cNvSpPr>
          <p:nvPr/>
        </p:nvSpPr>
        <p:spPr bwMode="auto">
          <a:xfrm>
            <a:off x="1042988" y="3716338"/>
            <a:ext cx="57610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
        <p:nvSpPr>
          <p:cNvPr id="11277" name="Rectangle 84"/>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graphicFrame>
        <p:nvGraphicFramePr>
          <p:cNvPr id="36947" name="Object 83"/>
          <p:cNvGraphicFramePr>
            <a:graphicFrameLocks noChangeAspect="1"/>
          </p:cNvGraphicFramePr>
          <p:nvPr/>
        </p:nvGraphicFramePr>
        <p:xfrm>
          <a:off x="1116013" y="3644900"/>
          <a:ext cx="3168650" cy="576263"/>
        </p:xfrm>
        <a:graphic>
          <a:graphicData uri="http://schemas.openxmlformats.org/presentationml/2006/ole">
            <mc:AlternateContent xmlns:mc="http://schemas.openxmlformats.org/markup-compatibility/2006">
              <mc:Choice xmlns:v="urn:schemas-microsoft-com:vml" Requires="v">
                <p:oleObj spid="_x0000_s11282" name="Equation" r:id="rId10" imgW="1269449" imgH="253890" progId="Equation.DSMT4">
                  <p:embed/>
                </p:oleObj>
              </mc:Choice>
              <mc:Fallback>
                <p:oleObj name="Equation" r:id="rId10" imgW="1269449" imgH="253890" progId="Equation.DSMT4">
                  <p:embed/>
                  <p:pic>
                    <p:nvPicPr>
                      <p:cNvPr id="0" name="Object 8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013" y="3644900"/>
                        <a:ext cx="3168650" cy="576263"/>
                      </a:xfrm>
                      <a:prstGeom prst="rect">
                        <a:avLst/>
                      </a:prstGeom>
                      <a:solidFill>
                        <a:srgbClr val="FAFDBD"/>
                      </a:solidFill>
                    </p:spPr>
                  </p:pic>
                </p:oleObj>
              </mc:Fallback>
            </mc:AlternateContent>
          </a:graphicData>
        </a:graphic>
      </p:graphicFrame>
      <p:sp>
        <p:nvSpPr>
          <p:cNvPr id="11278" name="Rectangle 85"/>
          <p:cNvSpPr>
            <a:spLocks noChangeArrowheads="1"/>
          </p:cNvSpPr>
          <p:nvPr/>
        </p:nvSpPr>
        <p:spPr bwMode="auto">
          <a:xfrm>
            <a:off x="0" y="3695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SY"/>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6874">
                                            <p:txEl>
                                              <p:pRg st="0" end="0"/>
                                            </p:txEl>
                                          </p:spTgt>
                                        </p:tgtEl>
                                        <p:attrNameLst>
                                          <p:attrName>style.visibility</p:attrName>
                                        </p:attrNameLst>
                                      </p:cBhvr>
                                      <p:to>
                                        <p:strVal val="visible"/>
                                      </p:to>
                                    </p:set>
                                    <p:anim calcmode="discrete" valueType="clr">
                                      <p:cBhvr override="childStyle">
                                        <p:cTn id="7" dur="80"/>
                                        <p:tgtEl>
                                          <p:spTgt spid="3687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87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687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36933"/>
                                        </p:tgtEl>
                                        <p:attrNameLst>
                                          <p:attrName>style.visibility</p:attrName>
                                        </p:attrNameLst>
                                      </p:cBhvr>
                                      <p:to>
                                        <p:strVal val="visible"/>
                                      </p:to>
                                    </p:set>
                                    <p:animEffect transition="in" filter="checkerboard(across)">
                                      <p:cBhvr>
                                        <p:cTn id="14" dur="500"/>
                                        <p:tgtEl>
                                          <p:spTgt spid="3693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36937"/>
                                        </p:tgtEl>
                                        <p:attrNameLst>
                                          <p:attrName>style.visibility</p:attrName>
                                        </p:attrNameLst>
                                      </p:cBhvr>
                                      <p:to>
                                        <p:strVal val="visible"/>
                                      </p:to>
                                    </p:set>
                                    <p:animEffect transition="in" filter="checkerboard(across)">
                                      <p:cBhvr>
                                        <p:cTn id="19" dur="500"/>
                                        <p:tgtEl>
                                          <p:spTgt spid="3693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xit" presetSubtype="4" fill="hold" nodeType="clickEffect">
                                  <p:stCondLst>
                                    <p:cond delay="0"/>
                                  </p:stCondLst>
                                  <p:childTnLst>
                                    <p:animEffect transition="out" filter="wipe(down)">
                                      <p:cBhvr>
                                        <p:cTn id="23" dur="500"/>
                                        <p:tgtEl>
                                          <p:spTgt spid="36937"/>
                                        </p:tgtEl>
                                      </p:cBhvr>
                                    </p:animEffect>
                                    <p:set>
                                      <p:cBhvr>
                                        <p:cTn id="24" dur="1" fill="hold">
                                          <p:stCondLst>
                                            <p:cond delay="499"/>
                                          </p:stCondLst>
                                        </p:cTn>
                                        <p:tgtEl>
                                          <p:spTgt spid="36937"/>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36947"/>
                                        </p:tgtEl>
                                        <p:attrNameLst>
                                          <p:attrName>style.visibility</p:attrName>
                                        </p:attrNameLst>
                                      </p:cBhvr>
                                      <p:to>
                                        <p:strVal val="visible"/>
                                      </p:to>
                                    </p:set>
                                    <p:animEffect transition="in" filter="checkerboard(across)">
                                      <p:cBhvr>
                                        <p:cTn id="29" dur="500"/>
                                        <p:tgtEl>
                                          <p:spTgt spid="3694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xit" presetSubtype="4" fill="hold" nodeType="clickEffect">
                                  <p:stCondLst>
                                    <p:cond delay="0"/>
                                  </p:stCondLst>
                                  <p:childTnLst>
                                    <p:animEffect transition="out" filter="wipe(down)">
                                      <p:cBhvr>
                                        <p:cTn id="33" dur="500"/>
                                        <p:tgtEl>
                                          <p:spTgt spid="36947"/>
                                        </p:tgtEl>
                                      </p:cBhvr>
                                    </p:animEffect>
                                    <p:set>
                                      <p:cBhvr>
                                        <p:cTn id="34" dur="1" fill="hold">
                                          <p:stCondLst>
                                            <p:cond delay="499"/>
                                          </p:stCondLst>
                                        </p:cTn>
                                        <p:tgtEl>
                                          <p:spTgt spid="36947"/>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36940"/>
                                        </p:tgtEl>
                                        <p:attrNameLst>
                                          <p:attrName>style.visibility</p:attrName>
                                        </p:attrNameLst>
                                      </p:cBhvr>
                                      <p:to>
                                        <p:strVal val="visible"/>
                                      </p:to>
                                    </p:set>
                                    <p:anim calcmode="discrete" valueType="clr">
                                      <p:cBhvr override="childStyle">
                                        <p:cTn id="39" dur="80"/>
                                        <p:tgtEl>
                                          <p:spTgt spid="3694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36940"/>
                                        </p:tgtEl>
                                        <p:attrNameLst>
                                          <p:attrName>fillcolor</p:attrName>
                                        </p:attrNameLst>
                                      </p:cBhvr>
                                      <p:tavLst>
                                        <p:tav tm="0">
                                          <p:val>
                                            <p:clrVal>
                                              <a:schemeClr val="accent2"/>
                                            </p:clrVal>
                                          </p:val>
                                        </p:tav>
                                        <p:tav tm="50000">
                                          <p:val>
                                            <p:clrVal>
                                              <a:schemeClr val="hlink"/>
                                            </p:clrVal>
                                          </p:val>
                                        </p:tav>
                                      </p:tavLst>
                                    </p:anim>
                                    <p:set>
                                      <p:cBhvr>
                                        <p:cTn id="41" dur="80"/>
                                        <p:tgtEl>
                                          <p:spTgt spid="36940"/>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nodeType="clickEffect">
                                  <p:stCondLst>
                                    <p:cond delay="0"/>
                                  </p:stCondLst>
                                  <p:childTnLst>
                                    <p:set>
                                      <p:cBhvr>
                                        <p:cTn id="45" dur="1" fill="hold">
                                          <p:stCondLst>
                                            <p:cond delay="0"/>
                                          </p:stCondLst>
                                        </p:cTn>
                                        <p:tgtEl>
                                          <p:spTgt spid="36941"/>
                                        </p:tgtEl>
                                        <p:attrNameLst>
                                          <p:attrName>style.visibility</p:attrName>
                                        </p:attrNameLst>
                                      </p:cBhvr>
                                      <p:to>
                                        <p:strVal val="visible"/>
                                      </p:to>
                                    </p:set>
                                    <p:animEffect transition="in" filter="checkerboard(across)">
                                      <p:cBhvr>
                                        <p:cTn id="46" dur="500"/>
                                        <p:tgtEl>
                                          <p:spTgt spid="36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4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3" name="Picture 7"/>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32138" y="1773238"/>
            <a:ext cx="2486025" cy="752475"/>
          </a:xfrm>
          <a:noFill/>
        </p:spPr>
      </p:pic>
      <p:sp>
        <p:nvSpPr>
          <p:cNvPr id="45067" name="WordArt 11"/>
          <p:cNvSpPr>
            <a:spLocks noChangeArrowheads="1" noChangeShapeType="1" noTextEdit="1"/>
          </p:cNvSpPr>
          <p:nvPr/>
        </p:nvSpPr>
        <p:spPr bwMode="auto">
          <a:xfrm>
            <a:off x="827088" y="549275"/>
            <a:ext cx="5472112" cy="936625"/>
          </a:xfrm>
          <a:prstGeom prst="rect">
            <a:avLst/>
          </a:prstGeom>
        </p:spPr>
        <p:txBody>
          <a:bodyPr wrap="none" fromWordArt="1">
            <a:prstTxWarp prst="textPlain">
              <a:avLst>
                <a:gd name="adj" fmla="val 50000"/>
              </a:avLst>
            </a:prstTxWarp>
          </a:bodyPr>
          <a:lstStyle/>
          <a:p>
            <a:pPr rtl="0"/>
            <a:r>
              <a:rPr lang="en-US" sz="3600" kern="10">
                <a:ln w="9525">
                  <a:solidFill>
                    <a:schemeClr val="tx1"/>
                  </a:solidFill>
                  <a:round/>
                  <a:headEnd/>
                  <a:tailEnd/>
                </a:ln>
                <a:solidFill>
                  <a:srgbClr val="99CC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Selection Chiller</a:t>
            </a:r>
          </a:p>
        </p:txBody>
      </p:sp>
      <p:sp>
        <p:nvSpPr>
          <p:cNvPr id="45072" name="Line 16"/>
          <p:cNvSpPr>
            <a:spLocks noChangeShapeType="1"/>
          </p:cNvSpPr>
          <p:nvPr/>
        </p:nvSpPr>
        <p:spPr bwMode="auto">
          <a:xfrm>
            <a:off x="1763713" y="3500438"/>
            <a:ext cx="0" cy="1368425"/>
          </a:xfrm>
          <a:prstGeom prst="line">
            <a:avLst/>
          </a:prstGeom>
          <a:noFill/>
          <a:ln w="9525">
            <a:no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45073" name="Line 17"/>
          <p:cNvSpPr>
            <a:spLocks noChangeShapeType="1"/>
          </p:cNvSpPr>
          <p:nvPr/>
        </p:nvSpPr>
        <p:spPr bwMode="auto">
          <a:xfrm>
            <a:off x="1692275" y="3429000"/>
            <a:ext cx="71438" cy="1512888"/>
          </a:xfrm>
          <a:prstGeom prst="line">
            <a:avLst/>
          </a:prstGeom>
          <a:noFill/>
          <a:ln w="9525">
            <a:no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45074" name="Line 18"/>
          <p:cNvSpPr>
            <a:spLocks noChangeShapeType="1"/>
          </p:cNvSpPr>
          <p:nvPr/>
        </p:nvSpPr>
        <p:spPr bwMode="auto">
          <a:xfrm flipH="1">
            <a:off x="1547813" y="3429000"/>
            <a:ext cx="287337" cy="1295400"/>
          </a:xfrm>
          <a:prstGeom prst="line">
            <a:avLst/>
          </a:prstGeom>
          <a:noFill/>
          <a:ln w="9525">
            <a:no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45075" name="Text Box 19"/>
          <p:cNvSpPr txBox="1">
            <a:spLocks noChangeArrowheads="1"/>
          </p:cNvSpPr>
          <p:nvPr/>
        </p:nvSpPr>
        <p:spPr bwMode="auto">
          <a:xfrm>
            <a:off x="539750" y="3933825"/>
            <a:ext cx="1728788" cy="366713"/>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a:spcBef>
                <a:spcPct val="50000"/>
              </a:spcBef>
              <a:defRPr/>
            </a:pPr>
            <a:endParaRPr lang="en-US"/>
          </a:p>
        </p:txBody>
      </p:sp>
      <p:sp>
        <p:nvSpPr>
          <p:cNvPr id="45081" name="Text Box 25"/>
          <p:cNvSpPr txBox="1">
            <a:spLocks noChangeArrowheads="1"/>
          </p:cNvSpPr>
          <p:nvPr/>
        </p:nvSpPr>
        <p:spPr bwMode="auto">
          <a:xfrm>
            <a:off x="6372225" y="4005263"/>
            <a:ext cx="1439863" cy="366712"/>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a:spcBef>
                <a:spcPct val="50000"/>
              </a:spcBef>
              <a:defRPr/>
            </a:pPr>
            <a:endParaRPr lang="en-US"/>
          </a:p>
        </p:txBody>
      </p:sp>
      <p:sp>
        <p:nvSpPr>
          <p:cNvPr id="45087" name="Text Box 31"/>
          <p:cNvSpPr txBox="1">
            <a:spLocks noChangeArrowheads="1"/>
          </p:cNvSpPr>
          <p:nvPr/>
        </p:nvSpPr>
        <p:spPr bwMode="auto">
          <a:xfrm>
            <a:off x="900113" y="3573463"/>
            <a:ext cx="504825" cy="366712"/>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a:spcBef>
                <a:spcPct val="50000"/>
              </a:spcBef>
              <a:defRPr/>
            </a:pPr>
            <a:endParaRPr lang="en-US"/>
          </a:p>
        </p:txBody>
      </p:sp>
      <p:sp>
        <p:nvSpPr>
          <p:cNvPr id="45097" name="Text Box 41"/>
          <p:cNvSpPr txBox="1">
            <a:spLocks noChangeArrowheads="1"/>
          </p:cNvSpPr>
          <p:nvPr/>
        </p:nvSpPr>
        <p:spPr bwMode="auto">
          <a:xfrm>
            <a:off x="0" y="4221163"/>
            <a:ext cx="9144000" cy="366712"/>
          </a:xfrm>
          <a:prstGeom prst="rect">
            <a:avLst/>
          </a:prstGeom>
          <a:solidFill>
            <a:srgbClr val="FAFDBD"/>
          </a:solidFill>
          <a:ln w="9525" algn="ctr">
            <a:noFill/>
            <a:miter lim="800000"/>
            <a:headEnd/>
            <a:tailEnd/>
          </a:ln>
          <a:effectLst>
            <a:outerShdw dist="45791" dir="2021404" algn="ctr" rotWithShape="0">
              <a:srgbClr val="B2B2B2">
                <a:alpha val="80000"/>
              </a:srgbClr>
            </a:outerShdw>
          </a:effectLst>
        </p:spPr>
        <p:txBody>
          <a:bodyPr>
            <a:spAutoFit/>
          </a:bodyPr>
          <a:lstStyle/>
          <a:p>
            <a:pPr algn="l">
              <a:spcBef>
                <a:spcPct val="50000"/>
              </a:spcBef>
              <a:defRPr/>
            </a:pPr>
            <a:r>
              <a:rPr lang="en-US" b="1"/>
              <a:t>YC          W              S            0423              S                C                50               Y          B</a:t>
            </a:r>
          </a:p>
        </p:txBody>
      </p:sp>
      <p:sp>
        <p:nvSpPr>
          <p:cNvPr id="45099" name="Text Box 43"/>
          <p:cNvSpPr txBox="1">
            <a:spLocks noChangeArrowheads="1"/>
          </p:cNvSpPr>
          <p:nvPr/>
        </p:nvSpPr>
        <p:spPr bwMode="auto">
          <a:xfrm>
            <a:off x="0" y="4868863"/>
            <a:ext cx="9540875" cy="549275"/>
          </a:xfrm>
          <a:prstGeom prst="rect">
            <a:avLst/>
          </a:prstGeom>
          <a:solidFill>
            <a:srgbClr val="FAFDBD"/>
          </a:solidFill>
          <a:ln w="9525" algn="ctr">
            <a:noFill/>
            <a:miter lim="800000"/>
            <a:headEnd/>
            <a:tailEnd/>
          </a:ln>
          <a:effectLst>
            <a:outerShdw dist="45791" dir="2021404" algn="ctr" rotWithShape="0">
              <a:srgbClr val="B2B2B2">
                <a:alpha val="80000"/>
              </a:srgbClr>
            </a:outerShdw>
          </a:effectLst>
        </p:spPr>
        <p:txBody>
          <a:bodyPr>
            <a:spAutoFit/>
          </a:bodyPr>
          <a:lstStyle/>
          <a:p>
            <a:pPr algn="l">
              <a:spcBef>
                <a:spcPct val="50000"/>
              </a:spcBef>
              <a:defRPr/>
            </a:pPr>
            <a:r>
              <a:rPr lang="en-US" sz="1200" b="1"/>
              <a:t>YOR       WATER             SCREW            NOMINAL          STANDARD          REFRIGERANT        VOLTAGE           TYPE      DESIGN</a:t>
            </a:r>
          </a:p>
          <a:p>
            <a:pPr algn="l">
              <a:spcBef>
                <a:spcPct val="50000"/>
              </a:spcBef>
              <a:defRPr/>
            </a:pPr>
            <a:r>
              <a:rPr lang="en-US" sz="1200" b="1"/>
              <a:t>               COOLED     COMPRESSOR     CAPACITY         EFFICIENCY              R22                          CODE            START     SERIES</a:t>
            </a:r>
          </a:p>
        </p:txBody>
      </p:sp>
      <p:sp>
        <p:nvSpPr>
          <p:cNvPr id="45103" name="Text Box 47"/>
          <p:cNvSpPr txBox="1">
            <a:spLocks noChangeArrowheads="1"/>
          </p:cNvSpPr>
          <p:nvPr/>
        </p:nvSpPr>
        <p:spPr bwMode="auto">
          <a:xfrm>
            <a:off x="395288" y="3068638"/>
            <a:ext cx="3384550" cy="579437"/>
          </a:xfrm>
          <a:prstGeom prst="rect">
            <a:avLst/>
          </a:prstGeom>
          <a:gradFill rotWithShape="1">
            <a:gsLst>
              <a:gs pos="0">
                <a:srgbClr val="FF0000"/>
              </a:gs>
              <a:gs pos="100000">
                <a:srgbClr val="FF0000">
                  <a:gamma/>
                  <a:shade val="16078"/>
                  <a:invGamma/>
                </a:srgbClr>
              </a:gs>
            </a:gsLst>
            <a:lin ang="2700000" scaled="1"/>
          </a:gradFill>
          <a:ln w="9525" algn="ctr">
            <a:noFill/>
            <a:miter lim="800000"/>
            <a:headEnd/>
            <a:tailEnd/>
          </a:ln>
          <a:effectLst>
            <a:outerShdw dist="45791" dir="2021404" algn="ctr" rotWithShape="0">
              <a:srgbClr val="B2B2B2">
                <a:alpha val="80000"/>
              </a:srgbClr>
            </a:outerShdw>
          </a:effectLst>
        </p:spPr>
        <p:txBody>
          <a:bodyPr>
            <a:spAutoFit/>
          </a:bodyPr>
          <a:lstStyle/>
          <a:p>
            <a:pPr rtl="0">
              <a:spcBef>
                <a:spcPct val="50000"/>
              </a:spcBef>
              <a:buFontTx/>
              <a:buChar char="•"/>
              <a:defRPr/>
            </a:pPr>
            <a:r>
              <a:rPr lang="en-US" sz="3200" b="1">
                <a:latin typeface="Times New Roman" pitchFamily="18" charset="0"/>
                <a:cs typeface="Times New Roman" pitchFamily="18" charset="0"/>
              </a:rPr>
              <a:t>Nomenclature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fade">
                                      <p:cBhvr>
                                        <p:cTn id="7" dur="2000"/>
                                        <p:tgtEl>
                                          <p:spTgt spid="45067"/>
                                        </p:tgtEl>
                                      </p:cBhvr>
                                    </p:animEffect>
                                    <p:anim calcmode="lin" valueType="num">
                                      <p:cBhvr>
                                        <p:cTn id="8" dur="2000" fill="hold"/>
                                        <p:tgtEl>
                                          <p:spTgt spid="45067"/>
                                        </p:tgtEl>
                                        <p:attrNameLst>
                                          <p:attrName>style.rotation</p:attrName>
                                        </p:attrNameLst>
                                      </p:cBhvr>
                                      <p:tavLst>
                                        <p:tav tm="0">
                                          <p:val>
                                            <p:fltVal val="720"/>
                                          </p:val>
                                        </p:tav>
                                        <p:tav tm="100000">
                                          <p:val>
                                            <p:fltVal val="0"/>
                                          </p:val>
                                        </p:tav>
                                      </p:tavLst>
                                    </p:anim>
                                    <p:anim calcmode="lin" valueType="num">
                                      <p:cBhvr>
                                        <p:cTn id="9" dur="2000" fill="hold"/>
                                        <p:tgtEl>
                                          <p:spTgt spid="45067"/>
                                        </p:tgtEl>
                                        <p:attrNameLst>
                                          <p:attrName>ppt_h</p:attrName>
                                        </p:attrNameLst>
                                      </p:cBhvr>
                                      <p:tavLst>
                                        <p:tav tm="0">
                                          <p:val>
                                            <p:fltVal val="0"/>
                                          </p:val>
                                        </p:tav>
                                        <p:tav tm="100000">
                                          <p:val>
                                            <p:strVal val="#ppt_h"/>
                                          </p:val>
                                        </p:tav>
                                      </p:tavLst>
                                    </p:anim>
                                    <p:anim calcmode="lin" valueType="num">
                                      <p:cBhvr>
                                        <p:cTn id="10" dur="2000" fill="hold"/>
                                        <p:tgtEl>
                                          <p:spTgt spid="45067"/>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nodeType="clickEffect">
                                  <p:stCondLst>
                                    <p:cond delay="0"/>
                                  </p:stCondLst>
                                  <p:childTnLst>
                                    <p:set>
                                      <p:cBhvr>
                                        <p:cTn id="14" dur="1" fill="hold">
                                          <p:stCondLst>
                                            <p:cond delay="0"/>
                                          </p:stCondLst>
                                        </p:cTn>
                                        <p:tgtEl>
                                          <p:spTgt spid="45063"/>
                                        </p:tgtEl>
                                        <p:attrNameLst>
                                          <p:attrName>style.visibility</p:attrName>
                                        </p:attrNameLst>
                                      </p:cBhvr>
                                      <p:to>
                                        <p:strVal val="visible"/>
                                      </p:to>
                                    </p:set>
                                    <p:animEffect transition="in" filter="fade">
                                      <p:cBhvr>
                                        <p:cTn id="15" dur="770" decel="100000"/>
                                        <p:tgtEl>
                                          <p:spTgt spid="45063"/>
                                        </p:tgtEl>
                                      </p:cBhvr>
                                    </p:animEffect>
                                    <p:animScale>
                                      <p:cBhvr>
                                        <p:cTn id="16" dur="770" decel="100000"/>
                                        <p:tgtEl>
                                          <p:spTgt spid="45063"/>
                                        </p:tgtEl>
                                      </p:cBhvr>
                                      <p:from x="10000" y="10000"/>
                                      <p:to x="200000" y="450000"/>
                                    </p:animScale>
                                    <p:animScale>
                                      <p:cBhvr>
                                        <p:cTn id="17" dur="1230" accel="100000" fill="hold">
                                          <p:stCondLst>
                                            <p:cond delay="770"/>
                                          </p:stCondLst>
                                        </p:cTn>
                                        <p:tgtEl>
                                          <p:spTgt spid="45063"/>
                                        </p:tgtEl>
                                      </p:cBhvr>
                                      <p:from x="200000" y="450000"/>
                                      <p:to x="100000" y="100000"/>
                                    </p:animScale>
                                    <p:set>
                                      <p:cBhvr>
                                        <p:cTn id="18" dur="770" fill="hold"/>
                                        <p:tgtEl>
                                          <p:spTgt spid="45063"/>
                                        </p:tgtEl>
                                        <p:attrNameLst>
                                          <p:attrName>ppt_x</p:attrName>
                                        </p:attrNameLst>
                                      </p:cBhvr>
                                      <p:to>
                                        <p:strVal val="(0.5)"/>
                                      </p:to>
                                    </p:set>
                                    <p:anim from="(0.5)" to="(#ppt_x)" calcmode="lin" valueType="num">
                                      <p:cBhvr>
                                        <p:cTn id="19" dur="1230" accel="100000" fill="hold">
                                          <p:stCondLst>
                                            <p:cond delay="770"/>
                                          </p:stCondLst>
                                        </p:cTn>
                                        <p:tgtEl>
                                          <p:spTgt spid="45063"/>
                                        </p:tgtEl>
                                        <p:attrNameLst>
                                          <p:attrName>ppt_x</p:attrName>
                                        </p:attrNameLst>
                                      </p:cBhvr>
                                    </p:anim>
                                    <p:set>
                                      <p:cBhvr>
                                        <p:cTn id="20" dur="770" fill="hold"/>
                                        <p:tgtEl>
                                          <p:spTgt spid="45063"/>
                                        </p:tgtEl>
                                        <p:attrNameLst>
                                          <p:attrName>ppt_y</p:attrName>
                                        </p:attrNameLst>
                                      </p:cBhvr>
                                      <p:to>
                                        <p:strVal val="(#ppt_y+0.4)"/>
                                      </p:to>
                                    </p:set>
                                    <p:anim from="(#ppt_y+0.4)" to="(#ppt_y)" calcmode="lin" valueType="num">
                                      <p:cBhvr>
                                        <p:cTn id="21" dur="1230" accel="100000" fill="hold">
                                          <p:stCondLst>
                                            <p:cond delay="770"/>
                                          </p:stCondLst>
                                        </p:cTn>
                                        <p:tgtEl>
                                          <p:spTgt spid="45063"/>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45103"/>
                                        </p:tgtEl>
                                        <p:attrNameLst>
                                          <p:attrName>style.visibility</p:attrName>
                                        </p:attrNameLst>
                                      </p:cBhvr>
                                      <p:to>
                                        <p:strVal val="visible"/>
                                      </p:to>
                                    </p:set>
                                    <p:anim calcmode="discrete" valueType="clr">
                                      <p:cBhvr override="childStyle">
                                        <p:cTn id="26" dur="80"/>
                                        <p:tgtEl>
                                          <p:spTgt spid="45103"/>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5103"/>
                                        </p:tgtEl>
                                        <p:attrNameLst>
                                          <p:attrName>fillcolor</p:attrName>
                                        </p:attrNameLst>
                                      </p:cBhvr>
                                      <p:tavLst>
                                        <p:tav tm="0">
                                          <p:val>
                                            <p:clrVal>
                                              <a:schemeClr val="accent2"/>
                                            </p:clrVal>
                                          </p:val>
                                        </p:tav>
                                        <p:tav tm="50000">
                                          <p:val>
                                            <p:clrVal>
                                              <a:schemeClr val="hlink"/>
                                            </p:clrVal>
                                          </p:val>
                                        </p:tav>
                                      </p:tavLst>
                                    </p:anim>
                                    <p:set>
                                      <p:cBhvr>
                                        <p:cTn id="28" dur="80"/>
                                        <p:tgtEl>
                                          <p:spTgt spid="45103"/>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45097"/>
                                        </p:tgtEl>
                                        <p:attrNameLst>
                                          <p:attrName>style.visibility</p:attrName>
                                        </p:attrNameLst>
                                      </p:cBhvr>
                                      <p:to>
                                        <p:strVal val="visible"/>
                                      </p:to>
                                    </p:set>
                                    <p:animEffect transition="in" filter="checkerboard(across)">
                                      <p:cBhvr>
                                        <p:cTn id="33" dur="500"/>
                                        <p:tgtEl>
                                          <p:spTgt spid="4509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45099"/>
                                        </p:tgtEl>
                                        <p:attrNameLst>
                                          <p:attrName>style.visibility</p:attrName>
                                        </p:attrNameLst>
                                      </p:cBhvr>
                                      <p:to>
                                        <p:strVal val="visible"/>
                                      </p:to>
                                    </p:set>
                                    <p:animEffect transition="in" filter="checkerboard(across)">
                                      <p:cBhvr>
                                        <p:cTn id="38" dur="500"/>
                                        <p:tgtEl>
                                          <p:spTgt spid="45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97" grpId="0" animBg="1"/>
      <p:bldP spid="45099" grpId="0" animBg="1"/>
      <p:bldP spid="4510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l" rtl="0" eaLnBrk="1" hangingPunct="1"/>
            <a:r>
              <a:rPr lang="en-US" sz="3200" b="1" smtClean="0">
                <a:latin typeface="Times New Roman" panose="02020603050405020304" pitchFamily="18" charset="0"/>
                <a:cs typeface="Times New Roman" panose="02020603050405020304" pitchFamily="18" charset="0"/>
              </a:rPr>
              <a:t>     GUIDE TO SELECTION</a:t>
            </a:r>
          </a:p>
        </p:txBody>
      </p:sp>
      <p:sp>
        <p:nvSpPr>
          <p:cNvPr id="82947" name="Rectangle 3"/>
          <p:cNvSpPr>
            <a:spLocks noGrp="1" noChangeArrowheads="1"/>
          </p:cNvSpPr>
          <p:nvPr>
            <p:ph type="body" sz="half" idx="1"/>
          </p:nvPr>
        </p:nvSpPr>
        <p:spPr>
          <a:xfrm>
            <a:off x="323850" y="1628775"/>
            <a:ext cx="8820150" cy="5229225"/>
          </a:xfrm>
        </p:spPr>
        <p:txBody>
          <a:bodyPr/>
          <a:lstStyle/>
          <a:p>
            <a:pPr marL="609600" indent="-609600" algn="l" rtl="0" eaLnBrk="1" hangingPunct="1">
              <a:buFontTx/>
              <a:buAutoNum type="arabicPeriod"/>
            </a:pPr>
            <a:r>
              <a:rPr lang="en-US" sz="1800" b="1" smtClean="0">
                <a:solidFill>
                  <a:srgbClr val="FAFDBD"/>
                </a:solidFill>
              </a:rPr>
              <a:t>Design cooling capacity kW</a:t>
            </a:r>
          </a:p>
          <a:p>
            <a:pPr marL="609600" indent="-609600" algn="l" rtl="0" eaLnBrk="1" hangingPunct="1">
              <a:buFontTx/>
              <a:buAutoNum type="arabicPeriod"/>
            </a:pPr>
            <a:r>
              <a:rPr lang="en-US" sz="1800" b="1" smtClean="0">
                <a:solidFill>
                  <a:srgbClr val="FAFDBD"/>
                </a:solidFill>
              </a:rPr>
              <a:t>Entering and leaving chilled water temperatures</a:t>
            </a:r>
          </a:p>
          <a:p>
            <a:pPr marL="609600" indent="-609600" algn="l" rtl="0" eaLnBrk="1" hangingPunct="1">
              <a:buFontTx/>
              <a:buAutoNum type="arabicPeriod"/>
            </a:pPr>
            <a:r>
              <a:rPr lang="en-US" sz="1800" b="1" smtClean="0">
                <a:solidFill>
                  <a:srgbClr val="FAFDBD"/>
                </a:solidFill>
              </a:rPr>
              <a:t>Entering and leaving condenser water temperatures</a:t>
            </a:r>
          </a:p>
          <a:p>
            <a:pPr marL="609600" indent="-609600" algn="l" rtl="0" eaLnBrk="1" hangingPunct="1">
              <a:buFontTx/>
              <a:buAutoNum type="arabicPeriod"/>
            </a:pPr>
            <a:r>
              <a:rPr lang="en-US" sz="1800" b="1" smtClean="0">
                <a:solidFill>
                  <a:srgbClr val="FAFDBD"/>
                </a:solidFill>
              </a:rPr>
              <a:t>Chilled water flow l/s if one of the temperatures</a:t>
            </a:r>
          </a:p>
          <a:p>
            <a:pPr marL="609600" indent="-609600" algn="l" rtl="0" eaLnBrk="1" hangingPunct="1">
              <a:buFontTx/>
              <a:buAutoNum type="arabicPeriod"/>
            </a:pPr>
            <a:r>
              <a:rPr lang="en-US" sz="1800" b="1" smtClean="0">
                <a:solidFill>
                  <a:srgbClr val="FAFDBD"/>
                </a:solidFill>
              </a:rPr>
              <a:t>Condenser water flow l/s if one of the temperatures</a:t>
            </a:r>
          </a:p>
          <a:p>
            <a:pPr marL="609600" indent="-609600" algn="l" rtl="0" eaLnBrk="1" hangingPunct="1">
              <a:buFontTx/>
              <a:buAutoNum type="arabicPeriod"/>
            </a:pPr>
            <a:r>
              <a:rPr lang="en-US" sz="1800" b="1" smtClean="0">
                <a:solidFill>
                  <a:srgbClr val="FAFDBD"/>
                </a:solidFill>
              </a:rPr>
              <a:t>Cooler and condenser fouling factors Determine the capacity</a:t>
            </a:r>
          </a:p>
          <a:p>
            <a:pPr marL="609600" indent="-609600" algn="l" rtl="0" eaLnBrk="1" hangingPunct="1">
              <a:buFontTx/>
              <a:buNone/>
            </a:pPr>
            <a:endParaRPr lang="en-US" sz="2800" smtClean="0"/>
          </a:p>
          <a:p>
            <a:pPr marL="609600" indent="-609600" algn="l" rtl="0" eaLnBrk="1" hangingPunct="1">
              <a:buFontTx/>
              <a:buNone/>
            </a:pPr>
            <a:r>
              <a:rPr lang="en-US" sz="2800" b="1" smtClean="0">
                <a:latin typeface="Times New Roman" panose="02020603050405020304" pitchFamily="18" charset="0"/>
                <a:cs typeface="Times New Roman" panose="02020603050405020304" pitchFamily="18" charset="0"/>
              </a:rPr>
              <a:t>   Selection Data</a:t>
            </a:r>
          </a:p>
          <a:p>
            <a:pPr marL="609600" indent="-609600" algn="l" rtl="0" eaLnBrk="1" hangingPunct="1">
              <a:buFontTx/>
              <a:buNone/>
            </a:pPr>
            <a:endParaRPr lang="en-US" sz="2800" smtClean="0">
              <a:latin typeface="Times New Roman" panose="02020603050405020304" pitchFamily="18" charset="0"/>
              <a:cs typeface="Times New Roman" panose="02020603050405020304" pitchFamily="18" charset="0"/>
            </a:endParaRPr>
          </a:p>
          <a:p>
            <a:pPr marL="609600" indent="-609600" algn="l" rtl="0" eaLnBrk="1" hangingPunct="1">
              <a:buFontTx/>
              <a:buAutoNum type="arabicPeriod"/>
            </a:pPr>
            <a:endParaRPr lang="en-US" sz="1800" b="1" smtClean="0">
              <a:latin typeface="Times New Roman" panose="02020603050405020304" pitchFamily="18" charset="0"/>
              <a:cs typeface="Times New Roman" panose="02020603050405020304" pitchFamily="18" charset="0"/>
            </a:endParaRPr>
          </a:p>
        </p:txBody>
      </p:sp>
      <p:pic>
        <p:nvPicPr>
          <p:cNvPr id="82948" name="Picture 4" descr="Blue fan - Click image to download.">
            <a:hlinkClick r:id="rId2"/>
          </p:cNvPr>
          <p:cNvPicPr>
            <a:picLocks noChangeAspect="1" noChangeArrowheads="1" noCrop="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1188" y="692150"/>
            <a:ext cx="352425" cy="352425"/>
          </a:xfrm>
        </p:spPr>
      </p:pic>
      <p:graphicFrame>
        <p:nvGraphicFramePr>
          <p:cNvPr id="49226" name="Group 74"/>
          <p:cNvGraphicFramePr>
            <a:graphicFrameLocks noGrp="1"/>
          </p:cNvGraphicFramePr>
          <p:nvPr>
            <p:ph sz="quarter" idx="3"/>
          </p:nvPr>
        </p:nvGraphicFramePr>
        <p:xfrm>
          <a:off x="611188" y="4941888"/>
          <a:ext cx="4897437" cy="1554162"/>
        </p:xfrm>
        <a:graphic>
          <a:graphicData uri="http://schemas.openxmlformats.org/drawingml/2006/table">
            <a:tbl>
              <a:tblPr rtl="1"/>
              <a:tblGrid>
                <a:gridCol w="1403350"/>
                <a:gridCol w="3494087"/>
              </a:tblGrid>
              <a:tr h="518054">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AFDBD"/>
                          </a:solidFill>
                          <a:effectLst/>
                          <a:latin typeface="Arial" pitchFamily="34" charset="0"/>
                          <a:cs typeface="Arial" pitchFamily="34" charset="0"/>
                        </a:rPr>
                        <a:t>5C</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AFDBD"/>
                          </a:solidFill>
                          <a:effectLst/>
                          <a:latin typeface="Times New Roman" pitchFamily="18" charset="0"/>
                          <a:cs typeface="Times New Roman" pitchFamily="18" charset="0"/>
                        </a:rPr>
                        <a:t>Chilled water range</a:t>
                      </a:r>
                      <a:r>
                        <a:rPr kumimoji="0" lang="ar-EG" sz="1800" b="1" i="0" u="none" strike="noStrike" cap="none" normalizeH="0" baseline="0" smtClean="0">
                          <a:ln>
                            <a:noFill/>
                          </a:ln>
                          <a:solidFill>
                            <a:srgbClr val="FAFDBD"/>
                          </a:solidFill>
                          <a:effectLst/>
                          <a:latin typeface="Times New Roman" pitchFamily="18" charset="0"/>
                          <a:cs typeface="Times New Roman" pitchFamily="18" charset="0"/>
                        </a:rPr>
                        <a:t> </a:t>
                      </a:r>
                      <a:endParaRPr kumimoji="0" lang="en-US" sz="1800" b="1" i="0" u="none" strike="noStrike" cap="none" normalizeH="0" baseline="0" smtClean="0">
                        <a:ln>
                          <a:noFill/>
                        </a:ln>
                        <a:solidFill>
                          <a:srgbClr val="FAFDBD"/>
                        </a:solidFill>
                        <a:effectLst/>
                        <a:latin typeface="Times New Roman" pitchFamily="18" charset="0"/>
                        <a:cs typeface="Times New Roman" pitchFamily="18"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AFDBD"/>
                          </a:solidFill>
                          <a:effectLst/>
                          <a:latin typeface="Arial" pitchFamily="34" charset="0"/>
                          <a:cs typeface="Arial" pitchFamily="34" charset="0"/>
                        </a:rPr>
                        <a:t>432 kW</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AFDBD"/>
                          </a:solidFill>
                          <a:effectLst/>
                          <a:latin typeface="Times New Roman" pitchFamily="18" charset="0"/>
                          <a:cs typeface="Times New Roman" pitchFamily="18" charset="0"/>
                        </a:rPr>
                        <a:t>Capacity of one unit  ( kW)</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054">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AFDBD"/>
                          </a:solidFill>
                          <a:effectLst/>
                          <a:latin typeface="Arial" pitchFamily="34" charset="0"/>
                          <a:cs typeface="Arial" pitchFamily="34" charset="0"/>
                        </a:rPr>
                        <a:t>6</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AFDBD"/>
                          </a:solidFill>
                          <a:effectLst/>
                          <a:latin typeface="Times New Roman" pitchFamily="18" charset="0"/>
                          <a:cs typeface="Times New Roman" pitchFamily="18" charset="0"/>
                        </a:rPr>
                        <a:t>Number of unit </a:t>
                      </a:r>
                      <a:r>
                        <a:rPr kumimoji="0" lang="ar-EG" sz="2000" b="1" i="0" u="none" strike="noStrike" cap="none" normalizeH="0" baseline="0" smtClean="0">
                          <a:ln>
                            <a:noFill/>
                          </a:ln>
                          <a:solidFill>
                            <a:srgbClr val="FAFDBD"/>
                          </a:solidFill>
                          <a:effectLst/>
                          <a:latin typeface="Times New Roman" pitchFamily="18" charset="0"/>
                          <a:cs typeface="Times New Roman" pitchFamily="18" charset="0"/>
                        </a:rPr>
                        <a:t> </a:t>
                      </a:r>
                      <a:endParaRPr kumimoji="0" lang="en-US" sz="2000" b="1" i="0" u="none" strike="noStrike" cap="none" normalizeH="0" baseline="0" smtClean="0">
                        <a:ln>
                          <a:noFill/>
                        </a:ln>
                        <a:solidFill>
                          <a:srgbClr val="FAFDBD"/>
                        </a:solidFill>
                        <a:effectLst/>
                        <a:latin typeface="Times New Roman" pitchFamily="18" charset="0"/>
                        <a:cs typeface="Times New Roman" pitchFamily="18"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UNIT : </a:t>
            </a:r>
            <a:r>
              <a:rPr lang="en-US" b="1" smtClean="0"/>
              <a:t>YCWS 0563SC</a:t>
            </a:r>
          </a:p>
        </p:txBody>
      </p:sp>
      <p:pic>
        <p:nvPicPr>
          <p:cNvPr id="53252" name="Picture 4"/>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1484313"/>
            <a:ext cx="8569325" cy="1757362"/>
          </a:xfrm>
          <a:noFill/>
        </p:spPr>
      </p:pic>
      <p:pic>
        <p:nvPicPr>
          <p:cNvPr id="53254" name="Picture 6"/>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3850" y="3213100"/>
            <a:ext cx="8569325" cy="2273300"/>
          </a:xfrm>
          <a:noFill/>
        </p:spPr>
      </p:pic>
      <p:sp>
        <p:nvSpPr>
          <p:cNvPr id="53264" name="Line 16"/>
          <p:cNvSpPr>
            <a:spLocks noChangeShapeType="1"/>
          </p:cNvSpPr>
          <p:nvPr/>
        </p:nvSpPr>
        <p:spPr bwMode="auto">
          <a:xfrm flipV="1">
            <a:off x="323850" y="2636838"/>
            <a:ext cx="7416800" cy="71437"/>
          </a:xfrm>
          <a:prstGeom prst="line">
            <a:avLst/>
          </a:prstGeom>
          <a:noFill/>
          <a:ln w="38100">
            <a:solidFill>
              <a:srgbClr val="FF0066"/>
            </a:solidFill>
            <a:round/>
            <a:headEnd/>
            <a:tailEnd type="triangle" w="lg" len="lg"/>
          </a:ln>
          <a:effectLst>
            <a:outerShdw dist="45791" dir="2021404" algn="ctr" rotWithShape="0">
              <a:srgbClr val="B2B2B2">
                <a:alpha val="80000"/>
              </a:srgbClr>
            </a:outerShdw>
          </a:effectLst>
        </p:spPr>
        <p:txBody>
          <a:bodyPr/>
          <a:lstStyle/>
          <a:p>
            <a:pPr>
              <a:defRPr/>
            </a:pPr>
            <a:endParaRPr lang="ar-SY"/>
          </a:p>
        </p:txBody>
      </p:sp>
      <p:sp>
        <p:nvSpPr>
          <p:cNvPr id="53265" name="Line 17"/>
          <p:cNvSpPr>
            <a:spLocks noChangeShapeType="1"/>
          </p:cNvSpPr>
          <p:nvPr/>
        </p:nvSpPr>
        <p:spPr bwMode="auto">
          <a:xfrm>
            <a:off x="7740650" y="2636838"/>
            <a:ext cx="0" cy="720725"/>
          </a:xfrm>
          <a:prstGeom prst="line">
            <a:avLst/>
          </a:prstGeom>
          <a:noFill/>
          <a:ln w="38100">
            <a:solidFill>
              <a:srgbClr val="FF0066"/>
            </a:solidFill>
            <a:round/>
            <a:headEnd/>
            <a:tailEnd type="triangle" w="lg" len="lg"/>
          </a:ln>
          <a:effectLst>
            <a:outerShdw dist="45791" dir="2021404" algn="ctr" rotWithShape="0">
              <a:srgbClr val="B2B2B2">
                <a:alpha val="80000"/>
              </a:srgbClr>
            </a:outerShdw>
          </a:effectLst>
        </p:spPr>
        <p:txBody>
          <a:bodyPr/>
          <a:lstStyle/>
          <a:p>
            <a:pPr>
              <a:defRPr/>
            </a:pPr>
            <a:endParaRPr lang="ar-SY"/>
          </a:p>
        </p:txBody>
      </p:sp>
      <p:sp>
        <p:nvSpPr>
          <p:cNvPr id="53266" name="Line 18"/>
          <p:cNvSpPr>
            <a:spLocks noChangeShapeType="1"/>
          </p:cNvSpPr>
          <p:nvPr/>
        </p:nvSpPr>
        <p:spPr bwMode="auto">
          <a:xfrm flipH="1">
            <a:off x="6948488" y="3357563"/>
            <a:ext cx="1584325" cy="0"/>
          </a:xfrm>
          <a:prstGeom prst="line">
            <a:avLst/>
          </a:prstGeom>
          <a:noFill/>
          <a:ln w="38100">
            <a:solidFill>
              <a:srgbClr val="FF0066"/>
            </a:solidFill>
            <a:round/>
            <a:headEnd/>
            <a:tailEnd type="none" w="lg" len="lg"/>
          </a:ln>
          <a:effectLst>
            <a:outerShdw dist="45791" dir="2021404" algn="ctr" rotWithShape="0">
              <a:srgbClr val="B2B2B2">
                <a:alpha val="80000"/>
              </a:srgbClr>
            </a:outerShdw>
          </a:effectLst>
        </p:spPr>
        <p:txBody>
          <a:bodyPr/>
          <a:lstStyle/>
          <a:p>
            <a:pPr>
              <a:defRPr/>
            </a:pPr>
            <a:endParaRPr lang="ar-SY"/>
          </a:p>
        </p:txBody>
      </p:sp>
      <p:sp>
        <p:nvSpPr>
          <p:cNvPr id="53267" name="Line 19"/>
          <p:cNvSpPr>
            <a:spLocks noChangeShapeType="1"/>
          </p:cNvSpPr>
          <p:nvPr/>
        </p:nvSpPr>
        <p:spPr bwMode="auto">
          <a:xfrm>
            <a:off x="8532813" y="3357563"/>
            <a:ext cx="0" cy="431800"/>
          </a:xfrm>
          <a:prstGeom prst="line">
            <a:avLst/>
          </a:prstGeom>
          <a:noFill/>
          <a:ln w="38100">
            <a:solidFill>
              <a:srgbClr val="FF0066"/>
            </a:solidFill>
            <a:round/>
            <a:headEnd/>
            <a:tailEnd type="triangle" w="lg" len="lg"/>
          </a:ln>
          <a:effectLst>
            <a:outerShdw dist="45791" dir="2021404" algn="ctr" rotWithShape="0">
              <a:srgbClr val="B2B2B2">
                <a:alpha val="80000"/>
              </a:srgbClr>
            </a:outerShdw>
          </a:effectLst>
        </p:spPr>
        <p:txBody>
          <a:bodyPr/>
          <a:lstStyle/>
          <a:p>
            <a:pPr>
              <a:defRPr/>
            </a:pPr>
            <a:endParaRPr lang="ar-SY"/>
          </a:p>
        </p:txBody>
      </p:sp>
      <p:sp>
        <p:nvSpPr>
          <p:cNvPr id="53268" name="Line 20"/>
          <p:cNvSpPr>
            <a:spLocks noChangeShapeType="1"/>
          </p:cNvSpPr>
          <p:nvPr/>
        </p:nvSpPr>
        <p:spPr bwMode="auto">
          <a:xfrm>
            <a:off x="7956550" y="3357563"/>
            <a:ext cx="0" cy="576262"/>
          </a:xfrm>
          <a:prstGeom prst="line">
            <a:avLst/>
          </a:prstGeom>
          <a:noFill/>
          <a:ln w="9525">
            <a:no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53270" name="Line 22"/>
          <p:cNvSpPr>
            <a:spLocks noChangeShapeType="1"/>
          </p:cNvSpPr>
          <p:nvPr/>
        </p:nvSpPr>
        <p:spPr bwMode="auto">
          <a:xfrm>
            <a:off x="8101013" y="3357563"/>
            <a:ext cx="0" cy="431800"/>
          </a:xfrm>
          <a:prstGeom prst="line">
            <a:avLst/>
          </a:prstGeom>
          <a:noFill/>
          <a:ln w="38100">
            <a:solidFill>
              <a:srgbClr val="FF0066"/>
            </a:solidFill>
            <a:round/>
            <a:headEnd/>
            <a:tailEnd type="triangle" w="lg" len="lg"/>
          </a:ln>
          <a:effectLst>
            <a:outerShdw dist="45791" dir="2021404" algn="ctr" rotWithShape="0">
              <a:srgbClr val="B2B2B2">
                <a:alpha val="80000"/>
              </a:srgbClr>
            </a:outerShdw>
          </a:effectLst>
        </p:spPr>
        <p:txBody>
          <a:bodyPr/>
          <a:lstStyle/>
          <a:p>
            <a:pPr>
              <a:defRPr/>
            </a:pPr>
            <a:endParaRPr lang="ar-SY"/>
          </a:p>
        </p:txBody>
      </p:sp>
      <p:sp>
        <p:nvSpPr>
          <p:cNvPr id="53272" name="Line 24"/>
          <p:cNvSpPr>
            <a:spLocks noChangeShapeType="1"/>
          </p:cNvSpPr>
          <p:nvPr/>
        </p:nvSpPr>
        <p:spPr bwMode="auto">
          <a:xfrm>
            <a:off x="7451725" y="3357563"/>
            <a:ext cx="0" cy="431800"/>
          </a:xfrm>
          <a:prstGeom prst="line">
            <a:avLst/>
          </a:prstGeom>
          <a:noFill/>
          <a:ln w="38100">
            <a:solidFill>
              <a:srgbClr val="FF0066"/>
            </a:solidFill>
            <a:round/>
            <a:headEnd/>
            <a:tailEnd type="triangle" w="lg" len="lg"/>
          </a:ln>
          <a:effectLst>
            <a:outerShdw dist="45791" dir="2021404" algn="ctr" rotWithShape="0">
              <a:srgbClr val="B2B2B2">
                <a:alpha val="80000"/>
              </a:srgbClr>
            </a:outerShdw>
          </a:effectLst>
        </p:spPr>
        <p:txBody>
          <a:bodyPr/>
          <a:lstStyle/>
          <a:p>
            <a:pPr>
              <a:defRPr/>
            </a:pPr>
            <a:endParaRPr lang="ar-SY"/>
          </a:p>
        </p:txBody>
      </p:sp>
      <p:sp>
        <p:nvSpPr>
          <p:cNvPr id="53274" name="Line 26"/>
          <p:cNvSpPr>
            <a:spLocks noChangeShapeType="1"/>
          </p:cNvSpPr>
          <p:nvPr/>
        </p:nvSpPr>
        <p:spPr bwMode="auto">
          <a:xfrm>
            <a:off x="7019925" y="3357563"/>
            <a:ext cx="0" cy="71437"/>
          </a:xfrm>
          <a:prstGeom prst="line">
            <a:avLst/>
          </a:prstGeom>
          <a:noFill/>
          <a:ln w="9525">
            <a:no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53277" name="Line 29"/>
          <p:cNvSpPr>
            <a:spLocks noChangeShapeType="1"/>
          </p:cNvSpPr>
          <p:nvPr/>
        </p:nvSpPr>
        <p:spPr bwMode="auto">
          <a:xfrm>
            <a:off x="6948488" y="3357563"/>
            <a:ext cx="0" cy="431800"/>
          </a:xfrm>
          <a:prstGeom prst="line">
            <a:avLst/>
          </a:prstGeom>
          <a:noFill/>
          <a:ln w="38100">
            <a:solidFill>
              <a:srgbClr val="FF0066"/>
            </a:solidFill>
            <a:round/>
            <a:headEnd/>
            <a:tailEnd type="triangle" w="lg" len="lg"/>
          </a:ln>
          <a:effectLst>
            <a:outerShdw dist="45791" dir="2021404" algn="ctr" rotWithShape="0">
              <a:srgbClr val="B2B2B2">
                <a:alpha val="80000"/>
              </a:srgbClr>
            </a:outerShdw>
          </a:effectLst>
        </p:spPr>
        <p:txBody>
          <a:bodyPr/>
          <a:lstStyle/>
          <a:p>
            <a:pPr>
              <a:defRPr/>
            </a:pPr>
            <a:endParaRPr lang="ar-SY"/>
          </a:p>
        </p:txBody>
      </p:sp>
      <p:sp>
        <p:nvSpPr>
          <p:cNvPr id="53282" name="Line 34"/>
          <p:cNvSpPr>
            <a:spLocks noChangeShapeType="1"/>
          </p:cNvSpPr>
          <p:nvPr/>
        </p:nvSpPr>
        <p:spPr bwMode="auto">
          <a:xfrm>
            <a:off x="395288" y="2708275"/>
            <a:ext cx="0" cy="1225550"/>
          </a:xfrm>
          <a:prstGeom prst="line">
            <a:avLst/>
          </a:prstGeom>
          <a:noFill/>
          <a:ln w="9525">
            <a:noFill/>
            <a:round/>
            <a:headEnd/>
            <a:tailEnd/>
          </a:ln>
          <a:effectLst>
            <a:outerShdw dist="45791" dir="2021404" algn="ctr" rotWithShape="0">
              <a:srgbClr val="B2B2B2">
                <a:alpha val="80000"/>
              </a:srgbClr>
            </a:outerShdw>
          </a:effectLst>
        </p:spPr>
        <p:txBody>
          <a:bodyPr/>
          <a:lstStyle/>
          <a:p>
            <a:pPr>
              <a:defRPr/>
            </a:pPr>
            <a:endParaRPr lang="ar-SY"/>
          </a:p>
        </p:txBody>
      </p:sp>
      <p:sp>
        <p:nvSpPr>
          <p:cNvPr id="53285" name="Line 37"/>
          <p:cNvSpPr>
            <a:spLocks noChangeShapeType="1"/>
          </p:cNvSpPr>
          <p:nvPr/>
        </p:nvSpPr>
        <p:spPr bwMode="auto">
          <a:xfrm>
            <a:off x="395288" y="2708275"/>
            <a:ext cx="0" cy="1225550"/>
          </a:xfrm>
          <a:prstGeom prst="line">
            <a:avLst/>
          </a:prstGeom>
          <a:noFill/>
          <a:ln w="9525">
            <a:noFill/>
            <a:round/>
            <a:headEnd/>
            <a:tailEnd/>
          </a:ln>
          <a:effectLst>
            <a:outerShdw dist="45791" dir="2021404" algn="ctr" rotWithShape="0">
              <a:srgbClr val="B2B2B2">
                <a:alpha val="80000"/>
              </a:srgbClr>
            </a:outerShdw>
          </a:effectLst>
        </p:spPr>
        <p:txBody>
          <a:bodyPr/>
          <a:lstStyle/>
          <a:p>
            <a:pPr>
              <a:defRPr/>
            </a:pPr>
            <a:endParaRPr lang="ar-SY"/>
          </a:p>
        </p:txBody>
      </p:sp>
      <p:sp>
        <p:nvSpPr>
          <p:cNvPr id="53287" name="Line 39"/>
          <p:cNvSpPr>
            <a:spLocks noChangeShapeType="1"/>
          </p:cNvSpPr>
          <p:nvPr/>
        </p:nvSpPr>
        <p:spPr bwMode="auto">
          <a:xfrm>
            <a:off x="468313" y="2708275"/>
            <a:ext cx="0" cy="1296988"/>
          </a:xfrm>
          <a:prstGeom prst="line">
            <a:avLst/>
          </a:prstGeom>
          <a:noFill/>
          <a:ln w="38100">
            <a:solidFill>
              <a:srgbClr val="FF0066"/>
            </a:solid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53288" name="Line 40"/>
          <p:cNvSpPr>
            <a:spLocks noChangeShapeType="1"/>
          </p:cNvSpPr>
          <p:nvPr/>
        </p:nvSpPr>
        <p:spPr bwMode="auto">
          <a:xfrm>
            <a:off x="468313" y="4005263"/>
            <a:ext cx="215900" cy="0"/>
          </a:xfrm>
          <a:prstGeom prst="line">
            <a:avLst/>
          </a:prstGeom>
          <a:noFill/>
          <a:ln w="38100">
            <a:solidFill>
              <a:srgbClr val="FF0066"/>
            </a:solid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53290" name="Text Box 42"/>
          <p:cNvSpPr txBox="1">
            <a:spLocks noChangeArrowheads="1"/>
          </p:cNvSpPr>
          <p:nvPr/>
        </p:nvSpPr>
        <p:spPr bwMode="auto">
          <a:xfrm>
            <a:off x="827088" y="5734050"/>
            <a:ext cx="5761037" cy="366713"/>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a:spcBef>
                <a:spcPct val="50000"/>
              </a:spcBef>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3250"/>
                                        </p:tgtEl>
                                        <p:attrNameLst>
                                          <p:attrName>style.visibility</p:attrName>
                                        </p:attrNameLst>
                                      </p:cBhvr>
                                      <p:to>
                                        <p:strVal val="visible"/>
                                      </p:to>
                                    </p:set>
                                    <p:anim calcmode="discrete" valueType="clr">
                                      <p:cBhvr override="childStyle">
                                        <p:cTn id="7" dur="80"/>
                                        <p:tgtEl>
                                          <p:spTgt spid="532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0"/>
                                        </p:tgtEl>
                                        <p:attrNameLst>
                                          <p:attrName>fillcolor</p:attrName>
                                        </p:attrNameLst>
                                      </p:cBhvr>
                                      <p:tavLst>
                                        <p:tav tm="0">
                                          <p:val>
                                            <p:clrVal>
                                              <a:schemeClr val="accent2"/>
                                            </p:clrVal>
                                          </p:val>
                                        </p:tav>
                                        <p:tav tm="50000">
                                          <p:val>
                                            <p:clrVal>
                                              <a:schemeClr val="hlink"/>
                                            </p:clrVal>
                                          </p:val>
                                        </p:tav>
                                      </p:tavLst>
                                    </p:anim>
                                    <p:set>
                                      <p:cBhvr>
                                        <p:cTn id="9" dur="80"/>
                                        <p:tgtEl>
                                          <p:spTgt spid="5325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53252"/>
                                        </p:tgtEl>
                                        <p:attrNameLst>
                                          <p:attrName>style.visibility</p:attrName>
                                        </p:attrNameLst>
                                      </p:cBhvr>
                                      <p:to>
                                        <p:strVal val="visible"/>
                                      </p:to>
                                    </p:set>
                                    <p:animEffect transition="in" filter="checkerboard(across)">
                                      <p:cBhvr>
                                        <p:cTn id="14" dur="500"/>
                                        <p:tgtEl>
                                          <p:spTgt spid="53252"/>
                                        </p:tgtEl>
                                      </p:cBhvr>
                                    </p:animEffect>
                                  </p:childTnLst>
                                </p:cTn>
                              </p:par>
                              <p:par>
                                <p:cTn id="15" presetID="5" presetClass="entr" presetSubtype="10" fill="hold" nodeType="with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checkerboard(across)">
                                      <p:cBhvr>
                                        <p:cTn id="17" dur="500"/>
                                        <p:tgtEl>
                                          <p:spTgt spid="532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3264"/>
                                        </p:tgtEl>
                                        <p:attrNameLst>
                                          <p:attrName>style.visibility</p:attrName>
                                        </p:attrNameLst>
                                      </p:cBhvr>
                                      <p:to>
                                        <p:strVal val="visible"/>
                                      </p:to>
                                    </p:set>
                                    <p:animEffect transition="in" filter="wipe(left)">
                                      <p:cBhvr>
                                        <p:cTn id="22" dur="500"/>
                                        <p:tgtEl>
                                          <p:spTgt spid="53264"/>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53265"/>
                                        </p:tgtEl>
                                        <p:attrNameLst>
                                          <p:attrName>style.visibility</p:attrName>
                                        </p:attrNameLst>
                                      </p:cBhvr>
                                      <p:to>
                                        <p:strVal val="visible"/>
                                      </p:to>
                                    </p:set>
                                    <p:animEffect transition="in" filter="wipe(up)">
                                      <p:cBhvr>
                                        <p:cTn id="26" dur="500"/>
                                        <p:tgtEl>
                                          <p:spTgt spid="532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53287"/>
                                        </p:tgtEl>
                                        <p:attrNameLst>
                                          <p:attrName>style.visibility</p:attrName>
                                        </p:attrNameLst>
                                      </p:cBhvr>
                                      <p:to>
                                        <p:strVal val="visible"/>
                                      </p:to>
                                    </p:set>
                                    <p:animEffect transition="in" filter="wipe(up)">
                                      <p:cBhvr>
                                        <p:cTn id="31" dur="500"/>
                                        <p:tgtEl>
                                          <p:spTgt spid="53287"/>
                                        </p:tgtEl>
                                      </p:cBhvr>
                                    </p:animEffect>
                                  </p:childTnLst>
                                </p:cTn>
                              </p:par>
                            </p:childTnLst>
                          </p:cTn>
                        </p:par>
                        <p:par>
                          <p:cTn id="32" fill="hold" nodeType="after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53288"/>
                                        </p:tgtEl>
                                        <p:attrNameLst>
                                          <p:attrName>style.visibility</p:attrName>
                                        </p:attrNameLst>
                                      </p:cBhvr>
                                      <p:to>
                                        <p:strVal val="visible"/>
                                      </p:to>
                                    </p:set>
                                    <p:animEffect transition="in" filter="wipe(left)">
                                      <p:cBhvr>
                                        <p:cTn id="35" dur="500"/>
                                        <p:tgtEl>
                                          <p:spTgt spid="5328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53266"/>
                                        </p:tgtEl>
                                        <p:attrNameLst>
                                          <p:attrName>style.visibility</p:attrName>
                                        </p:attrNameLst>
                                      </p:cBhvr>
                                      <p:to>
                                        <p:strVal val="visible"/>
                                      </p:to>
                                    </p:set>
                                    <p:animEffect transition="in" filter="wipe(down)">
                                      <p:cBhvr>
                                        <p:cTn id="40" dur="500"/>
                                        <p:tgtEl>
                                          <p:spTgt spid="53266"/>
                                        </p:tgtEl>
                                      </p:cBhvr>
                                    </p:animEffect>
                                  </p:childTnLst>
                                </p:cTn>
                              </p:par>
                            </p:childTnLst>
                          </p:cTn>
                        </p:par>
                        <p:par>
                          <p:cTn id="41" fill="hold" nodeType="afterGroup">
                            <p:stCondLst>
                              <p:cond delay="500"/>
                            </p:stCondLst>
                            <p:childTnLst>
                              <p:par>
                                <p:cTn id="42" presetID="22" presetClass="entr" presetSubtype="1" fill="hold" nodeType="afterEffect">
                                  <p:stCondLst>
                                    <p:cond delay="0"/>
                                  </p:stCondLst>
                                  <p:childTnLst>
                                    <p:set>
                                      <p:cBhvr>
                                        <p:cTn id="43" dur="1" fill="hold">
                                          <p:stCondLst>
                                            <p:cond delay="0"/>
                                          </p:stCondLst>
                                        </p:cTn>
                                        <p:tgtEl>
                                          <p:spTgt spid="53267"/>
                                        </p:tgtEl>
                                        <p:attrNameLst>
                                          <p:attrName>style.visibility</p:attrName>
                                        </p:attrNameLst>
                                      </p:cBhvr>
                                      <p:to>
                                        <p:strVal val="visible"/>
                                      </p:to>
                                    </p:set>
                                    <p:animEffect transition="in" filter="wipe(up)">
                                      <p:cBhvr>
                                        <p:cTn id="44" dur="500"/>
                                        <p:tgtEl>
                                          <p:spTgt spid="53267"/>
                                        </p:tgtEl>
                                      </p:cBhvr>
                                    </p:animEffect>
                                  </p:childTnLst>
                                </p:cTn>
                              </p:par>
                            </p:childTnLst>
                          </p:cTn>
                        </p:par>
                        <p:par>
                          <p:cTn id="45" fill="hold" nodeType="afterGroup">
                            <p:stCondLst>
                              <p:cond delay="1000"/>
                            </p:stCondLst>
                            <p:childTnLst>
                              <p:par>
                                <p:cTn id="46" presetID="22" presetClass="entr" presetSubtype="1" fill="hold" nodeType="afterEffect">
                                  <p:stCondLst>
                                    <p:cond delay="0"/>
                                  </p:stCondLst>
                                  <p:childTnLst>
                                    <p:set>
                                      <p:cBhvr>
                                        <p:cTn id="47" dur="1" fill="hold">
                                          <p:stCondLst>
                                            <p:cond delay="0"/>
                                          </p:stCondLst>
                                        </p:cTn>
                                        <p:tgtEl>
                                          <p:spTgt spid="53270"/>
                                        </p:tgtEl>
                                        <p:attrNameLst>
                                          <p:attrName>style.visibility</p:attrName>
                                        </p:attrNameLst>
                                      </p:cBhvr>
                                      <p:to>
                                        <p:strVal val="visible"/>
                                      </p:to>
                                    </p:set>
                                    <p:animEffect transition="in" filter="wipe(up)">
                                      <p:cBhvr>
                                        <p:cTn id="48" dur="500"/>
                                        <p:tgtEl>
                                          <p:spTgt spid="53270"/>
                                        </p:tgtEl>
                                      </p:cBhvr>
                                    </p:animEffect>
                                  </p:childTnLst>
                                </p:cTn>
                              </p:par>
                            </p:childTnLst>
                          </p:cTn>
                        </p:par>
                        <p:par>
                          <p:cTn id="49" fill="hold" nodeType="afterGroup">
                            <p:stCondLst>
                              <p:cond delay="1500"/>
                            </p:stCondLst>
                            <p:childTnLst>
                              <p:par>
                                <p:cTn id="50" presetID="22" presetClass="entr" presetSubtype="1" fill="hold" nodeType="afterEffect">
                                  <p:stCondLst>
                                    <p:cond delay="0"/>
                                  </p:stCondLst>
                                  <p:childTnLst>
                                    <p:set>
                                      <p:cBhvr>
                                        <p:cTn id="51" dur="1" fill="hold">
                                          <p:stCondLst>
                                            <p:cond delay="0"/>
                                          </p:stCondLst>
                                        </p:cTn>
                                        <p:tgtEl>
                                          <p:spTgt spid="53272"/>
                                        </p:tgtEl>
                                        <p:attrNameLst>
                                          <p:attrName>style.visibility</p:attrName>
                                        </p:attrNameLst>
                                      </p:cBhvr>
                                      <p:to>
                                        <p:strVal val="visible"/>
                                      </p:to>
                                    </p:set>
                                    <p:animEffect transition="in" filter="wipe(up)">
                                      <p:cBhvr>
                                        <p:cTn id="52" dur="500"/>
                                        <p:tgtEl>
                                          <p:spTgt spid="53272"/>
                                        </p:tgtEl>
                                      </p:cBhvr>
                                    </p:animEffect>
                                  </p:childTnLst>
                                </p:cTn>
                              </p:par>
                            </p:childTnLst>
                          </p:cTn>
                        </p:par>
                        <p:par>
                          <p:cTn id="53" fill="hold" nodeType="afterGroup">
                            <p:stCondLst>
                              <p:cond delay="2000"/>
                            </p:stCondLst>
                            <p:childTnLst>
                              <p:par>
                                <p:cTn id="54" presetID="22" presetClass="entr" presetSubtype="1" fill="hold" nodeType="afterEffect">
                                  <p:stCondLst>
                                    <p:cond delay="0"/>
                                  </p:stCondLst>
                                  <p:childTnLst>
                                    <p:set>
                                      <p:cBhvr>
                                        <p:cTn id="55" dur="1" fill="hold">
                                          <p:stCondLst>
                                            <p:cond delay="0"/>
                                          </p:stCondLst>
                                        </p:cTn>
                                        <p:tgtEl>
                                          <p:spTgt spid="53277"/>
                                        </p:tgtEl>
                                        <p:attrNameLst>
                                          <p:attrName>style.visibility</p:attrName>
                                        </p:attrNameLst>
                                      </p:cBhvr>
                                      <p:to>
                                        <p:strVal val="visible"/>
                                      </p:to>
                                    </p:set>
                                    <p:animEffect transition="in" filter="wipe(up)">
                                      <p:cBhvr>
                                        <p:cTn id="56" dur="500"/>
                                        <p:tgtEl>
                                          <p:spTgt spid="53277"/>
                                        </p:tgtEl>
                                      </p:cBhvr>
                                    </p:animEffect>
                                  </p:childTnLst>
                                </p:cTn>
                              </p:par>
                            </p:childTnLst>
                          </p:cTn>
                        </p:par>
                        <p:par>
                          <p:cTn id="57" fill="hold" nodeType="afterGroup">
                            <p:stCondLst>
                              <p:cond delay="2500"/>
                            </p:stCondLst>
                            <p:childTnLst>
                              <p:par>
                                <p:cTn id="58" presetID="22" presetClass="entr" presetSubtype="1" fill="hold" nodeType="afterEffect">
                                  <p:stCondLst>
                                    <p:cond delay="0"/>
                                  </p:stCondLst>
                                  <p:childTnLst>
                                    <p:set>
                                      <p:cBhvr>
                                        <p:cTn id="59" dur="1" fill="hold">
                                          <p:stCondLst>
                                            <p:cond delay="0"/>
                                          </p:stCondLst>
                                        </p:cTn>
                                        <p:tgtEl>
                                          <p:spTgt spid="53265"/>
                                        </p:tgtEl>
                                        <p:attrNameLst>
                                          <p:attrName>style.visibility</p:attrName>
                                        </p:attrNameLst>
                                      </p:cBhvr>
                                      <p:to>
                                        <p:strVal val="visible"/>
                                      </p:to>
                                    </p:set>
                                    <p:animEffect transition="in" filter="wipe(up)">
                                      <p:cBhvr>
                                        <p:cTn id="60" dur="500"/>
                                        <p:tgtEl>
                                          <p:spTgt spid="5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404813"/>
            <a:ext cx="8388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tabLst>
                <a:tab pos="515937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1593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1593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1593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159375"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2400" b="1">
                <a:ea typeface="SimSun" panose="02010600030101010101" pitchFamily="2" charset="-122"/>
              </a:rPr>
              <a:t>From Table Determining the Coefficient of heat </a:t>
            </a:r>
          </a:p>
          <a:p>
            <a:pPr algn="l" eaLnBrk="1" hangingPunct="1"/>
            <a:r>
              <a:rPr lang="en-US" altLang="zh-CN" sz="2400" b="1">
                <a:ea typeface="SimSun" panose="02010600030101010101" pitchFamily="2" charset="-122"/>
              </a:rPr>
              <a:t>transfer the Windows and doors</a:t>
            </a:r>
          </a:p>
        </p:txBody>
      </p:sp>
      <p:sp>
        <p:nvSpPr>
          <p:cNvPr id="171011" name="Rectangle 3"/>
          <p:cNvSpPr>
            <a:spLocks noChangeArrowheads="1"/>
          </p:cNvSpPr>
          <p:nvPr/>
        </p:nvSpPr>
        <p:spPr bwMode="auto">
          <a:xfrm>
            <a:off x="250825" y="1339850"/>
            <a:ext cx="80803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tabLst>
                <a:tab pos="515937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1593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1593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1593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159375"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9pPr>
          </a:lstStyle>
          <a:p>
            <a:pPr algn="l" rtl="0" eaLnBrk="1" hangingPunct="1"/>
            <a:r>
              <a:rPr lang="en-US" altLang="zh-CN" sz="2800" b="1">
                <a:solidFill>
                  <a:srgbClr val="66FF33"/>
                </a:solidFill>
                <a:latin typeface="Times New Roman" panose="02020603050405020304" pitchFamily="18" charset="0"/>
                <a:ea typeface="SimSun" panose="02010600030101010101" pitchFamily="2" charset="-122"/>
                <a:cs typeface="Times New Roman" panose="02020603050405020304" pitchFamily="18" charset="0"/>
              </a:rPr>
              <a:t>Windows:</a:t>
            </a:r>
          </a:p>
          <a:p>
            <a:pPr algn="l" rtl="0" eaLnBrk="1" hangingPunct="1"/>
            <a:endParaRPr lang="en-US" altLang="zh-CN" sz="1000" b="1">
              <a:solidFill>
                <a:srgbClr val="66FF33"/>
              </a:solidFill>
              <a:ea typeface="SimSun" panose="02010600030101010101" pitchFamily="2" charset="-122"/>
              <a:cs typeface="Times New Roman" panose="02020603050405020304" pitchFamily="18" charset="0"/>
            </a:endParaRPr>
          </a:p>
          <a:p>
            <a:pPr algn="l" rtl="0"/>
            <a:r>
              <a:rPr lang="en-US" altLang="zh-CN" sz="2400" b="1">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b="1">
                <a:solidFill>
                  <a:srgbClr val="FFFFCD"/>
                </a:solidFill>
                <a:latin typeface="Times New Roman" panose="02020603050405020304" pitchFamily="18" charset="0"/>
                <a:ea typeface="SimSun" panose="02010600030101010101" pitchFamily="2" charset="-122"/>
                <a:cs typeface="Times New Roman" panose="02020603050405020304" pitchFamily="18" charset="0"/>
              </a:rPr>
              <a:t>Single Glass = 6.08    (W/m .k)</a:t>
            </a:r>
            <a:endParaRPr lang="en-US" altLang="zh-CN" sz="2400" b="1">
              <a:solidFill>
                <a:srgbClr val="FFFFCD"/>
              </a:solidFill>
              <a:ea typeface="SimSun" panose="02010600030101010101" pitchFamily="2" charset="-122"/>
              <a:cs typeface="Times New Roman" panose="02020603050405020304" pitchFamily="18" charset="0"/>
            </a:endParaRPr>
          </a:p>
          <a:p>
            <a:pPr algn="l" rtl="0"/>
            <a:r>
              <a:rPr lang="en-US" altLang="zh-CN" sz="2800" b="1">
                <a:solidFill>
                  <a:srgbClr val="66FF33"/>
                </a:solidFill>
                <a:latin typeface="Times New Roman" panose="02020603050405020304" pitchFamily="18" charset="0"/>
                <a:ea typeface="SimSun" panose="02010600030101010101" pitchFamily="2" charset="-122"/>
                <a:cs typeface="Times New Roman" panose="02020603050405020304" pitchFamily="18" charset="0"/>
              </a:rPr>
              <a:t>Door :</a:t>
            </a:r>
          </a:p>
          <a:p>
            <a:pPr algn="l" rtl="0"/>
            <a:endParaRPr lang="en-US" altLang="zh-CN" sz="1400" b="1">
              <a:solidFill>
                <a:srgbClr val="66FF33"/>
              </a:solidFill>
              <a:ea typeface="SimSun" panose="02010600030101010101" pitchFamily="2" charset="-122"/>
              <a:cs typeface="Times New Roman" panose="02020603050405020304" pitchFamily="18" charset="0"/>
            </a:endParaRPr>
          </a:p>
          <a:p>
            <a:pPr algn="l" rtl="0"/>
            <a:r>
              <a:rPr lang="en-US" altLang="zh-CN" sz="2400" b="1">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b="1">
                <a:solidFill>
                  <a:srgbClr val="FFFFCD"/>
                </a:solidFill>
                <a:latin typeface="Times New Roman" panose="02020603050405020304" pitchFamily="18" charset="0"/>
                <a:ea typeface="SimSun" panose="02010600030101010101" pitchFamily="2" charset="-122"/>
                <a:cs typeface="Times New Roman" panose="02020603050405020304" pitchFamily="18" charset="0"/>
              </a:rPr>
              <a:t>Solid Wood Door Thickness  (50mm)  = 2.47   (W/m .k)</a:t>
            </a:r>
          </a:p>
        </p:txBody>
      </p:sp>
      <p:pic>
        <p:nvPicPr>
          <p:cNvPr id="171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20938"/>
            <a:ext cx="820896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Line 5"/>
          <p:cNvSpPr>
            <a:spLocks noChangeShapeType="1"/>
          </p:cNvSpPr>
          <p:nvPr/>
        </p:nvSpPr>
        <p:spPr bwMode="auto">
          <a:xfrm>
            <a:off x="3255963" y="3357563"/>
            <a:ext cx="4111625" cy="1587"/>
          </a:xfrm>
          <a:prstGeom prst="line">
            <a:avLst/>
          </a:prstGeom>
          <a:noFill/>
          <a:ln w="76200">
            <a:solidFill>
              <a:srgbClr val="FF0000"/>
            </a:solid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171014" name="Line 6"/>
          <p:cNvSpPr>
            <a:spLocks noChangeShapeType="1"/>
          </p:cNvSpPr>
          <p:nvPr/>
        </p:nvSpPr>
        <p:spPr bwMode="auto">
          <a:xfrm>
            <a:off x="4140200" y="5588000"/>
            <a:ext cx="3084513" cy="1588"/>
          </a:xfrm>
          <a:prstGeom prst="line">
            <a:avLst/>
          </a:prstGeom>
          <a:noFill/>
          <a:ln w="76200">
            <a:solidFill>
              <a:srgbClr val="FF0000"/>
            </a:solidFill>
            <a:round/>
            <a:headEnd/>
            <a:tailEnd type="triangle" w="med" len="med"/>
          </a:ln>
          <a:effectLst>
            <a:outerShdw dist="45791" dir="2021404" algn="ctr" rotWithShape="0">
              <a:srgbClr val="B2B2B2">
                <a:alpha val="80000"/>
              </a:srgbClr>
            </a:outerShdw>
          </a:effectLst>
        </p:spPr>
        <p:txBody>
          <a:bodyPr/>
          <a:lstStyle/>
          <a:p>
            <a:pPr>
              <a:defRPr/>
            </a:pPr>
            <a:endParaRPr lang="ar-SY"/>
          </a:p>
        </p:txBody>
      </p:sp>
      <p:sp>
        <p:nvSpPr>
          <p:cNvPr id="171015" name="Rectangle 7"/>
          <p:cNvSpPr>
            <a:spLocks noChangeArrowheads="1"/>
          </p:cNvSpPr>
          <p:nvPr/>
        </p:nvSpPr>
        <p:spPr bwMode="auto">
          <a:xfrm>
            <a:off x="260350" y="349250"/>
            <a:ext cx="92805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tabLst>
                <a:tab pos="515937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1593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1593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1593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159375"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9pPr>
          </a:lstStyle>
          <a:p>
            <a:pPr algn="l" eaLnBrk="1" hangingPunct="1"/>
            <a:r>
              <a:rPr lang="en-US" altLang="zh-CN" sz="28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Calculation of heat transfer through wall due to temperature difference </a:t>
            </a:r>
            <a:endParaRPr lang="en-US" altLang="zh-CN" sz="2100" b="1">
              <a:ea typeface="SimSun" panose="02010600030101010101" pitchFamily="2" charset="-122"/>
              <a:cs typeface="Times New Roman" panose="02020603050405020304" pitchFamily="18" charset="0"/>
            </a:endParaRPr>
          </a:p>
          <a:p>
            <a:pPr algn="l" rtl="0"/>
            <a:endParaRPr lang="en-US" altLang="zh-CN" sz="3600" b="1">
              <a:ea typeface="SimSun" panose="02010600030101010101" pitchFamily="2" charset="-122"/>
              <a:cs typeface="Times New Roman" panose="02020603050405020304" pitchFamily="18" charset="0"/>
            </a:endParaRPr>
          </a:p>
        </p:txBody>
      </p:sp>
      <p:sp>
        <p:nvSpPr>
          <p:cNvPr id="20488" name="Line 8"/>
          <p:cNvSpPr>
            <a:spLocks noChangeShapeType="1"/>
          </p:cNvSpPr>
          <p:nvPr/>
        </p:nvSpPr>
        <p:spPr bwMode="auto">
          <a:xfrm>
            <a:off x="4057650" y="-1444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9"/>
          <p:cNvSpPr>
            <a:spLocks noChangeShapeType="1"/>
          </p:cNvSpPr>
          <p:nvPr/>
        </p:nvSpPr>
        <p:spPr bwMode="auto">
          <a:xfrm>
            <a:off x="5403850" y="-44608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0"/>
          <p:cNvSpPr>
            <a:spLocks noChangeShapeType="1"/>
          </p:cNvSpPr>
          <p:nvPr/>
        </p:nvSpPr>
        <p:spPr bwMode="auto">
          <a:xfrm>
            <a:off x="5403850" y="-1444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1"/>
          <p:cNvSpPr>
            <a:spLocks noChangeShapeType="1"/>
          </p:cNvSpPr>
          <p:nvPr/>
        </p:nvSpPr>
        <p:spPr bwMode="auto">
          <a:xfrm>
            <a:off x="5403850" y="-44608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
          <p:cNvSpPr>
            <a:spLocks noChangeShapeType="1"/>
          </p:cNvSpPr>
          <p:nvPr/>
        </p:nvSpPr>
        <p:spPr bwMode="auto">
          <a:xfrm>
            <a:off x="4057650" y="-1444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3"/>
          <p:cNvSpPr>
            <a:spLocks noChangeShapeType="1"/>
          </p:cNvSpPr>
          <p:nvPr/>
        </p:nvSpPr>
        <p:spPr bwMode="auto">
          <a:xfrm>
            <a:off x="5403850" y="-1444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4"/>
          <p:cNvSpPr>
            <a:spLocks noChangeShapeType="1"/>
          </p:cNvSpPr>
          <p:nvPr/>
        </p:nvSpPr>
        <p:spPr bwMode="auto">
          <a:xfrm>
            <a:off x="5403850" y="-1444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5"/>
          <p:cNvSpPr>
            <a:spLocks noChangeShapeType="1"/>
          </p:cNvSpPr>
          <p:nvPr/>
        </p:nvSpPr>
        <p:spPr bwMode="auto">
          <a:xfrm>
            <a:off x="5403850" y="-1444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6"/>
          <p:cNvSpPr>
            <a:spLocks noChangeShapeType="1"/>
          </p:cNvSpPr>
          <p:nvPr/>
        </p:nvSpPr>
        <p:spPr bwMode="auto">
          <a:xfrm>
            <a:off x="4057650" y="3730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7"/>
          <p:cNvSpPr>
            <a:spLocks noChangeShapeType="1"/>
          </p:cNvSpPr>
          <p:nvPr/>
        </p:nvSpPr>
        <p:spPr bwMode="auto">
          <a:xfrm>
            <a:off x="4057650" y="37306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Line 18"/>
          <p:cNvSpPr>
            <a:spLocks noChangeShapeType="1"/>
          </p:cNvSpPr>
          <p:nvPr/>
        </p:nvSpPr>
        <p:spPr bwMode="auto">
          <a:xfrm>
            <a:off x="4057650" y="61753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9" name="Line 19"/>
          <p:cNvSpPr>
            <a:spLocks noChangeShapeType="1"/>
          </p:cNvSpPr>
          <p:nvPr/>
        </p:nvSpPr>
        <p:spPr bwMode="auto">
          <a:xfrm>
            <a:off x="4057650" y="61753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0" name="Line 20"/>
          <p:cNvSpPr>
            <a:spLocks noChangeShapeType="1"/>
          </p:cNvSpPr>
          <p:nvPr/>
        </p:nvSpPr>
        <p:spPr bwMode="auto">
          <a:xfrm>
            <a:off x="4057650" y="86201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1" name="Line 21"/>
          <p:cNvSpPr>
            <a:spLocks noChangeShapeType="1"/>
          </p:cNvSpPr>
          <p:nvPr/>
        </p:nvSpPr>
        <p:spPr bwMode="auto">
          <a:xfrm>
            <a:off x="4057650" y="86201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Line 22"/>
          <p:cNvSpPr>
            <a:spLocks noChangeShapeType="1"/>
          </p:cNvSpPr>
          <p:nvPr/>
        </p:nvSpPr>
        <p:spPr bwMode="auto">
          <a:xfrm>
            <a:off x="4057650" y="110648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3" name="Line 23"/>
          <p:cNvSpPr>
            <a:spLocks noChangeShapeType="1"/>
          </p:cNvSpPr>
          <p:nvPr/>
        </p:nvSpPr>
        <p:spPr bwMode="auto">
          <a:xfrm>
            <a:off x="4057650" y="110648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Line 24"/>
          <p:cNvSpPr>
            <a:spLocks noChangeShapeType="1"/>
          </p:cNvSpPr>
          <p:nvPr/>
        </p:nvSpPr>
        <p:spPr bwMode="auto">
          <a:xfrm>
            <a:off x="5403850" y="183991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5" name="Line 25"/>
          <p:cNvSpPr>
            <a:spLocks noChangeShapeType="1"/>
          </p:cNvSpPr>
          <p:nvPr/>
        </p:nvSpPr>
        <p:spPr bwMode="auto">
          <a:xfrm>
            <a:off x="5403850" y="1839913"/>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6" name="Line 26"/>
          <p:cNvSpPr>
            <a:spLocks noChangeShapeType="1"/>
          </p:cNvSpPr>
          <p:nvPr/>
        </p:nvSpPr>
        <p:spPr bwMode="auto">
          <a:xfrm>
            <a:off x="5403850" y="208438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Line 27"/>
          <p:cNvSpPr>
            <a:spLocks noChangeShapeType="1"/>
          </p:cNvSpPr>
          <p:nvPr/>
        </p:nvSpPr>
        <p:spPr bwMode="auto">
          <a:xfrm>
            <a:off x="5403850" y="2084388"/>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036" name="Rectangle 28"/>
          <p:cNvSpPr>
            <a:spLocks noChangeArrowheads="1"/>
          </p:cNvSpPr>
          <p:nvPr/>
        </p:nvSpPr>
        <p:spPr bwMode="auto">
          <a:xfrm>
            <a:off x="8959850" y="6673850"/>
            <a:ext cx="184150" cy="366713"/>
          </a:xfrm>
          <a:prstGeom prst="rect">
            <a:avLst/>
          </a:prstGeom>
          <a:noFill/>
          <a:ln w="9525" algn="ctr">
            <a:noFill/>
            <a:miter lim="800000"/>
            <a:headEnd/>
            <a:tailEnd/>
          </a:ln>
          <a:effectLst>
            <a:outerShdw dist="45791" dir="2021404" algn="ctr" rotWithShape="0">
              <a:srgbClr val="B2B2B2">
                <a:alpha val="80000"/>
              </a:srgbClr>
            </a:outerShdw>
          </a:effectLst>
        </p:spPr>
        <p:txBody>
          <a:bodyPr wrap="none" anchor="ctr">
            <a:spAutoFit/>
          </a:bodyPr>
          <a:lstStyle/>
          <a:p>
            <a:pPr algn="r">
              <a:tabLst>
                <a:tab pos="5159375" algn="l"/>
              </a:tabLst>
              <a:defRPr/>
            </a:pPr>
            <a:endParaRPr lang="en-US"/>
          </a:p>
        </p:txBody>
      </p:sp>
      <p:pic>
        <p:nvPicPr>
          <p:cNvPr id="17103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39863"/>
            <a:ext cx="8893175" cy="54451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1038" name="Rectangle 30"/>
          <p:cNvSpPr>
            <a:spLocks noChangeArrowheads="1"/>
          </p:cNvSpPr>
          <p:nvPr/>
        </p:nvSpPr>
        <p:spPr bwMode="auto">
          <a:xfrm>
            <a:off x="-107950" y="554038"/>
            <a:ext cx="5184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tabLst>
                <a:tab pos="515937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1593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1593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1593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159375"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Load Calculation due to Sun:</a:t>
            </a:r>
          </a:p>
        </p:txBody>
      </p:sp>
      <p:sp>
        <p:nvSpPr>
          <p:cNvPr id="171039" name="Rectangle 31"/>
          <p:cNvSpPr>
            <a:spLocks noChangeArrowheads="1"/>
          </p:cNvSpPr>
          <p:nvPr/>
        </p:nvSpPr>
        <p:spPr bwMode="auto">
          <a:xfrm>
            <a:off x="2268538" y="1700213"/>
            <a:ext cx="6048375" cy="495300"/>
          </a:xfrm>
          <a:prstGeom prst="rect">
            <a:avLst/>
          </a:prstGeom>
          <a:solidFill>
            <a:srgbClr val="FBFACA"/>
          </a:solidFill>
          <a:ln w="38100" algn="ctr">
            <a:solidFill>
              <a:srgbClr val="000000"/>
            </a:solidFill>
            <a:miter lim="800000"/>
            <a:headEnd/>
            <a:tailEnd/>
          </a:ln>
        </p:spPr>
        <p:txBody>
          <a:bodyPr anchor="ctr">
            <a:spAutoFit/>
          </a:bodyPr>
          <a:lstStyle>
            <a:lvl1pPr eaLnBrk="0" hangingPunct="0">
              <a:tabLst>
                <a:tab pos="515937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1593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1593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1593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159375"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9pPr>
          </a:lstStyle>
          <a:p>
            <a:pPr algn="l" rtl="0" eaLnBrk="1" hangingPunct="1"/>
            <a:r>
              <a:rPr lang="en-US" altLang="zh-CN" sz="2400" b="1">
                <a:latin typeface="Times New Roman" panose="02020603050405020304" pitchFamily="18" charset="0"/>
                <a:ea typeface="SimSun" panose="02010600030101010101" pitchFamily="2" charset="-122"/>
                <a:cs typeface="Times New Roman" panose="02020603050405020304" pitchFamily="18" charset="0"/>
              </a:rPr>
              <a:t>Qsun = ∑AUΔTsun + ∑A(w/m2)glass × S.C</a:t>
            </a:r>
          </a:p>
        </p:txBody>
      </p:sp>
      <p:sp>
        <p:nvSpPr>
          <p:cNvPr id="171040" name="Rectangle 32"/>
          <p:cNvSpPr>
            <a:spLocks noChangeArrowheads="1"/>
          </p:cNvSpPr>
          <p:nvPr/>
        </p:nvSpPr>
        <p:spPr bwMode="auto">
          <a:xfrm>
            <a:off x="179388" y="2565400"/>
            <a:ext cx="856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altLang="zh-CN" sz="2400" b="1">
                <a:solidFill>
                  <a:srgbClr val="66FF33"/>
                </a:solidFill>
                <a:latin typeface="Times New Roman" panose="02020603050405020304" pitchFamily="18" charset="0"/>
                <a:ea typeface="SimSun" panose="02010600030101010101" pitchFamily="2" charset="-122"/>
                <a:cs typeface="Times New Roman" panose="02020603050405020304" pitchFamily="18" charset="0"/>
              </a:rPr>
              <a:t>From Table Determining the heat transfer  from the sun to wall due to temperature difference.</a:t>
            </a:r>
          </a:p>
        </p:txBody>
      </p:sp>
      <p:pic>
        <p:nvPicPr>
          <p:cNvPr id="171041"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3860800"/>
            <a:ext cx="54721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42" name="Rectangle 34"/>
          <p:cNvSpPr>
            <a:spLocks noChangeArrowheads="1"/>
          </p:cNvSpPr>
          <p:nvPr/>
        </p:nvSpPr>
        <p:spPr bwMode="auto">
          <a:xfrm>
            <a:off x="179388" y="2708275"/>
            <a:ext cx="7666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tabLst>
                <a:tab pos="515937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1593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1593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1593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159375" algn="l"/>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5159375" algn="l"/>
              </a:tabLs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400" b="1">
                <a:solidFill>
                  <a:srgbClr val="66FF33"/>
                </a:solidFill>
                <a:latin typeface="Times New Roman" panose="02020603050405020304" pitchFamily="18" charset="0"/>
                <a:ea typeface="SimSun" panose="02010600030101010101" pitchFamily="2" charset="-122"/>
                <a:cs typeface="Times New Roman" panose="02020603050405020304" pitchFamily="18" charset="0"/>
              </a:rPr>
              <a:t>From Table Determining the Heat transfer through glass.</a:t>
            </a:r>
          </a:p>
        </p:txBody>
      </p:sp>
      <p:pic>
        <p:nvPicPr>
          <p:cNvPr id="171043"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3894138"/>
            <a:ext cx="53292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44" name="Rectangle 36"/>
          <p:cNvSpPr>
            <a:spLocks noChangeArrowheads="1"/>
          </p:cNvSpPr>
          <p:nvPr/>
        </p:nvSpPr>
        <p:spPr bwMode="auto">
          <a:xfrm>
            <a:off x="755650" y="2708275"/>
            <a:ext cx="6480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400" b="1">
                <a:solidFill>
                  <a:srgbClr val="66FF33"/>
                </a:solidFill>
                <a:latin typeface="Times New Roman" panose="02020603050405020304" pitchFamily="18" charset="0"/>
                <a:ea typeface="SimSun" panose="02010600030101010101" pitchFamily="2" charset="-122"/>
                <a:cs typeface="Times New Roman" panose="02020603050405020304" pitchFamily="18" charset="0"/>
              </a:rPr>
              <a:t>From Table Determining the shadow coefficient </a:t>
            </a:r>
          </a:p>
        </p:txBody>
      </p:sp>
      <p:pic>
        <p:nvPicPr>
          <p:cNvPr id="171045"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3524250"/>
            <a:ext cx="6192838"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46" name="Line 38"/>
          <p:cNvSpPr>
            <a:spLocks noChangeShapeType="1"/>
          </p:cNvSpPr>
          <p:nvPr/>
        </p:nvSpPr>
        <p:spPr bwMode="auto">
          <a:xfrm>
            <a:off x="2987675" y="5210175"/>
            <a:ext cx="3889375" cy="0"/>
          </a:xfrm>
          <a:prstGeom prst="line">
            <a:avLst/>
          </a:prstGeom>
          <a:noFill/>
          <a:ln w="57150">
            <a:solidFill>
              <a:srgbClr val="FF0000"/>
            </a:solidFill>
            <a:round/>
            <a:headEnd/>
            <a:tailEnd type="stealth" w="lg" len="lg"/>
          </a:ln>
          <a:effectLst>
            <a:outerShdw dist="45791" dir="2021404" algn="ctr" rotWithShape="0">
              <a:srgbClr val="B2B2B2">
                <a:alpha val="80000"/>
              </a:srgbClr>
            </a:outerShdw>
          </a:effectLst>
        </p:spPr>
        <p:txBody>
          <a:bodyPr/>
          <a:lstStyle/>
          <a:p>
            <a:pPr>
              <a:defRPr/>
            </a:pPr>
            <a:endParaRPr lang="ar-SY"/>
          </a:p>
        </p:txBody>
      </p:sp>
      <p:pic>
        <p:nvPicPr>
          <p:cNvPr id="171047"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2493963"/>
            <a:ext cx="7848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71010">
                                            <p:txEl>
                                              <p:pRg st="0" end="0"/>
                                            </p:txEl>
                                          </p:spTgt>
                                        </p:tgtEl>
                                        <p:attrNameLst>
                                          <p:attrName>style.visibility</p:attrName>
                                        </p:attrNameLst>
                                      </p:cBhvr>
                                      <p:to>
                                        <p:strVal val="visible"/>
                                      </p:to>
                                    </p:set>
                                    <p:animEffect transition="in" filter="slide(fromBottom)">
                                      <p:cBhvr>
                                        <p:cTn id="7" dur="500"/>
                                        <p:tgtEl>
                                          <p:spTgt spid="171010">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171010">
                                            <p:txEl>
                                              <p:pRg st="1" end="1"/>
                                            </p:txEl>
                                          </p:spTgt>
                                        </p:tgtEl>
                                        <p:attrNameLst>
                                          <p:attrName>style.visibility</p:attrName>
                                        </p:attrNameLst>
                                      </p:cBhvr>
                                      <p:to>
                                        <p:strVal val="visible"/>
                                      </p:to>
                                    </p:set>
                                    <p:animEffect transition="in" filter="slide(fromBottom)">
                                      <p:cBhvr>
                                        <p:cTn id="10" dur="500"/>
                                        <p:tgtEl>
                                          <p:spTgt spid="17101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171011">
                                            <p:txEl>
                                              <p:pRg st="0" end="0"/>
                                            </p:txEl>
                                          </p:spTgt>
                                        </p:tgtEl>
                                        <p:attrNameLst>
                                          <p:attrName>style.visibility</p:attrName>
                                        </p:attrNameLst>
                                      </p:cBhvr>
                                      <p:to>
                                        <p:strVal val="visible"/>
                                      </p:to>
                                    </p:set>
                                    <p:anim calcmode="lin" valueType="num">
                                      <p:cBhvr>
                                        <p:cTn id="15" dur="1000" fill="hold"/>
                                        <p:tgtEl>
                                          <p:spTgt spid="171011">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171011">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171011">
                                            <p:txEl>
                                              <p:pRg st="0" end="0"/>
                                            </p:txEl>
                                          </p:spTgt>
                                        </p:tgtEl>
                                      </p:cBhvr>
                                    </p:animEffect>
                                  </p:childTnLst>
                                </p:cTn>
                              </p:par>
                              <p:par>
                                <p:cTn id="18" presetID="55" presetClass="entr" presetSubtype="0" fill="hold" nodeType="withEffect">
                                  <p:stCondLst>
                                    <p:cond delay="0"/>
                                  </p:stCondLst>
                                  <p:childTnLst>
                                    <p:set>
                                      <p:cBhvr>
                                        <p:cTn id="19" dur="1" fill="hold">
                                          <p:stCondLst>
                                            <p:cond delay="0"/>
                                          </p:stCondLst>
                                        </p:cTn>
                                        <p:tgtEl>
                                          <p:spTgt spid="171011">
                                            <p:txEl>
                                              <p:pRg st="2" end="2"/>
                                            </p:txEl>
                                          </p:spTgt>
                                        </p:tgtEl>
                                        <p:attrNameLst>
                                          <p:attrName>style.visibility</p:attrName>
                                        </p:attrNameLst>
                                      </p:cBhvr>
                                      <p:to>
                                        <p:strVal val="visible"/>
                                      </p:to>
                                    </p:set>
                                    <p:anim calcmode="lin" valueType="num">
                                      <p:cBhvr>
                                        <p:cTn id="20" dur="1000" fill="hold"/>
                                        <p:tgtEl>
                                          <p:spTgt spid="171011">
                                            <p:txEl>
                                              <p:pRg st="2" end="2"/>
                                            </p:txEl>
                                          </p:spTgt>
                                        </p:tgtEl>
                                        <p:attrNameLst>
                                          <p:attrName>ppt_w</p:attrName>
                                        </p:attrNameLst>
                                      </p:cBhvr>
                                      <p:tavLst>
                                        <p:tav tm="0">
                                          <p:val>
                                            <p:strVal val="#ppt_w*0.70"/>
                                          </p:val>
                                        </p:tav>
                                        <p:tav tm="100000">
                                          <p:val>
                                            <p:strVal val="#ppt_w"/>
                                          </p:val>
                                        </p:tav>
                                      </p:tavLst>
                                    </p:anim>
                                    <p:anim calcmode="lin" valueType="num">
                                      <p:cBhvr>
                                        <p:cTn id="21" dur="1000" fill="hold"/>
                                        <p:tgtEl>
                                          <p:spTgt spid="171011">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171011">
                                            <p:txEl>
                                              <p:pRg st="2" end="2"/>
                                            </p:txEl>
                                          </p:spTgt>
                                        </p:tgtEl>
                                      </p:cBhvr>
                                    </p:animEffect>
                                  </p:childTnLst>
                                </p:cTn>
                              </p:par>
                              <p:par>
                                <p:cTn id="23" presetID="55" presetClass="entr" presetSubtype="0" fill="hold" nodeType="withEffect">
                                  <p:stCondLst>
                                    <p:cond delay="0"/>
                                  </p:stCondLst>
                                  <p:childTnLst>
                                    <p:set>
                                      <p:cBhvr>
                                        <p:cTn id="24" dur="1" fill="hold">
                                          <p:stCondLst>
                                            <p:cond delay="0"/>
                                          </p:stCondLst>
                                        </p:cTn>
                                        <p:tgtEl>
                                          <p:spTgt spid="171011">
                                            <p:txEl>
                                              <p:pRg st="3" end="3"/>
                                            </p:txEl>
                                          </p:spTgt>
                                        </p:tgtEl>
                                        <p:attrNameLst>
                                          <p:attrName>style.visibility</p:attrName>
                                        </p:attrNameLst>
                                      </p:cBhvr>
                                      <p:to>
                                        <p:strVal val="visible"/>
                                      </p:to>
                                    </p:set>
                                    <p:anim calcmode="lin" valueType="num">
                                      <p:cBhvr>
                                        <p:cTn id="25" dur="1000" fill="hold"/>
                                        <p:tgtEl>
                                          <p:spTgt spid="171011">
                                            <p:txEl>
                                              <p:pRg st="3" end="3"/>
                                            </p:txEl>
                                          </p:spTgt>
                                        </p:tgtEl>
                                        <p:attrNameLst>
                                          <p:attrName>ppt_w</p:attrName>
                                        </p:attrNameLst>
                                      </p:cBhvr>
                                      <p:tavLst>
                                        <p:tav tm="0">
                                          <p:val>
                                            <p:strVal val="#ppt_w*0.70"/>
                                          </p:val>
                                        </p:tav>
                                        <p:tav tm="100000">
                                          <p:val>
                                            <p:strVal val="#ppt_w"/>
                                          </p:val>
                                        </p:tav>
                                      </p:tavLst>
                                    </p:anim>
                                    <p:anim calcmode="lin" valueType="num">
                                      <p:cBhvr>
                                        <p:cTn id="26" dur="1000" fill="hold"/>
                                        <p:tgtEl>
                                          <p:spTgt spid="171011">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171011">
                                            <p:txEl>
                                              <p:pRg st="3" end="3"/>
                                            </p:txEl>
                                          </p:spTgt>
                                        </p:tgtEl>
                                      </p:cBhvr>
                                    </p:animEffect>
                                  </p:childTnLst>
                                </p:cTn>
                              </p:par>
                              <p:par>
                                <p:cTn id="28" presetID="55" presetClass="entr" presetSubtype="0" fill="hold" nodeType="withEffect">
                                  <p:stCondLst>
                                    <p:cond delay="0"/>
                                  </p:stCondLst>
                                  <p:childTnLst>
                                    <p:set>
                                      <p:cBhvr>
                                        <p:cTn id="29" dur="1" fill="hold">
                                          <p:stCondLst>
                                            <p:cond delay="0"/>
                                          </p:stCondLst>
                                        </p:cTn>
                                        <p:tgtEl>
                                          <p:spTgt spid="171011">
                                            <p:txEl>
                                              <p:pRg st="5" end="5"/>
                                            </p:txEl>
                                          </p:spTgt>
                                        </p:tgtEl>
                                        <p:attrNameLst>
                                          <p:attrName>style.visibility</p:attrName>
                                        </p:attrNameLst>
                                      </p:cBhvr>
                                      <p:to>
                                        <p:strVal val="visible"/>
                                      </p:to>
                                    </p:set>
                                    <p:anim calcmode="lin" valueType="num">
                                      <p:cBhvr>
                                        <p:cTn id="30" dur="1000" fill="hold"/>
                                        <p:tgtEl>
                                          <p:spTgt spid="171011">
                                            <p:txEl>
                                              <p:pRg st="5" end="5"/>
                                            </p:txEl>
                                          </p:spTgt>
                                        </p:tgtEl>
                                        <p:attrNameLst>
                                          <p:attrName>ppt_w</p:attrName>
                                        </p:attrNameLst>
                                      </p:cBhvr>
                                      <p:tavLst>
                                        <p:tav tm="0">
                                          <p:val>
                                            <p:strVal val="#ppt_w*0.70"/>
                                          </p:val>
                                        </p:tav>
                                        <p:tav tm="100000">
                                          <p:val>
                                            <p:strVal val="#ppt_w"/>
                                          </p:val>
                                        </p:tav>
                                      </p:tavLst>
                                    </p:anim>
                                    <p:anim calcmode="lin" valueType="num">
                                      <p:cBhvr>
                                        <p:cTn id="31" dur="1000" fill="hold"/>
                                        <p:tgtEl>
                                          <p:spTgt spid="171011">
                                            <p:txEl>
                                              <p:pRg st="5" end="5"/>
                                            </p:txEl>
                                          </p:spTgt>
                                        </p:tgtEl>
                                        <p:attrNameLst>
                                          <p:attrName>ppt_h</p:attrName>
                                        </p:attrNameLst>
                                      </p:cBhvr>
                                      <p:tavLst>
                                        <p:tav tm="0">
                                          <p:val>
                                            <p:strVal val="#ppt_h"/>
                                          </p:val>
                                        </p:tav>
                                        <p:tav tm="100000">
                                          <p:val>
                                            <p:strVal val="#ppt_h"/>
                                          </p:val>
                                        </p:tav>
                                      </p:tavLst>
                                    </p:anim>
                                    <p:animEffect transition="in" filter="fade">
                                      <p:cBhvr>
                                        <p:cTn id="32" dur="1000"/>
                                        <p:tgtEl>
                                          <p:spTgt spid="17101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171012"/>
                                        </p:tgtEl>
                                        <p:attrNameLst>
                                          <p:attrName>style.visibility</p:attrName>
                                        </p:attrNameLst>
                                      </p:cBhvr>
                                      <p:to>
                                        <p:strVal val="visible"/>
                                      </p:to>
                                    </p:set>
                                    <p:animEffect transition="in" filter="wedge">
                                      <p:cBhvr>
                                        <p:cTn id="37" dur="1000"/>
                                        <p:tgtEl>
                                          <p:spTgt spid="1710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171013"/>
                                        </p:tgtEl>
                                        <p:attrNameLst>
                                          <p:attrName>style.visibility</p:attrName>
                                        </p:attrNameLst>
                                      </p:cBhvr>
                                      <p:to>
                                        <p:strVal val="visible"/>
                                      </p:to>
                                    </p:set>
                                    <p:anim calcmode="lin" valueType="num">
                                      <p:cBhvr>
                                        <p:cTn id="42" dur="1000" fill="hold"/>
                                        <p:tgtEl>
                                          <p:spTgt spid="171013"/>
                                        </p:tgtEl>
                                        <p:attrNameLst>
                                          <p:attrName>ppt_x</p:attrName>
                                        </p:attrNameLst>
                                      </p:cBhvr>
                                      <p:tavLst>
                                        <p:tav tm="0">
                                          <p:val>
                                            <p:strVal val="#ppt_x-.2"/>
                                          </p:val>
                                        </p:tav>
                                        <p:tav tm="100000">
                                          <p:val>
                                            <p:strVal val="#ppt_x"/>
                                          </p:val>
                                        </p:tav>
                                      </p:tavLst>
                                    </p:anim>
                                    <p:anim calcmode="lin" valueType="num">
                                      <p:cBhvr>
                                        <p:cTn id="43" dur="1000" fill="hold"/>
                                        <p:tgtEl>
                                          <p:spTgt spid="171013"/>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71013"/>
                                        </p:tgtEl>
                                      </p:cBhvr>
                                    </p:animEffect>
                                  </p:childTnLst>
                                </p:cTn>
                              </p:par>
                              <p:par>
                                <p:cTn id="45" presetID="29" presetClass="entr" presetSubtype="0" fill="hold" nodeType="withEffect">
                                  <p:stCondLst>
                                    <p:cond delay="0"/>
                                  </p:stCondLst>
                                  <p:childTnLst>
                                    <p:set>
                                      <p:cBhvr>
                                        <p:cTn id="46" dur="1" fill="hold">
                                          <p:stCondLst>
                                            <p:cond delay="0"/>
                                          </p:stCondLst>
                                        </p:cTn>
                                        <p:tgtEl>
                                          <p:spTgt spid="171014"/>
                                        </p:tgtEl>
                                        <p:attrNameLst>
                                          <p:attrName>style.visibility</p:attrName>
                                        </p:attrNameLst>
                                      </p:cBhvr>
                                      <p:to>
                                        <p:strVal val="visible"/>
                                      </p:to>
                                    </p:set>
                                    <p:anim calcmode="lin" valueType="num">
                                      <p:cBhvr>
                                        <p:cTn id="47" dur="1000" fill="hold"/>
                                        <p:tgtEl>
                                          <p:spTgt spid="171014"/>
                                        </p:tgtEl>
                                        <p:attrNameLst>
                                          <p:attrName>ppt_x</p:attrName>
                                        </p:attrNameLst>
                                      </p:cBhvr>
                                      <p:tavLst>
                                        <p:tav tm="0">
                                          <p:val>
                                            <p:strVal val="#ppt_x-.2"/>
                                          </p:val>
                                        </p:tav>
                                        <p:tav tm="100000">
                                          <p:val>
                                            <p:strVal val="#ppt_x"/>
                                          </p:val>
                                        </p:tav>
                                      </p:tavLst>
                                    </p:anim>
                                    <p:anim calcmode="lin" valueType="num">
                                      <p:cBhvr>
                                        <p:cTn id="48" dur="1000" fill="hold"/>
                                        <p:tgtEl>
                                          <p:spTgt spid="171014"/>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7101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xit" presetSubtype="0" fill="hold" nodeType="clickEffect">
                                  <p:stCondLst>
                                    <p:cond delay="0"/>
                                  </p:stCondLst>
                                  <p:childTnLst>
                                    <p:anim calcmode="lin" valueType="num">
                                      <p:cBhvr>
                                        <p:cTn id="53" dur="500"/>
                                        <p:tgtEl>
                                          <p:spTgt spid="171012"/>
                                        </p:tgtEl>
                                        <p:attrNameLst>
                                          <p:attrName>ppt_x</p:attrName>
                                        </p:attrNameLst>
                                      </p:cBhvr>
                                      <p:tavLst>
                                        <p:tav tm="0">
                                          <p:val>
                                            <p:strVal val="ppt_x"/>
                                          </p:val>
                                        </p:tav>
                                        <p:tav tm="100000">
                                          <p:val>
                                            <p:strVal val="ppt_x-.2"/>
                                          </p:val>
                                        </p:tav>
                                      </p:tavLst>
                                    </p:anim>
                                    <p:anim calcmode="lin" valueType="num">
                                      <p:cBhvr>
                                        <p:cTn id="54" dur="500"/>
                                        <p:tgtEl>
                                          <p:spTgt spid="171012"/>
                                        </p:tgtEl>
                                        <p:attrNameLst>
                                          <p:attrName>ppt_y</p:attrName>
                                        </p:attrNameLst>
                                      </p:cBhvr>
                                      <p:tavLst>
                                        <p:tav tm="0">
                                          <p:val>
                                            <p:strVal val="ppt_y"/>
                                          </p:val>
                                        </p:tav>
                                        <p:tav tm="100000">
                                          <p:val>
                                            <p:strVal val="ppt_y"/>
                                          </p:val>
                                        </p:tav>
                                      </p:tavLst>
                                    </p:anim>
                                    <p:animEffect transition="out" filter="fade">
                                      <p:cBhvr>
                                        <p:cTn id="55" dur="500"/>
                                        <p:tgtEl>
                                          <p:spTgt spid="171012"/>
                                        </p:tgtEl>
                                      </p:cBhvr>
                                    </p:animEffect>
                                    <p:set>
                                      <p:cBhvr>
                                        <p:cTn id="56" dur="1" fill="hold">
                                          <p:stCondLst>
                                            <p:cond delay="499"/>
                                          </p:stCondLst>
                                        </p:cTn>
                                        <p:tgtEl>
                                          <p:spTgt spid="171012"/>
                                        </p:tgtEl>
                                        <p:attrNameLst>
                                          <p:attrName>style.visibility</p:attrName>
                                        </p:attrNameLst>
                                      </p:cBhvr>
                                      <p:to>
                                        <p:strVal val="hidden"/>
                                      </p:to>
                                    </p:set>
                                  </p:childTnLst>
                                </p:cTn>
                              </p:par>
                              <p:par>
                                <p:cTn id="57" presetID="29" presetClass="exit" presetSubtype="0" fill="hold" nodeType="withEffect">
                                  <p:stCondLst>
                                    <p:cond delay="0"/>
                                  </p:stCondLst>
                                  <p:childTnLst>
                                    <p:anim calcmode="lin" valueType="num">
                                      <p:cBhvr>
                                        <p:cTn id="58" dur="500"/>
                                        <p:tgtEl>
                                          <p:spTgt spid="171013"/>
                                        </p:tgtEl>
                                        <p:attrNameLst>
                                          <p:attrName>ppt_x</p:attrName>
                                        </p:attrNameLst>
                                      </p:cBhvr>
                                      <p:tavLst>
                                        <p:tav tm="0">
                                          <p:val>
                                            <p:strVal val="ppt_x"/>
                                          </p:val>
                                        </p:tav>
                                        <p:tav tm="100000">
                                          <p:val>
                                            <p:strVal val="ppt_x-.2"/>
                                          </p:val>
                                        </p:tav>
                                      </p:tavLst>
                                    </p:anim>
                                    <p:anim calcmode="lin" valueType="num">
                                      <p:cBhvr>
                                        <p:cTn id="59" dur="500"/>
                                        <p:tgtEl>
                                          <p:spTgt spid="171013"/>
                                        </p:tgtEl>
                                        <p:attrNameLst>
                                          <p:attrName>ppt_y</p:attrName>
                                        </p:attrNameLst>
                                      </p:cBhvr>
                                      <p:tavLst>
                                        <p:tav tm="0">
                                          <p:val>
                                            <p:strVal val="ppt_y"/>
                                          </p:val>
                                        </p:tav>
                                        <p:tav tm="100000">
                                          <p:val>
                                            <p:strVal val="ppt_y"/>
                                          </p:val>
                                        </p:tav>
                                      </p:tavLst>
                                    </p:anim>
                                    <p:animEffect transition="out" filter="fade">
                                      <p:cBhvr>
                                        <p:cTn id="60" dur="500"/>
                                        <p:tgtEl>
                                          <p:spTgt spid="171013"/>
                                        </p:tgtEl>
                                      </p:cBhvr>
                                    </p:animEffect>
                                    <p:set>
                                      <p:cBhvr>
                                        <p:cTn id="61" dur="1" fill="hold">
                                          <p:stCondLst>
                                            <p:cond delay="499"/>
                                          </p:stCondLst>
                                        </p:cTn>
                                        <p:tgtEl>
                                          <p:spTgt spid="171013"/>
                                        </p:tgtEl>
                                        <p:attrNameLst>
                                          <p:attrName>style.visibility</p:attrName>
                                        </p:attrNameLst>
                                      </p:cBhvr>
                                      <p:to>
                                        <p:strVal val="hidden"/>
                                      </p:to>
                                    </p:set>
                                  </p:childTnLst>
                                </p:cTn>
                              </p:par>
                              <p:par>
                                <p:cTn id="62" presetID="29" presetClass="exit" presetSubtype="0" fill="hold" nodeType="withEffect">
                                  <p:stCondLst>
                                    <p:cond delay="0"/>
                                  </p:stCondLst>
                                  <p:childTnLst>
                                    <p:anim calcmode="lin" valueType="num">
                                      <p:cBhvr>
                                        <p:cTn id="63" dur="500"/>
                                        <p:tgtEl>
                                          <p:spTgt spid="171014"/>
                                        </p:tgtEl>
                                        <p:attrNameLst>
                                          <p:attrName>ppt_x</p:attrName>
                                        </p:attrNameLst>
                                      </p:cBhvr>
                                      <p:tavLst>
                                        <p:tav tm="0">
                                          <p:val>
                                            <p:strVal val="ppt_x"/>
                                          </p:val>
                                        </p:tav>
                                        <p:tav tm="100000">
                                          <p:val>
                                            <p:strVal val="ppt_x-.2"/>
                                          </p:val>
                                        </p:tav>
                                      </p:tavLst>
                                    </p:anim>
                                    <p:anim calcmode="lin" valueType="num">
                                      <p:cBhvr>
                                        <p:cTn id="64" dur="500"/>
                                        <p:tgtEl>
                                          <p:spTgt spid="171014"/>
                                        </p:tgtEl>
                                        <p:attrNameLst>
                                          <p:attrName>ppt_y</p:attrName>
                                        </p:attrNameLst>
                                      </p:cBhvr>
                                      <p:tavLst>
                                        <p:tav tm="0">
                                          <p:val>
                                            <p:strVal val="ppt_y"/>
                                          </p:val>
                                        </p:tav>
                                        <p:tav tm="100000">
                                          <p:val>
                                            <p:strVal val="ppt_y"/>
                                          </p:val>
                                        </p:tav>
                                      </p:tavLst>
                                    </p:anim>
                                    <p:animEffect transition="out" filter="fade">
                                      <p:cBhvr>
                                        <p:cTn id="65" dur="500"/>
                                        <p:tgtEl>
                                          <p:spTgt spid="171014"/>
                                        </p:tgtEl>
                                      </p:cBhvr>
                                    </p:animEffect>
                                    <p:set>
                                      <p:cBhvr>
                                        <p:cTn id="66" dur="1" fill="hold">
                                          <p:stCondLst>
                                            <p:cond delay="499"/>
                                          </p:stCondLst>
                                        </p:cTn>
                                        <p:tgtEl>
                                          <p:spTgt spid="171014"/>
                                        </p:tgtEl>
                                        <p:attrNameLst>
                                          <p:attrName>style.visibility</p:attrName>
                                        </p:attrNameLst>
                                      </p:cBhvr>
                                      <p:to>
                                        <p:strVal val="hidden"/>
                                      </p:to>
                                    </p:set>
                                  </p:childTnLst>
                                </p:cTn>
                              </p:par>
                              <p:par>
                                <p:cTn id="67" presetID="29" presetClass="exit" presetSubtype="0" fill="hold" grpId="0" nodeType="withEffect">
                                  <p:stCondLst>
                                    <p:cond delay="0"/>
                                  </p:stCondLst>
                                  <p:childTnLst>
                                    <p:anim calcmode="lin" valueType="num">
                                      <p:cBhvr>
                                        <p:cTn id="68" dur="500"/>
                                        <p:tgtEl>
                                          <p:spTgt spid="171010">
                                            <p:txEl>
                                              <p:pRg st="0" end="0"/>
                                            </p:txEl>
                                          </p:spTgt>
                                        </p:tgtEl>
                                        <p:attrNameLst>
                                          <p:attrName>ppt_x</p:attrName>
                                        </p:attrNameLst>
                                      </p:cBhvr>
                                      <p:tavLst>
                                        <p:tav tm="0">
                                          <p:val>
                                            <p:strVal val="ppt_x"/>
                                          </p:val>
                                        </p:tav>
                                        <p:tav tm="100000">
                                          <p:val>
                                            <p:strVal val="ppt_x-.2"/>
                                          </p:val>
                                        </p:tav>
                                      </p:tavLst>
                                    </p:anim>
                                    <p:anim calcmode="lin" valueType="num">
                                      <p:cBhvr>
                                        <p:cTn id="69" dur="500"/>
                                        <p:tgtEl>
                                          <p:spTgt spid="171010">
                                            <p:txEl>
                                              <p:pRg st="0" end="0"/>
                                            </p:txEl>
                                          </p:spTgt>
                                        </p:tgtEl>
                                        <p:attrNameLst>
                                          <p:attrName>ppt_y</p:attrName>
                                        </p:attrNameLst>
                                      </p:cBhvr>
                                      <p:tavLst>
                                        <p:tav tm="0">
                                          <p:val>
                                            <p:strVal val="ppt_y"/>
                                          </p:val>
                                        </p:tav>
                                        <p:tav tm="100000">
                                          <p:val>
                                            <p:strVal val="ppt_y"/>
                                          </p:val>
                                        </p:tav>
                                      </p:tavLst>
                                    </p:anim>
                                    <p:animEffect transition="out" filter="fade">
                                      <p:cBhvr>
                                        <p:cTn id="70" dur="500"/>
                                        <p:tgtEl>
                                          <p:spTgt spid="171010">
                                            <p:txEl>
                                              <p:pRg st="0" end="0"/>
                                            </p:txEl>
                                          </p:spTgt>
                                        </p:tgtEl>
                                      </p:cBhvr>
                                    </p:animEffect>
                                    <p:set>
                                      <p:cBhvr>
                                        <p:cTn id="71" dur="1" fill="hold">
                                          <p:stCondLst>
                                            <p:cond delay="499"/>
                                          </p:stCondLst>
                                        </p:cTn>
                                        <p:tgtEl>
                                          <p:spTgt spid="171010">
                                            <p:txEl>
                                              <p:pRg st="0" end="0"/>
                                            </p:txEl>
                                          </p:spTgt>
                                        </p:tgtEl>
                                        <p:attrNameLst>
                                          <p:attrName>style.visibility</p:attrName>
                                        </p:attrNameLst>
                                      </p:cBhvr>
                                      <p:to>
                                        <p:strVal val="hidden"/>
                                      </p:to>
                                    </p:set>
                                  </p:childTnLst>
                                </p:cTn>
                              </p:par>
                              <p:par>
                                <p:cTn id="72" presetID="29" presetClass="exit" presetSubtype="0" fill="hold" grpId="0" nodeType="withEffect">
                                  <p:stCondLst>
                                    <p:cond delay="0"/>
                                  </p:stCondLst>
                                  <p:childTnLst>
                                    <p:anim calcmode="lin" valueType="num">
                                      <p:cBhvr>
                                        <p:cTn id="73" dur="500"/>
                                        <p:tgtEl>
                                          <p:spTgt spid="171010">
                                            <p:txEl>
                                              <p:pRg st="1" end="1"/>
                                            </p:txEl>
                                          </p:spTgt>
                                        </p:tgtEl>
                                        <p:attrNameLst>
                                          <p:attrName>ppt_x</p:attrName>
                                        </p:attrNameLst>
                                      </p:cBhvr>
                                      <p:tavLst>
                                        <p:tav tm="0">
                                          <p:val>
                                            <p:strVal val="ppt_x"/>
                                          </p:val>
                                        </p:tav>
                                        <p:tav tm="100000">
                                          <p:val>
                                            <p:strVal val="ppt_x-.2"/>
                                          </p:val>
                                        </p:tav>
                                      </p:tavLst>
                                    </p:anim>
                                    <p:anim calcmode="lin" valueType="num">
                                      <p:cBhvr>
                                        <p:cTn id="74" dur="500"/>
                                        <p:tgtEl>
                                          <p:spTgt spid="171010">
                                            <p:txEl>
                                              <p:pRg st="1" end="1"/>
                                            </p:txEl>
                                          </p:spTgt>
                                        </p:tgtEl>
                                        <p:attrNameLst>
                                          <p:attrName>ppt_y</p:attrName>
                                        </p:attrNameLst>
                                      </p:cBhvr>
                                      <p:tavLst>
                                        <p:tav tm="0">
                                          <p:val>
                                            <p:strVal val="ppt_y"/>
                                          </p:val>
                                        </p:tav>
                                        <p:tav tm="100000">
                                          <p:val>
                                            <p:strVal val="ppt_y"/>
                                          </p:val>
                                        </p:tav>
                                      </p:tavLst>
                                    </p:anim>
                                    <p:animEffect transition="out" filter="fade">
                                      <p:cBhvr>
                                        <p:cTn id="75" dur="500"/>
                                        <p:tgtEl>
                                          <p:spTgt spid="171010">
                                            <p:txEl>
                                              <p:pRg st="1" end="1"/>
                                            </p:txEl>
                                          </p:spTgt>
                                        </p:tgtEl>
                                      </p:cBhvr>
                                    </p:animEffect>
                                    <p:set>
                                      <p:cBhvr>
                                        <p:cTn id="76" dur="1" fill="hold">
                                          <p:stCondLst>
                                            <p:cond delay="499"/>
                                          </p:stCondLst>
                                        </p:cTn>
                                        <p:tgtEl>
                                          <p:spTgt spid="171010">
                                            <p:txEl>
                                              <p:pRg st="1" end="1"/>
                                            </p:txEl>
                                          </p:spTgt>
                                        </p:tgtEl>
                                        <p:attrNameLst>
                                          <p:attrName>style.visibility</p:attrName>
                                        </p:attrNameLst>
                                      </p:cBhvr>
                                      <p:to>
                                        <p:strVal val="hidden"/>
                                      </p:to>
                                    </p:set>
                                  </p:childTnLst>
                                </p:cTn>
                              </p:par>
                              <p:par>
                                <p:cTn id="77" presetID="29" presetClass="exit" presetSubtype="0" fill="hold" grpId="0" nodeType="withEffect">
                                  <p:stCondLst>
                                    <p:cond delay="0"/>
                                  </p:stCondLst>
                                  <p:childTnLst>
                                    <p:anim calcmode="lin" valueType="num">
                                      <p:cBhvr>
                                        <p:cTn id="78" dur="500"/>
                                        <p:tgtEl>
                                          <p:spTgt spid="171011">
                                            <p:txEl>
                                              <p:pRg st="0" end="0"/>
                                            </p:txEl>
                                          </p:spTgt>
                                        </p:tgtEl>
                                        <p:attrNameLst>
                                          <p:attrName>ppt_x</p:attrName>
                                        </p:attrNameLst>
                                      </p:cBhvr>
                                      <p:tavLst>
                                        <p:tav tm="0">
                                          <p:val>
                                            <p:strVal val="ppt_x"/>
                                          </p:val>
                                        </p:tav>
                                        <p:tav tm="100000">
                                          <p:val>
                                            <p:strVal val="ppt_x-.2"/>
                                          </p:val>
                                        </p:tav>
                                      </p:tavLst>
                                    </p:anim>
                                    <p:anim calcmode="lin" valueType="num">
                                      <p:cBhvr>
                                        <p:cTn id="79" dur="500"/>
                                        <p:tgtEl>
                                          <p:spTgt spid="171011">
                                            <p:txEl>
                                              <p:pRg st="0" end="0"/>
                                            </p:txEl>
                                          </p:spTgt>
                                        </p:tgtEl>
                                        <p:attrNameLst>
                                          <p:attrName>ppt_y</p:attrName>
                                        </p:attrNameLst>
                                      </p:cBhvr>
                                      <p:tavLst>
                                        <p:tav tm="0">
                                          <p:val>
                                            <p:strVal val="ppt_y"/>
                                          </p:val>
                                        </p:tav>
                                        <p:tav tm="100000">
                                          <p:val>
                                            <p:strVal val="ppt_y"/>
                                          </p:val>
                                        </p:tav>
                                      </p:tavLst>
                                    </p:anim>
                                    <p:animEffect transition="out" filter="fade">
                                      <p:cBhvr>
                                        <p:cTn id="80" dur="500"/>
                                        <p:tgtEl>
                                          <p:spTgt spid="171011">
                                            <p:txEl>
                                              <p:pRg st="0" end="0"/>
                                            </p:txEl>
                                          </p:spTgt>
                                        </p:tgtEl>
                                      </p:cBhvr>
                                    </p:animEffect>
                                    <p:set>
                                      <p:cBhvr>
                                        <p:cTn id="81" dur="1" fill="hold">
                                          <p:stCondLst>
                                            <p:cond delay="499"/>
                                          </p:stCondLst>
                                        </p:cTn>
                                        <p:tgtEl>
                                          <p:spTgt spid="171011">
                                            <p:txEl>
                                              <p:pRg st="0" end="0"/>
                                            </p:txEl>
                                          </p:spTgt>
                                        </p:tgtEl>
                                        <p:attrNameLst>
                                          <p:attrName>style.visibility</p:attrName>
                                        </p:attrNameLst>
                                      </p:cBhvr>
                                      <p:to>
                                        <p:strVal val="hidden"/>
                                      </p:to>
                                    </p:set>
                                  </p:childTnLst>
                                </p:cTn>
                              </p:par>
                              <p:par>
                                <p:cTn id="82" presetID="29" presetClass="exit" presetSubtype="0" fill="hold" grpId="0" nodeType="withEffect">
                                  <p:stCondLst>
                                    <p:cond delay="0"/>
                                  </p:stCondLst>
                                  <p:childTnLst>
                                    <p:anim calcmode="lin" valueType="num">
                                      <p:cBhvr>
                                        <p:cTn id="83" dur="500"/>
                                        <p:tgtEl>
                                          <p:spTgt spid="171011">
                                            <p:txEl>
                                              <p:pRg st="2" end="2"/>
                                            </p:txEl>
                                          </p:spTgt>
                                        </p:tgtEl>
                                        <p:attrNameLst>
                                          <p:attrName>ppt_x</p:attrName>
                                        </p:attrNameLst>
                                      </p:cBhvr>
                                      <p:tavLst>
                                        <p:tav tm="0">
                                          <p:val>
                                            <p:strVal val="ppt_x"/>
                                          </p:val>
                                        </p:tav>
                                        <p:tav tm="100000">
                                          <p:val>
                                            <p:strVal val="ppt_x-.2"/>
                                          </p:val>
                                        </p:tav>
                                      </p:tavLst>
                                    </p:anim>
                                    <p:anim calcmode="lin" valueType="num">
                                      <p:cBhvr>
                                        <p:cTn id="84" dur="500"/>
                                        <p:tgtEl>
                                          <p:spTgt spid="171011">
                                            <p:txEl>
                                              <p:pRg st="2" end="2"/>
                                            </p:txEl>
                                          </p:spTgt>
                                        </p:tgtEl>
                                        <p:attrNameLst>
                                          <p:attrName>ppt_y</p:attrName>
                                        </p:attrNameLst>
                                      </p:cBhvr>
                                      <p:tavLst>
                                        <p:tav tm="0">
                                          <p:val>
                                            <p:strVal val="ppt_y"/>
                                          </p:val>
                                        </p:tav>
                                        <p:tav tm="100000">
                                          <p:val>
                                            <p:strVal val="ppt_y"/>
                                          </p:val>
                                        </p:tav>
                                      </p:tavLst>
                                    </p:anim>
                                    <p:animEffect transition="out" filter="fade">
                                      <p:cBhvr>
                                        <p:cTn id="85" dur="500"/>
                                        <p:tgtEl>
                                          <p:spTgt spid="171011">
                                            <p:txEl>
                                              <p:pRg st="2" end="2"/>
                                            </p:txEl>
                                          </p:spTgt>
                                        </p:tgtEl>
                                      </p:cBhvr>
                                    </p:animEffect>
                                    <p:set>
                                      <p:cBhvr>
                                        <p:cTn id="86" dur="1" fill="hold">
                                          <p:stCondLst>
                                            <p:cond delay="499"/>
                                          </p:stCondLst>
                                        </p:cTn>
                                        <p:tgtEl>
                                          <p:spTgt spid="171011">
                                            <p:txEl>
                                              <p:pRg st="2" end="2"/>
                                            </p:txEl>
                                          </p:spTgt>
                                        </p:tgtEl>
                                        <p:attrNameLst>
                                          <p:attrName>style.visibility</p:attrName>
                                        </p:attrNameLst>
                                      </p:cBhvr>
                                      <p:to>
                                        <p:strVal val="hidden"/>
                                      </p:to>
                                    </p:set>
                                  </p:childTnLst>
                                </p:cTn>
                              </p:par>
                              <p:par>
                                <p:cTn id="87" presetID="29" presetClass="exit" presetSubtype="0" fill="hold" grpId="0" nodeType="withEffect">
                                  <p:stCondLst>
                                    <p:cond delay="0"/>
                                  </p:stCondLst>
                                  <p:childTnLst>
                                    <p:anim calcmode="lin" valueType="num">
                                      <p:cBhvr>
                                        <p:cTn id="88" dur="500"/>
                                        <p:tgtEl>
                                          <p:spTgt spid="171011">
                                            <p:txEl>
                                              <p:pRg st="3" end="3"/>
                                            </p:txEl>
                                          </p:spTgt>
                                        </p:tgtEl>
                                        <p:attrNameLst>
                                          <p:attrName>ppt_x</p:attrName>
                                        </p:attrNameLst>
                                      </p:cBhvr>
                                      <p:tavLst>
                                        <p:tav tm="0">
                                          <p:val>
                                            <p:strVal val="ppt_x"/>
                                          </p:val>
                                        </p:tav>
                                        <p:tav tm="100000">
                                          <p:val>
                                            <p:strVal val="ppt_x-.2"/>
                                          </p:val>
                                        </p:tav>
                                      </p:tavLst>
                                    </p:anim>
                                    <p:anim calcmode="lin" valueType="num">
                                      <p:cBhvr>
                                        <p:cTn id="89" dur="500"/>
                                        <p:tgtEl>
                                          <p:spTgt spid="171011">
                                            <p:txEl>
                                              <p:pRg st="3" end="3"/>
                                            </p:txEl>
                                          </p:spTgt>
                                        </p:tgtEl>
                                        <p:attrNameLst>
                                          <p:attrName>ppt_y</p:attrName>
                                        </p:attrNameLst>
                                      </p:cBhvr>
                                      <p:tavLst>
                                        <p:tav tm="0">
                                          <p:val>
                                            <p:strVal val="ppt_y"/>
                                          </p:val>
                                        </p:tav>
                                        <p:tav tm="100000">
                                          <p:val>
                                            <p:strVal val="ppt_y"/>
                                          </p:val>
                                        </p:tav>
                                      </p:tavLst>
                                    </p:anim>
                                    <p:animEffect transition="out" filter="fade">
                                      <p:cBhvr>
                                        <p:cTn id="90" dur="500"/>
                                        <p:tgtEl>
                                          <p:spTgt spid="171011">
                                            <p:txEl>
                                              <p:pRg st="3" end="3"/>
                                            </p:txEl>
                                          </p:spTgt>
                                        </p:tgtEl>
                                      </p:cBhvr>
                                    </p:animEffect>
                                    <p:set>
                                      <p:cBhvr>
                                        <p:cTn id="91" dur="1" fill="hold">
                                          <p:stCondLst>
                                            <p:cond delay="499"/>
                                          </p:stCondLst>
                                        </p:cTn>
                                        <p:tgtEl>
                                          <p:spTgt spid="171011">
                                            <p:txEl>
                                              <p:pRg st="3" end="3"/>
                                            </p:txEl>
                                          </p:spTgt>
                                        </p:tgtEl>
                                        <p:attrNameLst>
                                          <p:attrName>style.visibility</p:attrName>
                                        </p:attrNameLst>
                                      </p:cBhvr>
                                      <p:to>
                                        <p:strVal val="hidden"/>
                                      </p:to>
                                    </p:set>
                                  </p:childTnLst>
                                </p:cTn>
                              </p:par>
                              <p:par>
                                <p:cTn id="92" presetID="29" presetClass="exit" presetSubtype="0" fill="hold" grpId="0" nodeType="withEffect">
                                  <p:stCondLst>
                                    <p:cond delay="0"/>
                                  </p:stCondLst>
                                  <p:childTnLst>
                                    <p:anim calcmode="lin" valueType="num">
                                      <p:cBhvr>
                                        <p:cTn id="93" dur="500"/>
                                        <p:tgtEl>
                                          <p:spTgt spid="171011">
                                            <p:txEl>
                                              <p:pRg st="5" end="5"/>
                                            </p:txEl>
                                          </p:spTgt>
                                        </p:tgtEl>
                                        <p:attrNameLst>
                                          <p:attrName>ppt_x</p:attrName>
                                        </p:attrNameLst>
                                      </p:cBhvr>
                                      <p:tavLst>
                                        <p:tav tm="0">
                                          <p:val>
                                            <p:strVal val="ppt_x"/>
                                          </p:val>
                                        </p:tav>
                                        <p:tav tm="100000">
                                          <p:val>
                                            <p:strVal val="ppt_x-.2"/>
                                          </p:val>
                                        </p:tav>
                                      </p:tavLst>
                                    </p:anim>
                                    <p:anim calcmode="lin" valueType="num">
                                      <p:cBhvr>
                                        <p:cTn id="94" dur="500"/>
                                        <p:tgtEl>
                                          <p:spTgt spid="171011">
                                            <p:txEl>
                                              <p:pRg st="5" end="5"/>
                                            </p:txEl>
                                          </p:spTgt>
                                        </p:tgtEl>
                                        <p:attrNameLst>
                                          <p:attrName>ppt_y</p:attrName>
                                        </p:attrNameLst>
                                      </p:cBhvr>
                                      <p:tavLst>
                                        <p:tav tm="0">
                                          <p:val>
                                            <p:strVal val="ppt_y"/>
                                          </p:val>
                                        </p:tav>
                                        <p:tav tm="100000">
                                          <p:val>
                                            <p:strVal val="ppt_y"/>
                                          </p:val>
                                        </p:tav>
                                      </p:tavLst>
                                    </p:anim>
                                    <p:animEffect transition="out" filter="fade">
                                      <p:cBhvr>
                                        <p:cTn id="95" dur="500"/>
                                        <p:tgtEl>
                                          <p:spTgt spid="171011">
                                            <p:txEl>
                                              <p:pRg st="5" end="5"/>
                                            </p:txEl>
                                          </p:spTgt>
                                        </p:tgtEl>
                                      </p:cBhvr>
                                    </p:animEffect>
                                    <p:set>
                                      <p:cBhvr>
                                        <p:cTn id="96" dur="1" fill="hold">
                                          <p:stCondLst>
                                            <p:cond delay="499"/>
                                          </p:stCondLst>
                                        </p:cTn>
                                        <p:tgtEl>
                                          <p:spTgt spid="171011">
                                            <p:txEl>
                                              <p:pRg st="5" end="5"/>
                                            </p:txEl>
                                          </p:spTgt>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2" presetClass="entr" presetSubtype="4" fill="hold" grpId="0" nodeType="clickEffect">
                                  <p:stCondLst>
                                    <p:cond delay="0"/>
                                  </p:stCondLst>
                                  <p:childTnLst>
                                    <p:set>
                                      <p:cBhvr>
                                        <p:cTn id="100" dur="1" fill="hold">
                                          <p:stCondLst>
                                            <p:cond delay="0"/>
                                          </p:stCondLst>
                                        </p:cTn>
                                        <p:tgtEl>
                                          <p:spTgt spid="171015"/>
                                        </p:tgtEl>
                                        <p:attrNameLst>
                                          <p:attrName>style.visibility</p:attrName>
                                        </p:attrNameLst>
                                      </p:cBhvr>
                                      <p:to>
                                        <p:strVal val="visible"/>
                                      </p:to>
                                    </p:set>
                                    <p:animEffect transition="in" filter="slide(fromBottom)">
                                      <p:cBhvr>
                                        <p:cTn id="101" dur="500"/>
                                        <p:tgtEl>
                                          <p:spTgt spid="171015"/>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9" presetClass="exit" presetSubtype="0" fill="hold" grpId="1" nodeType="clickEffect">
                                  <p:stCondLst>
                                    <p:cond delay="0"/>
                                  </p:stCondLst>
                                  <p:childTnLst>
                                    <p:anim calcmode="lin" valueType="num">
                                      <p:cBhvr>
                                        <p:cTn id="105" dur="500"/>
                                        <p:tgtEl>
                                          <p:spTgt spid="171010">
                                            <p:txEl>
                                              <p:pRg st="0" end="0"/>
                                            </p:txEl>
                                          </p:spTgt>
                                        </p:tgtEl>
                                        <p:attrNameLst>
                                          <p:attrName>ppt_x</p:attrName>
                                        </p:attrNameLst>
                                      </p:cBhvr>
                                      <p:tavLst>
                                        <p:tav tm="0">
                                          <p:val>
                                            <p:strVal val="ppt_x"/>
                                          </p:val>
                                        </p:tav>
                                        <p:tav tm="100000">
                                          <p:val>
                                            <p:strVal val="ppt_x-.2"/>
                                          </p:val>
                                        </p:tav>
                                      </p:tavLst>
                                    </p:anim>
                                    <p:anim calcmode="lin" valueType="num">
                                      <p:cBhvr>
                                        <p:cTn id="106" dur="500"/>
                                        <p:tgtEl>
                                          <p:spTgt spid="171010">
                                            <p:txEl>
                                              <p:pRg st="0" end="0"/>
                                            </p:txEl>
                                          </p:spTgt>
                                        </p:tgtEl>
                                        <p:attrNameLst>
                                          <p:attrName>ppt_y</p:attrName>
                                        </p:attrNameLst>
                                      </p:cBhvr>
                                      <p:tavLst>
                                        <p:tav tm="0">
                                          <p:val>
                                            <p:strVal val="ppt_y"/>
                                          </p:val>
                                        </p:tav>
                                        <p:tav tm="100000">
                                          <p:val>
                                            <p:strVal val="ppt_y"/>
                                          </p:val>
                                        </p:tav>
                                      </p:tavLst>
                                    </p:anim>
                                    <p:animEffect transition="out" filter="fade">
                                      <p:cBhvr>
                                        <p:cTn id="107" dur="500"/>
                                        <p:tgtEl>
                                          <p:spTgt spid="171010">
                                            <p:txEl>
                                              <p:pRg st="0" end="0"/>
                                            </p:txEl>
                                          </p:spTgt>
                                        </p:tgtEl>
                                      </p:cBhvr>
                                    </p:animEffect>
                                    <p:set>
                                      <p:cBhvr>
                                        <p:cTn id="108" dur="1" fill="hold">
                                          <p:stCondLst>
                                            <p:cond delay="499"/>
                                          </p:stCondLst>
                                        </p:cTn>
                                        <p:tgtEl>
                                          <p:spTgt spid="171010">
                                            <p:txEl>
                                              <p:pRg st="0" end="0"/>
                                            </p:txEl>
                                          </p:spTgt>
                                        </p:tgtEl>
                                        <p:attrNameLst>
                                          <p:attrName>style.visibility</p:attrName>
                                        </p:attrNameLst>
                                      </p:cBhvr>
                                      <p:to>
                                        <p:strVal val="hidden"/>
                                      </p:to>
                                    </p:set>
                                  </p:childTnLst>
                                </p:cTn>
                              </p:par>
                              <p:par>
                                <p:cTn id="109" presetID="29" presetClass="exit" presetSubtype="0" fill="hold" grpId="1" nodeType="withEffect">
                                  <p:stCondLst>
                                    <p:cond delay="0"/>
                                  </p:stCondLst>
                                  <p:childTnLst>
                                    <p:anim calcmode="lin" valueType="num">
                                      <p:cBhvr>
                                        <p:cTn id="110" dur="500"/>
                                        <p:tgtEl>
                                          <p:spTgt spid="171010">
                                            <p:txEl>
                                              <p:pRg st="1" end="1"/>
                                            </p:txEl>
                                          </p:spTgt>
                                        </p:tgtEl>
                                        <p:attrNameLst>
                                          <p:attrName>ppt_x</p:attrName>
                                        </p:attrNameLst>
                                      </p:cBhvr>
                                      <p:tavLst>
                                        <p:tav tm="0">
                                          <p:val>
                                            <p:strVal val="ppt_x"/>
                                          </p:val>
                                        </p:tav>
                                        <p:tav tm="100000">
                                          <p:val>
                                            <p:strVal val="ppt_x-.2"/>
                                          </p:val>
                                        </p:tav>
                                      </p:tavLst>
                                    </p:anim>
                                    <p:anim calcmode="lin" valueType="num">
                                      <p:cBhvr>
                                        <p:cTn id="111" dur="500"/>
                                        <p:tgtEl>
                                          <p:spTgt spid="171010">
                                            <p:txEl>
                                              <p:pRg st="1" end="1"/>
                                            </p:txEl>
                                          </p:spTgt>
                                        </p:tgtEl>
                                        <p:attrNameLst>
                                          <p:attrName>ppt_y</p:attrName>
                                        </p:attrNameLst>
                                      </p:cBhvr>
                                      <p:tavLst>
                                        <p:tav tm="0">
                                          <p:val>
                                            <p:strVal val="ppt_y"/>
                                          </p:val>
                                        </p:tav>
                                        <p:tav tm="100000">
                                          <p:val>
                                            <p:strVal val="ppt_y"/>
                                          </p:val>
                                        </p:tav>
                                      </p:tavLst>
                                    </p:anim>
                                    <p:animEffect transition="out" filter="fade">
                                      <p:cBhvr>
                                        <p:cTn id="112" dur="500"/>
                                        <p:tgtEl>
                                          <p:spTgt spid="171010">
                                            <p:txEl>
                                              <p:pRg st="1" end="1"/>
                                            </p:txEl>
                                          </p:spTgt>
                                        </p:tgtEl>
                                      </p:cBhvr>
                                    </p:animEffect>
                                    <p:set>
                                      <p:cBhvr>
                                        <p:cTn id="113" dur="1" fill="hold">
                                          <p:stCondLst>
                                            <p:cond delay="499"/>
                                          </p:stCondLst>
                                        </p:cTn>
                                        <p:tgtEl>
                                          <p:spTgt spid="171010">
                                            <p:txEl>
                                              <p:pRg st="1" end="1"/>
                                            </p:txEl>
                                          </p:spTgt>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4" presetClass="entr" presetSubtype="10" fill="hold" nodeType="clickEffect">
                                  <p:stCondLst>
                                    <p:cond delay="0"/>
                                  </p:stCondLst>
                                  <p:childTnLst>
                                    <p:set>
                                      <p:cBhvr>
                                        <p:cTn id="117" dur="1" fill="hold">
                                          <p:stCondLst>
                                            <p:cond delay="0"/>
                                          </p:stCondLst>
                                        </p:cTn>
                                        <p:tgtEl>
                                          <p:spTgt spid="171037"/>
                                        </p:tgtEl>
                                        <p:attrNameLst>
                                          <p:attrName>style.visibility</p:attrName>
                                        </p:attrNameLst>
                                      </p:cBhvr>
                                      <p:to>
                                        <p:strVal val="visible"/>
                                      </p:to>
                                    </p:set>
                                    <p:animEffect transition="in" filter="randombar(horizontal)">
                                      <p:cBhvr>
                                        <p:cTn id="118" dur="500"/>
                                        <p:tgtEl>
                                          <p:spTgt spid="171037"/>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9" presetClass="exit" presetSubtype="0" fill="hold" grpId="1" nodeType="clickEffect">
                                  <p:stCondLst>
                                    <p:cond delay="0"/>
                                  </p:stCondLst>
                                  <p:childTnLst>
                                    <p:anim calcmode="lin" valueType="num">
                                      <p:cBhvr>
                                        <p:cTn id="122" dur="1000"/>
                                        <p:tgtEl>
                                          <p:spTgt spid="171015"/>
                                        </p:tgtEl>
                                        <p:attrNameLst>
                                          <p:attrName>ppt_x</p:attrName>
                                        </p:attrNameLst>
                                      </p:cBhvr>
                                      <p:tavLst>
                                        <p:tav tm="0">
                                          <p:val>
                                            <p:strVal val="ppt_x"/>
                                          </p:val>
                                        </p:tav>
                                        <p:tav tm="100000">
                                          <p:val>
                                            <p:strVal val="ppt_x-.2"/>
                                          </p:val>
                                        </p:tav>
                                      </p:tavLst>
                                    </p:anim>
                                    <p:anim calcmode="lin" valueType="num">
                                      <p:cBhvr>
                                        <p:cTn id="123" dur="1000"/>
                                        <p:tgtEl>
                                          <p:spTgt spid="171015"/>
                                        </p:tgtEl>
                                        <p:attrNameLst>
                                          <p:attrName>ppt_y</p:attrName>
                                        </p:attrNameLst>
                                      </p:cBhvr>
                                      <p:tavLst>
                                        <p:tav tm="0">
                                          <p:val>
                                            <p:strVal val="ppt_y"/>
                                          </p:val>
                                        </p:tav>
                                        <p:tav tm="100000">
                                          <p:val>
                                            <p:strVal val="ppt_y"/>
                                          </p:val>
                                        </p:tav>
                                      </p:tavLst>
                                    </p:anim>
                                    <p:animEffect transition="out" filter="fade">
                                      <p:cBhvr>
                                        <p:cTn id="124" dur="1000"/>
                                        <p:tgtEl>
                                          <p:spTgt spid="171015"/>
                                        </p:tgtEl>
                                      </p:cBhvr>
                                    </p:animEffect>
                                    <p:set>
                                      <p:cBhvr>
                                        <p:cTn id="125" dur="1" fill="hold">
                                          <p:stCondLst>
                                            <p:cond delay="999"/>
                                          </p:stCondLst>
                                        </p:cTn>
                                        <p:tgtEl>
                                          <p:spTgt spid="171015"/>
                                        </p:tgtEl>
                                        <p:attrNameLst>
                                          <p:attrName>style.visibility</p:attrName>
                                        </p:attrNameLst>
                                      </p:cBhvr>
                                      <p:to>
                                        <p:strVal val="hidden"/>
                                      </p:to>
                                    </p:set>
                                  </p:childTnLst>
                                </p:cTn>
                              </p:par>
                              <p:par>
                                <p:cTn id="126" presetID="29" presetClass="exit" presetSubtype="0" fill="hold" nodeType="withEffect">
                                  <p:stCondLst>
                                    <p:cond delay="0"/>
                                  </p:stCondLst>
                                  <p:childTnLst>
                                    <p:anim calcmode="lin" valueType="num">
                                      <p:cBhvr>
                                        <p:cTn id="127" dur="1000"/>
                                        <p:tgtEl>
                                          <p:spTgt spid="171037"/>
                                        </p:tgtEl>
                                        <p:attrNameLst>
                                          <p:attrName>ppt_x</p:attrName>
                                        </p:attrNameLst>
                                      </p:cBhvr>
                                      <p:tavLst>
                                        <p:tav tm="0">
                                          <p:val>
                                            <p:strVal val="ppt_x"/>
                                          </p:val>
                                        </p:tav>
                                        <p:tav tm="100000">
                                          <p:val>
                                            <p:strVal val="ppt_x-.2"/>
                                          </p:val>
                                        </p:tav>
                                      </p:tavLst>
                                    </p:anim>
                                    <p:anim calcmode="lin" valueType="num">
                                      <p:cBhvr>
                                        <p:cTn id="128" dur="1000"/>
                                        <p:tgtEl>
                                          <p:spTgt spid="171037"/>
                                        </p:tgtEl>
                                        <p:attrNameLst>
                                          <p:attrName>ppt_y</p:attrName>
                                        </p:attrNameLst>
                                      </p:cBhvr>
                                      <p:tavLst>
                                        <p:tav tm="0">
                                          <p:val>
                                            <p:strVal val="ppt_y"/>
                                          </p:val>
                                        </p:tav>
                                        <p:tav tm="100000">
                                          <p:val>
                                            <p:strVal val="ppt_y"/>
                                          </p:val>
                                        </p:tav>
                                      </p:tavLst>
                                    </p:anim>
                                    <p:animEffect transition="out" filter="fade">
                                      <p:cBhvr>
                                        <p:cTn id="129" dur="1000"/>
                                        <p:tgtEl>
                                          <p:spTgt spid="171037"/>
                                        </p:tgtEl>
                                      </p:cBhvr>
                                    </p:animEffect>
                                    <p:set>
                                      <p:cBhvr>
                                        <p:cTn id="130" dur="1" fill="hold">
                                          <p:stCondLst>
                                            <p:cond delay="999"/>
                                          </p:stCondLst>
                                        </p:cTn>
                                        <p:tgtEl>
                                          <p:spTgt spid="171037"/>
                                        </p:tgtEl>
                                        <p:attrNameLst>
                                          <p:attrName>style.visibility</p:attrName>
                                        </p:attrNameLst>
                                      </p:cBhvr>
                                      <p:to>
                                        <p:strVal val="hidden"/>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7" presetClass="entr" presetSubtype="0" fill="hold" grpId="0" nodeType="clickEffect">
                                  <p:stCondLst>
                                    <p:cond delay="0"/>
                                  </p:stCondLst>
                                  <p:iterate type="lt">
                                    <p:tmPct val="50000"/>
                                  </p:iterate>
                                  <p:childTnLst>
                                    <p:set>
                                      <p:cBhvr>
                                        <p:cTn id="134" dur="1" fill="hold">
                                          <p:stCondLst>
                                            <p:cond delay="0"/>
                                          </p:stCondLst>
                                        </p:cTn>
                                        <p:tgtEl>
                                          <p:spTgt spid="171038"/>
                                        </p:tgtEl>
                                        <p:attrNameLst>
                                          <p:attrName>style.visibility</p:attrName>
                                        </p:attrNameLst>
                                      </p:cBhvr>
                                      <p:to>
                                        <p:strVal val="visible"/>
                                      </p:to>
                                    </p:set>
                                    <p:anim calcmode="discrete" valueType="clr">
                                      <p:cBhvr override="childStyle">
                                        <p:cTn id="135" dur="80"/>
                                        <p:tgtEl>
                                          <p:spTgt spid="171038"/>
                                        </p:tgtEl>
                                        <p:attrNameLst>
                                          <p:attrName>style.color</p:attrName>
                                        </p:attrNameLst>
                                      </p:cBhvr>
                                      <p:tavLst>
                                        <p:tav tm="0">
                                          <p:val>
                                            <p:clrVal>
                                              <a:schemeClr val="accent2"/>
                                            </p:clrVal>
                                          </p:val>
                                        </p:tav>
                                        <p:tav tm="50000">
                                          <p:val>
                                            <p:clrVal>
                                              <a:schemeClr val="hlink"/>
                                            </p:clrVal>
                                          </p:val>
                                        </p:tav>
                                      </p:tavLst>
                                    </p:anim>
                                    <p:anim calcmode="discrete" valueType="clr">
                                      <p:cBhvr>
                                        <p:cTn id="136" dur="80"/>
                                        <p:tgtEl>
                                          <p:spTgt spid="171038"/>
                                        </p:tgtEl>
                                        <p:attrNameLst>
                                          <p:attrName>fillcolor</p:attrName>
                                        </p:attrNameLst>
                                      </p:cBhvr>
                                      <p:tavLst>
                                        <p:tav tm="0">
                                          <p:val>
                                            <p:clrVal>
                                              <a:schemeClr val="accent2"/>
                                            </p:clrVal>
                                          </p:val>
                                        </p:tav>
                                        <p:tav tm="50000">
                                          <p:val>
                                            <p:clrVal>
                                              <a:schemeClr val="hlink"/>
                                            </p:clrVal>
                                          </p:val>
                                        </p:tav>
                                      </p:tavLst>
                                    </p:anim>
                                    <p:set>
                                      <p:cBhvr>
                                        <p:cTn id="137" dur="80"/>
                                        <p:tgtEl>
                                          <p:spTgt spid="171038"/>
                                        </p:tgtEl>
                                        <p:attrNameLst>
                                          <p:attrName>fill.type</p:attrName>
                                        </p:attrNameLst>
                                      </p:cBhvr>
                                      <p:to>
                                        <p:strVal val="solid"/>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54" presetClass="entr" presetSubtype="0" accel="100000" fill="hold" grpId="0" nodeType="clickEffect">
                                  <p:stCondLst>
                                    <p:cond delay="0"/>
                                  </p:stCondLst>
                                  <p:childTnLst>
                                    <p:set>
                                      <p:cBhvr>
                                        <p:cTn id="141" dur="1" fill="hold">
                                          <p:stCondLst>
                                            <p:cond delay="0"/>
                                          </p:stCondLst>
                                        </p:cTn>
                                        <p:tgtEl>
                                          <p:spTgt spid="171039"/>
                                        </p:tgtEl>
                                        <p:attrNameLst>
                                          <p:attrName>style.visibility</p:attrName>
                                        </p:attrNameLst>
                                      </p:cBhvr>
                                      <p:to>
                                        <p:strVal val="visible"/>
                                      </p:to>
                                    </p:set>
                                    <p:anim calcmode="lin" valueType="num">
                                      <p:cBhvr>
                                        <p:cTn id="142" dur="500" fill="hold"/>
                                        <p:tgtEl>
                                          <p:spTgt spid="171039"/>
                                        </p:tgtEl>
                                        <p:attrNameLst>
                                          <p:attrName>ppt_w</p:attrName>
                                        </p:attrNameLst>
                                      </p:cBhvr>
                                      <p:tavLst>
                                        <p:tav tm="0">
                                          <p:val>
                                            <p:strVal val="#ppt_w*0.05"/>
                                          </p:val>
                                        </p:tav>
                                        <p:tav tm="100000">
                                          <p:val>
                                            <p:strVal val="#ppt_w"/>
                                          </p:val>
                                        </p:tav>
                                      </p:tavLst>
                                    </p:anim>
                                    <p:anim calcmode="lin" valueType="num">
                                      <p:cBhvr>
                                        <p:cTn id="143" dur="500" fill="hold"/>
                                        <p:tgtEl>
                                          <p:spTgt spid="171039"/>
                                        </p:tgtEl>
                                        <p:attrNameLst>
                                          <p:attrName>ppt_h</p:attrName>
                                        </p:attrNameLst>
                                      </p:cBhvr>
                                      <p:tavLst>
                                        <p:tav tm="0">
                                          <p:val>
                                            <p:strVal val="#ppt_h"/>
                                          </p:val>
                                        </p:tav>
                                        <p:tav tm="100000">
                                          <p:val>
                                            <p:strVal val="#ppt_h"/>
                                          </p:val>
                                        </p:tav>
                                      </p:tavLst>
                                    </p:anim>
                                    <p:anim calcmode="lin" valueType="num">
                                      <p:cBhvr>
                                        <p:cTn id="144" dur="500" fill="hold"/>
                                        <p:tgtEl>
                                          <p:spTgt spid="171039"/>
                                        </p:tgtEl>
                                        <p:attrNameLst>
                                          <p:attrName>ppt_x</p:attrName>
                                        </p:attrNameLst>
                                      </p:cBhvr>
                                      <p:tavLst>
                                        <p:tav tm="0">
                                          <p:val>
                                            <p:strVal val="#ppt_x-.2"/>
                                          </p:val>
                                        </p:tav>
                                        <p:tav tm="100000">
                                          <p:val>
                                            <p:strVal val="#ppt_x"/>
                                          </p:val>
                                        </p:tav>
                                      </p:tavLst>
                                    </p:anim>
                                    <p:anim calcmode="lin" valueType="num">
                                      <p:cBhvr>
                                        <p:cTn id="145" dur="500" fill="hold"/>
                                        <p:tgtEl>
                                          <p:spTgt spid="171039"/>
                                        </p:tgtEl>
                                        <p:attrNameLst>
                                          <p:attrName>ppt_y</p:attrName>
                                        </p:attrNameLst>
                                      </p:cBhvr>
                                      <p:tavLst>
                                        <p:tav tm="0">
                                          <p:val>
                                            <p:strVal val="#ppt_y"/>
                                          </p:val>
                                        </p:tav>
                                        <p:tav tm="100000">
                                          <p:val>
                                            <p:strVal val="#ppt_y"/>
                                          </p:val>
                                        </p:tav>
                                      </p:tavLst>
                                    </p:anim>
                                    <p:animEffect transition="in" filter="fade">
                                      <p:cBhvr>
                                        <p:cTn id="146" dur="500"/>
                                        <p:tgtEl>
                                          <p:spTgt spid="1710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37" presetClass="entr" presetSubtype="0" fill="hold" grpId="0" nodeType="clickEffect">
                                  <p:stCondLst>
                                    <p:cond delay="0"/>
                                  </p:stCondLst>
                                  <p:childTnLst>
                                    <p:set>
                                      <p:cBhvr>
                                        <p:cTn id="150" dur="1" fill="hold">
                                          <p:stCondLst>
                                            <p:cond delay="0"/>
                                          </p:stCondLst>
                                        </p:cTn>
                                        <p:tgtEl>
                                          <p:spTgt spid="171040"/>
                                        </p:tgtEl>
                                        <p:attrNameLst>
                                          <p:attrName>style.visibility</p:attrName>
                                        </p:attrNameLst>
                                      </p:cBhvr>
                                      <p:to>
                                        <p:strVal val="visible"/>
                                      </p:to>
                                    </p:set>
                                    <p:animEffect transition="in" filter="fade">
                                      <p:cBhvr>
                                        <p:cTn id="151" dur="1000"/>
                                        <p:tgtEl>
                                          <p:spTgt spid="171040"/>
                                        </p:tgtEl>
                                      </p:cBhvr>
                                    </p:animEffect>
                                    <p:anim calcmode="lin" valueType="num">
                                      <p:cBhvr>
                                        <p:cTn id="152" dur="1000" fill="hold"/>
                                        <p:tgtEl>
                                          <p:spTgt spid="171040"/>
                                        </p:tgtEl>
                                        <p:attrNameLst>
                                          <p:attrName>ppt_x</p:attrName>
                                        </p:attrNameLst>
                                      </p:cBhvr>
                                      <p:tavLst>
                                        <p:tav tm="0">
                                          <p:val>
                                            <p:strVal val="#ppt_x"/>
                                          </p:val>
                                        </p:tav>
                                        <p:tav tm="100000">
                                          <p:val>
                                            <p:strVal val="#ppt_x"/>
                                          </p:val>
                                        </p:tav>
                                      </p:tavLst>
                                    </p:anim>
                                    <p:anim calcmode="lin" valueType="num">
                                      <p:cBhvr>
                                        <p:cTn id="153" dur="900" decel="100000" fill="hold"/>
                                        <p:tgtEl>
                                          <p:spTgt spid="171040"/>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171040"/>
                                        </p:tgtEl>
                                        <p:attrNameLst>
                                          <p:attrName>ppt_y</p:attrName>
                                        </p:attrNameLst>
                                      </p:cBhvr>
                                      <p:tavLst>
                                        <p:tav tm="0">
                                          <p:val>
                                            <p:strVal val="#ppt_y-.03"/>
                                          </p:val>
                                        </p:tav>
                                        <p:tav tm="100000">
                                          <p:val>
                                            <p:strVal val="#ppt_y"/>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50" presetClass="entr" presetSubtype="0" decel="100000" fill="hold" nodeType="clickEffect">
                                  <p:stCondLst>
                                    <p:cond delay="0"/>
                                  </p:stCondLst>
                                  <p:childTnLst>
                                    <p:set>
                                      <p:cBhvr>
                                        <p:cTn id="158" dur="1" fill="hold">
                                          <p:stCondLst>
                                            <p:cond delay="0"/>
                                          </p:stCondLst>
                                        </p:cTn>
                                        <p:tgtEl>
                                          <p:spTgt spid="171041"/>
                                        </p:tgtEl>
                                        <p:attrNameLst>
                                          <p:attrName>style.visibility</p:attrName>
                                        </p:attrNameLst>
                                      </p:cBhvr>
                                      <p:to>
                                        <p:strVal val="visible"/>
                                      </p:to>
                                    </p:set>
                                    <p:anim calcmode="lin" valueType="num">
                                      <p:cBhvr>
                                        <p:cTn id="159" dur="1000" fill="hold"/>
                                        <p:tgtEl>
                                          <p:spTgt spid="171041"/>
                                        </p:tgtEl>
                                        <p:attrNameLst>
                                          <p:attrName>ppt_w</p:attrName>
                                        </p:attrNameLst>
                                      </p:cBhvr>
                                      <p:tavLst>
                                        <p:tav tm="0">
                                          <p:val>
                                            <p:strVal val="#ppt_w+.3"/>
                                          </p:val>
                                        </p:tav>
                                        <p:tav tm="100000">
                                          <p:val>
                                            <p:strVal val="#ppt_w"/>
                                          </p:val>
                                        </p:tav>
                                      </p:tavLst>
                                    </p:anim>
                                    <p:anim calcmode="lin" valueType="num">
                                      <p:cBhvr>
                                        <p:cTn id="160" dur="1000" fill="hold"/>
                                        <p:tgtEl>
                                          <p:spTgt spid="171041"/>
                                        </p:tgtEl>
                                        <p:attrNameLst>
                                          <p:attrName>ppt_h</p:attrName>
                                        </p:attrNameLst>
                                      </p:cBhvr>
                                      <p:tavLst>
                                        <p:tav tm="0">
                                          <p:val>
                                            <p:strVal val="#ppt_h"/>
                                          </p:val>
                                        </p:tav>
                                        <p:tav tm="100000">
                                          <p:val>
                                            <p:strVal val="#ppt_h"/>
                                          </p:val>
                                        </p:tav>
                                      </p:tavLst>
                                    </p:anim>
                                    <p:animEffect transition="in" filter="fade">
                                      <p:cBhvr>
                                        <p:cTn id="161" dur="1000"/>
                                        <p:tgtEl>
                                          <p:spTgt spid="171041"/>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29" presetClass="exit" presetSubtype="0" fill="hold" grpId="1" nodeType="clickEffect">
                                  <p:stCondLst>
                                    <p:cond delay="0"/>
                                  </p:stCondLst>
                                  <p:childTnLst>
                                    <p:anim calcmode="lin" valueType="num">
                                      <p:cBhvr>
                                        <p:cTn id="165" dur="500"/>
                                        <p:tgtEl>
                                          <p:spTgt spid="171040"/>
                                        </p:tgtEl>
                                        <p:attrNameLst>
                                          <p:attrName>ppt_x</p:attrName>
                                        </p:attrNameLst>
                                      </p:cBhvr>
                                      <p:tavLst>
                                        <p:tav tm="0">
                                          <p:val>
                                            <p:strVal val="ppt_x"/>
                                          </p:val>
                                        </p:tav>
                                        <p:tav tm="100000">
                                          <p:val>
                                            <p:strVal val="ppt_x-.2"/>
                                          </p:val>
                                        </p:tav>
                                      </p:tavLst>
                                    </p:anim>
                                    <p:anim calcmode="lin" valueType="num">
                                      <p:cBhvr>
                                        <p:cTn id="166" dur="500"/>
                                        <p:tgtEl>
                                          <p:spTgt spid="171040"/>
                                        </p:tgtEl>
                                        <p:attrNameLst>
                                          <p:attrName>ppt_y</p:attrName>
                                        </p:attrNameLst>
                                      </p:cBhvr>
                                      <p:tavLst>
                                        <p:tav tm="0">
                                          <p:val>
                                            <p:strVal val="ppt_y"/>
                                          </p:val>
                                        </p:tav>
                                        <p:tav tm="100000">
                                          <p:val>
                                            <p:strVal val="ppt_y"/>
                                          </p:val>
                                        </p:tav>
                                      </p:tavLst>
                                    </p:anim>
                                    <p:animEffect transition="out" filter="fade">
                                      <p:cBhvr>
                                        <p:cTn id="167" dur="500"/>
                                        <p:tgtEl>
                                          <p:spTgt spid="171040"/>
                                        </p:tgtEl>
                                      </p:cBhvr>
                                    </p:animEffect>
                                    <p:set>
                                      <p:cBhvr>
                                        <p:cTn id="168" dur="1" fill="hold">
                                          <p:stCondLst>
                                            <p:cond delay="499"/>
                                          </p:stCondLst>
                                        </p:cTn>
                                        <p:tgtEl>
                                          <p:spTgt spid="171040"/>
                                        </p:tgtEl>
                                        <p:attrNameLst>
                                          <p:attrName>style.visibility</p:attrName>
                                        </p:attrNameLst>
                                      </p:cBhvr>
                                      <p:to>
                                        <p:strVal val="hidden"/>
                                      </p:to>
                                    </p:set>
                                  </p:childTnLst>
                                </p:cTn>
                              </p:par>
                              <p:par>
                                <p:cTn id="169" presetID="29" presetClass="exit" presetSubtype="0" fill="hold" nodeType="withEffect">
                                  <p:stCondLst>
                                    <p:cond delay="0"/>
                                  </p:stCondLst>
                                  <p:childTnLst>
                                    <p:anim calcmode="lin" valueType="num">
                                      <p:cBhvr>
                                        <p:cTn id="170" dur="500"/>
                                        <p:tgtEl>
                                          <p:spTgt spid="171041"/>
                                        </p:tgtEl>
                                        <p:attrNameLst>
                                          <p:attrName>ppt_x</p:attrName>
                                        </p:attrNameLst>
                                      </p:cBhvr>
                                      <p:tavLst>
                                        <p:tav tm="0">
                                          <p:val>
                                            <p:strVal val="ppt_x"/>
                                          </p:val>
                                        </p:tav>
                                        <p:tav tm="100000">
                                          <p:val>
                                            <p:strVal val="ppt_x-.2"/>
                                          </p:val>
                                        </p:tav>
                                      </p:tavLst>
                                    </p:anim>
                                    <p:anim calcmode="lin" valueType="num">
                                      <p:cBhvr>
                                        <p:cTn id="171" dur="500"/>
                                        <p:tgtEl>
                                          <p:spTgt spid="171041"/>
                                        </p:tgtEl>
                                        <p:attrNameLst>
                                          <p:attrName>ppt_y</p:attrName>
                                        </p:attrNameLst>
                                      </p:cBhvr>
                                      <p:tavLst>
                                        <p:tav tm="0">
                                          <p:val>
                                            <p:strVal val="ppt_y"/>
                                          </p:val>
                                        </p:tav>
                                        <p:tav tm="100000">
                                          <p:val>
                                            <p:strVal val="ppt_y"/>
                                          </p:val>
                                        </p:tav>
                                      </p:tavLst>
                                    </p:anim>
                                    <p:animEffect transition="out" filter="fade">
                                      <p:cBhvr>
                                        <p:cTn id="172" dur="500"/>
                                        <p:tgtEl>
                                          <p:spTgt spid="171041"/>
                                        </p:tgtEl>
                                      </p:cBhvr>
                                    </p:animEffect>
                                    <p:set>
                                      <p:cBhvr>
                                        <p:cTn id="173" dur="1" fill="hold">
                                          <p:stCondLst>
                                            <p:cond delay="499"/>
                                          </p:stCondLst>
                                        </p:cTn>
                                        <p:tgtEl>
                                          <p:spTgt spid="171041"/>
                                        </p:tgtEl>
                                        <p:attrNameLst>
                                          <p:attrName>style.visibility</p:attrName>
                                        </p:attrNameLst>
                                      </p:cBhvr>
                                      <p:to>
                                        <p:strVal val="hidden"/>
                                      </p:to>
                                    </p:set>
                                  </p:childTnLst>
                                </p:cTn>
                              </p:par>
                            </p:childTnLst>
                          </p:cTn>
                        </p:par>
                      </p:childTnLst>
                    </p:cTn>
                  </p:par>
                  <p:par>
                    <p:cTn id="174" fill="hold" nodeType="clickPar">
                      <p:stCondLst>
                        <p:cond delay="indefinite"/>
                      </p:stCondLst>
                      <p:childTnLst>
                        <p:par>
                          <p:cTn id="175" fill="hold" nodeType="withGroup">
                            <p:stCondLst>
                              <p:cond delay="0"/>
                            </p:stCondLst>
                            <p:childTnLst>
                              <p:par>
                                <p:cTn id="176" presetID="37" presetClass="entr" presetSubtype="0" fill="hold" grpId="0" nodeType="clickEffect">
                                  <p:stCondLst>
                                    <p:cond delay="0"/>
                                  </p:stCondLst>
                                  <p:childTnLst>
                                    <p:set>
                                      <p:cBhvr>
                                        <p:cTn id="177" dur="1" fill="hold">
                                          <p:stCondLst>
                                            <p:cond delay="0"/>
                                          </p:stCondLst>
                                        </p:cTn>
                                        <p:tgtEl>
                                          <p:spTgt spid="171042"/>
                                        </p:tgtEl>
                                        <p:attrNameLst>
                                          <p:attrName>style.visibility</p:attrName>
                                        </p:attrNameLst>
                                      </p:cBhvr>
                                      <p:to>
                                        <p:strVal val="visible"/>
                                      </p:to>
                                    </p:set>
                                    <p:animEffect transition="in" filter="fade">
                                      <p:cBhvr>
                                        <p:cTn id="178" dur="1000"/>
                                        <p:tgtEl>
                                          <p:spTgt spid="171042"/>
                                        </p:tgtEl>
                                      </p:cBhvr>
                                    </p:animEffect>
                                    <p:anim calcmode="lin" valueType="num">
                                      <p:cBhvr>
                                        <p:cTn id="179" dur="1000" fill="hold"/>
                                        <p:tgtEl>
                                          <p:spTgt spid="171042"/>
                                        </p:tgtEl>
                                        <p:attrNameLst>
                                          <p:attrName>ppt_x</p:attrName>
                                        </p:attrNameLst>
                                      </p:cBhvr>
                                      <p:tavLst>
                                        <p:tav tm="0">
                                          <p:val>
                                            <p:strVal val="#ppt_x"/>
                                          </p:val>
                                        </p:tav>
                                        <p:tav tm="100000">
                                          <p:val>
                                            <p:strVal val="#ppt_x"/>
                                          </p:val>
                                        </p:tav>
                                      </p:tavLst>
                                    </p:anim>
                                    <p:anim calcmode="lin" valueType="num">
                                      <p:cBhvr>
                                        <p:cTn id="180" dur="900" decel="100000" fill="hold"/>
                                        <p:tgtEl>
                                          <p:spTgt spid="171042"/>
                                        </p:tgtEl>
                                        <p:attrNameLst>
                                          <p:attrName>ppt_y</p:attrName>
                                        </p:attrNameLst>
                                      </p:cBhvr>
                                      <p:tavLst>
                                        <p:tav tm="0">
                                          <p:val>
                                            <p:strVal val="#ppt_y+1"/>
                                          </p:val>
                                        </p:tav>
                                        <p:tav tm="100000">
                                          <p:val>
                                            <p:strVal val="#ppt_y-.03"/>
                                          </p:val>
                                        </p:tav>
                                      </p:tavLst>
                                    </p:anim>
                                    <p:anim calcmode="lin" valueType="num">
                                      <p:cBhvr>
                                        <p:cTn id="181" dur="100" accel="100000" fill="hold">
                                          <p:stCondLst>
                                            <p:cond delay="900"/>
                                          </p:stCondLst>
                                        </p:cTn>
                                        <p:tgtEl>
                                          <p:spTgt spid="171042"/>
                                        </p:tgtEl>
                                        <p:attrNameLst>
                                          <p:attrName>ppt_y</p:attrName>
                                        </p:attrNameLst>
                                      </p:cBhvr>
                                      <p:tavLst>
                                        <p:tav tm="0">
                                          <p:val>
                                            <p:strVal val="#ppt_y-.03"/>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50" presetClass="entr" presetSubtype="0" decel="100000" fill="hold" nodeType="clickEffect">
                                  <p:stCondLst>
                                    <p:cond delay="0"/>
                                  </p:stCondLst>
                                  <p:childTnLst>
                                    <p:set>
                                      <p:cBhvr>
                                        <p:cTn id="185" dur="1" fill="hold">
                                          <p:stCondLst>
                                            <p:cond delay="0"/>
                                          </p:stCondLst>
                                        </p:cTn>
                                        <p:tgtEl>
                                          <p:spTgt spid="171043"/>
                                        </p:tgtEl>
                                        <p:attrNameLst>
                                          <p:attrName>style.visibility</p:attrName>
                                        </p:attrNameLst>
                                      </p:cBhvr>
                                      <p:to>
                                        <p:strVal val="visible"/>
                                      </p:to>
                                    </p:set>
                                    <p:anim calcmode="lin" valueType="num">
                                      <p:cBhvr>
                                        <p:cTn id="186" dur="1000" fill="hold"/>
                                        <p:tgtEl>
                                          <p:spTgt spid="171043"/>
                                        </p:tgtEl>
                                        <p:attrNameLst>
                                          <p:attrName>ppt_w</p:attrName>
                                        </p:attrNameLst>
                                      </p:cBhvr>
                                      <p:tavLst>
                                        <p:tav tm="0">
                                          <p:val>
                                            <p:strVal val="#ppt_w+.3"/>
                                          </p:val>
                                        </p:tav>
                                        <p:tav tm="100000">
                                          <p:val>
                                            <p:strVal val="#ppt_w"/>
                                          </p:val>
                                        </p:tav>
                                      </p:tavLst>
                                    </p:anim>
                                    <p:anim calcmode="lin" valueType="num">
                                      <p:cBhvr>
                                        <p:cTn id="187" dur="1000" fill="hold"/>
                                        <p:tgtEl>
                                          <p:spTgt spid="171043"/>
                                        </p:tgtEl>
                                        <p:attrNameLst>
                                          <p:attrName>ppt_h</p:attrName>
                                        </p:attrNameLst>
                                      </p:cBhvr>
                                      <p:tavLst>
                                        <p:tav tm="0">
                                          <p:val>
                                            <p:strVal val="#ppt_h"/>
                                          </p:val>
                                        </p:tav>
                                        <p:tav tm="100000">
                                          <p:val>
                                            <p:strVal val="#ppt_h"/>
                                          </p:val>
                                        </p:tav>
                                      </p:tavLst>
                                    </p:anim>
                                    <p:animEffect transition="in" filter="fade">
                                      <p:cBhvr>
                                        <p:cTn id="188" dur="1000"/>
                                        <p:tgtEl>
                                          <p:spTgt spid="171043"/>
                                        </p:tgtEl>
                                      </p:cBhvr>
                                    </p:animEffec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9" presetClass="exit" presetSubtype="0" fill="hold" nodeType="clickEffect">
                                  <p:stCondLst>
                                    <p:cond delay="0"/>
                                  </p:stCondLst>
                                  <p:childTnLst>
                                    <p:anim calcmode="lin" valueType="num">
                                      <p:cBhvr>
                                        <p:cTn id="192" dur="500"/>
                                        <p:tgtEl>
                                          <p:spTgt spid="171043"/>
                                        </p:tgtEl>
                                        <p:attrNameLst>
                                          <p:attrName>ppt_x</p:attrName>
                                        </p:attrNameLst>
                                      </p:cBhvr>
                                      <p:tavLst>
                                        <p:tav tm="0">
                                          <p:val>
                                            <p:strVal val="ppt_x"/>
                                          </p:val>
                                        </p:tav>
                                        <p:tav tm="100000">
                                          <p:val>
                                            <p:strVal val="ppt_x-.2"/>
                                          </p:val>
                                        </p:tav>
                                      </p:tavLst>
                                    </p:anim>
                                    <p:anim calcmode="lin" valueType="num">
                                      <p:cBhvr>
                                        <p:cTn id="193" dur="500"/>
                                        <p:tgtEl>
                                          <p:spTgt spid="171043"/>
                                        </p:tgtEl>
                                        <p:attrNameLst>
                                          <p:attrName>ppt_y</p:attrName>
                                        </p:attrNameLst>
                                      </p:cBhvr>
                                      <p:tavLst>
                                        <p:tav tm="0">
                                          <p:val>
                                            <p:strVal val="ppt_y"/>
                                          </p:val>
                                        </p:tav>
                                        <p:tav tm="100000">
                                          <p:val>
                                            <p:strVal val="ppt_y"/>
                                          </p:val>
                                        </p:tav>
                                      </p:tavLst>
                                    </p:anim>
                                    <p:animEffect transition="out" filter="fade">
                                      <p:cBhvr>
                                        <p:cTn id="194" dur="500"/>
                                        <p:tgtEl>
                                          <p:spTgt spid="171043"/>
                                        </p:tgtEl>
                                      </p:cBhvr>
                                    </p:animEffect>
                                    <p:set>
                                      <p:cBhvr>
                                        <p:cTn id="195" dur="1" fill="hold">
                                          <p:stCondLst>
                                            <p:cond delay="499"/>
                                          </p:stCondLst>
                                        </p:cTn>
                                        <p:tgtEl>
                                          <p:spTgt spid="171043"/>
                                        </p:tgtEl>
                                        <p:attrNameLst>
                                          <p:attrName>style.visibility</p:attrName>
                                        </p:attrNameLst>
                                      </p:cBhvr>
                                      <p:to>
                                        <p:strVal val="hidden"/>
                                      </p:to>
                                    </p:set>
                                  </p:childTnLst>
                                </p:cTn>
                              </p:par>
                              <p:par>
                                <p:cTn id="196" presetID="29" presetClass="exit" presetSubtype="0" fill="hold" grpId="1" nodeType="withEffect">
                                  <p:stCondLst>
                                    <p:cond delay="0"/>
                                  </p:stCondLst>
                                  <p:childTnLst>
                                    <p:anim calcmode="lin" valueType="num">
                                      <p:cBhvr>
                                        <p:cTn id="197" dur="500"/>
                                        <p:tgtEl>
                                          <p:spTgt spid="171042"/>
                                        </p:tgtEl>
                                        <p:attrNameLst>
                                          <p:attrName>ppt_x</p:attrName>
                                        </p:attrNameLst>
                                      </p:cBhvr>
                                      <p:tavLst>
                                        <p:tav tm="0">
                                          <p:val>
                                            <p:strVal val="ppt_x"/>
                                          </p:val>
                                        </p:tav>
                                        <p:tav tm="100000">
                                          <p:val>
                                            <p:strVal val="ppt_x-.2"/>
                                          </p:val>
                                        </p:tav>
                                      </p:tavLst>
                                    </p:anim>
                                    <p:anim calcmode="lin" valueType="num">
                                      <p:cBhvr>
                                        <p:cTn id="198" dur="500"/>
                                        <p:tgtEl>
                                          <p:spTgt spid="171042"/>
                                        </p:tgtEl>
                                        <p:attrNameLst>
                                          <p:attrName>ppt_y</p:attrName>
                                        </p:attrNameLst>
                                      </p:cBhvr>
                                      <p:tavLst>
                                        <p:tav tm="0">
                                          <p:val>
                                            <p:strVal val="ppt_y"/>
                                          </p:val>
                                        </p:tav>
                                        <p:tav tm="100000">
                                          <p:val>
                                            <p:strVal val="ppt_y"/>
                                          </p:val>
                                        </p:tav>
                                      </p:tavLst>
                                    </p:anim>
                                    <p:animEffect transition="out" filter="fade">
                                      <p:cBhvr>
                                        <p:cTn id="199" dur="500"/>
                                        <p:tgtEl>
                                          <p:spTgt spid="171042"/>
                                        </p:tgtEl>
                                      </p:cBhvr>
                                    </p:animEffect>
                                    <p:set>
                                      <p:cBhvr>
                                        <p:cTn id="200" dur="1" fill="hold">
                                          <p:stCondLst>
                                            <p:cond delay="499"/>
                                          </p:stCondLst>
                                        </p:cTn>
                                        <p:tgtEl>
                                          <p:spTgt spid="171042"/>
                                        </p:tgtEl>
                                        <p:attrNameLst>
                                          <p:attrName>style.visibility</p:attrName>
                                        </p:attrNameLst>
                                      </p:cBhvr>
                                      <p:to>
                                        <p:strVal val="hidden"/>
                                      </p:to>
                                    </p:se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12" presetClass="entr" presetSubtype="4" fill="hold" grpId="0" nodeType="clickEffect">
                                  <p:stCondLst>
                                    <p:cond delay="0"/>
                                  </p:stCondLst>
                                  <p:childTnLst>
                                    <p:set>
                                      <p:cBhvr>
                                        <p:cTn id="204" dur="1" fill="hold">
                                          <p:stCondLst>
                                            <p:cond delay="0"/>
                                          </p:stCondLst>
                                        </p:cTn>
                                        <p:tgtEl>
                                          <p:spTgt spid="171044"/>
                                        </p:tgtEl>
                                        <p:attrNameLst>
                                          <p:attrName>style.visibility</p:attrName>
                                        </p:attrNameLst>
                                      </p:cBhvr>
                                      <p:to>
                                        <p:strVal val="visible"/>
                                      </p:to>
                                    </p:set>
                                    <p:animEffect transition="in" filter="slide(fromBottom)">
                                      <p:cBhvr>
                                        <p:cTn id="205" dur="500"/>
                                        <p:tgtEl>
                                          <p:spTgt spid="171044"/>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17" presetClass="entr" presetSubtype="10" fill="hold" nodeType="clickEffect">
                                  <p:stCondLst>
                                    <p:cond delay="0"/>
                                  </p:stCondLst>
                                  <p:childTnLst>
                                    <p:set>
                                      <p:cBhvr>
                                        <p:cTn id="209" dur="1" fill="hold">
                                          <p:stCondLst>
                                            <p:cond delay="0"/>
                                          </p:stCondLst>
                                        </p:cTn>
                                        <p:tgtEl>
                                          <p:spTgt spid="171045"/>
                                        </p:tgtEl>
                                        <p:attrNameLst>
                                          <p:attrName>style.visibility</p:attrName>
                                        </p:attrNameLst>
                                      </p:cBhvr>
                                      <p:to>
                                        <p:strVal val="visible"/>
                                      </p:to>
                                    </p:set>
                                    <p:anim calcmode="lin" valueType="num">
                                      <p:cBhvr>
                                        <p:cTn id="210" dur="500" fill="hold"/>
                                        <p:tgtEl>
                                          <p:spTgt spid="171045"/>
                                        </p:tgtEl>
                                        <p:attrNameLst>
                                          <p:attrName>ppt_w</p:attrName>
                                        </p:attrNameLst>
                                      </p:cBhvr>
                                      <p:tavLst>
                                        <p:tav tm="0">
                                          <p:val>
                                            <p:fltVal val="0"/>
                                          </p:val>
                                        </p:tav>
                                        <p:tav tm="100000">
                                          <p:val>
                                            <p:strVal val="#ppt_w"/>
                                          </p:val>
                                        </p:tav>
                                      </p:tavLst>
                                    </p:anim>
                                    <p:anim calcmode="lin" valueType="num">
                                      <p:cBhvr>
                                        <p:cTn id="211" dur="500" fill="hold"/>
                                        <p:tgtEl>
                                          <p:spTgt spid="171045"/>
                                        </p:tgtEl>
                                        <p:attrNameLst>
                                          <p:attrName>ppt_h</p:attrName>
                                        </p:attrNameLst>
                                      </p:cBhvr>
                                      <p:tavLst>
                                        <p:tav tm="0">
                                          <p:val>
                                            <p:strVal val="#ppt_h"/>
                                          </p:val>
                                        </p:tav>
                                        <p:tav tm="100000">
                                          <p:val>
                                            <p:strVal val="#ppt_h"/>
                                          </p:val>
                                        </p:tav>
                                      </p:tavLst>
                                    </p:anim>
                                  </p:childTnLst>
                                </p:cTn>
                              </p:par>
                            </p:childTnLst>
                          </p:cTn>
                        </p:par>
                      </p:childTnLst>
                    </p:cTn>
                  </p:par>
                  <p:par>
                    <p:cTn id="212" fill="hold" nodeType="clickPar">
                      <p:stCondLst>
                        <p:cond delay="indefinite"/>
                      </p:stCondLst>
                      <p:childTnLst>
                        <p:par>
                          <p:cTn id="213" fill="hold" nodeType="withGroup">
                            <p:stCondLst>
                              <p:cond delay="0"/>
                            </p:stCondLst>
                            <p:childTnLst>
                              <p:par>
                                <p:cTn id="214" presetID="29" presetClass="entr" presetSubtype="0" fill="hold" nodeType="clickEffect">
                                  <p:stCondLst>
                                    <p:cond delay="0"/>
                                  </p:stCondLst>
                                  <p:childTnLst>
                                    <p:set>
                                      <p:cBhvr>
                                        <p:cTn id="215" dur="1" fill="hold">
                                          <p:stCondLst>
                                            <p:cond delay="0"/>
                                          </p:stCondLst>
                                        </p:cTn>
                                        <p:tgtEl>
                                          <p:spTgt spid="171046"/>
                                        </p:tgtEl>
                                        <p:attrNameLst>
                                          <p:attrName>style.visibility</p:attrName>
                                        </p:attrNameLst>
                                      </p:cBhvr>
                                      <p:to>
                                        <p:strVal val="visible"/>
                                      </p:to>
                                    </p:set>
                                    <p:anim calcmode="lin" valueType="num">
                                      <p:cBhvr>
                                        <p:cTn id="216" dur="1000" fill="hold"/>
                                        <p:tgtEl>
                                          <p:spTgt spid="171046"/>
                                        </p:tgtEl>
                                        <p:attrNameLst>
                                          <p:attrName>ppt_x</p:attrName>
                                        </p:attrNameLst>
                                      </p:cBhvr>
                                      <p:tavLst>
                                        <p:tav tm="0">
                                          <p:val>
                                            <p:strVal val="#ppt_x-.2"/>
                                          </p:val>
                                        </p:tav>
                                        <p:tav tm="100000">
                                          <p:val>
                                            <p:strVal val="#ppt_x"/>
                                          </p:val>
                                        </p:tav>
                                      </p:tavLst>
                                    </p:anim>
                                    <p:anim calcmode="lin" valueType="num">
                                      <p:cBhvr>
                                        <p:cTn id="217" dur="1000" fill="hold"/>
                                        <p:tgtEl>
                                          <p:spTgt spid="171046"/>
                                        </p:tgtEl>
                                        <p:attrNameLst>
                                          <p:attrName>ppt_y</p:attrName>
                                        </p:attrNameLst>
                                      </p:cBhvr>
                                      <p:tavLst>
                                        <p:tav tm="0">
                                          <p:val>
                                            <p:strVal val="#ppt_y"/>
                                          </p:val>
                                        </p:tav>
                                        <p:tav tm="100000">
                                          <p:val>
                                            <p:strVal val="#ppt_y"/>
                                          </p:val>
                                        </p:tav>
                                      </p:tavLst>
                                    </p:anim>
                                    <p:animEffect transition="in" filter="wipe(right)" prLst="gradientSize: 0.1">
                                      <p:cBhvr>
                                        <p:cTn id="218" dur="1000"/>
                                        <p:tgtEl>
                                          <p:spTgt spid="171046"/>
                                        </p:tgtEl>
                                      </p:cBhvr>
                                    </p:animEffec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29" presetClass="exit" presetSubtype="0" fill="hold" grpId="1" nodeType="clickEffect">
                                  <p:stCondLst>
                                    <p:cond delay="0"/>
                                  </p:stCondLst>
                                  <p:childTnLst>
                                    <p:anim calcmode="lin" valueType="num">
                                      <p:cBhvr>
                                        <p:cTn id="222" dur="500"/>
                                        <p:tgtEl>
                                          <p:spTgt spid="171044"/>
                                        </p:tgtEl>
                                        <p:attrNameLst>
                                          <p:attrName>ppt_x</p:attrName>
                                        </p:attrNameLst>
                                      </p:cBhvr>
                                      <p:tavLst>
                                        <p:tav tm="0">
                                          <p:val>
                                            <p:strVal val="ppt_x"/>
                                          </p:val>
                                        </p:tav>
                                        <p:tav tm="100000">
                                          <p:val>
                                            <p:strVal val="ppt_x-.2"/>
                                          </p:val>
                                        </p:tav>
                                      </p:tavLst>
                                    </p:anim>
                                    <p:anim calcmode="lin" valueType="num">
                                      <p:cBhvr>
                                        <p:cTn id="223" dur="500"/>
                                        <p:tgtEl>
                                          <p:spTgt spid="171044"/>
                                        </p:tgtEl>
                                        <p:attrNameLst>
                                          <p:attrName>ppt_y</p:attrName>
                                        </p:attrNameLst>
                                      </p:cBhvr>
                                      <p:tavLst>
                                        <p:tav tm="0">
                                          <p:val>
                                            <p:strVal val="ppt_y"/>
                                          </p:val>
                                        </p:tav>
                                        <p:tav tm="100000">
                                          <p:val>
                                            <p:strVal val="ppt_y"/>
                                          </p:val>
                                        </p:tav>
                                      </p:tavLst>
                                    </p:anim>
                                    <p:animEffect transition="out" filter="fade">
                                      <p:cBhvr>
                                        <p:cTn id="224" dur="500"/>
                                        <p:tgtEl>
                                          <p:spTgt spid="171044"/>
                                        </p:tgtEl>
                                      </p:cBhvr>
                                    </p:animEffect>
                                    <p:set>
                                      <p:cBhvr>
                                        <p:cTn id="225" dur="1" fill="hold">
                                          <p:stCondLst>
                                            <p:cond delay="499"/>
                                          </p:stCondLst>
                                        </p:cTn>
                                        <p:tgtEl>
                                          <p:spTgt spid="171044"/>
                                        </p:tgtEl>
                                        <p:attrNameLst>
                                          <p:attrName>style.visibility</p:attrName>
                                        </p:attrNameLst>
                                      </p:cBhvr>
                                      <p:to>
                                        <p:strVal val="hidden"/>
                                      </p:to>
                                    </p:set>
                                  </p:childTnLst>
                                </p:cTn>
                              </p:par>
                              <p:par>
                                <p:cTn id="226" presetID="29" presetClass="exit" presetSubtype="0" fill="hold" nodeType="withEffect">
                                  <p:stCondLst>
                                    <p:cond delay="0"/>
                                  </p:stCondLst>
                                  <p:childTnLst>
                                    <p:anim calcmode="lin" valueType="num">
                                      <p:cBhvr>
                                        <p:cTn id="227" dur="500"/>
                                        <p:tgtEl>
                                          <p:spTgt spid="171045"/>
                                        </p:tgtEl>
                                        <p:attrNameLst>
                                          <p:attrName>ppt_x</p:attrName>
                                        </p:attrNameLst>
                                      </p:cBhvr>
                                      <p:tavLst>
                                        <p:tav tm="0">
                                          <p:val>
                                            <p:strVal val="ppt_x"/>
                                          </p:val>
                                        </p:tav>
                                        <p:tav tm="100000">
                                          <p:val>
                                            <p:strVal val="ppt_x-.2"/>
                                          </p:val>
                                        </p:tav>
                                      </p:tavLst>
                                    </p:anim>
                                    <p:anim calcmode="lin" valueType="num">
                                      <p:cBhvr>
                                        <p:cTn id="228" dur="500"/>
                                        <p:tgtEl>
                                          <p:spTgt spid="171045"/>
                                        </p:tgtEl>
                                        <p:attrNameLst>
                                          <p:attrName>ppt_y</p:attrName>
                                        </p:attrNameLst>
                                      </p:cBhvr>
                                      <p:tavLst>
                                        <p:tav tm="0">
                                          <p:val>
                                            <p:strVal val="ppt_y"/>
                                          </p:val>
                                        </p:tav>
                                        <p:tav tm="100000">
                                          <p:val>
                                            <p:strVal val="ppt_y"/>
                                          </p:val>
                                        </p:tav>
                                      </p:tavLst>
                                    </p:anim>
                                    <p:animEffect transition="out" filter="fade">
                                      <p:cBhvr>
                                        <p:cTn id="229" dur="500"/>
                                        <p:tgtEl>
                                          <p:spTgt spid="171045"/>
                                        </p:tgtEl>
                                      </p:cBhvr>
                                    </p:animEffect>
                                    <p:set>
                                      <p:cBhvr>
                                        <p:cTn id="230" dur="1" fill="hold">
                                          <p:stCondLst>
                                            <p:cond delay="499"/>
                                          </p:stCondLst>
                                        </p:cTn>
                                        <p:tgtEl>
                                          <p:spTgt spid="171045"/>
                                        </p:tgtEl>
                                        <p:attrNameLst>
                                          <p:attrName>style.visibility</p:attrName>
                                        </p:attrNameLst>
                                      </p:cBhvr>
                                      <p:to>
                                        <p:strVal val="hidden"/>
                                      </p:to>
                                    </p:set>
                                  </p:childTnLst>
                                </p:cTn>
                              </p:par>
                              <p:par>
                                <p:cTn id="231" presetID="29" presetClass="exit" presetSubtype="0" fill="hold" nodeType="withEffect">
                                  <p:stCondLst>
                                    <p:cond delay="0"/>
                                  </p:stCondLst>
                                  <p:childTnLst>
                                    <p:anim calcmode="lin" valueType="num">
                                      <p:cBhvr>
                                        <p:cTn id="232" dur="500"/>
                                        <p:tgtEl>
                                          <p:spTgt spid="171046"/>
                                        </p:tgtEl>
                                        <p:attrNameLst>
                                          <p:attrName>ppt_x</p:attrName>
                                        </p:attrNameLst>
                                      </p:cBhvr>
                                      <p:tavLst>
                                        <p:tav tm="0">
                                          <p:val>
                                            <p:strVal val="ppt_x"/>
                                          </p:val>
                                        </p:tav>
                                        <p:tav tm="100000">
                                          <p:val>
                                            <p:strVal val="ppt_x-.2"/>
                                          </p:val>
                                        </p:tav>
                                      </p:tavLst>
                                    </p:anim>
                                    <p:anim calcmode="lin" valueType="num">
                                      <p:cBhvr>
                                        <p:cTn id="233" dur="500"/>
                                        <p:tgtEl>
                                          <p:spTgt spid="171046"/>
                                        </p:tgtEl>
                                        <p:attrNameLst>
                                          <p:attrName>ppt_y</p:attrName>
                                        </p:attrNameLst>
                                      </p:cBhvr>
                                      <p:tavLst>
                                        <p:tav tm="0">
                                          <p:val>
                                            <p:strVal val="ppt_y"/>
                                          </p:val>
                                        </p:tav>
                                        <p:tav tm="100000">
                                          <p:val>
                                            <p:strVal val="ppt_y"/>
                                          </p:val>
                                        </p:tav>
                                      </p:tavLst>
                                    </p:anim>
                                    <p:animEffect transition="out" filter="fade">
                                      <p:cBhvr>
                                        <p:cTn id="234" dur="500"/>
                                        <p:tgtEl>
                                          <p:spTgt spid="171046"/>
                                        </p:tgtEl>
                                      </p:cBhvr>
                                    </p:animEffect>
                                    <p:set>
                                      <p:cBhvr>
                                        <p:cTn id="235" dur="1" fill="hold">
                                          <p:stCondLst>
                                            <p:cond delay="499"/>
                                          </p:stCondLst>
                                        </p:cTn>
                                        <p:tgtEl>
                                          <p:spTgt spid="171046"/>
                                        </p:tgtEl>
                                        <p:attrNameLst>
                                          <p:attrName>style.visibility</p:attrName>
                                        </p:attrNameLst>
                                      </p:cBhvr>
                                      <p:to>
                                        <p:strVal val="hidden"/>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51" presetClass="entr" presetSubtype="0" fill="hold" nodeType="clickEffect">
                                  <p:stCondLst>
                                    <p:cond delay="0"/>
                                  </p:stCondLst>
                                  <p:childTnLst>
                                    <p:set>
                                      <p:cBhvr>
                                        <p:cTn id="239" dur="1" fill="hold">
                                          <p:stCondLst>
                                            <p:cond delay="0"/>
                                          </p:stCondLst>
                                        </p:cTn>
                                        <p:tgtEl>
                                          <p:spTgt spid="171047"/>
                                        </p:tgtEl>
                                        <p:attrNameLst>
                                          <p:attrName>style.visibility</p:attrName>
                                        </p:attrNameLst>
                                      </p:cBhvr>
                                      <p:to>
                                        <p:strVal val="visible"/>
                                      </p:to>
                                    </p:set>
                                    <p:animEffect transition="in" filter="fade">
                                      <p:cBhvr>
                                        <p:cTn id="240" dur="770" decel="100000"/>
                                        <p:tgtEl>
                                          <p:spTgt spid="171047"/>
                                        </p:tgtEl>
                                      </p:cBhvr>
                                    </p:animEffect>
                                    <p:animScale>
                                      <p:cBhvr>
                                        <p:cTn id="241" dur="770" decel="100000"/>
                                        <p:tgtEl>
                                          <p:spTgt spid="171047"/>
                                        </p:tgtEl>
                                      </p:cBhvr>
                                      <p:from x="10000" y="10000"/>
                                      <p:to x="200000" y="450000"/>
                                    </p:animScale>
                                    <p:animScale>
                                      <p:cBhvr>
                                        <p:cTn id="242" dur="1230" accel="100000" fill="hold">
                                          <p:stCondLst>
                                            <p:cond delay="770"/>
                                          </p:stCondLst>
                                        </p:cTn>
                                        <p:tgtEl>
                                          <p:spTgt spid="171047"/>
                                        </p:tgtEl>
                                      </p:cBhvr>
                                      <p:from x="200000" y="450000"/>
                                      <p:to x="100000" y="100000"/>
                                    </p:animScale>
                                    <p:set>
                                      <p:cBhvr>
                                        <p:cTn id="243" dur="770" fill="hold"/>
                                        <p:tgtEl>
                                          <p:spTgt spid="171047"/>
                                        </p:tgtEl>
                                        <p:attrNameLst>
                                          <p:attrName>ppt_x</p:attrName>
                                        </p:attrNameLst>
                                      </p:cBhvr>
                                      <p:to>
                                        <p:strVal val="(0.5)"/>
                                      </p:to>
                                    </p:set>
                                    <p:anim from="(0.5)" to="(#ppt_x)" calcmode="lin" valueType="num">
                                      <p:cBhvr>
                                        <p:cTn id="244" dur="1230" accel="100000" fill="hold">
                                          <p:stCondLst>
                                            <p:cond delay="770"/>
                                          </p:stCondLst>
                                        </p:cTn>
                                        <p:tgtEl>
                                          <p:spTgt spid="171047"/>
                                        </p:tgtEl>
                                        <p:attrNameLst>
                                          <p:attrName>ppt_x</p:attrName>
                                        </p:attrNameLst>
                                      </p:cBhvr>
                                    </p:anim>
                                    <p:set>
                                      <p:cBhvr>
                                        <p:cTn id="245" dur="770" fill="hold"/>
                                        <p:tgtEl>
                                          <p:spTgt spid="171047"/>
                                        </p:tgtEl>
                                        <p:attrNameLst>
                                          <p:attrName>ppt_y</p:attrName>
                                        </p:attrNameLst>
                                      </p:cBhvr>
                                      <p:to>
                                        <p:strVal val="(#ppt_y+0.4)"/>
                                      </p:to>
                                    </p:set>
                                    <p:anim from="(#ppt_y+0.4)" to="(#ppt_y)" calcmode="lin" valueType="num">
                                      <p:cBhvr>
                                        <p:cTn id="246" dur="1230" accel="100000" fill="hold">
                                          <p:stCondLst>
                                            <p:cond delay="770"/>
                                          </p:stCondLst>
                                        </p:cTn>
                                        <p:tgtEl>
                                          <p:spTgt spid="17104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build="allAtOnce"/>
      <p:bldP spid="171010" grpId="1" build="allAtOnce"/>
      <p:bldP spid="171011" grpId="0" build="allAtOnce"/>
      <p:bldP spid="171015" grpId="0"/>
      <p:bldP spid="171015" grpId="1"/>
      <p:bldP spid="171038" grpId="0"/>
      <p:bldP spid="171039" grpId="0" animBg="1"/>
      <p:bldP spid="171040" grpId="0"/>
      <p:bldP spid="171040" grpId="1"/>
      <p:bldP spid="171042" grpId="0"/>
      <p:bldP spid="171042" grpId="1"/>
      <p:bldP spid="171044" grpId="0"/>
      <p:bldP spid="171044"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468313" y="981075"/>
            <a:ext cx="7772400" cy="533400"/>
          </a:xfrm>
        </p:spPr>
        <p:txBody>
          <a:bodyPr/>
          <a:lstStyle/>
          <a:p>
            <a:pPr algn="l" eaLnBrk="1" hangingPunct="1"/>
            <a:r>
              <a:rPr lang="en-US" sz="4000" b="1" smtClean="0">
                <a:solidFill>
                  <a:schemeClr val="tx1"/>
                </a:solidFill>
              </a:rPr>
              <a:t/>
            </a:r>
            <a:br>
              <a:rPr lang="en-US" sz="4000" b="1" smtClean="0">
                <a:solidFill>
                  <a:schemeClr val="tx1"/>
                </a:solidFill>
              </a:rPr>
            </a:br>
            <a:r>
              <a:rPr lang="en-US" b="1" u="sng" smtClean="0"/>
              <a:t>Correction</a:t>
            </a:r>
            <a:br>
              <a:rPr lang="en-US" b="1" u="sng" smtClean="0"/>
            </a:br>
            <a:endParaRPr lang="en-US" b="1" u="sng" smtClean="0"/>
          </a:p>
        </p:txBody>
      </p:sp>
      <p:sp>
        <p:nvSpPr>
          <p:cNvPr id="64519" name="Rectangle 7"/>
          <p:cNvSpPr>
            <a:spLocks noGrp="1" noChangeArrowheads="1"/>
          </p:cNvSpPr>
          <p:nvPr>
            <p:ph type="subTitle" idx="1"/>
          </p:nvPr>
        </p:nvSpPr>
        <p:spPr>
          <a:xfrm>
            <a:off x="323850" y="1916113"/>
            <a:ext cx="8496300" cy="4537075"/>
          </a:xfrm>
        </p:spPr>
        <p:txBody>
          <a:bodyPr/>
          <a:lstStyle/>
          <a:p>
            <a:pPr algn="l" rtl="0" eaLnBrk="1" hangingPunct="1">
              <a:buFont typeface="Wingdings" panose="05000000000000000000" pitchFamily="2" charset="2"/>
              <a:buChar char="Ø"/>
            </a:pPr>
            <a:r>
              <a:rPr lang="en-US" b="1" smtClean="0"/>
              <a:t> EVAPORATOR </a:t>
            </a:r>
            <a:endParaRPr lang="en-US" smtClean="0"/>
          </a:p>
          <a:p>
            <a:pPr eaLnBrk="1" hangingPunct="1"/>
            <a:endParaRPr lang="en-US" smtClean="0"/>
          </a:p>
          <a:p>
            <a:pPr eaLnBrk="1" hangingPunct="1"/>
            <a:endParaRPr lang="en-US" smtClean="0"/>
          </a:p>
          <a:p>
            <a:pPr eaLnBrk="1" hangingPunct="1"/>
            <a:endParaRPr lang="en-US" smtClean="0"/>
          </a:p>
          <a:p>
            <a:pPr algn="l" rtl="0" eaLnBrk="1" hangingPunct="1">
              <a:buFont typeface="Wingdings" panose="05000000000000000000" pitchFamily="2" charset="2"/>
              <a:buChar char="Ø"/>
            </a:pPr>
            <a:r>
              <a:rPr lang="en-US" b="1" smtClean="0"/>
              <a:t>CONDENSER</a:t>
            </a:r>
          </a:p>
        </p:txBody>
      </p:sp>
      <p:sp>
        <p:nvSpPr>
          <p:cNvPr id="64518" name="Rectangle 6"/>
          <p:cNvSpPr>
            <a:spLocks noChangeArrowheads="1"/>
          </p:cNvSpPr>
          <p:nvPr/>
        </p:nvSpPr>
        <p:spPr bwMode="auto">
          <a:xfrm>
            <a:off x="5254625" y="3246438"/>
            <a:ext cx="247650" cy="366712"/>
          </a:xfrm>
          <a:prstGeom prst="rect">
            <a:avLst/>
          </a:prstGeom>
          <a:noFill/>
          <a:ln w="9525" algn="ctr">
            <a:noFill/>
            <a:miter lim="800000"/>
            <a:headEnd/>
            <a:tailEnd/>
          </a:ln>
          <a:effectLst>
            <a:outerShdw dist="45791" dir="2021404" algn="ctr" rotWithShape="0">
              <a:srgbClr val="B2B2B2">
                <a:alpha val="80000"/>
              </a:srgbClr>
            </a:outerShdw>
          </a:effectLst>
        </p:spPr>
        <p:txBody>
          <a:bodyPr wrap="none" anchor="ctr">
            <a:spAutoFit/>
          </a:bodyPr>
          <a:lstStyle/>
          <a:p>
            <a:pPr algn="r">
              <a:defRPr/>
            </a:pPr>
            <a:r>
              <a:rPr lang="en-US"/>
              <a:t> </a:t>
            </a:r>
          </a:p>
        </p:txBody>
      </p:sp>
      <p:pic>
        <p:nvPicPr>
          <p:cNvPr id="645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565400"/>
            <a:ext cx="52562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868863"/>
            <a:ext cx="53292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6" name="Rectangle 14"/>
          <p:cNvSpPr>
            <a:spLocks noChangeArrowheads="1"/>
          </p:cNvSpPr>
          <p:nvPr/>
        </p:nvSpPr>
        <p:spPr bwMode="auto">
          <a:xfrm>
            <a:off x="395288" y="404813"/>
            <a:ext cx="3960812" cy="762000"/>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rtl="0">
              <a:defRPr/>
            </a:pPr>
            <a:r>
              <a:rPr lang="en-US" sz="4400" b="1" u="sng">
                <a:latin typeface="Times New Roman" pitchFamily="18" charset="0"/>
                <a:cs typeface="Times New Roman" pitchFamily="18" charset="0"/>
              </a:rPr>
              <a:t>Physical Data</a:t>
            </a:r>
          </a:p>
        </p:txBody>
      </p:sp>
      <p:pic>
        <p:nvPicPr>
          <p:cNvPr id="6452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196975"/>
            <a:ext cx="705643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4514"/>
                                        </p:tgtEl>
                                        <p:attrNameLst>
                                          <p:attrName>style.visibility</p:attrName>
                                        </p:attrNameLst>
                                      </p:cBhvr>
                                      <p:to>
                                        <p:strVal val="visible"/>
                                      </p:to>
                                    </p:set>
                                    <p:anim calcmode="discrete" valueType="clr">
                                      <p:cBhvr override="childStyle">
                                        <p:cTn id="7" dur="80"/>
                                        <p:tgtEl>
                                          <p:spTgt spid="645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4514"/>
                                        </p:tgtEl>
                                        <p:attrNameLst>
                                          <p:attrName>fillcolor</p:attrName>
                                        </p:attrNameLst>
                                      </p:cBhvr>
                                      <p:tavLst>
                                        <p:tav tm="0">
                                          <p:val>
                                            <p:clrVal>
                                              <a:schemeClr val="accent2"/>
                                            </p:clrVal>
                                          </p:val>
                                        </p:tav>
                                        <p:tav tm="50000">
                                          <p:val>
                                            <p:clrVal>
                                              <a:schemeClr val="hlink"/>
                                            </p:clrVal>
                                          </p:val>
                                        </p:tav>
                                      </p:tavLst>
                                    </p:anim>
                                    <p:set>
                                      <p:cBhvr>
                                        <p:cTn id="9" dur="80"/>
                                        <p:tgtEl>
                                          <p:spTgt spid="6451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4519">
                                            <p:txEl>
                                              <p:pRg st="0" end="0"/>
                                            </p:txEl>
                                          </p:spTgt>
                                        </p:tgtEl>
                                        <p:attrNameLst>
                                          <p:attrName>style.visibility</p:attrName>
                                        </p:attrNameLst>
                                      </p:cBhvr>
                                      <p:to>
                                        <p:strVal val="visible"/>
                                      </p:to>
                                    </p:set>
                                    <p:anim calcmode="discrete" valueType="clr">
                                      <p:cBhvr override="childStyle">
                                        <p:cTn id="14" dur="80"/>
                                        <p:tgtEl>
                                          <p:spTgt spid="645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451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4519">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64519">
                                            <p:txEl>
                                              <p:pRg st="4" end="4"/>
                                            </p:txEl>
                                          </p:spTgt>
                                        </p:tgtEl>
                                        <p:attrNameLst>
                                          <p:attrName>style.visibility</p:attrName>
                                        </p:attrNameLst>
                                      </p:cBhvr>
                                      <p:to>
                                        <p:strVal val="visible"/>
                                      </p:to>
                                    </p:set>
                                    <p:anim calcmode="discrete" valueType="clr">
                                      <p:cBhvr override="childStyle">
                                        <p:cTn id="21" dur="80"/>
                                        <p:tgtEl>
                                          <p:spTgt spid="6451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4519">
                                            <p:txEl>
                                              <p:pRg st="4" end="4"/>
                                            </p:txEl>
                                          </p:spTgt>
                                        </p:tgtEl>
                                        <p:attrNameLst>
                                          <p:attrName>fillcolor</p:attrName>
                                        </p:attrNameLst>
                                      </p:cBhvr>
                                      <p:tavLst>
                                        <p:tav tm="0">
                                          <p:val>
                                            <p:clrVal>
                                              <a:schemeClr val="accent2"/>
                                            </p:clrVal>
                                          </p:val>
                                        </p:tav>
                                        <p:tav tm="50000">
                                          <p:val>
                                            <p:clrVal>
                                              <a:schemeClr val="hlink"/>
                                            </p:clrVal>
                                          </p:val>
                                        </p:tav>
                                      </p:tavLst>
                                    </p:anim>
                                    <p:set>
                                      <p:cBhvr>
                                        <p:cTn id="23" dur="80"/>
                                        <p:tgtEl>
                                          <p:spTgt spid="64519">
                                            <p:txEl>
                                              <p:pRg st="4" end="4"/>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64520"/>
                                        </p:tgtEl>
                                        <p:attrNameLst>
                                          <p:attrName>style.visibility</p:attrName>
                                        </p:attrNameLst>
                                      </p:cBhvr>
                                      <p:to>
                                        <p:strVal val="visible"/>
                                      </p:to>
                                    </p:set>
                                    <p:animEffect transition="in" filter="checkerboard(across)">
                                      <p:cBhvr>
                                        <p:cTn id="28" dur="500"/>
                                        <p:tgtEl>
                                          <p:spTgt spid="6452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64521"/>
                                        </p:tgtEl>
                                        <p:attrNameLst>
                                          <p:attrName>style.visibility</p:attrName>
                                        </p:attrNameLst>
                                      </p:cBhvr>
                                      <p:to>
                                        <p:strVal val="visible"/>
                                      </p:to>
                                    </p:set>
                                    <p:animEffect transition="in" filter="checkerboard(across)">
                                      <p:cBhvr>
                                        <p:cTn id="33" dur="500"/>
                                        <p:tgtEl>
                                          <p:spTgt spid="6452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xit" presetSubtype="4" fill="hold" nodeType="clickEffect">
                                  <p:stCondLst>
                                    <p:cond delay="0"/>
                                  </p:stCondLst>
                                  <p:childTnLst>
                                    <p:animEffect transition="out" filter="wipe(down)">
                                      <p:cBhvr>
                                        <p:cTn id="37" dur="500"/>
                                        <p:tgtEl>
                                          <p:spTgt spid="64521"/>
                                        </p:tgtEl>
                                      </p:cBhvr>
                                    </p:animEffect>
                                    <p:set>
                                      <p:cBhvr>
                                        <p:cTn id="38" dur="1" fill="hold">
                                          <p:stCondLst>
                                            <p:cond delay="499"/>
                                          </p:stCondLst>
                                        </p:cTn>
                                        <p:tgtEl>
                                          <p:spTgt spid="64521"/>
                                        </p:tgtEl>
                                        <p:attrNameLst>
                                          <p:attrName>style.visibility</p:attrName>
                                        </p:attrNameLst>
                                      </p:cBhvr>
                                      <p:to>
                                        <p:strVal val="hidden"/>
                                      </p:to>
                                    </p:set>
                                  </p:childTnLst>
                                </p:cTn>
                              </p:par>
                              <p:par>
                                <p:cTn id="39" presetID="22" presetClass="exit" presetSubtype="4" fill="hold" nodeType="withEffect">
                                  <p:stCondLst>
                                    <p:cond delay="0"/>
                                  </p:stCondLst>
                                  <p:childTnLst>
                                    <p:animEffect transition="out" filter="wipe(down)">
                                      <p:cBhvr>
                                        <p:cTn id="40" dur="500"/>
                                        <p:tgtEl>
                                          <p:spTgt spid="64520"/>
                                        </p:tgtEl>
                                      </p:cBhvr>
                                    </p:animEffect>
                                    <p:set>
                                      <p:cBhvr>
                                        <p:cTn id="41" dur="1" fill="hold">
                                          <p:stCondLst>
                                            <p:cond delay="499"/>
                                          </p:stCondLst>
                                        </p:cTn>
                                        <p:tgtEl>
                                          <p:spTgt spid="64520"/>
                                        </p:tgtEl>
                                        <p:attrNameLst>
                                          <p:attrName>style.visibility</p:attrName>
                                        </p:attrNameLst>
                                      </p:cBhvr>
                                      <p:to>
                                        <p:strVal val="hidden"/>
                                      </p:to>
                                    </p:set>
                                  </p:childTnLst>
                                </p:cTn>
                              </p:par>
                              <p:par>
                                <p:cTn id="42" presetID="22" presetClass="exit" presetSubtype="4" fill="hold" nodeType="withEffect">
                                  <p:stCondLst>
                                    <p:cond delay="0"/>
                                  </p:stCondLst>
                                  <p:iterate type="lt">
                                    <p:tmPct val="0"/>
                                  </p:iterate>
                                  <p:childTnLst>
                                    <p:animEffect transition="out" filter="wipe(down)">
                                      <p:cBhvr>
                                        <p:cTn id="43" dur="500"/>
                                        <p:tgtEl>
                                          <p:spTgt spid="64519">
                                            <p:txEl>
                                              <p:pRg st="0" end="0"/>
                                            </p:txEl>
                                          </p:spTgt>
                                        </p:tgtEl>
                                      </p:cBhvr>
                                    </p:animEffect>
                                    <p:set>
                                      <p:cBhvr>
                                        <p:cTn id="44" dur="1" fill="hold">
                                          <p:stCondLst>
                                            <p:cond delay="499"/>
                                          </p:stCondLst>
                                        </p:cTn>
                                        <p:tgtEl>
                                          <p:spTgt spid="64519">
                                            <p:txEl>
                                              <p:pRg st="0" end="0"/>
                                            </p:txEl>
                                          </p:spTgt>
                                        </p:tgtEl>
                                        <p:attrNameLst>
                                          <p:attrName>style.visibility</p:attrName>
                                        </p:attrNameLst>
                                      </p:cBhvr>
                                      <p:to>
                                        <p:strVal val="hidden"/>
                                      </p:to>
                                    </p:set>
                                  </p:childTnLst>
                                </p:cTn>
                              </p:par>
                              <p:par>
                                <p:cTn id="45" presetID="22" presetClass="exit" presetSubtype="4" fill="hold" nodeType="withEffect">
                                  <p:stCondLst>
                                    <p:cond delay="0"/>
                                  </p:stCondLst>
                                  <p:iterate type="lt">
                                    <p:tmPct val="0"/>
                                  </p:iterate>
                                  <p:childTnLst>
                                    <p:animEffect transition="out" filter="wipe(down)">
                                      <p:cBhvr>
                                        <p:cTn id="46" dur="500"/>
                                        <p:tgtEl>
                                          <p:spTgt spid="64519">
                                            <p:txEl>
                                              <p:pRg st="4" end="4"/>
                                            </p:txEl>
                                          </p:spTgt>
                                        </p:tgtEl>
                                      </p:cBhvr>
                                    </p:animEffect>
                                    <p:set>
                                      <p:cBhvr>
                                        <p:cTn id="47" dur="1" fill="hold">
                                          <p:stCondLst>
                                            <p:cond delay="499"/>
                                          </p:stCondLst>
                                        </p:cTn>
                                        <p:tgtEl>
                                          <p:spTgt spid="64519">
                                            <p:txEl>
                                              <p:pRg st="4" end="4"/>
                                            </p:txEl>
                                          </p:spTgt>
                                        </p:tgtEl>
                                        <p:attrNameLst>
                                          <p:attrName>style.visibility</p:attrName>
                                        </p:attrNameLst>
                                      </p:cBhvr>
                                      <p:to>
                                        <p:strVal val="hidden"/>
                                      </p:to>
                                    </p:set>
                                  </p:childTnLst>
                                </p:cTn>
                              </p:par>
                              <p:par>
                                <p:cTn id="48" presetID="22" presetClass="exit" presetSubtype="4" fill="hold" grpId="1" nodeType="withEffect">
                                  <p:stCondLst>
                                    <p:cond delay="0"/>
                                  </p:stCondLst>
                                  <p:iterate type="lt">
                                    <p:tmPct val="0"/>
                                  </p:iterate>
                                  <p:childTnLst>
                                    <p:animEffect transition="out" filter="wipe(down)">
                                      <p:cBhvr>
                                        <p:cTn id="49" dur="500"/>
                                        <p:tgtEl>
                                          <p:spTgt spid="64514"/>
                                        </p:tgtEl>
                                      </p:cBhvr>
                                    </p:animEffect>
                                    <p:set>
                                      <p:cBhvr>
                                        <p:cTn id="50" dur="1" fill="hold">
                                          <p:stCondLst>
                                            <p:cond delay="499"/>
                                          </p:stCondLst>
                                        </p:cTn>
                                        <p:tgtEl>
                                          <p:spTgt spid="6451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64526">
                                            <p:txEl>
                                              <p:pRg st="0" end="0"/>
                                            </p:txEl>
                                          </p:spTgt>
                                        </p:tgtEl>
                                        <p:attrNameLst>
                                          <p:attrName>style.visibility</p:attrName>
                                        </p:attrNameLst>
                                      </p:cBhvr>
                                      <p:to>
                                        <p:strVal val="visible"/>
                                      </p:to>
                                    </p:set>
                                    <p:anim calcmode="discrete" valueType="clr">
                                      <p:cBhvr override="childStyle">
                                        <p:cTn id="55" dur="80"/>
                                        <p:tgtEl>
                                          <p:spTgt spid="645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64526">
                                            <p:txEl>
                                              <p:pRg st="0" end="0"/>
                                            </p:txEl>
                                          </p:spTgt>
                                        </p:tgtEl>
                                        <p:attrNameLst>
                                          <p:attrName>fillcolor</p:attrName>
                                        </p:attrNameLst>
                                      </p:cBhvr>
                                      <p:tavLst>
                                        <p:tav tm="0">
                                          <p:val>
                                            <p:clrVal>
                                              <a:schemeClr val="accent2"/>
                                            </p:clrVal>
                                          </p:val>
                                        </p:tav>
                                        <p:tav tm="50000">
                                          <p:val>
                                            <p:clrVal>
                                              <a:schemeClr val="hlink"/>
                                            </p:clrVal>
                                          </p:val>
                                        </p:tav>
                                      </p:tavLst>
                                    </p:anim>
                                    <p:set>
                                      <p:cBhvr>
                                        <p:cTn id="57" dur="80"/>
                                        <p:tgtEl>
                                          <p:spTgt spid="64526">
                                            <p:txEl>
                                              <p:pRg st="0" end="0"/>
                                            </p:txEl>
                                          </p:spTgt>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nodeType="clickEffect">
                                  <p:stCondLst>
                                    <p:cond delay="0"/>
                                  </p:stCondLst>
                                  <p:childTnLst>
                                    <p:set>
                                      <p:cBhvr>
                                        <p:cTn id="61" dur="1" fill="hold">
                                          <p:stCondLst>
                                            <p:cond delay="0"/>
                                          </p:stCondLst>
                                        </p:cTn>
                                        <p:tgtEl>
                                          <p:spTgt spid="64527"/>
                                        </p:tgtEl>
                                        <p:attrNameLst>
                                          <p:attrName>style.visibility</p:attrName>
                                        </p:attrNameLst>
                                      </p:cBhvr>
                                      <p:to>
                                        <p:strVal val="visible"/>
                                      </p:to>
                                    </p:set>
                                    <p:animEffect transition="in" filter="checkerboard(across)">
                                      <p:cBhvr>
                                        <p:cTn id="62" dur="500"/>
                                        <p:tgtEl>
                                          <p:spTgt spid="64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64514"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8" name="WordArt 10"/>
          <p:cNvSpPr>
            <a:spLocks noChangeArrowheads="1" noChangeShapeType="1" noTextEdit="1"/>
          </p:cNvSpPr>
          <p:nvPr/>
        </p:nvSpPr>
        <p:spPr bwMode="auto">
          <a:xfrm>
            <a:off x="1835150" y="404813"/>
            <a:ext cx="5329238" cy="1295400"/>
          </a:xfrm>
          <a:prstGeom prst="rect">
            <a:avLst/>
          </a:prstGeom>
        </p:spPr>
        <p:txBody>
          <a:bodyPr wrap="none" fromWordArt="1">
            <a:prstTxWarp prst="textPlain">
              <a:avLst>
                <a:gd name="adj" fmla="val 50000"/>
              </a:avLst>
            </a:prstTxWarp>
          </a:bodyPr>
          <a:lstStyle/>
          <a:p>
            <a:pPr rtl="0"/>
            <a:r>
              <a:rPr lang="en-US" sz="3600" kern="10">
                <a:ln w="12700">
                  <a:solidFill>
                    <a:srgbClr val="99CC00"/>
                  </a:solidFill>
                  <a:round/>
                  <a:headEnd/>
                  <a:tailEnd/>
                </a:ln>
                <a:solidFill>
                  <a:schemeClr val="tx1">
                    <a:alpha val="50195"/>
                  </a:schemeClr>
                </a:solidFill>
                <a:effectLst>
                  <a:outerShdw dist="45791" dir="2021404" algn="ctr" rotWithShape="0">
                    <a:srgbClr val="9999FF"/>
                  </a:outerShdw>
                </a:effectLst>
                <a:latin typeface="Arial Black" panose="020B0A04020102020204" pitchFamily="34" charset="0"/>
              </a:rPr>
              <a:t>Selection pump </a:t>
            </a:r>
          </a:p>
        </p:txBody>
      </p:sp>
      <p:sp>
        <p:nvSpPr>
          <p:cNvPr id="68620" name="Text Box 12"/>
          <p:cNvSpPr txBox="1">
            <a:spLocks noChangeArrowheads="1"/>
          </p:cNvSpPr>
          <p:nvPr/>
        </p:nvSpPr>
        <p:spPr bwMode="auto">
          <a:xfrm>
            <a:off x="827088" y="2708275"/>
            <a:ext cx="4752975" cy="366713"/>
          </a:xfrm>
          <a:prstGeom prst="rect">
            <a:avLst/>
          </a:prstGeom>
          <a:noFill/>
          <a:ln w="9525" algn="ctr">
            <a:noFill/>
            <a:miter lim="800000"/>
            <a:headEnd/>
            <a:tailEnd/>
          </a:ln>
          <a:effectLst>
            <a:outerShdw dist="45791" dir="2021404" algn="ctr" rotWithShape="0">
              <a:srgbClr val="B2B2B2">
                <a:alpha val="80000"/>
              </a:srgbClr>
            </a:outerShdw>
          </a:effectLst>
        </p:spPr>
        <p:txBody>
          <a:bodyPr>
            <a:spAutoFit/>
          </a:bodyPr>
          <a:lstStyle/>
          <a:p>
            <a:pPr>
              <a:spcBef>
                <a:spcPct val="50000"/>
              </a:spcBef>
              <a:defRPr/>
            </a:pPr>
            <a:endParaRPr lang="en-US"/>
          </a:p>
        </p:txBody>
      </p:sp>
      <p:sp>
        <p:nvSpPr>
          <p:cNvPr id="68622" name="Rectangle 14"/>
          <p:cNvSpPr>
            <a:spLocks noGrp="1" noChangeArrowheads="1"/>
          </p:cNvSpPr>
          <p:nvPr>
            <p:ph type="body" sz="half" idx="1"/>
          </p:nvPr>
        </p:nvSpPr>
        <p:spPr>
          <a:xfrm>
            <a:off x="457200" y="1600200"/>
            <a:ext cx="7570788" cy="4525963"/>
          </a:xfrm>
        </p:spPr>
        <p:txBody>
          <a:bodyPr/>
          <a:lstStyle/>
          <a:p>
            <a:pPr algn="l" rtl="0" eaLnBrk="1" hangingPunct="1">
              <a:buFont typeface="Wingdings" panose="05000000000000000000" pitchFamily="2" charset="2"/>
              <a:buChar char="Ø"/>
            </a:pPr>
            <a:r>
              <a:rPr lang="en-US" b="1" smtClean="0"/>
              <a:t>Selection pump Evaporator</a:t>
            </a:r>
          </a:p>
          <a:p>
            <a:pPr algn="l" rtl="0" eaLnBrk="1" hangingPunct="1"/>
            <a:r>
              <a:rPr lang="en-US" sz="2800" b="1" smtClean="0">
                <a:solidFill>
                  <a:srgbClr val="FAFDBD"/>
                </a:solidFill>
              </a:rPr>
              <a:t>The chilled water flow= 21 l/s</a:t>
            </a:r>
          </a:p>
          <a:p>
            <a:pPr algn="l" rtl="0" eaLnBrk="1" hangingPunct="1"/>
            <a:r>
              <a:rPr lang="en-US" sz="2800" b="1" smtClean="0">
                <a:solidFill>
                  <a:srgbClr val="FAFDBD"/>
                </a:solidFill>
              </a:rPr>
              <a:t>Number of pump evaporator = 6</a:t>
            </a:r>
          </a:p>
          <a:p>
            <a:pPr algn="l" rtl="0" eaLnBrk="1" hangingPunct="1"/>
            <a:r>
              <a:rPr lang="en-US" sz="2800" b="1" smtClean="0">
                <a:solidFill>
                  <a:srgbClr val="FAFDBD"/>
                </a:solidFill>
              </a:rPr>
              <a:t>Total chillers water flow  = 6 *21 = 126 l/s</a:t>
            </a:r>
          </a:p>
        </p:txBody>
      </p:sp>
      <p:graphicFrame>
        <p:nvGraphicFramePr>
          <p:cNvPr id="68623" name="Object 15"/>
          <p:cNvGraphicFramePr>
            <a:graphicFrameLocks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2294" name="Image" r:id="rId3" imgW="8406349" imgH="5282540" progId="Photoshop.Image.7">
                  <p:embed/>
                </p:oleObj>
              </mc:Choice>
              <mc:Fallback>
                <p:oleObj name="Image" r:id="rId3" imgW="8406349" imgH="5282540" progId="Photoshop.Image.7">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8618"/>
                                        </p:tgtEl>
                                        <p:attrNameLst>
                                          <p:attrName>style.visibility</p:attrName>
                                        </p:attrNameLst>
                                      </p:cBhvr>
                                      <p:to>
                                        <p:strVal val="visible"/>
                                      </p:to>
                                    </p:set>
                                    <p:animEffect transition="in" filter="fade">
                                      <p:cBhvr>
                                        <p:cTn id="7" dur="2000"/>
                                        <p:tgtEl>
                                          <p:spTgt spid="68618"/>
                                        </p:tgtEl>
                                      </p:cBhvr>
                                    </p:animEffect>
                                    <p:anim calcmode="lin" valueType="num">
                                      <p:cBhvr>
                                        <p:cTn id="8" dur="2000" fill="hold"/>
                                        <p:tgtEl>
                                          <p:spTgt spid="68618"/>
                                        </p:tgtEl>
                                        <p:attrNameLst>
                                          <p:attrName>style.rotation</p:attrName>
                                        </p:attrNameLst>
                                      </p:cBhvr>
                                      <p:tavLst>
                                        <p:tav tm="0">
                                          <p:val>
                                            <p:fltVal val="720"/>
                                          </p:val>
                                        </p:tav>
                                        <p:tav tm="100000">
                                          <p:val>
                                            <p:fltVal val="0"/>
                                          </p:val>
                                        </p:tav>
                                      </p:tavLst>
                                    </p:anim>
                                    <p:anim calcmode="lin" valueType="num">
                                      <p:cBhvr>
                                        <p:cTn id="9" dur="2000" fill="hold"/>
                                        <p:tgtEl>
                                          <p:spTgt spid="68618"/>
                                        </p:tgtEl>
                                        <p:attrNameLst>
                                          <p:attrName>ppt_h</p:attrName>
                                        </p:attrNameLst>
                                      </p:cBhvr>
                                      <p:tavLst>
                                        <p:tav tm="0">
                                          <p:val>
                                            <p:fltVal val="0"/>
                                          </p:val>
                                        </p:tav>
                                        <p:tav tm="100000">
                                          <p:val>
                                            <p:strVal val="#ppt_h"/>
                                          </p:val>
                                        </p:tav>
                                      </p:tavLst>
                                    </p:anim>
                                    <p:anim calcmode="lin" valueType="num">
                                      <p:cBhvr>
                                        <p:cTn id="10" dur="2000" fill="hold"/>
                                        <p:tgtEl>
                                          <p:spTgt spid="6861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nodeType="clickEffect">
                                  <p:stCondLst>
                                    <p:cond delay="0"/>
                                  </p:stCondLst>
                                  <p:iterate type="lt">
                                    <p:tmPct val="50000"/>
                                  </p:iterate>
                                  <p:childTnLst>
                                    <p:set>
                                      <p:cBhvr>
                                        <p:cTn id="14" dur="1" fill="hold">
                                          <p:stCondLst>
                                            <p:cond delay="0"/>
                                          </p:stCondLst>
                                        </p:cTn>
                                        <p:tgtEl>
                                          <p:spTgt spid="68622">
                                            <p:txEl>
                                              <p:pRg st="0" end="0"/>
                                            </p:txEl>
                                          </p:spTgt>
                                        </p:tgtEl>
                                        <p:attrNameLst>
                                          <p:attrName>style.visibility</p:attrName>
                                        </p:attrNameLst>
                                      </p:cBhvr>
                                      <p:to>
                                        <p:strVal val="visible"/>
                                      </p:to>
                                    </p:set>
                                    <p:anim calcmode="discrete" valueType="clr">
                                      <p:cBhvr override="childStyle">
                                        <p:cTn id="15" dur="80"/>
                                        <p:tgtEl>
                                          <p:spTgt spid="686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8622">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68622">
                                            <p:txEl>
                                              <p:pRg st="0" end="0"/>
                                            </p:txEl>
                                          </p:spTgt>
                                        </p:tgtEl>
                                        <p:attrNameLst>
                                          <p:attrName>fill.type</p:attrName>
                                        </p:attrNameLst>
                                      </p:cBhvr>
                                      <p:to>
                                        <p:strVal val="solid"/>
                                      </p:to>
                                    </p:set>
                                  </p:childTnLst>
                                </p:cTn>
                              </p:par>
                              <p:par>
                                <p:cTn id="18" presetID="27" presetClass="entr" presetSubtype="0" fill="hold" nodeType="withEffect">
                                  <p:stCondLst>
                                    <p:cond delay="0"/>
                                  </p:stCondLst>
                                  <p:iterate type="lt">
                                    <p:tmPct val="50000"/>
                                  </p:iterate>
                                  <p:childTnLst>
                                    <p:set>
                                      <p:cBhvr>
                                        <p:cTn id="19" dur="1" fill="hold">
                                          <p:stCondLst>
                                            <p:cond delay="0"/>
                                          </p:stCondLst>
                                        </p:cTn>
                                        <p:tgtEl>
                                          <p:spTgt spid="68622">
                                            <p:txEl>
                                              <p:pRg st="1" end="1"/>
                                            </p:txEl>
                                          </p:spTgt>
                                        </p:tgtEl>
                                        <p:attrNameLst>
                                          <p:attrName>style.visibility</p:attrName>
                                        </p:attrNameLst>
                                      </p:cBhvr>
                                      <p:to>
                                        <p:strVal val="visible"/>
                                      </p:to>
                                    </p:set>
                                    <p:anim calcmode="discrete" valueType="clr">
                                      <p:cBhvr override="childStyle">
                                        <p:cTn id="20" dur="80"/>
                                        <p:tgtEl>
                                          <p:spTgt spid="686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68622">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68622">
                                            <p:txEl>
                                              <p:pRg st="1" end="1"/>
                                            </p:txEl>
                                          </p:spTgt>
                                        </p:tgtEl>
                                        <p:attrNameLst>
                                          <p:attrName>fill.type</p:attrName>
                                        </p:attrNameLst>
                                      </p:cBhvr>
                                      <p:to>
                                        <p:strVal val="solid"/>
                                      </p:to>
                                    </p:set>
                                  </p:childTnLst>
                                </p:cTn>
                              </p:par>
                              <p:par>
                                <p:cTn id="23" presetID="27" presetClass="entr" presetSubtype="0" fill="hold" nodeType="withEffect">
                                  <p:stCondLst>
                                    <p:cond delay="0"/>
                                  </p:stCondLst>
                                  <p:iterate type="lt">
                                    <p:tmPct val="50000"/>
                                  </p:iterate>
                                  <p:childTnLst>
                                    <p:set>
                                      <p:cBhvr>
                                        <p:cTn id="24" dur="1" fill="hold">
                                          <p:stCondLst>
                                            <p:cond delay="0"/>
                                          </p:stCondLst>
                                        </p:cTn>
                                        <p:tgtEl>
                                          <p:spTgt spid="68622">
                                            <p:txEl>
                                              <p:pRg st="2" end="2"/>
                                            </p:txEl>
                                          </p:spTgt>
                                        </p:tgtEl>
                                        <p:attrNameLst>
                                          <p:attrName>style.visibility</p:attrName>
                                        </p:attrNameLst>
                                      </p:cBhvr>
                                      <p:to>
                                        <p:strVal val="visible"/>
                                      </p:to>
                                    </p:set>
                                    <p:anim calcmode="discrete" valueType="clr">
                                      <p:cBhvr override="childStyle">
                                        <p:cTn id="25" dur="80"/>
                                        <p:tgtEl>
                                          <p:spTgt spid="6862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8622">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68622">
                                            <p:txEl>
                                              <p:pRg st="2" end="2"/>
                                            </p:txEl>
                                          </p:spTgt>
                                        </p:tgtEl>
                                        <p:attrNameLst>
                                          <p:attrName>fill.type</p:attrName>
                                        </p:attrNameLst>
                                      </p:cBhvr>
                                      <p:to>
                                        <p:strVal val="solid"/>
                                      </p:to>
                                    </p:set>
                                  </p:childTnLst>
                                </p:cTn>
                              </p:par>
                              <p:par>
                                <p:cTn id="28" presetID="27" presetClass="entr" presetSubtype="0" fill="hold" nodeType="withEffect">
                                  <p:stCondLst>
                                    <p:cond delay="0"/>
                                  </p:stCondLst>
                                  <p:iterate type="lt">
                                    <p:tmPct val="50000"/>
                                  </p:iterate>
                                  <p:childTnLst>
                                    <p:set>
                                      <p:cBhvr>
                                        <p:cTn id="29" dur="1" fill="hold">
                                          <p:stCondLst>
                                            <p:cond delay="0"/>
                                          </p:stCondLst>
                                        </p:cTn>
                                        <p:tgtEl>
                                          <p:spTgt spid="68622">
                                            <p:txEl>
                                              <p:pRg st="3" end="3"/>
                                            </p:txEl>
                                          </p:spTgt>
                                        </p:tgtEl>
                                        <p:attrNameLst>
                                          <p:attrName>style.visibility</p:attrName>
                                        </p:attrNameLst>
                                      </p:cBhvr>
                                      <p:to>
                                        <p:strVal val="visible"/>
                                      </p:to>
                                    </p:set>
                                    <p:anim calcmode="discrete" valueType="clr">
                                      <p:cBhvr override="childStyle">
                                        <p:cTn id="30" dur="80"/>
                                        <p:tgtEl>
                                          <p:spTgt spid="6862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8622">
                                            <p:txEl>
                                              <p:pRg st="3" end="3"/>
                                            </p:txEl>
                                          </p:spTgt>
                                        </p:tgtEl>
                                        <p:attrNameLst>
                                          <p:attrName>fillcolor</p:attrName>
                                        </p:attrNameLst>
                                      </p:cBhvr>
                                      <p:tavLst>
                                        <p:tav tm="0">
                                          <p:val>
                                            <p:clrVal>
                                              <a:schemeClr val="accent2"/>
                                            </p:clrVal>
                                          </p:val>
                                        </p:tav>
                                        <p:tav tm="50000">
                                          <p:val>
                                            <p:clrVal>
                                              <a:schemeClr val="hlink"/>
                                            </p:clrVal>
                                          </p:val>
                                        </p:tav>
                                      </p:tavLst>
                                    </p:anim>
                                    <p:set>
                                      <p:cBhvr>
                                        <p:cTn id="32" dur="80"/>
                                        <p:tgtEl>
                                          <p:spTgt spid="68622">
                                            <p:txEl>
                                              <p:pRg st="3" end="3"/>
                                            </p:txEl>
                                          </p:spTgt>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68623"/>
                                        </p:tgtEl>
                                        <p:attrNameLst>
                                          <p:attrName>style.visibility</p:attrName>
                                        </p:attrNameLst>
                                      </p:cBhvr>
                                      <p:to>
                                        <p:strVal val="visible"/>
                                      </p:to>
                                    </p:set>
                                    <p:animEffect transition="in" filter="checkerboard(across)">
                                      <p:cBhvr>
                                        <p:cTn id="37" dur="500"/>
                                        <p:tgtEl>
                                          <p:spTgt spid="68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Grp="1" noChangeArrowheads="1"/>
          </p:cNvSpPr>
          <p:nvPr>
            <p:ph type="title"/>
          </p:nvPr>
        </p:nvSpPr>
        <p:spPr/>
        <p:txBody>
          <a:bodyPr/>
          <a:lstStyle/>
          <a:p>
            <a:pPr eaLnBrk="1" hangingPunct="1"/>
            <a:endParaRPr lang="en-US" smtClean="0"/>
          </a:p>
        </p:txBody>
      </p:sp>
      <p:sp>
        <p:nvSpPr>
          <p:cNvPr id="72707" name="Rectangle 3"/>
          <p:cNvSpPr>
            <a:spLocks noGrp="1" noChangeArrowheads="1"/>
          </p:cNvSpPr>
          <p:nvPr>
            <p:ph type="body" sz="half" idx="1"/>
          </p:nvPr>
        </p:nvSpPr>
        <p:spPr>
          <a:xfrm>
            <a:off x="457200" y="1600200"/>
            <a:ext cx="7786688" cy="4525963"/>
          </a:xfrm>
        </p:spPr>
        <p:txBody>
          <a:bodyPr/>
          <a:lstStyle/>
          <a:p>
            <a:pPr algn="l" rtl="0" eaLnBrk="1" hangingPunct="1">
              <a:buFont typeface="Wingdings" panose="05000000000000000000" pitchFamily="2" charset="2"/>
              <a:buChar char="Ø"/>
            </a:pPr>
            <a:r>
              <a:rPr lang="en-US" sz="3600" b="1" smtClean="0"/>
              <a:t>Selection pump Condenser  </a:t>
            </a:r>
          </a:p>
          <a:p>
            <a:pPr algn="l" rtl="0" eaLnBrk="1" hangingPunct="1"/>
            <a:r>
              <a:rPr lang="en-US" sz="2800" b="1" smtClean="0">
                <a:solidFill>
                  <a:srgbClr val="FAFDBD"/>
                </a:solidFill>
              </a:rPr>
              <a:t>The chilled water flow= 27 l/s</a:t>
            </a:r>
          </a:p>
          <a:p>
            <a:pPr algn="l" rtl="0" eaLnBrk="1" hangingPunct="1"/>
            <a:r>
              <a:rPr lang="en-US" sz="2800" b="1" smtClean="0">
                <a:solidFill>
                  <a:srgbClr val="FAFDBD"/>
                </a:solidFill>
              </a:rPr>
              <a:t>Number of pump evaporator = 6</a:t>
            </a:r>
          </a:p>
          <a:p>
            <a:pPr algn="l" rtl="0" eaLnBrk="1" hangingPunct="1"/>
            <a:r>
              <a:rPr lang="en-US" sz="2800" b="1" smtClean="0">
                <a:solidFill>
                  <a:srgbClr val="FAFDBD"/>
                </a:solidFill>
              </a:rPr>
              <a:t>Total chillers water flow  = 6 *27= 162 l/s</a:t>
            </a:r>
          </a:p>
        </p:txBody>
      </p:sp>
      <p:graphicFrame>
        <p:nvGraphicFramePr>
          <p:cNvPr id="72710" name="Object 6"/>
          <p:cNvGraphicFramePr>
            <a:graphicFrameLocks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317" name="Image" r:id="rId3" imgW="8406349" imgH="5282540" progId="Photoshop.Image.7">
                  <p:embed/>
                </p:oleObj>
              </mc:Choice>
              <mc:Fallback>
                <p:oleObj name="Image" r:id="rId3" imgW="8406349" imgH="5282540" progId="Photoshop.Image.7">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2707">
                                            <p:txEl>
                                              <p:pRg st="0" end="0"/>
                                            </p:txEl>
                                          </p:spTgt>
                                        </p:tgtEl>
                                        <p:attrNameLst>
                                          <p:attrName>style.visibility</p:attrName>
                                        </p:attrNameLst>
                                      </p:cBhvr>
                                      <p:to>
                                        <p:strVal val="visible"/>
                                      </p:to>
                                    </p:set>
                                    <p:anim calcmode="discrete" valueType="clr">
                                      <p:cBhvr override="childStyle">
                                        <p:cTn id="7" dur="80"/>
                                        <p:tgtEl>
                                          <p:spTgt spid="727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27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2707">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72707">
                                            <p:txEl>
                                              <p:pRg st="1" end="1"/>
                                            </p:txEl>
                                          </p:spTgt>
                                        </p:tgtEl>
                                        <p:attrNameLst>
                                          <p:attrName>style.visibility</p:attrName>
                                        </p:attrNameLst>
                                      </p:cBhvr>
                                      <p:to>
                                        <p:strVal val="visible"/>
                                      </p:to>
                                    </p:set>
                                    <p:anim calcmode="discrete" valueType="clr">
                                      <p:cBhvr override="childStyle">
                                        <p:cTn id="12" dur="80"/>
                                        <p:tgtEl>
                                          <p:spTgt spid="727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2707">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72707">
                                            <p:txEl>
                                              <p:pRg st="1" end="1"/>
                                            </p:txEl>
                                          </p:spTgt>
                                        </p:tgtEl>
                                        <p:attrNameLst>
                                          <p:attrName>fill.type</p:attrName>
                                        </p:attrNameLst>
                                      </p:cBhvr>
                                      <p:to>
                                        <p:strVal val="solid"/>
                                      </p:to>
                                    </p:set>
                                  </p:childTnLst>
                                </p:cTn>
                              </p:par>
                              <p:par>
                                <p:cTn id="15" presetID="27" presetClass="entr" presetSubtype="0" fill="hold" nodeType="withEffect">
                                  <p:stCondLst>
                                    <p:cond delay="0"/>
                                  </p:stCondLst>
                                  <p:iterate type="lt">
                                    <p:tmPct val="50000"/>
                                  </p:iterate>
                                  <p:childTnLst>
                                    <p:set>
                                      <p:cBhvr>
                                        <p:cTn id="16" dur="1" fill="hold">
                                          <p:stCondLst>
                                            <p:cond delay="0"/>
                                          </p:stCondLst>
                                        </p:cTn>
                                        <p:tgtEl>
                                          <p:spTgt spid="72707">
                                            <p:txEl>
                                              <p:pRg st="2" end="2"/>
                                            </p:txEl>
                                          </p:spTgt>
                                        </p:tgtEl>
                                        <p:attrNameLst>
                                          <p:attrName>style.visibility</p:attrName>
                                        </p:attrNameLst>
                                      </p:cBhvr>
                                      <p:to>
                                        <p:strVal val="visible"/>
                                      </p:to>
                                    </p:set>
                                    <p:anim calcmode="discrete" valueType="clr">
                                      <p:cBhvr override="childStyle">
                                        <p:cTn id="17" dur="80"/>
                                        <p:tgtEl>
                                          <p:spTgt spid="727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2707">
                                            <p:txEl>
                                              <p:pRg st="2" end="2"/>
                                            </p:txEl>
                                          </p:spTgt>
                                        </p:tgtEl>
                                        <p:attrNameLst>
                                          <p:attrName>fillcolor</p:attrName>
                                        </p:attrNameLst>
                                      </p:cBhvr>
                                      <p:tavLst>
                                        <p:tav tm="0">
                                          <p:val>
                                            <p:clrVal>
                                              <a:schemeClr val="accent2"/>
                                            </p:clrVal>
                                          </p:val>
                                        </p:tav>
                                        <p:tav tm="50000">
                                          <p:val>
                                            <p:clrVal>
                                              <a:schemeClr val="hlink"/>
                                            </p:clrVal>
                                          </p:val>
                                        </p:tav>
                                      </p:tavLst>
                                    </p:anim>
                                    <p:set>
                                      <p:cBhvr>
                                        <p:cTn id="19" dur="80"/>
                                        <p:tgtEl>
                                          <p:spTgt spid="72707">
                                            <p:txEl>
                                              <p:pRg st="2" end="2"/>
                                            </p:txEl>
                                          </p:spTgt>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72707">
                                            <p:txEl>
                                              <p:pRg st="3" end="3"/>
                                            </p:txEl>
                                          </p:spTgt>
                                        </p:tgtEl>
                                        <p:attrNameLst>
                                          <p:attrName>style.visibility</p:attrName>
                                        </p:attrNameLst>
                                      </p:cBhvr>
                                      <p:to>
                                        <p:strVal val="visible"/>
                                      </p:to>
                                    </p:set>
                                    <p:anim calcmode="discrete" valueType="clr">
                                      <p:cBhvr override="childStyle">
                                        <p:cTn id="22" dur="80"/>
                                        <p:tgtEl>
                                          <p:spTgt spid="7270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72707">
                                            <p:txEl>
                                              <p:pRg st="3" end="3"/>
                                            </p:txEl>
                                          </p:spTgt>
                                        </p:tgtEl>
                                        <p:attrNameLst>
                                          <p:attrName>fillcolor</p:attrName>
                                        </p:attrNameLst>
                                      </p:cBhvr>
                                      <p:tavLst>
                                        <p:tav tm="0">
                                          <p:val>
                                            <p:clrVal>
                                              <a:schemeClr val="accent2"/>
                                            </p:clrVal>
                                          </p:val>
                                        </p:tav>
                                        <p:tav tm="50000">
                                          <p:val>
                                            <p:clrVal>
                                              <a:schemeClr val="hlink"/>
                                            </p:clrVal>
                                          </p:val>
                                        </p:tav>
                                      </p:tavLst>
                                    </p:anim>
                                    <p:set>
                                      <p:cBhvr>
                                        <p:cTn id="24" dur="80"/>
                                        <p:tgtEl>
                                          <p:spTgt spid="72707">
                                            <p:txEl>
                                              <p:pRg st="3" end="3"/>
                                            </p:txEl>
                                          </p:spTgt>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 presetClass="entr" presetSubtype="10" fill="hold" nodeType="clickEffect">
                                  <p:stCondLst>
                                    <p:cond delay="0"/>
                                  </p:stCondLst>
                                  <p:childTnLst>
                                    <p:set>
                                      <p:cBhvr>
                                        <p:cTn id="28" dur="1" fill="hold">
                                          <p:stCondLst>
                                            <p:cond delay="0"/>
                                          </p:stCondLst>
                                        </p:cTn>
                                        <p:tgtEl>
                                          <p:spTgt spid="72710"/>
                                        </p:tgtEl>
                                        <p:attrNameLst>
                                          <p:attrName>style.visibility</p:attrName>
                                        </p:attrNameLst>
                                      </p:cBhvr>
                                      <p:to>
                                        <p:strVal val="visible"/>
                                      </p:to>
                                    </p:set>
                                    <p:animEffect transition="in" filter="checkerboard(across)">
                                      <p:cBhvr>
                                        <p:cTn id="29"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descr="5"/>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checkerboard(across)">
                                      <p:cBhvr>
                                        <p:cTn id="7"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p:txBody>
          <a:bodyPr/>
          <a:lstStyle/>
          <a:p>
            <a:pPr algn="l" rtl="0" eaLnBrk="1" hangingPunct="1">
              <a:lnSpc>
                <a:spcPct val="90000"/>
              </a:lnSpc>
              <a:buFont typeface="Wingdings" panose="05000000000000000000" pitchFamily="2" charset="2"/>
              <a:buChar char="Ø"/>
            </a:pPr>
            <a:r>
              <a:rPr lang="en-US" altLang="zh-CN" b="1" smtClean="0">
                <a:ea typeface="SimSun" panose="02010600030101010101" pitchFamily="2" charset="-122"/>
              </a:rPr>
              <a:t>Introduction</a:t>
            </a:r>
          </a:p>
          <a:p>
            <a:pPr algn="l" rtl="0" eaLnBrk="1" hangingPunct="1">
              <a:lnSpc>
                <a:spcPct val="90000"/>
              </a:lnSpc>
            </a:pPr>
            <a:r>
              <a:rPr lang="en-US" altLang="zh-CN" b="1" smtClean="0">
                <a:solidFill>
                  <a:srgbClr val="FAFDBD"/>
                </a:solidFill>
                <a:ea typeface="SimSun" panose="02010600030101010101" pitchFamily="2" charset="-122"/>
              </a:rPr>
              <a:t>The purpose of this chapter is to discuss the design of control systems for central air conditioning of Civil Architectural engineering building.</a:t>
            </a:r>
          </a:p>
          <a:p>
            <a:pPr algn="l" rtl="0" eaLnBrk="1" hangingPunct="1">
              <a:lnSpc>
                <a:spcPct val="90000"/>
              </a:lnSpc>
            </a:pPr>
            <a:r>
              <a:rPr lang="en-US" altLang="zh-CN" b="1" smtClean="0">
                <a:solidFill>
                  <a:srgbClr val="FAFDBD"/>
                </a:solidFill>
                <a:ea typeface="SimSun" panose="02010600030101010101" pitchFamily="2" charset="-122"/>
              </a:rPr>
              <a:t>First of all, the term (HVAC) means heating, ventilating and air conditioning which covers a wide range of equipment.</a:t>
            </a:r>
            <a:r>
              <a:rPr lang="en-US" altLang="zh-CN" smtClean="0">
                <a:solidFill>
                  <a:srgbClr val="FAFDBD"/>
                </a:solidFill>
                <a:ea typeface="SimSun" panose="02010600030101010101" pitchFamily="2" charset="-122"/>
              </a:rPr>
              <a:t> </a:t>
            </a:r>
            <a:endParaRPr lang="en-US" smtClean="0">
              <a:solidFill>
                <a:srgbClr val="FAFDBD"/>
              </a:solidFill>
            </a:endParaRPr>
          </a:p>
        </p:txBody>
      </p:sp>
      <p:sp>
        <p:nvSpPr>
          <p:cNvPr id="82948" name="WordArt 4"/>
          <p:cNvSpPr>
            <a:spLocks noChangeArrowheads="1" noChangeShapeType="1" noTextEdit="1"/>
          </p:cNvSpPr>
          <p:nvPr/>
        </p:nvSpPr>
        <p:spPr bwMode="auto">
          <a:xfrm>
            <a:off x="2051050" y="333375"/>
            <a:ext cx="4664075" cy="1119188"/>
          </a:xfrm>
          <a:prstGeom prst="rect">
            <a:avLst/>
          </a:prstGeom>
        </p:spPr>
        <p:txBody>
          <a:bodyPr wrap="none" fromWordArt="1">
            <a:prstTxWarp prst="textPlain">
              <a:avLst>
                <a:gd name="adj" fmla="val 50000"/>
              </a:avLst>
            </a:prstTxWarp>
          </a:bodyPr>
          <a:lstStyle/>
          <a:p>
            <a:pPr rtl="0"/>
            <a:r>
              <a:rPr lang="en-US" sz="3600" kern="10">
                <a:ln w="12700">
                  <a:solidFill>
                    <a:srgbClr val="3333CC"/>
                  </a:solidFill>
                  <a:round/>
                  <a:headEnd/>
                  <a:tailEnd/>
                </a:ln>
                <a:solidFill>
                  <a:srgbClr val="FF0000">
                    <a:alpha val="50195"/>
                  </a:srgbClr>
                </a:solidFill>
                <a:effectLst>
                  <a:outerShdw dist="45791" dir="2021404" algn="ctr" rotWithShape="0">
                    <a:srgbClr val="9999FF"/>
                  </a:outerShdw>
                </a:effectLst>
                <a:latin typeface="Arial Black" panose="020B0A04020102020204" pitchFamily="34" charset="0"/>
              </a:rPr>
              <a:t>control systems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p:cTn id="7" dur="500" fill="hold"/>
                                        <p:tgtEl>
                                          <p:spTgt spid="82948"/>
                                        </p:tgtEl>
                                        <p:attrNameLst>
                                          <p:attrName>ppt_w</p:attrName>
                                        </p:attrNameLst>
                                      </p:cBhvr>
                                      <p:tavLst>
                                        <p:tav tm="0">
                                          <p:val>
                                            <p:fltVal val="0"/>
                                          </p:val>
                                        </p:tav>
                                        <p:tav tm="100000">
                                          <p:val>
                                            <p:strVal val="#ppt_w"/>
                                          </p:val>
                                        </p:tav>
                                      </p:tavLst>
                                    </p:anim>
                                    <p:anim calcmode="lin" valueType="num">
                                      <p:cBhvr>
                                        <p:cTn id="8" dur="500" fill="hold"/>
                                        <p:tgtEl>
                                          <p:spTgt spid="829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82947">
                                            <p:txEl>
                                              <p:pRg st="0" end="0"/>
                                            </p:txEl>
                                          </p:spTgt>
                                        </p:tgtEl>
                                        <p:attrNameLst>
                                          <p:attrName>style.visibility</p:attrName>
                                        </p:attrNameLst>
                                      </p:cBhvr>
                                      <p:to>
                                        <p:strVal val="visible"/>
                                      </p:to>
                                    </p:set>
                                    <p:anim calcmode="discrete" valueType="clr">
                                      <p:cBhvr override="childStyle">
                                        <p:cTn id="13" dur="80"/>
                                        <p:tgtEl>
                                          <p:spTgt spid="829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2947">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82947">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82947">
                                            <p:txEl>
                                              <p:pRg st="1" end="1"/>
                                            </p:txEl>
                                          </p:spTgt>
                                        </p:tgtEl>
                                        <p:attrNameLst>
                                          <p:attrName>style.visibility</p:attrName>
                                        </p:attrNameLst>
                                      </p:cBhvr>
                                      <p:to>
                                        <p:strVal val="visible"/>
                                      </p:to>
                                    </p:set>
                                    <p:anim calcmode="lin" valueType="num">
                                      <p:cBhvr additive="base">
                                        <p:cTn id="20" dur="500" fill="hold"/>
                                        <p:tgtEl>
                                          <p:spTgt spid="8294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29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82947">
                                            <p:txEl>
                                              <p:pRg st="2" end="2"/>
                                            </p:txEl>
                                          </p:spTgt>
                                        </p:tgtEl>
                                        <p:attrNameLst>
                                          <p:attrName>style.visibility</p:attrName>
                                        </p:attrNameLst>
                                      </p:cBhvr>
                                      <p:to>
                                        <p:strVal val="visible"/>
                                      </p:to>
                                    </p:set>
                                    <p:anim calcmode="lin" valueType="num">
                                      <p:cBhvr additive="base">
                                        <p:cTn id="26" dur="5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29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l" rtl="0" eaLnBrk="1" hangingPunct="1">
              <a:buFont typeface="Wingdings" panose="05000000000000000000" pitchFamily="2" charset="2"/>
              <a:buChar char="Ø"/>
            </a:pPr>
            <a:r>
              <a:rPr lang="en-US" b="1" smtClean="0"/>
              <a:t>Aims of Control</a:t>
            </a:r>
          </a:p>
        </p:txBody>
      </p:sp>
      <p:sp>
        <p:nvSpPr>
          <p:cNvPr id="83971" name="Rectangle 3"/>
          <p:cNvSpPr>
            <a:spLocks noGrp="1" noChangeArrowheads="1"/>
          </p:cNvSpPr>
          <p:nvPr>
            <p:ph type="body" sz="half" idx="1"/>
          </p:nvPr>
        </p:nvSpPr>
        <p:spPr>
          <a:xfrm>
            <a:off x="457200" y="1600200"/>
            <a:ext cx="6851650" cy="4525963"/>
          </a:xfrm>
        </p:spPr>
        <p:txBody>
          <a:bodyPr/>
          <a:lstStyle/>
          <a:p>
            <a:pPr algn="l" rtl="0" eaLnBrk="1" hangingPunct="1">
              <a:buFontTx/>
              <a:buNone/>
            </a:pPr>
            <a:r>
              <a:rPr lang="en-US" altLang="zh-CN" sz="2800" smtClean="0">
                <a:solidFill>
                  <a:srgbClr val="FAFDBD"/>
                </a:solidFill>
                <a:ea typeface="SimSun" panose="02010600030101010101" pitchFamily="2" charset="-122"/>
              </a:rPr>
              <a:t>1</a:t>
            </a:r>
            <a:r>
              <a:rPr lang="ar-EG" altLang="zh-CN" sz="2800" b="1" smtClean="0">
                <a:solidFill>
                  <a:srgbClr val="FAFDBD"/>
                </a:solidFill>
              </a:rPr>
              <a:t>.</a:t>
            </a:r>
            <a:r>
              <a:rPr lang="ar-EG" altLang="zh-CN" sz="2800" smtClean="0"/>
              <a:t> </a:t>
            </a:r>
            <a:r>
              <a:rPr lang="en-US" altLang="zh-CN" sz="2800" smtClean="0">
                <a:solidFill>
                  <a:srgbClr val="FAFDBD"/>
                </a:solidFill>
                <a:ea typeface="SimSun" panose="02010600030101010101" pitchFamily="2" charset="-122"/>
              </a:rPr>
              <a:t>To regulate the system so that comfortable conditions are maintained in the</a:t>
            </a:r>
            <a:r>
              <a:rPr lang="ar-EG" altLang="zh-CN" sz="2800" smtClean="0">
                <a:solidFill>
                  <a:srgbClr val="FAFDBD"/>
                </a:solidFill>
              </a:rPr>
              <a:t>  </a:t>
            </a:r>
            <a:r>
              <a:rPr lang="en-US" altLang="zh-CN" sz="2800" smtClean="0">
                <a:solidFill>
                  <a:srgbClr val="FAFDBD"/>
                </a:solidFill>
                <a:ea typeface="SimSun" panose="02010600030101010101" pitchFamily="2" charset="-122"/>
              </a:rPr>
              <a:t>occupied space</a:t>
            </a:r>
            <a:r>
              <a:rPr lang="ar-EG" altLang="zh-CN" sz="2800" smtClean="0">
                <a:solidFill>
                  <a:srgbClr val="FAFDBD"/>
                </a:solidFill>
              </a:rPr>
              <a:t>.</a:t>
            </a:r>
          </a:p>
          <a:p>
            <a:pPr algn="l" rtl="0" eaLnBrk="1" hangingPunct="1">
              <a:buFontTx/>
              <a:buNone/>
            </a:pPr>
            <a:r>
              <a:rPr lang="en-US" altLang="zh-CN" sz="2800" smtClean="0">
                <a:solidFill>
                  <a:srgbClr val="FAFDBD"/>
                </a:solidFill>
                <a:ea typeface="SimSun" panose="02010600030101010101" pitchFamily="2" charset="-122"/>
              </a:rPr>
              <a:t>2</a:t>
            </a:r>
            <a:r>
              <a:rPr lang="ar-EG" altLang="zh-CN" sz="2800" b="1" smtClean="0">
                <a:solidFill>
                  <a:srgbClr val="FAFDBD"/>
                </a:solidFill>
              </a:rPr>
              <a:t>.</a:t>
            </a:r>
            <a:r>
              <a:rPr lang="ar-EG" altLang="zh-CN" sz="2800" smtClean="0">
                <a:solidFill>
                  <a:srgbClr val="FAFDBD"/>
                </a:solidFill>
              </a:rPr>
              <a:t> </a:t>
            </a:r>
            <a:r>
              <a:rPr lang="en-US" altLang="zh-CN" sz="2800" smtClean="0">
                <a:solidFill>
                  <a:srgbClr val="FAFDBD"/>
                </a:solidFill>
                <a:ea typeface="SimSun" panose="02010600030101010101" pitchFamily="2" charset="-122"/>
              </a:rPr>
              <a:t>To operate the equipment efficiently</a:t>
            </a:r>
            <a:r>
              <a:rPr lang="ar-EG" altLang="zh-CN" sz="2800" smtClean="0">
                <a:solidFill>
                  <a:srgbClr val="FAFDBD"/>
                </a:solidFill>
              </a:rPr>
              <a:t>.</a:t>
            </a:r>
          </a:p>
          <a:p>
            <a:pPr algn="l" rtl="0" eaLnBrk="1" hangingPunct="1">
              <a:buFontTx/>
              <a:buNone/>
            </a:pPr>
            <a:r>
              <a:rPr lang="en-US" altLang="zh-CN" sz="2800" smtClean="0">
                <a:solidFill>
                  <a:srgbClr val="FAFDBD"/>
                </a:solidFill>
                <a:ea typeface="SimSun" panose="02010600030101010101" pitchFamily="2" charset="-122"/>
              </a:rPr>
              <a:t>3</a:t>
            </a:r>
            <a:r>
              <a:rPr lang="ar-EG" altLang="zh-CN" sz="2800" b="1" smtClean="0">
                <a:solidFill>
                  <a:srgbClr val="FAFDBD"/>
                </a:solidFill>
              </a:rPr>
              <a:t>.</a:t>
            </a:r>
            <a:r>
              <a:rPr lang="ar-EG" altLang="zh-CN" sz="2800" smtClean="0">
                <a:solidFill>
                  <a:srgbClr val="FAFDBD"/>
                </a:solidFill>
              </a:rPr>
              <a:t> </a:t>
            </a:r>
            <a:r>
              <a:rPr lang="en-US" altLang="zh-CN" sz="2800" smtClean="0">
                <a:solidFill>
                  <a:srgbClr val="FAFDBD"/>
                </a:solidFill>
                <a:ea typeface="SimSun" panose="02010600030101010101" pitchFamily="2" charset="-122"/>
              </a:rPr>
              <a:t>To protect the equipment and the building from damage and the occupants from</a:t>
            </a:r>
            <a:r>
              <a:rPr lang="ar-EG" altLang="zh-CN" sz="2800" smtClean="0">
                <a:solidFill>
                  <a:srgbClr val="FAFDBD"/>
                </a:solidFill>
              </a:rPr>
              <a:t>  </a:t>
            </a:r>
            <a:r>
              <a:rPr lang="en-US" altLang="zh-CN" sz="2800" smtClean="0">
                <a:solidFill>
                  <a:srgbClr val="FAFDBD"/>
                </a:solidFill>
                <a:ea typeface="SimSun" panose="02010600030101010101" pitchFamily="2" charset="-122"/>
              </a:rPr>
              <a:t>injury .</a:t>
            </a:r>
            <a:endParaRPr lang="en-US" sz="2800" smtClean="0">
              <a:solidFill>
                <a:srgbClr val="FAFDBD"/>
              </a:solidFill>
            </a:endParaRPr>
          </a:p>
        </p:txBody>
      </p:sp>
      <p:pic>
        <p:nvPicPr>
          <p:cNvPr id="83972" name="Picture 4" descr="untitled"/>
          <p:cNvPicPr>
            <a:picLocks noChangeAspect="1" noChangeArrowheads="1"/>
          </p:cNvPicPr>
          <p:nvPr>
            <p:ph sz="half" idx="2"/>
          </p:nvPr>
        </p:nvPicPr>
        <p:blipFill>
          <a:blip r:embed="rId2">
            <a:lum contrast="-24000"/>
            <a:extLst>
              <a:ext uri="{28A0092B-C50C-407E-A947-70E740481C1C}">
                <a14:useLocalDpi xmlns:a14="http://schemas.microsoft.com/office/drawing/2010/main" val="0"/>
              </a:ext>
            </a:extLst>
          </a:blip>
          <a:srcRect/>
          <a:stretch>
            <a:fillRect/>
          </a:stretch>
        </p:blipFill>
        <p:spPr>
          <a:xfrm>
            <a:off x="395288" y="1700213"/>
            <a:ext cx="7343775" cy="310197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additive="base">
                                        <p:cTn id="7" dur="500" fill="hold"/>
                                        <p:tgtEl>
                                          <p:spTgt spid="83970"/>
                                        </p:tgtEl>
                                        <p:attrNameLst>
                                          <p:attrName>ppt_x</p:attrName>
                                        </p:attrNameLst>
                                      </p:cBhvr>
                                      <p:tavLst>
                                        <p:tav tm="0">
                                          <p:val>
                                            <p:strVal val="#ppt_x"/>
                                          </p:val>
                                        </p:tav>
                                        <p:tav tm="100000">
                                          <p:val>
                                            <p:strVal val="#ppt_x"/>
                                          </p:val>
                                        </p:tav>
                                      </p:tavLst>
                                    </p:anim>
                                    <p:anim calcmode="lin" valueType="num">
                                      <p:cBhvr additive="base">
                                        <p:cTn id="8" dur="500" fill="hold"/>
                                        <p:tgtEl>
                                          <p:spTgt spid="839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nodeType="clickEffect">
                                  <p:stCondLst>
                                    <p:cond delay="0"/>
                                  </p:stCondLst>
                                  <p:childTnLst>
                                    <p:set>
                                      <p:cBhvr>
                                        <p:cTn id="12" dur="1" fill="hold">
                                          <p:stCondLst>
                                            <p:cond delay="0"/>
                                          </p:stCondLst>
                                        </p:cTn>
                                        <p:tgtEl>
                                          <p:spTgt spid="83971">
                                            <p:txEl>
                                              <p:pRg st="0" end="0"/>
                                            </p:txEl>
                                          </p:spTgt>
                                        </p:tgtEl>
                                        <p:attrNameLst>
                                          <p:attrName>style.visibility</p:attrName>
                                        </p:attrNameLst>
                                      </p:cBhvr>
                                      <p:to>
                                        <p:strVal val="visible"/>
                                      </p:to>
                                    </p:set>
                                    <p:animEffect transition="in" filter="fade">
                                      <p:cBhvr>
                                        <p:cTn id="13" dur="1000"/>
                                        <p:tgtEl>
                                          <p:spTgt spid="83971">
                                            <p:txEl>
                                              <p:pRg st="0" end="0"/>
                                            </p:txEl>
                                          </p:spTgt>
                                        </p:tgtEl>
                                      </p:cBhvr>
                                    </p:animEffect>
                                    <p:anim calcmode="lin" valueType="num">
                                      <p:cBhvr>
                                        <p:cTn id="14" dur="10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83971">
                                            <p:txEl>
                                              <p:pRg st="1" end="1"/>
                                            </p:txEl>
                                          </p:spTgt>
                                        </p:tgtEl>
                                        <p:attrNameLst>
                                          <p:attrName>style.visibility</p:attrName>
                                        </p:attrNameLst>
                                      </p:cBhvr>
                                      <p:to>
                                        <p:strVal val="visible"/>
                                      </p:to>
                                    </p:set>
                                    <p:animEffect transition="in" filter="fade">
                                      <p:cBhvr>
                                        <p:cTn id="20" dur="1000"/>
                                        <p:tgtEl>
                                          <p:spTgt spid="83971">
                                            <p:txEl>
                                              <p:pRg st="1" end="1"/>
                                            </p:txEl>
                                          </p:spTgt>
                                        </p:tgtEl>
                                      </p:cBhvr>
                                    </p:animEffect>
                                    <p:anim calcmode="lin" valueType="num">
                                      <p:cBhvr>
                                        <p:cTn id="21" dur="10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839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83971">
                                            <p:txEl>
                                              <p:pRg st="2" end="2"/>
                                            </p:txEl>
                                          </p:spTgt>
                                        </p:tgtEl>
                                        <p:attrNameLst>
                                          <p:attrName>style.visibility</p:attrName>
                                        </p:attrNameLst>
                                      </p:cBhvr>
                                      <p:to>
                                        <p:strVal val="visible"/>
                                      </p:to>
                                    </p:set>
                                    <p:animEffect transition="in" filter="fade">
                                      <p:cBhvr>
                                        <p:cTn id="27" dur="1000"/>
                                        <p:tgtEl>
                                          <p:spTgt spid="83971">
                                            <p:txEl>
                                              <p:pRg st="2" end="2"/>
                                            </p:txEl>
                                          </p:spTgt>
                                        </p:tgtEl>
                                      </p:cBhvr>
                                    </p:animEffect>
                                    <p:anim calcmode="lin" valueType="num">
                                      <p:cBhvr>
                                        <p:cTn id="28" dur="10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839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nodeType="clickEffect">
                                  <p:stCondLst>
                                    <p:cond delay="0"/>
                                  </p:stCondLst>
                                  <p:childTnLst>
                                    <p:set>
                                      <p:cBhvr>
                                        <p:cTn id="33" dur="1" fill="hold">
                                          <p:stCondLst>
                                            <p:cond delay="0"/>
                                          </p:stCondLst>
                                        </p:cTn>
                                        <p:tgtEl>
                                          <p:spTgt spid="83972"/>
                                        </p:tgtEl>
                                        <p:attrNameLst>
                                          <p:attrName>style.visibility</p:attrName>
                                        </p:attrNameLst>
                                      </p:cBhvr>
                                      <p:to>
                                        <p:strVal val="visible"/>
                                      </p:to>
                                    </p:set>
                                    <p:animEffect transition="in" filter="wedge">
                                      <p:cBhvr>
                                        <p:cTn id="34" dur="20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algn="l" rtl="0" eaLnBrk="1" hangingPunct="1">
              <a:buFont typeface="Wingdings" panose="05000000000000000000" pitchFamily="2" charset="2"/>
              <a:buChar char="Ø"/>
            </a:pPr>
            <a:r>
              <a:rPr lang="en-US" altLang="zh-CN" sz="3200" b="1" smtClean="0">
                <a:ea typeface="SimSun" panose="02010600030101010101" pitchFamily="2" charset="-122"/>
              </a:rPr>
              <a:t>Basic components of control systems</a:t>
            </a:r>
            <a:endParaRPr lang="en-US" sz="3200" b="1" smtClean="0"/>
          </a:p>
        </p:txBody>
      </p:sp>
      <p:sp>
        <p:nvSpPr>
          <p:cNvPr id="86019" name="Rectangle 3"/>
          <p:cNvSpPr>
            <a:spLocks noGrp="1" noChangeArrowheads="1"/>
          </p:cNvSpPr>
          <p:nvPr>
            <p:ph type="body" idx="1"/>
          </p:nvPr>
        </p:nvSpPr>
        <p:spPr>
          <a:xfrm>
            <a:off x="0" y="1600200"/>
            <a:ext cx="9144000" cy="5257800"/>
          </a:xfrm>
        </p:spPr>
        <p:txBody>
          <a:bodyPr/>
          <a:lstStyle/>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Valves for liquids </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Valves for control air</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Dampers to restrict the flow of air</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Manual pressure regulator for control air </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Pressure regulators for working fluids, e.g., steam </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Differential-pressure regulators</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Velocity sensors</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Thermostats</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Temperature transmitters </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Receiver-controllers </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Humidistat </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Master and sub master controllers</a:t>
            </a:r>
          </a:p>
          <a:p>
            <a:pPr marL="533400" indent="-533400" algn="l" rtl="0" eaLnBrk="1" hangingPunct="1">
              <a:lnSpc>
                <a:spcPct val="90000"/>
              </a:lnSpc>
              <a:buFontTx/>
              <a:buAutoNum type="arabicPeriod"/>
            </a:pPr>
            <a:r>
              <a:rPr lang="en-US" altLang="zh-CN" sz="1800" b="1" smtClean="0">
                <a:solidFill>
                  <a:srgbClr val="FAFDBD"/>
                </a:solidFill>
                <a:ea typeface="SimSun" panose="02010600030101010101" pitchFamily="2" charset="-122"/>
              </a:rPr>
              <a:t>Reversing relays for control pressure</a:t>
            </a:r>
            <a:r>
              <a:rPr lang="en-US" altLang="zh-CN" sz="1800" smtClean="0">
                <a:solidFill>
                  <a:srgbClr val="FAFDBD"/>
                </a:solidFill>
                <a:ea typeface="SimSun" panose="02010600030101010101" pitchFamily="2" charset="-122"/>
              </a:rPr>
              <a:t> </a:t>
            </a:r>
          </a:p>
          <a:p>
            <a:pPr marL="533400" indent="-533400" algn="l" rtl="0" eaLnBrk="1" hangingPunct="1">
              <a:lnSpc>
                <a:spcPct val="90000"/>
              </a:lnSpc>
              <a:buFontTx/>
              <a:buAutoNum type="arabicPeriod"/>
            </a:pPr>
            <a:r>
              <a:rPr lang="en-US" altLang="zh-CN" sz="2000" b="1" smtClean="0">
                <a:solidFill>
                  <a:srgbClr val="FAFDBD"/>
                </a:solidFill>
                <a:ea typeface="SimSun" panose="02010600030101010101" pitchFamily="2" charset="-122"/>
              </a:rPr>
              <a:t>Pressure selectors</a:t>
            </a:r>
          </a:p>
          <a:p>
            <a:pPr marL="533400" indent="-533400" algn="l" rtl="0" eaLnBrk="1" hangingPunct="1">
              <a:lnSpc>
                <a:spcPct val="90000"/>
              </a:lnSpc>
              <a:buFontTx/>
              <a:buAutoNum type="arabicPeriod"/>
            </a:pPr>
            <a:r>
              <a:rPr lang="en-US" altLang="zh-CN" sz="2000" b="1" smtClean="0">
                <a:solidFill>
                  <a:srgbClr val="FAFDBD"/>
                </a:solidFill>
                <a:ea typeface="SimSun" panose="02010600030101010101" pitchFamily="2" charset="-122"/>
              </a:rPr>
              <a:t>Pneumatic electric switches</a:t>
            </a:r>
            <a:r>
              <a:rPr lang="en-US" altLang="zh-CN" sz="2000" smtClean="0">
                <a:solidFill>
                  <a:srgbClr val="FAFDBD"/>
                </a:solidFill>
                <a:ea typeface="SimSun" panose="02010600030101010101" pitchFamily="2" charset="-122"/>
              </a:rPr>
              <a:t> </a:t>
            </a:r>
          </a:p>
          <a:p>
            <a:pPr marL="533400" indent="-533400" algn="l" rtl="0" eaLnBrk="1" hangingPunct="1">
              <a:lnSpc>
                <a:spcPct val="90000"/>
              </a:lnSpc>
              <a:buFontTx/>
              <a:buAutoNum type="arabicPeriod"/>
            </a:pPr>
            <a:r>
              <a:rPr lang="en-US" altLang="zh-CN" sz="2000" b="1" smtClean="0">
                <a:solidFill>
                  <a:srgbClr val="FAFDBD"/>
                </a:solidFill>
                <a:ea typeface="SimSun" panose="02010600030101010101" pitchFamily="2" charset="-122"/>
              </a:rPr>
              <a:t>Freeze stats</a:t>
            </a:r>
          </a:p>
          <a:p>
            <a:pPr marL="533400" indent="-533400" algn="l" rtl="0" eaLnBrk="1" hangingPunct="1">
              <a:lnSpc>
                <a:spcPct val="90000"/>
              </a:lnSpc>
              <a:buFontTx/>
              <a:buNone/>
            </a:pPr>
            <a:endParaRPr lang="en-US" sz="2000" b="1" smtClean="0">
              <a:solidFill>
                <a:srgbClr val="FAFDB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ppt_x"/>
                                          </p:val>
                                        </p:tav>
                                        <p:tav tm="100000">
                                          <p:val>
                                            <p:strVal val="#ppt_x"/>
                                          </p:val>
                                        </p:tav>
                                      </p:tavLst>
                                    </p:anim>
                                    <p:anim calcmode="lin" valueType="num">
                                      <p:cBhvr additive="base">
                                        <p:cTn id="8" dur="500" fill="hold"/>
                                        <p:tgtEl>
                                          <p:spTgt spid="860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86019">
                                            <p:txEl>
                                              <p:pRg st="0" end="0"/>
                                            </p:txEl>
                                          </p:spTgt>
                                        </p:tgtEl>
                                        <p:attrNameLst>
                                          <p:attrName>style.visibility</p:attrName>
                                        </p:attrNameLst>
                                      </p:cBhvr>
                                      <p:to>
                                        <p:strVal val="visible"/>
                                      </p:to>
                                    </p:set>
                                    <p:animEffect transition="in" filter="fade">
                                      <p:cBhvr>
                                        <p:cTn id="13" dur="1000"/>
                                        <p:tgtEl>
                                          <p:spTgt spid="86019">
                                            <p:txEl>
                                              <p:pRg st="0" end="0"/>
                                            </p:txEl>
                                          </p:spTgt>
                                        </p:tgtEl>
                                      </p:cBhvr>
                                    </p:animEffect>
                                    <p:anim calcmode="lin" valueType="num">
                                      <p:cBhvr>
                                        <p:cTn id="14" dur="10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6019">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6019">
                                            <p:txEl>
                                              <p:pRg st="1" end="1"/>
                                            </p:txEl>
                                          </p:spTgt>
                                        </p:tgtEl>
                                        <p:attrNameLst>
                                          <p:attrName>style.visibility</p:attrName>
                                        </p:attrNameLst>
                                      </p:cBhvr>
                                      <p:to>
                                        <p:strVal val="visible"/>
                                      </p:to>
                                    </p:set>
                                    <p:animEffect transition="in" filter="fade">
                                      <p:cBhvr>
                                        <p:cTn id="18" dur="1000"/>
                                        <p:tgtEl>
                                          <p:spTgt spid="86019">
                                            <p:txEl>
                                              <p:pRg st="1" end="1"/>
                                            </p:txEl>
                                          </p:spTgt>
                                        </p:tgtEl>
                                      </p:cBhvr>
                                    </p:animEffect>
                                    <p:anim calcmode="lin" valueType="num">
                                      <p:cBhvr>
                                        <p:cTn id="19" dur="10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6019">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6019">
                                            <p:txEl>
                                              <p:pRg st="2" end="2"/>
                                            </p:txEl>
                                          </p:spTgt>
                                        </p:tgtEl>
                                        <p:attrNameLst>
                                          <p:attrName>style.visibility</p:attrName>
                                        </p:attrNameLst>
                                      </p:cBhvr>
                                      <p:to>
                                        <p:strVal val="visible"/>
                                      </p:to>
                                    </p:set>
                                    <p:animEffect transition="in" filter="fade">
                                      <p:cBhvr>
                                        <p:cTn id="23" dur="1000"/>
                                        <p:tgtEl>
                                          <p:spTgt spid="86019">
                                            <p:txEl>
                                              <p:pRg st="2" end="2"/>
                                            </p:txEl>
                                          </p:spTgt>
                                        </p:tgtEl>
                                      </p:cBhvr>
                                    </p:animEffect>
                                    <p:anim calcmode="lin" valueType="num">
                                      <p:cBhvr>
                                        <p:cTn id="24" dur="10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86019">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6019">
                                            <p:txEl>
                                              <p:pRg st="3" end="3"/>
                                            </p:txEl>
                                          </p:spTgt>
                                        </p:tgtEl>
                                        <p:attrNameLst>
                                          <p:attrName>style.visibility</p:attrName>
                                        </p:attrNameLst>
                                      </p:cBhvr>
                                      <p:to>
                                        <p:strVal val="visible"/>
                                      </p:to>
                                    </p:set>
                                    <p:animEffect transition="in" filter="fade">
                                      <p:cBhvr>
                                        <p:cTn id="28" dur="1000"/>
                                        <p:tgtEl>
                                          <p:spTgt spid="86019">
                                            <p:txEl>
                                              <p:pRg st="3" end="3"/>
                                            </p:txEl>
                                          </p:spTgt>
                                        </p:tgtEl>
                                      </p:cBhvr>
                                    </p:animEffect>
                                    <p:anim calcmode="lin" valueType="num">
                                      <p:cBhvr>
                                        <p:cTn id="29" dur="1000" fill="hold"/>
                                        <p:tgtEl>
                                          <p:spTgt spid="8601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6019">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6019">
                                            <p:txEl>
                                              <p:pRg st="4" end="4"/>
                                            </p:txEl>
                                          </p:spTgt>
                                        </p:tgtEl>
                                        <p:attrNameLst>
                                          <p:attrName>style.visibility</p:attrName>
                                        </p:attrNameLst>
                                      </p:cBhvr>
                                      <p:to>
                                        <p:strVal val="visible"/>
                                      </p:to>
                                    </p:set>
                                    <p:animEffect transition="in" filter="fade">
                                      <p:cBhvr>
                                        <p:cTn id="33" dur="1000"/>
                                        <p:tgtEl>
                                          <p:spTgt spid="86019">
                                            <p:txEl>
                                              <p:pRg st="4" end="4"/>
                                            </p:txEl>
                                          </p:spTgt>
                                        </p:tgtEl>
                                      </p:cBhvr>
                                    </p:animEffect>
                                    <p:anim calcmode="lin" valueType="num">
                                      <p:cBhvr>
                                        <p:cTn id="34" dur="1000" fill="hold"/>
                                        <p:tgtEl>
                                          <p:spTgt spid="8601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6019">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6019">
                                            <p:txEl>
                                              <p:pRg st="5" end="5"/>
                                            </p:txEl>
                                          </p:spTgt>
                                        </p:tgtEl>
                                        <p:attrNameLst>
                                          <p:attrName>style.visibility</p:attrName>
                                        </p:attrNameLst>
                                      </p:cBhvr>
                                      <p:to>
                                        <p:strVal val="visible"/>
                                      </p:to>
                                    </p:set>
                                    <p:animEffect transition="in" filter="fade">
                                      <p:cBhvr>
                                        <p:cTn id="38" dur="1000"/>
                                        <p:tgtEl>
                                          <p:spTgt spid="86019">
                                            <p:txEl>
                                              <p:pRg st="5" end="5"/>
                                            </p:txEl>
                                          </p:spTgt>
                                        </p:tgtEl>
                                      </p:cBhvr>
                                    </p:animEffect>
                                    <p:anim calcmode="lin" valueType="num">
                                      <p:cBhvr>
                                        <p:cTn id="39" dur="1000" fill="hold"/>
                                        <p:tgtEl>
                                          <p:spTgt spid="86019">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86019">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6019">
                                            <p:txEl>
                                              <p:pRg st="6" end="6"/>
                                            </p:txEl>
                                          </p:spTgt>
                                        </p:tgtEl>
                                        <p:attrNameLst>
                                          <p:attrName>style.visibility</p:attrName>
                                        </p:attrNameLst>
                                      </p:cBhvr>
                                      <p:to>
                                        <p:strVal val="visible"/>
                                      </p:to>
                                    </p:set>
                                    <p:animEffect transition="in" filter="fade">
                                      <p:cBhvr>
                                        <p:cTn id="43" dur="1000"/>
                                        <p:tgtEl>
                                          <p:spTgt spid="86019">
                                            <p:txEl>
                                              <p:pRg st="6" end="6"/>
                                            </p:txEl>
                                          </p:spTgt>
                                        </p:tgtEl>
                                      </p:cBhvr>
                                    </p:animEffect>
                                    <p:anim calcmode="lin" valueType="num">
                                      <p:cBhvr>
                                        <p:cTn id="44" dur="1000" fill="hold"/>
                                        <p:tgtEl>
                                          <p:spTgt spid="86019">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86019">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6019">
                                            <p:txEl>
                                              <p:pRg st="7" end="7"/>
                                            </p:txEl>
                                          </p:spTgt>
                                        </p:tgtEl>
                                        <p:attrNameLst>
                                          <p:attrName>style.visibility</p:attrName>
                                        </p:attrNameLst>
                                      </p:cBhvr>
                                      <p:to>
                                        <p:strVal val="visible"/>
                                      </p:to>
                                    </p:set>
                                    <p:animEffect transition="in" filter="fade">
                                      <p:cBhvr>
                                        <p:cTn id="48" dur="1000"/>
                                        <p:tgtEl>
                                          <p:spTgt spid="86019">
                                            <p:txEl>
                                              <p:pRg st="7" end="7"/>
                                            </p:txEl>
                                          </p:spTgt>
                                        </p:tgtEl>
                                      </p:cBhvr>
                                    </p:animEffect>
                                    <p:anim calcmode="lin" valueType="num">
                                      <p:cBhvr>
                                        <p:cTn id="49" dur="1000" fill="hold"/>
                                        <p:tgtEl>
                                          <p:spTgt spid="86019">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86019">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6019">
                                            <p:txEl>
                                              <p:pRg st="8" end="8"/>
                                            </p:txEl>
                                          </p:spTgt>
                                        </p:tgtEl>
                                        <p:attrNameLst>
                                          <p:attrName>style.visibility</p:attrName>
                                        </p:attrNameLst>
                                      </p:cBhvr>
                                      <p:to>
                                        <p:strVal val="visible"/>
                                      </p:to>
                                    </p:set>
                                    <p:animEffect transition="in" filter="fade">
                                      <p:cBhvr>
                                        <p:cTn id="53" dur="1000"/>
                                        <p:tgtEl>
                                          <p:spTgt spid="86019">
                                            <p:txEl>
                                              <p:pRg st="8" end="8"/>
                                            </p:txEl>
                                          </p:spTgt>
                                        </p:tgtEl>
                                      </p:cBhvr>
                                    </p:animEffect>
                                    <p:anim calcmode="lin" valueType="num">
                                      <p:cBhvr>
                                        <p:cTn id="54" dur="1000" fill="hold"/>
                                        <p:tgtEl>
                                          <p:spTgt spid="86019">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86019">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86019">
                                            <p:txEl>
                                              <p:pRg st="9" end="9"/>
                                            </p:txEl>
                                          </p:spTgt>
                                        </p:tgtEl>
                                        <p:attrNameLst>
                                          <p:attrName>style.visibility</p:attrName>
                                        </p:attrNameLst>
                                      </p:cBhvr>
                                      <p:to>
                                        <p:strVal val="visible"/>
                                      </p:to>
                                    </p:set>
                                    <p:animEffect transition="in" filter="fade">
                                      <p:cBhvr>
                                        <p:cTn id="58" dur="1000"/>
                                        <p:tgtEl>
                                          <p:spTgt spid="86019">
                                            <p:txEl>
                                              <p:pRg st="9" end="9"/>
                                            </p:txEl>
                                          </p:spTgt>
                                        </p:tgtEl>
                                      </p:cBhvr>
                                    </p:animEffect>
                                    <p:anim calcmode="lin" valueType="num">
                                      <p:cBhvr>
                                        <p:cTn id="59" dur="1000" fill="hold"/>
                                        <p:tgtEl>
                                          <p:spTgt spid="86019">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86019">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86019">
                                            <p:txEl>
                                              <p:pRg st="10" end="10"/>
                                            </p:txEl>
                                          </p:spTgt>
                                        </p:tgtEl>
                                        <p:attrNameLst>
                                          <p:attrName>style.visibility</p:attrName>
                                        </p:attrNameLst>
                                      </p:cBhvr>
                                      <p:to>
                                        <p:strVal val="visible"/>
                                      </p:to>
                                    </p:set>
                                    <p:animEffect transition="in" filter="fade">
                                      <p:cBhvr>
                                        <p:cTn id="63" dur="1000"/>
                                        <p:tgtEl>
                                          <p:spTgt spid="86019">
                                            <p:txEl>
                                              <p:pRg st="10" end="10"/>
                                            </p:txEl>
                                          </p:spTgt>
                                        </p:tgtEl>
                                      </p:cBhvr>
                                    </p:animEffect>
                                    <p:anim calcmode="lin" valueType="num">
                                      <p:cBhvr>
                                        <p:cTn id="64" dur="1000" fill="hold"/>
                                        <p:tgtEl>
                                          <p:spTgt spid="86019">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86019">
                                            <p:txEl>
                                              <p:pRg st="10" end="10"/>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86019">
                                            <p:txEl>
                                              <p:pRg st="11" end="11"/>
                                            </p:txEl>
                                          </p:spTgt>
                                        </p:tgtEl>
                                        <p:attrNameLst>
                                          <p:attrName>style.visibility</p:attrName>
                                        </p:attrNameLst>
                                      </p:cBhvr>
                                      <p:to>
                                        <p:strVal val="visible"/>
                                      </p:to>
                                    </p:set>
                                    <p:animEffect transition="in" filter="fade">
                                      <p:cBhvr>
                                        <p:cTn id="68" dur="1000"/>
                                        <p:tgtEl>
                                          <p:spTgt spid="86019">
                                            <p:txEl>
                                              <p:pRg st="11" end="11"/>
                                            </p:txEl>
                                          </p:spTgt>
                                        </p:tgtEl>
                                      </p:cBhvr>
                                    </p:animEffect>
                                    <p:anim calcmode="lin" valueType="num">
                                      <p:cBhvr>
                                        <p:cTn id="69" dur="1000" fill="hold"/>
                                        <p:tgtEl>
                                          <p:spTgt spid="86019">
                                            <p:txEl>
                                              <p:pRg st="11" end="11"/>
                                            </p:txEl>
                                          </p:spTgt>
                                        </p:tgtEl>
                                        <p:attrNameLst>
                                          <p:attrName>ppt_x</p:attrName>
                                        </p:attrNameLst>
                                      </p:cBhvr>
                                      <p:tavLst>
                                        <p:tav tm="0">
                                          <p:val>
                                            <p:strVal val="#ppt_x"/>
                                          </p:val>
                                        </p:tav>
                                        <p:tav tm="100000">
                                          <p:val>
                                            <p:strVal val="#ppt_x"/>
                                          </p:val>
                                        </p:tav>
                                      </p:tavLst>
                                    </p:anim>
                                    <p:anim calcmode="lin" valueType="num">
                                      <p:cBhvr>
                                        <p:cTn id="70" dur="1000" fill="hold"/>
                                        <p:tgtEl>
                                          <p:spTgt spid="86019">
                                            <p:txEl>
                                              <p:pRg st="11" end="11"/>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86019">
                                            <p:txEl>
                                              <p:pRg st="12" end="12"/>
                                            </p:txEl>
                                          </p:spTgt>
                                        </p:tgtEl>
                                        <p:attrNameLst>
                                          <p:attrName>style.visibility</p:attrName>
                                        </p:attrNameLst>
                                      </p:cBhvr>
                                      <p:to>
                                        <p:strVal val="visible"/>
                                      </p:to>
                                    </p:set>
                                    <p:animEffect transition="in" filter="fade">
                                      <p:cBhvr>
                                        <p:cTn id="73" dur="1000"/>
                                        <p:tgtEl>
                                          <p:spTgt spid="86019">
                                            <p:txEl>
                                              <p:pRg st="12" end="12"/>
                                            </p:txEl>
                                          </p:spTgt>
                                        </p:tgtEl>
                                      </p:cBhvr>
                                    </p:animEffect>
                                    <p:anim calcmode="lin" valueType="num">
                                      <p:cBhvr>
                                        <p:cTn id="74" dur="1000" fill="hold"/>
                                        <p:tgtEl>
                                          <p:spTgt spid="86019">
                                            <p:txEl>
                                              <p:pRg st="12" end="12"/>
                                            </p:txEl>
                                          </p:spTgt>
                                        </p:tgtEl>
                                        <p:attrNameLst>
                                          <p:attrName>ppt_x</p:attrName>
                                        </p:attrNameLst>
                                      </p:cBhvr>
                                      <p:tavLst>
                                        <p:tav tm="0">
                                          <p:val>
                                            <p:strVal val="#ppt_x"/>
                                          </p:val>
                                        </p:tav>
                                        <p:tav tm="100000">
                                          <p:val>
                                            <p:strVal val="#ppt_x"/>
                                          </p:val>
                                        </p:tav>
                                      </p:tavLst>
                                    </p:anim>
                                    <p:anim calcmode="lin" valueType="num">
                                      <p:cBhvr>
                                        <p:cTn id="75" dur="1000" fill="hold"/>
                                        <p:tgtEl>
                                          <p:spTgt spid="86019">
                                            <p:txEl>
                                              <p:pRg st="12" end="12"/>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86019">
                                            <p:txEl>
                                              <p:pRg st="13" end="13"/>
                                            </p:txEl>
                                          </p:spTgt>
                                        </p:tgtEl>
                                        <p:attrNameLst>
                                          <p:attrName>style.visibility</p:attrName>
                                        </p:attrNameLst>
                                      </p:cBhvr>
                                      <p:to>
                                        <p:strVal val="visible"/>
                                      </p:to>
                                    </p:set>
                                    <p:animEffect transition="in" filter="fade">
                                      <p:cBhvr>
                                        <p:cTn id="78" dur="1000"/>
                                        <p:tgtEl>
                                          <p:spTgt spid="86019">
                                            <p:txEl>
                                              <p:pRg st="13" end="13"/>
                                            </p:txEl>
                                          </p:spTgt>
                                        </p:tgtEl>
                                      </p:cBhvr>
                                    </p:animEffect>
                                    <p:anim calcmode="lin" valueType="num">
                                      <p:cBhvr>
                                        <p:cTn id="79" dur="1000" fill="hold"/>
                                        <p:tgtEl>
                                          <p:spTgt spid="86019">
                                            <p:txEl>
                                              <p:pRg st="13" end="13"/>
                                            </p:txEl>
                                          </p:spTgt>
                                        </p:tgtEl>
                                        <p:attrNameLst>
                                          <p:attrName>ppt_x</p:attrName>
                                        </p:attrNameLst>
                                      </p:cBhvr>
                                      <p:tavLst>
                                        <p:tav tm="0">
                                          <p:val>
                                            <p:strVal val="#ppt_x"/>
                                          </p:val>
                                        </p:tav>
                                        <p:tav tm="100000">
                                          <p:val>
                                            <p:strVal val="#ppt_x"/>
                                          </p:val>
                                        </p:tav>
                                      </p:tavLst>
                                    </p:anim>
                                    <p:anim calcmode="lin" valueType="num">
                                      <p:cBhvr>
                                        <p:cTn id="80" dur="1000" fill="hold"/>
                                        <p:tgtEl>
                                          <p:spTgt spid="86019">
                                            <p:txEl>
                                              <p:pRg st="13" end="13"/>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86019">
                                            <p:txEl>
                                              <p:pRg st="14" end="14"/>
                                            </p:txEl>
                                          </p:spTgt>
                                        </p:tgtEl>
                                        <p:attrNameLst>
                                          <p:attrName>style.visibility</p:attrName>
                                        </p:attrNameLst>
                                      </p:cBhvr>
                                      <p:to>
                                        <p:strVal val="visible"/>
                                      </p:to>
                                    </p:set>
                                    <p:animEffect transition="in" filter="fade">
                                      <p:cBhvr>
                                        <p:cTn id="83" dur="1000"/>
                                        <p:tgtEl>
                                          <p:spTgt spid="86019">
                                            <p:txEl>
                                              <p:pRg st="14" end="14"/>
                                            </p:txEl>
                                          </p:spTgt>
                                        </p:tgtEl>
                                      </p:cBhvr>
                                    </p:animEffect>
                                    <p:anim calcmode="lin" valueType="num">
                                      <p:cBhvr>
                                        <p:cTn id="84" dur="1000" fill="hold"/>
                                        <p:tgtEl>
                                          <p:spTgt spid="86019">
                                            <p:txEl>
                                              <p:pRg st="14" end="14"/>
                                            </p:txEl>
                                          </p:spTgt>
                                        </p:tgtEl>
                                        <p:attrNameLst>
                                          <p:attrName>ppt_x</p:attrName>
                                        </p:attrNameLst>
                                      </p:cBhvr>
                                      <p:tavLst>
                                        <p:tav tm="0">
                                          <p:val>
                                            <p:strVal val="#ppt_x"/>
                                          </p:val>
                                        </p:tav>
                                        <p:tav tm="100000">
                                          <p:val>
                                            <p:strVal val="#ppt_x"/>
                                          </p:val>
                                        </p:tav>
                                      </p:tavLst>
                                    </p:anim>
                                    <p:anim calcmode="lin" valueType="num">
                                      <p:cBhvr>
                                        <p:cTn id="85" dur="1000" fill="hold"/>
                                        <p:tgtEl>
                                          <p:spTgt spid="86019">
                                            <p:txEl>
                                              <p:pRg st="14" end="14"/>
                                            </p:txEl>
                                          </p:spTgt>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86019">
                                            <p:txEl>
                                              <p:pRg st="15" end="15"/>
                                            </p:txEl>
                                          </p:spTgt>
                                        </p:tgtEl>
                                        <p:attrNameLst>
                                          <p:attrName>style.visibility</p:attrName>
                                        </p:attrNameLst>
                                      </p:cBhvr>
                                      <p:to>
                                        <p:strVal val="visible"/>
                                      </p:to>
                                    </p:set>
                                    <p:animEffect transition="in" filter="fade">
                                      <p:cBhvr>
                                        <p:cTn id="88" dur="1000"/>
                                        <p:tgtEl>
                                          <p:spTgt spid="86019">
                                            <p:txEl>
                                              <p:pRg st="15" end="15"/>
                                            </p:txEl>
                                          </p:spTgt>
                                        </p:tgtEl>
                                      </p:cBhvr>
                                    </p:animEffect>
                                    <p:anim calcmode="lin" valueType="num">
                                      <p:cBhvr>
                                        <p:cTn id="89" dur="1000" fill="hold"/>
                                        <p:tgtEl>
                                          <p:spTgt spid="86019">
                                            <p:txEl>
                                              <p:pRg st="15" end="15"/>
                                            </p:txEl>
                                          </p:spTgt>
                                        </p:tgtEl>
                                        <p:attrNameLst>
                                          <p:attrName>ppt_x</p:attrName>
                                        </p:attrNameLst>
                                      </p:cBhvr>
                                      <p:tavLst>
                                        <p:tav tm="0">
                                          <p:val>
                                            <p:strVal val="#ppt_x"/>
                                          </p:val>
                                        </p:tav>
                                        <p:tav tm="100000">
                                          <p:val>
                                            <p:strVal val="#ppt_x"/>
                                          </p:val>
                                        </p:tav>
                                      </p:tavLst>
                                    </p:anim>
                                    <p:anim calcmode="lin" valueType="num">
                                      <p:cBhvr>
                                        <p:cTn id="90" dur="1000" fill="hold"/>
                                        <p:tgtEl>
                                          <p:spTgt spid="86019">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274638"/>
            <a:ext cx="8964613" cy="1143000"/>
          </a:xfrm>
        </p:spPr>
        <p:txBody>
          <a:bodyPr/>
          <a:lstStyle/>
          <a:p>
            <a:pPr algn="l" rtl="0" eaLnBrk="1" hangingPunct="1">
              <a:buFont typeface="Wingdings" panose="05000000000000000000" pitchFamily="2" charset="2"/>
              <a:buChar char="Ø"/>
            </a:pPr>
            <a:r>
              <a:rPr lang="en-US" altLang="zh-CN" sz="2800" b="1" smtClean="0">
                <a:ea typeface="SimSun" panose="02010600030101010101" pitchFamily="2" charset="-122"/>
              </a:rPr>
              <a:t>ENERGY SOURCES FOR CONTROL SYSTEMS</a:t>
            </a:r>
            <a:r>
              <a:rPr lang="en-US" altLang="zh-CN" sz="4000" b="1" smtClean="0">
                <a:ea typeface="SimSun" panose="02010600030101010101" pitchFamily="2" charset="-122"/>
              </a:rPr>
              <a:t> </a:t>
            </a:r>
            <a:endParaRPr lang="en-US" sz="4000" b="1" smtClean="0"/>
          </a:p>
        </p:txBody>
      </p:sp>
      <p:sp>
        <p:nvSpPr>
          <p:cNvPr id="88067" name="Rectangle 3"/>
          <p:cNvSpPr>
            <a:spLocks noGrp="1" noChangeArrowheads="1"/>
          </p:cNvSpPr>
          <p:nvPr>
            <p:ph type="body" idx="1"/>
          </p:nvPr>
        </p:nvSpPr>
        <p:spPr/>
        <p:txBody>
          <a:bodyPr/>
          <a:lstStyle/>
          <a:p>
            <a:pPr algn="l" rtl="0" eaLnBrk="1" hangingPunct="1"/>
            <a:r>
              <a:rPr lang="en-US" altLang="zh-CN" b="1" smtClean="0">
                <a:solidFill>
                  <a:srgbClr val="FAFDBD"/>
                </a:solidFill>
                <a:ea typeface="SimSun" panose="02010600030101010101" pitchFamily="2" charset="-122"/>
              </a:rPr>
              <a:t>Electric Systems</a:t>
            </a:r>
          </a:p>
          <a:p>
            <a:pPr algn="l" rtl="0" eaLnBrk="1" hangingPunct="1"/>
            <a:r>
              <a:rPr lang="en-US" altLang="zh-CN" b="1" smtClean="0">
                <a:solidFill>
                  <a:srgbClr val="FAFDBD"/>
                </a:solidFill>
                <a:ea typeface="SimSun" panose="02010600030101010101" pitchFamily="2" charset="-122"/>
              </a:rPr>
              <a:t>Electronic Systems</a:t>
            </a:r>
            <a:r>
              <a:rPr lang="en-US" altLang="zh-CN" smtClean="0">
                <a:solidFill>
                  <a:srgbClr val="FAFDBD"/>
                </a:solidFill>
                <a:ea typeface="SimSun" panose="02010600030101010101" pitchFamily="2" charset="-122"/>
              </a:rPr>
              <a:t> </a:t>
            </a:r>
          </a:p>
          <a:p>
            <a:pPr algn="l" rtl="0" eaLnBrk="1" hangingPunct="1"/>
            <a:r>
              <a:rPr lang="en-US" altLang="zh-CN" b="1" smtClean="0">
                <a:solidFill>
                  <a:srgbClr val="FAFDBD"/>
                </a:solidFill>
                <a:ea typeface="SimSun" panose="02010600030101010101" pitchFamily="2" charset="-122"/>
              </a:rPr>
              <a:t>Pneumatic Systems</a:t>
            </a:r>
            <a:r>
              <a:rPr lang="en-US" altLang="zh-CN" smtClean="0">
                <a:solidFill>
                  <a:srgbClr val="FAFDBD"/>
                </a:solidFill>
                <a:ea typeface="SimSun" panose="02010600030101010101" pitchFamily="2" charset="-122"/>
              </a:rPr>
              <a:t> </a:t>
            </a:r>
            <a:endParaRPr lang="ar-EG" altLang="zh-CN" smtClean="0">
              <a:solidFill>
                <a:srgbClr val="FAFDBD"/>
              </a:solidFill>
            </a:endParaRPr>
          </a:p>
          <a:p>
            <a:pPr algn="l" rtl="0" eaLnBrk="1" hangingPunct="1"/>
            <a:r>
              <a:rPr lang="en-US" altLang="zh-CN" b="1" smtClean="0">
                <a:solidFill>
                  <a:srgbClr val="FAFDBD"/>
                </a:solidFill>
                <a:ea typeface="SimSun" panose="02010600030101010101" pitchFamily="2" charset="-122"/>
              </a:rPr>
              <a:t>Hydraulic Systems</a:t>
            </a:r>
            <a:r>
              <a:rPr lang="en-US" altLang="zh-CN" smtClean="0">
                <a:solidFill>
                  <a:srgbClr val="FAFDBD"/>
                </a:solidFill>
                <a:ea typeface="SimSun" panose="02010600030101010101" pitchFamily="2" charset="-122"/>
              </a:rPr>
              <a:t> </a:t>
            </a:r>
            <a:endParaRPr lang="ar-EG" altLang="zh-CN" smtClean="0">
              <a:solidFill>
                <a:srgbClr val="FAFDBD"/>
              </a:solidFill>
            </a:endParaRPr>
          </a:p>
          <a:p>
            <a:pPr algn="l" rtl="0" eaLnBrk="1" hangingPunct="1"/>
            <a:r>
              <a:rPr lang="en-US" altLang="zh-CN" b="1" smtClean="0">
                <a:solidFill>
                  <a:srgbClr val="FAFDBD"/>
                </a:solidFill>
                <a:ea typeface="SimSun" panose="02010600030101010101" pitchFamily="2" charset="-122"/>
              </a:rPr>
              <a:t>Fluidic Systems</a:t>
            </a:r>
            <a:r>
              <a:rPr lang="en-US" altLang="zh-CN" smtClean="0">
                <a:solidFill>
                  <a:srgbClr val="FAFDBD"/>
                </a:solidFill>
                <a:ea typeface="SimSun" panose="02010600030101010101" pitchFamily="2" charset="-122"/>
              </a:rPr>
              <a:t> </a:t>
            </a:r>
            <a:endParaRPr lang="ar-EG" altLang="zh-CN" smtClean="0">
              <a:solidFill>
                <a:srgbClr val="FAFDBD"/>
              </a:solidFill>
            </a:endParaRPr>
          </a:p>
          <a:p>
            <a:pPr algn="l" rtl="0" eaLnBrk="1" hangingPunct="1"/>
            <a:r>
              <a:rPr lang="en-US" altLang="zh-CN" b="1" smtClean="0">
                <a:solidFill>
                  <a:srgbClr val="FAFDBD"/>
                </a:solidFill>
                <a:ea typeface="SimSun" panose="02010600030101010101" pitchFamily="2" charset="-122"/>
              </a:rPr>
              <a:t>Self-Contained System</a:t>
            </a:r>
            <a:endParaRPr lang="en-US" b="1" smtClean="0">
              <a:solidFill>
                <a:srgbClr val="FAFDB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3" presetClass="entr" presetSubtype="0" fill="hold" nodeType="clickEffect">
                                  <p:stCondLst>
                                    <p:cond delay="0"/>
                                  </p:stCondLst>
                                  <p:iterate type="lt">
                                    <p:tmPct val="0"/>
                                  </p:iterate>
                                  <p:childTnLst>
                                    <p:set>
                                      <p:cBhvr>
                                        <p:cTn id="12" dur="1" fill="hold">
                                          <p:stCondLst>
                                            <p:cond delay="0"/>
                                          </p:stCondLst>
                                        </p:cTn>
                                        <p:tgtEl>
                                          <p:spTgt spid="88067">
                                            <p:txEl>
                                              <p:pRg st="0" end="0"/>
                                            </p:txEl>
                                          </p:spTgt>
                                        </p:tgtEl>
                                        <p:attrNameLst>
                                          <p:attrName>style.visibility</p:attrName>
                                        </p:attrNameLst>
                                      </p:cBhvr>
                                      <p:to>
                                        <p:strVal val="visible"/>
                                      </p:to>
                                    </p:set>
                                    <p:animEffect transition="in" filter="fade">
                                      <p:cBhvr>
                                        <p:cTn id="13" dur="100"/>
                                        <p:tgtEl>
                                          <p:spTgt spid="88067">
                                            <p:txEl>
                                              <p:pRg st="0" end="0"/>
                                            </p:txEl>
                                          </p:spTgt>
                                        </p:tgtEl>
                                      </p:cBhvr>
                                    </p:animEffect>
                                    <p:anim calcmode="lin" valueType="num">
                                      <p:cBhvr>
                                        <p:cTn id="14"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15"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3" presetClass="entr" presetSubtype="0" fill="hold" nodeType="clickEffect">
                                  <p:stCondLst>
                                    <p:cond delay="0"/>
                                  </p:stCondLst>
                                  <p:childTnLst>
                                    <p:set>
                                      <p:cBhvr>
                                        <p:cTn id="21" dur="1" fill="hold">
                                          <p:stCondLst>
                                            <p:cond delay="0"/>
                                          </p:stCondLst>
                                        </p:cTn>
                                        <p:tgtEl>
                                          <p:spTgt spid="88067">
                                            <p:txEl>
                                              <p:pRg st="1" end="1"/>
                                            </p:txEl>
                                          </p:spTgt>
                                        </p:tgtEl>
                                        <p:attrNameLst>
                                          <p:attrName>style.visibility</p:attrName>
                                        </p:attrNameLst>
                                      </p:cBhvr>
                                      <p:to>
                                        <p:strVal val="visible"/>
                                      </p:to>
                                    </p:set>
                                    <p:animEffect transition="in" filter="fade">
                                      <p:cBhvr>
                                        <p:cTn id="22" dur="100"/>
                                        <p:tgtEl>
                                          <p:spTgt spid="88067">
                                            <p:txEl>
                                              <p:pRg st="1" end="1"/>
                                            </p:txEl>
                                          </p:spTgt>
                                        </p:tgtEl>
                                      </p:cBhvr>
                                    </p:animEffect>
                                    <p:anim calcmode="lin" valueType="num">
                                      <p:cBhvr>
                                        <p:cTn id="23"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24"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3" presetClass="entr" presetSubtype="0" fill="hold" nodeType="clickEffect">
                                  <p:stCondLst>
                                    <p:cond delay="0"/>
                                  </p:stCondLst>
                                  <p:childTnLst>
                                    <p:set>
                                      <p:cBhvr>
                                        <p:cTn id="30" dur="1" fill="hold">
                                          <p:stCondLst>
                                            <p:cond delay="0"/>
                                          </p:stCondLst>
                                        </p:cTn>
                                        <p:tgtEl>
                                          <p:spTgt spid="88067">
                                            <p:txEl>
                                              <p:pRg st="2" end="2"/>
                                            </p:txEl>
                                          </p:spTgt>
                                        </p:tgtEl>
                                        <p:attrNameLst>
                                          <p:attrName>style.visibility</p:attrName>
                                        </p:attrNameLst>
                                      </p:cBhvr>
                                      <p:to>
                                        <p:strVal val="visible"/>
                                      </p:to>
                                    </p:set>
                                    <p:animEffect transition="in" filter="fade">
                                      <p:cBhvr>
                                        <p:cTn id="31" dur="100"/>
                                        <p:tgtEl>
                                          <p:spTgt spid="88067">
                                            <p:txEl>
                                              <p:pRg st="2" end="2"/>
                                            </p:txEl>
                                          </p:spTgt>
                                        </p:tgtEl>
                                      </p:cBhvr>
                                    </p:animEffect>
                                    <p:anim calcmode="lin" valueType="num">
                                      <p:cBhvr>
                                        <p:cTn id="32"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33"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3" presetClass="entr" presetSubtype="0" fill="hold" nodeType="clickEffect">
                                  <p:stCondLst>
                                    <p:cond delay="0"/>
                                  </p:stCondLst>
                                  <p:childTnLst>
                                    <p:set>
                                      <p:cBhvr>
                                        <p:cTn id="39" dur="1" fill="hold">
                                          <p:stCondLst>
                                            <p:cond delay="0"/>
                                          </p:stCondLst>
                                        </p:cTn>
                                        <p:tgtEl>
                                          <p:spTgt spid="88067">
                                            <p:txEl>
                                              <p:pRg st="3" end="3"/>
                                            </p:txEl>
                                          </p:spTgt>
                                        </p:tgtEl>
                                        <p:attrNameLst>
                                          <p:attrName>style.visibility</p:attrName>
                                        </p:attrNameLst>
                                      </p:cBhvr>
                                      <p:to>
                                        <p:strVal val="visible"/>
                                      </p:to>
                                    </p:set>
                                    <p:animEffect transition="in" filter="fade">
                                      <p:cBhvr>
                                        <p:cTn id="40" dur="100"/>
                                        <p:tgtEl>
                                          <p:spTgt spid="88067">
                                            <p:txEl>
                                              <p:pRg st="3" end="3"/>
                                            </p:txEl>
                                          </p:spTgt>
                                        </p:tgtEl>
                                      </p:cBhvr>
                                    </p:animEffect>
                                    <p:anim calcmode="lin" valueType="num">
                                      <p:cBhvr>
                                        <p:cTn id="41" dur="400" fill="hold"/>
                                        <p:tgtEl>
                                          <p:spTgt spid="88067">
                                            <p:txEl>
                                              <p:pRg st="3" end="3"/>
                                            </p:txEl>
                                          </p:spTgt>
                                        </p:tgtEl>
                                        <p:attrNameLst>
                                          <p:attrName>ppt_x</p:attrName>
                                        </p:attrNameLst>
                                      </p:cBhvr>
                                      <p:tavLst>
                                        <p:tav tm="0">
                                          <p:val>
                                            <p:strVal val="#ppt_x"/>
                                          </p:val>
                                        </p:tav>
                                        <p:tav tm="100000">
                                          <p:val>
                                            <p:strVal val="#ppt_x"/>
                                          </p:val>
                                        </p:tav>
                                      </p:tavLst>
                                    </p:anim>
                                    <p:anim calcmode="lin" valueType="num">
                                      <p:cBhvr>
                                        <p:cTn id="42" dur="400" fill="hold"/>
                                        <p:tgtEl>
                                          <p:spTgt spid="88067">
                                            <p:txEl>
                                              <p:pRg st="3" end="3"/>
                                            </p:txEl>
                                          </p:spTgt>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8806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8806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3" presetClass="entr" presetSubtype="0" fill="hold" nodeType="clickEffect">
                                  <p:stCondLst>
                                    <p:cond delay="0"/>
                                  </p:stCondLst>
                                  <p:childTnLst>
                                    <p:set>
                                      <p:cBhvr>
                                        <p:cTn id="48" dur="1" fill="hold">
                                          <p:stCondLst>
                                            <p:cond delay="0"/>
                                          </p:stCondLst>
                                        </p:cTn>
                                        <p:tgtEl>
                                          <p:spTgt spid="88067">
                                            <p:txEl>
                                              <p:pRg st="4" end="4"/>
                                            </p:txEl>
                                          </p:spTgt>
                                        </p:tgtEl>
                                        <p:attrNameLst>
                                          <p:attrName>style.visibility</p:attrName>
                                        </p:attrNameLst>
                                      </p:cBhvr>
                                      <p:to>
                                        <p:strVal val="visible"/>
                                      </p:to>
                                    </p:set>
                                    <p:animEffect transition="in" filter="fade">
                                      <p:cBhvr>
                                        <p:cTn id="49" dur="100"/>
                                        <p:tgtEl>
                                          <p:spTgt spid="88067">
                                            <p:txEl>
                                              <p:pRg st="4" end="4"/>
                                            </p:txEl>
                                          </p:spTgt>
                                        </p:tgtEl>
                                      </p:cBhvr>
                                    </p:animEffect>
                                    <p:anim calcmode="lin" valueType="num">
                                      <p:cBhvr>
                                        <p:cTn id="50" dur="400" fill="hold"/>
                                        <p:tgtEl>
                                          <p:spTgt spid="88067">
                                            <p:txEl>
                                              <p:pRg st="4" end="4"/>
                                            </p:txEl>
                                          </p:spTgt>
                                        </p:tgtEl>
                                        <p:attrNameLst>
                                          <p:attrName>ppt_x</p:attrName>
                                        </p:attrNameLst>
                                      </p:cBhvr>
                                      <p:tavLst>
                                        <p:tav tm="0">
                                          <p:val>
                                            <p:strVal val="#ppt_x"/>
                                          </p:val>
                                        </p:tav>
                                        <p:tav tm="100000">
                                          <p:val>
                                            <p:strVal val="#ppt_x"/>
                                          </p:val>
                                        </p:tav>
                                      </p:tavLst>
                                    </p:anim>
                                    <p:anim calcmode="lin" valueType="num">
                                      <p:cBhvr>
                                        <p:cTn id="51" dur="400" fill="hold"/>
                                        <p:tgtEl>
                                          <p:spTgt spid="88067">
                                            <p:txEl>
                                              <p:pRg st="4" end="4"/>
                                            </p:txEl>
                                          </p:spTgt>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8806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8806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3" presetClass="entr" presetSubtype="0" fill="hold" nodeType="clickEffect">
                                  <p:stCondLst>
                                    <p:cond delay="0"/>
                                  </p:stCondLst>
                                  <p:childTnLst>
                                    <p:set>
                                      <p:cBhvr>
                                        <p:cTn id="57" dur="1" fill="hold">
                                          <p:stCondLst>
                                            <p:cond delay="0"/>
                                          </p:stCondLst>
                                        </p:cTn>
                                        <p:tgtEl>
                                          <p:spTgt spid="88067">
                                            <p:txEl>
                                              <p:pRg st="5" end="5"/>
                                            </p:txEl>
                                          </p:spTgt>
                                        </p:tgtEl>
                                        <p:attrNameLst>
                                          <p:attrName>style.visibility</p:attrName>
                                        </p:attrNameLst>
                                      </p:cBhvr>
                                      <p:to>
                                        <p:strVal val="visible"/>
                                      </p:to>
                                    </p:set>
                                    <p:animEffect transition="in" filter="fade">
                                      <p:cBhvr>
                                        <p:cTn id="58" dur="100"/>
                                        <p:tgtEl>
                                          <p:spTgt spid="88067">
                                            <p:txEl>
                                              <p:pRg st="5" end="5"/>
                                            </p:txEl>
                                          </p:spTgt>
                                        </p:tgtEl>
                                      </p:cBhvr>
                                    </p:animEffect>
                                    <p:anim calcmode="lin" valueType="num">
                                      <p:cBhvr>
                                        <p:cTn id="59" dur="400" fill="hold"/>
                                        <p:tgtEl>
                                          <p:spTgt spid="88067">
                                            <p:txEl>
                                              <p:pRg st="5" end="5"/>
                                            </p:txEl>
                                          </p:spTgt>
                                        </p:tgtEl>
                                        <p:attrNameLst>
                                          <p:attrName>ppt_x</p:attrName>
                                        </p:attrNameLst>
                                      </p:cBhvr>
                                      <p:tavLst>
                                        <p:tav tm="0">
                                          <p:val>
                                            <p:strVal val="#ppt_x"/>
                                          </p:val>
                                        </p:tav>
                                        <p:tav tm="100000">
                                          <p:val>
                                            <p:strVal val="#ppt_x"/>
                                          </p:val>
                                        </p:tav>
                                      </p:tavLst>
                                    </p:anim>
                                    <p:anim calcmode="lin" valueType="num">
                                      <p:cBhvr>
                                        <p:cTn id="60" dur="400" fill="hold"/>
                                        <p:tgtEl>
                                          <p:spTgt spid="88067">
                                            <p:txEl>
                                              <p:pRg st="5" end="5"/>
                                            </p:txEl>
                                          </p:spTgt>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88067">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88067">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zh-CN" sz="3600" b="1" smtClean="0">
                <a:ea typeface="SimSun" panose="02010600030101010101" pitchFamily="2" charset="-122"/>
              </a:rPr>
              <a:t>PNEUMATIC CONTROL DEVICES</a:t>
            </a:r>
            <a:r>
              <a:rPr lang="en-US" altLang="zh-CN" sz="3600" smtClean="0">
                <a:ea typeface="SimSun" panose="02010600030101010101" pitchFamily="2" charset="-122"/>
              </a:rPr>
              <a:t> </a:t>
            </a:r>
            <a:endParaRPr lang="en-US" sz="3600" smtClean="0"/>
          </a:p>
        </p:txBody>
      </p:sp>
      <p:sp>
        <p:nvSpPr>
          <p:cNvPr id="89091" name="Rectangle 3"/>
          <p:cNvSpPr>
            <a:spLocks noGrp="1" noChangeArrowheads="1"/>
          </p:cNvSpPr>
          <p:nvPr>
            <p:ph type="body" sz="half" idx="1"/>
          </p:nvPr>
        </p:nvSpPr>
        <p:spPr>
          <a:xfrm>
            <a:off x="457200" y="1600200"/>
            <a:ext cx="8075613" cy="4525963"/>
          </a:xfrm>
        </p:spPr>
        <p:txBody>
          <a:bodyPr/>
          <a:lstStyle/>
          <a:p>
            <a:pPr algn="l" rtl="0" eaLnBrk="1" hangingPunct="1"/>
            <a:r>
              <a:rPr lang="en-US" sz="2000" b="1" smtClean="0">
                <a:solidFill>
                  <a:srgbClr val="FAFDBD"/>
                </a:solidFill>
              </a:rPr>
              <a:t>Pneumatic controls are powered by compressed air, usually 102 to 135 kpa which used for operating very large valves or dampers.</a:t>
            </a:r>
          </a:p>
          <a:p>
            <a:pPr algn="l" rtl="0" eaLnBrk="1" hangingPunct="1">
              <a:buFont typeface="Wingdings" panose="05000000000000000000" pitchFamily="2" charset="2"/>
              <a:buChar char="Ø"/>
            </a:pPr>
            <a:r>
              <a:rPr lang="en-US" altLang="zh-CN" sz="2400" b="1" smtClean="0">
                <a:ea typeface="SimSun" panose="02010600030101010101" pitchFamily="2" charset="-122"/>
              </a:rPr>
              <a:t>Relay-Type Controllers</a:t>
            </a:r>
            <a:r>
              <a:rPr lang="en-US" altLang="zh-CN" sz="2400" smtClean="0">
                <a:ea typeface="SimSun" panose="02010600030101010101" pitchFamily="2" charset="-122"/>
              </a:rPr>
              <a:t> </a:t>
            </a:r>
            <a:endParaRPr lang="en-US" sz="2400" b="1" smtClean="0">
              <a:solidFill>
                <a:srgbClr val="FAFDBD"/>
              </a:solidFill>
            </a:endParaRPr>
          </a:p>
          <a:p>
            <a:pPr algn="l" rtl="0" eaLnBrk="1" hangingPunct="1">
              <a:buFont typeface="Wingdings" panose="05000000000000000000" pitchFamily="2" charset="2"/>
              <a:buChar char="Ø"/>
            </a:pPr>
            <a:r>
              <a:rPr lang="en-US" sz="2000" smtClean="0"/>
              <a:t> </a:t>
            </a:r>
            <a:r>
              <a:rPr lang="en-US" altLang="zh-CN" sz="2400" b="1" smtClean="0">
                <a:ea typeface="SimSun" panose="02010600030101010101" pitchFamily="2" charset="-122"/>
              </a:rPr>
              <a:t>Bleed-Type Controllers</a:t>
            </a:r>
            <a:r>
              <a:rPr lang="en-US" altLang="zh-CN" sz="2800" smtClean="0">
                <a:ea typeface="SimSun" panose="02010600030101010101" pitchFamily="2" charset="-122"/>
              </a:rPr>
              <a:t> </a:t>
            </a:r>
            <a:endParaRPr lang="en-US" sz="2800" smtClean="0"/>
          </a:p>
        </p:txBody>
      </p:sp>
      <p:pic>
        <p:nvPicPr>
          <p:cNvPr id="89092" name="Picture 4" descr="b"/>
          <p:cNvPicPr>
            <a:picLocks noChangeAspect="1" noChangeArrowheads="1"/>
          </p:cNvPicPr>
          <p:nvPr>
            <p:ph sz="quarter" idx="2"/>
          </p:nvPr>
        </p:nvPicPr>
        <p:blipFill>
          <a:blip r:embed="rId2">
            <a:lum contrast="-30000"/>
            <a:extLst>
              <a:ext uri="{28A0092B-C50C-407E-A947-70E740481C1C}">
                <a14:useLocalDpi xmlns:a14="http://schemas.microsoft.com/office/drawing/2010/main" val="0"/>
              </a:ext>
            </a:extLst>
          </a:blip>
          <a:srcRect/>
          <a:stretch>
            <a:fillRect/>
          </a:stretch>
        </p:blipFill>
        <p:spPr>
          <a:xfrm>
            <a:off x="1331913" y="3860800"/>
            <a:ext cx="6265862" cy="2447925"/>
          </a:xfrm>
          <a:noFill/>
        </p:spPr>
      </p:pic>
      <p:pic>
        <p:nvPicPr>
          <p:cNvPr id="89094" name="Picture 6" descr="vv"/>
          <p:cNvPicPr>
            <a:picLocks noChangeAspect="1" noChangeArrowheads="1"/>
          </p:cNvPicPr>
          <p:nvPr>
            <p:ph sz="quarter" idx="3"/>
          </p:nvPr>
        </p:nvPicPr>
        <p:blipFill>
          <a:blip r:embed="rId3">
            <a:lum contrast="-30000"/>
            <a:extLst>
              <a:ext uri="{28A0092B-C50C-407E-A947-70E740481C1C}">
                <a14:useLocalDpi xmlns:a14="http://schemas.microsoft.com/office/drawing/2010/main" val="0"/>
              </a:ext>
            </a:extLst>
          </a:blip>
          <a:srcRect/>
          <a:stretch>
            <a:fillRect/>
          </a:stretch>
        </p:blipFill>
        <p:spPr>
          <a:xfrm>
            <a:off x="1331913" y="3284538"/>
            <a:ext cx="6264275" cy="3240087"/>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p:cTn id="7" dur="1000" fill="hold"/>
                                        <p:tgtEl>
                                          <p:spTgt spid="89090"/>
                                        </p:tgtEl>
                                        <p:attrNameLst>
                                          <p:attrName>ppt_x</p:attrName>
                                        </p:attrNameLst>
                                      </p:cBhvr>
                                      <p:tavLst>
                                        <p:tav tm="0">
                                          <p:val>
                                            <p:strVal val="#ppt_x-.2"/>
                                          </p:val>
                                        </p:tav>
                                        <p:tav tm="100000">
                                          <p:val>
                                            <p:strVal val="#ppt_x"/>
                                          </p:val>
                                        </p:tav>
                                      </p:tavLst>
                                    </p:anim>
                                    <p:anim calcmode="lin" valueType="num">
                                      <p:cBhvr>
                                        <p:cTn id="8" dur="1000" fill="hold"/>
                                        <p:tgtEl>
                                          <p:spTgt spid="890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90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9091">
                                            <p:txEl>
                                              <p:pRg st="0" end="0"/>
                                            </p:txEl>
                                          </p:spTgt>
                                        </p:tgtEl>
                                        <p:attrNameLst>
                                          <p:attrName>style.visibility</p:attrName>
                                        </p:attrNameLst>
                                      </p:cBhvr>
                                      <p:to>
                                        <p:strVal val="visible"/>
                                      </p:to>
                                    </p:set>
                                    <p:anim calcmode="discrete" valueType="clr">
                                      <p:cBhvr override="childStyle">
                                        <p:cTn id="14" dur="80"/>
                                        <p:tgtEl>
                                          <p:spTgt spid="890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9091">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9091">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nodeType="clickEffect">
                                  <p:stCondLst>
                                    <p:cond delay="0"/>
                                  </p:stCondLst>
                                  <p:childTnLst>
                                    <p:set>
                                      <p:cBhvr>
                                        <p:cTn id="20" dur="1" fill="hold">
                                          <p:stCondLst>
                                            <p:cond delay="0"/>
                                          </p:stCondLst>
                                        </p:cTn>
                                        <p:tgtEl>
                                          <p:spTgt spid="89091">
                                            <p:txEl>
                                              <p:pRg st="2" end="2"/>
                                            </p:txEl>
                                          </p:spTgt>
                                        </p:tgtEl>
                                        <p:attrNameLst>
                                          <p:attrName>style.visibility</p:attrName>
                                        </p:attrNameLst>
                                      </p:cBhvr>
                                      <p:to>
                                        <p:strVal val="visible"/>
                                      </p:to>
                                    </p:set>
                                    <p:animEffect transition="in" filter="fade">
                                      <p:cBhvr>
                                        <p:cTn id="21" dur="1000"/>
                                        <p:tgtEl>
                                          <p:spTgt spid="89091">
                                            <p:txEl>
                                              <p:pRg st="2" end="2"/>
                                            </p:txEl>
                                          </p:spTgt>
                                        </p:tgtEl>
                                      </p:cBhvr>
                                    </p:animEffect>
                                    <p:anim calcmode="lin" valueType="num">
                                      <p:cBhvr>
                                        <p:cTn id="22" dur="10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89091">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9091">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nodeType="clickEffect">
                                  <p:stCondLst>
                                    <p:cond delay="0"/>
                                  </p:stCondLst>
                                  <p:childTnLst>
                                    <p:set>
                                      <p:cBhvr>
                                        <p:cTn id="28" dur="1" fill="hold">
                                          <p:stCondLst>
                                            <p:cond delay="0"/>
                                          </p:stCondLst>
                                        </p:cTn>
                                        <p:tgtEl>
                                          <p:spTgt spid="89092"/>
                                        </p:tgtEl>
                                        <p:attrNameLst>
                                          <p:attrName>style.visibility</p:attrName>
                                        </p:attrNameLst>
                                      </p:cBhvr>
                                      <p:to>
                                        <p:strVal val="visible"/>
                                      </p:to>
                                    </p:set>
                                    <p:anim calcmode="lin" valueType="num">
                                      <p:cBhvr>
                                        <p:cTn id="29" dur="1000" fill="hold"/>
                                        <p:tgtEl>
                                          <p:spTgt spid="89092"/>
                                        </p:tgtEl>
                                        <p:attrNameLst>
                                          <p:attrName>ppt_w</p:attrName>
                                        </p:attrNameLst>
                                      </p:cBhvr>
                                      <p:tavLst>
                                        <p:tav tm="0">
                                          <p:val>
                                            <p:fltVal val="0"/>
                                          </p:val>
                                        </p:tav>
                                        <p:tav tm="100000">
                                          <p:val>
                                            <p:strVal val="#ppt_w"/>
                                          </p:val>
                                        </p:tav>
                                      </p:tavLst>
                                    </p:anim>
                                    <p:anim calcmode="lin" valueType="num">
                                      <p:cBhvr>
                                        <p:cTn id="30" dur="1000" fill="hold"/>
                                        <p:tgtEl>
                                          <p:spTgt spid="89092"/>
                                        </p:tgtEl>
                                        <p:attrNameLst>
                                          <p:attrName>ppt_h</p:attrName>
                                        </p:attrNameLst>
                                      </p:cBhvr>
                                      <p:tavLst>
                                        <p:tav tm="0">
                                          <p:val>
                                            <p:fltVal val="0"/>
                                          </p:val>
                                        </p:tav>
                                        <p:tav tm="100000">
                                          <p:val>
                                            <p:strVal val="#ppt_h"/>
                                          </p:val>
                                        </p:tav>
                                      </p:tavLst>
                                    </p:anim>
                                    <p:anim calcmode="lin" valueType="num">
                                      <p:cBhvr>
                                        <p:cTn id="31" dur="1000" fill="hold"/>
                                        <p:tgtEl>
                                          <p:spTgt spid="8909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890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89092"/>
                                        </p:tgtEl>
                                        <p:attrNameLst>
                                          <p:attrName>ppt_x</p:attrName>
                                        </p:attrNameLst>
                                      </p:cBhvr>
                                      <p:tavLst>
                                        <p:tav tm="0">
                                          <p:val>
                                            <p:strVal val="ppt_x"/>
                                          </p:val>
                                        </p:tav>
                                        <p:tav tm="100000">
                                          <p:val>
                                            <p:strVal val="ppt_x"/>
                                          </p:val>
                                        </p:tav>
                                      </p:tavLst>
                                    </p:anim>
                                    <p:anim calcmode="lin" valueType="num">
                                      <p:cBhvr additive="base">
                                        <p:cTn id="37" dur="500"/>
                                        <p:tgtEl>
                                          <p:spTgt spid="89092"/>
                                        </p:tgtEl>
                                        <p:attrNameLst>
                                          <p:attrName>ppt_y</p:attrName>
                                        </p:attrNameLst>
                                      </p:cBhvr>
                                      <p:tavLst>
                                        <p:tav tm="0">
                                          <p:val>
                                            <p:strVal val="ppt_y"/>
                                          </p:val>
                                        </p:tav>
                                        <p:tav tm="100000">
                                          <p:val>
                                            <p:strVal val="1+ppt_h/2"/>
                                          </p:val>
                                        </p:tav>
                                      </p:tavLst>
                                    </p:anim>
                                    <p:set>
                                      <p:cBhvr>
                                        <p:cTn id="38" dur="1" fill="hold">
                                          <p:stCondLst>
                                            <p:cond delay="499"/>
                                          </p:stCondLst>
                                        </p:cTn>
                                        <p:tgtEl>
                                          <p:spTgt spid="8909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xit" presetSubtype="16" fill="hold" nodeType="clickEffect">
                                  <p:stCondLst>
                                    <p:cond delay="0"/>
                                  </p:stCondLst>
                                  <p:childTnLst>
                                    <p:animEffect transition="out" filter="diamond(in)">
                                      <p:cBhvr>
                                        <p:cTn id="42" dur="2000"/>
                                        <p:tgtEl>
                                          <p:spTgt spid="89091">
                                            <p:txEl>
                                              <p:pRg st="2" end="2"/>
                                            </p:txEl>
                                          </p:spTgt>
                                        </p:tgtEl>
                                      </p:cBhvr>
                                    </p:animEffect>
                                    <p:set>
                                      <p:cBhvr>
                                        <p:cTn id="43" dur="1" fill="hold">
                                          <p:stCondLst>
                                            <p:cond delay="1999"/>
                                          </p:stCondLst>
                                        </p:cTn>
                                        <p:tgtEl>
                                          <p:spTgt spid="89091">
                                            <p:txEl>
                                              <p:pRg st="2" end="2"/>
                                            </p:txEl>
                                          </p:spTgt>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nodeType="clickEffect">
                                  <p:stCondLst>
                                    <p:cond delay="0"/>
                                  </p:stCondLst>
                                  <p:iterate type="lt">
                                    <p:tmPct val="0"/>
                                  </p:iterate>
                                  <p:childTnLst>
                                    <p:set>
                                      <p:cBhvr>
                                        <p:cTn id="47" dur="1" fill="hold">
                                          <p:stCondLst>
                                            <p:cond delay="0"/>
                                          </p:stCondLst>
                                        </p:cTn>
                                        <p:tgtEl>
                                          <p:spTgt spid="89091">
                                            <p:txEl>
                                              <p:pRg st="1" end="1"/>
                                            </p:txEl>
                                          </p:spTgt>
                                        </p:tgtEl>
                                        <p:attrNameLst>
                                          <p:attrName>style.visibility</p:attrName>
                                        </p:attrNameLst>
                                      </p:cBhvr>
                                      <p:to>
                                        <p:strVal val="visible"/>
                                      </p:to>
                                    </p:set>
                                    <p:animEffect transition="in" filter="fade">
                                      <p:cBhvr>
                                        <p:cTn id="48" dur="1000"/>
                                        <p:tgtEl>
                                          <p:spTgt spid="89091">
                                            <p:txEl>
                                              <p:pRg st="1" end="1"/>
                                            </p:txEl>
                                          </p:spTgt>
                                        </p:tgtEl>
                                      </p:cBhvr>
                                    </p:animEffect>
                                    <p:anim calcmode="lin" valueType="num">
                                      <p:cBhvr>
                                        <p:cTn id="49" dur="1000" fill="hold"/>
                                        <p:tgtEl>
                                          <p:spTgt spid="89091">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890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9" presetClass="entr" presetSubtype="0" fill="hold" nodeType="clickEffect">
                                  <p:stCondLst>
                                    <p:cond delay="0"/>
                                  </p:stCondLst>
                                  <p:childTnLst>
                                    <p:set>
                                      <p:cBhvr>
                                        <p:cTn id="54" dur="1" fill="hold">
                                          <p:stCondLst>
                                            <p:cond delay="0"/>
                                          </p:stCondLst>
                                        </p:cTn>
                                        <p:tgtEl>
                                          <p:spTgt spid="89094"/>
                                        </p:tgtEl>
                                        <p:attrNameLst>
                                          <p:attrName>style.visibility</p:attrName>
                                        </p:attrNameLst>
                                      </p:cBhvr>
                                      <p:to>
                                        <p:strVal val="visible"/>
                                      </p:to>
                                    </p:set>
                                    <p:anim calcmode="lin" valueType="num">
                                      <p:cBhvr>
                                        <p:cTn id="55" dur="1000" fill="hold"/>
                                        <p:tgtEl>
                                          <p:spTgt spid="89094"/>
                                        </p:tgtEl>
                                        <p:attrNameLst>
                                          <p:attrName>ppt_x</p:attrName>
                                        </p:attrNameLst>
                                      </p:cBhvr>
                                      <p:tavLst>
                                        <p:tav tm="0">
                                          <p:val>
                                            <p:strVal val="#ppt_x-.2"/>
                                          </p:val>
                                        </p:tav>
                                        <p:tav tm="100000">
                                          <p:val>
                                            <p:strVal val="#ppt_x"/>
                                          </p:val>
                                        </p:tav>
                                      </p:tavLst>
                                    </p:anim>
                                    <p:anim calcmode="lin" valueType="num">
                                      <p:cBhvr>
                                        <p:cTn id="56" dur="1000" fill="hold"/>
                                        <p:tgtEl>
                                          <p:spTgt spid="89094"/>
                                        </p:tgtEl>
                                        <p:attrNameLst>
                                          <p:attrName>ppt_y</p:attrName>
                                        </p:attrNameLst>
                                      </p:cBhvr>
                                      <p:tavLst>
                                        <p:tav tm="0">
                                          <p:val>
                                            <p:strVal val="#ppt_y"/>
                                          </p:val>
                                        </p:tav>
                                        <p:tav tm="100000">
                                          <p:val>
                                            <p:strVal val="#ppt_y"/>
                                          </p:val>
                                        </p:tav>
                                      </p:tavLst>
                                    </p:anim>
                                    <p:animEffect transition="in" filter="wipe(right)" prLst="gradientSize: 0.1">
                                      <p:cBhvr>
                                        <p:cTn id="57" dur="1000"/>
                                        <p:tgtEl>
                                          <p:spTgt spid="89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179388" y="246063"/>
            <a:ext cx="57610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Load Calculation due to Equipment:</a:t>
            </a:r>
          </a:p>
        </p:txBody>
      </p:sp>
      <p:sp>
        <p:nvSpPr>
          <p:cNvPr id="172035" name="Rectangle 3"/>
          <p:cNvSpPr>
            <a:spLocks noChangeArrowheads="1"/>
          </p:cNvSpPr>
          <p:nvPr/>
        </p:nvSpPr>
        <p:spPr bwMode="auto">
          <a:xfrm>
            <a:off x="144463" y="2276475"/>
            <a:ext cx="8675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altLang="zh-CN" sz="2400" b="1">
                <a:solidFill>
                  <a:srgbClr val="66FF33"/>
                </a:solidFill>
                <a:latin typeface="Times New Roman" panose="02020603050405020304" pitchFamily="18" charset="0"/>
                <a:ea typeface="SimSun" panose="02010600030101010101" pitchFamily="2" charset="-122"/>
                <a:cs typeface="Times New Roman" panose="02020603050405020304" pitchFamily="18" charset="0"/>
              </a:rPr>
              <a:t>From Table Determining the heat gain due to equipment.</a:t>
            </a:r>
          </a:p>
        </p:txBody>
      </p:sp>
      <p:sp>
        <p:nvSpPr>
          <p:cNvPr id="172036" name="Rectangle 4"/>
          <p:cNvSpPr>
            <a:spLocks noChangeArrowheads="1"/>
          </p:cNvSpPr>
          <p:nvPr/>
        </p:nvSpPr>
        <p:spPr bwMode="auto">
          <a:xfrm>
            <a:off x="3635375" y="1228725"/>
            <a:ext cx="1781175" cy="576263"/>
          </a:xfrm>
          <a:prstGeom prst="rect">
            <a:avLst/>
          </a:prstGeom>
          <a:solidFill>
            <a:srgbClr val="FFFFCD"/>
          </a:solidFill>
          <a:ln w="57150" algn="ctr">
            <a:solidFill>
              <a:srgbClr val="000000"/>
            </a:solidFill>
            <a:miter lim="800000"/>
            <a:headEnd/>
            <a:tailEnd/>
          </a:ln>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Q</a:t>
            </a:r>
            <a:r>
              <a:rPr lang="en-US" altLang="zh-CN" sz="2800" b="1" baseline="-30000">
                <a:latin typeface="Times New Roman" panose="02020603050405020304" pitchFamily="18" charset="0"/>
                <a:ea typeface="SimSun" panose="02010600030101010101" pitchFamily="2" charset="-122"/>
                <a:cs typeface="Times New Roman" panose="02020603050405020304" pitchFamily="18" charset="0"/>
              </a:rPr>
              <a:t>E</a:t>
            </a:r>
            <a:r>
              <a:rPr lang="en-US" altLang="zh-CN" sz="2800" b="1">
                <a:latin typeface="Times New Roman" panose="02020603050405020304" pitchFamily="18" charset="0"/>
                <a:ea typeface="SimSun" panose="02010600030101010101" pitchFamily="2" charset="-122"/>
                <a:cs typeface="Times New Roman" panose="02020603050405020304" pitchFamily="18" charset="0"/>
              </a:rPr>
              <a:t>  = ∑Q</a:t>
            </a:r>
          </a:p>
        </p:txBody>
      </p:sp>
      <p:sp>
        <p:nvSpPr>
          <p:cNvPr id="172037" name="Rectangle 5"/>
          <p:cNvSpPr>
            <a:spLocks noChangeArrowheads="1"/>
          </p:cNvSpPr>
          <p:nvPr/>
        </p:nvSpPr>
        <p:spPr bwMode="auto">
          <a:xfrm>
            <a:off x="1042988" y="4005263"/>
            <a:ext cx="6437312" cy="576262"/>
          </a:xfrm>
          <a:prstGeom prst="rect">
            <a:avLst/>
          </a:prstGeom>
          <a:solidFill>
            <a:schemeClr val="bg1"/>
          </a:solidFill>
          <a:ln w="57150" algn="ctr">
            <a:solidFill>
              <a:srgbClr val="000000"/>
            </a:solidFill>
            <a:miter lim="800000"/>
            <a:headEnd/>
            <a:tailEnd/>
          </a:ln>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Q</a:t>
            </a:r>
            <a:r>
              <a:rPr lang="en-US" altLang="zh-CN" sz="2800" b="1" baseline="-30000">
                <a:latin typeface="Times New Roman" panose="02020603050405020304" pitchFamily="18" charset="0"/>
                <a:ea typeface="SimSun" panose="02010600030101010101" pitchFamily="2" charset="-122"/>
                <a:cs typeface="Times New Roman" panose="02020603050405020304" pitchFamily="18" charset="0"/>
              </a:rPr>
              <a:t>E</a:t>
            </a:r>
            <a:r>
              <a:rPr lang="en-US" altLang="zh-CN" sz="2800">
                <a:latin typeface="Times New Roman" panose="02020603050405020304" pitchFamily="18" charset="0"/>
                <a:ea typeface="SimSun" panose="02010600030101010101" pitchFamily="2" charset="-122"/>
                <a:cs typeface="Times New Roman" panose="02020603050405020304" pitchFamily="18" charset="0"/>
              </a:rPr>
              <a:t>  =  (18×200)+(1×150) = 3750      </a:t>
            </a:r>
            <a:r>
              <a:rPr lang="en-US" altLang="zh-CN" sz="2800" b="1">
                <a:latin typeface="Times New Roman" panose="02020603050405020304" pitchFamily="18" charset="0"/>
                <a:ea typeface="SimSun" panose="02010600030101010101" pitchFamily="2" charset="-122"/>
                <a:cs typeface="Times New Roman" panose="02020603050405020304" pitchFamily="18" charset="0"/>
              </a:rPr>
              <a:t>(W)</a:t>
            </a:r>
          </a:p>
        </p:txBody>
      </p:sp>
      <p:sp>
        <p:nvSpPr>
          <p:cNvPr id="172038" name="Rectangle 6"/>
          <p:cNvSpPr>
            <a:spLocks noChangeArrowheads="1"/>
          </p:cNvSpPr>
          <p:nvPr/>
        </p:nvSpPr>
        <p:spPr bwMode="auto">
          <a:xfrm>
            <a:off x="180975" y="260350"/>
            <a:ext cx="4895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rtl="0"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Load Calculation duo to Light:</a:t>
            </a:r>
          </a:p>
        </p:txBody>
      </p:sp>
      <p:sp>
        <p:nvSpPr>
          <p:cNvPr id="172039" name="Rectangle 7"/>
          <p:cNvSpPr>
            <a:spLocks noChangeArrowheads="1"/>
          </p:cNvSpPr>
          <p:nvPr/>
        </p:nvSpPr>
        <p:spPr bwMode="auto">
          <a:xfrm>
            <a:off x="2843213" y="1196975"/>
            <a:ext cx="3825875" cy="576263"/>
          </a:xfrm>
          <a:prstGeom prst="rect">
            <a:avLst/>
          </a:prstGeom>
          <a:solidFill>
            <a:srgbClr val="FFFFCD"/>
          </a:solidFill>
          <a:ln w="57150" algn="ctr">
            <a:solidFill>
              <a:srgbClr val="000000"/>
            </a:solidFill>
            <a:miter lim="800000"/>
            <a:headEnd/>
            <a:tailEnd/>
          </a:ln>
        </p:spPr>
        <p:txBody>
          <a:bodyPr wrap="none" anchor="ctr">
            <a:spAutoFit/>
          </a:bodyPr>
          <a:lstStyle>
            <a:lvl1pPr eaLnBrk="0" hangingPunct="0">
              <a:tabLst>
                <a:tab pos="4930775"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930775"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930775"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930775"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930775" algn="r"/>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4930775" algn="r"/>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4930775" algn="r"/>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4930775" algn="r"/>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4930775" algn="r"/>
              </a:tabLst>
              <a:defRPr>
                <a:solidFill>
                  <a:schemeClr val="tx1"/>
                </a:solidFill>
                <a:latin typeface="Arial" panose="020B0604020202020204" pitchFamily="34" charset="0"/>
                <a:cs typeface="Arial" panose="020B0604020202020204" pitchFamily="34" charset="0"/>
              </a:defRPr>
            </a:lvl9pPr>
          </a:lstStyle>
          <a:p>
            <a:pPr algn="r" eaLnBrk="1" hangingPunct="1"/>
            <a:r>
              <a:rPr lang="en-US" altLang="zh-CN" sz="2800" b="1">
                <a:latin typeface="Times New Roman" panose="02020603050405020304" pitchFamily="18" charset="0"/>
                <a:ea typeface="SimSun" panose="02010600030101010101" pitchFamily="2" charset="-122"/>
                <a:cs typeface="Times New Roman" panose="02020603050405020304" pitchFamily="18" charset="0"/>
              </a:rPr>
              <a:t>QL = n×(W/lamp)×1.25</a:t>
            </a:r>
          </a:p>
        </p:txBody>
      </p:sp>
      <p:sp>
        <p:nvSpPr>
          <p:cNvPr id="172040" name="Rectangle 8"/>
          <p:cNvSpPr>
            <a:spLocks noChangeArrowheads="1"/>
          </p:cNvSpPr>
          <p:nvPr/>
        </p:nvSpPr>
        <p:spPr bwMode="auto">
          <a:xfrm>
            <a:off x="1042988" y="2320925"/>
            <a:ext cx="6769100" cy="1609725"/>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tabLst>
                <a:tab pos="4930775"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930775"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930775"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930775"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930775" algn="r"/>
              </a:tabLst>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tabLst>
                <a:tab pos="4930775" algn="r"/>
              </a:tabLs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tabLst>
                <a:tab pos="4930775" algn="r"/>
              </a:tabLs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tabLst>
                <a:tab pos="4930775" algn="r"/>
              </a:tabLs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tabLst>
                <a:tab pos="4930775" algn="r"/>
              </a:tabLst>
              <a:defRPr>
                <a:solidFill>
                  <a:schemeClr val="tx1"/>
                </a:solidFill>
                <a:latin typeface="Arial" panose="020B0604020202020204" pitchFamily="34" charset="0"/>
                <a:cs typeface="Arial" panose="020B0604020202020204" pitchFamily="34" charset="0"/>
              </a:defRPr>
            </a:lvl9pPr>
          </a:lstStyle>
          <a:p>
            <a:pPr rtl="0" eaLnBrk="1" hangingPunct="1"/>
            <a:r>
              <a:rPr lang="en-US" altLang="zh-CN" sz="2400">
                <a:solidFill>
                  <a:schemeClr val="bg1"/>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2400" b="1">
                <a:solidFill>
                  <a:schemeClr val="bg1"/>
                </a:solidFill>
                <a:latin typeface="Times New Roman" panose="02020603050405020304" pitchFamily="18" charset="0"/>
                <a:ea typeface="SimSun" panose="02010600030101010101" pitchFamily="2" charset="-122"/>
                <a:cs typeface="Times New Roman" panose="02020603050405020304" pitchFamily="18" charset="0"/>
              </a:rPr>
              <a:t>Lamp length 120 cm = 40 (w/lamp)</a:t>
            </a:r>
          </a:p>
          <a:p>
            <a:pPr rtl="0" eaLnBrk="1" hangingPunct="1"/>
            <a:r>
              <a:rPr lang="en-US" altLang="zh-CN" sz="2400" b="1">
                <a:solidFill>
                  <a:schemeClr val="bg1"/>
                </a:solidFill>
                <a:latin typeface="Times New Roman" panose="02020603050405020304" pitchFamily="18" charset="0"/>
                <a:ea typeface="SimSun" panose="02010600030101010101" pitchFamily="2" charset="-122"/>
                <a:cs typeface="Times New Roman" panose="02020603050405020304" pitchFamily="18" charset="0"/>
              </a:rPr>
              <a:t>          Lamp length 60 cm  = 20 (w/lamp)</a:t>
            </a:r>
          </a:p>
          <a:p>
            <a:pPr rtl="0" eaLnBrk="1" hangingPunct="1"/>
            <a:r>
              <a:rPr lang="en-US" altLang="zh-CN" sz="2400" b="1">
                <a:solidFill>
                  <a:schemeClr val="bg1"/>
                </a:solidFill>
                <a:latin typeface="Times New Roman" panose="02020603050405020304" pitchFamily="18" charset="0"/>
                <a:ea typeface="SimSun" panose="02010600030101010101" pitchFamily="2" charset="-122"/>
                <a:cs typeface="Times New Roman" panose="02020603050405020304" pitchFamily="18" charset="0"/>
              </a:rPr>
              <a:t>QL = 70.52×40 =2820 W</a:t>
            </a:r>
          </a:p>
          <a:p>
            <a:pPr rtl="0"/>
            <a:endParaRPr lang="en-US" altLang="zh-CN" sz="2400" b="1">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p:cTn id="7" dur="500" fill="hold"/>
                                        <p:tgtEl>
                                          <p:spTgt spid="172034"/>
                                        </p:tgtEl>
                                        <p:attrNameLst>
                                          <p:attrName>ppt_w</p:attrName>
                                        </p:attrNameLst>
                                      </p:cBhvr>
                                      <p:tavLst>
                                        <p:tav tm="0">
                                          <p:val>
                                            <p:fltVal val="0"/>
                                          </p:val>
                                        </p:tav>
                                        <p:tav tm="100000">
                                          <p:val>
                                            <p:strVal val="#ppt_w"/>
                                          </p:val>
                                        </p:tav>
                                      </p:tavLst>
                                    </p:anim>
                                    <p:anim calcmode="lin" valueType="num">
                                      <p:cBhvr>
                                        <p:cTn id="8" dur="500" fill="hold"/>
                                        <p:tgtEl>
                                          <p:spTgt spid="1720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4" presetClass="entr" presetSubtype="0" accel="100000" fill="hold" grpId="0" nodeType="clickEffect">
                                  <p:stCondLst>
                                    <p:cond delay="0"/>
                                  </p:stCondLst>
                                  <p:childTnLst>
                                    <p:set>
                                      <p:cBhvr>
                                        <p:cTn id="12" dur="1" fill="hold">
                                          <p:stCondLst>
                                            <p:cond delay="0"/>
                                          </p:stCondLst>
                                        </p:cTn>
                                        <p:tgtEl>
                                          <p:spTgt spid="172036"/>
                                        </p:tgtEl>
                                        <p:attrNameLst>
                                          <p:attrName>style.visibility</p:attrName>
                                        </p:attrNameLst>
                                      </p:cBhvr>
                                      <p:to>
                                        <p:strVal val="visible"/>
                                      </p:to>
                                    </p:set>
                                    <p:anim calcmode="lin" valueType="num">
                                      <p:cBhvr>
                                        <p:cTn id="13" dur="500" fill="hold"/>
                                        <p:tgtEl>
                                          <p:spTgt spid="172036"/>
                                        </p:tgtEl>
                                        <p:attrNameLst>
                                          <p:attrName>ppt_w</p:attrName>
                                        </p:attrNameLst>
                                      </p:cBhvr>
                                      <p:tavLst>
                                        <p:tav tm="0">
                                          <p:val>
                                            <p:strVal val="#ppt_w*0.05"/>
                                          </p:val>
                                        </p:tav>
                                        <p:tav tm="100000">
                                          <p:val>
                                            <p:strVal val="#ppt_w"/>
                                          </p:val>
                                        </p:tav>
                                      </p:tavLst>
                                    </p:anim>
                                    <p:anim calcmode="lin" valueType="num">
                                      <p:cBhvr>
                                        <p:cTn id="14" dur="500" fill="hold"/>
                                        <p:tgtEl>
                                          <p:spTgt spid="172036"/>
                                        </p:tgtEl>
                                        <p:attrNameLst>
                                          <p:attrName>ppt_h</p:attrName>
                                        </p:attrNameLst>
                                      </p:cBhvr>
                                      <p:tavLst>
                                        <p:tav tm="0">
                                          <p:val>
                                            <p:strVal val="#ppt_h"/>
                                          </p:val>
                                        </p:tav>
                                        <p:tav tm="100000">
                                          <p:val>
                                            <p:strVal val="#ppt_h"/>
                                          </p:val>
                                        </p:tav>
                                      </p:tavLst>
                                    </p:anim>
                                    <p:anim calcmode="lin" valueType="num">
                                      <p:cBhvr>
                                        <p:cTn id="15" dur="500" fill="hold"/>
                                        <p:tgtEl>
                                          <p:spTgt spid="172036"/>
                                        </p:tgtEl>
                                        <p:attrNameLst>
                                          <p:attrName>ppt_x</p:attrName>
                                        </p:attrNameLst>
                                      </p:cBhvr>
                                      <p:tavLst>
                                        <p:tav tm="0">
                                          <p:val>
                                            <p:strVal val="#ppt_x-.2"/>
                                          </p:val>
                                        </p:tav>
                                        <p:tav tm="100000">
                                          <p:val>
                                            <p:strVal val="#ppt_x"/>
                                          </p:val>
                                        </p:tav>
                                      </p:tavLst>
                                    </p:anim>
                                    <p:anim calcmode="lin" valueType="num">
                                      <p:cBhvr>
                                        <p:cTn id="16" dur="500" fill="hold"/>
                                        <p:tgtEl>
                                          <p:spTgt spid="172036"/>
                                        </p:tgtEl>
                                        <p:attrNameLst>
                                          <p:attrName>ppt_y</p:attrName>
                                        </p:attrNameLst>
                                      </p:cBhvr>
                                      <p:tavLst>
                                        <p:tav tm="0">
                                          <p:val>
                                            <p:strVal val="#ppt_y"/>
                                          </p:val>
                                        </p:tav>
                                        <p:tav tm="100000">
                                          <p:val>
                                            <p:strVal val="#ppt_y"/>
                                          </p:val>
                                        </p:tav>
                                      </p:tavLst>
                                    </p:anim>
                                    <p:animEffect transition="in" filter="fade">
                                      <p:cBhvr>
                                        <p:cTn id="17" dur="500"/>
                                        <p:tgtEl>
                                          <p:spTgt spid="1720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72035"/>
                                        </p:tgtEl>
                                        <p:attrNameLst>
                                          <p:attrName>style.visibility</p:attrName>
                                        </p:attrNameLst>
                                      </p:cBhvr>
                                      <p:to>
                                        <p:strVal val="visible"/>
                                      </p:to>
                                    </p:set>
                                    <p:animEffect transition="in" filter="fade">
                                      <p:cBhvr>
                                        <p:cTn id="22" dur="1000"/>
                                        <p:tgtEl>
                                          <p:spTgt spid="172035"/>
                                        </p:tgtEl>
                                      </p:cBhvr>
                                    </p:animEffect>
                                    <p:anim calcmode="lin" valueType="num">
                                      <p:cBhvr>
                                        <p:cTn id="23" dur="1000" fill="hold"/>
                                        <p:tgtEl>
                                          <p:spTgt spid="172035"/>
                                        </p:tgtEl>
                                        <p:attrNameLst>
                                          <p:attrName>ppt_x</p:attrName>
                                        </p:attrNameLst>
                                      </p:cBhvr>
                                      <p:tavLst>
                                        <p:tav tm="0">
                                          <p:val>
                                            <p:strVal val="#ppt_x"/>
                                          </p:val>
                                        </p:tav>
                                        <p:tav tm="100000">
                                          <p:val>
                                            <p:strVal val="#ppt_x"/>
                                          </p:val>
                                        </p:tav>
                                      </p:tavLst>
                                    </p:anim>
                                    <p:anim calcmode="lin" valueType="num">
                                      <p:cBhvr>
                                        <p:cTn id="24" dur="900" decel="100000" fill="hold"/>
                                        <p:tgtEl>
                                          <p:spTgt spid="17203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2035"/>
                                        </p:tgtEl>
                                        <p:attrNameLst>
                                          <p:attrName>ppt_y</p:attrName>
                                        </p:attrNameLst>
                                      </p:cBhvr>
                                      <p:tavLst>
                                        <p:tav tm="0">
                                          <p:val>
                                            <p:strVal val="#ppt_y-.03"/>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172037"/>
                                        </p:tgtEl>
                                        <p:attrNameLst>
                                          <p:attrName>style.visibility</p:attrName>
                                        </p:attrNameLst>
                                      </p:cBhvr>
                                      <p:to>
                                        <p:strVal val="visible"/>
                                      </p:to>
                                    </p:set>
                                    <p:anim calcmode="lin" valueType="num">
                                      <p:cBhvr>
                                        <p:cTn id="30" dur="1000" fill="hold"/>
                                        <p:tgtEl>
                                          <p:spTgt spid="172037"/>
                                        </p:tgtEl>
                                        <p:attrNameLst>
                                          <p:attrName>ppt_w</p:attrName>
                                        </p:attrNameLst>
                                      </p:cBhvr>
                                      <p:tavLst>
                                        <p:tav tm="0">
                                          <p:val>
                                            <p:strVal val="#ppt_w+.3"/>
                                          </p:val>
                                        </p:tav>
                                        <p:tav tm="100000">
                                          <p:val>
                                            <p:strVal val="#ppt_w"/>
                                          </p:val>
                                        </p:tav>
                                      </p:tavLst>
                                    </p:anim>
                                    <p:anim calcmode="lin" valueType="num">
                                      <p:cBhvr>
                                        <p:cTn id="31" dur="1000" fill="hold"/>
                                        <p:tgtEl>
                                          <p:spTgt spid="172037"/>
                                        </p:tgtEl>
                                        <p:attrNameLst>
                                          <p:attrName>ppt_h</p:attrName>
                                        </p:attrNameLst>
                                      </p:cBhvr>
                                      <p:tavLst>
                                        <p:tav tm="0">
                                          <p:val>
                                            <p:strVal val="#ppt_h"/>
                                          </p:val>
                                        </p:tav>
                                        <p:tav tm="100000">
                                          <p:val>
                                            <p:strVal val="#ppt_h"/>
                                          </p:val>
                                        </p:tav>
                                      </p:tavLst>
                                    </p:anim>
                                    <p:animEffect transition="in" filter="fade">
                                      <p:cBhvr>
                                        <p:cTn id="32" dur="1000"/>
                                        <p:tgtEl>
                                          <p:spTgt spid="1720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9" presetClass="exit" presetSubtype="0" fill="hold" grpId="1" nodeType="clickEffect">
                                  <p:stCondLst>
                                    <p:cond delay="0"/>
                                  </p:stCondLst>
                                  <p:childTnLst>
                                    <p:anim calcmode="lin" valueType="num">
                                      <p:cBhvr>
                                        <p:cTn id="36" dur="1000"/>
                                        <p:tgtEl>
                                          <p:spTgt spid="172034"/>
                                        </p:tgtEl>
                                        <p:attrNameLst>
                                          <p:attrName>ppt_x</p:attrName>
                                        </p:attrNameLst>
                                      </p:cBhvr>
                                      <p:tavLst>
                                        <p:tav tm="0">
                                          <p:val>
                                            <p:strVal val="ppt_x"/>
                                          </p:val>
                                        </p:tav>
                                        <p:tav tm="100000">
                                          <p:val>
                                            <p:strVal val="ppt_x-.2"/>
                                          </p:val>
                                        </p:tav>
                                      </p:tavLst>
                                    </p:anim>
                                    <p:anim calcmode="lin" valueType="num">
                                      <p:cBhvr>
                                        <p:cTn id="37" dur="1000"/>
                                        <p:tgtEl>
                                          <p:spTgt spid="172034"/>
                                        </p:tgtEl>
                                        <p:attrNameLst>
                                          <p:attrName>ppt_y</p:attrName>
                                        </p:attrNameLst>
                                      </p:cBhvr>
                                      <p:tavLst>
                                        <p:tav tm="0">
                                          <p:val>
                                            <p:strVal val="ppt_y"/>
                                          </p:val>
                                        </p:tav>
                                        <p:tav tm="100000">
                                          <p:val>
                                            <p:strVal val="ppt_y"/>
                                          </p:val>
                                        </p:tav>
                                      </p:tavLst>
                                    </p:anim>
                                    <p:animEffect transition="out" filter="fade">
                                      <p:cBhvr>
                                        <p:cTn id="38" dur="1000"/>
                                        <p:tgtEl>
                                          <p:spTgt spid="172034"/>
                                        </p:tgtEl>
                                      </p:cBhvr>
                                    </p:animEffect>
                                    <p:set>
                                      <p:cBhvr>
                                        <p:cTn id="39" dur="1" fill="hold">
                                          <p:stCondLst>
                                            <p:cond delay="999"/>
                                          </p:stCondLst>
                                        </p:cTn>
                                        <p:tgtEl>
                                          <p:spTgt spid="172034"/>
                                        </p:tgtEl>
                                        <p:attrNameLst>
                                          <p:attrName>style.visibility</p:attrName>
                                        </p:attrNameLst>
                                      </p:cBhvr>
                                      <p:to>
                                        <p:strVal val="hidden"/>
                                      </p:to>
                                    </p:set>
                                  </p:childTnLst>
                                </p:cTn>
                              </p:par>
                              <p:par>
                                <p:cTn id="40" presetID="29" presetClass="exit" presetSubtype="0" fill="hold" grpId="1" nodeType="withEffect">
                                  <p:stCondLst>
                                    <p:cond delay="0"/>
                                  </p:stCondLst>
                                  <p:childTnLst>
                                    <p:anim calcmode="lin" valueType="num">
                                      <p:cBhvr>
                                        <p:cTn id="41" dur="1000"/>
                                        <p:tgtEl>
                                          <p:spTgt spid="172036"/>
                                        </p:tgtEl>
                                        <p:attrNameLst>
                                          <p:attrName>ppt_x</p:attrName>
                                        </p:attrNameLst>
                                      </p:cBhvr>
                                      <p:tavLst>
                                        <p:tav tm="0">
                                          <p:val>
                                            <p:strVal val="ppt_x"/>
                                          </p:val>
                                        </p:tav>
                                        <p:tav tm="100000">
                                          <p:val>
                                            <p:strVal val="ppt_x-.2"/>
                                          </p:val>
                                        </p:tav>
                                      </p:tavLst>
                                    </p:anim>
                                    <p:anim calcmode="lin" valueType="num">
                                      <p:cBhvr>
                                        <p:cTn id="42" dur="1000"/>
                                        <p:tgtEl>
                                          <p:spTgt spid="172036"/>
                                        </p:tgtEl>
                                        <p:attrNameLst>
                                          <p:attrName>ppt_y</p:attrName>
                                        </p:attrNameLst>
                                      </p:cBhvr>
                                      <p:tavLst>
                                        <p:tav tm="0">
                                          <p:val>
                                            <p:strVal val="ppt_y"/>
                                          </p:val>
                                        </p:tav>
                                        <p:tav tm="100000">
                                          <p:val>
                                            <p:strVal val="ppt_y"/>
                                          </p:val>
                                        </p:tav>
                                      </p:tavLst>
                                    </p:anim>
                                    <p:animEffect transition="out" filter="fade">
                                      <p:cBhvr>
                                        <p:cTn id="43" dur="1000"/>
                                        <p:tgtEl>
                                          <p:spTgt spid="172036"/>
                                        </p:tgtEl>
                                      </p:cBhvr>
                                    </p:animEffect>
                                    <p:set>
                                      <p:cBhvr>
                                        <p:cTn id="44" dur="1" fill="hold">
                                          <p:stCondLst>
                                            <p:cond delay="999"/>
                                          </p:stCondLst>
                                        </p:cTn>
                                        <p:tgtEl>
                                          <p:spTgt spid="172036"/>
                                        </p:tgtEl>
                                        <p:attrNameLst>
                                          <p:attrName>style.visibility</p:attrName>
                                        </p:attrNameLst>
                                      </p:cBhvr>
                                      <p:to>
                                        <p:strVal val="hidden"/>
                                      </p:to>
                                    </p:set>
                                  </p:childTnLst>
                                </p:cTn>
                              </p:par>
                              <p:par>
                                <p:cTn id="45" presetID="29" presetClass="exit" presetSubtype="0" fill="hold" grpId="1" nodeType="withEffect">
                                  <p:stCondLst>
                                    <p:cond delay="0"/>
                                  </p:stCondLst>
                                  <p:childTnLst>
                                    <p:anim calcmode="lin" valueType="num">
                                      <p:cBhvr>
                                        <p:cTn id="46" dur="1000"/>
                                        <p:tgtEl>
                                          <p:spTgt spid="172035"/>
                                        </p:tgtEl>
                                        <p:attrNameLst>
                                          <p:attrName>ppt_x</p:attrName>
                                        </p:attrNameLst>
                                      </p:cBhvr>
                                      <p:tavLst>
                                        <p:tav tm="0">
                                          <p:val>
                                            <p:strVal val="ppt_x"/>
                                          </p:val>
                                        </p:tav>
                                        <p:tav tm="100000">
                                          <p:val>
                                            <p:strVal val="ppt_x-.2"/>
                                          </p:val>
                                        </p:tav>
                                      </p:tavLst>
                                    </p:anim>
                                    <p:anim calcmode="lin" valueType="num">
                                      <p:cBhvr>
                                        <p:cTn id="47" dur="1000"/>
                                        <p:tgtEl>
                                          <p:spTgt spid="172035"/>
                                        </p:tgtEl>
                                        <p:attrNameLst>
                                          <p:attrName>ppt_y</p:attrName>
                                        </p:attrNameLst>
                                      </p:cBhvr>
                                      <p:tavLst>
                                        <p:tav tm="0">
                                          <p:val>
                                            <p:strVal val="ppt_y"/>
                                          </p:val>
                                        </p:tav>
                                        <p:tav tm="100000">
                                          <p:val>
                                            <p:strVal val="ppt_y"/>
                                          </p:val>
                                        </p:tav>
                                      </p:tavLst>
                                    </p:anim>
                                    <p:animEffect transition="out" filter="fade">
                                      <p:cBhvr>
                                        <p:cTn id="48" dur="1000"/>
                                        <p:tgtEl>
                                          <p:spTgt spid="172035"/>
                                        </p:tgtEl>
                                      </p:cBhvr>
                                    </p:animEffect>
                                    <p:set>
                                      <p:cBhvr>
                                        <p:cTn id="49" dur="1" fill="hold">
                                          <p:stCondLst>
                                            <p:cond delay="999"/>
                                          </p:stCondLst>
                                        </p:cTn>
                                        <p:tgtEl>
                                          <p:spTgt spid="172035"/>
                                        </p:tgtEl>
                                        <p:attrNameLst>
                                          <p:attrName>style.visibility</p:attrName>
                                        </p:attrNameLst>
                                      </p:cBhvr>
                                      <p:to>
                                        <p:strVal val="hidden"/>
                                      </p:to>
                                    </p:set>
                                  </p:childTnLst>
                                </p:cTn>
                              </p:par>
                              <p:par>
                                <p:cTn id="50" presetID="29" presetClass="exit" presetSubtype="0" fill="hold" grpId="1" nodeType="withEffect">
                                  <p:stCondLst>
                                    <p:cond delay="0"/>
                                  </p:stCondLst>
                                  <p:childTnLst>
                                    <p:anim calcmode="lin" valueType="num">
                                      <p:cBhvr>
                                        <p:cTn id="51" dur="1000"/>
                                        <p:tgtEl>
                                          <p:spTgt spid="172037"/>
                                        </p:tgtEl>
                                        <p:attrNameLst>
                                          <p:attrName>ppt_x</p:attrName>
                                        </p:attrNameLst>
                                      </p:cBhvr>
                                      <p:tavLst>
                                        <p:tav tm="0">
                                          <p:val>
                                            <p:strVal val="ppt_x"/>
                                          </p:val>
                                        </p:tav>
                                        <p:tav tm="100000">
                                          <p:val>
                                            <p:strVal val="ppt_x-.2"/>
                                          </p:val>
                                        </p:tav>
                                      </p:tavLst>
                                    </p:anim>
                                    <p:anim calcmode="lin" valueType="num">
                                      <p:cBhvr>
                                        <p:cTn id="52" dur="1000"/>
                                        <p:tgtEl>
                                          <p:spTgt spid="172037"/>
                                        </p:tgtEl>
                                        <p:attrNameLst>
                                          <p:attrName>ppt_y</p:attrName>
                                        </p:attrNameLst>
                                      </p:cBhvr>
                                      <p:tavLst>
                                        <p:tav tm="0">
                                          <p:val>
                                            <p:strVal val="ppt_y"/>
                                          </p:val>
                                        </p:tav>
                                        <p:tav tm="100000">
                                          <p:val>
                                            <p:strVal val="ppt_y"/>
                                          </p:val>
                                        </p:tav>
                                      </p:tavLst>
                                    </p:anim>
                                    <p:animEffect transition="out" filter="fade">
                                      <p:cBhvr>
                                        <p:cTn id="53" dur="1000"/>
                                        <p:tgtEl>
                                          <p:spTgt spid="172037"/>
                                        </p:tgtEl>
                                      </p:cBhvr>
                                    </p:animEffect>
                                    <p:set>
                                      <p:cBhvr>
                                        <p:cTn id="54" dur="1" fill="hold">
                                          <p:stCondLst>
                                            <p:cond delay="999"/>
                                          </p:stCondLst>
                                        </p:cTn>
                                        <p:tgtEl>
                                          <p:spTgt spid="172037"/>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72038"/>
                                        </p:tgtEl>
                                        <p:attrNameLst>
                                          <p:attrName>style.visibility</p:attrName>
                                        </p:attrNameLst>
                                      </p:cBhvr>
                                      <p:to>
                                        <p:strVal val="visible"/>
                                      </p:to>
                                    </p:set>
                                    <p:animEffect transition="in" filter="wipe(down)">
                                      <p:cBhvr>
                                        <p:cTn id="59" dur="290">
                                          <p:stCondLst>
                                            <p:cond delay="0"/>
                                          </p:stCondLst>
                                        </p:cTn>
                                        <p:tgtEl>
                                          <p:spTgt spid="172038"/>
                                        </p:tgtEl>
                                      </p:cBhvr>
                                    </p:animEffect>
                                    <p:anim calcmode="lin" valueType="num">
                                      <p:cBhvr>
                                        <p:cTn id="60" dur="911" tmFilter="0,0; 0.14,0.36; 0.43,0.73; 0.71,0.91; 1.0,1.0">
                                          <p:stCondLst>
                                            <p:cond delay="0"/>
                                          </p:stCondLst>
                                        </p:cTn>
                                        <p:tgtEl>
                                          <p:spTgt spid="172038"/>
                                        </p:tgtEl>
                                        <p:attrNameLst>
                                          <p:attrName>ppt_x</p:attrName>
                                        </p:attrNameLst>
                                      </p:cBhvr>
                                      <p:tavLst>
                                        <p:tav tm="0">
                                          <p:val>
                                            <p:strVal val="#ppt_x-0.25"/>
                                          </p:val>
                                        </p:tav>
                                        <p:tav tm="100000">
                                          <p:val>
                                            <p:strVal val="#ppt_x"/>
                                          </p:val>
                                        </p:tav>
                                      </p:tavLst>
                                    </p:anim>
                                    <p:anim calcmode="lin" valueType="num">
                                      <p:cBhvr>
                                        <p:cTn id="61" dur="332" tmFilter="0.0,0.0; 0.25,0.07; 0.50,0.2; 0.75,0.467; 1.0,1.0">
                                          <p:stCondLst>
                                            <p:cond delay="0"/>
                                          </p:stCondLst>
                                        </p:cTn>
                                        <p:tgtEl>
                                          <p:spTgt spid="172038"/>
                                        </p:tgtEl>
                                        <p:attrNameLst>
                                          <p:attrName>ppt_y</p:attrName>
                                        </p:attrNameLst>
                                      </p:cBhvr>
                                      <p:tavLst>
                                        <p:tav tm="0" fmla="#ppt_y-sin(pi*$)/3">
                                          <p:val>
                                            <p:fltVal val="0.5"/>
                                          </p:val>
                                        </p:tav>
                                        <p:tav tm="100000">
                                          <p:val>
                                            <p:fltVal val="1"/>
                                          </p:val>
                                        </p:tav>
                                      </p:tavLst>
                                    </p:anim>
                                    <p:anim calcmode="lin" valueType="num">
                                      <p:cBhvr>
                                        <p:cTn id="62" dur="332" tmFilter="0, 0; 0.125,0.2665; 0.25,0.4; 0.375,0.465; 0.5,0.5;  0.625,0.535; 0.75,0.6; 0.875,0.7335; 1,1">
                                          <p:stCondLst>
                                            <p:cond delay="332"/>
                                          </p:stCondLst>
                                        </p:cTn>
                                        <p:tgtEl>
                                          <p:spTgt spid="172038"/>
                                        </p:tgtEl>
                                        <p:attrNameLst>
                                          <p:attrName>ppt_y</p:attrName>
                                        </p:attrNameLst>
                                      </p:cBhvr>
                                      <p:tavLst>
                                        <p:tav tm="0" fmla="#ppt_y-sin(pi*$)/9">
                                          <p:val>
                                            <p:fltVal val="0"/>
                                          </p:val>
                                        </p:tav>
                                        <p:tav tm="100000">
                                          <p:val>
                                            <p:fltVal val="1"/>
                                          </p:val>
                                        </p:tav>
                                      </p:tavLst>
                                    </p:anim>
                                    <p:anim calcmode="lin" valueType="num">
                                      <p:cBhvr>
                                        <p:cTn id="63" dur="166" tmFilter="0, 0; 0.125,0.2665; 0.25,0.4; 0.375,0.465; 0.5,0.5;  0.625,0.535; 0.75,0.6; 0.875,0.7335; 1,1">
                                          <p:stCondLst>
                                            <p:cond delay="662"/>
                                          </p:stCondLst>
                                        </p:cTn>
                                        <p:tgtEl>
                                          <p:spTgt spid="172038"/>
                                        </p:tgtEl>
                                        <p:attrNameLst>
                                          <p:attrName>ppt_y</p:attrName>
                                        </p:attrNameLst>
                                      </p:cBhvr>
                                      <p:tavLst>
                                        <p:tav tm="0" fmla="#ppt_y-sin(pi*$)/27">
                                          <p:val>
                                            <p:fltVal val="0"/>
                                          </p:val>
                                        </p:tav>
                                        <p:tav tm="100000">
                                          <p:val>
                                            <p:fltVal val="1"/>
                                          </p:val>
                                        </p:tav>
                                      </p:tavLst>
                                    </p:anim>
                                    <p:anim calcmode="lin" valueType="num">
                                      <p:cBhvr>
                                        <p:cTn id="64" dur="82" tmFilter="0, 0; 0.125,0.2665; 0.25,0.4; 0.375,0.465; 0.5,0.5;  0.625,0.535; 0.75,0.6; 0.875,0.7335; 1,1">
                                          <p:stCondLst>
                                            <p:cond delay="828"/>
                                          </p:stCondLst>
                                        </p:cTn>
                                        <p:tgtEl>
                                          <p:spTgt spid="172038"/>
                                        </p:tgtEl>
                                        <p:attrNameLst>
                                          <p:attrName>ppt_y</p:attrName>
                                        </p:attrNameLst>
                                      </p:cBhvr>
                                      <p:tavLst>
                                        <p:tav tm="0" fmla="#ppt_y-sin(pi*$)/81">
                                          <p:val>
                                            <p:fltVal val="0"/>
                                          </p:val>
                                        </p:tav>
                                        <p:tav tm="100000">
                                          <p:val>
                                            <p:fltVal val="1"/>
                                          </p:val>
                                        </p:tav>
                                      </p:tavLst>
                                    </p:anim>
                                    <p:animScale>
                                      <p:cBhvr>
                                        <p:cTn id="65" dur="13">
                                          <p:stCondLst>
                                            <p:cond delay="325"/>
                                          </p:stCondLst>
                                        </p:cTn>
                                        <p:tgtEl>
                                          <p:spTgt spid="172038"/>
                                        </p:tgtEl>
                                      </p:cBhvr>
                                      <p:to x="100000" y="60000"/>
                                    </p:animScale>
                                    <p:animScale>
                                      <p:cBhvr>
                                        <p:cTn id="66" dur="83" decel="50000">
                                          <p:stCondLst>
                                            <p:cond delay="338"/>
                                          </p:stCondLst>
                                        </p:cTn>
                                        <p:tgtEl>
                                          <p:spTgt spid="172038"/>
                                        </p:tgtEl>
                                      </p:cBhvr>
                                      <p:to x="100000" y="100000"/>
                                    </p:animScale>
                                    <p:animScale>
                                      <p:cBhvr>
                                        <p:cTn id="67" dur="13">
                                          <p:stCondLst>
                                            <p:cond delay="656"/>
                                          </p:stCondLst>
                                        </p:cTn>
                                        <p:tgtEl>
                                          <p:spTgt spid="172038"/>
                                        </p:tgtEl>
                                      </p:cBhvr>
                                      <p:to x="100000" y="80000"/>
                                    </p:animScale>
                                    <p:animScale>
                                      <p:cBhvr>
                                        <p:cTn id="68" dur="83" decel="50000">
                                          <p:stCondLst>
                                            <p:cond delay="669"/>
                                          </p:stCondLst>
                                        </p:cTn>
                                        <p:tgtEl>
                                          <p:spTgt spid="172038"/>
                                        </p:tgtEl>
                                      </p:cBhvr>
                                      <p:to x="100000" y="100000"/>
                                    </p:animScale>
                                    <p:animScale>
                                      <p:cBhvr>
                                        <p:cTn id="69" dur="13">
                                          <p:stCondLst>
                                            <p:cond delay="821"/>
                                          </p:stCondLst>
                                        </p:cTn>
                                        <p:tgtEl>
                                          <p:spTgt spid="172038"/>
                                        </p:tgtEl>
                                      </p:cBhvr>
                                      <p:to x="100000" y="90000"/>
                                    </p:animScale>
                                    <p:animScale>
                                      <p:cBhvr>
                                        <p:cTn id="70" dur="83" decel="50000">
                                          <p:stCondLst>
                                            <p:cond delay="834"/>
                                          </p:stCondLst>
                                        </p:cTn>
                                        <p:tgtEl>
                                          <p:spTgt spid="172038"/>
                                        </p:tgtEl>
                                      </p:cBhvr>
                                      <p:to x="100000" y="100000"/>
                                    </p:animScale>
                                    <p:animScale>
                                      <p:cBhvr>
                                        <p:cTn id="71" dur="13">
                                          <p:stCondLst>
                                            <p:cond delay="904"/>
                                          </p:stCondLst>
                                        </p:cTn>
                                        <p:tgtEl>
                                          <p:spTgt spid="172038"/>
                                        </p:tgtEl>
                                      </p:cBhvr>
                                      <p:to x="100000" y="95000"/>
                                    </p:animScale>
                                    <p:animScale>
                                      <p:cBhvr>
                                        <p:cTn id="72" dur="83" decel="50000">
                                          <p:stCondLst>
                                            <p:cond delay="917"/>
                                          </p:stCondLst>
                                        </p:cTn>
                                        <p:tgtEl>
                                          <p:spTgt spid="172038"/>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54" presetClass="entr" presetSubtype="0" accel="100000" fill="hold" grpId="0" nodeType="clickEffect">
                                  <p:stCondLst>
                                    <p:cond delay="0"/>
                                  </p:stCondLst>
                                  <p:childTnLst>
                                    <p:set>
                                      <p:cBhvr>
                                        <p:cTn id="76" dur="1" fill="hold">
                                          <p:stCondLst>
                                            <p:cond delay="0"/>
                                          </p:stCondLst>
                                        </p:cTn>
                                        <p:tgtEl>
                                          <p:spTgt spid="172039"/>
                                        </p:tgtEl>
                                        <p:attrNameLst>
                                          <p:attrName>style.visibility</p:attrName>
                                        </p:attrNameLst>
                                      </p:cBhvr>
                                      <p:to>
                                        <p:strVal val="visible"/>
                                      </p:to>
                                    </p:set>
                                    <p:anim calcmode="lin" valueType="num">
                                      <p:cBhvr>
                                        <p:cTn id="77" dur="500" fill="hold"/>
                                        <p:tgtEl>
                                          <p:spTgt spid="172039"/>
                                        </p:tgtEl>
                                        <p:attrNameLst>
                                          <p:attrName>ppt_w</p:attrName>
                                        </p:attrNameLst>
                                      </p:cBhvr>
                                      <p:tavLst>
                                        <p:tav tm="0">
                                          <p:val>
                                            <p:strVal val="#ppt_w*0.05"/>
                                          </p:val>
                                        </p:tav>
                                        <p:tav tm="100000">
                                          <p:val>
                                            <p:strVal val="#ppt_w"/>
                                          </p:val>
                                        </p:tav>
                                      </p:tavLst>
                                    </p:anim>
                                    <p:anim calcmode="lin" valueType="num">
                                      <p:cBhvr>
                                        <p:cTn id="78" dur="500" fill="hold"/>
                                        <p:tgtEl>
                                          <p:spTgt spid="172039"/>
                                        </p:tgtEl>
                                        <p:attrNameLst>
                                          <p:attrName>ppt_h</p:attrName>
                                        </p:attrNameLst>
                                      </p:cBhvr>
                                      <p:tavLst>
                                        <p:tav tm="0">
                                          <p:val>
                                            <p:strVal val="#ppt_h"/>
                                          </p:val>
                                        </p:tav>
                                        <p:tav tm="100000">
                                          <p:val>
                                            <p:strVal val="#ppt_h"/>
                                          </p:val>
                                        </p:tav>
                                      </p:tavLst>
                                    </p:anim>
                                    <p:anim calcmode="lin" valueType="num">
                                      <p:cBhvr>
                                        <p:cTn id="79" dur="500" fill="hold"/>
                                        <p:tgtEl>
                                          <p:spTgt spid="172039"/>
                                        </p:tgtEl>
                                        <p:attrNameLst>
                                          <p:attrName>ppt_x</p:attrName>
                                        </p:attrNameLst>
                                      </p:cBhvr>
                                      <p:tavLst>
                                        <p:tav tm="0">
                                          <p:val>
                                            <p:strVal val="#ppt_x-.2"/>
                                          </p:val>
                                        </p:tav>
                                        <p:tav tm="100000">
                                          <p:val>
                                            <p:strVal val="#ppt_x"/>
                                          </p:val>
                                        </p:tav>
                                      </p:tavLst>
                                    </p:anim>
                                    <p:anim calcmode="lin" valueType="num">
                                      <p:cBhvr>
                                        <p:cTn id="80" dur="500" fill="hold"/>
                                        <p:tgtEl>
                                          <p:spTgt spid="172039"/>
                                        </p:tgtEl>
                                        <p:attrNameLst>
                                          <p:attrName>ppt_y</p:attrName>
                                        </p:attrNameLst>
                                      </p:cBhvr>
                                      <p:tavLst>
                                        <p:tav tm="0">
                                          <p:val>
                                            <p:strVal val="#ppt_y"/>
                                          </p:val>
                                        </p:tav>
                                        <p:tav tm="100000">
                                          <p:val>
                                            <p:strVal val="#ppt_y"/>
                                          </p:val>
                                        </p:tav>
                                      </p:tavLst>
                                    </p:anim>
                                    <p:animEffect transition="in" filter="fade">
                                      <p:cBhvr>
                                        <p:cTn id="81" dur="500"/>
                                        <p:tgtEl>
                                          <p:spTgt spid="172039"/>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172040"/>
                                        </p:tgtEl>
                                        <p:attrNameLst>
                                          <p:attrName>style.visibility</p:attrName>
                                        </p:attrNameLst>
                                      </p:cBhvr>
                                      <p:to>
                                        <p:strVal val="visible"/>
                                      </p:to>
                                    </p:set>
                                    <p:animEffect transition="in" filter="fade">
                                      <p:cBhvr>
                                        <p:cTn id="86" dur="1000"/>
                                        <p:tgtEl>
                                          <p:spTgt spid="172040"/>
                                        </p:tgtEl>
                                      </p:cBhvr>
                                    </p:animEffect>
                                    <p:anim calcmode="lin" valueType="num">
                                      <p:cBhvr>
                                        <p:cTn id="87" dur="1000" fill="hold"/>
                                        <p:tgtEl>
                                          <p:spTgt spid="172040"/>
                                        </p:tgtEl>
                                        <p:attrNameLst>
                                          <p:attrName>ppt_x</p:attrName>
                                        </p:attrNameLst>
                                      </p:cBhvr>
                                      <p:tavLst>
                                        <p:tav tm="0">
                                          <p:val>
                                            <p:strVal val="#ppt_x"/>
                                          </p:val>
                                        </p:tav>
                                        <p:tav tm="100000">
                                          <p:val>
                                            <p:strVal val="#ppt_x"/>
                                          </p:val>
                                        </p:tav>
                                      </p:tavLst>
                                    </p:anim>
                                    <p:anim calcmode="lin" valueType="num">
                                      <p:cBhvr>
                                        <p:cTn id="88" dur="900" decel="100000" fill="hold"/>
                                        <p:tgtEl>
                                          <p:spTgt spid="172040"/>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720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172034" grpId="1"/>
      <p:bldP spid="172035" grpId="0"/>
      <p:bldP spid="172035" grpId="1"/>
      <p:bldP spid="172036" grpId="0" animBg="1"/>
      <p:bldP spid="172036" grpId="1" animBg="1"/>
      <p:bldP spid="172037" grpId="0" animBg="1"/>
      <p:bldP spid="172037" grpId="1" animBg="1"/>
      <p:bldP spid="172038" grpId="0"/>
      <p:bldP spid="172039" grpId="0" animBg="1"/>
      <p:bldP spid="1720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0.8|0.9|5.5|2.1|0.9|0.9|1.4|1.1|0.9|1.1"/>
</p:tagLst>
</file>

<file path=ppt/tags/tag3.xml><?xml version="1.0" encoding="utf-8"?>
<p:tagLst xmlns:a="http://schemas.openxmlformats.org/drawingml/2006/main" xmlns:r="http://schemas.openxmlformats.org/officeDocument/2006/relationships" xmlns:p="http://schemas.openxmlformats.org/presentationml/2006/main">
  <p:tag name="TIMING" val="|0.1|1.5|3.1|2.|0.8|3.5|0.8|2.|0.7|2.4|1.|1.2|1.4|1.4|1.3|1.1|1.1|0.8|1.3"/>
</p:tagLst>
</file>

<file path=ppt/theme/theme1.xml><?xml version="1.0" encoding="utf-8"?>
<a:theme xmlns:a="http://schemas.openxmlformats.org/drawingml/2006/main" name="تصميم افتراضي">
  <a:themeElements>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outerShdw dist="45791" dir="2021404" algn="ctr" rotWithShape="0">
            <a:srgbClr val="B2B2B2">
              <a:alpha val="80000"/>
            </a:srgbClr>
          </a:outerShdw>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EG"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outerShdw dist="45791" dir="2021404" algn="ctr" rotWithShape="0">
            <a:srgbClr val="B2B2B2">
              <a:alpha val="80000"/>
            </a:srgbClr>
          </a:outerShdw>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EG"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تصميم افتراض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تصميم افتراض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تصميم افتراض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تصميم افتراض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تصميم افتراض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تصميم افتراض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تصميم افتراض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تصميم افتراض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تصميم افتراض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تصميم افتراض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تصميم افتراض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سمة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1882</TotalTime>
  <Words>2860</Words>
  <Application>Microsoft Office PowerPoint</Application>
  <PresentationFormat>On-screen Show (4:3)</PresentationFormat>
  <Paragraphs>521</Paragraphs>
  <Slides>88</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4</vt:i4>
      </vt:variant>
      <vt:variant>
        <vt:lpstr>Slide Titles</vt:lpstr>
      </vt:variant>
      <vt:variant>
        <vt:i4>88</vt:i4>
      </vt:variant>
    </vt:vector>
  </HeadingPairs>
  <TitlesOfParts>
    <vt:vector size="101" baseType="lpstr">
      <vt:lpstr>Arial</vt:lpstr>
      <vt:lpstr>Times New Roman</vt:lpstr>
      <vt:lpstr>Mangal</vt:lpstr>
      <vt:lpstr>Symbol</vt:lpstr>
      <vt:lpstr>SimSun</vt:lpstr>
      <vt:lpstr>Courier New</vt:lpstr>
      <vt:lpstr>Wingdings</vt:lpstr>
      <vt:lpstr>Arial Black</vt:lpstr>
      <vt:lpstr>تصميم افتراضي</vt:lpstr>
      <vt:lpstr>AutoCAD.Drawing.15</vt:lpstr>
      <vt:lpstr>Bitmap Image</vt:lpstr>
      <vt:lpstr>Adobe Photoshop Image</vt:lpstr>
      <vt:lpstr>MathType 5.0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3 : define  HVAC system data …(Screen 1 of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1-Introduction</vt:lpstr>
      <vt:lpstr>2- Types of Air Duct </vt:lpstr>
      <vt:lpstr>3- Duct system </vt:lpstr>
      <vt:lpstr>B- Radial perimeter </vt:lpstr>
      <vt:lpstr>C- Extended plenum</vt:lpstr>
      <vt:lpstr>D-Overhead trunk</vt:lpstr>
      <vt:lpstr>E-Overhead radial </vt:lpstr>
      <vt:lpstr>4- The steps of air duct design </vt:lpstr>
      <vt:lpstr>PowerPoint Presentation</vt:lpstr>
      <vt:lpstr>PowerPoint Presentation</vt:lpstr>
      <vt:lpstr>PowerPoint Presentation</vt:lpstr>
      <vt:lpstr>PowerPoint Presentation</vt:lpstr>
      <vt:lpstr>PowerPoint Presentation</vt:lpstr>
      <vt:lpstr>PowerPoint Presentation</vt:lpstr>
      <vt:lpstr>Air duct design by Carrier software(E20-II)</vt:lpstr>
      <vt:lpstr>Step (1) </vt:lpstr>
      <vt:lpstr>Step (2)</vt:lpstr>
      <vt:lpstr>Step (3) </vt:lpstr>
      <vt:lpstr>Step (4)</vt:lpstr>
      <vt:lpstr>Step (5)</vt:lpstr>
      <vt:lpstr>Step (6)</vt:lpstr>
      <vt:lpstr>Step (7)</vt:lpstr>
      <vt:lpstr>Step (8)</vt:lpstr>
      <vt:lpstr>Step (9)</vt:lpstr>
      <vt:lpstr>ROOM AIR DISTRIBUTION</vt:lpstr>
      <vt:lpstr>Temperate</vt:lpstr>
      <vt:lpstr>AIR DIRECTION</vt:lpstr>
      <vt:lpstr>Outlet Types</vt:lpstr>
      <vt:lpstr>Outlet  Locations</vt:lpstr>
      <vt:lpstr> Shapes of Used Ceiling  Diffusers</vt:lpstr>
      <vt:lpstr>Shapes of  Wall Diffusers</vt:lpstr>
      <vt:lpstr>Selection of outlets</vt:lpstr>
      <vt:lpstr>PowerPoint Presentation</vt:lpstr>
      <vt:lpstr>Types of fans</vt:lpstr>
      <vt:lpstr>PowerPoint Presentation</vt:lpstr>
      <vt:lpstr>PowerPoint Presentation</vt:lpstr>
      <vt:lpstr>Fan selection</vt:lpstr>
      <vt:lpstr>Air Cleaning and Filtration</vt:lpstr>
      <vt:lpstr>Air Contamination</vt:lpstr>
      <vt:lpstr>Air Filtration</vt:lpstr>
      <vt:lpstr>Shapes Of Some Filters</vt:lpstr>
      <vt:lpstr>PowerPoint Presentation</vt:lpstr>
      <vt:lpstr>PowerPoint Presentation</vt:lpstr>
      <vt:lpstr>PowerPoint Presentation</vt:lpstr>
      <vt:lpstr>A Liquid Chiller is a Central Air Conditioning System</vt:lpstr>
      <vt:lpstr>TYPES OF the SYSTEMS</vt:lpstr>
      <vt:lpstr>System Used in Project</vt:lpstr>
      <vt:lpstr>Types of Liquid Chillers </vt:lpstr>
      <vt:lpstr>PowerPoint Presentation</vt:lpstr>
      <vt:lpstr>Water Cooled Chiller </vt:lpstr>
      <vt:lpstr>PowerPoint Presentation</vt:lpstr>
      <vt:lpstr>PowerPoint Presentation</vt:lpstr>
      <vt:lpstr>PowerPoint Presentation</vt:lpstr>
      <vt:lpstr>     GUIDE TO SELECTION</vt:lpstr>
      <vt:lpstr>UNIT : YCWS 0563SC</vt:lpstr>
      <vt:lpstr> Correction </vt:lpstr>
      <vt:lpstr>PowerPoint Presentation</vt:lpstr>
      <vt:lpstr>PowerPoint Presentation</vt:lpstr>
      <vt:lpstr>PowerPoint Presentation</vt:lpstr>
      <vt:lpstr>PowerPoint Presentation</vt:lpstr>
      <vt:lpstr>Aims of Control</vt:lpstr>
      <vt:lpstr>Basic components of control systems</vt:lpstr>
      <vt:lpstr>ENERGY SOURCES FOR CONTROL SYSTEMS </vt:lpstr>
      <vt:lpstr>PNEUMATIC CONTROL DEVICES </vt:lpstr>
    </vt:vector>
  </TitlesOfParts>
  <Company>matrex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Liquid Chiller is  a refrigeration system</dc:title>
  <dc:creator>said</dc:creator>
  <cp:lastModifiedBy>GLADIO</cp:lastModifiedBy>
  <cp:revision>92</cp:revision>
  <dcterms:created xsi:type="dcterms:W3CDTF">2005-07-10T10:31:17Z</dcterms:created>
  <dcterms:modified xsi:type="dcterms:W3CDTF">2016-06-06T13:53:45Z</dcterms:modified>
</cp:coreProperties>
</file>