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302" r:id="rId3"/>
    <p:sldId id="279" r:id="rId4"/>
    <p:sldId id="280" r:id="rId5"/>
    <p:sldId id="281" r:id="rId6"/>
    <p:sldId id="282" r:id="rId7"/>
    <p:sldId id="284" r:id="rId8"/>
    <p:sldId id="283" r:id="rId9"/>
    <p:sldId id="285" r:id="rId10"/>
    <p:sldId id="286" r:id="rId11"/>
    <p:sldId id="287" r:id="rId12"/>
    <p:sldId id="291" r:id="rId13"/>
    <p:sldId id="290" r:id="rId14"/>
    <p:sldId id="289" r:id="rId15"/>
    <p:sldId id="301" r:id="rId16"/>
    <p:sldId id="288" r:id="rId17"/>
    <p:sldId id="293" r:id="rId18"/>
    <p:sldId id="258" r:id="rId19"/>
    <p:sldId id="262" r:id="rId20"/>
    <p:sldId id="298" r:id="rId21"/>
    <p:sldId id="261" r:id="rId22"/>
    <p:sldId id="264" r:id="rId23"/>
    <p:sldId id="267" r:id="rId24"/>
    <p:sldId id="268" r:id="rId25"/>
    <p:sldId id="269" r:id="rId26"/>
    <p:sldId id="270" r:id="rId27"/>
    <p:sldId id="271" r:id="rId28"/>
    <p:sldId id="304" r:id="rId29"/>
    <p:sldId id="296" r:id="rId30"/>
    <p:sldId id="260" r:id="rId31"/>
    <p:sldId id="297" r:id="rId32"/>
    <p:sldId id="259" r:id="rId33"/>
    <p:sldId id="273" r:id="rId34"/>
    <p:sldId id="274" r:id="rId35"/>
    <p:sldId id="275" r:id="rId36"/>
    <p:sldId id="276" r:id="rId37"/>
    <p:sldId id="278" r:id="rId38"/>
  </p:sldIdLst>
  <p:sldSz cx="12192000" cy="6858000"/>
  <p:notesSz cx="6858000" cy="9144000"/>
  <p:defaultTextStyle>
    <a:defPPr>
      <a:defRPr lang="fa-I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9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9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9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9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90204" pitchFamily="34" charset="0"/>
      </a:defRPr>
    </a:lvl5pPr>
    <a:lvl6pPr marL="2286000" algn="r" defTabSz="914400" rtl="1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90204" pitchFamily="34" charset="0"/>
      </a:defRPr>
    </a:lvl6pPr>
    <a:lvl7pPr marL="2743200" algn="r" defTabSz="914400" rtl="1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90204" pitchFamily="34" charset="0"/>
      </a:defRPr>
    </a:lvl7pPr>
    <a:lvl8pPr marL="3200400" algn="r" defTabSz="914400" rtl="1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90204" pitchFamily="34" charset="0"/>
      </a:defRPr>
    </a:lvl8pPr>
    <a:lvl9pPr marL="3657600" algn="r" defTabSz="914400" rtl="1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90204" pitchFamily="34" charset="0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3960" autoAdjust="0"/>
    <p:restoredTop sz="94660"/>
  </p:normalViewPr>
  <p:slideViewPr>
    <p:cSldViewPr snapToGrid="0">
      <p:cViewPr>
        <p:scale>
          <a:sx n="57" d="100"/>
          <a:sy n="57" d="100"/>
        </p:scale>
        <p:origin x="264" y="-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D800EE-9C4D-4B3D-B570-F533C247C6DA}" type="datetimeFigureOut">
              <a:rPr lang="fa-IR"/>
              <a:pPr>
                <a:defRPr/>
              </a:pPr>
              <a:t>04/19/1441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1E60E0-5078-45EF-BFEC-D8E5889E6AC8}" type="slidenum">
              <a:rPr lang="fa-IR"/>
              <a:pPr>
                <a:defRPr/>
              </a:pPr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249321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4620EB-8613-4136-B7F1-E7C6A2B92E22}" type="datetimeFigureOut">
              <a:rPr lang="fa-IR"/>
              <a:pPr>
                <a:defRPr/>
              </a:pPr>
              <a:t>04/19/1441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BC736C-D61F-4FE1-A9FC-61D66D189FA8}" type="slidenum">
              <a:rPr lang="fa-IR"/>
              <a:pPr>
                <a:defRPr/>
              </a:pPr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8924787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DFC9C8-49AF-4F38-877B-885710D8973E}" type="datetimeFigureOut">
              <a:rPr lang="fa-IR"/>
              <a:pPr>
                <a:defRPr/>
              </a:pPr>
              <a:t>04/19/1441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B75EEE-8399-4216-8660-A29C7105695F}" type="slidenum">
              <a:rPr lang="fa-IR"/>
              <a:pPr>
                <a:defRPr/>
              </a:pPr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054044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BCBC07-E4C8-4DB0-9113-5B028F9B5395}" type="datetimeFigureOut">
              <a:rPr lang="fa-IR"/>
              <a:pPr>
                <a:defRPr/>
              </a:pPr>
              <a:t>04/19/1441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EB817D-B3A4-47EB-BC9C-95685FE403CB}" type="slidenum">
              <a:rPr lang="fa-IR"/>
              <a:pPr>
                <a:defRPr/>
              </a:pPr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089652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8B23AE-985A-4950-87F9-3E4937A7F462}" type="datetimeFigureOut">
              <a:rPr lang="fa-IR"/>
              <a:pPr>
                <a:defRPr/>
              </a:pPr>
              <a:t>04/19/1441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19454B-F632-4B64-BD84-AA313DE324A9}" type="slidenum">
              <a:rPr lang="fa-IR"/>
              <a:pPr>
                <a:defRPr/>
              </a:pPr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7218017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5EC592-3CE8-4255-A0F0-2354EC5D6565}" type="datetimeFigureOut">
              <a:rPr lang="fa-IR"/>
              <a:pPr>
                <a:defRPr/>
              </a:pPr>
              <a:t>04/19/1441</a:t>
            </a:fld>
            <a:endParaRPr lang="fa-I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a-I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15321C-266D-4AF3-9030-B2CE1593379E}" type="slidenum">
              <a:rPr lang="fa-IR"/>
              <a:pPr>
                <a:defRPr/>
              </a:pPr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081280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A594CA-018F-4960-B839-99B483C7AEAF}" type="datetimeFigureOut">
              <a:rPr lang="fa-IR"/>
              <a:pPr>
                <a:defRPr/>
              </a:pPr>
              <a:t>04/19/1441</a:t>
            </a:fld>
            <a:endParaRPr lang="fa-IR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a-IR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BC4546-C043-47AB-B6B9-C9370EEB01DD}" type="slidenum">
              <a:rPr lang="fa-IR"/>
              <a:pPr>
                <a:defRPr/>
              </a:pPr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3679302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ED9B9C-E0BD-41A5-935F-6A96ADB0A99F}" type="datetimeFigureOut">
              <a:rPr lang="fa-IR"/>
              <a:pPr>
                <a:defRPr/>
              </a:pPr>
              <a:t>04/19/1441</a:t>
            </a:fld>
            <a:endParaRPr lang="fa-I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a-IR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CA811A-2B98-438B-86F2-1A9A528661C3}" type="slidenum">
              <a:rPr lang="fa-IR"/>
              <a:pPr>
                <a:defRPr/>
              </a:pPr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293483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4CF2D9-3128-48FF-8637-50D40270CF6F}" type="datetimeFigureOut">
              <a:rPr lang="fa-IR"/>
              <a:pPr>
                <a:defRPr/>
              </a:pPr>
              <a:t>04/19/1441</a:t>
            </a:fld>
            <a:endParaRPr lang="fa-IR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a-IR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F7ADFC-47F5-4472-A2B2-8E902F4F0865}" type="slidenum">
              <a:rPr lang="fa-IR"/>
              <a:pPr>
                <a:defRPr/>
              </a:pPr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6573757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938B50-C88A-453D-BF1E-313BC07B8EDB}" type="datetimeFigureOut">
              <a:rPr lang="fa-IR"/>
              <a:pPr>
                <a:defRPr/>
              </a:pPr>
              <a:t>04/19/1441</a:t>
            </a:fld>
            <a:endParaRPr lang="fa-I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a-I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D1C3E9-44AA-4DFE-A3E2-F8DD6BC75EC4}" type="slidenum">
              <a:rPr lang="fa-IR"/>
              <a:pPr>
                <a:defRPr/>
              </a:pPr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0124824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fa-IR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5E4566-8A5E-4F28-8AB2-1ED22E39FDEA}" type="datetimeFigureOut">
              <a:rPr lang="fa-IR"/>
              <a:pPr>
                <a:defRPr/>
              </a:pPr>
              <a:t>04/19/1441</a:t>
            </a:fld>
            <a:endParaRPr lang="fa-I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a-I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0BEADB-3EC7-496A-82E8-79DCAF0834F1}" type="slidenum">
              <a:rPr lang="fa-IR"/>
              <a:pPr>
                <a:defRPr/>
              </a:pPr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816474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fa-IR" smtClean="0"/>
              <a:t>Click to edit Master title style</a:t>
            </a:r>
            <a:endParaRPr lang="en-US" altLang="fa-IR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fa-IR" smtClean="0"/>
              <a:t>Edit Master text styles</a:t>
            </a:r>
          </a:p>
          <a:p>
            <a:pPr lvl="1"/>
            <a:r>
              <a:rPr lang="en-US" altLang="fa-IR" smtClean="0"/>
              <a:t>Second level</a:t>
            </a:r>
          </a:p>
          <a:p>
            <a:pPr lvl="2"/>
            <a:r>
              <a:rPr lang="en-US" altLang="fa-IR" smtClean="0"/>
              <a:t>Third level</a:t>
            </a:r>
          </a:p>
          <a:p>
            <a:pPr lvl="3"/>
            <a:r>
              <a:rPr lang="en-US" altLang="fa-IR" smtClean="0"/>
              <a:t>Fourth level</a:t>
            </a:r>
          </a:p>
          <a:p>
            <a:pPr lvl="4"/>
            <a:r>
              <a:rPr lang="en-US" altLang="fa-IR" smtClean="0"/>
              <a:t>Fifth level</a:t>
            </a:r>
            <a:endParaRPr lang="en-US" altLang="fa-IR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 rtl="1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93531EA-89F5-4F28-9EAB-A9DCDF8F689C}" type="datetimeFigureOut">
              <a:rPr lang="fa-IR"/>
              <a:pPr>
                <a:defRPr/>
              </a:pPr>
              <a:t>04/19/1441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 rtl="1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 rtl="1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E0A9B16-0DBC-4BCE-BBDB-7C65E3EF4C3A}" type="slidenum">
              <a:rPr lang="fa-IR"/>
              <a:pPr>
                <a:defRPr/>
              </a:pPr>
              <a:t>‹#›</a:t>
            </a:fld>
            <a:endParaRPr lang="fa-I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rtl="1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r" rtl="1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cs typeface="Times New Roman" panose="02020603050405020304" pitchFamily="18" charset="0"/>
        </a:defRPr>
      </a:lvl2pPr>
      <a:lvl3pPr algn="r" rtl="1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cs typeface="Times New Roman" panose="02020603050405020304" pitchFamily="18" charset="0"/>
        </a:defRPr>
      </a:lvl3pPr>
      <a:lvl4pPr algn="r" rtl="1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cs typeface="Times New Roman" panose="02020603050405020304" pitchFamily="18" charset="0"/>
        </a:defRPr>
      </a:lvl4pPr>
      <a:lvl5pPr algn="r" rtl="1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cs typeface="Times New Roman" panose="02020603050405020304" pitchFamily="18" charset="0"/>
        </a:defRPr>
      </a:lvl5pPr>
      <a:lvl6pPr marL="457200" algn="r" rtl="1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cs typeface="Times New Roman" panose="02020603050405020304" pitchFamily="18" charset="0"/>
        </a:defRPr>
      </a:lvl6pPr>
      <a:lvl7pPr marL="914400" algn="r" rtl="1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cs typeface="Times New Roman" panose="02020603050405020304" pitchFamily="18" charset="0"/>
        </a:defRPr>
      </a:lvl7pPr>
      <a:lvl8pPr marL="1371600" algn="r" rtl="1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cs typeface="Times New Roman" panose="02020603050405020304" pitchFamily="18" charset="0"/>
        </a:defRPr>
      </a:lvl8pPr>
      <a:lvl9pPr marL="1828800" algn="r" rtl="1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cs typeface="Times New Roman" panose="02020603050405020304" pitchFamily="18" charset="0"/>
        </a:defRPr>
      </a:lvl9pPr>
    </p:titleStyle>
    <p:bodyStyle>
      <a:lvl1pPr marL="228600" indent="-228600" algn="r" rtl="1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rtl="1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rtl="1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rtl="1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9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rtl="1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9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g"/><Relationship Id="rId5" Type="http://schemas.openxmlformats.org/officeDocument/2006/relationships/image" Target="../media/image68.jpg"/><Relationship Id="rId4" Type="http://schemas.openxmlformats.org/officeDocument/2006/relationships/image" Target="../media/image6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gif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gif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gi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gif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5063" y="790575"/>
            <a:ext cx="4200525" cy="427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12192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138" y="0"/>
            <a:ext cx="102457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7000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813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5" y="0"/>
            <a:ext cx="111950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7000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0"/>
            <a:ext cx="9677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7000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102711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25" y="0"/>
            <a:ext cx="4889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8025" y="677863"/>
            <a:ext cx="5667375" cy="550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6000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913" y="1290638"/>
            <a:ext cx="5381625" cy="397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487363"/>
            <a:ext cx="6213475" cy="582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6000">
    <p:split orient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6000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63" y="0"/>
            <a:ext cx="5730875" cy="671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3913" y="898525"/>
            <a:ext cx="443865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Bevel 4"/>
          <p:cNvSpPr/>
          <p:nvPr/>
        </p:nvSpPr>
        <p:spPr>
          <a:xfrm>
            <a:off x="919163" y="2255838"/>
            <a:ext cx="10353675" cy="2700337"/>
          </a:xfrm>
          <a:prstGeom prst="bevel">
            <a:avLst>
              <a:gd name="adj" fmla="val 7555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a-IR" sz="3200" dirty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به کسانی که محل اقامت یا کار خود را به طور </a:t>
            </a:r>
            <a:r>
              <a:rPr lang="fa-IR" sz="3200" dirty="0">
                <a:solidFill>
                  <a:srgbClr val="FF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موقت</a:t>
            </a:r>
            <a:r>
              <a:rPr lang="fa-IR" sz="3200" dirty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 ترک می کنند و برای استراحت یا گردش و دیدن یا مطالعه مکانهای تاریخی و طبیعی، به </a:t>
            </a:r>
            <a:r>
              <a:rPr lang="fa-IR" sz="3200" dirty="0">
                <a:solidFill>
                  <a:srgbClr val="0000FF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سفر</a:t>
            </a:r>
            <a:r>
              <a:rPr lang="fa-IR" sz="3200" dirty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 می روند «گردشگر» می گویند.</a:t>
            </a:r>
            <a:endParaRPr lang="fa-IR" sz="3200" dirty="0"/>
          </a:p>
        </p:txBody>
      </p:sp>
      <p:pic>
        <p:nvPicPr>
          <p:cNvPr id="19460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1450" y="852488"/>
            <a:ext cx="42291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1450" y="5548313"/>
            <a:ext cx="42291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Rectangle 2"/>
          <p:cNvSpPr>
            <a:spLocks noChangeArrowheads="1"/>
          </p:cNvSpPr>
          <p:nvPr/>
        </p:nvSpPr>
        <p:spPr bwMode="auto">
          <a:xfrm>
            <a:off x="4819650" y="385763"/>
            <a:ext cx="25527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9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9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9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9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9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9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9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9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9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fa-IR" altLang="fa-IR" sz="320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انواع گردشگری</a:t>
            </a:r>
            <a:endParaRPr lang="fa-IR" altLang="fa-IR" sz="3600">
              <a:solidFill>
                <a:srgbClr val="000000"/>
              </a:solidFill>
              <a:latin typeface="Tahoma" panose="020B0604030504040204" pitchFamily="34" charset="0"/>
              <a:cs typeface="B Koodak" panose="00000700000000000000" pitchFamily="2" charset="-78"/>
            </a:endParaRPr>
          </a:p>
        </p:txBody>
      </p:sp>
      <p:sp>
        <p:nvSpPr>
          <p:cNvPr id="5" name="Cloud 4"/>
          <p:cNvSpPr/>
          <p:nvPr/>
        </p:nvSpPr>
        <p:spPr>
          <a:xfrm>
            <a:off x="8488363" y="1446213"/>
            <a:ext cx="3041650" cy="1920875"/>
          </a:xfrm>
          <a:prstGeom prst="cloud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a-IR" sz="3200" dirty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استراحت و تفریح</a:t>
            </a:r>
            <a:endParaRPr lang="fa-IR" sz="3200" dirty="0"/>
          </a:p>
        </p:txBody>
      </p:sp>
      <p:sp>
        <p:nvSpPr>
          <p:cNvPr id="6" name="Cloud 5"/>
          <p:cNvSpPr/>
          <p:nvPr/>
        </p:nvSpPr>
        <p:spPr>
          <a:xfrm>
            <a:off x="4298950" y="4183063"/>
            <a:ext cx="3425825" cy="2124075"/>
          </a:xfrm>
          <a:prstGeom prst="cloud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a-IR" sz="3200" dirty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گردهمایی های علمی</a:t>
            </a:r>
            <a:endParaRPr lang="fa-IR" sz="3200" dirty="0"/>
          </a:p>
        </p:txBody>
      </p:sp>
      <p:sp>
        <p:nvSpPr>
          <p:cNvPr id="7" name="Cloud 6"/>
          <p:cNvSpPr/>
          <p:nvPr/>
        </p:nvSpPr>
        <p:spPr>
          <a:xfrm>
            <a:off x="8488363" y="4152900"/>
            <a:ext cx="3041650" cy="2030413"/>
          </a:xfrm>
          <a:prstGeom prst="cloud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a-IR" sz="3200" dirty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بازدید از نمایشگاه ها</a:t>
            </a:r>
            <a:endParaRPr lang="fa-IR" sz="3200" dirty="0"/>
          </a:p>
        </p:txBody>
      </p:sp>
      <p:sp>
        <p:nvSpPr>
          <p:cNvPr id="8" name="Cloud 7"/>
          <p:cNvSpPr/>
          <p:nvPr/>
        </p:nvSpPr>
        <p:spPr>
          <a:xfrm>
            <a:off x="641350" y="1517650"/>
            <a:ext cx="3105150" cy="1992313"/>
          </a:xfrm>
          <a:prstGeom prst="cloud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a-IR" sz="3200" dirty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مطالعه آثار تاریخی</a:t>
            </a:r>
            <a:endParaRPr lang="fa-IR" sz="3200" dirty="0"/>
          </a:p>
        </p:txBody>
      </p:sp>
      <p:sp>
        <p:nvSpPr>
          <p:cNvPr id="9" name="Cloud 8"/>
          <p:cNvSpPr/>
          <p:nvPr/>
        </p:nvSpPr>
        <p:spPr>
          <a:xfrm>
            <a:off x="4510088" y="1446213"/>
            <a:ext cx="3214687" cy="1982787"/>
          </a:xfrm>
          <a:prstGeom prst="cloud">
            <a:avLst/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a-IR" sz="3200" dirty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زیارت اماکن مقدس</a:t>
            </a:r>
            <a:endParaRPr lang="fa-IR" sz="3200" dirty="0"/>
          </a:p>
        </p:txBody>
      </p:sp>
      <p:sp>
        <p:nvSpPr>
          <p:cNvPr id="10" name="Cloud 9"/>
          <p:cNvSpPr/>
          <p:nvPr/>
        </p:nvSpPr>
        <p:spPr>
          <a:xfrm>
            <a:off x="557213" y="4183063"/>
            <a:ext cx="3189287" cy="2000250"/>
          </a:xfrm>
          <a:prstGeom prst="cloud">
            <a:avLst/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a-IR" sz="3200" dirty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طبیعت گردی</a:t>
            </a:r>
            <a:endParaRPr lang="fa-IR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1802"/>
            <a:ext cx="7365079" cy="53333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079" y="315694"/>
            <a:ext cx="3962757" cy="329875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601645" y="4188250"/>
            <a:ext cx="435378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4800" b="0" cap="none" spc="0" dirty="0" smtClean="0">
                <a:ln w="0"/>
                <a:solidFill>
                  <a:schemeClr val="tx1"/>
                </a:solidFill>
                <a:cs typeface="B Koodak" panose="00000700000000000000" pitchFamily="2" charset="-78"/>
              </a:rPr>
              <a:t>گردشگری چیست؟</a:t>
            </a:r>
            <a:endParaRPr lang="en-US" sz="4800" b="0" cap="none" spc="0" dirty="0">
              <a:ln w="0"/>
              <a:solidFill>
                <a:schemeClr val="tx1"/>
              </a:solidFill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26662121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Rectangle 2"/>
          <p:cNvSpPr>
            <a:spLocks noChangeArrowheads="1"/>
          </p:cNvSpPr>
          <p:nvPr/>
        </p:nvSpPr>
        <p:spPr bwMode="auto">
          <a:xfrm>
            <a:off x="1311275" y="3563938"/>
            <a:ext cx="10012363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9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9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9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9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9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9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9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9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9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fa-IR" altLang="fa-IR" sz="320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به نظر شما سفر کردن و گردشگری چه فایده هایی برای یک کشور دارد؟</a:t>
            </a:r>
            <a:endParaRPr lang="fa-IR" altLang="fa-IR" sz="3600">
              <a:solidFill>
                <a:srgbClr val="000000"/>
              </a:solidFill>
              <a:latin typeface="Tahoma" panose="020B0604030504040204" pitchFamily="34" charset="0"/>
              <a:cs typeface="B Koodak" panose="00000700000000000000" pitchFamily="2" charset="-78"/>
            </a:endParaRPr>
          </a:p>
        </p:txBody>
      </p:sp>
      <p:pic>
        <p:nvPicPr>
          <p:cNvPr id="21508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9325" y="230188"/>
            <a:ext cx="2428875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138" y="1512888"/>
            <a:ext cx="5038725" cy="442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urved Down Ribbon 5"/>
          <p:cNvSpPr/>
          <p:nvPr/>
        </p:nvSpPr>
        <p:spPr>
          <a:xfrm>
            <a:off x="1454150" y="546100"/>
            <a:ext cx="6356350" cy="1311275"/>
          </a:xfrm>
          <a:prstGeom prst="ellipseRibbon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a-IR" sz="3200" dirty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فایده های گردشگری</a:t>
            </a:r>
            <a:endParaRPr lang="fa-IR" sz="3600" dirty="0">
              <a:solidFill>
                <a:srgbClr val="000000"/>
              </a:solidFill>
              <a:latin typeface="Tahoma" panose="020B0604030504040204" pitchFamily="34" charset="0"/>
              <a:cs typeface="B Koodak" panose="00000700000000000000" pitchFamily="2" charset="-78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792163" y="2201863"/>
            <a:ext cx="7680325" cy="304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algn="r" rtl="1"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9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9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9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9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9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9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9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9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9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fa-IR" altLang="fa-IR" sz="320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علاوه بر استراحت و تفریح با پدیده های زیبای طبیعی و مکانهای تاریخی و فرهنگی آشنا می شوند و چیزهای زیادی درباره مکان ها و آداب و رسوم مردم مناطق یاد می گیرند.</a:t>
            </a:r>
            <a:endParaRPr lang="fa-IR" altLang="fa-IR" sz="3600">
              <a:solidFill>
                <a:srgbClr val="000000"/>
              </a:solidFill>
              <a:latin typeface="Tahoma" panose="020B0604030504040204" pitchFamily="34" charset="0"/>
              <a:cs typeface="B Koodak" panose="00000700000000000000" pitchFamily="2" charset="-78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0" y="1016000"/>
            <a:ext cx="10414000" cy="584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956050" y="0"/>
            <a:ext cx="42799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9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9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9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9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9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9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9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9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9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fa-IR" altLang="fa-IR" sz="320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آشنایی با آداب و رسوم محلی</a:t>
            </a:r>
            <a:endParaRPr lang="fa-IR" altLang="fa-IR" sz="3600">
              <a:solidFill>
                <a:srgbClr val="000000"/>
              </a:solidFill>
              <a:latin typeface="Tahoma" panose="020B0604030504040204" pitchFamily="34" charset="0"/>
              <a:cs typeface="B Koodak" panose="00000700000000000000" pitchFamily="2" charset="-78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3354388" y="173038"/>
            <a:ext cx="548322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algn="r" rtl="1"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9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9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9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9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9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9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9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9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9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fa-IR" altLang="fa-IR" sz="320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ایجاد شغل های مختلف: هتل داری</a:t>
            </a:r>
            <a:endParaRPr lang="fa-IR" altLang="fa-IR" sz="3600">
              <a:solidFill>
                <a:srgbClr val="000000"/>
              </a:solidFill>
              <a:latin typeface="Tahoma" panose="020B0604030504040204" pitchFamily="34" charset="0"/>
              <a:cs typeface="B Koodak" panose="00000700000000000000" pitchFamily="2" charset="-78"/>
            </a:endParaRPr>
          </a:p>
        </p:txBody>
      </p:sp>
      <p:pic>
        <p:nvPicPr>
          <p:cNvPr id="24580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7100" y="1003300"/>
            <a:ext cx="7797800" cy="585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325563"/>
            <a:ext cx="6613525" cy="553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4321175" y="177800"/>
            <a:ext cx="3611563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algn="r" rtl="1"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9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9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9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9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9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9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9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9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9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fa-IR" altLang="fa-IR" sz="320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دفاتر فروش بلیط</a:t>
            </a:r>
            <a:endParaRPr lang="fa-IR" altLang="fa-IR" sz="2000">
              <a:solidFill>
                <a:srgbClr val="000000"/>
              </a:solidFill>
              <a:latin typeface="Tahoma" panose="020B0604030504040204" pitchFamily="34" charset="0"/>
              <a:cs typeface="B Koodak" panose="00000700000000000000" pitchFamily="2" charset="-78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4843463" y="279400"/>
            <a:ext cx="290036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 algn="r" rtl="1"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9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9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9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9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9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9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9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9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9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fa-IR" altLang="fa-IR" sz="320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دفاتر حمل و نقل</a:t>
            </a:r>
            <a:endParaRPr lang="fa-IR" altLang="fa-IR" sz="2000">
              <a:solidFill>
                <a:srgbClr val="000000"/>
              </a:solidFill>
              <a:latin typeface="Tahoma" panose="020B0604030504040204" pitchFamily="34" charset="0"/>
              <a:cs typeface="B Koodak" panose="00000700000000000000" pitchFamily="2" charset="-78"/>
            </a:endParaRPr>
          </a:p>
        </p:txBody>
      </p:sp>
      <p:pic>
        <p:nvPicPr>
          <p:cNvPr id="26628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800" y="1387475"/>
            <a:ext cx="6899275" cy="547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4602163" y="127000"/>
            <a:ext cx="32924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 algn="r" rtl="1"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9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9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9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9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9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9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9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9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9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fa-IR" altLang="fa-IR" sz="320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فروش صنایع دستی</a:t>
            </a:r>
            <a:endParaRPr lang="fa-IR" altLang="fa-IR" sz="2000">
              <a:solidFill>
                <a:srgbClr val="000000"/>
              </a:solidFill>
              <a:latin typeface="Tahoma" panose="020B0604030504040204" pitchFamily="34" charset="0"/>
              <a:cs typeface="B Koodak" panose="00000700000000000000" pitchFamily="2" charset="-78"/>
            </a:endParaRPr>
          </a:p>
        </p:txBody>
      </p:sp>
      <p:pic>
        <p:nvPicPr>
          <p:cNvPr id="2765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7725" y="958850"/>
            <a:ext cx="8550275" cy="589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3479800" y="334963"/>
            <a:ext cx="52324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 algn="r" rtl="1"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9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9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9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9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9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9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9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9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9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fa-IR" altLang="fa-IR" sz="320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فروش غذاها و شیرینی های محلی</a:t>
            </a:r>
            <a:endParaRPr lang="fa-IR" altLang="fa-IR" sz="3600">
              <a:solidFill>
                <a:srgbClr val="000000"/>
              </a:solidFill>
              <a:latin typeface="Tahoma" panose="020B0604030504040204" pitchFamily="34" charset="0"/>
              <a:cs typeface="B Koodak" panose="00000700000000000000" pitchFamily="2" charset="-78"/>
            </a:endParaRPr>
          </a:p>
        </p:txBody>
      </p:sp>
      <p:pic>
        <p:nvPicPr>
          <p:cNvPr id="28676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2950" y="1301750"/>
            <a:ext cx="8166100" cy="555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802470" y="269383"/>
            <a:ext cx="658706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 algn="ctr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a-IR" sz="3200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گردشگری = افزایش شغل = افزایش درآمد</a:t>
            </a:r>
            <a:endParaRPr lang="fa-IR" sz="3600" dirty="0">
              <a:solidFill>
                <a:srgbClr val="000000"/>
              </a:solidFill>
              <a:latin typeface="Tahoma" panose="020B0604030504040204" pitchFamily="34" charset="0"/>
              <a:cs typeface="B Koodak" panose="00000700000000000000" pitchFamily="2" charset="-7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818" y="1100380"/>
            <a:ext cx="6258364" cy="57576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1459">
            <a:off x="292227" y="2362452"/>
            <a:ext cx="3139646" cy="16295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56185">
            <a:off x="437356" y="3804452"/>
            <a:ext cx="3086100" cy="14763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3720">
            <a:off x="8772160" y="1774469"/>
            <a:ext cx="3001818" cy="145934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5155" y="3033697"/>
            <a:ext cx="3086100" cy="14763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98803">
            <a:off x="8808793" y="4499876"/>
            <a:ext cx="3139646" cy="162951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8420">
            <a:off x="1071890" y="5082908"/>
            <a:ext cx="3001818" cy="1459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963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Rectangle 2"/>
          <p:cNvSpPr>
            <a:spLocks noChangeArrowheads="1"/>
          </p:cNvSpPr>
          <p:nvPr/>
        </p:nvSpPr>
        <p:spPr bwMode="auto">
          <a:xfrm>
            <a:off x="1660525" y="1803400"/>
            <a:ext cx="887095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9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9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9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9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9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9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9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9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9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fa-IR" altLang="fa-IR" sz="320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با همفکری گروهی و با توجه به تصاویر ابتدای درس محلی در ایران را برای مسافرت انتخاب کنید.</a:t>
            </a:r>
            <a:endParaRPr lang="fa-IR" altLang="fa-IR" sz="3600">
              <a:solidFill>
                <a:srgbClr val="000000"/>
              </a:solidFill>
              <a:latin typeface="Tahoma" panose="020B0604030504040204" pitchFamily="34" charset="0"/>
              <a:cs typeface="B Koodak" panose="00000700000000000000" pitchFamily="2" charset="-78"/>
            </a:endParaRPr>
          </a:p>
        </p:txBody>
      </p:sp>
      <p:sp>
        <p:nvSpPr>
          <p:cNvPr id="29700" name="Rectangle 3"/>
          <p:cNvSpPr>
            <a:spLocks noChangeArrowheads="1"/>
          </p:cNvSpPr>
          <p:nvPr/>
        </p:nvSpPr>
        <p:spPr bwMode="auto">
          <a:xfrm>
            <a:off x="1660525" y="4114800"/>
            <a:ext cx="887095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algn="r" rtl="1"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9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9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9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9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9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9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9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9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9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fa-IR" altLang="fa-IR" sz="320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هدف خود از مسافرت به آن مکان را بنویسید.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fa-IR" altLang="fa-IR" sz="320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در این سفر از چه وسایل ارتباطی استفاده کرده اید؟</a:t>
            </a:r>
            <a:endParaRPr lang="fa-IR" altLang="fa-IR" sz="3600">
              <a:solidFill>
                <a:srgbClr val="000000"/>
              </a:solidFill>
              <a:latin typeface="Tahoma" panose="020B0604030504040204" pitchFamily="34" charset="0"/>
              <a:cs typeface="B Koodak" panose="00000700000000000000" pitchFamily="2" charset="-78"/>
            </a:endParaRPr>
          </a:p>
        </p:txBody>
      </p:sp>
      <p:pic>
        <p:nvPicPr>
          <p:cNvPr id="29701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5763" y="3281363"/>
            <a:ext cx="38004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extBox 2"/>
          <p:cNvSpPr txBox="1">
            <a:spLocks noChangeArrowheads="1"/>
          </p:cNvSpPr>
          <p:nvPr/>
        </p:nvSpPr>
        <p:spPr bwMode="auto">
          <a:xfrm>
            <a:off x="1524000" y="3394075"/>
            <a:ext cx="8243888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9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9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9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9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9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9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9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9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9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fa-IR" altLang="fa-IR" sz="3200">
                <a:cs typeface="B Koodak" panose="00000700000000000000" pitchFamily="2" charset="-78"/>
              </a:rPr>
              <a:t>به تصاویری که در ادامه مشاهده می کنید با دقت توجه کنید.</a:t>
            </a: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fa-IR" altLang="fa-IR">
              <a:cs typeface="B Koodak" panose="00000700000000000000" pitchFamily="2" charset="-78"/>
            </a:endParaRPr>
          </a:p>
        </p:txBody>
      </p:sp>
      <p:grpSp>
        <p:nvGrpSpPr>
          <p:cNvPr id="4100" name="Group 5"/>
          <p:cNvGrpSpPr>
            <a:grpSpLocks/>
          </p:cNvGrpSpPr>
          <p:nvPr/>
        </p:nvGrpSpPr>
        <p:grpSpPr bwMode="auto">
          <a:xfrm>
            <a:off x="8774113" y="209550"/>
            <a:ext cx="3709987" cy="3219450"/>
            <a:chOff x="8774623" y="209550"/>
            <a:chExt cx="3709262" cy="3219450"/>
          </a:xfrm>
        </p:grpSpPr>
        <p:pic>
          <p:nvPicPr>
            <p:cNvPr id="4101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74623" y="209550"/>
              <a:ext cx="3709262" cy="3219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02" name="Rectangle 4"/>
            <p:cNvSpPr>
              <a:spLocks noChangeArrowheads="1"/>
            </p:cNvSpPr>
            <p:nvPr/>
          </p:nvSpPr>
          <p:spPr bwMode="auto">
            <a:xfrm rot="280277">
              <a:off x="9630287" y="1268289"/>
              <a:ext cx="1138453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r" rtl="1">
                <a:lnSpc>
                  <a:spcPct val="90000"/>
                </a:lnSpc>
                <a:spcBef>
                  <a:spcPts val="1000"/>
                </a:spcBef>
                <a:buFont typeface="Arial" panose="020B060402020209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90204" pitchFamily="34" charset="0"/>
                </a:defRPr>
              </a:lvl1pPr>
              <a:lvl2pPr marL="742950" indent="-285750" algn="r" rtl="1">
                <a:lnSpc>
                  <a:spcPct val="90000"/>
                </a:lnSpc>
                <a:spcBef>
                  <a:spcPts val="500"/>
                </a:spcBef>
                <a:buFont typeface="Arial" panose="020B060402020209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90204" pitchFamily="34" charset="0"/>
                </a:defRPr>
              </a:lvl2pPr>
              <a:lvl3pPr marL="1143000" indent="-228600" algn="r" rtl="1">
                <a:lnSpc>
                  <a:spcPct val="90000"/>
                </a:lnSpc>
                <a:spcBef>
                  <a:spcPts val="500"/>
                </a:spcBef>
                <a:buFont typeface="Arial" panose="020B060402020209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90204" pitchFamily="34" charset="0"/>
                </a:defRPr>
              </a:lvl3pPr>
              <a:lvl4pPr marL="1600200" indent="-228600" algn="r" rtl="1">
                <a:lnSpc>
                  <a:spcPct val="90000"/>
                </a:lnSpc>
                <a:spcBef>
                  <a:spcPts val="500"/>
                </a:spcBef>
                <a:buFont typeface="Arial" panose="020B060402020209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90204" pitchFamily="34" charset="0"/>
                </a:defRPr>
              </a:lvl4pPr>
              <a:lvl5pPr marL="2057400" indent="-228600" algn="r" rtl="1">
                <a:lnSpc>
                  <a:spcPct val="90000"/>
                </a:lnSpc>
                <a:spcBef>
                  <a:spcPts val="500"/>
                </a:spcBef>
                <a:buFont typeface="Arial" panose="020B060402020209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9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9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9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9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9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9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9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9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9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a-IR" altLang="fa-IR" sz="4000">
                  <a:cs typeface="B Koodak" panose="00000700000000000000" pitchFamily="2" charset="-78"/>
                </a:rPr>
                <a:t>توجه!</a:t>
              </a:r>
              <a:endParaRPr lang="fa-IR" altLang="fa-IR" sz="4000"/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Rectangle 2"/>
          <p:cNvSpPr>
            <a:spLocks noChangeArrowheads="1"/>
          </p:cNvSpPr>
          <p:nvPr/>
        </p:nvSpPr>
        <p:spPr bwMode="auto">
          <a:xfrm>
            <a:off x="1771650" y="493713"/>
            <a:ext cx="86487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9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9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9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9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9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9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9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9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9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fa-IR" altLang="fa-IR" sz="320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در گذشته تعداد کسانی که به مسافرت می رفتند بسیار کم بود.</a:t>
            </a:r>
            <a:endParaRPr lang="fa-IR" altLang="fa-IR" sz="3600">
              <a:solidFill>
                <a:srgbClr val="000000"/>
              </a:solidFill>
              <a:latin typeface="Tahoma" panose="020B0604030504040204" pitchFamily="34" charset="0"/>
              <a:cs typeface="B Koodak" panose="00000700000000000000" pitchFamily="2" charset="-78"/>
            </a:endParaRPr>
          </a:p>
        </p:txBody>
      </p:sp>
      <p:pic>
        <p:nvPicPr>
          <p:cNvPr id="30724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6288" y="1597025"/>
            <a:ext cx="8374062" cy="526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Rectangle 4"/>
          <p:cNvSpPr>
            <a:spLocks noChangeArrowheads="1"/>
          </p:cNvSpPr>
          <p:nvPr/>
        </p:nvSpPr>
        <p:spPr bwMode="auto">
          <a:xfrm>
            <a:off x="914400" y="365125"/>
            <a:ext cx="103632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9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9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9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9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9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9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9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9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9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fa-IR" altLang="fa-IR" sz="320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امروزه با گسترش وسایل حمل و نقل سفر کردن بسیار راحت تر شده است.</a:t>
            </a:r>
            <a:endParaRPr lang="fa-IR" altLang="fa-IR" sz="3600">
              <a:solidFill>
                <a:srgbClr val="000000"/>
              </a:solidFill>
              <a:latin typeface="Tahoma" panose="020B0604030504040204" pitchFamily="34" charset="0"/>
              <a:cs typeface="B Koodak" panose="00000700000000000000" pitchFamily="2" charset="-78"/>
            </a:endParaRPr>
          </a:p>
        </p:txBody>
      </p:sp>
      <p:pic>
        <p:nvPicPr>
          <p:cNvPr id="31748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1992313"/>
            <a:ext cx="5705475" cy="406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5438" y="2163763"/>
            <a:ext cx="5308600" cy="389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Rectangle 7"/>
          <p:cNvSpPr>
            <a:spLocks noChangeArrowheads="1"/>
          </p:cNvSpPr>
          <p:nvPr/>
        </p:nvSpPr>
        <p:spPr bwMode="auto">
          <a:xfrm>
            <a:off x="2060575" y="1484313"/>
            <a:ext cx="77978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9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9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9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9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9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9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9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9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9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fa-IR" altLang="fa-IR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قرآن کریم انسانها را به سیر و سفر روی زمین و تفکر در قدرت آفرینش خداوند و سرگذشت اقوام و ملل گذشته تشویق می کند</a:t>
            </a:r>
          </a:p>
        </p:txBody>
      </p:sp>
      <p:sp>
        <p:nvSpPr>
          <p:cNvPr id="32772" name="Rectangle 8"/>
          <p:cNvSpPr>
            <a:spLocks noChangeArrowheads="1"/>
          </p:cNvSpPr>
          <p:nvPr/>
        </p:nvSpPr>
        <p:spPr bwMode="auto">
          <a:xfrm>
            <a:off x="2589213" y="3108325"/>
            <a:ext cx="6742112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9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9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9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9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9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9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9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9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9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fa-IR" altLang="fa-IR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... ای پیامبر به بندگان بگو در زمین سفر کنید تا از عاقبت کسانی که قبل از شما بودند آگاه شوید.</a:t>
            </a:r>
          </a:p>
        </p:txBody>
      </p:sp>
      <p:sp>
        <p:nvSpPr>
          <p:cNvPr id="32773" name="Rectangle 9"/>
          <p:cNvSpPr>
            <a:spLocks noChangeArrowheads="1"/>
          </p:cNvSpPr>
          <p:nvPr/>
        </p:nvSpPr>
        <p:spPr bwMode="auto">
          <a:xfrm>
            <a:off x="2060575" y="4891088"/>
            <a:ext cx="23891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9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9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9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9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9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9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9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9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9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a-IR" altLang="fa-IR">
                <a:cs typeface="B Koodak" panose="00000700000000000000" pitchFamily="2" charset="-78"/>
              </a:rPr>
              <a:t>سوره روم، آیه 42</a:t>
            </a:r>
            <a:endParaRPr lang="en-US" altLang="fa-IR">
              <a:cs typeface="B Koodak" panose="00000700000000000000" pitchFamily="2" charset="-78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Rectangle 3"/>
          <p:cNvSpPr>
            <a:spLocks noChangeArrowheads="1"/>
          </p:cNvSpPr>
          <p:nvPr/>
        </p:nvSpPr>
        <p:spPr bwMode="auto">
          <a:xfrm>
            <a:off x="1905000" y="409575"/>
            <a:ext cx="8382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9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9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9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9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9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9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9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9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9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fa-IR" altLang="fa-IR" sz="320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آیا تا به حال در هنگام مسافرت مسیر خود را گُم کرده اید؟</a:t>
            </a:r>
            <a:endParaRPr lang="fa-IR" altLang="fa-IR" sz="3600">
              <a:solidFill>
                <a:srgbClr val="000000"/>
              </a:solidFill>
              <a:latin typeface="Tahoma" panose="020B0604030504040204" pitchFamily="34" charset="0"/>
              <a:cs typeface="B Koodak" panose="00000700000000000000" pitchFamily="2" charset="-78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4837113" y="4843463"/>
            <a:ext cx="7023100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9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9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9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9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9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9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9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9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9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fa-IR" altLang="fa-IR" sz="320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بدون نقشه ممکن است مسیرها را اشتباه کنیم یا زمان زیادی برای پیدا کردن یک مکان صرف کنیم.</a:t>
            </a:r>
            <a:endParaRPr lang="fa-IR" altLang="fa-IR" sz="3600">
              <a:solidFill>
                <a:srgbClr val="000000"/>
              </a:solidFill>
              <a:latin typeface="Tahoma" panose="020B0604030504040204" pitchFamily="34" charset="0"/>
              <a:cs typeface="B Koodak" panose="00000700000000000000" pitchFamily="2" charset="-7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50" y="2347913"/>
            <a:ext cx="4852988" cy="451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837113" y="1636713"/>
            <a:ext cx="6911975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9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9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9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9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9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9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9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9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9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fa-IR" altLang="fa-IR" sz="320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نقشه ها به ما کمک می کنند تا مکان های جدید را بهتر پیدا کنیم و سریع تر خود را به آنجا برسانیم.</a:t>
            </a:r>
            <a:endParaRPr lang="fa-IR" altLang="fa-IR" sz="3600">
              <a:solidFill>
                <a:srgbClr val="000000"/>
              </a:solidFill>
              <a:latin typeface="Tahoma" panose="020B0604030504040204" pitchFamily="34" charset="0"/>
              <a:cs typeface="B Koodak" panose="00000700000000000000" pitchFamily="2" charset="-78"/>
            </a:endParaRPr>
          </a:p>
        </p:txBody>
      </p:sp>
      <p:pic>
        <p:nvPicPr>
          <p:cNvPr id="33799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3288" y="3603625"/>
            <a:ext cx="4619625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Rectangle 11"/>
          <p:cNvSpPr>
            <a:spLocks noChangeArrowheads="1"/>
          </p:cNvSpPr>
          <p:nvPr/>
        </p:nvSpPr>
        <p:spPr bwMode="auto">
          <a:xfrm>
            <a:off x="9101138" y="3013075"/>
            <a:ext cx="2865437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9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9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9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9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9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9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9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9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9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fa-IR" altLang="fa-IR" sz="320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نقشه گردشگری قم</a:t>
            </a:r>
            <a:endParaRPr lang="fa-IR" altLang="fa-IR" sz="3600">
              <a:solidFill>
                <a:srgbClr val="000000"/>
              </a:solidFill>
              <a:latin typeface="Tahoma" panose="020B0604030504040204" pitchFamily="34" charset="0"/>
              <a:cs typeface="B Koodak" panose="00000700000000000000" pitchFamily="2" charset="-78"/>
            </a:endParaRPr>
          </a:p>
        </p:txBody>
      </p:sp>
      <p:pic>
        <p:nvPicPr>
          <p:cNvPr id="3482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0"/>
            <a:ext cx="96932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Rectangle 2"/>
          <p:cNvSpPr>
            <a:spLocks noChangeArrowheads="1"/>
          </p:cNvSpPr>
          <p:nvPr/>
        </p:nvSpPr>
        <p:spPr bwMode="auto">
          <a:xfrm>
            <a:off x="1423988" y="609600"/>
            <a:ext cx="9344025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9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9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9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9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9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9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9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9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9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fa-IR" altLang="fa-IR" sz="320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یکی دیگر از نقشه هایی که به هنگام سفر باید به همراه داشته باشیم، </a:t>
            </a:r>
            <a:r>
              <a:rPr lang="fa-IR" altLang="fa-IR" sz="3200">
                <a:solidFill>
                  <a:srgbClr val="0000FF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نقشه راه ها </a:t>
            </a:r>
            <a:r>
              <a:rPr lang="fa-IR" altLang="fa-IR" sz="320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است.</a:t>
            </a:r>
            <a:endParaRPr lang="fa-IR" altLang="fa-IR" sz="3600">
              <a:solidFill>
                <a:srgbClr val="000000"/>
              </a:solidFill>
              <a:latin typeface="Tahoma" panose="020B0604030504040204" pitchFamily="34" charset="0"/>
              <a:cs typeface="B Koodak" panose="00000700000000000000" pitchFamily="2" charset="-78"/>
            </a:endParaRPr>
          </a:p>
        </p:txBody>
      </p:sp>
      <p:pic>
        <p:nvPicPr>
          <p:cNvPr id="35844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1575" y="2178050"/>
            <a:ext cx="7308850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1913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Rectangle 7"/>
          <p:cNvSpPr>
            <a:spLocks noChangeArrowheads="1"/>
          </p:cNvSpPr>
          <p:nvPr/>
        </p:nvSpPr>
        <p:spPr bwMode="auto">
          <a:xfrm>
            <a:off x="7191375" y="1905000"/>
            <a:ext cx="4783138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9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9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9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9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9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9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9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9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9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fa-IR" altLang="fa-IR" sz="320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با استفاده از مقیاس نقشه راه ها می توانید حساب کنید چقدر از روستا یا شهری که می خواهید به آن سفر کنید فاصله دارید.</a:t>
            </a:r>
            <a:endParaRPr lang="fa-IR" altLang="fa-IR" sz="3600">
              <a:solidFill>
                <a:srgbClr val="000000"/>
              </a:solidFill>
              <a:latin typeface="Tahoma" panose="020B0604030504040204" pitchFamily="34" charset="0"/>
              <a:cs typeface="B Koodak" panose="00000700000000000000" pitchFamily="2" charset="-78"/>
            </a:endParaRPr>
          </a:p>
        </p:txBody>
      </p:sp>
    </p:spTree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 rot="19758507">
            <a:off x="3474672" y="2223414"/>
            <a:ext cx="2173993" cy="132343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a-IR" sz="8000" b="1" dirty="0">
                <a:ln w="10160">
                  <a:solidFill>
                    <a:srgbClr val="C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lt"/>
                <a:cs typeface="B Morvarid" panose="00000400000000000000" pitchFamily="2" charset="-78"/>
              </a:rPr>
              <a:t>پایان</a:t>
            </a:r>
            <a:endParaRPr lang="en-US" sz="8000" b="1" dirty="0">
              <a:ln w="10160">
                <a:solidFill>
                  <a:srgbClr val="C00000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+mn-lt"/>
              <a:cs typeface="B Morvarid" panose="00000400000000000000" pitchFamily="2" charset="-78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" y="0"/>
            <a:ext cx="114617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ttmar-Liebert-Starry-Nite(-March-of-Kings)-[www.bicalam.com]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0475" y="4572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7000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7000"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75" y="0"/>
            <a:ext cx="10102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7000">
    <p:split orient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7000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7000">
    <p:split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7000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پاورپوینت آموزشی درس15 مبحث گردشگری چیست مطالعات اجتماعی هفتم</Template>
  <TotalTime>0</TotalTime>
  <Words>392</Words>
  <Application>Microsoft Office PowerPoint</Application>
  <PresentationFormat>Widescreen</PresentationFormat>
  <Paragraphs>36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6" baseType="lpstr">
      <vt:lpstr>Arial</vt:lpstr>
      <vt:lpstr>B Koodak</vt:lpstr>
      <vt:lpstr>B Morvarid</vt:lpstr>
      <vt:lpstr>Calibri</vt:lpstr>
      <vt:lpstr>Calibri Light</vt:lpstr>
      <vt:lpstr>Tahoma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omid</dc:creator>
  <cp:lastModifiedBy>omid</cp:lastModifiedBy>
  <cp:revision>1</cp:revision>
  <dcterms:created xsi:type="dcterms:W3CDTF">2019-12-16T19:33:37Z</dcterms:created>
  <dcterms:modified xsi:type="dcterms:W3CDTF">2019-12-16T19:34:02Z</dcterms:modified>
</cp:coreProperties>
</file>