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95" r:id="rId8"/>
    <p:sldId id="298" r:id="rId9"/>
    <p:sldId id="300" r:id="rId10"/>
    <p:sldId id="306" r:id="rId11"/>
    <p:sldId id="302" r:id="rId12"/>
    <p:sldId id="304" r:id="rId13"/>
    <p:sldId id="293" r:id="rId14"/>
    <p:sldId id="266" r:id="rId15"/>
    <p:sldId id="267" r:id="rId16"/>
    <p:sldId id="268" r:id="rId17"/>
    <p:sldId id="269" r:id="rId18"/>
    <p:sldId id="261" r:id="rId19"/>
    <p:sldId id="262" r:id="rId20"/>
    <p:sldId id="265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60" d="100"/>
          <a:sy n="60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1044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5EAD66E-1FBC-438F-961B-6FCE8B6025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2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19CD0E-058B-4E45-9A29-1ED412D80F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1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50F24F-2B33-4382-BE77-60007D1645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67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828800"/>
            <a:ext cx="40005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828800"/>
            <a:ext cx="40005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33400" y="3924300"/>
            <a:ext cx="40005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6300" y="3924300"/>
            <a:ext cx="40005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0AD82-D3B8-4597-B6B7-FB32212189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92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828800"/>
            <a:ext cx="40005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3924300"/>
            <a:ext cx="40005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86300" y="1828800"/>
            <a:ext cx="40005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34C289-060E-40D8-851F-100CEE6A45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58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828800"/>
            <a:ext cx="40005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3924300"/>
            <a:ext cx="40005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86300" y="1828800"/>
            <a:ext cx="40005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9EACC-6687-4503-8131-115E9A037F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14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828800"/>
            <a:ext cx="40005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828800"/>
            <a:ext cx="40005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33400" y="3924300"/>
            <a:ext cx="8153400" cy="1943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CA475A-DE2A-4C87-9181-FFD706D01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14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DBDECC-EEFD-4A76-801C-BBA230B928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0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8F2337-890B-407A-A2EE-650A20A01C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62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250DD-8CCF-4EBF-87A0-665E36A84F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7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E76756-2202-4B61-9E2E-BF51455BD7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6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A2E7C8-FEB4-4E1D-9FDE-33B6F39E36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0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A0AC78-A5CF-4931-8DA6-7290FA1624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37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B7945-2154-425A-B0C0-18509EBBB8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F9B360-4D2E-47B3-A4F0-FCE86C45DE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14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4CE3A-FDAA-4265-8F31-0E9C6E4731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9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103427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3428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03429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34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A99A8BF-C8E1-4B45-A6AA-2B4F088F548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8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1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Aquatic Exercise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>
                <a:solidFill>
                  <a:srgbClr val="FFFF00"/>
                </a:solidFill>
              </a:rPr>
              <a:t>استقامت قلبی – تنفسی: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fa-IR" smtClean="0"/>
              <a:t>بالاترین مقدار اکسیژنی که می توانید در یک دقیقه مورد استفاده قرار دهید، حداکثر اکسیژن مصرفی نامیده می شود که اغلب معرف ظرفیت هوازی است.</a:t>
            </a:r>
          </a:p>
          <a:p>
            <a:pPr algn="r" rtl="1" eaLnBrk="1" hangingPunct="1"/>
            <a:endParaRPr lang="fa-IR" smtClean="0"/>
          </a:p>
          <a:p>
            <a:pPr algn="r" rtl="1" eaLnBrk="1" hangingPunct="1"/>
            <a:r>
              <a:rPr lang="fa-IR" smtClean="0"/>
              <a:t>تقویت از طریق اصل اضافه بار است.</a:t>
            </a:r>
            <a:br>
              <a:rPr lang="fa-IR" smtClean="0"/>
            </a:br>
            <a:endParaRPr lang="fa-IR" smtClean="0"/>
          </a:p>
          <a:p>
            <a:pPr algn="r" rtl="1" eaLnBrk="1" hangingPunct="1"/>
            <a:r>
              <a:rPr lang="fa-IR" smtClean="0"/>
              <a:t>85- 60 درصد حداکثر ضربان قلب</a:t>
            </a:r>
            <a:endParaRPr lang="en-US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23850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10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10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747713"/>
          </a:xfrm>
        </p:spPr>
        <p:txBody>
          <a:bodyPr/>
          <a:lstStyle/>
          <a:p>
            <a:pPr algn="r" rtl="1" eaLnBrk="1" hangingPunct="1"/>
            <a:r>
              <a:rPr lang="fa-IR" smtClean="0"/>
              <a:t> </a:t>
            </a:r>
            <a:r>
              <a:rPr lang="fa-IR" smtClean="0">
                <a:solidFill>
                  <a:srgbClr val="FFFF00"/>
                </a:solidFill>
              </a:rPr>
              <a:t>قدرت عضلانی: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5184775"/>
          </a:xfrm>
        </p:spPr>
        <p:txBody>
          <a:bodyPr/>
          <a:lstStyle/>
          <a:p>
            <a:pPr algn="r" rtl="1" eaLnBrk="1" hangingPunct="1"/>
            <a:r>
              <a:rPr lang="fa-IR" smtClean="0"/>
              <a:t>توانایی بالا بردن حداکثر مقدار وزنه به تعداد یک بار می باشد. تقویت از طریق اصل اضافه بار است.</a:t>
            </a:r>
            <a:br>
              <a:rPr lang="fa-IR" smtClean="0"/>
            </a:br>
            <a:r>
              <a:rPr lang="fa-IR" smtClean="0"/>
              <a:t/>
            </a:r>
            <a:br>
              <a:rPr lang="fa-IR" smtClean="0"/>
            </a:br>
            <a:r>
              <a:rPr lang="fa-IR" smtClean="0"/>
              <a:t/>
            </a:r>
            <a:br>
              <a:rPr lang="fa-IR" smtClean="0"/>
            </a:br>
            <a:r>
              <a:rPr lang="fa-IR" sz="4300" smtClean="0">
                <a:solidFill>
                  <a:srgbClr val="FFFF00"/>
                </a:solidFill>
              </a:rPr>
              <a:t>انعطاف پذیری:</a:t>
            </a:r>
          </a:p>
          <a:p>
            <a:pPr algn="r" rtl="1" eaLnBrk="1" hangingPunct="1"/>
            <a:r>
              <a:rPr lang="fa-IR" smtClean="0"/>
              <a:t>توانایی به حرکت در آوردن یک عضو در دامنه کامل حرکتی اش در یک یا گروهی از مفاصل می باشد.</a:t>
            </a:r>
            <a:br>
              <a:rPr lang="fa-IR" smtClean="0"/>
            </a:br>
            <a:r>
              <a:rPr lang="fa-IR" smtClean="0"/>
              <a:t>کشش: استاتیک و بالستیک</a:t>
            </a:r>
            <a:br>
              <a:rPr lang="fa-IR" smtClean="0"/>
            </a:br>
            <a:endParaRPr lang="en-US" smtClean="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95288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687388"/>
          </a:xfrm>
        </p:spPr>
        <p:txBody>
          <a:bodyPr/>
          <a:lstStyle/>
          <a:p>
            <a:pPr algn="r" rtl="1" eaLnBrk="1" hangingPunct="1"/>
            <a:r>
              <a:rPr lang="fa-IR" smtClean="0"/>
              <a:t>استقامت عضلانی: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256213"/>
          </a:xfrm>
        </p:spPr>
        <p:txBody>
          <a:bodyPr/>
          <a:lstStyle/>
          <a:p>
            <a:pPr algn="r" rtl="1" eaLnBrk="1" hangingPunct="1"/>
            <a:r>
              <a:rPr lang="fa-IR" smtClean="0"/>
              <a:t>توانایی عضله برای اعمال نیرو به طور مکرر و در مدت زمان طولانی را استقامت گویند.</a:t>
            </a:r>
            <a:br>
              <a:rPr lang="fa-IR" smtClean="0"/>
            </a:br>
            <a:r>
              <a:rPr lang="fa-IR" smtClean="0"/>
              <a:t/>
            </a:r>
            <a:br>
              <a:rPr lang="fa-IR" smtClean="0"/>
            </a:br>
            <a:r>
              <a:rPr lang="fa-IR" smtClean="0"/>
              <a:t/>
            </a:r>
            <a:br>
              <a:rPr lang="fa-IR" smtClean="0"/>
            </a:br>
            <a:r>
              <a:rPr lang="fa-IR" sz="4300" smtClean="0"/>
              <a:t>ترکیب بدنی:</a:t>
            </a:r>
          </a:p>
          <a:p>
            <a:pPr algn="r" rtl="1" eaLnBrk="1" hangingPunct="1"/>
            <a:r>
              <a:rPr lang="fa-IR" smtClean="0"/>
              <a:t>مقایسه درصد چربی بدن با توده استخوانی و توده بدون چربی( عضله) می باشد.</a:t>
            </a:r>
            <a:br>
              <a:rPr lang="fa-IR" smtClean="0"/>
            </a:br>
            <a:r>
              <a:rPr lang="fa-IR" smtClean="0"/>
              <a:t>مرد بالغ   18 – 16 درصد وزن بدن</a:t>
            </a:r>
            <a:br>
              <a:rPr lang="fa-IR" smtClean="0"/>
            </a:br>
            <a:r>
              <a:rPr lang="fa-IR" smtClean="0"/>
              <a:t>زن بالغ   22 – 18 درصد وزن بدن</a:t>
            </a:r>
            <a:endParaRPr lang="en-US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57200" y="292100"/>
            <a:ext cx="82296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lnSpc>
                <a:spcPct val="80000"/>
              </a:lnSpc>
            </a:pPr>
            <a:r>
              <a:rPr lang="fa-IR" sz="4400">
                <a:solidFill>
                  <a:schemeClr val="tx2"/>
                </a:solidFill>
                <a:latin typeface="Times New Roman" panose="02020603050405020304" pitchFamily="18" charset="0"/>
              </a:rPr>
              <a:t>استقامت عضلانی:</a:t>
            </a:r>
            <a:endParaRPr 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68313" y="1412875"/>
            <a:ext cx="8229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</a:pPr>
            <a:r>
              <a:rPr lang="fa-IR" sz="3100"/>
              <a:t>توانایی عضله برای اعمال نیرو به طور مکرر و در مدت زمان طولانی را استقامت گویند.</a:t>
            </a:r>
            <a:br>
              <a:rPr lang="fa-IR" sz="3100"/>
            </a:br>
            <a:r>
              <a:rPr lang="fa-IR" sz="3100"/>
              <a:t/>
            </a:r>
            <a:br>
              <a:rPr lang="fa-IR" sz="3100"/>
            </a:br>
            <a:r>
              <a:rPr lang="fa-IR" sz="3100"/>
              <a:t/>
            </a:r>
            <a:br>
              <a:rPr lang="fa-IR" sz="3100"/>
            </a:br>
            <a:r>
              <a:rPr lang="fa-IR" sz="4300"/>
              <a:t>ترکیب بدنی:</a:t>
            </a:r>
          </a:p>
          <a:p>
            <a:pPr algn="r" rtl="1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</a:pPr>
            <a:r>
              <a:rPr lang="fa-IR" sz="3100"/>
              <a:t>مقایسه درصد چربی بدن با توده استخوانی و توده بدون چربی( عضله) می باشد.</a:t>
            </a:r>
            <a:br>
              <a:rPr lang="fa-IR" sz="3100"/>
            </a:br>
            <a:r>
              <a:rPr lang="fa-IR" sz="3100"/>
              <a:t>مرد بالغ   18 – 16 درصد وزن بدن</a:t>
            </a:r>
            <a:br>
              <a:rPr lang="fa-IR" sz="3100"/>
            </a:br>
            <a:r>
              <a:rPr lang="fa-IR" sz="3100"/>
              <a:t>زن بالغ   22 – 18 درصد وزن بدن</a:t>
            </a:r>
            <a:endParaRPr lang="en-US" sz="3100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457200" y="292100"/>
            <a:ext cx="82296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lnSpc>
                <a:spcPct val="80000"/>
              </a:lnSpc>
            </a:pPr>
            <a:r>
              <a:rPr lang="fa-IR" sz="4400">
                <a:solidFill>
                  <a:srgbClr val="FFFF00"/>
                </a:solidFill>
                <a:latin typeface="Times New Roman" panose="02020603050405020304" pitchFamily="18" charset="0"/>
              </a:rPr>
              <a:t>استقامت عضلانی:</a:t>
            </a:r>
            <a:endParaRPr lang="en-US" sz="440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468313" y="1412875"/>
            <a:ext cx="8229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</a:pPr>
            <a:r>
              <a:rPr lang="fa-IR" sz="3100"/>
              <a:t>توانایی عضله برای اعمال نیرو به طور مکرر و در مدت زمان طولانی را استقامت گویند.</a:t>
            </a:r>
            <a:br>
              <a:rPr lang="fa-IR" sz="3100"/>
            </a:br>
            <a:r>
              <a:rPr lang="fa-IR" sz="3100"/>
              <a:t/>
            </a:r>
            <a:br>
              <a:rPr lang="fa-IR" sz="3100"/>
            </a:br>
            <a:r>
              <a:rPr lang="fa-IR" sz="3100"/>
              <a:t/>
            </a:r>
            <a:br>
              <a:rPr lang="fa-IR" sz="3100"/>
            </a:br>
            <a:r>
              <a:rPr lang="fa-IR" sz="4300">
                <a:solidFill>
                  <a:srgbClr val="FFFF00"/>
                </a:solidFill>
              </a:rPr>
              <a:t>ترکیب بدنی:</a:t>
            </a:r>
          </a:p>
          <a:p>
            <a:pPr algn="r" rtl="1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</a:pPr>
            <a:r>
              <a:rPr lang="fa-IR" sz="3100"/>
              <a:t>مقایسه درصد چربی بدن با توده استخوانی و توده بدون چربی( عضله) می باشد.</a:t>
            </a:r>
            <a:br>
              <a:rPr lang="fa-IR" sz="3100"/>
            </a:br>
            <a:r>
              <a:rPr lang="fa-IR" sz="3100"/>
              <a:t>مرد بالغ   18 – 16 درصد وزن بدن</a:t>
            </a:r>
            <a:br>
              <a:rPr lang="fa-IR" sz="3100"/>
            </a:br>
            <a:r>
              <a:rPr lang="fa-IR" sz="3100"/>
              <a:t>زن بالغ   22 – 18 درصد وزن بدن</a:t>
            </a:r>
            <a:endParaRPr lang="en-US" sz="310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68313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0" grpId="0"/>
      <p:bldP spid="983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384300"/>
          </a:xfrm>
        </p:spPr>
        <p:txBody>
          <a:bodyPr/>
          <a:lstStyle/>
          <a:p>
            <a:pPr algn="r" rtl="1" eaLnBrk="1" hangingPunct="1"/>
            <a:r>
              <a:rPr lang="fa-IR" smtClean="0">
                <a:solidFill>
                  <a:srgbClr val="FFFF00"/>
                </a:solidFill>
              </a:rPr>
              <a:t>اجزای آمادگی جسمانی مربوط به مهارت: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114800"/>
          </a:xfrm>
        </p:spPr>
        <p:txBody>
          <a:bodyPr/>
          <a:lstStyle/>
          <a:p>
            <a:pPr algn="r" rtl="1" eaLnBrk="1" hangingPunct="1"/>
            <a:r>
              <a:rPr lang="fa-IR" smtClean="0"/>
              <a:t>چابکی</a:t>
            </a:r>
          </a:p>
          <a:p>
            <a:pPr algn="r" rtl="1" eaLnBrk="1" hangingPunct="1"/>
            <a:r>
              <a:rPr lang="fa-IR" smtClean="0"/>
              <a:t>تعادل</a:t>
            </a:r>
          </a:p>
          <a:p>
            <a:pPr algn="r" rtl="1" eaLnBrk="1" hangingPunct="1"/>
            <a:r>
              <a:rPr lang="fa-IR" smtClean="0"/>
              <a:t>هماهنگی</a:t>
            </a:r>
          </a:p>
          <a:p>
            <a:pPr algn="r" rtl="1" eaLnBrk="1" hangingPunct="1"/>
            <a:r>
              <a:rPr lang="fa-IR" smtClean="0"/>
              <a:t>توان</a:t>
            </a:r>
          </a:p>
          <a:p>
            <a:pPr algn="r" rtl="1" eaLnBrk="1" hangingPunct="1"/>
            <a:r>
              <a:rPr lang="fa-IR" smtClean="0"/>
              <a:t>سرعت</a:t>
            </a:r>
          </a:p>
          <a:p>
            <a:pPr algn="r" rtl="1" eaLnBrk="1" hangingPunct="1"/>
            <a:r>
              <a:rPr lang="fa-IR" smtClean="0"/>
              <a:t>زمان عکس العمل</a:t>
            </a:r>
            <a:endParaRPr lang="en-US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0825" y="6237288"/>
            <a:ext cx="142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10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10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10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10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1000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r" rtl="1" eaLnBrk="1" hangingPunct="1"/>
            <a:r>
              <a:rPr lang="fa-IR" smtClean="0">
                <a:solidFill>
                  <a:srgbClr val="FFFF00"/>
                </a:solidFill>
              </a:rPr>
              <a:t>وسایل وتجهیزات</a:t>
            </a:r>
            <a:endParaRPr lang="en-US" smtClean="0">
              <a:solidFill>
                <a:srgbClr val="FFFF00"/>
              </a:solidFill>
            </a:endParaRPr>
          </a:p>
        </p:txBody>
      </p:sp>
      <p:pic>
        <p:nvPicPr>
          <p:cNvPr id="16387" name="Picture 8" descr="DSCF025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0613" y="1828800"/>
            <a:ext cx="2887662" cy="1951038"/>
          </a:xfrm>
        </p:spPr>
      </p:pic>
      <p:pic>
        <p:nvPicPr>
          <p:cNvPr id="16388" name="Picture 9" descr="DSCF025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1925" y="1828800"/>
            <a:ext cx="2887663" cy="1951038"/>
          </a:xfrm>
        </p:spPr>
      </p:pic>
      <p:pic>
        <p:nvPicPr>
          <p:cNvPr id="16389" name="Picture 10" descr="DSCF025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0338" y="3914775"/>
            <a:ext cx="2889250" cy="1952625"/>
          </a:xfrm>
        </p:spPr>
      </p:pic>
      <p:pic>
        <p:nvPicPr>
          <p:cNvPr id="16390" name="Picture 11" descr="DSCF025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89025" y="3914775"/>
            <a:ext cx="2889250" cy="1952625"/>
          </a:xfrm>
        </p:spPr>
      </p:pic>
      <p:sp>
        <p:nvSpPr>
          <p:cNvPr id="16391" name="Rectangle 12"/>
          <p:cNvSpPr>
            <a:spLocks noChangeArrowheads="1"/>
          </p:cNvSpPr>
          <p:nvPr/>
        </p:nvSpPr>
        <p:spPr bwMode="auto">
          <a:xfrm>
            <a:off x="323850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7411" name="Picture 9" descr="DSCF025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0613" y="1828800"/>
            <a:ext cx="2887662" cy="1951038"/>
          </a:xfrm>
        </p:spPr>
      </p:pic>
      <p:pic>
        <p:nvPicPr>
          <p:cNvPr id="17412" name="Picture 10" descr="DSCF025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1925" y="1828800"/>
            <a:ext cx="2887663" cy="1951038"/>
          </a:xfrm>
        </p:spPr>
      </p:pic>
      <p:pic>
        <p:nvPicPr>
          <p:cNvPr id="17413" name="Picture 14" descr="DSCF025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89025" y="3914775"/>
            <a:ext cx="2889250" cy="1952625"/>
          </a:xfrm>
        </p:spPr>
      </p:pic>
      <p:pic>
        <p:nvPicPr>
          <p:cNvPr id="17414" name="Picture 15" descr="DSCF0259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0338" y="3914775"/>
            <a:ext cx="2889250" cy="1952625"/>
          </a:xfrm>
        </p:spPr>
      </p:pic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323850" y="6165850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8435" name="Picture 9" descr="DSCF026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0613" y="1828800"/>
            <a:ext cx="2887662" cy="1951038"/>
          </a:xfrm>
        </p:spPr>
      </p:pic>
      <p:pic>
        <p:nvPicPr>
          <p:cNvPr id="18436" name="Picture 10" descr="DSCF026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1925" y="1828800"/>
            <a:ext cx="2887663" cy="1951038"/>
          </a:xfrm>
        </p:spPr>
      </p:pic>
      <p:pic>
        <p:nvPicPr>
          <p:cNvPr id="18437" name="Picture 11" descr="DSCF026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89025" y="3914775"/>
            <a:ext cx="2889250" cy="1952625"/>
          </a:xfrm>
        </p:spPr>
      </p:pic>
      <p:pic>
        <p:nvPicPr>
          <p:cNvPr id="18438" name="Picture 12" descr="DSCF026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0338" y="3914775"/>
            <a:ext cx="2889250" cy="1952625"/>
          </a:xfrm>
        </p:spPr>
      </p:pic>
      <p:sp>
        <p:nvSpPr>
          <p:cNvPr id="18439" name="Rectangle 13"/>
          <p:cNvSpPr>
            <a:spLocks noChangeArrowheads="1"/>
          </p:cNvSpPr>
          <p:nvPr/>
        </p:nvSpPr>
        <p:spPr bwMode="auto">
          <a:xfrm>
            <a:off x="323850" y="6237288"/>
            <a:ext cx="142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9459" name="Picture 9" descr="DSCF026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0613" y="1828800"/>
            <a:ext cx="2887662" cy="1951038"/>
          </a:xfrm>
        </p:spPr>
      </p:pic>
      <p:pic>
        <p:nvPicPr>
          <p:cNvPr id="19460" name="Picture 10" descr="DSCF026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89025" y="3914775"/>
            <a:ext cx="2889250" cy="1952625"/>
          </a:xfrm>
        </p:spPr>
      </p:pic>
      <p:pic>
        <p:nvPicPr>
          <p:cNvPr id="19461" name="Picture 11" descr="DSCF0268"/>
          <p:cNvPicPr>
            <a:picLocks noGrp="1" noChangeAspect="1" noChangeArrowheads="1"/>
          </p:cNvPicPr>
          <p:nvPr>
            <p:ph sz="half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6300" y="2495550"/>
            <a:ext cx="4000500" cy="2703513"/>
          </a:xfrm>
        </p:spPr>
      </p:pic>
      <p:sp>
        <p:nvSpPr>
          <p:cNvPr id="19462" name="Rectangle 13"/>
          <p:cNvSpPr>
            <a:spLocks noChangeArrowheads="1"/>
          </p:cNvSpPr>
          <p:nvPr/>
        </p:nvSpPr>
        <p:spPr bwMode="auto">
          <a:xfrm>
            <a:off x="323850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>
                <a:solidFill>
                  <a:srgbClr val="FFFF00"/>
                </a:solidFill>
              </a:rPr>
              <a:t>تمرینات سطح مبتدی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700" b="1" smtClean="0"/>
              <a:t>گرم كردن شامل 15 دقيقه راه رفتن به جلو، عقب و طرفين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700" b="1" smtClean="0"/>
              <a:t>انجام تمرينات اصلي .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700" b="1" smtClean="0"/>
              <a:t>هر ست را 15 تا 20 بار تكرار كنيد.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700" b="1" smtClean="0"/>
              <a:t>كار را پس از 10 تا 15 دقيقه بدون توقف در قسمت عميق خاتمه دهيد.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700" b="1" smtClean="0"/>
              <a:t>منطقه صدمه ديده را بعد از تمرين خنك كنيد.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700" b="1" smtClean="0"/>
              <a:t>در قسمت مبتدي 3 روز در هفته تمرين كنيد.</a:t>
            </a:r>
            <a:endParaRPr lang="en-US" sz="2700" b="1" smtClean="0"/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700" b="1" smtClean="0"/>
              <a:t>بين تمرين‌ها اجازه يك روز استراحت به خودتان بدهيد.</a:t>
            </a:r>
            <a:r>
              <a:rPr lang="en-US" sz="2700" smtClean="0"/>
              <a:t> </a:t>
            </a:r>
            <a:endParaRPr lang="fa-IR" sz="2700" smtClean="0"/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700" smtClean="0"/>
              <a:t>این مرحله بین 2 تا 4 هفته بطول می انجامد.</a:t>
            </a:r>
            <a:endParaRPr lang="en-US" sz="2700" smtClean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23850" y="6237288"/>
            <a:ext cx="142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>
                <a:solidFill>
                  <a:srgbClr val="FFFF00"/>
                </a:solidFill>
              </a:rPr>
              <a:t>گرم کردن</a:t>
            </a:r>
            <a:endParaRPr lang="en-US" smtClean="0">
              <a:solidFill>
                <a:srgbClr val="FFFF00"/>
              </a:solidFill>
            </a:endParaRPr>
          </a:p>
        </p:txBody>
      </p:sp>
      <p:pic>
        <p:nvPicPr>
          <p:cNvPr id="21507" name="Picture 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1828800"/>
            <a:ext cx="2882900" cy="1951038"/>
          </a:xfrm>
        </p:spPr>
      </p:pic>
      <p:pic>
        <p:nvPicPr>
          <p:cNvPr id="21508" name="Picture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89025" y="3914775"/>
            <a:ext cx="2889250" cy="1952625"/>
          </a:xfrm>
        </p:spPr>
      </p:pic>
      <p:sp>
        <p:nvSpPr>
          <p:cNvPr id="21509" name="Rectangle 3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 algn="r" rtl="1" eaLnBrk="1" hangingPunct="1"/>
            <a:r>
              <a:rPr lang="fa-IR" sz="2700" smtClean="0"/>
              <a:t>حرکات کششی</a:t>
            </a:r>
          </a:p>
          <a:p>
            <a:pPr algn="r" rtl="1" eaLnBrk="1" hangingPunct="1"/>
            <a:r>
              <a:rPr lang="fa-IR" sz="2700" smtClean="0"/>
              <a:t>5دقیقه راه رفتن بسمت جلو</a:t>
            </a:r>
          </a:p>
          <a:p>
            <a:pPr algn="r" rtl="1" eaLnBrk="1" hangingPunct="1"/>
            <a:r>
              <a:rPr lang="fa-IR" sz="2700" smtClean="0"/>
              <a:t>5دقیقه راه رفتن بسمت پشت</a:t>
            </a:r>
          </a:p>
          <a:p>
            <a:pPr algn="r" rtl="1" eaLnBrk="1" hangingPunct="1"/>
            <a:r>
              <a:rPr lang="fa-IR" sz="2700" smtClean="0"/>
              <a:t>5دقیقه راه رفتن بسمت پهلو</a:t>
            </a:r>
            <a:endParaRPr lang="en-US" sz="2700" smtClean="0"/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250825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Terminology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Hydrotherapy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Spatherapy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Balneotherapy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Aromatherapy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092950" y="6308725"/>
            <a:ext cx="2520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Reza Habibi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>
                <a:solidFill>
                  <a:srgbClr val="FFFF00"/>
                </a:solidFill>
              </a:rPr>
              <a:t>تمرینات سطح مبتدی</a:t>
            </a:r>
            <a:endParaRPr lang="en-US" smtClean="0">
              <a:solidFill>
                <a:srgbClr val="FFFF00"/>
              </a:solidFill>
            </a:endParaRPr>
          </a:p>
        </p:txBody>
      </p:sp>
      <p:pic>
        <p:nvPicPr>
          <p:cNvPr id="22531" name="Picture 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1828800"/>
            <a:ext cx="2882900" cy="1951038"/>
          </a:xfrm>
        </p:spPr>
      </p:pic>
      <p:pic>
        <p:nvPicPr>
          <p:cNvPr id="22532" name="Picture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3914775"/>
            <a:ext cx="2884488" cy="1952625"/>
          </a:xfrm>
        </p:spPr>
      </p:pic>
      <p:sp>
        <p:nvSpPr>
          <p:cNvPr id="22533" name="Rectangle 3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 algn="r" rtl="1" eaLnBrk="1" hangingPunct="1"/>
            <a:r>
              <a:rPr lang="fa-IR" sz="2700" smtClean="0"/>
              <a:t>روی پنجه راه رفتن</a:t>
            </a:r>
          </a:p>
          <a:p>
            <a:pPr algn="r" rtl="1" eaLnBrk="1" hangingPunct="1"/>
            <a:r>
              <a:rPr lang="fa-IR" sz="2700" smtClean="0"/>
              <a:t>روی پاشنه راه رفتن</a:t>
            </a:r>
          </a:p>
          <a:p>
            <a:pPr algn="r" rtl="1" eaLnBrk="1" hangingPunct="1"/>
            <a:r>
              <a:rPr lang="fa-IR" sz="2700" smtClean="0"/>
              <a:t>به پهلو راه رفتن</a:t>
            </a:r>
          </a:p>
          <a:p>
            <a:pPr algn="r" rtl="1" eaLnBrk="1" hangingPunct="1"/>
            <a:r>
              <a:rPr lang="fa-IR" sz="2700" smtClean="0"/>
              <a:t>فضایی راه رفتن</a:t>
            </a:r>
          </a:p>
          <a:p>
            <a:pPr algn="r" rtl="1" eaLnBrk="1" hangingPunct="1"/>
            <a:r>
              <a:rPr lang="fa-IR" sz="2700" smtClean="0"/>
              <a:t>فلکشن واکستنشن لگن</a:t>
            </a:r>
          </a:p>
          <a:p>
            <a:pPr algn="r" rtl="1" eaLnBrk="1" hangingPunct="1"/>
            <a:r>
              <a:rPr lang="fa-IR" sz="2700" smtClean="0"/>
              <a:t>ابداکشن و اداکشن ران</a:t>
            </a:r>
          </a:p>
          <a:p>
            <a:pPr algn="r" eaLnBrk="1" hangingPunct="1"/>
            <a:endParaRPr lang="en-US" sz="2700" smtClean="0"/>
          </a:p>
        </p:txBody>
      </p:sp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250825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 algn="r" rtl="1" eaLnBrk="1" hangingPunct="1"/>
            <a:r>
              <a:rPr lang="fa-IR" sz="2700" smtClean="0"/>
              <a:t>پرس شکم</a:t>
            </a:r>
          </a:p>
          <a:p>
            <a:pPr algn="r" rtl="1" eaLnBrk="1" hangingPunct="1"/>
            <a:r>
              <a:rPr lang="fa-IR" sz="2700" smtClean="0"/>
              <a:t>دو سر بازو</a:t>
            </a:r>
          </a:p>
          <a:p>
            <a:pPr algn="r" rtl="1" eaLnBrk="1" hangingPunct="1"/>
            <a:r>
              <a:rPr lang="fa-IR" sz="2700" smtClean="0"/>
              <a:t>سه سربازو</a:t>
            </a:r>
          </a:p>
          <a:p>
            <a:pPr algn="r" rtl="1" eaLnBrk="1" hangingPunct="1"/>
            <a:r>
              <a:rPr lang="fa-IR" sz="2700" smtClean="0"/>
              <a:t>پروازقفسه سینه</a:t>
            </a:r>
          </a:p>
          <a:p>
            <a:pPr algn="r" rtl="1" eaLnBrk="1" hangingPunct="1"/>
            <a:r>
              <a:rPr lang="fa-IR" sz="2700" smtClean="0"/>
              <a:t>زانو در بغل</a:t>
            </a:r>
          </a:p>
          <a:p>
            <a:pPr algn="r" rtl="1" eaLnBrk="1" hangingPunct="1"/>
            <a:r>
              <a:rPr lang="fa-IR" sz="2700" smtClean="0"/>
              <a:t>دور-پلا مچ پا</a:t>
            </a:r>
          </a:p>
          <a:p>
            <a:pPr algn="r" rtl="1" eaLnBrk="1" hangingPunct="1"/>
            <a:r>
              <a:rPr lang="fa-IR" sz="2700" smtClean="0"/>
              <a:t>عدد هشت انگلیسی</a:t>
            </a:r>
            <a:endParaRPr lang="en-US" sz="2700" smtClean="0"/>
          </a:p>
        </p:txBody>
      </p:sp>
      <p:pic>
        <p:nvPicPr>
          <p:cNvPr id="23556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3914775"/>
            <a:ext cx="2884488" cy="1952625"/>
          </a:xfrm>
        </p:spPr>
      </p:pic>
      <p:pic>
        <p:nvPicPr>
          <p:cNvPr id="23557" name="Picture 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1828800"/>
            <a:ext cx="2882900" cy="1951038"/>
          </a:xfrm>
        </p:spPr>
      </p:pic>
      <p:sp>
        <p:nvSpPr>
          <p:cNvPr id="23558" name="Rectangle 9"/>
          <p:cNvSpPr>
            <a:spLocks noChangeArrowheads="1"/>
          </p:cNvSpPr>
          <p:nvPr/>
        </p:nvSpPr>
        <p:spPr bwMode="auto">
          <a:xfrm>
            <a:off x="395288" y="6237288"/>
            <a:ext cx="142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79" name="Rectangle 6"/>
          <p:cNvSpPr>
            <a:spLocks noGrp="1" noChangeArrowheads="1"/>
          </p:cNvSpPr>
          <p:nvPr>
            <p:ph sz="quarter" idx="2"/>
          </p:nvPr>
        </p:nvSpPr>
        <p:spPr>
          <a:xfrm>
            <a:off x="4686300" y="1828800"/>
            <a:ext cx="4000500" cy="1951038"/>
          </a:xfrm>
        </p:spPr>
        <p:txBody>
          <a:bodyPr/>
          <a:lstStyle/>
          <a:p>
            <a:pPr algn="r" rtl="1" eaLnBrk="1" hangingPunct="1"/>
            <a:r>
              <a:rPr lang="fa-IR" sz="2200" smtClean="0"/>
              <a:t>پرس شانه</a:t>
            </a:r>
          </a:p>
          <a:p>
            <a:pPr algn="r" rtl="1" eaLnBrk="1" hangingPunct="1"/>
            <a:r>
              <a:rPr lang="fa-IR" sz="2200" smtClean="0"/>
              <a:t>چرخش داخلی وخارجی شانه</a:t>
            </a:r>
          </a:p>
          <a:p>
            <a:pPr algn="r" rtl="1" eaLnBrk="1" hangingPunct="1"/>
            <a:r>
              <a:rPr lang="fa-IR" sz="2200" smtClean="0"/>
              <a:t>رژه درجا</a:t>
            </a:r>
          </a:p>
          <a:p>
            <a:pPr algn="r" rtl="1" eaLnBrk="1" hangingPunct="1"/>
            <a:r>
              <a:rPr lang="fa-IR" sz="2200" smtClean="0"/>
              <a:t>کشش وفشاربا وزنه</a:t>
            </a:r>
          </a:p>
          <a:p>
            <a:pPr algn="r" rtl="1" eaLnBrk="1" hangingPunct="1"/>
            <a:endParaRPr lang="en-US" sz="2200" smtClean="0"/>
          </a:p>
        </p:txBody>
      </p:sp>
      <p:pic>
        <p:nvPicPr>
          <p:cNvPr id="24580" name="Picture 9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1828800"/>
            <a:ext cx="2882900" cy="1951038"/>
          </a:xfrm>
        </p:spPr>
      </p:pic>
      <p:pic>
        <p:nvPicPr>
          <p:cNvPr id="24581" name="Picture 1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3914775"/>
            <a:ext cx="2884488" cy="1952625"/>
          </a:xfrm>
        </p:spPr>
      </p:pic>
      <p:pic>
        <p:nvPicPr>
          <p:cNvPr id="24582" name="Picture 11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3513" y="3914775"/>
            <a:ext cx="2884487" cy="1952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5603" name="Rectangle 10"/>
          <p:cNvSpPr>
            <a:spLocks noGrp="1" noChangeArrowheads="1"/>
          </p:cNvSpPr>
          <p:nvPr>
            <p:ph sz="quarter" idx="2"/>
          </p:nvPr>
        </p:nvSpPr>
        <p:spPr>
          <a:xfrm>
            <a:off x="4686300" y="1828800"/>
            <a:ext cx="4000500" cy="1951038"/>
          </a:xfrm>
        </p:spPr>
        <p:txBody>
          <a:bodyPr/>
          <a:lstStyle/>
          <a:p>
            <a:pPr algn="r" rtl="1" eaLnBrk="1" hangingPunct="1"/>
            <a:r>
              <a:rPr lang="fa-IR" sz="2200" smtClean="0"/>
              <a:t>پرس زدن بطرف پایین</a:t>
            </a:r>
          </a:p>
          <a:p>
            <a:pPr algn="r" rtl="1" eaLnBrk="1" hangingPunct="1"/>
            <a:r>
              <a:rPr lang="fa-IR" sz="2200" smtClean="0"/>
              <a:t>نشستن روی دوپا</a:t>
            </a:r>
          </a:p>
          <a:p>
            <a:pPr algn="r" rtl="1" eaLnBrk="1" hangingPunct="1"/>
            <a:r>
              <a:rPr lang="fa-IR" sz="2200" smtClean="0"/>
              <a:t>فشردن عضلات نزدیک کننده رانی</a:t>
            </a:r>
            <a:endParaRPr lang="en-US" sz="2200" smtClean="0"/>
          </a:p>
        </p:txBody>
      </p:sp>
      <p:pic>
        <p:nvPicPr>
          <p:cNvPr id="25604" name="Picture 1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1828800"/>
            <a:ext cx="2882900" cy="1951038"/>
          </a:xfrm>
        </p:spPr>
      </p:pic>
      <p:pic>
        <p:nvPicPr>
          <p:cNvPr id="25605" name="Picture 1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3914775"/>
            <a:ext cx="2884488" cy="1952625"/>
          </a:xfrm>
        </p:spPr>
      </p:pic>
      <p:pic>
        <p:nvPicPr>
          <p:cNvPr id="25606" name="Picture 1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3513" y="3914775"/>
            <a:ext cx="2884487" cy="1952625"/>
          </a:xfrm>
        </p:spPr>
      </p:pic>
      <p:sp>
        <p:nvSpPr>
          <p:cNvPr id="25607" name="Rectangle 16"/>
          <p:cNvSpPr>
            <a:spLocks noChangeArrowheads="1"/>
          </p:cNvSpPr>
          <p:nvPr/>
        </p:nvSpPr>
        <p:spPr bwMode="auto">
          <a:xfrm>
            <a:off x="250825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533400" y="3914775"/>
            <a:ext cx="8153400" cy="1952625"/>
          </a:xfrm>
        </p:spPr>
        <p:txBody>
          <a:bodyPr/>
          <a:lstStyle/>
          <a:p>
            <a:pPr algn="r" rtl="1" eaLnBrk="1" hangingPunct="1"/>
            <a:r>
              <a:rPr lang="fa-IR" sz="2700" smtClean="0"/>
              <a:t>موتورسواری</a:t>
            </a:r>
          </a:p>
          <a:p>
            <a:pPr algn="r" rtl="1" eaLnBrk="1" hangingPunct="1"/>
            <a:endParaRPr lang="fa-IR" sz="2700" smtClean="0"/>
          </a:p>
          <a:p>
            <a:pPr algn="r" rtl="1" eaLnBrk="1" hangingPunct="1"/>
            <a:r>
              <a:rPr lang="fa-IR" sz="2700" smtClean="0"/>
              <a:t>برداشتن بار ازستون فقرات</a:t>
            </a:r>
            <a:endParaRPr lang="en-US" sz="2700" smtClean="0"/>
          </a:p>
        </p:txBody>
      </p:sp>
      <p:pic>
        <p:nvPicPr>
          <p:cNvPr id="26628" name="Picture 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1828800"/>
            <a:ext cx="2882900" cy="1951038"/>
          </a:xfrm>
        </p:spPr>
      </p:pic>
      <p:pic>
        <p:nvPicPr>
          <p:cNvPr id="26629" name="Picture 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3513" y="1828800"/>
            <a:ext cx="2882900" cy="1951038"/>
          </a:xfrm>
        </p:spPr>
      </p:pic>
      <p:sp>
        <p:nvSpPr>
          <p:cNvPr id="26630" name="Rectangle 10"/>
          <p:cNvSpPr>
            <a:spLocks noChangeArrowheads="1"/>
          </p:cNvSpPr>
          <p:nvPr/>
        </p:nvSpPr>
        <p:spPr bwMode="auto">
          <a:xfrm>
            <a:off x="250825" y="6237288"/>
            <a:ext cx="142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>
                <a:solidFill>
                  <a:srgbClr val="FFFF00"/>
                </a:solidFill>
              </a:rPr>
              <a:t>تمرینات سطح متوسط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400" b="1" smtClean="0"/>
              <a:t>گرم کردن 15 دقیقه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400" b="1" smtClean="0"/>
              <a:t>مراحل مبتدي را با توجه به توان خود طي كنيد.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400" b="1" smtClean="0"/>
              <a:t>برنامه تمريني پيشرفته را با مقاومت به برنامه تمريني خود اضافه كنيد.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400" b="1" smtClean="0"/>
              <a:t>دوست را با 15 تكرار انجام دهيد.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400" b="1" smtClean="0"/>
              <a:t>ورزش در آب عميق را براي 20 تا 30 دقيقه بدون وقفه انجام دهيد.</a:t>
            </a:r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400" b="1" smtClean="0"/>
              <a:t>به دست‌ها و پاها در آب عميق مقاومتي را اضافه كنيد ولي نه به هر دو دست و پا.</a:t>
            </a:r>
            <a:endParaRPr lang="en-US" sz="2400" b="1" smtClean="0"/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400" b="1" smtClean="0"/>
              <a:t>يك روز بين هر تمرين استراحت كنيد</a:t>
            </a:r>
            <a:r>
              <a:rPr lang="en-US" sz="2400" smtClean="0"/>
              <a:t> </a:t>
            </a:r>
            <a:endParaRPr lang="fa-IR" sz="2400" smtClean="0"/>
          </a:p>
          <a:p>
            <a:pPr marL="609600" indent="-609600" algn="r" rtl="1" eaLnBrk="1" hangingPunct="1">
              <a:lnSpc>
                <a:spcPct val="90000"/>
              </a:lnSpc>
            </a:pPr>
            <a:r>
              <a:rPr lang="fa-IR" sz="2400" b="1" smtClean="0"/>
              <a:t>طول این دوره بین 4تا8 هفته می باشد</a:t>
            </a:r>
            <a:r>
              <a:rPr lang="fa-IR" sz="2600" smtClean="0"/>
              <a:t>.</a:t>
            </a:r>
            <a:endParaRPr lang="en-US" sz="2600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50825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r" rtl="1" eaLnBrk="1" hangingPunct="1"/>
            <a:r>
              <a:rPr lang="fa-IR" smtClean="0"/>
              <a:t>تمرینات سطح مبتدی+سطح متوسط</a:t>
            </a:r>
            <a:endParaRPr lang="en-US" smtClean="0"/>
          </a:p>
        </p:txBody>
      </p:sp>
      <p:sp>
        <p:nvSpPr>
          <p:cNvPr id="28675" name="Rectangle 10"/>
          <p:cNvSpPr>
            <a:spLocks noGrp="1" noChangeArrowheads="1"/>
          </p:cNvSpPr>
          <p:nvPr>
            <p:ph sz="quarter" idx="2"/>
          </p:nvPr>
        </p:nvSpPr>
        <p:spPr>
          <a:xfrm>
            <a:off x="4681538" y="1854200"/>
            <a:ext cx="4000500" cy="1951038"/>
          </a:xfrm>
        </p:spPr>
        <p:txBody>
          <a:bodyPr/>
          <a:lstStyle/>
          <a:p>
            <a:pPr algn="r" rtl="1" eaLnBrk="1" hangingPunct="1"/>
            <a:r>
              <a:rPr lang="fa-IR" sz="2600" b="1" smtClean="0"/>
              <a:t>پرس زدن یک در میان</a:t>
            </a:r>
          </a:p>
          <a:p>
            <a:pPr algn="r" rtl="1" eaLnBrk="1" hangingPunct="1"/>
            <a:r>
              <a:rPr lang="fa-IR" sz="2600" b="1" smtClean="0"/>
              <a:t>شنا رفتن با دیوار</a:t>
            </a:r>
          </a:p>
          <a:p>
            <a:pPr algn="r" rtl="1" eaLnBrk="1" hangingPunct="1"/>
            <a:r>
              <a:rPr lang="fa-IR" sz="2600" b="1" smtClean="0"/>
              <a:t>تخته رخششویی</a:t>
            </a:r>
            <a:endParaRPr lang="en-US" sz="2600" b="1" smtClean="0"/>
          </a:p>
        </p:txBody>
      </p:sp>
      <p:pic>
        <p:nvPicPr>
          <p:cNvPr id="28676" name="Picture 1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1828800"/>
            <a:ext cx="2882900" cy="1951038"/>
          </a:xfrm>
        </p:spPr>
      </p:pic>
      <p:pic>
        <p:nvPicPr>
          <p:cNvPr id="28677" name="Picture 14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3914775"/>
            <a:ext cx="2884488" cy="1952625"/>
          </a:xfrm>
        </p:spPr>
      </p:pic>
      <p:pic>
        <p:nvPicPr>
          <p:cNvPr id="28678" name="Picture 1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3513" y="3914775"/>
            <a:ext cx="2884487" cy="1952625"/>
          </a:xfrm>
        </p:spPr>
      </p:pic>
      <p:sp>
        <p:nvSpPr>
          <p:cNvPr id="28679" name="Rectangle 16"/>
          <p:cNvSpPr>
            <a:spLocks noChangeArrowheads="1"/>
          </p:cNvSpPr>
          <p:nvPr/>
        </p:nvSpPr>
        <p:spPr bwMode="auto">
          <a:xfrm>
            <a:off x="250825" y="6237288"/>
            <a:ext cx="142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9699" name="Rectangle 6"/>
          <p:cNvSpPr>
            <a:spLocks noGrp="1" noChangeArrowheads="1"/>
          </p:cNvSpPr>
          <p:nvPr>
            <p:ph sz="quarter" idx="2"/>
          </p:nvPr>
        </p:nvSpPr>
        <p:spPr>
          <a:xfrm>
            <a:off x="4686300" y="1828800"/>
            <a:ext cx="4000500" cy="1951038"/>
          </a:xfrm>
        </p:spPr>
        <p:txBody>
          <a:bodyPr/>
          <a:lstStyle/>
          <a:p>
            <a:pPr algn="r" rtl="1" eaLnBrk="1" hangingPunct="1"/>
            <a:r>
              <a:rPr lang="fa-IR" sz="2600" b="1" smtClean="0"/>
              <a:t>ضربه زدن به طرفین با کفی</a:t>
            </a:r>
          </a:p>
          <a:p>
            <a:pPr algn="r" rtl="1" eaLnBrk="1" hangingPunct="1"/>
            <a:r>
              <a:rPr lang="fa-IR" sz="2600" b="1" smtClean="0"/>
              <a:t>رقص کاریوکا</a:t>
            </a:r>
          </a:p>
          <a:p>
            <a:pPr algn="r" rtl="1" eaLnBrk="1" hangingPunct="1"/>
            <a:r>
              <a:rPr lang="fa-IR" sz="2600" b="1" smtClean="0"/>
              <a:t>رقص هولا</a:t>
            </a:r>
          </a:p>
          <a:p>
            <a:pPr algn="r" rtl="1" eaLnBrk="1" hangingPunct="1"/>
            <a:endParaRPr lang="en-US" sz="2600" b="1" smtClean="0"/>
          </a:p>
        </p:txBody>
      </p:sp>
      <p:pic>
        <p:nvPicPr>
          <p:cNvPr id="29700" name="Picture 1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1828800"/>
            <a:ext cx="2882900" cy="1951038"/>
          </a:xfrm>
        </p:spPr>
      </p:pic>
      <p:pic>
        <p:nvPicPr>
          <p:cNvPr id="29701" name="Picture 1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3914775"/>
            <a:ext cx="2884488" cy="1952625"/>
          </a:xfrm>
        </p:spPr>
      </p:pic>
      <p:pic>
        <p:nvPicPr>
          <p:cNvPr id="29702" name="Picture 1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3513" y="3914775"/>
            <a:ext cx="2884487" cy="1952625"/>
          </a:xfrm>
        </p:spPr>
      </p:pic>
      <p:sp>
        <p:nvSpPr>
          <p:cNvPr id="29703" name="Rectangle 14"/>
          <p:cNvSpPr>
            <a:spLocks noChangeArrowheads="1"/>
          </p:cNvSpPr>
          <p:nvPr/>
        </p:nvSpPr>
        <p:spPr bwMode="auto">
          <a:xfrm>
            <a:off x="539750" y="6237288"/>
            <a:ext cx="142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23" name="Rectangle 6"/>
          <p:cNvSpPr>
            <a:spLocks noGrp="1" noChangeArrowheads="1"/>
          </p:cNvSpPr>
          <p:nvPr>
            <p:ph sz="quarter" idx="2"/>
          </p:nvPr>
        </p:nvSpPr>
        <p:spPr>
          <a:xfrm>
            <a:off x="4686300" y="1828800"/>
            <a:ext cx="4000500" cy="1951038"/>
          </a:xfrm>
        </p:spPr>
        <p:txBody>
          <a:bodyPr/>
          <a:lstStyle/>
          <a:p>
            <a:pPr algn="r" rtl="1" eaLnBrk="1" hangingPunct="1"/>
            <a:r>
              <a:rPr lang="fa-IR" sz="2200" b="1" smtClean="0"/>
              <a:t>مشت زنی با کش</a:t>
            </a:r>
          </a:p>
          <a:p>
            <a:pPr algn="r" rtl="1" eaLnBrk="1" hangingPunct="1"/>
            <a:r>
              <a:rPr lang="fa-IR" sz="2200" b="1" smtClean="0"/>
              <a:t>آسیاب بادی</a:t>
            </a:r>
          </a:p>
          <a:p>
            <a:pPr algn="r" rtl="1" eaLnBrk="1" hangingPunct="1"/>
            <a:r>
              <a:rPr lang="fa-IR" sz="2200" b="1" smtClean="0"/>
              <a:t>لک لک روی یک پا</a:t>
            </a:r>
          </a:p>
          <a:p>
            <a:pPr algn="r" rtl="1" eaLnBrk="1" hangingPunct="1"/>
            <a:r>
              <a:rPr lang="fa-IR" sz="2200" b="1" smtClean="0"/>
              <a:t>بالا رفتن از پله یک طرفه</a:t>
            </a:r>
            <a:endParaRPr lang="en-US" sz="2200" b="1" smtClean="0"/>
          </a:p>
        </p:txBody>
      </p:sp>
      <p:pic>
        <p:nvPicPr>
          <p:cNvPr id="30724" name="Picture 9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3513" y="3914775"/>
            <a:ext cx="2884487" cy="1952625"/>
          </a:xfrm>
        </p:spPr>
      </p:pic>
      <p:pic>
        <p:nvPicPr>
          <p:cNvPr id="30725" name="Picture 1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3914775"/>
            <a:ext cx="2884488" cy="1952625"/>
          </a:xfrm>
        </p:spPr>
      </p:pic>
      <p:pic>
        <p:nvPicPr>
          <p:cNvPr id="30726" name="Picture 1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1828800"/>
            <a:ext cx="2882900" cy="1951038"/>
          </a:xfrm>
        </p:spPr>
      </p:pic>
      <p:sp>
        <p:nvSpPr>
          <p:cNvPr id="30727" name="Rectangle 12"/>
          <p:cNvSpPr>
            <a:spLocks noChangeArrowheads="1"/>
          </p:cNvSpPr>
          <p:nvPr/>
        </p:nvSpPr>
        <p:spPr bwMode="auto">
          <a:xfrm>
            <a:off x="323850" y="6237288"/>
            <a:ext cx="142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>
                <a:solidFill>
                  <a:srgbClr val="FFFF00"/>
                </a:solidFill>
              </a:rPr>
              <a:t>تمرینات سطح پیشرفته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r" rtl="1" eaLnBrk="1" hangingPunct="1">
              <a:buFont typeface="Wingdings" panose="05000000000000000000" pitchFamily="2" charset="2"/>
              <a:buNone/>
            </a:pPr>
            <a:r>
              <a:rPr lang="fa-IR" sz="2700" b="1" smtClean="0"/>
              <a:t>گرم كردن شامل: راه رفتن به جلو، عقب و پهلو به مدت 15دقيقه</a:t>
            </a:r>
          </a:p>
          <a:p>
            <a:pPr marL="609600" indent="-609600" algn="r" rtl="1" eaLnBrk="1" hangingPunct="1">
              <a:buFont typeface="Wingdings" panose="05000000000000000000" pitchFamily="2" charset="2"/>
              <a:buNone/>
            </a:pPr>
            <a:r>
              <a:rPr lang="fa-IR" sz="2700" b="1" smtClean="0"/>
              <a:t>از مرحله متوسط به مرحله پيشرفته حركت كنيد. ابتدا با ورزش‌هاي آسان‌تر شروع كرده و سپس به ورزش با كفي، وزنه و كش كه حداقل 1 ساعت طول مي كشد بپردازيد.</a:t>
            </a:r>
          </a:p>
          <a:p>
            <a:pPr marL="609600" indent="-609600" algn="r" rtl="1" eaLnBrk="1" hangingPunct="1">
              <a:buFont typeface="Wingdings" panose="05000000000000000000" pitchFamily="2" charset="2"/>
              <a:buNone/>
            </a:pPr>
            <a:r>
              <a:rPr lang="fa-IR" sz="2700" b="1" smtClean="0"/>
              <a:t>سه ست را با 15 تكرار انجام دهيد.</a:t>
            </a:r>
            <a:endParaRPr lang="en-US" sz="2700" b="1" smtClean="0"/>
          </a:p>
          <a:p>
            <a:pPr marL="609600" indent="-609600" algn="r" rtl="1" eaLnBrk="1" hangingPunct="1">
              <a:buFont typeface="Wingdings" panose="05000000000000000000" pitchFamily="2" charset="2"/>
              <a:buNone/>
            </a:pPr>
            <a:r>
              <a:rPr lang="fa-IR" sz="2700" b="1" smtClean="0"/>
              <a:t>با 40 تا 60 دقيقه ورزش در قسمت عميق آب ورزش را تمام كنيد از وسايل مقاومت در پا و دست استفاده كنيد</a:t>
            </a:r>
          </a:p>
          <a:p>
            <a:pPr marL="609600" indent="-609600" algn="r" rtl="1" eaLnBrk="1" hangingPunct="1">
              <a:buFont typeface="Wingdings" panose="05000000000000000000" pitchFamily="2" charset="2"/>
              <a:buNone/>
            </a:pPr>
            <a:r>
              <a:rPr lang="fa-IR" sz="2700" b="1" smtClean="0"/>
              <a:t>طول این دوره بین8 تا 12 هفته می باشد.</a:t>
            </a:r>
            <a:r>
              <a:rPr lang="en-US" sz="2700" smtClean="0"/>
              <a:t> 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23850" y="6237288"/>
            <a:ext cx="142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z="4000" smtClean="0">
                <a:solidFill>
                  <a:srgbClr val="FFFF00"/>
                </a:solidFill>
              </a:rPr>
              <a:t>اهداف تمرینات آبی</a:t>
            </a:r>
            <a:r>
              <a:rPr lang="fa-IR" sz="4000" smtClean="0"/>
              <a:t>   </a:t>
            </a:r>
            <a:br>
              <a:rPr lang="fa-IR" sz="4000" smtClean="0"/>
            </a:br>
            <a:endParaRPr 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r" rtl="1" eaLnBrk="1" hangingPunct="1"/>
            <a:endParaRPr lang="fa-IR" sz="2700" smtClean="0"/>
          </a:p>
          <a:p>
            <a:pPr marL="609600" indent="-609600" algn="r" rtl="1" eaLnBrk="1" hangingPunct="1"/>
            <a:r>
              <a:rPr lang="fa-IR" sz="2700" smtClean="0"/>
              <a:t>انجام تمرینات درآب بهمراه وسایل وتجهیزات مقاومتی وشناوری جهت حفظ وتوسعه فاکتورهای انعطاف ،قدرت واستقامت</a:t>
            </a:r>
          </a:p>
          <a:p>
            <a:pPr marL="609600" indent="-609600" algn="r" rtl="1" eaLnBrk="1" hangingPunct="1"/>
            <a:r>
              <a:rPr lang="fa-IR" sz="2700" smtClean="0"/>
              <a:t>جایگزینی تمرینات آبی در دوران طولانی مسابقات،لیگ ها.</a:t>
            </a:r>
          </a:p>
          <a:p>
            <a:pPr marL="609600" indent="-609600" algn="r" rtl="1" eaLnBrk="1" hangingPunct="1"/>
            <a:r>
              <a:rPr lang="fa-IR" sz="2700" smtClean="0"/>
              <a:t> انجام تمرینات آبی در دوره انتقال تمرینی بمنظورحفظ      فاکتورهای جسمانی و روانی.</a:t>
            </a:r>
          </a:p>
          <a:p>
            <a:pPr marL="609600" indent="-609600" algn="r" rtl="1" eaLnBrk="1" hangingPunct="1"/>
            <a:r>
              <a:rPr lang="fa-IR" sz="2700" smtClean="0"/>
              <a:t>    انجام تمرینات توانبخشی بعد از آسیب ورزشی وعمل جراحی.</a:t>
            </a:r>
          </a:p>
          <a:p>
            <a:pPr marL="609600" indent="-609600" algn="r" rtl="1" eaLnBrk="1" hangingPunct="1"/>
            <a:r>
              <a:rPr lang="fa-IR" sz="2700" smtClean="0"/>
              <a:t>استفاده از تمرینات آبی جهت ریلکسیشن وبرگشت به حالت اولیه.  </a:t>
            </a:r>
            <a:endParaRPr lang="en-US" sz="270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23850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Reza Habibi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r" rtl="1" eaLnBrk="1" hangingPunct="1"/>
            <a:r>
              <a:rPr lang="fa-IR" smtClean="0">
                <a:solidFill>
                  <a:srgbClr val="FFFF00"/>
                </a:solidFill>
              </a:rPr>
              <a:t>تمرینات سطح 1و2+سطح پیشرفته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32771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86300" y="1828800"/>
            <a:ext cx="4000500" cy="1951038"/>
          </a:xfrm>
        </p:spPr>
        <p:txBody>
          <a:bodyPr/>
          <a:lstStyle/>
          <a:p>
            <a:pPr algn="r" rtl="1" eaLnBrk="1" hangingPunct="1"/>
            <a:r>
              <a:rPr lang="fa-IR" sz="2200" b="1" smtClean="0"/>
              <a:t>اسکات</a:t>
            </a:r>
          </a:p>
          <a:p>
            <a:pPr algn="r" rtl="1" eaLnBrk="1" hangingPunct="1"/>
            <a:r>
              <a:rPr lang="fa-IR" sz="2200" b="1" smtClean="0"/>
              <a:t>تمرینات </a:t>
            </a:r>
            <a:r>
              <a:rPr lang="en-US" sz="2200" b="1" smtClean="0"/>
              <a:t>PNF</a:t>
            </a:r>
            <a:endParaRPr lang="fa-IR" sz="2200" b="1" smtClean="0"/>
          </a:p>
          <a:p>
            <a:pPr algn="r" rtl="1" eaLnBrk="1" hangingPunct="1"/>
            <a:endParaRPr lang="fa-IR" sz="2200" b="1" smtClean="0"/>
          </a:p>
          <a:p>
            <a:pPr algn="r" rtl="1" eaLnBrk="1" hangingPunct="1"/>
            <a:r>
              <a:rPr lang="fa-IR" sz="2200" b="1" smtClean="0"/>
              <a:t>نشستن روی زانو و هورا کشیدن</a:t>
            </a:r>
          </a:p>
          <a:p>
            <a:pPr eaLnBrk="1" hangingPunct="1"/>
            <a:endParaRPr lang="en-US" sz="2200" b="1" smtClean="0"/>
          </a:p>
        </p:txBody>
      </p:sp>
      <p:pic>
        <p:nvPicPr>
          <p:cNvPr id="32772" name="Picture 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1828800"/>
            <a:ext cx="2882900" cy="1951038"/>
          </a:xfrm>
        </p:spPr>
      </p:pic>
      <p:pic>
        <p:nvPicPr>
          <p:cNvPr id="32773" name="Picture 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3914775"/>
            <a:ext cx="2884488" cy="1952625"/>
          </a:xfrm>
        </p:spPr>
      </p:pic>
      <p:pic>
        <p:nvPicPr>
          <p:cNvPr id="32774" name="Picture 10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3513" y="3914775"/>
            <a:ext cx="2884487" cy="1952625"/>
          </a:xfrm>
        </p:spPr>
      </p:pic>
      <p:sp>
        <p:nvSpPr>
          <p:cNvPr id="32775" name="Rectangle 11"/>
          <p:cNvSpPr>
            <a:spLocks noChangeArrowheads="1"/>
          </p:cNvSpPr>
          <p:nvPr/>
        </p:nvSpPr>
        <p:spPr bwMode="auto">
          <a:xfrm>
            <a:off x="539750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5" name="Rectangle 10"/>
          <p:cNvSpPr>
            <a:spLocks noGrp="1" noChangeArrowheads="1"/>
          </p:cNvSpPr>
          <p:nvPr>
            <p:ph sz="quarter" idx="2"/>
          </p:nvPr>
        </p:nvSpPr>
        <p:spPr>
          <a:xfrm>
            <a:off x="4686300" y="1828800"/>
            <a:ext cx="4000500" cy="1951038"/>
          </a:xfrm>
        </p:spPr>
        <p:txBody>
          <a:bodyPr/>
          <a:lstStyle/>
          <a:p>
            <a:pPr algn="r" rtl="1" eaLnBrk="1" hangingPunct="1"/>
            <a:r>
              <a:rPr lang="fa-IR" sz="2600" b="1" smtClean="0"/>
              <a:t>درجا دویدن</a:t>
            </a:r>
          </a:p>
          <a:p>
            <a:pPr algn="r" rtl="1" eaLnBrk="1" hangingPunct="1"/>
            <a:r>
              <a:rPr lang="fa-IR" sz="2600" b="1" smtClean="0"/>
              <a:t>فضایی راه رفتن در عمیق</a:t>
            </a:r>
          </a:p>
          <a:p>
            <a:pPr algn="r" rtl="1" eaLnBrk="1" hangingPunct="1"/>
            <a:r>
              <a:rPr lang="fa-IR" sz="2600" b="1" smtClean="0"/>
              <a:t>چهار خانه</a:t>
            </a:r>
          </a:p>
          <a:p>
            <a:pPr eaLnBrk="1" hangingPunct="1"/>
            <a:endParaRPr lang="fa-IR" sz="2600" b="1" smtClean="0"/>
          </a:p>
          <a:p>
            <a:pPr eaLnBrk="1" hangingPunct="1"/>
            <a:endParaRPr lang="fa-IR" sz="2600" b="1" smtClean="0"/>
          </a:p>
          <a:p>
            <a:pPr eaLnBrk="1" hangingPunct="1"/>
            <a:endParaRPr lang="fa-IR" sz="2600" smtClean="0"/>
          </a:p>
        </p:txBody>
      </p:sp>
      <p:pic>
        <p:nvPicPr>
          <p:cNvPr id="33796" name="Picture 1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3513" y="3914775"/>
            <a:ext cx="2884487" cy="1952625"/>
          </a:xfrm>
        </p:spPr>
      </p:pic>
      <p:pic>
        <p:nvPicPr>
          <p:cNvPr id="33797" name="Picture 1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1828800"/>
            <a:ext cx="2882900" cy="1951038"/>
          </a:xfrm>
        </p:spPr>
      </p:pic>
      <p:pic>
        <p:nvPicPr>
          <p:cNvPr id="33798" name="Picture 15" descr="DSCF0208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89025" y="3914775"/>
            <a:ext cx="2889250" cy="1952625"/>
          </a:xfrm>
        </p:spPr>
      </p:pic>
      <p:sp>
        <p:nvSpPr>
          <p:cNvPr id="33799" name="Rectangle 16"/>
          <p:cNvSpPr>
            <a:spLocks noChangeArrowheads="1"/>
          </p:cNvSpPr>
          <p:nvPr/>
        </p:nvSpPr>
        <p:spPr bwMode="auto">
          <a:xfrm>
            <a:off x="395288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Rest  &amp; Recovery</a:t>
            </a:r>
          </a:p>
        </p:txBody>
      </p:sp>
      <p:pic>
        <p:nvPicPr>
          <p:cNvPr id="34819" name="Picture 7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495550"/>
            <a:ext cx="4000500" cy="2703513"/>
          </a:xfrm>
        </p:spPr>
      </p:pic>
      <p:sp>
        <p:nvSpPr>
          <p:cNvPr id="34820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4643438" y="2133600"/>
            <a:ext cx="4038600" cy="4525963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3300"/>
                </a:solidFill>
              </a:rPr>
              <a:t>AGURA SYSTEM</a:t>
            </a:r>
          </a:p>
          <a:p>
            <a:pPr eaLnBrk="1" hangingPunct="1"/>
            <a:r>
              <a:rPr lang="en-US" sz="2700" smtClean="0"/>
              <a:t>Hydromassage for</a:t>
            </a:r>
          </a:p>
          <a:p>
            <a:pPr eaLnBrk="1" hangingPunct="1"/>
            <a:r>
              <a:rPr lang="en-US" sz="2700" smtClean="0"/>
              <a:t>Back,Hip,Shoulder</a:t>
            </a:r>
          </a:p>
          <a:p>
            <a:pPr eaLnBrk="1" hangingPunct="1"/>
            <a:r>
              <a:rPr lang="en-US" sz="2700" smtClean="0"/>
              <a:t>Spinal cloum,Lowerlimb muscle</a:t>
            </a:r>
          </a:p>
          <a:p>
            <a:pPr eaLnBrk="1" hangingPunct="1"/>
            <a:r>
              <a:rPr lang="en-US" sz="2700" smtClean="0"/>
              <a:t>Water temp 33-35 for therapy.</a:t>
            </a:r>
          </a:p>
          <a:p>
            <a:pPr eaLnBrk="1" hangingPunct="1"/>
            <a:endParaRPr lang="en-US" sz="2700" smtClean="0"/>
          </a:p>
        </p:txBody>
      </p:sp>
      <p:sp>
        <p:nvSpPr>
          <p:cNvPr id="34821" name="Rectangle 9"/>
          <p:cNvSpPr>
            <a:spLocks noChangeArrowheads="1"/>
          </p:cNvSpPr>
          <p:nvPr/>
        </p:nvSpPr>
        <p:spPr bwMode="auto">
          <a:xfrm>
            <a:off x="395288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VISION&amp;AQUATHERM</a:t>
            </a:r>
          </a:p>
        </p:txBody>
      </p:sp>
      <p:pic>
        <p:nvPicPr>
          <p:cNvPr id="35843" name="Picture 1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2488" y="1828800"/>
            <a:ext cx="3362325" cy="4038600"/>
          </a:xfrm>
        </p:spPr>
      </p:pic>
      <p:pic>
        <p:nvPicPr>
          <p:cNvPr id="35844" name="Picture 2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5388" y="1828800"/>
            <a:ext cx="3362325" cy="4038600"/>
          </a:xfrm>
        </p:spPr>
      </p:pic>
      <p:sp>
        <p:nvSpPr>
          <p:cNvPr id="35845" name="Rectangle 21"/>
          <p:cNvSpPr>
            <a:spLocks noChangeArrowheads="1"/>
          </p:cNvSpPr>
          <p:nvPr/>
        </p:nvSpPr>
        <p:spPr bwMode="auto">
          <a:xfrm>
            <a:off x="395288" y="6237288"/>
            <a:ext cx="142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Reflexology &amp; Rest</a:t>
            </a:r>
          </a:p>
        </p:txBody>
      </p:sp>
      <p:pic>
        <p:nvPicPr>
          <p:cNvPr id="36867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89025" y="3914775"/>
            <a:ext cx="2889250" cy="1952625"/>
          </a:xfrm>
        </p:spPr>
      </p:pic>
      <p:pic>
        <p:nvPicPr>
          <p:cNvPr id="36868" name="Picture 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92200" y="1828800"/>
            <a:ext cx="2882900" cy="1951038"/>
          </a:xfrm>
        </p:spPr>
      </p:pic>
      <p:pic>
        <p:nvPicPr>
          <p:cNvPr id="36869" name="Picture 9"/>
          <p:cNvPicPr>
            <a:picLocks noGrp="1" noChangeAspect="1" noChangeArrowheads="1"/>
          </p:cNvPicPr>
          <p:nvPr>
            <p:ph sz="half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6300" y="2495550"/>
            <a:ext cx="4000500" cy="2703513"/>
          </a:xfrm>
        </p:spPr>
      </p:pic>
      <p:sp>
        <p:nvSpPr>
          <p:cNvPr id="36870" name="Rectangle 10"/>
          <p:cNvSpPr>
            <a:spLocks noChangeArrowheads="1"/>
          </p:cNvSpPr>
          <p:nvPr/>
        </p:nvSpPr>
        <p:spPr bwMode="auto">
          <a:xfrm>
            <a:off x="395288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FF00"/>
                </a:solidFill>
              </a:rPr>
              <a:t>SPA</a:t>
            </a:r>
          </a:p>
        </p:txBody>
      </p:sp>
      <p:pic>
        <p:nvPicPr>
          <p:cNvPr id="37891" name="Picture 22" descr="DSCF1189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22438" y="1828800"/>
            <a:ext cx="1620837" cy="1943100"/>
          </a:xfrm>
        </p:spPr>
      </p:pic>
      <p:pic>
        <p:nvPicPr>
          <p:cNvPr id="37892" name="Picture 27" descr="DSCF1192"/>
          <p:cNvPicPr>
            <a:picLocks noGrp="1" noChangeAspect="1" noChangeArrowheads="1"/>
          </p:cNvPicPr>
          <p:nvPr>
            <p:ph sz="half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6300" y="2492375"/>
            <a:ext cx="4000500" cy="2709863"/>
          </a:xfrm>
        </p:spPr>
      </p:pic>
      <p:pic>
        <p:nvPicPr>
          <p:cNvPr id="37893" name="Picture 33" descr="DSCF0501"/>
          <p:cNvPicPr>
            <a:picLocks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9188" y="3935413"/>
            <a:ext cx="2830512" cy="1912937"/>
          </a:xfrm>
          <a:noFill/>
        </p:spPr>
      </p:pic>
      <p:sp>
        <p:nvSpPr>
          <p:cNvPr id="37894" name="Rectangle 34"/>
          <p:cNvSpPr>
            <a:spLocks noChangeArrowheads="1"/>
          </p:cNvSpPr>
          <p:nvPr/>
        </p:nvSpPr>
        <p:spPr bwMode="auto">
          <a:xfrm>
            <a:off x="323850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>
                <a:solidFill>
                  <a:srgbClr val="FFFF00"/>
                </a:solidFill>
              </a:rPr>
              <a:t>Habibi_noa@yahoo.com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a-IR" smtClean="0"/>
          </a:p>
          <a:p>
            <a:pPr eaLnBrk="1" hangingPunct="1"/>
            <a:endParaRPr lang="fa-IR" smtClean="0"/>
          </a:p>
          <a:p>
            <a:pPr algn="ctr" eaLnBrk="1" hangingPunct="1"/>
            <a:endParaRPr lang="fa-IR" smtClean="0"/>
          </a:p>
          <a:p>
            <a:pPr eaLnBrk="1" hangingPunct="1"/>
            <a:endParaRPr lang="fa-IR" smtClean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851275" y="3068638"/>
            <a:ext cx="15986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a-IR" sz="4400">
                <a:solidFill>
                  <a:srgbClr val="FF3300"/>
                </a:solidFill>
              </a:rPr>
              <a:t>با تشکر</a:t>
            </a:r>
            <a:endParaRPr lang="en-US" sz="4400">
              <a:solidFill>
                <a:srgbClr val="FF3300"/>
              </a:solidFill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250825" y="6237288"/>
            <a:ext cx="142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eaLnBrk="1" hangingPunct="1"/>
            <a:r>
              <a:rPr lang="fa-IR" sz="3200" b="1" smtClean="0">
                <a:solidFill>
                  <a:srgbClr val="FFFF00"/>
                </a:solidFill>
              </a:rPr>
              <a:t>چه كساني نمي توانند از ورزش در آب استفاده نمايند؟</a:t>
            </a:r>
            <a:r>
              <a:rPr lang="en-US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4525963"/>
          </a:xfrm>
        </p:spPr>
        <p:txBody>
          <a:bodyPr/>
          <a:lstStyle/>
          <a:p>
            <a:pPr marL="609600" indent="-609600" algn="r" eaLnBrk="1" hangingPunct="1">
              <a:buFont typeface="Wingdings" panose="05000000000000000000" pitchFamily="2" charset="2"/>
              <a:buNone/>
            </a:pPr>
            <a:r>
              <a:rPr lang="fa-IR" sz="2700" b="1" smtClean="0"/>
              <a:t>زخم هاي باز</a:t>
            </a:r>
          </a:p>
          <a:p>
            <a:pPr marL="609600" indent="-609600" algn="r" eaLnBrk="1" hangingPunct="1">
              <a:buFont typeface="Wingdings" panose="05000000000000000000" pitchFamily="2" charset="2"/>
              <a:buNone/>
            </a:pPr>
            <a:r>
              <a:rPr lang="fa-IR" sz="2700" b="1" smtClean="0"/>
              <a:t>عفونت پوستي</a:t>
            </a:r>
          </a:p>
          <a:p>
            <a:pPr marL="609600" indent="-609600" algn="r" eaLnBrk="1" hangingPunct="1">
              <a:buFont typeface="Wingdings" panose="05000000000000000000" pitchFamily="2" charset="2"/>
              <a:buNone/>
            </a:pPr>
            <a:r>
              <a:rPr lang="fa-IR" sz="2700" b="1" smtClean="0"/>
              <a:t>فشار خون بالا يا پايين</a:t>
            </a:r>
          </a:p>
          <a:p>
            <a:pPr marL="609600" indent="-609600" algn="r" eaLnBrk="1" hangingPunct="1">
              <a:buFont typeface="Wingdings" panose="05000000000000000000" pitchFamily="2" charset="2"/>
              <a:buNone/>
            </a:pPr>
            <a:r>
              <a:rPr lang="fa-IR" sz="2700" b="1" smtClean="0"/>
              <a:t>حساسيت به محصولات شيميايي موجود در استخر</a:t>
            </a:r>
          </a:p>
          <a:p>
            <a:pPr marL="609600" indent="-609600" algn="r" eaLnBrk="1" hangingPunct="1">
              <a:buFont typeface="Wingdings" panose="05000000000000000000" pitchFamily="2" charset="2"/>
              <a:buNone/>
            </a:pPr>
            <a:r>
              <a:rPr lang="fa-IR" sz="2700" b="1" smtClean="0"/>
              <a:t>صرع</a:t>
            </a:r>
          </a:p>
          <a:p>
            <a:pPr marL="609600" indent="-609600" algn="r" eaLnBrk="1" hangingPunct="1">
              <a:buFont typeface="Wingdings" panose="05000000000000000000" pitchFamily="2" charset="2"/>
              <a:buNone/>
            </a:pPr>
            <a:r>
              <a:rPr lang="fa-IR" sz="2700" b="1" smtClean="0"/>
              <a:t>كاهش ظرفيت تنفسي بين 1500-900 ميلي ليتر</a:t>
            </a:r>
          </a:p>
          <a:p>
            <a:pPr marL="609600" indent="-609600" algn="r" eaLnBrk="1" hangingPunct="1">
              <a:buFont typeface="Wingdings" panose="05000000000000000000" pitchFamily="2" charset="2"/>
              <a:buNone/>
            </a:pPr>
            <a:r>
              <a:rPr lang="fa-IR" sz="2700" b="1" smtClean="0"/>
              <a:t>بخيه جراحي</a:t>
            </a:r>
            <a:endParaRPr lang="en-US" sz="2700" b="1" smtClean="0"/>
          </a:p>
          <a:p>
            <a:pPr marL="609600" indent="-609600" algn="r" eaLnBrk="1" hangingPunct="1">
              <a:buFont typeface="Wingdings" panose="05000000000000000000" pitchFamily="2" charset="2"/>
              <a:buNone/>
            </a:pPr>
            <a:r>
              <a:rPr lang="fa-IR" smtClean="0"/>
              <a:t>عفونت مثانه و واژینال</a:t>
            </a:r>
          </a:p>
          <a:p>
            <a:pPr marL="609600" indent="-609600" algn="r" eaLnBrk="1" hangingPunct="1">
              <a:buFont typeface="Wingdings" panose="05000000000000000000" pitchFamily="2" charset="2"/>
              <a:buNone/>
            </a:pPr>
            <a:r>
              <a:rPr lang="fa-IR" smtClean="0"/>
              <a:t>عدم کنترل</a:t>
            </a:r>
            <a:endParaRPr lang="en-US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95288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>
                <a:solidFill>
                  <a:srgbClr val="FFFF66"/>
                </a:solidFill>
              </a:rPr>
              <a:t>خواص آب</a:t>
            </a:r>
            <a:endParaRPr lang="en-US" smtClean="0">
              <a:solidFill>
                <a:srgbClr val="FFFF66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lnSpc>
                <a:spcPct val="80000"/>
              </a:lnSpc>
            </a:pPr>
            <a:r>
              <a:rPr lang="fa-IR" sz="2700" smtClean="0">
                <a:solidFill>
                  <a:srgbClr val="FFFF00"/>
                </a:solidFill>
              </a:rPr>
              <a:t>چگالی نسبی(وزن مخصوص):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2700" smtClean="0"/>
              <a:t>نسبت وزن شئی به وزن حجم برابری از آب است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2700" smtClean="0">
                <a:solidFill>
                  <a:srgbClr val="FFFF00"/>
                </a:solidFill>
              </a:rPr>
              <a:t>بیونسی (شناوری):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2700" smtClean="0"/>
              <a:t>نیرویی است رو به بالا برابربا وزن مایع جابجا شده.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2700" smtClean="0">
                <a:solidFill>
                  <a:srgbClr val="FFFF00"/>
                </a:solidFill>
              </a:rPr>
              <a:t>قانون ارشمیدس: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2700" smtClean="0"/>
              <a:t>وقتی جسمی وارد سیال شود به اندازه وزن مایع هم حجمش از وزنش کاسته می شود.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2700" smtClean="0">
                <a:solidFill>
                  <a:srgbClr val="FFFF00"/>
                </a:solidFill>
              </a:rPr>
              <a:t>فشار هیدرواستاتیک: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2700" smtClean="0"/>
              <a:t>طبق قانون پاسگال فشارسیال برتمام سطوح یک جسم غوطه ور درعمق معیین بطور یکسان وارد می شود.</a:t>
            </a:r>
            <a:endParaRPr lang="en-US" sz="2700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50825" y="6237288"/>
            <a:ext cx="142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4" grpId="1"/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mtClean="0">
                <a:solidFill>
                  <a:srgbClr val="FFFF00"/>
                </a:solidFill>
              </a:rPr>
              <a:t>برنامه ریزی جلسه تمرین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>
              <a:buFont typeface="Wingdings" panose="05000000000000000000" pitchFamily="2" charset="2"/>
              <a:buNone/>
            </a:pPr>
            <a:r>
              <a:rPr lang="fa-IR" sz="2700" smtClean="0"/>
              <a:t>گرم کردن</a:t>
            </a:r>
          </a:p>
          <a:p>
            <a:pPr algn="r" eaLnBrk="1" hangingPunct="1">
              <a:buFont typeface="Wingdings" panose="05000000000000000000" pitchFamily="2" charset="2"/>
              <a:buNone/>
            </a:pPr>
            <a:endParaRPr lang="fa-IR" sz="2700" smtClean="0"/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fa-IR" sz="2700" smtClean="0"/>
              <a:t>تمرین هوازی</a:t>
            </a:r>
          </a:p>
          <a:p>
            <a:pPr algn="r" eaLnBrk="1" hangingPunct="1">
              <a:buFont typeface="Wingdings" panose="05000000000000000000" pitchFamily="2" charset="2"/>
              <a:buNone/>
            </a:pPr>
            <a:endParaRPr lang="fa-IR" sz="2700" smtClean="0"/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fa-IR" sz="2700" smtClean="0"/>
              <a:t>توسعه قدرت واستقامت</a:t>
            </a:r>
          </a:p>
          <a:p>
            <a:pPr algn="r" eaLnBrk="1" hangingPunct="1">
              <a:buFont typeface="Wingdings" panose="05000000000000000000" pitchFamily="2" charset="2"/>
              <a:buNone/>
            </a:pPr>
            <a:endParaRPr lang="fa-IR" sz="2700" smtClean="0"/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fa-IR" sz="2700" smtClean="0"/>
              <a:t>سرد کردن</a:t>
            </a:r>
          </a:p>
          <a:p>
            <a:pPr algn="r" eaLnBrk="1" hangingPunct="1">
              <a:buFont typeface="Wingdings" panose="05000000000000000000" pitchFamily="2" charset="2"/>
              <a:buNone/>
            </a:pPr>
            <a:endParaRPr lang="en-US" sz="2700" smtClean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23850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6" grpId="1"/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7772400" cy="1431925"/>
          </a:xfrm>
        </p:spPr>
        <p:txBody>
          <a:bodyPr/>
          <a:lstStyle/>
          <a:p>
            <a:pPr algn="r" eaLnBrk="1" hangingPunct="1"/>
            <a:r>
              <a:rPr lang="fa-IR" sz="4000" b="1" smtClean="0">
                <a:solidFill>
                  <a:srgbClr val="FFFF00"/>
                </a:solidFill>
              </a:rPr>
              <a:t>تعریف سلامتی:</a:t>
            </a:r>
            <a:endParaRPr lang="en-US" sz="4000" b="1" smtClean="0">
              <a:solidFill>
                <a:srgbClr val="FFFF00"/>
              </a:solidFill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276475"/>
            <a:ext cx="6400800" cy="30972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a-IR" smtClean="0"/>
              <a:t>یک حالت کلی از سلامتی کامل جسمی، روحی و اجتماعی است و نه صرفاً عدم بیماری و ناتوانی.</a:t>
            </a:r>
          </a:p>
          <a:p>
            <a:pPr eaLnBrk="1" hangingPunct="1">
              <a:lnSpc>
                <a:spcPct val="80000"/>
              </a:lnSpc>
            </a:pPr>
            <a:endParaRPr lang="fa-IR" smtClean="0"/>
          </a:p>
          <a:p>
            <a:pPr eaLnBrk="1" hangingPunct="1">
              <a:lnSpc>
                <a:spcPct val="80000"/>
              </a:lnSpc>
            </a:pPr>
            <a:r>
              <a:rPr lang="fa-IR" smtClean="0"/>
              <a:t>آمادگی جسمانی نقش حمایت کننده را در سلامتی کل بدن بازی می کند.</a:t>
            </a:r>
            <a:endParaRPr lang="en-US" smtClean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23850" y="6165850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772400" cy="720725"/>
          </a:xfrm>
        </p:spPr>
        <p:txBody>
          <a:bodyPr/>
          <a:lstStyle/>
          <a:p>
            <a:pPr eaLnBrk="1" hangingPunct="1"/>
            <a:r>
              <a:rPr lang="fa-IR" smtClean="0">
                <a:solidFill>
                  <a:srgbClr val="FFFF00"/>
                </a:solidFill>
              </a:rPr>
              <a:t>آمادگی جسمانی: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530350"/>
            <a:ext cx="7777162" cy="5327650"/>
          </a:xfrm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smtClean="0"/>
              <a:t> داشتن توانایی انجام وظایف روزانه، باقدرت  و هوشیاری، بدون خستگی زائد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smtClean="0"/>
              <a:t>شرکت در فعالیتهای اوقات فراغت با انرژی کافی 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smtClean="0"/>
              <a:t>داشتن توانایی روبرو شدن با فشارهای بیش از حد متوسط بدنی هنگام مواجه شدن باموقعیت های اضطراری</a:t>
            </a:r>
          </a:p>
          <a:p>
            <a:pPr algn="r" eaLnBrk="1" hangingPunct="1"/>
            <a:endParaRPr lang="fa-IR" smtClean="0"/>
          </a:p>
          <a:p>
            <a:pPr algn="r" eaLnBrk="1" hangingPunct="1"/>
            <a:r>
              <a:rPr lang="fa-IR" smtClean="0"/>
              <a:t>شامل توانایی عمل عضله قلب، ششها و ساختار عمومی عضلات با حد اکثر ظرفیت آنها است.</a:t>
            </a:r>
            <a:endParaRPr lang="en-US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95288" y="6237288"/>
            <a:ext cx="1428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30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3000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30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3000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a-IR" smtClean="0">
                <a:solidFill>
                  <a:srgbClr val="FFFF00"/>
                </a:solidFill>
              </a:rPr>
              <a:t>اجزای آمادگی جسمانی مربوط به سلامتی:</a:t>
            </a:r>
            <a:endParaRPr lang="en-US" smtClean="0">
              <a:solidFill>
                <a:srgbClr val="FFFF00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35213"/>
            <a:ext cx="8153400" cy="3532187"/>
          </a:xfrm>
        </p:spPr>
        <p:txBody>
          <a:bodyPr/>
          <a:lstStyle/>
          <a:p>
            <a:pPr algn="r" rtl="1" eaLnBrk="1" hangingPunct="1"/>
            <a:r>
              <a:rPr lang="fa-IR" smtClean="0"/>
              <a:t>استقامت قلبی- تنفسی</a:t>
            </a:r>
          </a:p>
          <a:p>
            <a:pPr algn="r" rtl="1" eaLnBrk="1" hangingPunct="1"/>
            <a:r>
              <a:rPr lang="fa-IR" smtClean="0"/>
              <a:t>قدرت عضلانی</a:t>
            </a:r>
          </a:p>
          <a:p>
            <a:pPr algn="r" rtl="1" eaLnBrk="1" hangingPunct="1"/>
            <a:r>
              <a:rPr lang="fa-IR" smtClean="0"/>
              <a:t>انعطاف پذیری</a:t>
            </a:r>
          </a:p>
          <a:p>
            <a:pPr algn="r" rtl="1" eaLnBrk="1" hangingPunct="1"/>
            <a:r>
              <a:rPr lang="fa-IR" smtClean="0"/>
              <a:t>استقامت عضلانی</a:t>
            </a:r>
          </a:p>
          <a:p>
            <a:pPr algn="r" rtl="1" eaLnBrk="1" hangingPunct="1"/>
            <a:r>
              <a:rPr lang="fa-IR" smtClean="0"/>
              <a:t>ترکیب بدنی</a:t>
            </a:r>
            <a:endParaRPr lang="en-US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50825" y="63087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Reza Habibi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10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10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10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10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 build="p"/>
    </p:bldLst>
  </p:timing>
</p:sld>
</file>

<file path=ppt/theme/theme1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ed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1902_orig</Template>
  <TotalTime>0</TotalTime>
  <Words>975</Words>
  <Application>Microsoft Office PowerPoint</Application>
  <PresentationFormat>On-screen Show (4:3)</PresentationFormat>
  <Paragraphs>204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Times New Roman</vt:lpstr>
      <vt:lpstr>Wingdings</vt:lpstr>
      <vt:lpstr>Calibri</vt:lpstr>
      <vt:lpstr>Refined</vt:lpstr>
      <vt:lpstr>Aquatic Exercise</vt:lpstr>
      <vt:lpstr>Terminology</vt:lpstr>
      <vt:lpstr>اهداف تمرینات آبی    </vt:lpstr>
      <vt:lpstr>چه كساني نمي توانند از ورزش در آب استفاده نمايند؟ </vt:lpstr>
      <vt:lpstr>خواص آب</vt:lpstr>
      <vt:lpstr>برنامه ریزی جلسه تمرین</vt:lpstr>
      <vt:lpstr>تعریف سلامتی:</vt:lpstr>
      <vt:lpstr>آمادگی جسمانی:</vt:lpstr>
      <vt:lpstr>اجزای آمادگی جسمانی مربوط به سلامتی:</vt:lpstr>
      <vt:lpstr>استقامت قلبی – تنفسی:</vt:lpstr>
      <vt:lpstr> قدرت عضلانی:</vt:lpstr>
      <vt:lpstr>استقامت عضلانی:</vt:lpstr>
      <vt:lpstr>اجزای آمادگی جسمانی مربوط به مهارت:</vt:lpstr>
      <vt:lpstr>وسایل وتجهیزات</vt:lpstr>
      <vt:lpstr>PowerPoint Presentation</vt:lpstr>
      <vt:lpstr>PowerPoint Presentation</vt:lpstr>
      <vt:lpstr>PowerPoint Presentation</vt:lpstr>
      <vt:lpstr>تمرینات سطح مبتدی</vt:lpstr>
      <vt:lpstr>گرم کردن</vt:lpstr>
      <vt:lpstr>تمرینات سطح مبتدی</vt:lpstr>
      <vt:lpstr>PowerPoint Presentation</vt:lpstr>
      <vt:lpstr>PowerPoint Presentation</vt:lpstr>
      <vt:lpstr>PowerPoint Presentation</vt:lpstr>
      <vt:lpstr>PowerPoint Presentation</vt:lpstr>
      <vt:lpstr>تمرینات سطح متوسط</vt:lpstr>
      <vt:lpstr>تمرینات سطح مبتدی+سطح متوسط</vt:lpstr>
      <vt:lpstr>PowerPoint Presentation</vt:lpstr>
      <vt:lpstr>PowerPoint Presentation</vt:lpstr>
      <vt:lpstr>تمرینات سطح پیشرفته</vt:lpstr>
      <vt:lpstr>تمرینات سطح 1و2+سطح پیشرفته</vt:lpstr>
      <vt:lpstr>PowerPoint Presentation</vt:lpstr>
      <vt:lpstr>Rest  &amp; Recovery</vt:lpstr>
      <vt:lpstr>VISION&amp;AQUATHERM</vt:lpstr>
      <vt:lpstr>Reflexology &amp; Rest</vt:lpstr>
      <vt:lpstr>SPA</vt:lpstr>
      <vt:lpstr>Habibi_noa@yahoo.com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Aquatic Exercise</dc:title>
  <dc:creator>omid arzi</dc:creator>
  <cp:lastModifiedBy>omid arzi</cp:lastModifiedBy>
  <cp:revision>1</cp:revision>
  <dcterms:created xsi:type="dcterms:W3CDTF">2022-02-09T06:59:04Z</dcterms:created>
  <dcterms:modified xsi:type="dcterms:W3CDTF">2022-02-09T06:59:21Z</dcterms:modified>
</cp:coreProperties>
</file>