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32" r:id="rId1"/>
  </p:sldMasterIdLst>
  <p:sldIdLst>
    <p:sldId id="257" r:id="rId2"/>
    <p:sldId id="258" r:id="rId3"/>
    <p:sldId id="260" r:id="rId4"/>
    <p:sldId id="272" r:id="rId5"/>
    <p:sldId id="273" r:id="rId6"/>
    <p:sldId id="283" r:id="rId7"/>
    <p:sldId id="269" r:id="rId8"/>
    <p:sldId id="262" r:id="rId9"/>
    <p:sldId id="274" r:id="rId10"/>
    <p:sldId id="275" r:id="rId11"/>
    <p:sldId id="276" r:id="rId12"/>
    <p:sldId id="277" r:id="rId13"/>
    <p:sldId id="278" r:id="rId14"/>
    <p:sldId id="279" r:id="rId15"/>
    <p:sldId id="284" r:id="rId16"/>
    <p:sldId id="280" r:id="rId17"/>
    <p:sldId id="281" r:id="rId18"/>
    <p:sldId id="285" r:id="rId19"/>
    <p:sldId id="282" r:id="rId2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7127" autoAdjust="0"/>
  </p:normalViewPr>
  <p:slideViewPr>
    <p:cSldViewPr>
      <p:cViewPr varScale="1">
        <p:scale>
          <a:sx n="69" d="100"/>
          <a:sy n="69" d="100"/>
        </p:scale>
        <p:origin x="-140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BF8BD-9B63-40A7-8410-68981C5A4476}" type="doc">
      <dgm:prSet loTypeId="urn:microsoft.com/office/officeart/2005/8/layout/matrix3" loCatId="matrix" qsTypeId="urn:microsoft.com/office/officeart/2005/8/quickstyle/3d1" qsCatId="3D" csTypeId="urn:microsoft.com/office/officeart/2005/8/colors/accent4_5" csCatId="accent4" phldr="1"/>
      <dgm:spPr/>
      <dgm:t>
        <a:bodyPr/>
        <a:lstStyle/>
        <a:p>
          <a:endParaRPr lang="en-US"/>
        </a:p>
      </dgm:t>
    </dgm:pt>
    <dgm:pt modelId="{F8FB601D-B0D6-4796-B9FB-9A74D22650A7}">
      <dgm:prSet phldrT="[Text]" custT="1"/>
      <dgm:spPr/>
      <dgm:t>
        <a:bodyPr/>
        <a:lstStyle/>
        <a:p>
          <a:endParaRPr lang="en-US" sz="2400" dirty="0"/>
        </a:p>
      </dgm:t>
    </dgm:pt>
    <dgm:pt modelId="{CE9211A3-0619-45EF-994D-FBE0D9CD7B83}" type="parTrans" cxnId="{7DF8D2A5-9928-473E-9703-66D32F4ECA91}">
      <dgm:prSet/>
      <dgm:spPr/>
      <dgm:t>
        <a:bodyPr/>
        <a:lstStyle/>
        <a:p>
          <a:endParaRPr lang="en-US"/>
        </a:p>
      </dgm:t>
    </dgm:pt>
    <dgm:pt modelId="{4B6036CB-338D-46FB-B412-8EA84FA6F6E1}" type="sibTrans" cxnId="{7DF8D2A5-9928-473E-9703-66D32F4ECA91}">
      <dgm:prSet/>
      <dgm:spPr/>
      <dgm:t>
        <a:bodyPr/>
        <a:lstStyle/>
        <a:p>
          <a:endParaRPr lang="en-US"/>
        </a:p>
      </dgm:t>
    </dgm:pt>
    <dgm:pt modelId="{4B569C25-722F-49C0-ABD9-0C7CA622A517}">
      <dgm:prSet phldrT="[Text]"/>
      <dgm:spPr/>
      <dgm:t>
        <a:bodyPr/>
        <a:lstStyle/>
        <a:p>
          <a:endParaRPr lang="en-US" dirty="0"/>
        </a:p>
      </dgm:t>
    </dgm:pt>
    <dgm:pt modelId="{E2D956B7-3B74-4E2B-BB6E-50EDD12F9FBD}" type="parTrans" cxnId="{F009A9B3-3DE7-43E7-A5F2-84BAD1C0ACAA}">
      <dgm:prSet/>
      <dgm:spPr/>
      <dgm:t>
        <a:bodyPr/>
        <a:lstStyle/>
        <a:p>
          <a:endParaRPr lang="en-US"/>
        </a:p>
      </dgm:t>
    </dgm:pt>
    <dgm:pt modelId="{27266443-58C6-4BD2-B6C1-B0E2A47E8854}" type="sibTrans" cxnId="{F009A9B3-3DE7-43E7-A5F2-84BAD1C0ACAA}">
      <dgm:prSet/>
      <dgm:spPr/>
      <dgm:t>
        <a:bodyPr/>
        <a:lstStyle/>
        <a:p>
          <a:endParaRPr lang="en-US"/>
        </a:p>
      </dgm:t>
    </dgm:pt>
    <dgm:pt modelId="{C2ACEFF5-D9A5-47E0-AD34-625DA149BE4F}">
      <dgm:prSet phldrT="[Text]"/>
      <dgm:spPr/>
      <dgm:t>
        <a:bodyPr/>
        <a:lstStyle/>
        <a:p>
          <a:endParaRPr lang="en-US" dirty="0"/>
        </a:p>
      </dgm:t>
    </dgm:pt>
    <dgm:pt modelId="{873253A0-190F-485E-8B9B-CFC7D93E874A}" type="parTrans" cxnId="{19168103-FE86-4721-B7FB-D7282BE0175A}">
      <dgm:prSet/>
      <dgm:spPr/>
      <dgm:t>
        <a:bodyPr/>
        <a:lstStyle/>
        <a:p>
          <a:endParaRPr lang="en-US"/>
        </a:p>
      </dgm:t>
    </dgm:pt>
    <dgm:pt modelId="{D5325436-0A8D-4653-8F6A-16F08D988A97}" type="sibTrans" cxnId="{19168103-FE86-4721-B7FB-D7282BE0175A}">
      <dgm:prSet/>
      <dgm:spPr/>
      <dgm:t>
        <a:bodyPr/>
        <a:lstStyle/>
        <a:p>
          <a:endParaRPr lang="en-US"/>
        </a:p>
      </dgm:t>
    </dgm:pt>
    <dgm:pt modelId="{E3980ED5-D290-4079-83B0-9C8846E7FB37}">
      <dgm:prSet phldrT="[Text]"/>
      <dgm:spPr/>
      <dgm:t>
        <a:bodyPr/>
        <a:lstStyle/>
        <a:p>
          <a:endParaRPr lang="en-US" dirty="0"/>
        </a:p>
      </dgm:t>
    </dgm:pt>
    <dgm:pt modelId="{F73CC03C-002D-4472-A926-C6FC9BB251FE}" type="parTrans" cxnId="{BBE33EC2-1F9E-465C-8DD5-0C7645D58264}">
      <dgm:prSet/>
      <dgm:spPr/>
      <dgm:t>
        <a:bodyPr/>
        <a:lstStyle/>
        <a:p>
          <a:endParaRPr lang="en-US"/>
        </a:p>
      </dgm:t>
    </dgm:pt>
    <dgm:pt modelId="{1EE03D98-C613-4379-9444-F8589CA71D0A}" type="sibTrans" cxnId="{BBE33EC2-1F9E-465C-8DD5-0C7645D58264}">
      <dgm:prSet/>
      <dgm:spPr/>
      <dgm:t>
        <a:bodyPr/>
        <a:lstStyle/>
        <a:p>
          <a:endParaRPr lang="en-US"/>
        </a:p>
      </dgm:t>
    </dgm:pt>
    <dgm:pt modelId="{DCCDBB49-BBBC-47D2-A3DF-DE2AF56CB94D}" type="pres">
      <dgm:prSet presAssocID="{D8CBF8BD-9B63-40A7-8410-68981C5A4476}" presName="matrix" presStyleCnt="0">
        <dgm:presLayoutVars>
          <dgm:chMax val="1"/>
          <dgm:dir/>
          <dgm:resizeHandles val="exact"/>
        </dgm:presLayoutVars>
      </dgm:prSet>
      <dgm:spPr/>
      <dgm:t>
        <a:bodyPr/>
        <a:lstStyle/>
        <a:p>
          <a:endParaRPr lang="en-US"/>
        </a:p>
      </dgm:t>
    </dgm:pt>
    <dgm:pt modelId="{638802BC-1970-47D2-ABFF-1FBB339FC95F}" type="pres">
      <dgm:prSet presAssocID="{D8CBF8BD-9B63-40A7-8410-68981C5A4476}" presName="diamond" presStyleLbl="bgShp" presStyleIdx="0" presStyleCnt="1"/>
      <dgm:spPr/>
    </dgm:pt>
    <dgm:pt modelId="{2FD0132A-1472-405A-B088-09CB794515BE}" type="pres">
      <dgm:prSet presAssocID="{D8CBF8BD-9B63-40A7-8410-68981C5A4476}" presName="quad1" presStyleLbl="node1" presStyleIdx="0" presStyleCnt="4">
        <dgm:presLayoutVars>
          <dgm:chMax val="0"/>
          <dgm:chPref val="0"/>
          <dgm:bulletEnabled val="1"/>
        </dgm:presLayoutVars>
      </dgm:prSet>
      <dgm:spPr/>
      <dgm:t>
        <a:bodyPr/>
        <a:lstStyle/>
        <a:p>
          <a:endParaRPr lang="en-US"/>
        </a:p>
      </dgm:t>
    </dgm:pt>
    <dgm:pt modelId="{BA4D27B6-C48A-4A5F-A932-4D2AAE168150}" type="pres">
      <dgm:prSet presAssocID="{D8CBF8BD-9B63-40A7-8410-68981C5A4476}" presName="quad2" presStyleLbl="node1" presStyleIdx="1" presStyleCnt="4">
        <dgm:presLayoutVars>
          <dgm:chMax val="0"/>
          <dgm:chPref val="0"/>
          <dgm:bulletEnabled val="1"/>
        </dgm:presLayoutVars>
      </dgm:prSet>
      <dgm:spPr/>
      <dgm:t>
        <a:bodyPr/>
        <a:lstStyle/>
        <a:p>
          <a:endParaRPr lang="en-US"/>
        </a:p>
      </dgm:t>
    </dgm:pt>
    <dgm:pt modelId="{94ED44F4-485D-443F-9796-0ECCF2C7B5EE}" type="pres">
      <dgm:prSet presAssocID="{D8CBF8BD-9B63-40A7-8410-68981C5A4476}" presName="quad3" presStyleLbl="node1" presStyleIdx="2" presStyleCnt="4">
        <dgm:presLayoutVars>
          <dgm:chMax val="0"/>
          <dgm:chPref val="0"/>
          <dgm:bulletEnabled val="1"/>
        </dgm:presLayoutVars>
      </dgm:prSet>
      <dgm:spPr/>
      <dgm:t>
        <a:bodyPr/>
        <a:lstStyle/>
        <a:p>
          <a:endParaRPr lang="en-US"/>
        </a:p>
      </dgm:t>
    </dgm:pt>
    <dgm:pt modelId="{4BD3774E-945F-42F4-98F8-A3766BB0BE22}" type="pres">
      <dgm:prSet presAssocID="{D8CBF8BD-9B63-40A7-8410-68981C5A4476}" presName="quad4" presStyleLbl="node1" presStyleIdx="3" presStyleCnt="4">
        <dgm:presLayoutVars>
          <dgm:chMax val="0"/>
          <dgm:chPref val="0"/>
          <dgm:bulletEnabled val="1"/>
        </dgm:presLayoutVars>
      </dgm:prSet>
      <dgm:spPr/>
      <dgm:t>
        <a:bodyPr/>
        <a:lstStyle/>
        <a:p>
          <a:endParaRPr lang="en-US"/>
        </a:p>
      </dgm:t>
    </dgm:pt>
  </dgm:ptLst>
  <dgm:cxnLst>
    <dgm:cxn modelId="{19168103-FE86-4721-B7FB-D7282BE0175A}" srcId="{D8CBF8BD-9B63-40A7-8410-68981C5A4476}" destId="{C2ACEFF5-D9A5-47E0-AD34-625DA149BE4F}" srcOrd="2" destOrd="0" parTransId="{873253A0-190F-485E-8B9B-CFC7D93E874A}" sibTransId="{D5325436-0A8D-4653-8F6A-16F08D988A97}"/>
    <dgm:cxn modelId="{54E080CE-8193-4286-A3C4-52E947D3831C}" type="presOf" srcId="{F8FB601D-B0D6-4796-B9FB-9A74D22650A7}" destId="{2FD0132A-1472-405A-B088-09CB794515BE}" srcOrd="0" destOrd="0" presId="urn:microsoft.com/office/officeart/2005/8/layout/matrix3"/>
    <dgm:cxn modelId="{F009A9B3-3DE7-43E7-A5F2-84BAD1C0ACAA}" srcId="{D8CBF8BD-9B63-40A7-8410-68981C5A4476}" destId="{4B569C25-722F-49C0-ABD9-0C7CA622A517}" srcOrd="1" destOrd="0" parTransId="{E2D956B7-3B74-4E2B-BB6E-50EDD12F9FBD}" sibTransId="{27266443-58C6-4BD2-B6C1-B0E2A47E8854}"/>
    <dgm:cxn modelId="{DDE155A3-BF4F-4701-84E2-CC0CCBC31890}" type="presOf" srcId="{4B569C25-722F-49C0-ABD9-0C7CA622A517}" destId="{BA4D27B6-C48A-4A5F-A932-4D2AAE168150}" srcOrd="0" destOrd="0" presId="urn:microsoft.com/office/officeart/2005/8/layout/matrix3"/>
    <dgm:cxn modelId="{7DF8D2A5-9928-473E-9703-66D32F4ECA91}" srcId="{D8CBF8BD-9B63-40A7-8410-68981C5A4476}" destId="{F8FB601D-B0D6-4796-B9FB-9A74D22650A7}" srcOrd="0" destOrd="0" parTransId="{CE9211A3-0619-45EF-994D-FBE0D9CD7B83}" sibTransId="{4B6036CB-338D-46FB-B412-8EA84FA6F6E1}"/>
    <dgm:cxn modelId="{7B617339-8CC8-4511-9DFC-7BEEC06A2393}" type="presOf" srcId="{D8CBF8BD-9B63-40A7-8410-68981C5A4476}" destId="{DCCDBB49-BBBC-47D2-A3DF-DE2AF56CB94D}" srcOrd="0" destOrd="0" presId="urn:microsoft.com/office/officeart/2005/8/layout/matrix3"/>
    <dgm:cxn modelId="{BBE33EC2-1F9E-465C-8DD5-0C7645D58264}" srcId="{D8CBF8BD-9B63-40A7-8410-68981C5A4476}" destId="{E3980ED5-D290-4079-83B0-9C8846E7FB37}" srcOrd="3" destOrd="0" parTransId="{F73CC03C-002D-4472-A926-C6FC9BB251FE}" sibTransId="{1EE03D98-C613-4379-9444-F8589CA71D0A}"/>
    <dgm:cxn modelId="{A85F8246-991E-4EFD-A507-6EC6842B8FCA}" type="presOf" srcId="{C2ACEFF5-D9A5-47E0-AD34-625DA149BE4F}" destId="{94ED44F4-485D-443F-9796-0ECCF2C7B5EE}" srcOrd="0" destOrd="0" presId="urn:microsoft.com/office/officeart/2005/8/layout/matrix3"/>
    <dgm:cxn modelId="{CA3EC007-EC26-4AA8-BD71-06CE2761DF80}" type="presOf" srcId="{E3980ED5-D290-4079-83B0-9C8846E7FB37}" destId="{4BD3774E-945F-42F4-98F8-A3766BB0BE22}" srcOrd="0" destOrd="0" presId="urn:microsoft.com/office/officeart/2005/8/layout/matrix3"/>
    <dgm:cxn modelId="{F591885A-44F9-4FFC-86E7-35A74C9C85C7}" type="presParOf" srcId="{DCCDBB49-BBBC-47D2-A3DF-DE2AF56CB94D}" destId="{638802BC-1970-47D2-ABFF-1FBB339FC95F}" srcOrd="0" destOrd="0" presId="urn:microsoft.com/office/officeart/2005/8/layout/matrix3"/>
    <dgm:cxn modelId="{96A092E7-17BB-4857-B71A-AE09579EB392}" type="presParOf" srcId="{DCCDBB49-BBBC-47D2-A3DF-DE2AF56CB94D}" destId="{2FD0132A-1472-405A-B088-09CB794515BE}" srcOrd="1" destOrd="0" presId="urn:microsoft.com/office/officeart/2005/8/layout/matrix3"/>
    <dgm:cxn modelId="{C5DEEED3-7727-4CE6-8F48-A7A9E0DFE95A}" type="presParOf" srcId="{DCCDBB49-BBBC-47D2-A3DF-DE2AF56CB94D}" destId="{BA4D27B6-C48A-4A5F-A932-4D2AAE168150}" srcOrd="2" destOrd="0" presId="urn:microsoft.com/office/officeart/2005/8/layout/matrix3"/>
    <dgm:cxn modelId="{C08FE322-51C3-40C6-BF5D-7AE9A9ABB835}" type="presParOf" srcId="{DCCDBB49-BBBC-47D2-A3DF-DE2AF56CB94D}" destId="{94ED44F4-485D-443F-9796-0ECCF2C7B5EE}" srcOrd="3" destOrd="0" presId="urn:microsoft.com/office/officeart/2005/8/layout/matrix3"/>
    <dgm:cxn modelId="{3DA2D68F-61D6-469B-A9D0-6E5A8D50D692}" type="presParOf" srcId="{DCCDBB49-BBBC-47D2-A3DF-DE2AF56CB94D}" destId="{4BD3774E-945F-42F4-98F8-A3766BB0BE2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802BC-1970-47D2-ABFF-1FBB339FC95F}">
      <dsp:nvSpPr>
        <dsp:cNvPr id="0" name=""/>
        <dsp:cNvSpPr/>
      </dsp:nvSpPr>
      <dsp:spPr>
        <a:xfrm>
          <a:off x="1016000" y="0"/>
          <a:ext cx="4064000" cy="4064000"/>
        </a:xfrm>
        <a:prstGeom prst="diamond">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FD0132A-1472-405A-B088-09CB794515BE}">
      <dsp:nvSpPr>
        <dsp:cNvPr id="0" name=""/>
        <dsp:cNvSpPr/>
      </dsp:nvSpPr>
      <dsp:spPr>
        <a:xfrm>
          <a:off x="1402080" y="386080"/>
          <a:ext cx="1584960" cy="1584960"/>
        </a:xfrm>
        <a:prstGeom prst="roundRect">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479451" y="463451"/>
        <a:ext cx="1430218" cy="1430218"/>
      </dsp:txXfrm>
    </dsp:sp>
    <dsp:sp modelId="{BA4D27B6-C48A-4A5F-A932-4D2AAE168150}">
      <dsp:nvSpPr>
        <dsp:cNvPr id="0" name=""/>
        <dsp:cNvSpPr/>
      </dsp:nvSpPr>
      <dsp:spPr>
        <a:xfrm>
          <a:off x="3108960" y="386080"/>
          <a:ext cx="1584960" cy="1584960"/>
        </a:xfrm>
        <a:prstGeom prst="roundRect">
          <a:avLst/>
        </a:prstGeom>
        <a:gradFill rotWithShape="0">
          <a:gsLst>
            <a:gs pos="0">
              <a:schemeClr val="accent4">
                <a:alpha val="90000"/>
                <a:hueOff val="0"/>
                <a:satOff val="0"/>
                <a:lumOff val="0"/>
                <a:alphaOff val="-13333"/>
                <a:shade val="51000"/>
                <a:satMod val="130000"/>
              </a:schemeClr>
            </a:gs>
            <a:gs pos="80000">
              <a:schemeClr val="accent4">
                <a:alpha val="90000"/>
                <a:hueOff val="0"/>
                <a:satOff val="0"/>
                <a:lumOff val="0"/>
                <a:alphaOff val="-13333"/>
                <a:shade val="93000"/>
                <a:satMod val="130000"/>
              </a:schemeClr>
            </a:gs>
            <a:gs pos="100000">
              <a:schemeClr val="accent4">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186331" y="463451"/>
        <a:ext cx="1430218" cy="1430218"/>
      </dsp:txXfrm>
    </dsp:sp>
    <dsp:sp modelId="{94ED44F4-485D-443F-9796-0ECCF2C7B5EE}">
      <dsp:nvSpPr>
        <dsp:cNvPr id="0" name=""/>
        <dsp:cNvSpPr/>
      </dsp:nvSpPr>
      <dsp:spPr>
        <a:xfrm>
          <a:off x="1402080" y="2092960"/>
          <a:ext cx="1584960" cy="1584960"/>
        </a:xfrm>
        <a:prstGeom prst="roundRect">
          <a:avLst/>
        </a:prstGeom>
        <a:gradFill rotWithShape="0">
          <a:gsLst>
            <a:gs pos="0">
              <a:schemeClr val="accent4">
                <a:alpha val="90000"/>
                <a:hueOff val="0"/>
                <a:satOff val="0"/>
                <a:lumOff val="0"/>
                <a:alphaOff val="-26667"/>
                <a:shade val="51000"/>
                <a:satMod val="130000"/>
              </a:schemeClr>
            </a:gs>
            <a:gs pos="80000">
              <a:schemeClr val="accent4">
                <a:alpha val="90000"/>
                <a:hueOff val="0"/>
                <a:satOff val="0"/>
                <a:lumOff val="0"/>
                <a:alphaOff val="-26667"/>
                <a:shade val="93000"/>
                <a:satMod val="130000"/>
              </a:schemeClr>
            </a:gs>
            <a:gs pos="100000">
              <a:schemeClr val="accent4">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479451" y="2170331"/>
        <a:ext cx="1430218" cy="1430218"/>
      </dsp:txXfrm>
    </dsp:sp>
    <dsp:sp modelId="{4BD3774E-945F-42F4-98F8-A3766BB0BE22}">
      <dsp:nvSpPr>
        <dsp:cNvPr id="0" name=""/>
        <dsp:cNvSpPr/>
      </dsp:nvSpPr>
      <dsp:spPr>
        <a:xfrm>
          <a:off x="3108960" y="2092960"/>
          <a:ext cx="1584960" cy="1584960"/>
        </a:xfrm>
        <a:prstGeom prst="roundRect">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186331" y="2170331"/>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dt" sz="half" idx="2"/>
          </p:nvPr>
        </p:nvSpPr>
        <p:spPr>
          <a:xfrm>
            <a:off x="0" y="6689725"/>
            <a:ext cx="2133600" cy="168275"/>
          </a:xfrm>
        </p:spPr>
        <p:txBody>
          <a:bodyPr/>
          <a:lstStyle>
            <a:lvl1pPr>
              <a:defRPr sz="900">
                <a:solidFill>
                  <a:schemeClr val="bg1"/>
                </a:solidFill>
              </a:defRPr>
            </a:lvl1pPr>
          </a:lstStyle>
          <a:p>
            <a:fld id="{E18242BD-FAA4-4465-A393-A87A420366DE}" type="datetimeFigureOut">
              <a:rPr lang="fa-IR" smtClean="0"/>
              <a:pPr/>
              <a:t>09/07/1436</a:t>
            </a:fld>
            <a:endParaRPr lang="fa-IR"/>
          </a:p>
        </p:txBody>
      </p:sp>
      <p:sp>
        <p:nvSpPr>
          <p:cNvPr id="11269" name="Rectangle 5"/>
          <p:cNvSpPr>
            <a:spLocks noGrp="1" noChangeArrowheads="1"/>
          </p:cNvSpPr>
          <p:nvPr>
            <p:ph type="ftr" sz="quarter" idx="3"/>
          </p:nvPr>
        </p:nvSpPr>
        <p:spPr>
          <a:xfrm>
            <a:off x="3124200" y="6689725"/>
            <a:ext cx="2895600" cy="168275"/>
          </a:xfrm>
        </p:spPr>
        <p:txBody>
          <a:bodyPr/>
          <a:lstStyle>
            <a:lvl1pPr>
              <a:defRPr sz="900">
                <a:solidFill>
                  <a:schemeClr val="bg1"/>
                </a:solidFill>
              </a:defRPr>
            </a:lvl1pPr>
          </a:lstStyle>
          <a:p>
            <a:endParaRPr lang="fa-IR"/>
          </a:p>
        </p:txBody>
      </p:sp>
      <p:sp>
        <p:nvSpPr>
          <p:cNvPr id="11270" name="Rectangle 6"/>
          <p:cNvSpPr>
            <a:spLocks noGrp="1" noChangeArrowheads="1"/>
          </p:cNvSpPr>
          <p:nvPr>
            <p:ph type="sldNum" sz="quarter" idx="4"/>
          </p:nvPr>
        </p:nvSpPr>
        <p:spPr>
          <a:xfrm>
            <a:off x="7010400" y="6689725"/>
            <a:ext cx="2133600" cy="168275"/>
          </a:xfrm>
        </p:spPr>
        <p:txBody>
          <a:bodyPr/>
          <a:lstStyle>
            <a:lvl1pPr>
              <a:defRPr sz="900">
                <a:solidFill>
                  <a:schemeClr val="bg1"/>
                </a:solidFill>
              </a:defRPr>
            </a:lvl1pPr>
          </a:lstStyle>
          <a:p>
            <a:fld id="{B4CCE089-5F01-4EE0-AF42-017D71837F91}" type="slidenum">
              <a:rPr lang="fa-IR" smtClean="0"/>
              <a:pPr/>
              <a:t>‹#›</a:t>
            </a:fld>
            <a:endParaRPr lang="fa-IR"/>
          </a:p>
        </p:txBody>
      </p:sp>
      <p:sp>
        <p:nvSpPr>
          <p:cNvPr id="11266" name="Rectangle 2"/>
          <p:cNvSpPr>
            <a:spLocks noGrp="1" noChangeArrowheads="1"/>
          </p:cNvSpPr>
          <p:nvPr>
            <p:ph type="ctrTitle"/>
          </p:nvPr>
        </p:nvSpPr>
        <p:spPr>
          <a:xfrm>
            <a:off x="0" y="5486400"/>
            <a:ext cx="9144000" cy="457200"/>
          </a:xfrm>
        </p:spPr>
        <p:txBody>
          <a:bodyPr/>
          <a:lstStyle>
            <a:lvl1pPr>
              <a:defRPr sz="5400">
                <a:solidFill>
                  <a:schemeClr val="bg1"/>
                </a:solidFill>
              </a:defRPr>
            </a:lvl1pPr>
          </a:lstStyle>
          <a:p>
            <a:r>
              <a:rPr lang="en-US" smtClean="0"/>
              <a:t>Click to edit Master title style</a:t>
            </a:r>
            <a:endParaRPr lang="en-US"/>
          </a:p>
        </p:txBody>
      </p:sp>
      <p:sp>
        <p:nvSpPr>
          <p:cNvPr id="11267" name="Rectangle 3"/>
          <p:cNvSpPr>
            <a:spLocks noGrp="1" noChangeArrowheads="1"/>
          </p:cNvSpPr>
          <p:nvPr>
            <p:ph type="subTitle" idx="1"/>
          </p:nvPr>
        </p:nvSpPr>
        <p:spPr>
          <a:xfrm>
            <a:off x="0" y="5943600"/>
            <a:ext cx="9144000" cy="228600"/>
          </a:xfrm>
        </p:spPr>
        <p:txBody>
          <a:bodyPr/>
          <a:lstStyle>
            <a:lvl1pPr marL="0" indent="0" algn="ctr">
              <a:buSzPct val="250000"/>
              <a:defRPr>
                <a:solidFill>
                  <a:schemeClr val="bg1"/>
                </a:solidFill>
              </a:defRPr>
            </a:lvl1pPr>
          </a:lstStyle>
          <a:p>
            <a:r>
              <a:rPr lang="en-US" smtClean="0"/>
              <a:t>Click to edit Master subtitle style</a:t>
            </a:r>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8242BD-FAA4-4465-A393-A87A420366DE}" type="datetimeFigureOut">
              <a:rPr lang="fa-IR" smtClean="0"/>
              <a:pPr/>
              <a:t>09/07/1436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0"/>
            <a:ext cx="19431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0"/>
            <a:ext cx="56769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8242BD-FAA4-4465-A393-A87A420366DE}" type="datetimeFigureOut">
              <a:rPr lang="fa-IR" smtClean="0"/>
              <a:pPr/>
              <a:t>09/07/1436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609600"/>
            <a:ext cx="38100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609600"/>
            <a:ext cx="38100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29400"/>
            <a:ext cx="2133600" cy="228600"/>
          </a:xfrm>
        </p:spPr>
        <p:txBody>
          <a:bodyPr/>
          <a:lstStyle>
            <a:lvl1pPr>
              <a:defRPr/>
            </a:lvl1pPr>
          </a:lstStyle>
          <a:p>
            <a:fld id="{E18242BD-FAA4-4465-A393-A87A420366DE}" type="datetimeFigureOut">
              <a:rPr lang="fa-IR" smtClean="0"/>
              <a:pPr/>
              <a:t>09/07/1436</a:t>
            </a:fld>
            <a:endParaRPr lang="fa-IR"/>
          </a:p>
        </p:txBody>
      </p:sp>
      <p:sp>
        <p:nvSpPr>
          <p:cNvPr id="6" name="Footer Placeholder 5"/>
          <p:cNvSpPr>
            <a:spLocks noGrp="1"/>
          </p:cNvSpPr>
          <p:nvPr>
            <p:ph type="ftr" sz="quarter" idx="11"/>
          </p:nvPr>
        </p:nvSpPr>
        <p:spPr>
          <a:xfrm>
            <a:off x="3124200" y="6657975"/>
            <a:ext cx="2895600" cy="200025"/>
          </a:xfrm>
        </p:spPr>
        <p:txBody>
          <a:bodyPr/>
          <a:lstStyle>
            <a:lvl1pPr>
              <a:defRPr/>
            </a:lvl1pPr>
          </a:lstStyle>
          <a:p>
            <a:endParaRPr lang="fa-IR"/>
          </a:p>
        </p:txBody>
      </p:sp>
      <p:sp>
        <p:nvSpPr>
          <p:cNvPr id="7" name="Slide Number Placeholder 6"/>
          <p:cNvSpPr>
            <a:spLocks noGrp="1"/>
          </p:cNvSpPr>
          <p:nvPr>
            <p:ph type="sldNum" sz="quarter" idx="12"/>
          </p:nvPr>
        </p:nvSpPr>
        <p:spPr>
          <a:xfrm>
            <a:off x="7010400" y="6657975"/>
            <a:ext cx="2133600" cy="200025"/>
          </a:xfrm>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8242BD-FAA4-4465-A393-A87A420366DE}" type="datetimeFigureOut">
              <a:rPr lang="fa-IR" smtClean="0"/>
              <a:pPr/>
              <a:t>09/07/1436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8242BD-FAA4-4465-A393-A87A420366DE}" type="datetimeFigureOut">
              <a:rPr lang="fa-IR" smtClean="0"/>
              <a:pPr/>
              <a:t>09/07/1436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6096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6096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18242BD-FAA4-4465-A393-A87A420366DE}" type="datetimeFigureOut">
              <a:rPr lang="fa-IR" smtClean="0"/>
              <a:pPr/>
              <a:t>09/07/1436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18242BD-FAA4-4465-A393-A87A420366DE}" type="datetimeFigureOut">
              <a:rPr lang="fa-IR" smtClean="0"/>
              <a:pPr/>
              <a:t>09/07/1436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18242BD-FAA4-4465-A393-A87A420366DE}" type="datetimeFigureOut">
              <a:rPr lang="fa-IR" smtClean="0"/>
              <a:pPr/>
              <a:t>09/07/1436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18242BD-FAA4-4465-A393-A87A420366DE}" type="datetimeFigureOut">
              <a:rPr lang="fa-IR" smtClean="0"/>
              <a:pPr/>
              <a:t>09/07/1436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18242BD-FAA4-4465-A393-A87A420366DE}" type="datetimeFigureOut">
              <a:rPr lang="fa-IR" smtClean="0"/>
              <a:pPr/>
              <a:t>09/07/1436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18242BD-FAA4-4465-A393-A87A420366DE}" type="datetimeFigureOut">
              <a:rPr lang="fa-IR" smtClean="0"/>
              <a:pPr/>
              <a:t>09/07/1436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B4CCE089-5F01-4EE0-AF42-017D71837F91}" type="slidenum">
              <a:rPr lang="fa-IR" smtClean="0"/>
              <a:pPr/>
              <a:t>‹#›</a:t>
            </a:fld>
            <a:endParaRPr lang="fa-I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0"/>
            <a:ext cx="7772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71600" y="609600"/>
            <a:ext cx="7772400" cy="601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mn-lt"/>
              </a:defRPr>
            </a:lvl1pPr>
          </a:lstStyle>
          <a:p>
            <a:fld id="{E18242BD-FAA4-4465-A393-A87A420366DE}" type="datetimeFigureOut">
              <a:rPr lang="fa-IR" smtClean="0"/>
              <a:pPr/>
              <a:t>09/07/1436</a:t>
            </a:fld>
            <a:endParaRPr lang="fa-IR"/>
          </a:p>
        </p:txBody>
      </p:sp>
      <p:sp>
        <p:nvSpPr>
          <p:cNvPr id="1029" name="Rectangle 5"/>
          <p:cNvSpPr>
            <a:spLocks noGrp="1" noChangeArrowheads="1"/>
          </p:cNvSpPr>
          <p:nvPr>
            <p:ph type="ftr" sz="quarter" idx="3"/>
          </p:nvPr>
        </p:nvSpPr>
        <p:spPr bwMode="auto">
          <a:xfrm>
            <a:off x="3124200" y="6657975"/>
            <a:ext cx="28956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fa-IR"/>
          </a:p>
        </p:txBody>
      </p:sp>
      <p:sp>
        <p:nvSpPr>
          <p:cNvPr id="1030" name="Rectangle 6"/>
          <p:cNvSpPr>
            <a:spLocks noGrp="1" noChangeArrowheads="1"/>
          </p:cNvSpPr>
          <p:nvPr>
            <p:ph type="sldNum" sz="quarter" idx="4"/>
          </p:nvPr>
        </p:nvSpPr>
        <p:spPr bwMode="auto">
          <a:xfrm>
            <a:off x="7010400" y="6657975"/>
            <a:ext cx="21336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B4CCE089-5F01-4EE0-AF42-017D71837F91}"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ransition spd="med">
    <p:fade thruBlk="1"/>
  </p:transition>
  <p:txStyles>
    <p:titleStyle>
      <a:lvl1pPr algn="ctr" rtl="0" eaLnBrk="1" fontAlgn="base" hangingPunct="1">
        <a:spcBef>
          <a:spcPct val="0"/>
        </a:spcBef>
        <a:spcAft>
          <a:spcPct val="0"/>
        </a:spcAft>
        <a:defRPr sz="4000">
          <a:solidFill>
            <a:schemeClr val="tx1"/>
          </a:solidFill>
          <a:latin typeface="+mj-lt"/>
          <a:ea typeface="+mj-ea"/>
          <a:cs typeface="+mj-cs"/>
        </a:defRPr>
      </a:lvl1pPr>
      <a:lvl2pPr algn="ctr" rtl="0" eaLnBrk="1" fontAlgn="base" hangingPunct="1">
        <a:spcBef>
          <a:spcPct val="0"/>
        </a:spcBef>
        <a:spcAft>
          <a:spcPct val="0"/>
        </a:spcAft>
        <a:defRPr sz="4000">
          <a:solidFill>
            <a:schemeClr val="tx1"/>
          </a:solidFill>
          <a:latin typeface="Impact" pitchFamily="34" charset="0"/>
        </a:defRPr>
      </a:lvl2pPr>
      <a:lvl3pPr algn="ctr" rtl="0" eaLnBrk="1" fontAlgn="base" hangingPunct="1">
        <a:spcBef>
          <a:spcPct val="0"/>
        </a:spcBef>
        <a:spcAft>
          <a:spcPct val="0"/>
        </a:spcAft>
        <a:defRPr sz="4000">
          <a:solidFill>
            <a:schemeClr val="tx1"/>
          </a:solidFill>
          <a:latin typeface="Impact" pitchFamily="34" charset="0"/>
        </a:defRPr>
      </a:lvl3pPr>
      <a:lvl4pPr algn="ctr" rtl="0" eaLnBrk="1" fontAlgn="base" hangingPunct="1">
        <a:spcBef>
          <a:spcPct val="0"/>
        </a:spcBef>
        <a:spcAft>
          <a:spcPct val="0"/>
        </a:spcAft>
        <a:defRPr sz="4000">
          <a:solidFill>
            <a:schemeClr val="tx1"/>
          </a:solidFill>
          <a:latin typeface="Impact" pitchFamily="34" charset="0"/>
        </a:defRPr>
      </a:lvl4pPr>
      <a:lvl5pPr algn="ctr" rtl="0" eaLnBrk="1" fontAlgn="base" hangingPunct="1">
        <a:spcBef>
          <a:spcPct val="0"/>
        </a:spcBef>
        <a:spcAft>
          <a:spcPct val="0"/>
        </a:spcAft>
        <a:defRPr sz="4000">
          <a:solidFill>
            <a:schemeClr val="tx1"/>
          </a:solidFill>
          <a:latin typeface="Impact" pitchFamily="34" charset="0"/>
        </a:defRPr>
      </a:lvl5pPr>
      <a:lvl6pPr marL="457200" algn="ctr" rtl="0" eaLnBrk="1" fontAlgn="base" hangingPunct="1">
        <a:spcBef>
          <a:spcPct val="0"/>
        </a:spcBef>
        <a:spcAft>
          <a:spcPct val="0"/>
        </a:spcAft>
        <a:defRPr sz="4000">
          <a:solidFill>
            <a:schemeClr val="tx1"/>
          </a:solidFill>
          <a:latin typeface="Impact" pitchFamily="34" charset="0"/>
        </a:defRPr>
      </a:lvl6pPr>
      <a:lvl7pPr marL="914400" algn="ctr" rtl="0" eaLnBrk="1" fontAlgn="base" hangingPunct="1">
        <a:spcBef>
          <a:spcPct val="0"/>
        </a:spcBef>
        <a:spcAft>
          <a:spcPct val="0"/>
        </a:spcAft>
        <a:defRPr sz="4000">
          <a:solidFill>
            <a:schemeClr val="tx1"/>
          </a:solidFill>
          <a:latin typeface="Impact" pitchFamily="34" charset="0"/>
        </a:defRPr>
      </a:lvl7pPr>
      <a:lvl8pPr marL="1371600" algn="ctr" rtl="0" eaLnBrk="1" fontAlgn="base" hangingPunct="1">
        <a:spcBef>
          <a:spcPct val="0"/>
        </a:spcBef>
        <a:spcAft>
          <a:spcPct val="0"/>
        </a:spcAft>
        <a:defRPr sz="4000">
          <a:solidFill>
            <a:schemeClr val="tx1"/>
          </a:solidFill>
          <a:latin typeface="Impact" pitchFamily="34" charset="0"/>
        </a:defRPr>
      </a:lvl8pPr>
      <a:lvl9pPr marL="1828800" algn="ctr" rtl="0" eaLnBrk="1" fontAlgn="base" hangingPunct="1">
        <a:spcBef>
          <a:spcPct val="0"/>
        </a:spcBef>
        <a:spcAft>
          <a:spcPct val="0"/>
        </a:spcAft>
        <a:defRPr sz="4000">
          <a:solidFill>
            <a:schemeClr val="tx1"/>
          </a:solidFill>
          <a:latin typeface="Impact" pitchFamily="34" charset="0"/>
        </a:defRPr>
      </a:lvl9pPr>
    </p:titleStyle>
    <p:bodyStyle>
      <a:lvl1pPr marL="342900" indent="-342900" algn="l" rtl="0" eaLnBrk="1" fontAlgn="base" hangingPunct="1">
        <a:spcBef>
          <a:spcPct val="20000"/>
        </a:spcBef>
        <a:spcAft>
          <a:spcPct val="0"/>
        </a:spcAft>
        <a:buSzPct val="300000"/>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300000"/>
        <a:defRPr sz="2400">
          <a:solidFill>
            <a:schemeClr val="tx1"/>
          </a:solidFill>
          <a:latin typeface="+mn-lt"/>
        </a:defRPr>
      </a:lvl2pPr>
      <a:lvl3pPr marL="1143000" indent="-228600" algn="l" rtl="0" eaLnBrk="1" fontAlgn="base" hangingPunct="1">
        <a:spcBef>
          <a:spcPct val="20000"/>
        </a:spcBef>
        <a:spcAft>
          <a:spcPct val="0"/>
        </a:spcAft>
        <a:buSzPct val="300000"/>
        <a:defRPr sz="2000">
          <a:solidFill>
            <a:schemeClr val="tx1"/>
          </a:solidFill>
          <a:latin typeface="+mn-lt"/>
        </a:defRPr>
      </a:lvl3pPr>
      <a:lvl4pPr marL="1600200" indent="-228600" algn="l" rtl="0" eaLnBrk="1" fontAlgn="base" hangingPunct="1">
        <a:spcBef>
          <a:spcPct val="20000"/>
        </a:spcBef>
        <a:spcAft>
          <a:spcPct val="0"/>
        </a:spcAft>
        <a:buSzPct val="300000"/>
        <a:defRPr>
          <a:solidFill>
            <a:schemeClr val="tx1"/>
          </a:solidFill>
          <a:latin typeface="+mn-lt"/>
        </a:defRPr>
      </a:lvl4pPr>
      <a:lvl5pPr marL="2057400" indent="-228600" algn="l" rtl="0" eaLnBrk="1" fontAlgn="base" hangingPunct="1">
        <a:spcBef>
          <a:spcPct val="20000"/>
        </a:spcBef>
        <a:spcAft>
          <a:spcPct val="0"/>
        </a:spcAft>
        <a:buSzPct val="300000"/>
        <a:defRPr>
          <a:solidFill>
            <a:schemeClr val="tx1"/>
          </a:solidFill>
          <a:latin typeface="+mn-lt"/>
        </a:defRPr>
      </a:lvl5pPr>
      <a:lvl6pPr marL="2514600" indent="-228600" algn="l" rtl="0" eaLnBrk="1" fontAlgn="base" hangingPunct="1">
        <a:spcBef>
          <a:spcPct val="20000"/>
        </a:spcBef>
        <a:spcAft>
          <a:spcPct val="0"/>
        </a:spcAft>
        <a:buSzPct val="300000"/>
        <a:defRPr>
          <a:solidFill>
            <a:schemeClr val="tx1"/>
          </a:solidFill>
          <a:latin typeface="+mn-lt"/>
        </a:defRPr>
      </a:lvl6pPr>
      <a:lvl7pPr marL="2971800" indent="-228600" algn="l" rtl="0" eaLnBrk="1" fontAlgn="base" hangingPunct="1">
        <a:spcBef>
          <a:spcPct val="20000"/>
        </a:spcBef>
        <a:spcAft>
          <a:spcPct val="0"/>
        </a:spcAft>
        <a:buSzPct val="300000"/>
        <a:defRPr>
          <a:solidFill>
            <a:schemeClr val="tx1"/>
          </a:solidFill>
          <a:latin typeface="+mn-lt"/>
        </a:defRPr>
      </a:lvl7pPr>
      <a:lvl8pPr marL="3429000" indent="-228600" algn="l" rtl="0" eaLnBrk="1" fontAlgn="base" hangingPunct="1">
        <a:spcBef>
          <a:spcPct val="20000"/>
        </a:spcBef>
        <a:spcAft>
          <a:spcPct val="0"/>
        </a:spcAft>
        <a:buSzPct val="300000"/>
        <a:defRPr>
          <a:solidFill>
            <a:schemeClr val="tx1"/>
          </a:solidFill>
          <a:latin typeface="+mn-lt"/>
        </a:defRPr>
      </a:lvl8pPr>
      <a:lvl9pPr marL="3886200" indent="-228600" algn="l" rtl="0" eaLnBrk="1" fontAlgn="base" hangingPunct="1">
        <a:spcBef>
          <a:spcPct val="20000"/>
        </a:spcBef>
        <a:spcAft>
          <a:spcPct val="0"/>
        </a:spcAft>
        <a:buSzPct val="300000"/>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56656" y="2263552"/>
            <a:ext cx="6696744" cy="2232248"/>
          </a:xfrm>
          <a:prstGeom prst="rect">
            <a:avLst/>
          </a:prstGeom>
          <a:solidFill>
            <a:schemeClr val="accent1">
              <a:alpha val="87000"/>
            </a:schemeClr>
          </a:solidFill>
          <a:ln w="76200">
            <a:solidFill>
              <a:schemeClr val="tx1">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3200" dirty="0">
              <a:solidFill>
                <a:schemeClr val="accent2">
                  <a:lumMod val="50000"/>
                </a:schemeClr>
              </a:solidFill>
            </a:endParaRPr>
          </a:p>
        </p:txBody>
      </p:sp>
      <p:sp>
        <p:nvSpPr>
          <p:cNvPr id="11" name="Rectangle 10"/>
          <p:cNvSpPr/>
          <p:nvPr/>
        </p:nvSpPr>
        <p:spPr>
          <a:xfrm>
            <a:off x="7620000" y="1772816"/>
            <a:ext cx="360040" cy="324036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p:cNvSpPr txBox="1"/>
          <p:nvPr/>
        </p:nvSpPr>
        <p:spPr>
          <a:xfrm>
            <a:off x="1371600" y="3068960"/>
            <a:ext cx="6174616" cy="584775"/>
          </a:xfrm>
          <a:prstGeom prst="rect">
            <a:avLst/>
          </a:prstGeom>
          <a:noFill/>
          <a:effectLst>
            <a:outerShdw blurRad="50800" dist="38100" dir="2700000" algn="tl" rotWithShape="0">
              <a:prstClr val="black">
                <a:alpha val="40000"/>
              </a:prstClr>
            </a:outerShdw>
          </a:effectLst>
          <a:scene3d>
            <a:camera prst="orthographicFront"/>
            <a:lightRig rig="soft" dir="t"/>
          </a:scene3d>
          <a:sp3d>
            <a:bevelT/>
          </a:sp3d>
        </p:spPr>
        <p:txBody>
          <a:bodyPr wrap="square" rtlCol="1">
            <a:spAutoFit/>
          </a:bodyPr>
          <a:lstStyle/>
          <a:p>
            <a:r>
              <a:rPr lang="fa-IR" sz="3200" spc="-150" dirty="0" smtClean="0">
                <a:cs typeface="B Titr" panose="00000700000000000000" pitchFamily="2" charset="-78"/>
              </a:rPr>
              <a:t>ضوابط مکانیابی ایستگاههای آتش نشانی شهری</a:t>
            </a:r>
            <a:endParaRPr lang="fa-IR" sz="3200" spc="-150" dirty="0">
              <a:cs typeface="B Titr" panose="00000700000000000000" pitchFamily="2" charset="-78"/>
            </a:endParaRPr>
          </a:p>
        </p:txBody>
      </p:sp>
      <p:pic>
        <p:nvPicPr>
          <p:cNvPr id="13" name="Picture 5"/>
          <p:cNvPicPr>
            <a:picLocks noChangeAspect="1" noChangeArrowheads="1"/>
          </p:cNvPicPr>
          <p:nvPr/>
        </p:nvPicPr>
        <p:blipFill>
          <a:blip r:embed="rId2" cstate="print">
            <a:lum bright="-40000" contrast="-40000"/>
            <a:extLst>
              <a:ext uri="{28A0092B-C50C-407E-A947-70E740481C1C}">
                <a14:useLocalDpi xmlns:a14="http://schemas.microsoft.com/office/drawing/2010/main" val="0"/>
              </a:ext>
            </a:extLst>
          </a:blip>
          <a:srcRect/>
          <a:stretch>
            <a:fillRect/>
          </a:stretch>
        </p:blipFill>
        <p:spPr bwMode="auto">
          <a:xfrm>
            <a:off x="2423919" y="-80582"/>
            <a:ext cx="4738881" cy="235745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180197"/>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66800" y="457200"/>
            <a:ext cx="7924800" cy="62484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 name="Rounded Rectangle 2"/>
          <p:cNvSpPr/>
          <p:nvPr/>
        </p:nvSpPr>
        <p:spPr bwMode="auto">
          <a:xfrm>
            <a:off x="7467600" y="121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Arial" charset="0"/>
              </a:rPr>
              <a:t> </a:t>
            </a:r>
            <a:endParaRPr kumimoji="0" lang="en-US" sz="1400" b="0" i="0" u="none" strike="noStrike" cap="none" normalizeH="0" baseline="0" dirty="0" smtClean="0">
              <a:ln>
                <a:noFill/>
              </a:ln>
              <a:solidFill>
                <a:schemeClr val="tx1"/>
              </a:solidFill>
              <a:effectLst/>
              <a:latin typeface="Arial" charset="0"/>
            </a:endParaRPr>
          </a:p>
        </p:txBody>
      </p:sp>
      <p:sp>
        <p:nvSpPr>
          <p:cNvPr id="4" name="Rounded Rectangle 3"/>
          <p:cNvSpPr/>
          <p:nvPr/>
        </p:nvSpPr>
        <p:spPr bwMode="auto">
          <a:xfrm>
            <a:off x="7467600" y="1981200"/>
            <a:ext cx="1676400" cy="6096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 name="Rounded Rectangle 4"/>
          <p:cNvSpPr/>
          <p:nvPr/>
        </p:nvSpPr>
        <p:spPr bwMode="auto">
          <a:xfrm>
            <a:off x="7467600" y="2743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7467600" y="3505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7467600" y="4267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7467600" y="502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7467600" y="579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7239000" y="1295400"/>
            <a:ext cx="1905000" cy="369332"/>
          </a:xfrm>
          <a:prstGeom prst="rect">
            <a:avLst/>
          </a:prstGeom>
          <a:noFill/>
        </p:spPr>
        <p:txBody>
          <a:bodyPr wrap="square" rtlCol="0">
            <a:spAutoFit/>
          </a:bodyPr>
          <a:lstStyle/>
          <a:p>
            <a:r>
              <a:rPr lang="fa-IR" sz="1750" b="1" dirty="0" smtClean="0">
                <a:solidFill>
                  <a:schemeClr val="accent1"/>
                </a:solidFill>
                <a:cs typeface="B Titr" pitchFamily="2" charset="-78"/>
              </a:rPr>
              <a:t>ملاحظات ژئوتکنیکی</a:t>
            </a:r>
            <a:endParaRPr lang="en-US" sz="1750" b="1" dirty="0">
              <a:solidFill>
                <a:schemeClr val="accent1"/>
              </a:solidFill>
              <a:cs typeface="B Titr" pitchFamily="2" charset="-78"/>
            </a:endParaRPr>
          </a:p>
        </p:txBody>
      </p:sp>
      <p:sp>
        <p:nvSpPr>
          <p:cNvPr id="11" name="TextBox 10"/>
          <p:cNvSpPr txBox="1"/>
          <p:nvPr/>
        </p:nvSpPr>
        <p:spPr>
          <a:xfrm>
            <a:off x="7315200" y="1981200"/>
            <a:ext cx="1524000" cy="461665"/>
          </a:xfrm>
          <a:prstGeom prst="rect">
            <a:avLst/>
          </a:prstGeom>
          <a:noFill/>
        </p:spPr>
        <p:txBody>
          <a:bodyPr wrap="square" rtlCol="0">
            <a:spAutoFit/>
          </a:bodyPr>
          <a:lstStyle/>
          <a:p>
            <a:r>
              <a:rPr lang="fa-IR" sz="2400" dirty="0" smtClean="0">
                <a:cs typeface="B Titr" pitchFamily="2" charset="-78"/>
              </a:rPr>
              <a:t>دسترسی</a:t>
            </a:r>
            <a:endParaRPr lang="en-US" sz="2400" dirty="0">
              <a:cs typeface="B Titr" pitchFamily="2" charset="-78"/>
            </a:endParaRPr>
          </a:p>
        </p:txBody>
      </p:sp>
      <p:sp>
        <p:nvSpPr>
          <p:cNvPr id="12" name="TextBox 11"/>
          <p:cNvSpPr txBox="1"/>
          <p:nvPr/>
        </p:nvSpPr>
        <p:spPr>
          <a:xfrm>
            <a:off x="7467600" y="2819400"/>
            <a:ext cx="1447800" cy="400110"/>
          </a:xfrm>
          <a:prstGeom prst="rect">
            <a:avLst/>
          </a:prstGeom>
          <a:noFill/>
        </p:spPr>
        <p:txBody>
          <a:bodyPr wrap="square" rtlCol="0">
            <a:spAutoFit/>
          </a:bodyPr>
          <a:lstStyle/>
          <a:p>
            <a:r>
              <a:rPr lang="fa-IR" sz="2000" dirty="0" smtClean="0">
                <a:solidFill>
                  <a:schemeClr val="accent1"/>
                </a:solidFill>
                <a:cs typeface="B Titr" pitchFamily="2" charset="-78"/>
              </a:rPr>
              <a:t>شعاع عملکرد</a:t>
            </a:r>
            <a:endParaRPr lang="en-US" sz="2000" dirty="0">
              <a:solidFill>
                <a:schemeClr val="accent1"/>
              </a:solidFill>
              <a:cs typeface="B Titr" pitchFamily="2" charset="-78"/>
            </a:endParaRPr>
          </a:p>
        </p:txBody>
      </p:sp>
      <p:sp>
        <p:nvSpPr>
          <p:cNvPr id="13" name="TextBox 12"/>
          <p:cNvSpPr txBox="1"/>
          <p:nvPr/>
        </p:nvSpPr>
        <p:spPr>
          <a:xfrm>
            <a:off x="7086600" y="3576935"/>
            <a:ext cx="1676400" cy="461665"/>
          </a:xfrm>
          <a:prstGeom prst="rect">
            <a:avLst/>
          </a:prstGeom>
          <a:noFill/>
        </p:spPr>
        <p:txBody>
          <a:bodyPr wrap="square" rtlCol="0">
            <a:spAutoFit/>
          </a:bodyPr>
          <a:lstStyle/>
          <a:p>
            <a:r>
              <a:rPr lang="fa-IR" sz="2400" dirty="0" smtClean="0">
                <a:solidFill>
                  <a:schemeClr val="accent1"/>
                </a:solidFill>
                <a:cs typeface="B Titr" pitchFamily="2" charset="-78"/>
              </a:rPr>
              <a:t>جمعیت</a:t>
            </a:r>
            <a:endParaRPr lang="en-US" sz="2400" dirty="0">
              <a:solidFill>
                <a:schemeClr val="accent1"/>
              </a:solidFill>
              <a:cs typeface="B Titr" pitchFamily="2" charset="-78"/>
            </a:endParaRPr>
          </a:p>
        </p:txBody>
      </p:sp>
      <p:sp>
        <p:nvSpPr>
          <p:cNvPr id="14" name="TextBox 13"/>
          <p:cNvSpPr txBox="1"/>
          <p:nvPr/>
        </p:nvSpPr>
        <p:spPr>
          <a:xfrm>
            <a:off x="7162800" y="4343400"/>
            <a:ext cx="1828800" cy="369332"/>
          </a:xfrm>
          <a:prstGeom prst="rect">
            <a:avLst/>
          </a:prstGeom>
          <a:noFill/>
        </p:spPr>
        <p:txBody>
          <a:bodyPr wrap="square" rtlCol="0">
            <a:spAutoFit/>
          </a:bodyPr>
          <a:lstStyle/>
          <a:p>
            <a:r>
              <a:rPr lang="fa-IR" dirty="0" smtClean="0">
                <a:solidFill>
                  <a:schemeClr val="accent1"/>
                </a:solidFill>
                <a:cs typeface="B Titr" pitchFamily="2" charset="-78"/>
              </a:rPr>
              <a:t>جهت توسعه شهر</a:t>
            </a:r>
            <a:endParaRPr lang="en-US" dirty="0">
              <a:solidFill>
                <a:schemeClr val="accent1"/>
              </a:solidFill>
              <a:cs typeface="B Titr" pitchFamily="2" charset="-78"/>
            </a:endParaRPr>
          </a:p>
        </p:txBody>
      </p:sp>
      <p:sp>
        <p:nvSpPr>
          <p:cNvPr id="15" name="TextBox 14"/>
          <p:cNvSpPr txBox="1"/>
          <p:nvPr/>
        </p:nvSpPr>
        <p:spPr>
          <a:xfrm>
            <a:off x="7315200" y="5105400"/>
            <a:ext cx="1828800" cy="369332"/>
          </a:xfrm>
          <a:prstGeom prst="rect">
            <a:avLst/>
          </a:prstGeom>
          <a:noFill/>
        </p:spPr>
        <p:txBody>
          <a:bodyPr wrap="square" rtlCol="0">
            <a:spAutoFit/>
          </a:bodyPr>
          <a:lstStyle/>
          <a:p>
            <a:r>
              <a:rPr lang="fa-IR" dirty="0" smtClean="0">
                <a:solidFill>
                  <a:schemeClr val="accent1"/>
                </a:solidFill>
                <a:cs typeface="B Titr" pitchFamily="2" charset="-78"/>
              </a:rPr>
              <a:t>همجواری و کاربری</a:t>
            </a:r>
            <a:endParaRPr lang="en-US" dirty="0">
              <a:solidFill>
                <a:schemeClr val="accent1"/>
              </a:solidFill>
              <a:cs typeface="B Titr" pitchFamily="2" charset="-78"/>
            </a:endParaRPr>
          </a:p>
        </p:txBody>
      </p:sp>
      <p:sp>
        <p:nvSpPr>
          <p:cNvPr id="16" name="TextBox 15"/>
          <p:cNvSpPr txBox="1"/>
          <p:nvPr/>
        </p:nvSpPr>
        <p:spPr>
          <a:xfrm>
            <a:off x="7467600" y="5867400"/>
            <a:ext cx="1600200" cy="381000"/>
          </a:xfrm>
          <a:prstGeom prst="rect">
            <a:avLst/>
          </a:prstGeom>
          <a:noFill/>
        </p:spPr>
        <p:txBody>
          <a:bodyPr wrap="square" rtlCol="0">
            <a:spAutoFit/>
          </a:bodyPr>
          <a:lstStyle/>
          <a:p>
            <a:r>
              <a:rPr lang="fa-IR" dirty="0" smtClean="0">
                <a:solidFill>
                  <a:schemeClr val="accent1"/>
                </a:solidFill>
                <a:cs typeface="B Titr" pitchFamily="2" charset="-78"/>
              </a:rPr>
              <a:t>اندازه قطعه زمین</a:t>
            </a:r>
            <a:endParaRPr lang="en-US" dirty="0">
              <a:solidFill>
                <a:schemeClr val="accent1"/>
              </a:solidFill>
              <a:cs typeface="B Titr" pitchFamily="2" charset="-78"/>
            </a:endParaRPr>
          </a:p>
        </p:txBody>
      </p:sp>
      <p:sp>
        <p:nvSpPr>
          <p:cNvPr id="17" name="Rectangle 16"/>
          <p:cNvSpPr/>
          <p:nvPr/>
        </p:nvSpPr>
        <p:spPr bwMode="auto">
          <a:xfrm>
            <a:off x="4267200" y="228600"/>
            <a:ext cx="45720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fa-IR" sz="2000" dirty="0" smtClean="0">
                <a:cs typeface="B Titr" panose="00000700000000000000" pitchFamily="2" charset="-78"/>
              </a:rPr>
              <a:t>عوامل موثر در مکانیابی ایستگاه های آتش نشانی </a:t>
            </a:r>
          </a:p>
        </p:txBody>
      </p:sp>
      <p:sp>
        <p:nvSpPr>
          <p:cNvPr id="19" name="TextBox 18"/>
          <p:cNvSpPr txBox="1"/>
          <p:nvPr/>
        </p:nvSpPr>
        <p:spPr>
          <a:xfrm>
            <a:off x="-6858000" y="1658241"/>
            <a:ext cx="6858000" cy="5580759"/>
          </a:xfrm>
          <a:prstGeom prst="rect">
            <a:avLst/>
          </a:prstGeom>
          <a:noFill/>
        </p:spPr>
        <p:txBody>
          <a:bodyPr wrap="square" rtlCol="0">
            <a:spAutoFit/>
          </a:bodyPr>
          <a:lstStyle/>
          <a:p>
            <a:pPr algn="just">
              <a:lnSpc>
                <a:spcPct val="150000"/>
              </a:lnSpc>
            </a:pPr>
            <a:r>
              <a:rPr lang="fa-IR" sz="2000" b="1" dirty="0" smtClean="0">
                <a:cs typeface="B Nazanin" pitchFamily="2" charset="-78"/>
              </a:rPr>
              <a:t>برای دسترسی بهتر ایستگاه های آتش نشانی به محل حادثه بهتر است ایستگاه ها :</a:t>
            </a:r>
          </a:p>
          <a:p>
            <a:pPr algn="just">
              <a:lnSpc>
                <a:spcPct val="150000"/>
              </a:lnSpc>
            </a:pPr>
            <a:r>
              <a:rPr lang="fa-IR" sz="2000" b="1" dirty="0" smtClean="0">
                <a:cs typeface="B Nazanin" pitchFamily="2" charset="-78"/>
              </a:rPr>
              <a:t>1-کنار شبکه معابر اصلی (درجه 1 و2 )قرار گیرد.</a:t>
            </a:r>
          </a:p>
          <a:p>
            <a:pPr algn="just">
              <a:lnSpc>
                <a:spcPct val="150000"/>
              </a:lnSpc>
            </a:pPr>
            <a:r>
              <a:rPr lang="fa-IR" sz="2000" b="1" dirty="0" smtClean="0">
                <a:cs typeface="B Nazanin" pitchFamily="2" charset="-78"/>
              </a:rPr>
              <a:t>2-در مکان های نزدیک به تقاطع ها باشد.</a:t>
            </a:r>
          </a:p>
          <a:p>
            <a:pPr algn="just">
              <a:lnSpc>
                <a:spcPct val="150000"/>
              </a:lnSpc>
            </a:pPr>
            <a:r>
              <a:rPr lang="fa-IR" sz="2000" b="1" dirty="0" smtClean="0">
                <a:cs typeface="B Nazanin" pitchFamily="2" charset="-78"/>
              </a:rPr>
              <a:t>3-حداقل فاصله 60 متر از اولین چهارراه باشد.</a:t>
            </a:r>
          </a:p>
          <a:p>
            <a:pPr algn="just">
              <a:lnSpc>
                <a:spcPct val="150000"/>
              </a:lnSpc>
            </a:pPr>
            <a:r>
              <a:rPr lang="fa-IR" sz="2000" b="1" dirty="0" smtClean="0">
                <a:cs typeface="B Nazanin" pitchFamily="2" charset="-78"/>
              </a:rPr>
              <a:t>4-اجتناب از قرارگیری در مکان های پرت و نامناسب (شیب نامناسب‚بلندی نامناسب)ومکان های حاشیه ای شهر</a:t>
            </a:r>
          </a:p>
          <a:p>
            <a:pPr algn="just">
              <a:lnSpc>
                <a:spcPct val="150000"/>
              </a:lnSpc>
            </a:pPr>
            <a:r>
              <a:rPr lang="fa-IR" sz="2000" b="1" dirty="0" smtClean="0">
                <a:cs typeface="B Nazanin" pitchFamily="2" charset="-78"/>
              </a:rPr>
              <a:t>5-دور از موانعی مانند رودها‚کانال ها و سایر راه های آبی و همچنین خط آهن و زمین و استادیوم های بزرگ باشد.</a:t>
            </a:r>
          </a:p>
          <a:p>
            <a:pPr algn="just">
              <a:lnSpc>
                <a:spcPct val="150000"/>
              </a:lnSpc>
            </a:pPr>
            <a:r>
              <a:rPr lang="fa-IR" sz="2000" b="1" dirty="0" smtClean="0">
                <a:cs typeface="B Nazanin" pitchFamily="2" charset="-78"/>
              </a:rPr>
              <a:t>6-در شهر های کوچک بهتر است ایستگاه ها نزدیک به ساختمان شهرداری مرکز باشد.</a:t>
            </a:r>
          </a:p>
          <a:p>
            <a:pPr algn="just">
              <a:lnSpc>
                <a:spcPct val="150000"/>
              </a:lnSpc>
            </a:pPr>
            <a:endParaRPr lang="en-US" sz="2000" b="1" dirty="0">
              <a:cs typeface="B Nazanin" pitchFamily="2" charset="-78"/>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54653 0.00023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54653 0.00023 " pathEditMode="relative" ptsTypes="AA">
                                      <p:cBhvr>
                                        <p:cTn id="8" dur="2000" fill="hold"/>
                                        <p:tgtEl>
                                          <p:spTgt spid="1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54653 0.00023 " pathEditMode="relative" ptsTypes="AA">
                                      <p:cBhvr>
                                        <p:cTn id="10" dur="20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54653 0.00023 " pathEditMode="relative" ptsTypes="AA">
                                      <p:cBhvr>
                                        <p:cTn id="12" dur="2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54653 0.00023 " pathEditMode="relative" ptsTypes="AA">
                                      <p:cBhvr>
                                        <p:cTn id="14" dur="2000" fill="hold"/>
                                        <p:tgtEl>
                                          <p:spTgt spid="13"/>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54653 0.00023 " pathEditMode="relative" ptsTypes="AA">
                                      <p:cBhvr>
                                        <p:cTn id="16" dur="2000" fill="hold"/>
                                        <p:tgtEl>
                                          <p:spTgt spid="6"/>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54653 0.00023 " pathEditMode="relative" ptsTypes="AA">
                                      <p:cBhvr>
                                        <p:cTn id="18" dur="2000" fill="hold"/>
                                        <p:tgtEl>
                                          <p:spTgt spid="7"/>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54653 0.00023 " pathEditMode="relative" ptsTypes="AA">
                                      <p:cBhvr>
                                        <p:cTn id="20" dur="2000" fill="hold"/>
                                        <p:tgtEl>
                                          <p:spTgt spid="14"/>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54653 0.00023 " pathEditMode="relative" ptsTypes="AA">
                                      <p:cBhvr>
                                        <p:cTn id="22" dur="2000" fill="hold"/>
                                        <p:tgtEl>
                                          <p:spTgt spid="8"/>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54653 0.00023 " pathEditMode="relative" ptsTypes="AA">
                                      <p:cBhvr>
                                        <p:cTn id="24" dur="2000" fill="hold"/>
                                        <p:tgtEl>
                                          <p:spTgt spid="15"/>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54653 0.00023 " pathEditMode="relative" ptsTypes="AA">
                                      <p:cBhvr>
                                        <p:cTn id="26" dur="2000" fill="hold"/>
                                        <p:tgtEl>
                                          <p:spTgt spid="9"/>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54653 0.00023 " pathEditMode="relative" ptsTypes="AA">
                                      <p:cBhvr>
                                        <p:cTn id="28" dur="2000" fill="hold"/>
                                        <p:tgtEl>
                                          <p:spTgt spid="16"/>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 0 L 0.00018 -0.11945 " pathEditMode="relative" ptsTypes="AA">
                                      <p:cBhvr>
                                        <p:cTn id="32" dur="2000" fill="hold"/>
                                        <p:tgtEl>
                                          <p:spTgt spid="4"/>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00018 -0.11945 " pathEditMode="relative" ptsTypes="AA">
                                      <p:cBhvr>
                                        <p:cTn id="34" dur="2000" fill="hold"/>
                                        <p:tgtEl>
                                          <p:spTgt spid="11"/>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38681 1.48148E-6 L 0.93333 0.00023 " pathEditMode="relative" rAng="0" ptsTypes="AA">
                                      <p:cBhvr>
                                        <p:cTn id="36" dur="2000" fill="hold"/>
                                        <p:tgtEl>
                                          <p:spTgt spid="19"/>
                                        </p:tgtEl>
                                        <p:attrNameLst>
                                          <p:attrName>ppt_x</p:attrName>
                                          <p:attrName>ppt_y</p:attrName>
                                        </p:attrNameLst>
                                      </p:cBhvr>
                                      <p:rCtr x="2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66800" y="457200"/>
            <a:ext cx="7924800" cy="62484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 name="Rounded Rectangle 3"/>
          <p:cNvSpPr/>
          <p:nvPr/>
        </p:nvSpPr>
        <p:spPr bwMode="auto">
          <a:xfrm>
            <a:off x="7467600" y="121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Arial" charset="0"/>
              </a:rPr>
              <a:t> </a:t>
            </a:r>
            <a:endParaRPr kumimoji="0" lang="en-US" sz="1400" b="0" i="0" u="none" strike="noStrike" cap="none" normalizeH="0" baseline="0" dirty="0" smtClean="0">
              <a:ln>
                <a:noFill/>
              </a:ln>
              <a:solidFill>
                <a:schemeClr val="tx1"/>
              </a:solidFill>
              <a:effectLst/>
              <a:latin typeface="Arial" charset="0"/>
            </a:endParaRPr>
          </a:p>
        </p:txBody>
      </p:sp>
      <p:sp>
        <p:nvSpPr>
          <p:cNvPr id="5" name="Rounded Rectangle 4"/>
          <p:cNvSpPr/>
          <p:nvPr/>
        </p:nvSpPr>
        <p:spPr bwMode="auto">
          <a:xfrm>
            <a:off x="7467600" y="198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7467600" y="2743200"/>
            <a:ext cx="1676400" cy="6096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7467600" y="3505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7467600" y="4267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7467600" y="502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7467600" y="579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7239000" y="1295400"/>
            <a:ext cx="1905000" cy="369332"/>
          </a:xfrm>
          <a:prstGeom prst="rect">
            <a:avLst/>
          </a:prstGeom>
          <a:noFill/>
        </p:spPr>
        <p:txBody>
          <a:bodyPr wrap="square" rtlCol="0">
            <a:spAutoFit/>
          </a:bodyPr>
          <a:lstStyle/>
          <a:p>
            <a:r>
              <a:rPr lang="fa-IR" sz="1750" b="1" dirty="0" smtClean="0">
                <a:solidFill>
                  <a:schemeClr val="accent1"/>
                </a:solidFill>
                <a:cs typeface="B Titr" pitchFamily="2" charset="-78"/>
              </a:rPr>
              <a:t>ملاحظات ژئوتکنیکی</a:t>
            </a:r>
            <a:endParaRPr lang="en-US" sz="1750" b="1" dirty="0">
              <a:solidFill>
                <a:schemeClr val="accent1"/>
              </a:solidFill>
              <a:cs typeface="B Titr" pitchFamily="2" charset="-78"/>
            </a:endParaRPr>
          </a:p>
        </p:txBody>
      </p:sp>
      <p:sp>
        <p:nvSpPr>
          <p:cNvPr id="12" name="TextBox 11"/>
          <p:cNvSpPr txBox="1"/>
          <p:nvPr/>
        </p:nvSpPr>
        <p:spPr>
          <a:xfrm>
            <a:off x="7315200" y="1981200"/>
            <a:ext cx="1524000" cy="461665"/>
          </a:xfrm>
          <a:prstGeom prst="rect">
            <a:avLst/>
          </a:prstGeom>
          <a:noFill/>
        </p:spPr>
        <p:txBody>
          <a:bodyPr wrap="square" rtlCol="0">
            <a:spAutoFit/>
          </a:bodyPr>
          <a:lstStyle/>
          <a:p>
            <a:r>
              <a:rPr lang="fa-IR" sz="2400" dirty="0" smtClean="0">
                <a:solidFill>
                  <a:schemeClr val="accent1"/>
                </a:solidFill>
                <a:cs typeface="B Titr" pitchFamily="2" charset="-78"/>
              </a:rPr>
              <a:t>دسترسی</a:t>
            </a:r>
            <a:endParaRPr lang="en-US" sz="2400" dirty="0">
              <a:solidFill>
                <a:schemeClr val="accent1"/>
              </a:solidFill>
              <a:cs typeface="B Titr" pitchFamily="2" charset="-78"/>
            </a:endParaRPr>
          </a:p>
        </p:txBody>
      </p:sp>
      <p:sp>
        <p:nvSpPr>
          <p:cNvPr id="13" name="TextBox 12"/>
          <p:cNvSpPr txBox="1"/>
          <p:nvPr/>
        </p:nvSpPr>
        <p:spPr>
          <a:xfrm>
            <a:off x="7467600" y="2819400"/>
            <a:ext cx="1447800" cy="400110"/>
          </a:xfrm>
          <a:prstGeom prst="rect">
            <a:avLst/>
          </a:prstGeom>
          <a:noFill/>
        </p:spPr>
        <p:txBody>
          <a:bodyPr wrap="square" rtlCol="0">
            <a:spAutoFit/>
          </a:bodyPr>
          <a:lstStyle/>
          <a:p>
            <a:r>
              <a:rPr lang="fa-IR" sz="2000" dirty="0" smtClean="0">
                <a:cs typeface="B Titr" pitchFamily="2" charset="-78"/>
              </a:rPr>
              <a:t>شعاع عملکرد</a:t>
            </a:r>
            <a:endParaRPr lang="en-US" sz="2000" dirty="0">
              <a:cs typeface="B Titr" pitchFamily="2" charset="-78"/>
            </a:endParaRPr>
          </a:p>
        </p:txBody>
      </p:sp>
      <p:sp>
        <p:nvSpPr>
          <p:cNvPr id="14" name="TextBox 13"/>
          <p:cNvSpPr txBox="1"/>
          <p:nvPr/>
        </p:nvSpPr>
        <p:spPr>
          <a:xfrm>
            <a:off x="7086600" y="3576935"/>
            <a:ext cx="1676400" cy="461665"/>
          </a:xfrm>
          <a:prstGeom prst="rect">
            <a:avLst/>
          </a:prstGeom>
          <a:noFill/>
        </p:spPr>
        <p:txBody>
          <a:bodyPr wrap="square" rtlCol="0">
            <a:spAutoFit/>
          </a:bodyPr>
          <a:lstStyle/>
          <a:p>
            <a:r>
              <a:rPr lang="fa-IR" sz="2400" dirty="0" smtClean="0">
                <a:solidFill>
                  <a:schemeClr val="accent1"/>
                </a:solidFill>
                <a:cs typeface="B Titr" pitchFamily="2" charset="-78"/>
              </a:rPr>
              <a:t>جمعیت</a:t>
            </a:r>
            <a:endParaRPr lang="en-US" sz="2400" dirty="0">
              <a:solidFill>
                <a:schemeClr val="accent1"/>
              </a:solidFill>
              <a:cs typeface="B Titr" pitchFamily="2" charset="-78"/>
            </a:endParaRPr>
          </a:p>
        </p:txBody>
      </p:sp>
      <p:sp>
        <p:nvSpPr>
          <p:cNvPr id="15" name="TextBox 14"/>
          <p:cNvSpPr txBox="1"/>
          <p:nvPr/>
        </p:nvSpPr>
        <p:spPr>
          <a:xfrm>
            <a:off x="7162800" y="4343400"/>
            <a:ext cx="1828800" cy="369332"/>
          </a:xfrm>
          <a:prstGeom prst="rect">
            <a:avLst/>
          </a:prstGeom>
          <a:noFill/>
        </p:spPr>
        <p:txBody>
          <a:bodyPr wrap="square" rtlCol="0">
            <a:spAutoFit/>
          </a:bodyPr>
          <a:lstStyle/>
          <a:p>
            <a:r>
              <a:rPr lang="fa-IR" dirty="0" smtClean="0">
                <a:solidFill>
                  <a:schemeClr val="accent1"/>
                </a:solidFill>
                <a:cs typeface="B Titr" pitchFamily="2" charset="-78"/>
              </a:rPr>
              <a:t>جهت توسعه شهر</a:t>
            </a:r>
            <a:endParaRPr lang="en-US" dirty="0">
              <a:solidFill>
                <a:schemeClr val="accent1"/>
              </a:solidFill>
              <a:cs typeface="B Titr" pitchFamily="2" charset="-78"/>
            </a:endParaRPr>
          </a:p>
        </p:txBody>
      </p:sp>
      <p:sp>
        <p:nvSpPr>
          <p:cNvPr id="16" name="TextBox 15"/>
          <p:cNvSpPr txBox="1"/>
          <p:nvPr/>
        </p:nvSpPr>
        <p:spPr>
          <a:xfrm>
            <a:off x="7315200" y="5105400"/>
            <a:ext cx="1828800" cy="369332"/>
          </a:xfrm>
          <a:prstGeom prst="rect">
            <a:avLst/>
          </a:prstGeom>
          <a:noFill/>
        </p:spPr>
        <p:txBody>
          <a:bodyPr wrap="square" rtlCol="0">
            <a:spAutoFit/>
          </a:bodyPr>
          <a:lstStyle/>
          <a:p>
            <a:r>
              <a:rPr lang="fa-IR" dirty="0" smtClean="0">
                <a:solidFill>
                  <a:schemeClr val="accent1"/>
                </a:solidFill>
                <a:cs typeface="B Titr" pitchFamily="2" charset="-78"/>
              </a:rPr>
              <a:t>همجواری و کاربری</a:t>
            </a:r>
            <a:endParaRPr lang="en-US" dirty="0">
              <a:solidFill>
                <a:schemeClr val="accent1"/>
              </a:solidFill>
              <a:cs typeface="B Titr" pitchFamily="2" charset="-78"/>
            </a:endParaRPr>
          </a:p>
        </p:txBody>
      </p:sp>
      <p:sp>
        <p:nvSpPr>
          <p:cNvPr id="17" name="TextBox 16"/>
          <p:cNvSpPr txBox="1"/>
          <p:nvPr/>
        </p:nvSpPr>
        <p:spPr>
          <a:xfrm>
            <a:off x="7467600" y="5867400"/>
            <a:ext cx="1600200" cy="381000"/>
          </a:xfrm>
          <a:prstGeom prst="rect">
            <a:avLst/>
          </a:prstGeom>
          <a:noFill/>
        </p:spPr>
        <p:txBody>
          <a:bodyPr wrap="square" rtlCol="0">
            <a:spAutoFit/>
          </a:bodyPr>
          <a:lstStyle/>
          <a:p>
            <a:r>
              <a:rPr lang="fa-IR" dirty="0" smtClean="0">
                <a:solidFill>
                  <a:schemeClr val="accent1"/>
                </a:solidFill>
                <a:cs typeface="B Titr" pitchFamily="2" charset="-78"/>
              </a:rPr>
              <a:t>اندازه قطعه زمین</a:t>
            </a:r>
            <a:endParaRPr lang="en-US" dirty="0">
              <a:solidFill>
                <a:schemeClr val="accent1"/>
              </a:solidFill>
              <a:cs typeface="B Titr" pitchFamily="2" charset="-78"/>
            </a:endParaRPr>
          </a:p>
        </p:txBody>
      </p:sp>
      <p:sp>
        <p:nvSpPr>
          <p:cNvPr id="18" name="Rectangle 17"/>
          <p:cNvSpPr/>
          <p:nvPr/>
        </p:nvSpPr>
        <p:spPr bwMode="auto">
          <a:xfrm>
            <a:off x="4191000" y="228600"/>
            <a:ext cx="46482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fa-IR" sz="2000" dirty="0" smtClean="0">
                <a:cs typeface="B Titr" panose="00000700000000000000" pitchFamily="2" charset="-78"/>
              </a:rPr>
              <a:t>عوامل موثر در مکانیابی ایستگاه های آتش نشانی </a:t>
            </a:r>
          </a:p>
        </p:txBody>
      </p:sp>
      <p:sp>
        <p:nvSpPr>
          <p:cNvPr id="20" name="TextBox 19"/>
          <p:cNvSpPr txBox="1"/>
          <p:nvPr/>
        </p:nvSpPr>
        <p:spPr>
          <a:xfrm>
            <a:off x="-6781800" y="1905000"/>
            <a:ext cx="6781800" cy="4628190"/>
          </a:xfrm>
          <a:prstGeom prst="rect">
            <a:avLst/>
          </a:prstGeom>
          <a:noFill/>
        </p:spPr>
        <p:txBody>
          <a:bodyPr wrap="square" rtlCol="0">
            <a:spAutoFit/>
          </a:bodyPr>
          <a:lstStyle/>
          <a:p>
            <a:pPr algn="just">
              <a:lnSpc>
                <a:spcPct val="150000"/>
              </a:lnSpc>
            </a:pPr>
            <a:r>
              <a:rPr lang="fa-IR" b="1" dirty="0" smtClean="0">
                <a:cs typeface="B Nazanin" pitchFamily="2" charset="-78"/>
              </a:rPr>
              <a:t>مکان ایستگاه های آتش نشانی در هر ناحیه و منطقه باید:</a:t>
            </a:r>
          </a:p>
          <a:p>
            <a:pPr algn="just">
              <a:lnSpc>
                <a:spcPct val="150000"/>
              </a:lnSpc>
            </a:pPr>
            <a:r>
              <a:rPr lang="fa-IR" b="1" dirty="0" smtClean="0">
                <a:cs typeface="B Nazanin" pitchFamily="2" charset="-78"/>
              </a:rPr>
              <a:t>1-نزدیک به مرکز جغرافیایی آن ناحیه یا منطقه یا یک خیابان اصلی باشد.</a:t>
            </a:r>
          </a:p>
          <a:p>
            <a:pPr algn="just">
              <a:lnSpc>
                <a:spcPct val="150000"/>
              </a:lnSpc>
            </a:pPr>
            <a:r>
              <a:rPr lang="fa-IR" b="1" dirty="0" smtClean="0">
                <a:cs typeface="B Nazanin" pitchFamily="2" charset="-78"/>
              </a:rPr>
              <a:t>2-در مکان یابی ایستگاه ها (حداکثر دسترسی)و(حداقل زمان) یعنی فاصله زمانی بین 3 تا 5 دقیقه (زمان بین شروع آتش سوزی تا عملیات آتش نشانی) عامل تعیین کننده می باشد.</a:t>
            </a:r>
          </a:p>
          <a:p>
            <a:pPr algn="just">
              <a:lnSpc>
                <a:spcPct val="150000"/>
              </a:lnSpc>
            </a:pPr>
            <a:r>
              <a:rPr lang="fa-IR" b="1" dirty="0" smtClean="0">
                <a:cs typeface="B Nazanin" pitchFamily="2" charset="-78"/>
              </a:rPr>
              <a:t>3-منطقه عملکردی استحفاظی هر ایستگاه حداکثر میبایست در شعاع 2 کیلومتری در نظر گرفته شود.</a:t>
            </a:r>
          </a:p>
          <a:p>
            <a:pPr algn="just">
              <a:lnSpc>
                <a:spcPct val="150000"/>
              </a:lnSpc>
            </a:pPr>
            <a:r>
              <a:rPr lang="fa-IR" b="1" dirty="0" smtClean="0">
                <a:cs typeface="B Nazanin" pitchFamily="2" charset="-78"/>
              </a:rPr>
              <a:t>4-در شهرهایی که شکل خطی دارند ایستگاه در راستای محور اصلی و در فواصل 4 کیلومتری در نظر قرار گیرد.</a:t>
            </a:r>
          </a:p>
          <a:p>
            <a:pPr algn="just">
              <a:lnSpc>
                <a:spcPct val="150000"/>
              </a:lnSpc>
            </a:pPr>
            <a:r>
              <a:rPr lang="fa-IR" b="1" dirty="0" smtClean="0">
                <a:cs typeface="B Nazanin" pitchFamily="2" charset="-78"/>
              </a:rPr>
              <a:t>5-ایستگاه های کوچک (در سطح ناحیه شهری) و ایستگاه های متوسط (در سطح منطقه شهری) و ایستگاه های بزرگ (در سطح حوزه شهری) قرار گیرد.</a:t>
            </a:r>
            <a:endParaRPr lang="en-US" b="1" dirty="0">
              <a:cs typeface="B Nazanin" pitchFamily="2" charset="-78"/>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63959 0.00023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63959 0.00023 " pathEditMode="relative" ptsTypes="AA">
                                      <p:cBhvr>
                                        <p:cTn id="8" dur="2000" fill="hold"/>
                                        <p:tgtEl>
                                          <p:spTgt spid="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63959 0.00023 " pathEditMode="relative" ptsTypes="AA">
                                      <p:cBhvr>
                                        <p:cTn id="10" dur="20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63959 0.00023 " pathEditMode="relative" ptsTypes="AA">
                                      <p:cBhvr>
                                        <p:cTn id="12" dur="2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63959 0.00023 " pathEditMode="relative" ptsTypes="AA">
                                      <p:cBhvr>
                                        <p:cTn id="14" dur="2000" fill="hold"/>
                                        <p:tgtEl>
                                          <p:spTgt spid="14"/>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63959 0.00023 " pathEditMode="relative" ptsTypes="AA">
                                      <p:cBhvr>
                                        <p:cTn id="16" dur="2000" fill="hold"/>
                                        <p:tgtEl>
                                          <p:spTgt spid="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63959 0.00023 " pathEditMode="relative" ptsTypes="AA">
                                      <p:cBhvr>
                                        <p:cTn id="18" dur="2000" fill="hold"/>
                                        <p:tgtEl>
                                          <p:spTgt spid="8"/>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63959 0.00023 " pathEditMode="relative" ptsTypes="AA">
                                      <p:cBhvr>
                                        <p:cTn id="20" dur="2000" fill="hold"/>
                                        <p:tgtEl>
                                          <p:spTgt spid="15"/>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63959 0.00023 " pathEditMode="relative" ptsTypes="AA">
                                      <p:cBhvr>
                                        <p:cTn id="22" dur="2000" fill="hold"/>
                                        <p:tgtEl>
                                          <p:spTgt spid="9"/>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63959 0.00023 " pathEditMode="relative" ptsTypes="AA">
                                      <p:cBhvr>
                                        <p:cTn id="24" dur="2000" fill="hold"/>
                                        <p:tgtEl>
                                          <p:spTgt spid="16"/>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63959 0.00023 " pathEditMode="relative" ptsTypes="AA">
                                      <p:cBhvr>
                                        <p:cTn id="26" dur="2000" fill="hold"/>
                                        <p:tgtEl>
                                          <p:spTgt spid="10"/>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63959 0.00023 " pathEditMode="relative" ptsTypes="AA">
                                      <p:cBhvr>
                                        <p:cTn id="28" dur="2000" fill="hold"/>
                                        <p:tgtEl>
                                          <p:spTgt spid="17"/>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 0 L 0.00017 -0.23218 " pathEditMode="relative" ptsTypes="AA">
                                      <p:cBhvr>
                                        <p:cTn id="32" dur="2000" fill="hold"/>
                                        <p:tgtEl>
                                          <p:spTgt spid="6"/>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00017 -0.23218 " pathEditMode="relative" ptsTypes="AA">
                                      <p:cBhvr>
                                        <p:cTn id="34" dur="2000" fill="hold"/>
                                        <p:tgtEl>
                                          <p:spTgt spid="13"/>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30416 3.33333E-6 L 0.94375 0.00023 " pathEditMode="relative" rAng="0" ptsTypes="AA">
                                      <p:cBhvr>
                                        <p:cTn id="36" dur="2000" fill="hold"/>
                                        <p:tgtEl>
                                          <p:spTgt spid="20"/>
                                        </p:tgtEl>
                                        <p:attrNameLst>
                                          <p:attrName>ppt_x</p:attrName>
                                          <p:attrName>ppt_y</p:attrName>
                                        </p:attrNameLst>
                                      </p:cBhvr>
                                      <p:rCtr x="3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66800" y="457200"/>
            <a:ext cx="7924800" cy="62484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 name="Rounded Rectangle 3"/>
          <p:cNvSpPr/>
          <p:nvPr/>
        </p:nvSpPr>
        <p:spPr bwMode="auto">
          <a:xfrm>
            <a:off x="7467600" y="121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Arial" charset="0"/>
              </a:rPr>
              <a:t> </a:t>
            </a:r>
            <a:endParaRPr kumimoji="0" lang="en-US" sz="1400" b="0" i="0" u="none" strike="noStrike" cap="none" normalizeH="0" baseline="0" dirty="0" smtClean="0">
              <a:ln>
                <a:noFill/>
              </a:ln>
              <a:solidFill>
                <a:schemeClr val="tx1"/>
              </a:solidFill>
              <a:effectLst/>
              <a:latin typeface="Arial" charset="0"/>
            </a:endParaRPr>
          </a:p>
        </p:txBody>
      </p:sp>
      <p:sp>
        <p:nvSpPr>
          <p:cNvPr id="5" name="Rounded Rectangle 4"/>
          <p:cNvSpPr/>
          <p:nvPr/>
        </p:nvSpPr>
        <p:spPr bwMode="auto">
          <a:xfrm>
            <a:off x="7467600" y="198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7467600" y="2743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7467600" y="3505200"/>
            <a:ext cx="1676400" cy="6096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7467600" y="4267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7467600" y="502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7467600" y="579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7239000" y="1295400"/>
            <a:ext cx="1905000" cy="369332"/>
          </a:xfrm>
          <a:prstGeom prst="rect">
            <a:avLst/>
          </a:prstGeom>
          <a:noFill/>
        </p:spPr>
        <p:txBody>
          <a:bodyPr wrap="square" rtlCol="0">
            <a:spAutoFit/>
          </a:bodyPr>
          <a:lstStyle/>
          <a:p>
            <a:r>
              <a:rPr lang="fa-IR" sz="1750" b="1" dirty="0" smtClean="0">
                <a:solidFill>
                  <a:schemeClr val="accent1"/>
                </a:solidFill>
                <a:cs typeface="B Titr" pitchFamily="2" charset="-78"/>
              </a:rPr>
              <a:t>ملاحظات ژئوتکنیکی</a:t>
            </a:r>
            <a:endParaRPr lang="en-US" sz="1750" b="1" dirty="0">
              <a:solidFill>
                <a:schemeClr val="accent1"/>
              </a:solidFill>
              <a:cs typeface="B Titr" pitchFamily="2" charset="-78"/>
            </a:endParaRPr>
          </a:p>
        </p:txBody>
      </p:sp>
      <p:sp>
        <p:nvSpPr>
          <p:cNvPr id="12" name="TextBox 11"/>
          <p:cNvSpPr txBox="1"/>
          <p:nvPr/>
        </p:nvSpPr>
        <p:spPr>
          <a:xfrm>
            <a:off x="7315200" y="1981200"/>
            <a:ext cx="1524000" cy="461665"/>
          </a:xfrm>
          <a:prstGeom prst="rect">
            <a:avLst/>
          </a:prstGeom>
          <a:noFill/>
        </p:spPr>
        <p:txBody>
          <a:bodyPr wrap="square" rtlCol="0">
            <a:spAutoFit/>
          </a:bodyPr>
          <a:lstStyle/>
          <a:p>
            <a:r>
              <a:rPr lang="fa-IR" sz="2400" dirty="0" smtClean="0">
                <a:solidFill>
                  <a:schemeClr val="accent1"/>
                </a:solidFill>
                <a:cs typeface="B Titr" pitchFamily="2" charset="-78"/>
              </a:rPr>
              <a:t>دسترسی</a:t>
            </a:r>
            <a:endParaRPr lang="en-US" sz="2400" dirty="0">
              <a:solidFill>
                <a:schemeClr val="accent1"/>
              </a:solidFill>
              <a:cs typeface="B Titr" pitchFamily="2" charset="-78"/>
            </a:endParaRPr>
          </a:p>
        </p:txBody>
      </p:sp>
      <p:sp>
        <p:nvSpPr>
          <p:cNvPr id="13" name="TextBox 12"/>
          <p:cNvSpPr txBox="1"/>
          <p:nvPr/>
        </p:nvSpPr>
        <p:spPr>
          <a:xfrm>
            <a:off x="7467600" y="2819400"/>
            <a:ext cx="1447800" cy="400110"/>
          </a:xfrm>
          <a:prstGeom prst="rect">
            <a:avLst/>
          </a:prstGeom>
          <a:noFill/>
        </p:spPr>
        <p:txBody>
          <a:bodyPr wrap="square" rtlCol="0">
            <a:spAutoFit/>
          </a:bodyPr>
          <a:lstStyle/>
          <a:p>
            <a:r>
              <a:rPr lang="fa-IR" sz="2000" dirty="0" smtClean="0">
                <a:solidFill>
                  <a:schemeClr val="accent1"/>
                </a:solidFill>
                <a:cs typeface="B Titr" pitchFamily="2" charset="-78"/>
              </a:rPr>
              <a:t>شعاع عملکرد</a:t>
            </a:r>
            <a:endParaRPr lang="en-US" sz="2000" dirty="0">
              <a:solidFill>
                <a:schemeClr val="accent1"/>
              </a:solidFill>
              <a:cs typeface="B Titr" pitchFamily="2" charset="-78"/>
            </a:endParaRPr>
          </a:p>
        </p:txBody>
      </p:sp>
      <p:sp>
        <p:nvSpPr>
          <p:cNvPr id="14" name="TextBox 13"/>
          <p:cNvSpPr txBox="1"/>
          <p:nvPr/>
        </p:nvSpPr>
        <p:spPr>
          <a:xfrm>
            <a:off x="7086600" y="3576935"/>
            <a:ext cx="1676400" cy="461665"/>
          </a:xfrm>
          <a:prstGeom prst="rect">
            <a:avLst/>
          </a:prstGeom>
          <a:noFill/>
        </p:spPr>
        <p:txBody>
          <a:bodyPr wrap="square" rtlCol="0">
            <a:spAutoFit/>
          </a:bodyPr>
          <a:lstStyle/>
          <a:p>
            <a:r>
              <a:rPr lang="fa-IR" sz="2400" dirty="0" smtClean="0">
                <a:cs typeface="B Titr" pitchFamily="2" charset="-78"/>
              </a:rPr>
              <a:t>جمعیت</a:t>
            </a:r>
            <a:endParaRPr lang="en-US" sz="2400" dirty="0">
              <a:cs typeface="B Titr" pitchFamily="2" charset="-78"/>
            </a:endParaRPr>
          </a:p>
        </p:txBody>
      </p:sp>
      <p:sp>
        <p:nvSpPr>
          <p:cNvPr id="15" name="TextBox 14"/>
          <p:cNvSpPr txBox="1"/>
          <p:nvPr/>
        </p:nvSpPr>
        <p:spPr>
          <a:xfrm>
            <a:off x="7162800" y="4343400"/>
            <a:ext cx="1828800" cy="369332"/>
          </a:xfrm>
          <a:prstGeom prst="rect">
            <a:avLst/>
          </a:prstGeom>
          <a:noFill/>
        </p:spPr>
        <p:txBody>
          <a:bodyPr wrap="square" rtlCol="0">
            <a:spAutoFit/>
          </a:bodyPr>
          <a:lstStyle/>
          <a:p>
            <a:r>
              <a:rPr lang="fa-IR" dirty="0" smtClean="0">
                <a:solidFill>
                  <a:schemeClr val="accent1"/>
                </a:solidFill>
                <a:cs typeface="B Titr" pitchFamily="2" charset="-78"/>
              </a:rPr>
              <a:t>جهت توسعه شهر</a:t>
            </a:r>
            <a:endParaRPr lang="en-US" dirty="0">
              <a:solidFill>
                <a:schemeClr val="accent1"/>
              </a:solidFill>
              <a:cs typeface="B Titr" pitchFamily="2" charset="-78"/>
            </a:endParaRPr>
          </a:p>
        </p:txBody>
      </p:sp>
      <p:sp>
        <p:nvSpPr>
          <p:cNvPr id="16" name="TextBox 15"/>
          <p:cNvSpPr txBox="1"/>
          <p:nvPr/>
        </p:nvSpPr>
        <p:spPr>
          <a:xfrm>
            <a:off x="7315200" y="5105400"/>
            <a:ext cx="1828800" cy="369332"/>
          </a:xfrm>
          <a:prstGeom prst="rect">
            <a:avLst/>
          </a:prstGeom>
          <a:noFill/>
        </p:spPr>
        <p:txBody>
          <a:bodyPr wrap="square" rtlCol="0">
            <a:spAutoFit/>
          </a:bodyPr>
          <a:lstStyle/>
          <a:p>
            <a:r>
              <a:rPr lang="fa-IR" dirty="0" smtClean="0">
                <a:solidFill>
                  <a:schemeClr val="accent1"/>
                </a:solidFill>
                <a:cs typeface="B Titr" pitchFamily="2" charset="-78"/>
              </a:rPr>
              <a:t>همجواری و کاربری</a:t>
            </a:r>
            <a:endParaRPr lang="en-US" dirty="0">
              <a:solidFill>
                <a:schemeClr val="accent1"/>
              </a:solidFill>
              <a:cs typeface="B Titr" pitchFamily="2" charset="-78"/>
            </a:endParaRPr>
          </a:p>
        </p:txBody>
      </p:sp>
      <p:sp>
        <p:nvSpPr>
          <p:cNvPr id="17" name="TextBox 16"/>
          <p:cNvSpPr txBox="1"/>
          <p:nvPr/>
        </p:nvSpPr>
        <p:spPr>
          <a:xfrm>
            <a:off x="7467600" y="5867400"/>
            <a:ext cx="1600200" cy="381000"/>
          </a:xfrm>
          <a:prstGeom prst="rect">
            <a:avLst/>
          </a:prstGeom>
          <a:noFill/>
        </p:spPr>
        <p:txBody>
          <a:bodyPr wrap="square" rtlCol="0">
            <a:spAutoFit/>
          </a:bodyPr>
          <a:lstStyle/>
          <a:p>
            <a:r>
              <a:rPr lang="fa-IR" dirty="0" smtClean="0">
                <a:solidFill>
                  <a:schemeClr val="accent1"/>
                </a:solidFill>
                <a:cs typeface="B Titr" pitchFamily="2" charset="-78"/>
              </a:rPr>
              <a:t>اندازه قطعه زمین</a:t>
            </a:r>
            <a:endParaRPr lang="en-US" dirty="0">
              <a:solidFill>
                <a:schemeClr val="accent1"/>
              </a:solidFill>
              <a:cs typeface="B Titr" pitchFamily="2" charset="-78"/>
            </a:endParaRPr>
          </a:p>
        </p:txBody>
      </p:sp>
      <p:sp>
        <p:nvSpPr>
          <p:cNvPr id="18" name="Rectangle 17"/>
          <p:cNvSpPr/>
          <p:nvPr/>
        </p:nvSpPr>
        <p:spPr bwMode="auto">
          <a:xfrm>
            <a:off x="4267200" y="228600"/>
            <a:ext cx="45720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fa-IR" sz="2000" dirty="0" smtClean="0">
                <a:cs typeface="B Titr" panose="00000700000000000000" pitchFamily="2" charset="-78"/>
              </a:rPr>
              <a:t>عوامل موثر در مکانیابی ایستگاه های آتش نشانی </a:t>
            </a:r>
          </a:p>
        </p:txBody>
      </p:sp>
      <p:sp>
        <p:nvSpPr>
          <p:cNvPr id="20" name="TextBox 19"/>
          <p:cNvSpPr txBox="1"/>
          <p:nvPr/>
        </p:nvSpPr>
        <p:spPr>
          <a:xfrm>
            <a:off x="76200" y="1243042"/>
            <a:ext cx="7391400" cy="4524315"/>
          </a:xfrm>
          <a:prstGeom prst="rect">
            <a:avLst/>
          </a:prstGeom>
          <a:noFill/>
        </p:spPr>
        <p:txBody>
          <a:bodyPr wrap="square" rtlCol="0">
            <a:spAutoFit/>
          </a:bodyPr>
          <a:lstStyle/>
          <a:p>
            <a:r>
              <a:rPr lang="fa-IR" b="1" dirty="0" smtClean="0">
                <a:cs typeface="B Nazanin" pitchFamily="2" charset="-78"/>
              </a:rPr>
              <a:t>در مناطقی از شهر که تراکم جمعیت زیاد است احتمال اتش سوزی بیش از سایر مناطق است. لذا در مکانیابی ایستگاه های آتش نشانی عامل جمعیت در نظر گرفته می شود:</a:t>
            </a:r>
          </a:p>
          <a:p>
            <a:r>
              <a:rPr lang="fa-IR" b="1" dirty="0" smtClean="0">
                <a:cs typeface="B Nazanin" pitchFamily="2" charset="-78"/>
              </a:rPr>
              <a:t>1-در شهرهای با جمعیت کمتراز 50 هزار نفر‚دو ایستگاه آتش نشانی کوچک به وسعت 1500 متر مربع در نظر گرفتهه میشود.</a:t>
            </a:r>
          </a:p>
          <a:p>
            <a:r>
              <a:rPr lang="fa-IR" b="1" dirty="0" smtClean="0">
                <a:cs typeface="B Nazanin" pitchFamily="2" charset="-78"/>
              </a:rPr>
              <a:t>2-در شهرهای با جمعیت بیش از 500 هزار نفر‚دو ایستگاه کوچک در نظر گرفتهه می شود.</a:t>
            </a:r>
          </a:p>
          <a:p>
            <a:r>
              <a:rPr lang="fa-IR" b="1" dirty="0" smtClean="0">
                <a:cs typeface="B Nazanin" pitchFamily="2" charset="-78"/>
              </a:rPr>
              <a:t>3-در شهرهای با جمعیت بیش از 100 هزار نفر تا 250 هزار نفر‚یک ایستگاه متوسط به وسعت 3000 متر مربع و به ازای هر 50 هزار جمعیت اضافی یک ایستگاه کوچک پیش بینی می شود.</a:t>
            </a:r>
          </a:p>
          <a:p>
            <a:r>
              <a:rPr lang="fa-IR" b="1" dirty="0" smtClean="0">
                <a:cs typeface="B Nazanin" pitchFamily="2" charset="-78"/>
              </a:rPr>
              <a:t>4-در  شهرهای با جمعیت بیش از 250 هزار نفر یک ایستگاه متوسط و یک ایستگاه کوچک در نظر گرفته شده و به ازا هر 75 هزار نفر یک ایستگاه کوچک پیش بینی میشود.</a:t>
            </a:r>
          </a:p>
          <a:p>
            <a:r>
              <a:rPr lang="fa-IR" b="1" dirty="0" smtClean="0">
                <a:cs typeface="B Nazanin" pitchFamily="2" charset="-78"/>
              </a:rPr>
              <a:t>در شهرهای با جمعیت بیش از 500 هزار ننفر یک ایستگاه متوسط و 6 ایستگاه کوچک در نظر گرفته شده و به ازا هر 75 هزار نفر جمعیت اضافی یک ایستگاه کوچک پیش بینی می شود.</a:t>
            </a:r>
          </a:p>
          <a:p>
            <a:r>
              <a:rPr lang="fa-IR" b="1" dirty="0" smtClean="0">
                <a:cs typeface="B Nazanin" pitchFamily="2" charset="-78"/>
              </a:rPr>
              <a:t>6-در شهرهای با جمعیت بیش از 750 هزار نفر  تا یک میلون نفر یک ایستگاه بزرگ و دو ایستگاه متوسط در نظر گرفته شده و به ازا هر ایستگاه متوسط  حداکثر 6 ایستگاه کوچک در نظر گرفته می شود.</a:t>
            </a:r>
          </a:p>
          <a:p>
            <a:r>
              <a:rPr lang="fa-IR" b="1" dirty="0" smtClean="0">
                <a:cs typeface="B Nazanin" pitchFamily="2" charset="-78"/>
              </a:rPr>
              <a:t>7-برای شهرهای با جمعیت بالای یک میلیونن نفر دو ایستگاه بزرگ آتش نشانی ضروری و به ازا هر 500 هزار نفر جمعیت اضافی یک ایستگاه متوسط و یک ایستگاه کوچک ضروری است</a:t>
            </a:r>
            <a:endParaRPr lang="en-US" b="1" dirty="0">
              <a:cs typeface="B Nazanin" pitchFamily="2" charset="-78"/>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63264 0.00023 " pathEditMode="relative" ptsTypes="A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63264 0.00023 " pathEditMode="relative" ptsTypes="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63264 0.00023 " pathEditMode="relative" ptsTypes="AA">
                                      <p:cBhvr>
                                        <p:cTn id="10" dur="20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63264 0.00023 " pathEditMode="relative" ptsTypes="AA">
                                      <p:cBhvr>
                                        <p:cTn id="12" dur="2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63264 0.00023 " pathEditMode="relative" ptsTypes="AA">
                                      <p:cBhvr>
                                        <p:cTn id="14" dur="2000" fill="hold"/>
                                        <p:tgtEl>
                                          <p:spTgt spid="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63264 0.00023 " pathEditMode="relative" ptsTypes="AA">
                                      <p:cBhvr>
                                        <p:cTn id="16" dur="2000" fill="hold"/>
                                        <p:tgtEl>
                                          <p:spTgt spid="1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63264 0.00023 " pathEditMode="relative" ptsTypes="AA">
                                      <p:cBhvr>
                                        <p:cTn id="18" dur="2000" fill="hold"/>
                                        <p:tgtEl>
                                          <p:spTgt spid="8"/>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63264 0.00023 " pathEditMode="relative" ptsTypes="AA">
                                      <p:cBhvr>
                                        <p:cTn id="20" dur="2000" fill="hold"/>
                                        <p:tgtEl>
                                          <p:spTgt spid="15"/>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63264 0.00023 " pathEditMode="relative" ptsTypes="AA">
                                      <p:cBhvr>
                                        <p:cTn id="22" dur="2000" fill="hold"/>
                                        <p:tgtEl>
                                          <p:spTgt spid="9"/>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63264 0.00023 " pathEditMode="relative" ptsTypes="AA">
                                      <p:cBhvr>
                                        <p:cTn id="24" dur="2000" fill="hold"/>
                                        <p:tgtEl>
                                          <p:spTgt spid="16"/>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63264 0.00023 " pathEditMode="relative" ptsTypes="AA">
                                      <p:cBhvr>
                                        <p:cTn id="26" dur="2000" fill="hold"/>
                                        <p:tgtEl>
                                          <p:spTgt spid="10"/>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63264 0.00023 " pathEditMode="relative" ptsTypes="AA">
                                      <p:cBhvr>
                                        <p:cTn id="28" dur="2000" fill="hold"/>
                                        <p:tgtEl>
                                          <p:spTgt spid="17"/>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 0 L 0.00018 -0.34467 " pathEditMode="relative" ptsTypes="AA">
                                      <p:cBhvr>
                                        <p:cTn id="32" dur="2000" fill="hold"/>
                                        <p:tgtEl>
                                          <p:spTgt spid="14"/>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00018 -0.34467 " pathEditMode="relative" ptsTypes="AA">
                                      <p:cBhvr>
                                        <p:cTn id="34" dur="2000" fill="hold"/>
                                        <p:tgtEl>
                                          <p:spTgt spid="7"/>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32986 4.44444E-6 L 0.9625 0.00023 " pathEditMode="relative" rAng="0" ptsTypes="AA">
                                      <p:cBhvr>
                                        <p:cTn id="36" dur="2000" fill="hold"/>
                                        <p:tgtEl>
                                          <p:spTgt spid="20"/>
                                        </p:tgtEl>
                                        <p:attrNameLst>
                                          <p:attrName>ppt_x</p:attrName>
                                          <p:attrName>ppt_y</p:attrName>
                                        </p:attrNameLst>
                                      </p:cBhvr>
                                      <p:rCtr x="3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66800" y="457200"/>
            <a:ext cx="7924800" cy="62484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 name="Rounded Rectangle 3"/>
          <p:cNvSpPr/>
          <p:nvPr/>
        </p:nvSpPr>
        <p:spPr bwMode="auto">
          <a:xfrm>
            <a:off x="7467600" y="121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Arial" charset="0"/>
              </a:rPr>
              <a:t> </a:t>
            </a:r>
            <a:endParaRPr kumimoji="0" lang="en-US" sz="1400" b="0" i="0" u="none" strike="noStrike" cap="none" normalizeH="0" baseline="0" dirty="0" smtClean="0">
              <a:ln>
                <a:noFill/>
              </a:ln>
              <a:solidFill>
                <a:schemeClr val="tx1"/>
              </a:solidFill>
              <a:effectLst/>
              <a:latin typeface="Arial" charset="0"/>
            </a:endParaRPr>
          </a:p>
        </p:txBody>
      </p:sp>
      <p:sp>
        <p:nvSpPr>
          <p:cNvPr id="5" name="Rounded Rectangle 4"/>
          <p:cNvSpPr/>
          <p:nvPr/>
        </p:nvSpPr>
        <p:spPr bwMode="auto">
          <a:xfrm>
            <a:off x="7467600" y="198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7467600" y="2743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7467600" y="3505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7467600" y="4267200"/>
            <a:ext cx="1676400" cy="6096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7467600" y="502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7467600" y="579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7239000" y="1295400"/>
            <a:ext cx="1905000" cy="369332"/>
          </a:xfrm>
          <a:prstGeom prst="rect">
            <a:avLst/>
          </a:prstGeom>
          <a:noFill/>
        </p:spPr>
        <p:txBody>
          <a:bodyPr wrap="square" rtlCol="0">
            <a:spAutoFit/>
          </a:bodyPr>
          <a:lstStyle/>
          <a:p>
            <a:r>
              <a:rPr lang="fa-IR" sz="1750" b="1" dirty="0" smtClean="0">
                <a:solidFill>
                  <a:schemeClr val="accent1"/>
                </a:solidFill>
                <a:cs typeface="B Titr" pitchFamily="2" charset="-78"/>
              </a:rPr>
              <a:t>ملاحظات ژئوتکنیکی</a:t>
            </a:r>
            <a:endParaRPr lang="en-US" sz="1750" b="1" dirty="0">
              <a:solidFill>
                <a:schemeClr val="accent1"/>
              </a:solidFill>
              <a:cs typeface="B Titr" pitchFamily="2" charset="-78"/>
            </a:endParaRPr>
          </a:p>
        </p:txBody>
      </p:sp>
      <p:sp>
        <p:nvSpPr>
          <p:cNvPr id="12" name="TextBox 11"/>
          <p:cNvSpPr txBox="1"/>
          <p:nvPr/>
        </p:nvSpPr>
        <p:spPr>
          <a:xfrm>
            <a:off x="7315200" y="1981200"/>
            <a:ext cx="1524000" cy="461665"/>
          </a:xfrm>
          <a:prstGeom prst="rect">
            <a:avLst/>
          </a:prstGeom>
          <a:noFill/>
        </p:spPr>
        <p:txBody>
          <a:bodyPr wrap="square" rtlCol="0">
            <a:spAutoFit/>
          </a:bodyPr>
          <a:lstStyle/>
          <a:p>
            <a:r>
              <a:rPr lang="fa-IR" sz="2400" dirty="0" smtClean="0">
                <a:solidFill>
                  <a:schemeClr val="accent1"/>
                </a:solidFill>
                <a:cs typeface="B Titr" pitchFamily="2" charset="-78"/>
              </a:rPr>
              <a:t>دسترسی</a:t>
            </a:r>
            <a:endParaRPr lang="en-US" sz="2400" dirty="0">
              <a:solidFill>
                <a:schemeClr val="accent1"/>
              </a:solidFill>
              <a:cs typeface="B Titr" pitchFamily="2" charset="-78"/>
            </a:endParaRPr>
          </a:p>
        </p:txBody>
      </p:sp>
      <p:sp>
        <p:nvSpPr>
          <p:cNvPr id="13" name="TextBox 12"/>
          <p:cNvSpPr txBox="1"/>
          <p:nvPr/>
        </p:nvSpPr>
        <p:spPr>
          <a:xfrm>
            <a:off x="7467600" y="2819400"/>
            <a:ext cx="1447800" cy="400110"/>
          </a:xfrm>
          <a:prstGeom prst="rect">
            <a:avLst/>
          </a:prstGeom>
          <a:noFill/>
        </p:spPr>
        <p:txBody>
          <a:bodyPr wrap="square" rtlCol="0">
            <a:spAutoFit/>
          </a:bodyPr>
          <a:lstStyle/>
          <a:p>
            <a:r>
              <a:rPr lang="fa-IR" sz="2000" dirty="0" smtClean="0">
                <a:solidFill>
                  <a:schemeClr val="accent1"/>
                </a:solidFill>
                <a:cs typeface="B Titr" pitchFamily="2" charset="-78"/>
              </a:rPr>
              <a:t>شعاع عملکرد</a:t>
            </a:r>
            <a:endParaRPr lang="en-US" sz="2000" dirty="0">
              <a:solidFill>
                <a:schemeClr val="accent1"/>
              </a:solidFill>
              <a:cs typeface="B Titr" pitchFamily="2" charset="-78"/>
            </a:endParaRPr>
          </a:p>
        </p:txBody>
      </p:sp>
      <p:sp>
        <p:nvSpPr>
          <p:cNvPr id="14" name="TextBox 13"/>
          <p:cNvSpPr txBox="1"/>
          <p:nvPr/>
        </p:nvSpPr>
        <p:spPr>
          <a:xfrm>
            <a:off x="7086600" y="3576935"/>
            <a:ext cx="1676400" cy="461665"/>
          </a:xfrm>
          <a:prstGeom prst="rect">
            <a:avLst/>
          </a:prstGeom>
          <a:noFill/>
        </p:spPr>
        <p:txBody>
          <a:bodyPr wrap="square" rtlCol="0">
            <a:spAutoFit/>
          </a:bodyPr>
          <a:lstStyle/>
          <a:p>
            <a:r>
              <a:rPr lang="fa-IR" sz="2400" dirty="0" smtClean="0">
                <a:solidFill>
                  <a:schemeClr val="accent1"/>
                </a:solidFill>
                <a:cs typeface="B Titr" pitchFamily="2" charset="-78"/>
              </a:rPr>
              <a:t>جمعیت</a:t>
            </a:r>
            <a:endParaRPr lang="en-US" sz="2400" dirty="0">
              <a:solidFill>
                <a:schemeClr val="accent1"/>
              </a:solidFill>
              <a:cs typeface="B Titr" pitchFamily="2" charset="-78"/>
            </a:endParaRPr>
          </a:p>
        </p:txBody>
      </p:sp>
      <p:sp>
        <p:nvSpPr>
          <p:cNvPr id="15" name="TextBox 14"/>
          <p:cNvSpPr txBox="1"/>
          <p:nvPr/>
        </p:nvSpPr>
        <p:spPr>
          <a:xfrm>
            <a:off x="7162800" y="4343400"/>
            <a:ext cx="1828800" cy="369332"/>
          </a:xfrm>
          <a:prstGeom prst="rect">
            <a:avLst/>
          </a:prstGeom>
          <a:noFill/>
        </p:spPr>
        <p:txBody>
          <a:bodyPr wrap="square" rtlCol="0">
            <a:spAutoFit/>
          </a:bodyPr>
          <a:lstStyle/>
          <a:p>
            <a:r>
              <a:rPr lang="fa-IR" dirty="0" smtClean="0">
                <a:cs typeface="B Titr" pitchFamily="2" charset="-78"/>
              </a:rPr>
              <a:t>جهت توسعه شهر</a:t>
            </a:r>
            <a:endParaRPr lang="en-US" dirty="0">
              <a:cs typeface="B Titr" pitchFamily="2" charset="-78"/>
            </a:endParaRPr>
          </a:p>
        </p:txBody>
      </p:sp>
      <p:sp>
        <p:nvSpPr>
          <p:cNvPr id="16" name="TextBox 15"/>
          <p:cNvSpPr txBox="1"/>
          <p:nvPr/>
        </p:nvSpPr>
        <p:spPr>
          <a:xfrm>
            <a:off x="7315200" y="5105400"/>
            <a:ext cx="1828800" cy="369332"/>
          </a:xfrm>
          <a:prstGeom prst="rect">
            <a:avLst/>
          </a:prstGeom>
          <a:noFill/>
        </p:spPr>
        <p:txBody>
          <a:bodyPr wrap="square" rtlCol="0">
            <a:spAutoFit/>
          </a:bodyPr>
          <a:lstStyle/>
          <a:p>
            <a:r>
              <a:rPr lang="fa-IR" dirty="0" smtClean="0">
                <a:solidFill>
                  <a:schemeClr val="accent1"/>
                </a:solidFill>
                <a:cs typeface="B Titr" pitchFamily="2" charset="-78"/>
              </a:rPr>
              <a:t>همجواری و کاربری</a:t>
            </a:r>
            <a:endParaRPr lang="en-US" dirty="0">
              <a:solidFill>
                <a:schemeClr val="accent1"/>
              </a:solidFill>
              <a:cs typeface="B Titr" pitchFamily="2" charset="-78"/>
            </a:endParaRPr>
          </a:p>
        </p:txBody>
      </p:sp>
      <p:sp>
        <p:nvSpPr>
          <p:cNvPr id="17" name="TextBox 16"/>
          <p:cNvSpPr txBox="1"/>
          <p:nvPr/>
        </p:nvSpPr>
        <p:spPr>
          <a:xfrm>
            <a:off x="7467600" y="5867400"/>
            <a:ext cx="1600200" cy="381000"/>
          </a:xfrm>
          <a:prstGeom prst="rect">
            <a:avLst/>
          </a:prstGeom>
          <a:noFill/>
        </p:spPr>
        <p:txBody>
          <a:bodyPr wrap="square" rtlCol="0">
            <a:spAutoFit/>
          </a:bodyPr>
          <a:lstStyle/>
          <a:p>
            <a:r>
              <a:rPr lang="fa-IR" dirty="0" smtClean="0">
                <a:solidFill>
                  <a:schemeClr val="accent1"/>
                </a:solidFill>
                <a:cs typeface="B Titr" pitchFamily="2" charset="-78"/>
              </a:rPr>
              <a:t>اندازه قطعه زمین</a:t>
            </a:r>
            <a:endParaRPr lang="en-US" dirty="0">
              <a:solidFill>
                <a:schemeClr val="accent1"/>
              </a:solidFill>
              <a:cs typeface="B Titr" pitchFamily="2" charset="-78"/>
            </a:endParaRPr>
          </a:p>
        </p:txBody>
      </p:sp>
      <p:sp>
        <p:nvSpPr>
          <p:cNvPr id="18" name="Rectangle 17"/>
          <p:cNvSpPr/>
          <p:nvPr/>
        </p:nvSpPr>
        <p:spPr bwMode="auto">
          <a:xfrm>
            <a:off x="4267200" y="228600"/>
            <a:ext cx="45720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fa-IR" sz="2000" dirty="0" smtClean="0">
                <a:cs typeface="B Titr" panose="00000700000000000000" pitchFamily="2" charset="-78"/>
              </a:rPr>
              <a:t>عوامل موثر در مکانیابی ایستگاه های آتش نشانی </a:t>
            </a:r>
          </a:p>
        </p:txBody>
      </p:sp>
      <p:sp>
        <p:nvSpPr>
          <p:cNvPr id="20" name="Rectangle 19"/>
          <p:cNvSpPr/>
          <p:nvPr/>
        </p:nvSpPr>
        <p:spPr>
          <a:xfrm>
            <a:off x="-7315200" y="1905000"/>
            <a:ext cx="7315200" cy="3000821"/>
          </a:xfrm>
          <a:prstGeom prst="rect">
            <a:avLst/>
          </a:prstGeom>
        </p:spPr>
        <p:txBody>
          <a:bodyPr wrap="square">
            <a:spAutoFit/>
          </a:bodyPr>
          <a:lstStyle/>
          <a:p>
            <a:pPr algn="just">
              <a:lnSpc>
                <a:spcPct val="150000"/>
              </a:lnSpc>
              <a:buFont typeface="Arial" pitchFamily="34" charset="0"/>
              <a:buChar char="•"/>
            </a:pPr>
            <a:r>
              <a:rPr lang="fa-IR" b="1" dirty="0" smtClean="0">
                <a:cs typeface="B Nazanin" pitchFamily="2" charset="-78"/>
              </a:rPr>
              <a:t>در مکانیابی ایستگاه های جدید ضروری است جهت توسعه شهر دقیقا مدنظر قرار گیرد و جمعیت پذیری نواحی توسعه در 10 تا 20 سال آتی  وتراکم های ساختمانی  مربوطه ایستگاه های آتش نشانی مکانیابی گردد.</a:t>
            </a:r>
          </a:p>
          <a:p>
            <a:pPr algn="just">
              <a:lnSpc>
                <a:spcPct val="150000"/>
              </a:lnSpc>
              <a:buFont typeface="Arial" pitchFamily="34" charset="0"/>
              <a:buChar char="•"/>
            </a:pPr>
            <a:r>
              <a:rPr lang="fa-IR" b="1" dirty="0" smtClean="0">
                <a:cs typeface="B Nazanin" pitchFamily="2" charset="-78"/>
              </a:rPr>
              <a:t>مکان انتخابی برای ایستگاه های جدید در مناطق توسعه نباید در نزدیکی عوامل محدود کننده شهر از قبیل باغات اراضی کشاورزان کوه ها و ارتفاعات قرار گیرد.</a:t>
            </a:r>
          </a:p>
          <a:p>
            <a:pPr algn="just">
              <a:lnSpc>
                <a:spcPct val="150000"/>
              </a:lnSpc>
              <a:buFont typeface="Arial" pitchFamily="34" charset="0"/>
              <a:buChar char="•"/>
            </a:pPr>
            <a:r>
              <a:rPr lang="fa-IR" b="1" dirty="0" smtClean="0">
                <a:cs typeface="B Nazanin" pitchFamily="2" charset="-78"/>
              </a:rPr>
              <a:t>در طراحی ناحیه ها ومناطق شهری ضروری است به ازا هر ناحیه شهری پیش بینی یک ایستگاه متوسط آتش نشانی بعمل آید.</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64479 0.00023 " pathEditMode="relative" ptsTypes="A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64479 0.00023 " pathEditMode="relative" ptsTypes="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64479 0.00023 " pathEditMode="relative" ptsTypes="AA">
                                      <p:cBhvr>
                                        <p:cTn id="10" dur="20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64479 0.00023 " pathEditMode="relative" ptsTypes="AA">
                                      <p:cBhvr>
                                        <p:cTn id="12" dur="2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64479 0.00023 " pathEditMode="relative" ptsTypes="AA">
                                      <p:cBhvr>
                                        <p:cTn id="14" dur="2000" fill="hold"/>
                                        <p:tgtEl>
                                          <p:spTgt spid="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64479 0.00023 " pathEditMode="relative" ptsTypes="AA">
                                      <p:cBhvr>
                                        <p:cTn id="16" dur="2000" fill="hold"/>
                                        <p:tgtEl>
                                          <p:spTgt spid="1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64479 0.00023 " pathEditMode="relative" ptsTypes="AA">
                                      <p:cBhvr>
                                        <p:cTn id="18" dur="2000" fill="hold"/>
                                        <p:tgtEl>
                                          <p:spTgt spid="14"/>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64479 0.00023 " pathEditMode="relative" ptsTypes="AA">
                                      <p:cBhvr>
                                        <p:cTn id="20" dur="2000" fill="hold"/>
                                        <p:tgtEl>
                                          <p:spTgt spid="7"/>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64479 0.00023 " pathEditMode="relative" ptsTypes="AA">
                                      <p:cBhvr>
                                        <p:cTn id="22" dur="2000" fill="hold"/>
                                        <p:tgtEl>
                                          <p:spTgt spid="9"/>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64479 0.00023 " pathEditMode="relative" ptsTypes="AA">
                                      <p:cBhvr>
                                        <p:cTn id="24" dur="2000" fill="hold"/>
                                        <p:tgtEl>
                                          <p:spTgt spid="16"/>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64479 0.00023 " pathEditMode="relative" ptsTypes="AA">
                                      <p:cBhvr>
                                        <p:cTn id="26" dur="2000" fill="hold"/>
                                        <p:tgtEl>
                                          <p:spTgt spid="17"/>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64479 0.00023 " pathEditMode="relative" ptsTypes="AA">
                                      <p:cBhvr>
                                        <p:cTn id="28" dur="2000" fill="hold"/>
                                        <p:tgtEl>
                                          <p:spTgt spid="10"/>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 0 L 0.00017 -0.44606 " pathEditMode="relative" ptsTypes="AA">
                                      <p:cBhvr>
                                        <p:cTn id="32" dur="2000" fill="hold"/>
                                        <p:tgtEl>
                                          <p:spTgt spid="8"/>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00017 -0.44606 " pathEditMode="relative" ptsTypes="AA">
                                      <p:cBhvr>
                                        <p:cTn id="34" dur="2000" fill="hold"/>
                                        <p:tgtEl>
                                          <p:spTgt spid="15"/>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30833 2.22222E-6 L 0.95313 0.00023 " pathEditMode="relative" rAng="0" ptsTypes="AA">
                                      <p:cBhvr>
                                        <p:cTn id="36" dur="2000" fill="hold"/>
                                        <p:tgtEl>
                                          <p:spTgt spid="20"/>
                                        </p:tgtEl>
                                        <p:attrNameLst>
                                          <p:attrName>ppt_x</p:attrName>
                                          <p:attrName>ppt_y</p:attrName>
                                        </p:attrNameLst>
                                      </p:cBhvr>
                                      <p:rCtr x="32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66800" y="457200"/>
            <a:ext cx="7924800" cy="62484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 name="Rounded Rectangle 3"/>
          <p:cNvSpPr/>
          <p:nvPr/>
        </p:nvSpPr>
        <p:spPr bwMode="auto">
          <a:xfrm>
            <a:off x="7467600" y="121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Arial" charset="0"/>
              </a:rPr>
              <a:t> </a:t>
            </a:r>
            <a:endParaRPr kumimoji="0" lang="en-US" sz="1400" b="0" i="0" u="none" strike="noStrike" cap="none" normalizeH="0" baseline="0" dirty="0" smtClean="0">
              <a:ln>
                <a:noFill/>
              </a:ln>
              <a:solidFill>
                <a:schemeClr val="tx1"/>
              </a:solidFill>
              <a:effectLst/>
              <a:latin typeface="Arial" charset="0"/>
            </a:endParaRPr>
          </a:p>
        </p:txBody>
      </p:sp>
      <p:sp>
        <p:nvSpPr>
          <p:cNvPr id="5" name="Rounded Rectangle 4"/>
          <p:cNvSpPr/>
          <p:nvPr/>
        </p:nvSpPr>
        <p:spPr bwMode="auto">
          <a:xfrm>
            <a:off x="7467600" y="198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7467600" y="2743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7467600" y="3505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7467600" y="4267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7467600" y="5029200"/>
            <a:ext cx="1676400" cy="6096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7467600" y="579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7239000" y="1295400"/>
            <a:ext cx="1905000" cy="369332"/>
          </a:xfrm>
          <a:prstGeom prst="rect">
            <a:avLst/>
          </a:prstGeom>
          <a:noFill/>
        </p:spPr>
        <p:txBody>
          <a:bodyPr wrap="square" rtlCol="0">
            <a:spAutoFit/>
          </a:bodyPr>
          <a:lstStyle/>
          <a:p>
            <a:r>
              <a:rPr lang="fa-IR" sz="1750" b="1" dirty="0" smtClean="0">
                <a:solidFill>
                  <a:schemeClr val="accent1"/>
                </a:solidFill>
                <a:cs typeface="B Titr" pitchFamily="2" charset="-78"/>
              </a:rPr>
              <a:t>ملاحظات ژئوتکنیکی</a:t>
            </a:r>
            <a:endParaRPr lang="en-US" sz="1750" b="1" dirty="0">
              <a:solidFill>
                <a:schemeClr val="accent1"/>
              </a:solidFill>
              <a:cs typeface="B Titr" pitchFamily="2" charset="-78"/>
            </a:endParaRPr>
          </a:p>
        </p:txBody>
      </p:sp>
      <p:sp>
        <p:nvSpPr>
          <p:cNvPr id="12" name="TextBox 11"/>
          <p:cNvSpPr txBox="1"/>
          <p:nvPr/>
        </p:nvSpPr>
        <p:spPr>
          <a:xfrm>
            <a:off x="7315200" y="1981200"/>
            <a:ext cx="1524000" cy="461665"/>
          </a:xfrm>
          <a:prstGeom prst="rect">
            <a:avLst/>
          </a:prstGeom>
          <a:noFill/>
        </p:spPr>
        <p:txBody>
          <a:bodyPr wrap="square" rtlCol="0">
            <a:spAutoFit/>
          </a:bodyPr>
          <a:lstStyle/>
          <a:p>
            <a:r>
              <a:rPr lang="fa-IR" sz="2400" dirty="0" smtClean="0">
                <a:solidFill>
                  <a:schemeClr val="accent1"/>
                </a:solidFill>
                <a:cs typeface="B Titr" pitchFamily="2" charset="-78"/>
              </a:rPr>
              <a:t>دسترسی</a:t>
            </a:r>
            <a:endParaRPr lang="en-US" sz="2400" dirty="0">
              <a:solidFill>
                <a:schemeClr val="accent1"/>
              </a:solidFill>
              <a:cs typeface="B Titr" pitchFamily="2" charset="-78"/>
            </a:endParaRPr>
          </a:p>
        </p:txBody>
      </p:sp>
      <p:sp>
        <p:nvSpPr>
          <p:cNvPr id="13" name="TextBox 12"/>
          <p:cNvSpPr txBox="1"/>
          <p:nvPr/>
        </p:nvSpPr>
        <p:spPr>
          <a:xfrm>
            <a:off x="7467600" y="2819400"/>
            <a:ext cx="1447800" cy="400110"/>
          </a:xfrm>
          <a:prstGeom prst="rect">
            <a:avLst/>
          </a:prstGeom>
          <a:noFill/>
        </p:spPr>
        <p:txBody>
          <a:bodyPr wrap="square" rtlCol="0">
            <a:spAutoFit/>
          </a:bodyPr>
          <a:lstStyle/>
          <a:p>
            <a:r>
              <a:rPr lang="fa-IR" sz="2000" dirty="0" smtClean="0">
                <a:solidFill>
                  <a:schemeClr val="accent1"/>
                </a:solidFill>
                <a:cs typeface="B Titr" pitchFamily="2" charset="-78"/>
              </a:rPr>
              <a:t>شعاع عملکرد</a:t>
            </a:r>
            <a:endParaRPr lang="en-US" sz="2000" dirty="0">
              <a:solidFill>
                <a:schemeClr val="accent1"/>
              </a:solidFill>
              <a:cs typeface="B Titr" pitchFamily="2" charset="-78"/>
            </a:endParaRPr>
          </a:p>
        </p:txBody>
      </p:sp>
      <p:sp>
        <p:nvSpPr>
          <p:cNvPr id="14" name="TextBox 13"/>
          <p:cNvSpPr txBox="1"/>
          <p:nvPr/>
        </p:nvSpPr>
        <p:spPr>
          <a:xfrm>
            <a:off x="7086600" y="3576935"/>
            <a:ext cx="1676400" cy="461665"/>
          </a:xfrm>
          <a:prstGeom prst="rect">
            <a:avLst/>
          </a:prstGeom>
          <a:noFill/>
        </p:spPr>
        <p:txBody>
          <a:bodyPr wrap="square" rtlCol="0">
            <a:spAutoFit/>
          </a:bodyPr>
          <a:lstStyle/>
          <a:p>
            <a:r>
              <a:rPr lang="fa-IR" sz="2400" dirty="0" smtClean="0">
                <a:solidFill>
                  <a:schemeClr val="accent1"/>
                </a:solidFill>
                <a:cs typeface="B Titr" pitchFamily="2" charset="-78"/>
              </a:rPr>
              <a:t>جمعیت</a:t>
            </a:r>
            <a:endParaRPr lang="en-US" sz="2400" dirty="0">
              <a:solidFill>
                <a:schemeClr val="accent1"/>
              </a:solidFill>
              <a:cs typeface="B Titr" pitchFamily="2" charset="-78"/>
            </a:endParaRPr>
          </a:p>
        </p:txBody>
      </p:sp>
      <p:sp>
        <p:nvSpPr>
          <p:cNvPr id="15" name="TextBox 14"/>
          <p:cNvSpPr txBox="1"/>
          <p:nvPr/>
        </p:nvSpPr>
        <p:spPr>
          <a:xfrm>
            <a:off x="7162800" y="4343400"/>
            <a:ext cx="1828800" cy="369332"/>
          </a:xfrm>
          <a:prstGeom prst="rect">
            <a:avLst/>
          </a:prstGeom>
          <a:noFill/>
        </p:spPr>
        <p:txBody>
          <a:bodyPr wrap="square" rtlCol="0">
            <a:spAutoFit/>
          </a:bodyPr>
          <a:lstStyle/>
          <a:p>
            <a:r>
              <a:rPr lang="fa-IR" dirty="0" smtClean="0">
                <a:solidFill>
                  <a:schemeClr val="accent1"/>
                </a:solidFill>
                <a:cs typeface="B Titr" pitchFamily="2" charset="-78"/>
              </a:rPr>
              <a:t>جهت توسعه شهر</a:t>
            </a:r>
            <a:endParaRPr lang="en-US" dirty="0">
              <a:solidFill>
                <a:schemeClr val="accent1"/>
              </a:solidFill>
              <a:cs typeface="B Titr" pitchFamily="2" charset="-78"/>
            </a:endParaRPr>
          </a:p>
        </p:txBody>
      </p:sp>
      <p:sp>
        <p:nvSpPr>
          <p:cNvPr id="16" name="TextBox 15"/>
          <p:cNvSpPr txBox="1"/>
          <p:nvPr/>
        </p:nvSpPr>
        <p:spPr>
          <a:xfrm>
            <a:off x="7315200" y="5105400"/>
            <a:ext cx="1828800" cy="369332"/>
          </a:xfrm>
          <a:prstGeom prst="rect">
            <a:avLst/>
          </a:prstGeom>
          <a:noFill/>
        </p:spPr>
        <p:txBody>
          <a:bodyPr wrap="square" rtlCol="0">
            <a:spAutoFit/>
          </a:bodyPr>
          <a:lstStyle/>
          <a:p>
            <a:r>
              <a:rPr lang="fa-IR" dirty="0" smtClean="0">
                <a:cs typeface="B Titr" pitchFamily="2" charset="-78"/>
              </a:rPr>
              <a:t>همجواری و کاربری</a:t>
            </a:r>
            <a:endParaRPr lang="en-US" dirty="0">
              <a:cs typeface="B Titr" pitchFamily="2" charset="-78"/>
            </a:endParaRPr>
          </a:p>
        </p:txBody>
      </p:sp>
      <p:sp>
        <p:nvSpPr>
          <p:cNvPr id="17" name="TextBox 16"/>
          <p:cNvSpPr txBox="1"/>
          <p:nvPr/>
        </p:nvSpPr>
        <p:spPr>
          <a:xfrm>
            <a:off x="7467600" y="5867400"/>
            <a:ext cx="1600200" cy="381000"/>
          </a:xfrm>
          <a:prstGeom prst="rect">
            <a:avLst/>
          </a:prstGeom>
          <a:noFill/>
        </p:spPr>
        <p:txBody>
          <a:bodyPr wrap="square" rtlCol="0">
            <a:spAutoFit/>
          </a:bodyPr>
          <a:lstStyle/>
          <a:p>
            <a:r>
              <a:rPr lang="fa-IR" dirty="0" smtClean="0">
                <a:solidFill>
                  <a:schemeClr val="accent1"/>
                </a:solidFill>
                <a:cs typeface="B Titr" pitchFamily="2" charset="-78"/>
              </a:rPr>
              <a:t>اندازه قطعه زمین</a:t>
            </a:r>
            <a:endParaRPr lang="en-US" dirty="0">
              <a:solidFill>
                <a:schemeClr val="accent1"/>
              </a:solidFill>
              <a:cs typeface="B Titr" pitchFamily="2" charset="-78"/>
            </a:endParaRPr>
          </a:p>
        </p:txBody>
      </p:sp>
      <p:sp>
        <p:nvSpPr>
          <p:cNvPr id="18" name="Rectangle 17"/>
          <p:cNvSpPr/>
          <p:nvPr/>
        </p:nvSpPr>
        <p:spPr bwMode="auto">
          <a:xfrm>
            <a:off x="4267200" y="228600"/>
            <a:ext cx="45720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fa-IR" sz="2000" dirty="0" smtClean="0">
                <a:cs typeface="B Titr" panose="00000700000000000000" pitchFamily="2" charset="-78"/>
              </a:rPr>
              <a:t>عوامل موثر در مکانیابی ایستگاه های آتش نشانی </a:t>
            </a:r>
          </a:p>
        </p:txBody>
      </p:sp>
      <p:sp>
        <p:nvSpPr>
          <p:cNvPr id="20" name="Rectangle 19"/>
          <p:cNvSpPr/>
          <p:nvPr/>
        </p:nvSpPr>
        <p:spPr>
          <a:xfrm>
            <a:off x="-7162800" y="1828800"/>
            <a:ext cx="7162800" cy="1477328"/>
          </a:xfrm>
          <a:prstGeom prst="rect">
            <a:avLst/>
          </a:prstGeom>
        </p:spPr>
        <p:txBody>
          <a:bodyPr wrap="square">
            <a:spAutoFit/>
          </a:bodyPr>
          <a:lstStyle/>
          <a:p>
            <a:pPr algn="just">
              <a:buFont typeface="Arial" pitchFamily="34" charset="0"/>
              <a:buChar char="•"/>
            </a:pPr>
            <a:r>
              <a:rPr lang="fa-IR" b="1" dirty="0" smtClean="0">
                <a:cs typeface="B Nazanin" pitchFamily="2" charset="-78"/>
              </a:rPr>
              <a:t>در تعیین محل ایستگاه ضروری است مسئله نزدیکی به کاربری های تجاری (مراکز تجاری ناحیه ای و منطقه ای )پارکینگ های عمومی و فضاهای ورزشی(ناحیه و مننطقه ای)اماکن تاریخی و مراکز اداری صنعتی و تاسیسات حمل و نقل و انبارها و سایر مراکز با میزان خطر بالا مورد توجه قرار میگیرد بطوریکه حداکثر ظرف مدت 5 دقیقه گروه های آتش نشانی بتوانند خود را به محل حادثه برسانند.</a:t>
            </a:r>
          </a:p>
        </p:txBody>
      </p:sp>
      <p:sp>
        <p:nvSpPr>
          <p:cNvPr id="21" name="Rectangle 20"/>
          <p:cNvSpPr/>
          <p:nvPr/>
        </p:nvSpPr>
        <p:spPr>
          <a:xfrm>
            <a:off x="-7086600" y="3276600"/>
            <a:ext cx="7086600" cy="2154436"/>
          </a:xfrm>
          <a:prstGeom prst="rect">
            <a:avLst/>
          </a:prstGeom>
        </p:spPr>
        <p:txBody>
          <a:bodyPr wrap="square">
            <a:spAutoFit/>
          </a:bodyPr>
          <a:lstStyle/>
          <a:p>
            <a:pPr algn="just">
              <a:buFont typeface="Arial" pitchFamily="34" charset="0"/>
              <a:buChar char="•"/>
            </a:pPr>
            <a:r>
              <a:rPr lang="fa-IR" b="1" dirty="0" smtClean="0">
                <a:cs typeface="B Nazanin" pitchFamily="2" charset="-78"/>
              </a:rPr>
              <a:t>در مکانیابی ایستگاه های آتش نشانی به همجواری با فضاهای سبز عمومی (پارکهای ناحیه ومنطقه ای )پارکینگ های عمومی و فضاهای ورزشی تاکید شود.</a:t>
            </a:r>
          </a:p>
          <a:p>
            <a:pPr algn="just">
              <a:buFont typeface="Arial" pitchFamily="34" charset="0"/>
              <a:buChar char="•"/>
            </a:pPr>
            <a:r>
              <a:rPr lang="fa-IR" b="1" dirty="0" smtClean="0">
                <a:cs typeface="B Nazanin" pitchFamily="2" charset="-78"/>
              </a:rPr>
              <a:t>از احداث ایستگاه های آتش نشانی در 500 متری از مراکزی به شرح زیر خودداری شود:</a:t>
            </a:r>
          </a:p>
          <a:p>
            <a:pPr algn="just">
              <a:buFont typeface="Courier New" pitchFamily="49" charset="0"/>
              <a:buChar char="o"/>
            </a:pPr>
            <a:r>
              <a:rPr lang="fa-IR" sz="1600" dirty="0" smtClean="0">
                <a:cs typeface="B Titr" pitchFamily="2" charset="-78"/>
              </a:rPr>
              <a:t>مراکز درمانی از قبیل بیمارستان و درمانگاه ها</a:t>
            </a:r>
          </a:p>
          <a:p>
            <a:pPr algn="just">
              <a:buFont typeface="Courier New" pitchFamily="49" charset="0"/>
              <a:buChar char="o"/>
            </a:pPr>
            <a:r>
              <a:rPr lang="fa-IR" sz="1600" dirty="0" smtClean="0">
                <a:cs typeface="B Titr" pitchFamily="2" charset="-78"/>
              </a:rPr>
              <a:t>آسایشگاه سالمندان و مراکز روان درمانی</a:t>
            </a:r>
          </a:p>
          <a:p>
            <a:pPr algn="just">
              <a:buFont typeface="Courier New" pitchFamily="49" charset="0"/>
              <a:buChar char="o"/>
            </a:pPr>
            <a:r>
              <a:rPr lang="fa-IR" sz="1600" dirty="0" smtClean="0">
                <a:cs typeface="B Titr" pitchFamily="2" charset="-78"/>
              </a:rPr>
              <a:t>مراکز پذیرایی و جهانگردی از قبیل هتل ها و مهمانسراها</a:t>
            </a:r>
          </a:p>
          <a:p>
            <a:pPr algn="just">
              <a:buFont typeface="Courier New" pitchFamily="49" charset="0"/>
              <a:buChar char="o"/>
            </a:pPr>
            <a:r>
              <a:rPr lang="fa-IR" sz="1600" dirty="0" smtClean="0">
                <a:cs typeface="B Titr" pitchFamily="2" charset="-78"/>
              </a:rPr>
              <a:t>مراکز آموزشی از قبیل مدارس در کلیه مقاطع تحصیلی</a:t>
            </a:r>
          </a:p>
          <a:p>
            <a:pPr algn="just">
              <a:buFont typeface="Courier New" pitchFamily="49" charset="0"/>
              <a:buChar char="o"/>
            </a:pPr>
            <a:r>
              <a:rPr lang="fa-IR" sz="1600" dirty="0" smtClean="0">
                <a:cs typeface="B Titr" pitchFamily="2" charset="-78"/>
              </a:rPr>
              <a:t>مراکز جمع آوری زباله</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54826 0.00023 " pathEditMode="relative" ptsTypes="A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54826 0.00023 " pathEditMode="relative" ptsTypes="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54826 0.00023 " pathEditMode="relative" ptsTypes="AA">
                                      <p:cBhvr>
                                        <p:cTn id="10" dur="20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54826 0.00023 " pathEditMode="relative" ptsTypes="AA">
                                      <p:cBhvr>
                                        <p:cTn id="12" dur="2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54826 0.00023 " pathEditMode="relative" ptsTypes="AA">
                                      <p:cBhvr>
                                        <p:cTn id="14" dur="2000" fill="hold"/>
                                        <p:tgtEl>
                                          <p:spTgt spid="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54826 0.00023 " pathEditMode="relative" ptsTypes="AA">
                                      <p:cBhvr>
                                        <p:cTn id="16" dur="2000" fill="hold"/>
                                        <p:tgtEl>
                                          <p:spTgt spid="1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54826 0.00023 " pathEditMode="relative" ptsTypes="AA">
                                      <p:cBhvr>
                                        <p:cTn id="18" dur="2000" fill="hold"/>
                                        <p:tgtEl>
                                          <p:spTgt spid="14"/>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54826 0.00023 " pathEditMode="relative" ptsTypes="AA">
                                      <p:cBhvr>
                                        <p:cTn id="20" dur="2000" fill="hold"/>
                                        <p:tgtEl>
                                          <p:spTgt spid="7"/>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54826 0.00023 " pathEditMode="relative" ptsTypes="AA">
                                      <p:cBhvr>
                                        <p:cTn id="22" dur="2000" fill="hold"/>
                                        <p:tgtEl>
                                          <p:spTgt spid="15"/>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54826 0.00023 " pathEditMode="relative" ptsTypes="AA">
                                      <p:cBhvr>
                                        <p:cTn id="24" dur="2000" fill="hold"/>
                                        <p:tgtEl>
                                          <p:spTgt spid="8"/>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54826 0.00023 " pathEditMode="relative" ptsTypes="AA">
                                      <p:cBhvr>
                                        <p:cTn id="26" dur="2000" fill="hold"/>
                                        <p:tgtEl>
                                          <p:spTgt spid="17"/>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54826 0.00023 " pathEditMode="relative" ptsTypes="AA">
                                      <p:cBhvr>
                                        <p:cTn id="28" dur="2000" fill="hold"/>
                                        <p:tgtEl>
                                          <p:spTgt spid="10"/>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 0 L 0.00347 -0.56111 " pathEditMode="relative" ptsTypes="AA">
                                      <p:cBhvr>
                                        <p:cTn id="32" dur="2000" fill="hold"/>
                                        <p:tgtEl>
                                          <p:spTgt spid="9"/>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00347 -0.56111 " pathEditMode="relative" ptsTypes="AA">
                                      <p:cBhvr>
                                        <p:cTn id="34" dur="2000" fill="hold"/>
                                        <p:tgtEl>
                                          <p:spTgt spid="16"/>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38924 -2.22222E-6 L 0.9375 0.00023 " pathEditMode="relative" rAng="0" ptsTypes="AA">
                                      <p:cBhvr>
                                        <p:cTn id="36" dur="2000" fill="hold"/>
                                        <p:tgtEl>
                                          <p:spTgt spid="21"/>
                                        </p:tgtEl>
                                        <p:attrNameLst>
                                          <p:attrName>ppt_x</p:attrName>
                                          <p:attrName>ppt_y</p:attrName>
                                        </p:attrNameLst>
                                      </p:cBhvr>
                                      <p:rCtr x="274" y="0"/>
                                    </p:animMotion>
                                  </p:childTnLst>
                                </p:cTn>
                              </p:par>
                              <p:par>
                                <p:cTn id="37" presetID="0" presetClass="path" presetSubtype="0" accel="50000" decel="50000" fill="hold" grpId="0" nodeType="withEffect">
                                  <p:stCondLst>
                                    <p:cond delay="0"/>
                                  </p:stCondLst>
                                  <p:childTnLst>
                                    <p:animMotion origin="layout" path="M 0.38924 4.44444E-6 L 0.9375 0.00023 " pathEditMode="relative" rAng="0" ptsTypes="AA">
                                      <p:cBhvr>
                                        <p:cTn id="38" dur="2000" fill="hold"/>
                                        <p:tgtEl>
                                          <p:spTgt spid="20"/>
                                        </p:tgtEl>
                                        <p:attrNameLst>
                                          <p:attrName>ppt_x</p:attrName>
                                          <p:attrName>ppt_y</p:attrName>
                                        </p:attrNameLst>
                                      </p:cBhvr>
                                      <p:rCtr x="2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39844674"/>
              </p:ext>
            </p:extLst>
          </p:nvPr>
        </p:nvGraphicFramePr>
        <p:xfrm>
          <a:off x="1676400" y="76200"/>
          <a:ext cx="7086600" cy="6632448"/>
        </p:xfrm>
        <a:graphic>
          <a:graphicData uri="http://schemas.openxmlformats.org/drawingml/2006/table">
            <a:tbl>
              <a:tblPr rtl="1" firstRow="1" firstCol="1" lastRow="1" lastCol="1" bandRow="1" bandCol="1"/>
              <a:tblGrid>
                <a:gridCol w="3410925"/>
                <a:gridCol w="1336258"/>
                <a:gridCol w="1213030"/>
                <a:gridCol w="1126387"/>
              </a:tblGrid>
              <a:tr h="265176">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فهرست کاربری‌ها</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fa-IR" sz="1400" b="1" dirty="0" smtClean="0">
                          <a:cs typeface="B Titr" panose="00000700000000000000" pitchFamily="2" charset="-78"/>
                        </a:rPr>
                        <a:t>سازگار</a:t>
                      </a:r>
                      <a:endParaRPr lang="fa-IR" sz="1400" b="1" dirty="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fa-IR" sz="1400" b="1" dirty="0" smtClean="0">
                          <a:cs typeface="B Titr" panose="00000700000000000000" pitchFamily="2" charset="-78"/>
                        </a:rPr>
                        <a:t>نیمه سازگار</a:t>
                      </a:r>
                      <a:endParaRPr lang="fa-IR" sz="1400" b="1" dirty="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fa-IR" sz="1400" b="1" dirty="0" smtClean="0">
                          <a:cs typeface="B Titr" panose="00000700000000000000" pitchFamily="2" charset="-78"/>
                        </a:rPr>
                        <a:t>ناسازگار</a:t>
                      </a:r>
                      <a:endParaRPr lang="fa-IR" sz="1400" b="1" dirty="0">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8224">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مسكوني</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تجاري</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مهدكودك و كودكستان</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مدرسه ابتدايي</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مدرسه راهنمايي</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دبيرستان</a:t>
                      </a:r>
                      <a:endParaRPr lang="en-US" sz="1100" dirty="0">
                        <a:effectLst/>
                        <a:latin typeface="Calibri"/>
                        <a:ea typeface="Calibri"/>
                        <a:cs typeface="B Titr" panose="00000700000000000000" pitchFamily="2" charset="-78"/>
                      </a:endParaRPr>
                    </a:p>
                  </a:txBody>
                  <a:tcPr marL="68580" marR="6858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دانشگاه‌ها و مؤسسات آموزش عالي</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مذهبي</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بيمارستان</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مراكز بهداشت</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تيمارستان و مراكز روان‌درمانی</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اداري و انتظامي</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1">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dirty="0">
                          <a:effectLst/>
                          <a:latin typeface="Calibri"/>
                          <a:ea typeface="Calibri"/>
                          <a:cs typeface="B Titr" panose="00000700000000000000" pitchFamily="2" charset="-78"/>
                        </a:rPr>
                        <a:t>مراكز سوخت‌رساني</a:t>
                      </a:r>
                      <a:endParaRPr lang="en-US" sz="1100" dirty="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1">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خطوط نفت و گاز</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1">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شبكه‌ها و نیروگاه‌های برق</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1">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مراكز صنعتي</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1">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زمین‌های ورزش كودكان</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سالن‌ها و میدان‌ها ورزشي</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کانون‌های فرهنگي پرورش كودكان</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كتابخانه‌هاي عمومي</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200" b="1" dirty="0" smtClean="0">
                          <a:effectLst/>
                          <a:latin typeface="Calibri"/>
                          <a:ea typeface="Calibri"/>
                          <a:cs typeface="B Titr" panose="00000700000000000000" pitchFamily="2" charset="-78"/>
                        </a:rPr>
                        <a:t>*</a:t>
                      </a:r>
                      <a:endParaRPr lang="en-US" sz="12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سينما، تئاتر و فرهنگسرا</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فضاهاي سبز</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شبكه‌هاي دسترسي پياده</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176">
                <a:tc>
                  <a:txBody>
                    <a:bodyPr/>
                    <a:lstStyle/>
                    <a:p>
                      <a:pPr indent="167640" algn="ctr" rtl="0">
                        <a:lnSpc>
                          <a:spcPct val="115000"/>
                        </a:lnSpc>
                        <a:spcAft>
                          <a:spcPts val="1000"/>
                        </a:spcAft>
                      </a:pPr>
                      <a:r>
                        <a:rPr lang="fa-IR" sz="1300">
                          <a:effectLst/>
                          <a:latin typeface="Calibri"/>
                          <a:ea typeface="Calibri"/>
                          <a:cs typeface="B Titr" panose="00000700000000000000" pitchFamily="2" charset="-78"/>
                        </a:rPr>
                        <a:t>شبكه‌هاي دسترسي سواره</a:t>
                      </a:r>
                      <a:endParaRPr lang="en-US" sz="1100">
                        <a:effectLst/>
                        <a:latin typeface="Calibri"/>
                        <a:ea typeface="Calibri"/>
                        <a:cs typeface="B Titr" panose="000007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smtClean="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a:effectLst/>
                          <a:latin typeface="Calibri"/>
                          <a:ea typeface="Calibri"/>
                          <a:cs typeface="B Titr" panose="00000700000000000000" pitchFamily="2" charset="-78"/>
                        </a:rPr>
                        <a:t>-</a:t>
                      </a:r>
                      <a:endParaRPr lang="en-US" sz="1100" b="1">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7640" algn="ctr" rtl="0">
                        <a:lnSpc>
                          <a:spcPct val="115000"/>
                        </a:lnSpc>
                        <a:spcAft>
                          <a:spcPts val="1000"/>
                        </a:spcAft>
                      </a:pPr>
                      <a:r>
                        <a:rPr lang="fa-IR" sz="1300" b="1" dirty="0">
                          <a:effectLst/>
                          <a:latin typeface="Calibri"/>
                          <a:ea typeface="Calibri"/>
                          <a:cs typeface="B Titr" panose="00000700000000000000" pitchFamily="2" charset="-78"/>
                        </a:rPr>
                        <a:t>-</a:t>
                      </a:r>
                      <a:endParaRPr lang="en-US" sz="1100" b="1" dirty="0">
                        <a:effectLst/>
                        <a:latin typeface="Calibri"/>
                        <a:ea typeface="Calibri"/>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32830858"/>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66800" y="457200"/>
            <a:ext cx="7924800" cy="62484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 name="Rounded Rectangle 3"/>
          <p:cNvSpPr/>
          <p:nvPr/>
        </p:nvSpPr>
        <p:spPr bwMode="auto">
          <a:xfrm>
            <a:off x="7467600" y="121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Arial" charset="0"/>
              </a:rPr>
              <a:t> </a:t>
            </a:r>
            <a:endParaRPr kumimoji="0" lang="en-US" sz="1400" b="0" i="0" u="none" strike="noStrike" cap="none" normalizeH="0" baseline="0" dirty="0" smtClean="0">
              <a:ln>
                <a:noFill/>
              </a:ln>
              <a:solidFill>
                <a:schemeClr val="tx1"/>
              </a:solidFill>
              <a:effectLst/>
              <a:latin typeface="Arial" charset="0"/>
            </a:endParaRPr>
          </a:p>
        </p:txBody>
      </p:sp>
      <p:sp>
        <p:nvSpPr>
          <p:cNvPr id="5" name="Rounded Rectangle 4"/>
          <p:cNvSpPr/>
          <p:nvPr/>
        </p:nvSpPr>
        <p:spPr bwMode="auto">
          <a:xfrm>
            <a:off x="7467600" y="198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7467600" y="2743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7467600" y="3505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7467600" y="4267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7467600" y="502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7467600" y="5791200"/>
            <a:ext cx="1676400" cy="6096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7239000" y="1295400"/>
            <a:ext cx="1905000" cy="369332"/>
          </a:xfrm>
          <a:prstGeom prst="rect">
            <a:avLst/>
          </a:prstGeom>
          <a:noFill/>
        </p:spPr>
        <p:txBody>
          <a:bodyPr wrap="square" rtlCol="0">
            <a:spAutoFit/>
          </a:bodyPr>
          <a:lstStyle/>
          <a:p>
            <a:r>
              <a:rPr lang="fa-IR" sz="1750" b="1" dirty="0" smtClean="0">
                <a:solidFill>
                  <a:schemeClr val="accent1"/>
                </a:solidFill>
                <a:cs typeface="B Titr" pitchFamily="2" charset="-78"/>
              </a:rPr>
              <a:t>ملاحظات ژئوتکنیکی</a:t>
            </a:r>
            <a:endParaRPr lang="en-US" sz="1750" b="1" dirty="0">
              <a:solidFill>
                <a:schemeClr val="accent1"/>
              </a:solidFill>
              <a:cs typeface="B Titr" pitchFamily="2" charset="-78"/>
            </a:endParaRPr>
          </a:p>
        </p:txBody>
      </p:sp>
      <p:sp>
        <p:nvSpPr>
          <p:cNvPr id="12" name="TextBox 11"/>
          <p:cNvSpPr txBox="1"/>
          <p:nvPr/>
        </p:nvSpPr>
        <p:spPr>
          <a:xfrm>
            <a:off x="7315200" y="1981200"/>
            <a:ext cx="1524000" cy="461665"/>
          </a:xfrm>
          <a:prstGeom prst="rect">
            <a:avLst/>
          </a:prstGeom>
          <a:noFill/>
        </p:spPr>
        <p:txBody>
          <a:bodyPr wrap="square" rtlCol="0">
            <a:spAutoFit/>
          </a:bodyPr>
          <a:lstStyle/>
          <a:p>
            <a:r>
              <a:rPr lang="fa-IR" sz="2400" dirty="0" smtClean="0">
                <a:solidFill>
                  <a:schemeClr val="accent1"/>
                </a:solidFill>
                <a:cs typeface="B Titr" pitchFamily="2" charset="-78"/>
              </a:rPr>
              <a:t>دسترسی</a:t>
            </a:r>
            <a:endParaRPr lang="en-US" sz="2400" dirty="0">
              <a:solidFill>
                <a:schemeClr val="accent1"/>
              </a:solidFill>
              <a:cs typeface="B Titr" pitchFamily="2" charset="-78"/>
            </a:endParaRPr>
          </a:p>
        </p:txBody>
      </p:sp>
      <p:sp>
        <p:nvSpPr>
          <p:cNvPr id="13" name="TextBox 12"/>
          <p:cNvSpPr txBox="1"/>
          <p:nvPr/>
        </p:nvSpPr>
        <p:spPr>
          <a:xfrm>
            <a:off x="7467600" y="2819400"/>
            <a:ext cx="1447800" cy="400110"/>
          </a:xfrm>
          <a:prstGeom prst="rect">
            <a:avLst/>
          </a:prstGeom>
          <a:noFill/>
        </p:spPr>
        <p:txBody>
          <a:bodyPr wrap="square" rtlCol="0">
            <a:spAutoFit/>
          </a:bodyPr>
          <a:lstStyle/>
          <a:p>
            <a:r>
              <a:rPr lang="fa-IR" sz="2000" dirty="0" smtClean="0">
                <a:solidFill>
                  <a:schemeClr val="accent1"/>
                </a:solidFill>
                <a:cs typeface="B Titr" pitchFamily="2" charset="-78"/>
              </a:rPr>
              <a:t>شعاع عملکرد</a:t>
            </a:r>
            <a:endParaRPr lang="en-US" sz="2000" dirty="0">
              <a:solidFill>
                <a:schemeClr val="accent1"/>
              </a:solidFill>
              <a:cs typeface="B Titr" pitchFamily="2" charset="-78"/>
            </a:endParaRPr>
          </a:p>
        </p:txBody>
      </p:sp>
      <p:sp>
        <p:nvSpPr>
          <p:cNvPr id="14" name="TextBox 13"/>
          <p:cNvSpPr txBox="1"/>
          <p:nvPr/>
        </p:nvSpPr>
        <p:spPr>
          <a:xfrm>
            <a:off x="7086600" y="3576935"/>
            <a:ext cx="1676400" cy="461665"/>
          </a:xfrm>
          <a:prstGeom prst="rect">
            <a:avLst/>
          </a:prstGeom>
          <a:noFill/>
        </p:spPr>
        <p:txBody>
          <a:bodyPr wrap="square" rtlCol="0">
            <a:spAutoFit/>
          </a:bodyPr>
          <a:lstStyle/>
          <a:p>
            <a:r>
              <a:rPr lang="fa-IR" sz="2400" dirty="0" smtClean="0">
                <a:solidFill>
                  <a:schemeClr val="accent1"/>
                </a:solidFill>
                <a:cs typeface="B Titr" pitchFamily="2" charset="-78"/>
              </a:rPr>
              <a:t>جمعیت</a:t>
            </a:r>
            <a:endParaRPr lang="en-US" sz="2400" dirty="0">
              <a:solidFill>
                <a:schemeClr val="accent1"/>
              </a:solidFill>
              <a:cs typeface="B Titr" pitchFamily="2" charset="-78"/>
            </a:endParaRPr>
          </a:p>
        </p:txBody>
      </p:sp>
      <p:sp>
        <p:nvSpPr>
          <p:cNvPr id="15" name="TextBox 14"/>
          <p:cNvSpPr txBox="1"/>
          <p:nvPr/>
        </p:nvSpPr>
        <p:spPr>
          <a:xfrm>
            <a:off x="7162800" y="4343400"/>
            <a:ext cx="1828800" cy="369332"/>
          </a:xfrm>
          <a:prstGeom prst="rect">
            <a:avLst/>
          </a:prstGeom>
          <a:noFill/>
        </p:spPr>
        <p:txBody>
          <a:bodyPr wrap="square" rtlCol="0">
            <a:spAutoFit/>
          </a:bodyPr>
          <a:lstStyle/>
          <a:p>
            <a:r>
              <a:rPr lang="fa-IR" dirty="0" smtClean="0">
                <a:solidFill>
                  <a:schemeClr val="accent1"/>
                </a:solidFill>
                <a:cs typeface="B Titr" pitchFamily="2" charset="-78"/>
              </a:rPr>
              <a:t>جهت توسعه شهر</a:t>
            </a:r>
            <a:endParaRPr lang="en-US" dirty="0">
              <a:solidFill>
                <a:schemeClr val="accent1"/>
              </a:solidFill>
              <a:cs typeface="B Titr" pitchFamily="2" charset="-78"/>
            </a:endParaRPr>
          </a:p>
        </p:txBody>
      </p:sp>
      <p:sp>
        <p:nvSpPr>
          <p:cNvPr id="16" name="TextBox 15"/>
          <p:cNvSpPr txBox="1"/>
          <p:nvPr/>
        </p:nvSpPr>
        <p:spPr>
          <a:xfrm>
            <a:off x="7315200" y="5105400"/>
            <a:ext cx="1828800" cy="369332"/>
          </a:xfrm>
          <a:prstGeom prst="rect">
            <a:avLst/>
          </a:prstGeom>
          <a:noFill/>
        </p:spPr>
        <p:txBody>
          <a:bodyPr wrap="square" rtlCol="0">
            <a:spAutoFit/>
          </a:bodyPr>
          <a:lstStyle/>
          <a:p>
            <a:r>
              <a:rPr lang="fa-IR" dirty="0" smtClean="0">
                <a:solidFill>
                  <a:schemeClr val="accent1"/>
                </a:solidFill>
                <a:cs typeface="B Titr" pitchFamily="2" charset="-78"/>
              </a:rPr>
              <a:t>همجواری و کاربری</a:t>
            </a:r>
            <a:endParaRPr lang="en-US" dirty="0">
              <a:solidFill>
                <a:schemeClr val="accent1"/>
              </a:solidFill>
              <a:cs typeface="B Titr" pitchFamily="2" charset="-78"/>
            </a:endParaRPr>
          </a:p>
        </p:txBody>
      </p:sp>
      <p:sp>
        <p:nvSpPr>
          <p:cNvPr id="17" name="TextBox 16"/>
          <p:cNvSpPr txBox="1"/>
          <p:nvPr/>
        </p:nvSpPr>
        <p:spPr>
          <a:xfrm>
            <a:off x="7467600" y="5867400"/>
            <a:ext cx="1600200" cy="381000"/>
          </a:xfrm>
          <a:prstGeom prst="rect">
            <a:avLst/>
          </a:prstGeom>
          <a:noFill/>
        </p:spPr>
        <p:txBody>
          <a:bodyPr wrap="square" rtlCol="0">
            <a:spAutoFit/>
          </a:bodyPr>
          <a:lstStyle/>
          <a:p>
            <a:r>
              <a:rPr lang="fa-IR" dirty="0" smtClean="0">
                <a:cs typeface="B Titr" pitchFamily="2" charset="-78"/>
              </a:rPr>
              <a:t>اندازه قطعه زمین</a:t>
            </a:r>
            <a:endParaRPr lang="en-US" dirty="0">
              <a:cs typeface="B Titr" pitchFamily="2" charset="-78"/>
            </a:endParaRPr>
          </a:p>
        </p:txBody>
      </p:sp>
      <p:sp>
        <p:nvSpPr>
          <p:cNvPr id="18" name="Rectangle 17"/>
          <p:cNvSpPr/>
          <p:nvPr/>
        </p:nvSpPr>
        <p:spPr bwMode="auto">
          <a:xfrm>
            <a:off x="4267200" y="228600"/>
            <a:ext cx="45720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fa-IR" sz="2000" dirty="0" smtClean="0">
                <a:cs typeface="B Titr" panose="00000700000000000000" pitchFamily="2" charset="-78"/>
              </a:rPr>
              <a:t>عوامل موثر در مکانیابی ایستگاه های آتش نشانی </a:t>
            </a:r>
          </a:p>
        </p:txBody>
      </p:sp>
      <p:sp>
        <p:nvSpPr>
          <p:cNvPr id="20" name="Rectangle 19"/>
          <p:cNvSpPr/>
          <p:nvPr/>
        </p:nvSpPr>
        <p:spPr>
          <a:xfrm>
            <a:off x="-7162800" y="1752600"/>
            <a:ext cx="7162800" cy="4628190"/>
          </a:xfrm>
          <a:prstGeom prst="rect">
            <a:avLst/>
          </a:prstGeom>
        </p:spPr>
        <p:txBody>
          <a:bodyPr wrap="square">
            <a:spAutoFit/>
          </a:bodyPr>
          <a:lstStyle/>
          <a:p>
            <a:pPr algn="just">
              <a:lnSpc>
                <a:spcPct val="150000"/>
              </a:lnSpc>
              <a:buFont typeface="Arial" pitchFamily="34" charset="0"/>
              <a:buChar char="•"/>
            </a:pPr>
            <a:r>
              <a:rPr lang="fa-IR" b="1" dirty="0" smtClean="0">
                <a:cs typeface="B Nazanin" pitchFamily="2" charset="-78"/>
              </a:rPr>
              <a:t>مساحت قطعه تفکیکی در حد استاندارد برای ایستگاه های کوچک 1500 متر مربع و برای ایستگاه های متوسط 3000 متر مربع می باشد.</a:t>
            </a:r>
          </a:p>
          <a:p>
            <a:pPr algn="just">
              <a:lnSpc>
                <a:spcPct val="150000"/>
              </a:lnSpc>
              <a:buFont typeface="Arial" pitchFamily="34" charset="0"/>
              <a:buChar char="•"/>
            </a:pPr>
            <a:r>
              <a:rPr lang="fa-IR" b="1" dirty="0" smtClean="0">
                <a:cs typeface="B Nazanin" pitchFamily="2" charset="-78"/>
              </a:rPr>
              <a:t>برای مکانیابی ایستگاه ها در بافت پرتراکم شهری در صورت لزوم و ضرورت حداقل اندازه تفکیکی برای ایجاد ایستگاه کوچک نباید از 1000 متر کمتر باشد.</a:t>
            </a:r>
          </a:p>
          <a:p>
            <a:pPr algn="just">
              <a:lnSpc>
                <a:spcPct val="150000"/>
              </a:lnSpc>
              <a:buFont typeface="Arial" pitchFamily="34" charset="0"/>
              <a:buChar char="•"/>
            </a:pPr>
            <a:r>
              <a:rPr lang="fa-IR" b="1" dirty="0" smtClean="0">
                <a:cs typeface="B Nazanin" pitchFamily="2" charset="-78"/>
              </a:rPr>
              <a:t>مساحت قطعه تفکیکی در حد استاندارد برای ایستگاه بزرگ(مادر)برای شهرهای با جمعیت بیش از 750 هزار نفر بمیزان 6000 متر مربع می باشد.</a:t>
            </a:r>
          </a:p>
          <a:p>
            <a:pPr algn="just">
              <a:lnSpc>
                <a:spcPct val="150000"/>
              </a:lnSpc>
              <a:buFont typeface="Arial" pitchFamily="34" charset="0"/>
              <a:buChar char="•"/>
            </a:pPr>
            <a:r>
              <a:rPr lang="fa-IR" b="1" dirty="0" smtClean="0">
                <a:cs typeface="B Nazanin" pitchFamily="2" charset="-78"/>
              </a:rPr>
              <a:t>ابعاد قطعات تفکیکی برای ایستگاه های آتش نشانی باید به نحوی باشد که تناسب لازم بین طول و عرض قطعه وجود داشته باشد.و حداقل عرض30و45و60متر برای ایستگاه های کوچک متوسط و بزرگ تعیین گردد تا بتوان ساختمان را در عقب زمین طراحی نموده و فضای کافی برای مانور خودروها پارکینگ و فضای مناسببرای فعالیت های آموزشی تمرینی و ورزشی وجود داشته باشد.</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49479 0.00023 " pathEditMode="relative" ptsTypes="A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49479 0.00023 " pathEditMode="relative" ptsTypes="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49479 0.00023 " pathEditMode="relative" ptsTypes="AA">
                                      <p:cBhvr>
                                        <p:cTn id="10" dur="20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49479 0.00023 " pathEditMode="relative" ptsTypes="AA">
                                      <p:cBhvr>
                                        <p:cTn id="12" dur="2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49479 0.00023 " pathEditMode="relative" ptsTypes="AA">
                                      <p:cBhvr>
                                        <p:cTn id="14" dur="2000" fill="hold"/>
                                        <p:tgtEl>
                                          <p:spTgt spid="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49479 0.00023 " pathEditMode="relative" ptsTypes="AA">
                                      <p:cBhvr>
                                        <p:cTn id="16" dur="2000" fill="hold"/>
                                        <p:tgtEl>
                                          <p:spTgt spid="1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49479 0.00023 " pathEditMode="relative" ptsTypes="AA">
                                      <p:cBhvr>
                                        <p:cTn id="18" dur="2000" fill="hold"/>
                                        <p:tgtEl>
                                          <p:spTgt spid="14"/>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49479 0.00023 " pathEditMode="relative" ptsTypes="AA">
                                      <p:cBhvr>
                                        <p:cTn id="20" dur="2000" fill="hold"/>
                                        <p:tgtEl>
                                          <p:spTgt spid="7"/>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49479 0.00023 " pathEditMode="relative" ptsTypes="AA">
                                      <p:cBhvr>
                                        <p:cTn id="22" dur="2000" fill="hold"/>
                                        <p:tgtEl>
                                          <p:spTgt spid="8"/>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49479 0.00023 " pathEditMode="relative" ptsTypes="AA">
                                      <p:cBhvr>
                                        <p:cTn id="24" dur="2000" fill="hold"/>
                                        <p:tgtEl>
                                          <p:spTgt spid="15"/>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49479 0.00023 " pathEditMode="relative" ptsTypes="AA">
                                      <p:cBhvr>
                                        <p:cTn id="26" dur="2000" fill="hold"/>
                                        <p:tgtEl>
                                          <p:spTgt spid="9"/>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49479 0.00023 " pathEditMode="relative" ptsTypes="AA">
                                      <p:cBhvr>
                                        <p:cTn id="28" dur="2000" fill="hold"/>
                                        <p:tgtEl>
                                          <p:spTgt spid="16"/>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 0 L 0.00347 -0.67129 " pathEditMode="relative" ptsTypes="AA">
                                      <p:cBhvr>
                                        <p:cTn id="32" dur="2000" fill="hold"/>
                                        <p:tgtEl>
                                          <p:spTgt spid="10"/>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00347 -0.67129 " pathEditMode="relative" ptsTypes="AA">
                                      <p:cBhvr>
                                        <p:cTn id="34" dur="2000" fill="hold"/>
                                        <p:tgtEl>
                                          <p:spTgt spid="17"/>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44688 -4.07407E-6 L 0.94167 0.00024 " pathEditMode="relative" rAng="0" ptsTypes="AA">
                                      <p:cBhvr>
                                        <p:cTn id="36" dur="2000" fill="hold"/>
                                        <p:tgtEl>
                                          <p:spTgt spid="20"/>
                                        </p:tgtEl>
                                        <p:attrNameLst>
                                          <p:attrName>ppt_x</p:attrName>
                                          <p:attrName>ppt_y</p:attrName>
                                        </p:attrNameLst>
                                      </p:cBhvr>
                                      <p:rCtr x="2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66800" y="457200"/>
            <a:ext cx="7924800" cy="60960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648200" y="228600"/>
            <a:ext cx="41910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fa-IR" sz="2000" dirty="0" smtClean="0">
                <a:cs typeface="B Titr" panose="00000700000000000000" pitchFamily="2" charset="-78"/>
              </a:rPr>
              <a:t>اطلاعات  وداده های مورد نیاز در مکانیابی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667000" y="2140803"/>
            <a:ext cx="1981200" cy="830997"/>
          </a:xfrm>
          <a:prstGeom prst="rect">
            <a:avLst/>
          </a:prstGeom>
          <a:noFill/>
        </p:spPr>
        <p:txBody>
          <a:bodyPr wrap="square" rtlCol="0">
            <a:spAutoFit/>
          </a:bodyPr>
          <a:lstStyle/>
          <a:p>
            <a:pPr algn="ctr"/>
            <a:r>
              <a:rPr lang="fa-IR" sz="2400" dirty="0" smtClean="0">
                <a:solidFill>
                  <a:schemeClr val="accent1"/>
                </a:solidFill>
                <a:cs typeface="B Titr" pitchFamily="2" charset="-78"/>
              </a:rPr>
              <a:t>نقشه کاربری اراضی</a:t>
            </a:r>
            <a:endParaRPr lang="en-US" sz="2400" dirty="0">
              <a:solidFill>
                <a:schemeClr val="accent1"/>
              </a:solidFill>
              <a:cs typeface="B Titr" pitchFamily="2" charset="-78"/>
            </a:endParaRPr>
          </a:p>
        </p:txBody>
      </p:sp>
      <p:sp>
        <p:nvSpPr>
          <p:cNvPr id="10" name="TextBox 9"/>
          <p:cNvSpPr txBox="1"/>
          <p:nvPr/>
        </p:nvSpPr>
        <p:spPr>
          <a:xfrm>
            <a:off x="4495800" y="2286000"/>
            <a:ext cx="1676400" cy="430887"/>
          </a:xfrm>
          <a:prstGeom prst="rect">
            <a:avLst/>
          </a:prstGeom>
          <a:noFill/>
        </p:spPr>
        <p:txBody>
          <a:bodyPr wrap="square" rtlCol="0">
            <a:spAutoFit/>
          </a:bodyPr>
          <a:lstStyle/>
          <a:p>
            <a:r>
              <a:rPr lang="fa-IR" sz="2200" dirty="0" smtClean="0">
                <a:solidFill>
                  <a:schemeClr val="accent1"/>
                </a:solidFill>
                <a:cs typeface="B Titr" pitchFamily="2" charset="-78"/>
              </a:rPr>
              <a:t>تصاویر هوایی</a:t>
            </a:r>
            <a:endParaRPr lang="en-US" sz="2200" dirty="0">
              <a:solidFill>
                <a:schemeClr val="accent1"/>
              </a:solidFill>
              <a:cs typeface="B Titr" pitchFamily="2" charset="-78"/>
            </a:endParaRPr>
          </a:p>
        </p:txBody>
      </p:sp>
      <p:sp>
        <p:nvSpPr>
          <p:cNvPr id="11" name="TextBox 10"/>
          <p:cNvSpPr txBox="1"/>
          <p:nvPr/>
        </p:nvSpPr>
        <p:spPr>
          <a:xfrm>
            <a:off x="2743200" y="4038600"/>
            <a:ext cx="1752600" cy="430887"/>
          </a:xfrm>
          <a:prstGeom prst="rect">
            <a:avLst/>
          </a:prstGeom>
          <a:noFill/>
        </p:spPr>
        <p:txBody>
          <a:bodyPr wrap="square" rtlCol="0">
            <a:spAutoFit/>
          </a:bodyPr>
          <a:lstStyle/>
          <a:p>
            <a:r>
              <a:rPr lang="fa-IR" sz="2150" dirty="0" smtClean="0">
                <a:solidFill>
                  <a:schemeClr val="accent1"/>
                </a:solidFill>
                <a:cs typeface="B Titr" pitchFamily="2" charset="-78"/>
              </a:rPr>
              <a:t>نقشه توپوگرافی</a:t>
            </a:r>
            <a:endParaRPr lang="en-US" sz="2150" dirty="0">
              <a:solidFill>
                <a:schemeClr val="accent1"/>
              </a:solidFill>
              <a:cs typeface="B Titr" pitchFamily="2" charset="-78"/>
            </a:endParaRPr>
          </a:p>
        </p:txBody>
      </p:sp>
      <p:sp>
        <p:nvSpPr>
          <p:cNvPr id="12" name="TextBox 11"/>
          <p:cNvSpPr txBox="1"/>
          <p:nvPr/>
        </p:nvSpPr>
        <p:spPr>
          <a:xfrm>
            <a:off x="4495800" y="4019490"/>
            <a:ext cx="1752600" cy="400110"/>
          </a:xfrm>
          <a:prstGeom prst="rect">
            <a:avLst/>
          </a:prstGeom>
          <a:noFill/>
        </p:spPr>
        <p:txBody>
          <a:bodyPr wrap="square" rtlCol="0">
            <a:spAutoFit/>
          </a:bodyPr>
          <a:lstStyle/>
          <a:p>
            <a:r>
              <a:rPr lang="fa-IR" sz="2000" dirty="0" smtClean="0">
                <a:solidFill>
                  <a:schemeClr val="accent1"/>
                </a:solidFill>
                <a:cs typeface="B Titr" pitchFamily="2" charset="-78"/>
              </a:rPr>
              <a:t>اطلاعات توصیفی</a:t>
            </a:r>
            <a:endParaRPr lang="en-US" sz="2000" dirty="0">
              <a:solidFill>
                <a:schemeClr val="accent1"/>
              </a:solidFill>
              <a:cs typeface="B Titr" pitchFamily="2" charset="-78"/>
            </a:endParaRPr>
          </a:p>
        </p:txBody>
      </p:sp>
    </p:spTree>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90600" y="495300"/>
            <a:ext cx="7924800" cy="61341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4648200" y="228600"/>
            <a:ext cx="41910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fa-IR" sz="1600" dirty="0" smtClean="0">
              <a:cs typeface="B Titr" panose="00000700000000000000" pitchFamily="2" charset="-78"/>
            </a:endParaRPr>
          </a:p>
        </p:txBody>
      </p:sp>
      <p:sp>
        <p:nvSpPr>
          <p:cNvPr id="5" name="TextBox 4"/>
          <p:cNvSpPr txBox="1"/>
          <p:nvPr/>
        </p:nvSpPr>
        <p:spPr>
          <a:xfrm>
            <a:off x="4495800" y="316468"/>
            <a:ext cx="4343400" cy="369332"/>
          </a:xfrm>
          <a:prstGeom prst="rect">
            <a:avLst/>
          </a:prstGeom>
          <a:noFill/>
        </p:spPr>
        <p:txBody>
          <a:bodyPr wrap="square" rtlCol="1">
            <a:spAutoFit/>
          </a:bodyPr>
          <a:lstStyle/>
          <a:p>
            <a:r>
              <a:rPr lang="fa-IR" dirty="0" smtClean="0">
                <a:cs typeface="B Titr" panose="00000700000000000000" pitchFamily="2" charset="-78"/>
              </a:rPr>
              <a:t>مطالعه موردی ایستگاه های آتش نشانی شهر قزوین</a:t>
            </a:r>
            <a:endParaRPr lang="fa-IR" dirty="0">
              <a:cs typeface="B Titr" panose="00000700000000000000" pitchFamily="2" charset="-78"/>
            </a:endParaRPr>
          </a:p>
        </p:txBody>
      </p:sp>
      <p:sp>
        <p:nvSpPr>
          <p:cNvPr id="6" name="Rectangle 5"/>
          <p:cNvSpPr/>
          <p:nvPr/>
        </p:nvSpPr>
        <p:spPr>
          <a:xfrm>
            <a:off x="4114800" y="1305342"/>
            <a:ext cx="4572000" cy="2123658"/>
          </a:xfrm>
          <a:prstGeom prst="rect">
            <a:avLst/>
          </a:prstGeom>
        </p:spPr>
        <p:txBody>
          <a:bodyPr>
            <a:spAutoFit/>
          </a:bodyPr>
          <a:lstStyle/>
          <a:p>
            <a:pPr marL="285750" lvl="0" indent="-285750">
              <a:buClr>
                <a:schemeClr val="tx1"/>
              </a:buClr>
              <a:buFont typeface="Wingdings" panose="05000000000000000000" pitchFamily="2" charset="2"/>
              <a:buChar char="Ø"/>
            </a:pPr>
            <a:r>
              <a:rPr lang="fa-IR" sz="1600" b="1" dirty="0" smtClean="0">
                <a:solidFill>
                  <a:srgbClr val="000000"/>
                </a:solidFill>
                <a:cs typeface="B Nazanin" panose="00000400000000000000" pitchFamily="2" charset="-78"/>
              </a:rPr>
              <a:t>ايستگاه </a:t>
            </a:r>
            <a:r>
              <a:rPr lang="fa-IR" sz="1600" b="1" dirty="0">
                <a:solidFill>
                  <a:srgbClr val="000000"/>
                </a:solidFill>
                <a:cs typeface="B Nazanin" panose="00000400000000000000" pitchFamily="2" charset="-78"/>
              </a:rPr>
              <a:t>شماره : يک (باغ دبير)               </a:t>
            </a:r>
          </a:p>
          <a:p>
            <a:pPr marL="285750" lvl="0" indent="-285750">
              <a:buClr>
                <a:schemeClr val="tx1"/>
              </a:buClr>
              <a:buFont typeface="Wingdings" panose="05000000000000000000" pitchFamily="2" charset="2"/>
              <a:buChar char="Ø"/>
            </a:pPr>
            <a:r>
              <a:rPr lang="fa-IR" sz="1600" b="1" dirty="0">
                <a:solidFill>
                  <a:srgbClr val="000000"/>
                </a:solidFill>
                <a:cs typeface="B Nazanin" panose="00000400000000000000" pitchFamily="2" charset="-78"/>
              </a:rPr>
              <a:t>رئيس ايستگاه : عليرضا رحماني            </a:t>
            </a:r>
          </a:p>
          <a:p>
            <a:pPr marL="285750" lvl="0" indent="-285750">
              <a:buClr>
                <a:schemeClr val="tx1"/>
              </a:buClr>
              <a:buFont typeface="Wingdings" panose="05000000000000000000" pitchFamily="2" charset="2"/>
              <a:buChar char="Ø"/>
            </a:pPr>
            <a:r>
              <a:rPr lang="fa-IR" sz="1600" b="1" dirty="0">
                <a:solidFill>
                  <a:srgbClr val="000000"/>
                </a:solidFill>
                <a:cs typeface="B Nazanin" panose="00000400000000000000" pitchFamily="2" charset="-78"/>
              </a:rPr>
              <a:t>تعداد خودروها : چهار دستگاه</a:t>
            </a:r>
          </a:p>
          <a:p>
            <a:pPr marL="285750" lvl="0" indent="-285750">
              <a:buClr>
                <a:schemeClr val="tx1"/>
              </a:buClr>
              <a:buFont typeface="Wingdings" panose="05000000000000000000" pitchFamily="2" charset="2"/>
              <a:buChar char="Ø"/>
            </a:pPr>
            <a:r>
              <a:rPr lang="fa-IR" sz="1600" b="1" dirty="0">
                <a:solidFill>
                  <a:srgbClr val="2F2B20"/>
                </a:solidFill>
                <a:cs typeface="B Nazanin" panose="00000400000000000000" pitchFamily="2" charset="-78"/>
              </a:rPr>
              <a:t>محدوده تحت پوشش ايستگاه </a:t>
            </a:r>
          </a:p>
          <a:p>
            <a:pPr marL="285750" lvl="0" indent="-285750">
              <a:buClr>
                <a:schemeClr val="tx1"/>
              </a:buClr>
              <a:buFont typeface="Wingdings" panose="05000000000000000000" pitchFamily="2" charset="2"/>
              <a:buChar char="Ø"/>
            </a:pPr>
            <a:r>
              <a:rPr lang="fa-IR" sz="1600" b="1" dirty="0">
                <a:solidFill>
                  <a:srgbClr val="2F2B20"/>
                </a:solidFill>
                <a:cs typeface="B Nazanin" panose="00000400000000000000" pitchFamily="2" charset="-78"/>
              </a:rPr>
              <a:t>    شمال : کوچه اختر  </a:t>
            </a:r>
          </a:p>
          <a:p>
            <a:pPr marL="285750" lvl="0" indent="-285750">
              <a:buClr>
                <a:schemeClr val="tx1"/>
              </a:buClr>
              <a:buFont typeface="Wingdings" panose="05000000000000000000" pitchFamily="2" charset="2"/>
              <a:buChar char="Ø"/>
            </a:pPr>
            <a:r>
              <a:rPr lang="fa-IR" sz="1600" b="1" dirty="0">
                <a:solidFill>
                  <a:srgbClr val="2F2B20"/>
                </a:solidFill>
                <a:cs typeface="B Nazanin" panose="00000400000000000000" pitchFamily="2" charset="-78"/>
              </a:rPr>
              <a:t>    جنوب : ناحيه يک شهرداري منطقه يک  </a:t>
            </a:r>
          </a:p>
          <a:p>
            <a:pPr marL="285750" lvl="0" indent="-285750">
              <a:buClr>
                <a:schemeClr val="tx1"/>
              </a:buClr>
              <a:buFont typeface="Wingdings" panose="05000000000000000000" pitchFamily="2" charset="2"/>
              <a:buChar char="Ø"/>
            </a:pPr>
            <a:r>
              <a:rPr lang="fa-IR" sz="1600" b="1" dirty="0">
                <a:solidFill>
                  <a:srgbClr val="2F2B20"/>
                </a:solidFill>
                <a:cs typeface="B Nazanin" panose="00000400000000000000" pitchFamily="2" charset="-78"/>
              </a:rPr>
              <a:t>    شرق : بلوار خرمشهر </a:t>
            </a:r>
          </a:p>
          <a:p>
            <a:pPr marL="285750" lvl="0" indent="-285750">
              <a:buClr>
                <a:schemeClr val="tx1"/>
              </a:buClr>
              <a:buFont typeface="Wingdings" panose="05000000000000000000" pitchFamily="2" charset="2"/>
              <a:buChar char="Ø"/>
            </a:pPr>
            <a:r>
              <a:rPr lang="fa-IR" sz="1600" b="1" dirty="0">
                <a:solidFill>
                  <a:srgbClr val="2F2B20"/>
                </a:solidFill>
                <a:cs typeface="B Nazanin" panose="00000400000000000000" pitchFamily="2" charset="-78"/>
              </a:rPr>
              <a:t>    غرب : خيابان آيت اله کاشاني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95400" y="1371600"/>
            <a:ext cx="3261517" cy="1963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bwMode="auto">
          <a:xfrm>
            <a:off x="1949824" y="914400"/>
            <a:ext cx="1828800" cy="521732"/>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50800" dir="5400000" algn="ctr" rotWithShape="0">
              <a:schemeClr val="bg2">
                <a:lumMod val="75000"/>
              </a:schemeClr>
            </a:outerShdw>
          </a:effectLst>
          <a:scene3d>
            <a:camera prst="orthographicFront"/>
            <a:lightRig rig="threePt" dir="t"/>
          </a:scene3d>
          <a:sp3d>
            <a:bevelT/>
          </a:sp3d>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14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752600" y="981635"/>
            <a:ext cx="1752600" cy="369332"/>
          </a:xfrm>
          <a:prstGeom prst="rect">
            <a:avLst/>
          </a:prstGeom>
          <a:noFill/>
        </p:spPr>
        <p:txBody>
          <a:bodyPr wrap="square" rtlCol="1">
            <a:spAutoFit/>
          </a:bodyPr>
          <a:lstStyle/>
          <a:p>
            <a:r>
              <a:rPr lang="fa-IR" dirty="0" smtClean="0">
                <a:cs typeface="B Titr" panose="00000700000000000000" pitchFamily="2" charset="-78"/>
              </a:rPr>
              <a:t>ایستگاه شماره 1</a:t>
            </a:r>
            <a:endParaRPr lang="fa-IR" dirty="0">
              <a:cs typeface="B Titr" panose="00000700000000000000" pitchFamily="2" charset="-7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500" y="4229768"/>
            <a:ext cx="3200400" cy="2174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76200" y="4124843"/>
            <a:ext cx="4572000" cy="2428357"/>
          </a:xfrm>
          <a:prstGeom prst="rect">
            <a:avLst/>
          </a:prstGeom>
        </p:spPr>
        <p:txBody>
          <a:bodyPr>
            <a:spAutoFit/>
          </a:bodyPr>
          <a:lstStyle/>
          <a:p>
            <a:pPr>
              <a:lnSpc>
                <a:spcPct val="115000"/>
              </a:lnSpc>
              <a:buFont typeface="Wingdings" pitchFamily="2" charset="2"/>
              <a:buChar char="Ø"/>
            </a:pPr>
            <a:r>
              <a:rPr lang="fa-IR" sz="1600" b="1" dirty="0">
                <a:ea typeface="Times New Roman"/>
                <a:cs typeface="B Nazanin" panose="00000400000000000000" pitchFamily="2" charset="-78"/>
              </a:rPr>
              <a:t>ایسگاه پونک انتهای نوروزیان</a:t>
            </a:r>
            <a:r>
              <a:rPr lang="ar-SA" sz="1600" b="1" dirty="0">
                <a:ea typeface="Times New Roman"/>
                <a:cs typeface="B Nazanin" panose="00000400000000000000" pitchFamily="2" charset="-78"/>
              </a:rPr>
              <a:t>        </a:t>
            </a:r>
            <a:endParaRPr lang="en-US" sz="1600" b="1" dirty="0">
              <a:ea typeface="Calibri"/>
              <a:cs typeface="B Nazanin" panose="00000400000000000000" pitchFamily="2" charset="-78"/>
            </a:endParaRPr>
          </a:p>
          <a:p>
            <a:pPr>
              <a:lnSpc>
                <a:spcPct val="115000"/>
              </a:lnSpc>
              <a:buFont typeface="Wingdings" pitchFamily="2" charset="2"/>
              <a:buChar char="Ø"/>
            </a:pPr>
            <a:r>
              <a:rPr lang="ar-SA" sz="1600" b="1" dirty="0">
                <a:ea typeface="Times New Roman"/>
                <a:cs typeface="B Nazanin" panose="00000400000000000000" pitchFamily="2" charset="-78"/>
              </a:rPr>
              <a:t>تعداد خودروها : 4 دستگاه  </a:t>
            </a:r>
            <a:endParaRPr lang="en-US" sz="1600" b="1" dirty="0">
              <a:ea typeface="Calibri"/>
              <a:cs typeface="B Nazanin" panose="00000400000000000000" pitchFamily="2" charset="-78"/>
            </a:endParaRPr>
          </a:p>
          <a:p>
            <a:pPr>
              <a:lnSpc>
                <a:spcPct val="115000"/>
              </a:lnSpc>
            </a:pPr>
            <a:r>
              <a:rPr lang="ar-SA" sz="1600" b="1" dirty="0">
                <a:ea typeface="Times New Roman"/>
                <a:cs typeface="B Nazanin" panose="00000400000000000000" pitchFamily="2" charset="-78"/>
              </a:rPr>
              <a:t>محدوده تحت پوشش ايستگاه     </a:t>
            </a:r>
            <a:endParaRPr lang="fa-IR" sz="1600" b="1" dirty="0">
              <a:ea typeface="Times New Roman"/>
              <a:cs typeface="B Nazanin" panose="00000400000000000000" pitchFamily="2" charset="-78"/>
            </a:endParaRPr>
          </a:p>
          <a:p>
            <a:pPr>
              <a:lnSpc>
                <a:spcPct val="115000"/>
              </a:lnSpc>
              <a:buFont typeface="Wingdings" pitchFamily="2" charset="2"/>
              <a:buChar char="Ø"/>
            </a:pPr>
            <a:r>
              <a:rPr lang="ar-SA" sz="1600" b="1" dirty="0">
                <a:ea typeface="Times New Roman"/>
                <a:cs typeface="B Nazanin" panose="00000400000000000000" pitchFamily="2" charset="-78"/>
              </a:rPr>
              <a:t>شمال : اتوبان قزوين زنجان – </a:t>
            </a:r>
            <a:endParaRPr lang="fa-IR" sz="1600" b="1" dirty="0">
              <a:ea typeface="Times New Roman"/>
              <a:cs typeface="B Nazanin" panose="00000400000000000000" pitchFamily="2" charset="-78"/>
            </a:endParaRPr>
          </a:p>
          <a:p>
            <a:pPr marL="114300" indent="0">
              <a:lnSpc>
                <a:spcPct val="115000"/>
              </a:lnSpc>
              <a:buNone/>
            </a:pPr>
            <a:r>
              <a:rPr lang="fa-IR" sz="1600" b="1" dirty="0">
                <a:ea typeface="Times New Roman"/>
                <a:cs typeface="B Nazanin" panose="00000400000000000000" pitchFamily="2" charset="-78"/>
              </a:rPr>
              <a:t>  </a:t>
            </a:r>
            <a:r>
              <a:rPr lang="ar-SA" sz="1600" b="1" dirty="0">
                <a:ea typeface="Times New Roman"/>
                <a:cs typeface="B Nazanin" panose="00000400000000000000" pitchFamily="2" charset="-78"/>
              </a:rPr>
              <a:t>روستاي اسماعيل آباد – باراجين  </a:t>
            </a:r>
            <a:endParaRPr lang="en-US" sz="1600" b="1" dirty="0">
              <a:ea typeface="Calibri"/>
              <a:cs typeface="B Nazanin" panose="00000400000000000000" pitchFamily="2" charset="-78"/>
            </a:endParaRPr>
          </a:p>
          <a:p>
            <a:pPr>
              <a:lnSpc>
                <a:spcPct val="115000"/>
              </a:lnSpc>
              <a:buFont typeface="Wingdings" pitchFamily="2" charset="2"/>
              <a:buChar char="Ø"/>
            </a:pPr>
            <a:r>
              <a:rPr lang="ar-SA" sz="1600" b="1" dirty="0">
                <a:ea typeface="Times New Roman"/>
                <a:cs typeface="B Nazanin" panose="00000400000000000000" pitchFamily="2" charset="-78"/>
              </a:rPr>
              <a:t>جنوب : بلوار معلم (کانال) </a:t>
            </a:r>
            <a:endParaRPr lang="en-US" sz="1600" b="1" dirty="0">
              <a:ea typeface="Calibri"/>
              <a:cs typeface="B Nazanin" panose="00000400000000000000" pitchFamily="2" charset="-78"/>
            </a:endParaRPr>
          </a:p>
          <a:p>
            <a:pPr>
              <a:lnSpc>
                <a:spcPct val="115000"/>
              </a:lnSpc>
              <a:buFont typeface="Wingdings" pitchFamily="2" charset="2"/>
              <a:buChar char="Ø"/>
            </a:pPr>
            <a:r>
              <a:rPr lang="ar-SA" sz="1600" b="1" dirty="0">
                <a:ea typeface="Times New Roman"/>
                <a:cs typeface="B Nazanin" panose="00000400000000000000" pitchFamily="2" charset="-78"/>
              </a:rPr>
              <a:t> شرق : ديوار لشکر 16 زرهي – ملاصدرا  </a:t>
            </a:r>
            <a:endParaRPr lang="en-US" sz="1600" b="1" dirty="0">
              <a:ea typeface="Calibri"/>
              <a:cs typeface="B Nazanin" panose="00000400000000000000" pitchFamily="2" charset="-78"/>
            </a:endParaRPr>
          </a:p>
          <a:p>
            <a:pPr>
              <a:lnSpc>
                <a:spcPct val="115000"/>
              </a:lnSpc>
              <a:buFont typeface="Wingdings" pitchFamily="2" charset="2"/>
              <a:buChar char="Ø"/>
            </a:pPr>
            <a:r>
              <a:rPr lang="ar-SA" sz="1600" b="1" dirty="0">
                <a:ea typeface="Times New Roman"/>
                <a:cs typeface="B Nazanin" panose="00000400000000000000" pitchFamily="2" charset="-78"/>
              </a:rPr>
              <a:t>غرب : بلوار امام و کوچه هاي تحت پوشش غربي </a:t>
            </a:r>
            <a:endParaRPr lang="en-US" sz="1600" b="1" dirty="0">
              <a:ea typeface="Calibri"/>
              <a:cs typeface="B Nazanin" panose="00000400000000000000" pitchFamily="2" charset="-78"/>
            </a:endParaRPr>
          </a:p>
        </p:txBody>
      </p:sp>
      <p:sp>
        <p:nvSpPr>
          <p:cNvPr id="12" name="Rectangle 11"/>
          <p:cNvSpPr/>
          <p:nvPr/>
        </p:nvSpPr>
        <p:spPr bwMode="auto">
          <a:xfrm>
            <a:off x="5753100" y="3863977"/>
            <a:ext cx="1828800" cy="521732"/>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50800" dir="5400000" algn="ctr" rotWithShape="0">
              <a:schemeClr val="bg2">
                <a:lumMod val="75000"/>
              </a:schemeClr>
            </a:outerShdw>
          </a:effectLst>
          <a:scene3d>
            <a:camera prst="orthographicFront"/>
            <a:lightRig rig="threePt" dir="t"/>
          </a:scene3d>
          <a:sp3d>
            <a:bevelT/>
          </a:sp3d>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1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5715000" y="3962400"/>
            <a:ext cx="1714500" cy="365791"/>
          </a:xfrm>
          <a:prstGeom prst="rect">
            <a:avLst/>
          </a:prstGeom>
          <a:noFill/>
        </p:spPr>
        <p:txBody>
          <a:bodyPr wrap="square" rtlCol="1">
            <a:spAutoFit/>
          </a:bodyPr>
          <a:lstStyle/>
          <a:p>
            <a:r>
              <a:rPr lang="fa-IR" dirty="0" smtClean="0">
                <a:cs typeface="B Titr" panose="00000700000000000000" pitchFamily="2" charset="-78"/>
              </a:rPr>
              <a:t>ایستگاه شماره 5</a:t>
            </a:r>
            <a:endParaRPr lang="fa-IR" dirty="0">
              <a:cs typeface="B Titr" panose="00000700000000000000" pitchFamily="2" charset="-78"/>
            </a:endParaRPr>
          </a:p>
        </p:txBody>
      </p:sp>
    </p:spTree>
    <p:extLst>
      <p:ext uri="{BB962C8B-B14F-4D97-AF65-F5344CB8AC3E}">
        <p14:creationId xmlns:p14="http://schemas.microsoft.com/office/powerpoint/2010/main" val="4113906051"/>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648200"/>
            <a:ext cx="6019800" cy="1862048"/>
          </a:xfrm>
          <a:prstGeom prst="rect">
            <a:avLst/>
          </a:prstGeom>
          <a:noFill/>
        </p:spPr>
        <p:txBody>
          <a:bodyPr wrap="square" rtlCol="0">
            <a:spAutoFit/>
          </a:bodyPr>
          <a:lstStyle/>
          <a:p>
            <a:r>
              <a:rPr lang="fa-IR" sz="11500" dirty="0" smtClean="0">
                <a:cs typeface="B Titr" pitchFamily="2" charset="-78"/>
              </a:rPr>
              <a:t>پایان</a:t>
            </a:r>
            <a:endParaRPr lang="en-US" sz="11500" dirty="0">
              <a:cs typeface="B Titr" pitchFamily="2" charset="-78"/>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685800"/>
            <a:ext cx="7128792" cy="5084469"/>
          </a:xfrm>
          <a:prstGeom prst="rect">
            <a:avLst/>
          </a:prstGeom>
          <a:noFill/>
          <a:ln>
            <a:noFill/>
          </a:ln>
        </p:spPr>
        <p:txBody>
          <a:bodyPr wrap="square" rtlCol="1">
            <a:spAutoFit/>
          </a:bodyPr>
          <a:lstStyle/>
          <a:p>
            <a:pPr algn="ctr"/>
            <a:r>
              <a:rPr lang="fa-IR" sz="3200" dirty="0" smtClean="0">
                <a:latin typeface="Andalus" pitchFamily="18" charset="-78"/>
                <a:cs typeface="Andalus" pitchFamily="18" charset="-78"/>
              </a:rPr>
              <a:t>به نام خدا</a:t>
            </a:r>
          </a:p>
          <a:p>
            <a:pPr algn="ctr"/>
            <a:endParaRPr lang="fa-IR" sz="3200" dirty="0" smtClean="0">
              <a:cs typeface="B Titr" pitchFamily="2" charset="-78"/>
            </a:endParaRPr>
          </a:p>
          <a:p>
            <a:pPr algn="ctr"/>
            <a:r>
              <a:rPr lang="fa-IR" sz="2800" dirty="0" smtClean="0">
                <a:cs typeface="B Titr" pitchFamily="2" charset="-78"/>
              </a:rPr>
              <a:t>تاسیسات وتجهیزات شهری</a:t>
            </a:r>
          </a:p>
          <a:p>
            <a:pPr algn="ctr"/>
            <a:endParaRPr lang="fa-IR" sz="3200" dirty="0" smtClean="0">
              <a:cs typeface="B Titr" pitchFamily="2" charset="-78"/>
            </a:endParaRPr>
          </a:p>
          <a:p>
            <a:pPr algn="ctr"/>
            <a:r>
              <a:rPr lang="fa-IR" sz="3600" b="1" dirty="0" smtClean="0">
                <a:cs typeface="B Titr" pitchFamily="2" charset="-78"/>
              </a:rPr>
              <a:t>موضوع مکانیابی ایستگاه های آتش نشانی</a:t>
            </a:r>
            <a:endParaRPr lang="fa-IR" sz="3200" dirty="0">
              <a:cs typeface="B Titr" pitchFamily="2" charset="-78"/>
            </a:endParaRPr>
          </a:p>
          <a:p>
            <a:pPr algn="ctr"/>
            <a:endParaRPr lang="fa-IR" sz="3200" dirty="0" smtClean="0">
              <a:cs typeface="B Titr" pitchFamily="2" charset="-78"/>
            </a:endParaRPr>
          </a:p>
          <a:p>
            <a:pPr algn="ctr"/>
            <a:r>
              <a:rPr lang="fa-IR" sz="2400" dirty="0" smtClean="0">
                <a:cs typeface="B Titr" pitchFamily="2" charset="-78"/>
              </a:rPr>
              <a:t>استاد دکتر شکیبانی</a:t>
            </a:r>
          </a:p>
          <a:p>
            <a:pPr algn="ctr"/>
            <a:endParaRPr lang="fa-IR" sz="3840" dirty="0" smtClean="0">
              <a:cs typeface="B Titr" pitchFamily="2" charset="-78"/>
            </a:endParaRPr>
          </a:p>
          <a:p>
            <a:pPr algn="ctr"/>
            <a:r>
              <a:rPr lang="fa-IR" sz="1600" dirty="0" smtClean="0">
                <a:cs typeface="B Titr" pitchFamily="2" charset="-78"/>
              </a:rPr>
              <a:t>دانشجویان:فاطمه کریمی</a:t>
            </a:r>
          </a:p>
          <a:p>
            <a:pPr algn="ctr"/>
            <a:r>
              <a:rPr lang="fa-IR" sz="1600" dirty="0">
                <a:cs typeface="B Titr" pitchFamily="2" charset="-78"/>
              </a:rPr>
              <a:t> </a:t>
            </a:r>
            <a:r>
              <a:rPr lang="fa-IR" sz="1600" dirty="0" smtClean="0">
                <a:cs typeface="B Titr" pitchFamily="2" charset="-78"/>
              </a:rPr>
              <a:t>            مریم منجم</a:t>
            </a:r>
          </a:p>
          <a:p>
            <a:pPr algn="ctr"/>
            <a:r>
              <a:rPr lang="fa-IR" sz="1600" dirty="0">
                <a:cs typeface="B Titr" pitchFamily="2" charset="-78"/>
              </a:rPr>
              <a:t> </a:t>
            </a:r>
            <a:r>
              <a:rPr lang="fa-IR" sz="1600" dirty="0" smtClean="0">
                <a:cs typeface="B Titr" pitchFamily="2" charset="-78"/>
              </a:rPr>
              <a:t>            نداسلطانی</a:t>
            </a:r>
          </a:p>
          <a:p>
            <a:pPr algn="ctr"/>
            <a:r>
              <a:rPr lang="fa-IR" sz="1600" dirty="0">
                <a:cs typeface="B Titr" pitchFamily="2" charset="-78"/>
              </a:rPr>
              <a:t> </a:t>
            </a:r>
            <a:r>
              <a:rPr lang="fa-IR" sz="1600" dirty="0" smtClean="0">
                <a:cs typeface="B Titr" pitchFamily="2" charset="-78"/>
              </a:rPr>
              <a:t>            سحر محمدی</a:t>
            </a:r>
            <a:endParaRPr lang="fa-IR" sz="2000" dirty="0" smtClean="0">
              <a:cs typeface="B Titr" pitchFamily="2" charset="-78"/>
            </a:endParaRPr>
          </a:p>
        </p:txBody>
      </p:sp>
      <p:sp>
        <p:nvSpPr>
          <p:cNvPr id="4" name="TextBox 3"/>
          <p:cNvSpPr txBox="1"/>
          <p:nvPr/>
        </p:nvSpPr>
        <p:spPr>
          <a:xfrm>
            <a:off x="3809256" y="6176337"/>
            <a:ext cx="1296144" cy="276999"/>
          </a:xfrm>
          <a:prstGeom prst="rect">
            <a:avLst/>
          </a:prstGeom>
          <a:noFill/>
        </p:spPr>
        <p:txBody>
          <a:bodyPr wrap="square" rtlCol="1">
            <a:spAutoFit/>
          </a:bodyPr>
          <a:lstStyle/>
          <a:p>
            <a:r>
              <a:rPr lang="fa-IR" sz="1100" dirty="0" smtClean="0">
                <a:cs typeface="B Titr" pitchFamily="2" charset="-78"/>
              </a:rPr>
              <a:t>نیمسال دوم </a:t>
            </a:r>
            <a:r>
              <a:rPr lang="fa-IR" sz="1200" b="1" dirty="0" smtClean="0">
                <a:cs typeface="B Nazanin" pitchFamily="2" charset="-78"/>
              </a:rPr>
              <a:t>93 -94</a:t>
            </a:r>
            <a:endParaRPr lang="fa-IR" sz="1200" b="1" dirty="0">
              <a:cs typeface="B Nazanin" pitchFamily="2" charset="-78"/>
            </a:endParaRPr>
          </a:p>
        </p:txBody>
      </p:sp>
    </p:spTree>
    <p:extLst>
      <p:ext uri="{BB962C8B-B14F-4D97-AF65-F5344CB8AC3E}">
        <p14:creationId xmlns:p14="http://schemas.microsoft.com/office/powerpoint/2010/main" val="218728015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0592" y="762000"/>
            <a:ext cx="7558608" cy="2862322"/>
          </a:xfrm>
          <a:prstGeom prst="rect">
            <a:avLst/>
          </a:prstGeom>
          <a:noFill/>
        </p:spPr>
        <p:txBody>
          <a:bodyPr wrap="square" rtlCol="1">
            <a:spAutoFit/>
          </a:bodyPr>
          <a:lstStyle/>
          <a:p>
            <a:pPr algn="just"/>
            <a:r>
              <a:rPr lang="fa-IR" sz="2000" b="1" dirty="0" smtClean="0">
                <a:cs typeface="B Nazanin" pitchFamily="2" charset="-78"/>
              </a:rPr>
              <a:t>موجودیت شهرها عموما با سرویس دهی و ارائه خدمات به ساکنان در محدوده قانونی و حریم شهر است .و ایستگاههای آتش نشانی با عنوان مکان هایی برای استقرار و انتظار خودروهای آتش نشانی از جمله مراکز مهم وحیاتی خدمات رسانی در شهرها هستند که بهره وری از سرمایه گذاری ها را افزایش میدهد.درحال حاضر درشهرهای کشور توزیع تاسیسات و تجهیزات ومنجمله ایستگاه های آتش نشانی مبتنی بر احساس نیازمندی به ارائه این گونه تسهیلات توسعه ارگان های مختلف ازجمله شهرداری درخواست ساکنان محل ونیز اراضی پیش بینی شده برای کاربری تاسیسات و تجهیزات شهری در توسعه شهری مصوب انجام میشود و در هر موقعیتی که مناسب تشخیص داده شوند تسهیلات مستقر میگردند.</a:t>
            </a:r>
            <a:endParaRPr lang="fa-IR" sz="2000" b="1" dirty="0">
              <a:cs typeface="B Nazanin" pitchFamily="2" charset="-78"/>
            </a:endParaRPr>
          </a:p>
        </p:txBody>
      </p:sp>
      <p:sp>
        <p:nvSpPr>
          <p:cNvPr id="25" name="Rectangle 24"/>
          <p:cNvSpPr/>
          <p:nvPr/>
        </p:nvSpPr>
        <p:spPr bwMode="auto">
          <a:xfrm>
            <a:off x="838200" y="457200"/>
            <a:ext cx="8077200" cy="57150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7162800" y="152400"/>
            <a:ext cx="15240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sz="3200" b="1" dirty="0" smtClean="0">
                <a:cs typeface="B Titr" panose="00000700000000000000" pitchFamily="2" charset="-78"/>
              </a:rPr>
              <a:t>   </a:t>
            </a:r>
            <a:r>
              <a:rPr lang="fa-IR" sz="3200" b="1" dirty="0" smtClean="0">
                <a:cs typeface="B Titr" panose="00000700000000000000" pitchFamily="2" charset="-78"/>
              </a:rPr>
              <a:t>مقدمه</a:t>
            </a:r>
            <a:r>
              <a:rPr lang="en-US" sz="3200" b="1" dirty="0" smtClean="0">
                <a:cs typeface="B Titr" panose="00000700000000000000" pitchFamily="2" charset="-78"/>
              </a:rPr>
              <a:t>  </a:t>
            </a:r>
            <a:endParaRPr lang="fa-IR" sz="3200" b="1" dirty="0" smtClean="0">
              <a:cs typeface="B Titr" panose="00000700000000000000"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95857">
            <a:off x="2501982" y="3888881"/>
            <a:ext cx="2441216" cy="1625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87885">
            <a:off x="5442282" y="4124484"/>
            <a:ext cx="2783380" cy="189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Tree>
    <p:extLst>
      <p:ext uri="{BB962C8B-B14F-4D97-AF65-F5344CB8AC3E}">
        <p14:creationId xmlns:p14="http://schemas.microsoft.com/office/powerpoint/2010/main" val="92586930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90600" y="457200"/>
            <a:ext cx="7924800" cy="6204874"/>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5029200" y="228600"/>
            <a:ext cx="3657599"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lvl="0">
              <a:buClr>
                <a:srgbClr val="A9A57C"/>
              </a:buClr>
              <a:buFont typeface="Wingdings" pitchFamily="2" charset="2"/>
              <a:buChar char="§"/>
            </a:pPr>
            <a:endParaRPr lang="fa-IR" sz="1600" b="1" dirty="0" smtClean="0">
              <a:solidFill>
                <a:srgbClr val="2F2B20"/>
              </a:solidFill>
              <a:cs typeface="B Nazanin" pitchFamily="2" charset="-78"/>
            </a:endParaRPr>
          </a:p>
        </p:txBody>
      </p:sp>
      <p:sp>
        <p:nvSpPr>
          <p:cNvPr id="5" name="Rectangle 4"/>
          <p:cNvSpPr/>
          <p:nvPr/>
        </p:nvSpPr>
        <p:spPr>
          <a:xfrm>
            <a:off x="1371600" y="0"/>
            <a:ext cx="7162800" cy="4154984"/>
          </a:xfrm>
          <a:prstGeom prst="rect">
            <a:avLst/>
          </a:prstGeom>
        </p:spPr>
        <p:txBody>
          <a:bodyPr wrap="square">
            <a:spAutoFit/>
          </a:bodyPr>
          <a:lstStyle/>
          <a:p>
            <a:pPr lvl="0" algn="just">
              <a:lnSpc>
                <a:spcPct val="150000"/>
              </a:lnSpc>
              <a:buClr>
                <a:srgbClr val="A9A57C"/>
              </a:buClr>
            </a:pPr>
            <a:endParaRPr lang="fa-IR" sz="1600" b="1" dirty="0" smtClean="0">
              <a:cs typeface="B Nazanin" pitchFamily="2" charset="-78"/>
            </a:endParaRPr>
          </a:p>
          <a:p>
            <a:pPr marL="114300" lvl="0" indent="0" algn="just">
              <a:lnSpc>
                <a:spcPct val="150000"/>
              </a:lnSpc>
              <a:buClr>
                <a:srgbClr val="A9A57C"/>
              </a:buClr>
            </a:pPr>
            <a:endParaRPr lang="fa-IR" sz="1600" b="1" dirty="0" smtClean="0">
              <a:cs typeface="B Nazanin" pitchFamily="2" charset="-78"/>
            </a:endParaRPr>
          </a:p>
          <a:p>
            <a:pPr lvl="0" algn="just">
              <a:lnSpc>
                <a:spcPct val="150000"/>
              </a:lnSpc>
              <a:buClr>
                <a:srgbClr val="A9A57C"/>
              </a:buClr>
            </a:pPr>
            <a:r>
              <a:rPr lang="fa-IR" b="1" dirty="0" smtClean="0">
                <a:cs typeface="B Nazanin" pitchFamily="2" charset="-78"/>
              </a:rPr>
              <a:t>-نخستین شهر در ایران که به تجهیزات و سازمان آتش نشانی مجهز شد شهر تبریز بود.</a:t>
            </a:r>
          </a:p>
          <a:p>
            <a:pPr lvl="0" algn="just">
              <a:lnSpc>
                <a:spcPct val="150000"/>
              </a:lnSpc>
              <a:buClr>
                <a:srgbClr val="A9A57C"/>
              </a:buClr>
            </a:pPr>
            <a:r>
              <a:rPr lang="fa-IR" b="1" dirty="0" smtClean="0">
                <a:cs typeface="B Nazanin" pitchFamily="2" charset="-78"/>
              </a:rPr>
              <a:t>-150 سال پیش روس ها در شهر تبریز سازمان آتش نشانی را تاسیس نمودند.</a:t>
            </a:r>
          </a:p>
          <a:p>
            <a:pPr algn="just">
              <a:lnSpc>
                <a:spcPct val="150000"/>
              </a:lnSpc>
            </a:pPr>
            <a:r>
              <a:rPr lang="fa-IR" b="1" dirty="0" smtClean="0">
                <a:cs typeface="B Nazanin" pitchFamily="2" charset="-78"/>
              </a:rPr>
              <a:t>-اولین ایستگاه آتش نشانی در قزوین در سال 1303 تاسیس شد.</a:t>
            </a:r>
          </a:p>
          <a:p>
            <a:pPr algn="just">
              <a:lnSpc>
                <a:spcPct val="150000"/>
              </a:lnSpc>
            </a:pPr>
            <a:r>
              <a:rPr lang="fa-IR" b="1" dirty="0" smtClean="0">
                <a:cs typeface="B Nazanin" pitchFamily="2" charset="-78"/>
              </a:rPr>
              <a:t>-اولین ایستگاه آتش نشانی در تهران توسط یک ژانرال روسی در محله سه را ه </a:t>
            </a:r>
          </a:p>
          <a:p>
            <a:pPr marL="114300" indent="0" algn="just">
              <a:lnSpc>
                <a:spcPct val="150000"/>
              </a:lnSpc>
            </a:pPr>
            <a:r>
              <a:rPr lang="fa-IR" b="1" dirty="0" smtClean="0">
                <a:cs typeface="B Nazanin" pitchFamily="2" charset="-78"/>
              </a:rPr>
              <a:t>امین حضور در سال 1303 بنا شد. </a:t>
            </a:r>
          </a:p>
          <a:p>
            <a:pPr marL="114300" indent="0" algn="just">
              <a:lnSpc>
                <a:spcPct val="150000"/>
              </a:lnSpc>
            </a:pPr>
            <a:r>
              <a:rPr lang="fa-IR" b="1" dirty="0" smtClean="0">
                <a:cs typeface="B Nazanin" pitchFamily="2" charset="-78"/>
              </a:rPr>
              <a:t>-دومین وسومین واحد های آتش نشانی رسمی در جنوب کشور ودر شهرهای مسجد سلیمان و آبادان ایجاد شد و در این زمان علت احداث این واحدها حفظ تاسیسات ایجاد شده در پالایشگاه شهرهای مربوطه متصور است .</a:t>
            </a:r>
            <a:endParaRPr lang="fa-IR" b="1" dirty="0">
              <a:cs typeface="B Nazanin" pitchFamily="2" charset="-78"/>
            </a:endParaRPr>
          </a:p>
        </p:txBody>
      </p:sp>
      <p:sp>
        <p:nvSpPr>
          <p:cNvPr id="6" name="TextBox 5"/>
          <p:cNvSpPr txBox="1"/>
          <p:nvPr/>
        </p:nvSpPr>
        <p:spPr>
          <a:xfrm>
            <a:off x="4953000" y="304800"/>
            <a:ext cx="3733800" cy="369332"/>
          </a:xfrm>
          <a:prstGeom prst="rect">
            <a:avLst/>
          </a:prstGeom>
          <a:noFill/>
        </p:spPr>
        <p:txBody>
          <a:bodyPr wrap="square" rtlCol="0">
            <a:spAutoFit/>
          </a:bodyPr>
          <a:lstStyle/>
          <a:p>
            <a:r>
              <a:rPr lang="fa-IR" dirty="0" smtClean="0">
                <a:cs typeface="B Titr" panose="00000700000000000000" pitchFamily="2" charset="-78"/>
              </a:rPr>
              <a:t>تاریخچه تشکیل ایستگاه آتش نشانی در ایران</a:t>
            </a:r>
            <a:endParaRPr lang="en-US" dirty="0">
              <a:cs typeface="B Titr" panose="00000700000000000000" pitchFamily="2" charset="-78"/>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284"/>
          <a:stretch/>
        </p:blipFill>
        <p:spPr>
          <a:xfrm rot="21375553">
            <a:off x="2120529" y="4438683"/>
            <a:ext cx="2987263" cy="2032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
        <p:nvSpPr>
          <p:cNvPr id="11" name="Rectangle 10"/>
          <p:cNvSpPr/>
          <p:nvPr/>
        </p:nvSpPr>
        <p:spPr bwMode="auto">
          <a:xfrm>
            <a:off x="5410200" y="4438760"/>
            <a:ext cx="3352800" cy="1962039"/>
          </a:xfrm>
          <a:prstGeom prst="rect">
            <a:avLst/>
          </a:prstGeom>
          <a:solidFill>
            <a:schemeClr val="accent6">
              <a:lumMod val="40000"/>
              <a:lumOff val="6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1400" b="0" i="0" u="none" strike="noStrike" cap="none" normalizeH="0" baseline="0" smtClean="0">
              <a:ln>
                <a:noFill/>
              </a:ln>
              <a:solidFill>
                <a:schemeClr val="tx1"/>
              </a:solidFill>
              <a:effectLst/>
              <a:latin typeface="Arial" charset="0"/>
            </a:endParaRPr>
          </a:p>
        </p:txBody>
      </p:sp>
      <p:sp>
        <p:nvSpPr>
          <p:cNvPr id="12" name="Freeform 11"/>
          <p:cNvSpPr/>
          <p:nvPr/>
        </p:nvSpPr>
        <p:spPr bwMode="auto">
          <a:xfrm>
            <a:off x="5391807" y="4953000"/>
            <a:ext cx="3373821" cy="0"/>
          </a:xfrm>
          <a:custGeom>
            <a:avLst/>
            <a:gdLst>
              <a:gd name="connsiteX0" fmla="*/ 0 w 3373821"/>
              <a:gd name="connsiteY0" fmla="*/ 0 h 0"/>
              <a:gd name="connsiteX1" fmla="*/ 0 w 3373821"/>
              <a:gd name="connsiteY1" fmla="*/ 0 h 0"/>
              <a:gd name="connsiteX2" fmla="*/ 3373821 w 3373821"/>
              <a:gd name="connsiteY2" fmla="*/ 0 h 0"/>
            </a:gdLst>
            <a:ahLst/>
            <a:cxnLst>
              <a:cxn ang="0">
                <a:pos x="connsiteX0" y="connsiteY0"/>
              </a:cxn>
              <a:cxn ang="0">
                <a:pos x="connsiteX1" y="connsiteY1"/>
              </a:cxn>
              <a:cxn ang="0">
                <a:pos x="connsiteX2" y="connsiteY2"/>
              </a:cxn>
            </a:cxnLst>
            <a:rect l="l" t="t" r="r" b="b"/>
            <a:pathLst>
              <a:path w="3373821">
                <a:moveTo>
                  <a:pt x="0" y="0"/>
                </a:moveTo>
                <a:lnTo>
                  <a:pt x="0" y="0"/>
                </a:lnTo>
                <a:lnTo>
                  <a:pt x="3373821"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1400" b="0"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5407572" y="5410200"/>
            <a:ext cx="3342290" cy="0"/>
          </a:xfrm>
          <a:custGeom>
            <a:avLst/>
            <a:gdLst>
              <a:gd name="connsiteX0" fmla="*/ 0 w 3342290"/>
              <a:gd name="connsiteY0" fmla="*/ 0 h 0"/>
              <a:gd name="connsiteX1" fmla="*/ 3342290 w 3342290"/>
              <a:gd name="connsiteY1" fmla="*/ 0 h 0"/>
            </a:gdLst>
            <a:ahLst/>
            <a:cxnLst>
              <a:cxn ang="0">
                <a:pos x="connsiteX0" y="connsiteY0"/>
              </a:cxn>
              <a:cxn ang="0">
                <a:pos x="connsiteX1" y="connsiteY1"/>
              </a:cxn>
            </a:cxnLst>
            <a:rect l="l" t="t" r="r" b="b"/>
            <a:pathLst>
              <a:path w="3342290">
                <a:moveTo>
                  <a:pt x="0" y="0"/>
                </a:moveTo>
                <a:lnTo>
                  <a:pt x="3342290"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1400" b="0" i="0" u="none" strike="noStrike" cap="none" normalizeH="0" baseline="0" smtClean="0">
              <a:ln>
                <a:noFill/>
              </a:ln>
              <a:solidFill>
                <a:schemeClr val="tx1"/>
              </a:solidFill>
              <a:effectLst/>
              <a:latin typeface="Arial" charset="0"/>
            </a:endParaRPr>
          </a:p>
        </p:txBody>
      </p:sp>
      <p:sp>
        <p:nvSpPr>
          <p:cNvPr id="14" name="Freeform 13"/>
          <p:cNvSpPr/>
          <p:nvPr/>
        </p:nvSpPr>
        <p:spPr bwMode="auto">
          <a:xfrm>
            <a:off x="5407572" y="5943600"/>
            <a:ext cx="3358056" cy="0"/>
          </a:xfrm>
          <a:custGeom>
            <a:avLst/>
            <a:gdLst>
              <a:gd name="connsiteX0" fmla="*/ 0 w 3358056"/>
              <a:gd name="connsiteY0" fmla="*/ 0 h 0"/>
              <a:gd name="connsiteX1" fmla="*/ 3358056 w 3358056"/>
              <a:gd name="connsiteY1" fmla="*/ 0 h 0"/>
            </a:gdLst>
            <a:ahLst/>
            <a:cxnLst>
              <a:cxn ang="0">
                <a:pos x="connsiteX0" y="connsiteY0"/>
              </a:cxn>
              <a:cxn ang="0">
                <a:pos x="connsiteX1" y="connsiteY1"/>
              </a:cxn>
            </a:cxnLst>
            <a:rect l="l" t="t" r="r" b="b"/>
            <a:pathLst>
              <a:path w="3358056">
                <a:moveTo>
                  <a:pt x="0" y="0"/>
                </a:moveTo>
                <a:lnTo>
                  <a:pt x="3358056" y="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14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7062952" y="4572000"/>
            <a:ext cx="1623848" cy="307777"/>
          </a:xfrm>
          <a:prstGeom prst="rect">
            <a:avLst/>
          </a:prstGeom>
          <a:noFill/>
        </p:spPr>
        <p:txBody>
          <a:bodyPr wrap="square" rtlCol="1">
            <a:spAutoFit/>
          </a:bodyPr>
          <a:lstStyle/>
          <a:p>
            <a:r>
              <a:rPr lang="fa-IR" sz="1400" dirty="0" smtClean="0">
                <a:cs typeface="B Titr" panose="00000700000000000000" pitchFamily="2" charset="-78"/>
              </a:rPr>
              <a:t>اهواز                  1304</a:t>
            </a:r>
            <a:endParaRPr lang="fa-IR" sz="1400" dirty="0">
              <a:cs typeface="B Titr" panose="00000700000000000000" pitchFamily="2" charset="-78"/>
            </a:endParaRPr>
          </a:p>
        </p:txBody>
      </p:sp>
      <p:sp>
        <p:nvSpPr>
          <p:cNvPr id="22" name="TextBox 21"/>
          <p:cNvSpPr txBox="1"/>
          <p:nvPr/>
        </p:nvSpPr>
        <p:spPr>
          <a:xfrm>
            <a:off x="5012046" y="4569023"/>
            <a:ext cx="2081048" cy="307777"/>
          </a:xfrm>
          <a:prstGeom prst="rect">
            <a:avLst/>
          </a:prstGeom>
          <a:noFill/>
        </p:spPr>
        <p:txBody>
          <a:bodyPr wrap="square" rtlCol="1">
            <a:spAutoFit/>
          </a:bodyPr>
          <a:lstStyle/>
          <a:p>
            <a:r>
              <a:rPr lang="fa-IR" sz="1400" dirty="0" smtClean="0">
                <a:cs typeface="B Titr" panose="00000700000000000000" pitchFamily="2" charset="-78"/>
              </a:rPr>
              <a:t>بندر انزلی            1305</a:t>
            </a:r>
            <a:endParaRPr lang="fa-IR" sz="1400" dirty="0">
              <a:cs typeface="B Titr" panose="00000700000000000000" pitchFamily="2" charset="-78"/>
            </a:endParaRPr>
          </a:p>
        </p:txBody>
      </p:sp>
      <p:sp>
        <p:nvSpPr>
          <p:cNvPr id="23" name="TextBox 22"/>
          <p:cNvSpPr txBox="1"/>
          <p:nvPr/>
        </p:nvSpPr>
        <p:spPr>
          <a:xfrm>
            <a:off x="7126014" y="5029200"/>
            <a:ext cx="1623848" cy="307777"/>
          </a:xfrm>
          <a:prstGeom prst="rect">
            <a:avLst/>
          </a:prstGeom>
          <a:noFill/>
        </p:spPr>
        <p:txBody>
          <a:bodyPr wrap="square" rtlCol="1">
            <a:spAutoFit/>
          </a:bodyPr>
          <a:lstStyle/>
          <a:p>
            <a:r>
              <a:rPr lang="fa-IR" sz="1400" dirty="0" smtClean="0">
                <a:cs typeface="B Titr" panose="00000700000000000000" pitchFamily="2" charset="-78"/>
              </a:rPr>
              <a:t>رشت                     1305</a:t>
            </a:r>
            <a:endParaRPr lang="fa-IR" sz="1400" dirty="0">
              <a:cs typeface="B Titr" panose="00000700000000000000" pitchFamily="2" charset="-78"/>
            </a:endParaRPr>
          </a:p>
        </p:txBody>
      </p:sp>
      <p:sp>
        <p:nvSpPr>
          <p:cNvPr id="24" name="TextBox 23"/>
          <p:cNvSpPr txBox="1"/>
          <p:nvPr/>
        </p:nvSpPr>
        <p:spPr>
          <a:xfrm>
            <a:off x="5443466" y="4995446"/>
            <a:ext cx="1702676" cy="338554"/>
          </a:xfrm>
          <a:prstGeom prst="rect">
            <a:avLst/>
          </a:prstGeom>
          <a:noFill/>
        </p:spPr>
        <p:txBody>
          <a:bodyPr wrap="square" rtlCol="1">
            <a:spAutoFit/>
          </a:bodyPr>
          <a:lstStyle/>
          <a:p>
            <a:r>
              <a:rPr lang="fa-IR" sz="1600" dirty="0" smtClean="0">
                <a:cs typeface="B Titr" panose="00000700000000000000" pitchFamily="2" charset="-78"/>
              </a:rPr>
              <a:t>مشهد                 1312</a:t>
            </a:r>
            <a:endParaRPr lang="fa-IR" sz="1600" dirty="0">
              <a:cs typeface="B Titr" panose="00000700000000000000" pitchFamily="2" charset="-78"/>
            </a:endParaRPr>
          </a:p>
        </p:txBody>
      </p:sp>
      <p:sp>
        <p:nvSpPr>
          <p:cNvPr id="25" name="TextBox 24"/>
          <p:cNvSpPr txBox="1"/>
          <p:nvPr/>
        </p:nvSpPr>
        <p:spPr>
          <a:xfrm>
            <a:off x="7126014" y="5483423"/>
            <a:ext cx="1623848" cy="307777"/>
          </a:xfrm>
          <a:prstGeom prst="rect">
            <a:avLst/>
          </a:prstGeom>
          <a:noFill/>
        </p:spPr>
        <p:txBody>
          <a:bodyPr wrap="square" rtlCol="1">
            <a:spAutoFit/>
          </a:bodyPr>
          <a:lstStyle/>
          <a:p>
            <a:r>
              <a:rPr lang="fa-IR" sz="1400" dirty="0" smtClean="0">
                <a:cs typeface="B Titr" panose="00000700000000000000" pitchFamily="2" charset="-78"/>
              </a:rPr>
              <a:t>زنجان                 1327</a:t>
            </a:r>
            <a:endParaRPr lang="fa-IR" sz="1400" dirty="0">
              <a:cs typeface="B Titr" panose="00000700000000000000" pitchFamily="2" charset="-78"/>
            </a:endParaRPr>
          </a:p>
        </p:txBody>
      </p:sp>
      <p:sp>
        <p:nvSpPr>
          <p:cNvPr id="26" name="TextBox 25"/>
          <p:cNvSpPr txBox="1"/>
          <p:nvPr/>
        </p:nvSpPr>
        <p:spPr>
          <a:xfrm>
            <a:off x="5423338" y="5483423"/>
            <a:ext cx="1686910" cy="307777"/>
          </a:xfrm>
          <a:prstGeom prst="rect">
            <a:avLst/>
          </a:prstGeom>
          <a:noFill/>
        </p:spPr>
        <p:txBody>
          <a:bodyPr wrap="square" rtlCol="1">
            <a:spAutoFit/>
          </a:bodyPr>
          <a:lstStyle/>
          <a:p>
            <a:r>
              <a:rPr lang="fa-IR" sz="1400" dirty="0" smtClean="0">
                <a:cs typeface="B Titr" panose="00000700000000000000" pitchFamily="2" charset="-78"/>
              </a:rPr>
              <a:t>اصفهان                 1328</a:t>
            </a:r>
            <a:endParaRPr lang="fa-IR" sz="1400" dirty="0">
              <a:cs typeface="B Titr" panose="00000700000000000000" pitchFamily="2" charset="-78"/>
            </a:endParaRPr>
          </a:p>
        </p:txBody>
      </p:sp>
      <p:sp>
        <p:nvSpPr>
          <p:cNvPr id="27" name="TextBox 26"/>
          <p:cNvSpPr txBox="1"/>
          <p:nvPr/>
        </p:nvSpPr>
        <p:spPr>
          <a:xfrm>
            <a:off x="6285186" y="6016823"/>
            <a:ext cx="1639614" cy="307777"/>
          </a:xfrm>
          <a:prstGeom prst="rect">
            <a:avLst/>
          </a:prstGeom>
          <a:noFill/>
        </p:spPr>
        <p:txBody>
          <a:bodyPr wrap="square" rtlCol="1">
            <a:spAutoFit/>
          </a:bodyPr>
          <a:lstStyle/>
          <a:p>
            <a:r>
              <a:rPr lang="fa-IR" sz="1400" dirty="0" smtClean="0">
                <a:cs typeface="B Titr" panose="00000700000000000000" pitchFamily="2" charset="-78"/>
              </a:rPr>
              <a:t>شیراز                    1329</a:t>
            </a:r>
            <a:endParaRPr lang="fa-IR" sz="1400" dirty="0">
              <a:cs typeface="B Titr" panose="00000700000000000000" pitchFamily="2" charset="-78"/>
            </a:endParaRPr>
          </a:p>
        </p:txBody>
      </p:sp>
      <p:sp>
        <p:nvSpPr>
          <p:cNvPr id="28" name="Freeform 27"/>
          <p:cNvSpPr/>
          <p:nvPr/>
        </p:nvSpPr>
        <p:spPr bwMode="auto">
          <a:xfrm>
            <a:off x="7125419" y="4433977"/>
            <a:ext cx="8626" cy="1518249"/>
          </a:xfrm>
          <a:custGeom>
            <a:avLst/>
            <a:gdLst>
              <a:gd name="connsiteX0" fmla="*/ 0 w 8626"/>
              <a:gd name="connsiteY0" fmla="*/ 0 h 1518249"/>
              <a:gd name="connsiteX1" fmla="*/ 8626 w 8626"/>
              <a:gd name="connsiteY1" fmla="*/ 1518249 h 1518249"/>
            </a:gdLst>
            <a:ahLst/>
            <a:cxnLst>
              <a:cxn ang="0">
                <a:pos x="connsiteX0" y="connsiteY0"/>
              </a:cxn>
              <a:cxn ang="0">
                <a:pos x="connsiteX1" y="connsiteY1"/>
              </a:cxn>
            </a:cxnLst>
            <a:rect l="l" t="t" r="r" b="b"/>
            <a:pathLst>
              <a:path w="8626" h="1518249">
                <a:moveTo>
                  <a:pt x="0" y="0"/>
                </a:moveTo>
                <a:cubicBezTo>
                  <a:pt x="2875" y="506083"/>
                  <a:pt x="5751" y="1012166"/>
                  <a:pt x="8626" y="1518249"/>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1400" b="0" i="0" u="none" strike="noStrike" cap="none" normalizeH="0" baseline="0" smtClean="0">
              <a:ln>
                <a:noFill/>
              </a:ln>
              <a:solidFill>
                <a:schemeClr val="tx1"/>
              </a:solidFill>
              <a:effectLst/>
              <a:latin typeface="Arial" charset="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685800"/>
            <a:ext cx="7239000" cy="4393510"/>
          </a:xfrm>
          <a:prstGeom prst="rect">
            <a:avLst/>
          </a:prstGeom>
        </p:spPr>
        <p:txBody>
          <a:bodyPr wrap="square">
            <a:spAutoFit/>
          </a:bodyPr>
          <a:lstStyle/>
          <a:p>
            <a:pPr lvl="0" algn="just">
              <a:lnSpc>
                <a:spcPct val="150000"/>
              </a:lnSpc>
              <a:buClr>
                <a:schemeClr val="tx1"/>
              </a:buClr>
              <a:buFont typeface="Arial" pitchFamily="34" charset="0"/>
              <a:buChar char="•"/>
            </a:pPr>
            <a:endParaRPr lang="fa-IR" sz="3200" b="1" dirty="0" smtClean="0">
              <a:cs typeface="B Nazanin" pitchFamily="2" charset="-78"/>
            </a:endParaRPr>
          </a:p>
          <a:p>
            <a:pPr lvl="0" algn="just">
              <a:lnSpc>
                <a:spcPct val="150000"/>
              </a:lnSpc>
              <a:buClr>
                <a:schemeClr val="tx1"/>
              </a:buClr>
              <a:buFont typeface="Arial" pitchFamily="34" charset="0"/>
              <a:buChar char="•"/>
            </a:pPr>
            <a:endParaRPr lang="fa-IR" sz="3200" b="1" dirty="0" smtClean="0">
              <a:cs typeface="B Nazanin" pitchFamily="2" charset="-78"/>
            </a:endParaRPr>
          </a:p>
          <a:p>
            <a:pPr lvl="0" algn="just">
              <a:lnSpc>
                <a:spcPct val="150000"/>
              </a:lnSpc>
              <a:buClr>
                <a:schemeClr val="tx1"/>
              </a:buClr>
              <a:buFont typeface="Arial" pitchFamily="34" charset="0"/>
              <a:buChar char="•"/>
            </a:pPr>
            <a:endParaRPr lang="fa-IR" sz="2400" b="1" dirty="0" smtClean="0">
              <a:cs typeface="B Nazanin" pitchFamily="2" charset="-78"/>
            </a:endParaRPr>
          </a:p>
          <a:p>
            <a:pPr lvl="0" algn="just">
              <a:lnSpc>
                <a:spcPct val="150000"/>
              </a:lnSpc>
              <a:buClr>
                <a:schemeClr val="tx1"/>
              </a:buClr>
              <a:buFont typeface="Arial" pitchFamily="34" charset="0"/>
              <a:buChar char="•"/>
            </a:pPr>
            <a:r>
              <a:rPr lang="fa-IR" sz="2000" b="1" dirty="0" smtClean="0">
                <a:cs typeface="B Nazanin" pitchFamily="2" charset="-78"/>
              </a:rPr>
              <a:t>ایستگاه محلی است برای استقرار و انتظار نیروهای آتش نشانی و نجات و هم چنین نگه داری خودرو ها و تجهیزات و مواد اطفایی است.</a:t>
            </a:r>
          </a:p>
          <a:p>
            <a:pPr lvl="0" algn="just">
              <a:lnSpc>
                <a:spcPct val="150000"/>
              </a:lnSpc>
              <a:buClr>
                <a:schemeClr val="tx1"/>
              </a:buClr>
              <a:buFont typeface="Arial" pitchFamily="34" charset="0"/>
              <a:buChar char="•"/>
            </a:pPr>
            <a:r>
              <a:rPr lang="fa-IR" sz="2000" b="1" dirty="0" smtClean="0">
                <a:cs typeface="B Nazanin" pitchFamily="2" charset="-78"/>
              </a:rPr>
              <a:t>در ایستگاه آتش نشانی نیروها موظف هستند در ساعات غیر حادثه خود و تجهیزاتشان  را در آمادگی کامل باشند.</a:t>
            </a:r>
          </a:p>
          <a:p>
            <a:pPr lvl="0" algn="just">
              <a:lnSpc>
                <a:spcPct val="150000"/>
              </a:lnSpc>
              <a:buClr>
                <a:schemeClr val="tx1"/>
              </a:buClr>
              <a:buFont typeface="Arial" pitchFamily="34" charset="0"/>
              <a:buChar char="•"/>
            </a:pPr>
            <a:r>
              <a:rPr lang="fa-IR" sz="2000" b="1" dirty="0" smtClean="0">
                <a:cs typeface="B Nazanin" pitchFamily="2" charset="-78"/>
              </a:rPr>
              <a:t>در بعضی از ایستگاه ها بنا به نیاز یک برج دیده بانی نیز ساخته می شود.</a:t>
            </a:r>
          </a:p>
        </p:txBody>
      </p:sp>
      <p:sp>
        <p:nvSpPr>
          <p:cNvPr id="4" name="Rectangle 3"/>
          <p:cNvSpPr/>
          <p:nvPr/>
        </p:nvSpPr>
        <p:spPr bwMode="auto">
          <a:xfrm>
            <a:off x="990600" y="457200"/>
            <a:ext cx="7924800" cy="60960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6248400" y="228600"/>
            <a:ext cx="2438399"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lvl="0">
              <a:buClr>
                <a:srgbClr val="A9A57C"/>
              </a:buClr>
              <a:buFont typeface="Wingdings" pitchFamily="2" charset="2"/>
              <a:buChar char="§"/>
            </a:pPr>
            <a:endParaRPr lang="fa-IR" sz="1600" b="1" dirty="0" smtClean="0">
              <a:solidFill>
                <a:srgbClr val="2F2B20"/>
              </a:solidFill>
              <a:cs typeface="B Nazanin" pitchFamily="2" charset="-78"/>
            </a:endParaRPr>
          </a:p>
        </p:txBody>
      </p:sp>
      <p:sp>
        <p:nvSpPr>
          <p:cNvPr id="6" name="TextBox 5"/>
          <p:cNvSpPr txBox="1"/>
          <p:nvPr/>
        </p:nvSpPr>
        <p:spPr>
          <a:xfrm>
            <a:off x="4953000" y="285690"/>
            <a:ext cx="3733800" cy="400110"/>
          </a:xfrm>
          <a:prstGeom prst="rect">
            <a:avLst/>
          </a:prstGeom>
          <a:noFill/>
        </p:spPr>
        <p:txBody>
          <a:bodyPr wrap="square" rtlCol="0">
            <a:spAutoFit/>
          </a:bodyPr>
          <a:lstStyle/>
          <a:p>
            <a:r>
              <a:rPr lang="fa-IR" sz="2000" dirty="0" smtClean="0">
                <a:cs typeface="B Titr" panose="00000700000000000000" pitchFamily="2" charset="-78"/>
              </a:rPr>
              <a:t>تعریف ایستگاه آتش نشانی</a:t>
            </a:r>
            <a:endParaRPr lang="en-US" sz="2000" dirty="0">
              <a:cs typeface="B Titr" panose="00000700000000000000"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2155">
            <a:off x="5500145" y="4237651"/>
            <a:ext cx="2955780" cy="1853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8358">
            <a:off x="2399192" y="4524637"/>
            <a:ext cx="2807587" cy="1585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90600" y="457200"/>
            <a:ext cx="7924800" cy="60960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
        <p:nvSpPr>
          <p:cNvPr id="6" name="Rectangle 5"/>
          <p:cNvSpPr/>
          <p:nvPr/>
        </p:nvSpPr>
        <p:spPr bwMode="auto">
          <a:xfrm>
            <a:off x="6096000" y="228600"/>
            <a:ext cx="2438399"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457200" indent="-457200" algn="ctr"/>
            <a:r>
              <a:rPr lang="fa-IR" sz="2000" b="1" dirty="0" smtClean="0">
                <a:cs typeface="B Titr" panose="00000700000000000000" pitchFamily="2" charset="-78"/>
              </a:rPr>
              <a:t>شرح وظایف اتش نشان</a:t>
            </a:r>
          </a:p>
        </p:txBody>
      </p:sp>
      <p:sp>
        <p:nvSpPr>
          <p:cNvPr id="8" name="Rectangle 7"/>
          <p:cNvSpPr/>
          <p:nvPr/>
        </p:nvSpPr>
        <p:spPr>
          <a:xfrm>
            <a:off x="3581400" y="1143000"/>
            <a:ext cx="5105400" cy="1569660"/>
          </a:xfrm>
          <a:prstGeom prst="rect">
            <a:avLst/>
          </a:prstGeom>
        </p:spPr>
        <p:txBody>
          <a:bodyPr wrap="square">
            <a:spAutoFit/>
          </a:bodyPr>
          <a:lstStyle/>
          <a:p>
            <a:pPr>
              <a:buFont typeface="Arial" pitchFamily="34" charset="0"/>
              <a:buChar char="•"/>
            </a:pPr>
            <a:r>
              <a:rPr lang="fa-IR" sz="2400" b="1" dirty="0" smtClean="0">
                <a:cs typeface="B Nazanin" pitchFamily="2" charset="-78"/>
              </a:rPr>
              <a:t>مقابله با هرگونه آتش سوزی</a:t>
            </a:r>
          </a:p>
          <a:p>
            <a:pPr>
              <a:buFont typeface="Arial" pitchFamily="34" charset="0"/>
              <a:buChar char="•"/>
            </a:pPr>
            <a:r>
              <a:rPr lang="fa-IR" sz="2400" b="1" dirty="0" smtClean="0">
                <a:cs typeface="B Nazanin" pitchFamily="2" charset="-78"/>
              </a:rPr>
              <a:t>نجات محبوس شدگان در زیر آوار</a:t>
            </a:r>
          </a:p>
          <a:p>
            <a:pPr>
              <a:buFont typeface="Arial" pitchFamily="34" charset="0"/>
              <a:buChar char="•"/>
            </a:pPr>
            <a:r>
              <a:rPr lang="fa-IR" sz="2400" b="1" dirty="0" smtClean="0">
                <a:cs typeface="B Nazanin" pitchFamily="2" charset="-78"/>
              </a:rPr>
              <a:t>مقابله با حیوانات وحشی</a:t>
            </a:r>
          </a:p>
          <a:p>
            <a:pPr>
              <a:buFont typeface="Arial" pitchFamily="34" charset="0"/>
              <a:buChar char="•"/>
            </a:pPr>
            <a:r>
              <a:rPr lang="fa-IR" sz="2400" b="1" dirty="0" smtClean="0">
                <a:cs typeface="B Nazanin" pitchFamily="2" charset="-78"/>
              </a:rPr>
              <a:t>نجات مصدومین حوادثی مثل چرخ گوشت</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962400"/>
            <a:ext cx="2189228" cy="1345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7425"/>
          <a:stretch/>
        </p:blipFill>
        <p:spPr>
          <a:xfrm>
            <a:off x="2971800" y="4800600"/>
            <a:ext cx="2199933" cy="1345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8872"/>
          <a:stretch/>
        </p:blipFill>
        <p:spPr>
          <a:xfrm>
            <a:off x="1600200" y="2971800"/>
            <a:ext cx="2907537"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00" y="838200"/>
            <a:ext cx="2053105" cy="1394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107612" y="1905000"/>
            <a:ext cx="1676400" cy="6096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7108282" y="2667000"/>
            <a:ext cx="1676400" cy="6096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 name="Rounded Rectangle 10"/>
          <p:cNvSpPr/>
          <p:nvPr/>
        </p:nvSpPr>
        <p:spPr bwMode="auto">
          <a:xfrm>
            <a:off x="7069717" y="1143000"/>
            <a:ext cx="1676400" cy="6096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1066800" y="457200"/>
            <a:ext cx="7848600" cy="60960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5715000" y="304800"/>
            <a:ext cx="2819400" cy="4572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Arial" charset="0"/>
                <a:cs typeface="B Titr" panose="00000700000000000000" pitchFamily="2" charset="-78"/>
              </a:rPr>
              <a:t>انواع ایستگاه های آتش نشانی</a:t>
            </a:r>
            <a:endParaRPr kumimoji="0" lang="en-US" b="0" i="0" u="none" strike="noStrike" cap="none" normalizeH="0" baseline="0" dirty="0" smtClean="0">
              <a:ln>
                <a:noFill/>
              </a:ln>
              <a:solidFill>
                <a:schemeClr val="tx1"/>
              </a:solidFill>
              <a:effectLst/>
              <a:latin typeface="Arial" charset="0"/>
              <a:cs typeface="B Titr" panose="00000700000000000000" pitchFamily="2" charset="-78"/>
            </a:endParaRPr>
          </a:p>
        </p:txBody>
      </p:sp>
      <p:sp>
        <p:nvSpPr>
          <p:cNvPr id="8" name="TextBox 7"/>
          <p:cNvSpPr txBox="1"/>
          <p:nvPr/>
        </p:nvSpPr>
        <p:spPr>
          <a:xfrm>
            <a:off x="6841117" y="1261646"/>
            <a:ext cx="1981200" cy="369332"/>
          </a:xfrm>
          <a:prstGeom prst="rect">
            <a:avLst/>
          </a:prstGeom>
          <a:noFill/>
          <a:scene3d>
            <a:camera prst="orthographicFront">
              <a:rot lat="0" lon="0" rev="0"/>
            </a:camera>
            <a:lightRig rig="threePt" dir="t"/>
          </a:scene3d>
        </p:spPr>
        <p:txBody>
          <a:bodyPr wrap="square" rtlCol="0">
            <a:spAutoFit/>
          </a:bodyPr>
          <a:lstStyle/>
          <a:p>
            <a:r>
              <a:rPr lang="fa-IR" b="1" dirty="0" smtClean="0">
                <a:cs typeface="B Titr" pitchFamily="2" charset="-78"/>
              </a:rPr>
              <a:t>ایستگاه بزرگ(مادر)</a:t>
            </a:r>
            <a:endParaRPr lang="en-US" b="1" dirty="0">
              <a:cs typeface="B Titr" pitchFamily="2" charset="-78"/>
            </a:endParaRPr>
          </a:p>
        </p:txBody>
      </p:sp>
      <p:sp>
        <p:nvSpPr>
          <p:cNvPr id="9" name="TextBox 8"/>
          <p:cNvSpPr txBox="1"/>
          <p:nvPr/>
        </p:nvSpPr>
        <p:spPr>
          <a:xfrm>
            <a:off x="7031412" y="1981200"/>
            <a:ext cx="1676400" cy="400110"/>
          </a:xfrm>
          <a:prstGeom prst="rect">
            <a:avLst/>
          </a:prstGeom>
          <a:noFill/>
          <a:scene3d>
            <a:camera prst="orthographicFront">
              <a:rot lat="0" lon="0" rev="0"/>
            </a:camera>
            <a:lightRig rig="threePt" dir="t"/>
          </a:scene3d>
        </p:spPr>
        <p:txBody>
          <a:bodyPr wrap="square" rtlCol="0">
            <a:spAutoFit/>
          </a:bodyPr>
          <a:lstStyle/>
          <a:p>
            <a:r>
              <a:rPr lang="fa-IR" sz="2000" dirty="0" smtClean="0">
                <a:cs typeface="B Titr" pitchFamily="2" charset="-78"/>
              </a:rPr>
              <a:t>ایستگاه متوسط</a:t>
            </a:r>
            <a:endParaRPr lang="en-US" sz="2000" dirty="0">
              <a:cs typeface="B Titr" pitchFamily="2" charset="-78"/>
            </a:endParaRPr>
          </a:p>
        </p:txBody>
      </p:sp>
      <p:sp>
        <p:nvSpPr>
          <p:cNvPr id="10" name="TextBox 9"/>
          <p:cNvSpPr txBox="1"/>
          <p:nvPr/>
        </p:nvSpPr>
        <p:spPr>
          <a:xfrm>
            <a:off x="6955882" y="2743200"/>
            <a:ext cx="1752600" cy="400110"/>
          </a:xfrm>
          <a:prstGeom prst="rect">
            <a:avLst/>
          </a:prstGeom>
          <a:noFill/>
          <a:scene3d>
            <a:camera prst="orthographicFront">
              <a:rot lat="0" lon="0" rev="0"/>
            </a:camera>
            <a:lightRig rig="threePt" dir="t"/>
          </a:scene3d>
        </p:spPr>
        <p:txBody>
          <a:bodyPr wrap="square" rtlCol="0">
            <a:spAutoFit/>
          </a:bodyPr>
          <a:lstStyle/>
          <a:p>
            <a:r>
              <a:rPr lang="fa-IR" sz="2000" dirty="0" smtClean="0">
                <a:cs typeface="B Titr" pitchFamily="2" charset="-78"/>
              </a:rPr>
              <a:t>ایستگاه کوچک</a:t>
            </a:r>
            <a:endParaRPr lang="en-US" sz="2000" dirty="0">
              <a:cs typeface="B Titr" pitchFamily="2" charset="-78"/>
            </a:endParaRPr>
          </a:p>
        </p:txBody>
      </p:sp>
      <p:sp>
        <p:nvSpPr>
          <p:cNvPr id="14" name="Rectangle 13"/>
          <p:cNvSpPr/>
          <p:nvPr/>
        </p:nvSpPr>
        <p:spPr>
          <a:xfrm>
            <a:off x="-7162800" y="1752600"/>
            <a:ext cx="7162800" cy="2135200"/>
          </a:xfrm>
          <a:prstGeom prst="rect">
            <a:avLst/>
          </a:prstGeom>
        </p:spPr>
        <p:txBody>
          <a:bodyPr wrap="square">
            <a:spAutoFit/>
          </a:bodyPr>
          <a:lstStyle/>
          <a:p>
            <a:pPr algn="just">
              <a:lnSpc>
                <a:spcPct val="150000"/>
              </a:lnSpc>
            </a:pPr>
            <a:r>
              <a:rPr lang="fa-IR" b="1" dirty="0" smtClean="0">
                <a:cs typeface="B Nazanin" pitchFamily="2" charset="-78"/>
              </a:rPr>
              <a:t>در این ایستگاه سه گروه آتش نشان ‚گروه نجات و گروه سنگین مستقر میشوند چنین ایستگاه هایی در شهرهای بزرگ و پرجمعیت ایجاد میشوند.وسایل تجهیزات مورد نیاز این گونه ایستگاه ها عبارت اند از دستگاه خودرو مخصوص آتش نشانی </a:t>
            </a:r>
            <a:r>
              <a:rPr lang="az-Cyrl-AZ" b="1" dirty="0" smtClean="0">
                <a:cs typeface="B Nazanin" pitchFamily="2" charset="-78"/>
              </a:rPr>
              <a:t>,</a:t>
            </a:r>
            <a:r>
              <a:rPr lang="fa-IR" b="1" dirty="0" smtClean="0">
                <a:cs typeface="B Nazanin" pitchFamily="2" charset="-78"/>
              </a:rPr>
              <a:t>گروه نجات با دوتا چهار اتومبیل و گروه سنگین شامل سبد بالای سنگین,لودر,جرثقیل,فوماتیک (کف ساز),زمین مورد نیاز برای ایستگاه بزرگ حداقل 6000متر است.</a:t>
            </a:r>
          </a:p>
        </p:txBody>
      </p:sp>
      <p:sp>
        <p:nvSpPr>
          <p:cNvPr id="15" name="Rectangle 14"/>
          <p:cNvSpPr/>
          <p:nvPr/>
        </p:nvSpPr>
        <p:spPr>
          <a:xfrm>
            <a:off x="-7162800" y="3801070"/>
            <a:ext cx="7162800" cy="1304203"/>
          </a:xfrm>
          <a:prstGeom prst="rect">
            <a:avLst/>
          </a:prstGeom>
        </p:spPr>
        <p:txBody>
          <a:bodyPr wrap="square">
            <a:spAutoFit/>
          </a:bodyPr>
          <a:lstStyle/>
          <a:p>
            <a:pPr algn="just">
              <a:lnSpc>
                <a:spcPct val="150000"/>
              </a:lnSpc>
            </a:pPr>
            <a:r>
              <a:rPr lang="fa-IR" b="1" dirty="0" smtClean="0">
                <a:cs typeface="B Nazanin" pitchFamily="2" charset="-78"/>
              </a:rPr>
              <a:t>در این نوع ایستگاه بین چهارتا هفت دستگاه اتومبیل آتش نشانی و نجات مستقر خواهند بود.حداقل زمین 3000 متر مربع و امکانات رفاهی و بهداشتی ساختمان برای حداقل بیست وهفت نفر پرسنل در نظر گرفته شود.</a:t>
            </a:r>
          </a:p>
        </p:txBody>
      </p:sp>
      <p:sp>
        <p:nvSpPr>
          <p:cNvPr id="16" name="Rectangle 15"/>
          <p:cNvSpPr/>
          <p:nvPr/>
        </p:nvSpPr>
        <p:spPr>
          <a:xfrm>
            <a:off x="-7315200" y="5562600"/>
            <a:ext cx="7239000" cy="923330"/>
          </a:xfrm>
          <a:prstGeom prst="rect">
            <a:avLst/>
          </a:prstGeom>
        </p:spPr>
        <p:txBody>
          <a:bodyPr wrap="square">
            <a:spAutoFit/>
          </a:bodyPr>
          <a:lstStyle/>
          <a:p>
            <a:pPr algn="just"/>
            <a:r>
              <a:rPr lang="fa-IR" b="1" dirty="0" smtClean="0">
                <a:cs typeface="B Nazanin" pitchFamily="2" charset="-78"/>
              </a:rPr>
              <a:t>در این نوع ایستگاه یک وحداکثر دو دستگاه اتومبیل آتش نشانی با تمام تجهیزات مورد نیاز مستقر بوده و حداقل 1500متر مربع زمین و امکانات بهداشتی و رفاهی ساختمان برای حداقل هفت نفر پرسنل در نظر گرفته شود.</a:t>
            </a:r>
            <a:endParaRPr lang="fa-IR" b="1" dirty="0">
              <a:cs typeface="B Nazanin" pitchFamily="2" charset="-78"/>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2590800"/>
            <a:ext cx="2971800" cy="1791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b="7244"/>
          <a:stretch/>
        </p:blipFill>
        <p:spPr>
          <a:xfrm>
            <a:off x="1143000" y="533400"/>
            <a:ext cx="3033276"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57800" y="4572000"/>
            <a:ext cx="2971800" cy="178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Freeform 20"/>
          <p:cNvSpPr/>
          <p:nvPr/>
        </p:nvSpPr>
        <p:spPr bwMode="auto">
          <a:xfrm>
            <a:off x="3988677" y="710376"/>
            <a:ext cx="3250324" cy="508824"/>
          </a:xfrm>
          <a:custGeom>
            <a:avLst/>
            <a:gdLst>
              <a:gd name="connsiteX0" fmla="*/ 2963917 w 2963917"/>
              <a:gd name="connsiteY0" fmla="*/ 662152 h 662152"/>
              <a:gd name="connsiteX1" fmla="*/ 0 w 2963917"/>
              <a:gd name="connsiteY1" fmla="*/ 0 h 662152"/>
            </a:gdLst>
            <a:ahLst/>
            <a:cxnLst>
              <a:cxn ang="0">
                <a:pos x="connsiteX0" y="connsiteY0"/>
              </a:cxn>
              <a:cxn ang="0">
                <a:pos x="connsiteX1" y="connsiteY1"/>
              </a:cxn>
            </a:cxnLst>
            <a:rect l="l" t="t" r="r" b="b"/>
            <a:pathLst>
              <a:path w="2963917" h="662152">
                <a:moveTo>
                  <a:pt x="2963917" y="662152"/>
                </a:moveTo>
                <a:lnTo>
                  <a:pt x="0" y="0"/>
                </a:lnTo>
              </a:path>
            </a:pathLst>
          </a:custGeom>
          <a:solidFill>
            <a:schemeClr val="accent1"/>
          </a:solidFill>
          <a:ln w="41275" cap="flat" cmpd="sng" algn="ctr">
            <a:solidFill>
              <a:srgbClr val="C00000"/>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2" name="Freeform 21"/>
          <p:cNvSpPr/>
          <p:nvPr/>
        </p:nvSpPr>
        <p:spPr bwMode="auto">
          <a:xfrm flipV="1">
            <a:off x="5943600" y="1981199"/>
            <a:ext cx="1295400" cy="762000"/>
          </a:xfrm>
          <a:custGeom>
            <a:avLst/>
            <a:gdLst>
              <a:gd name="connsiteX0" fmla="*/ 2963917 w 2963917"/>
              <a:gd name="connsiteY0" fmla="*/ 662152 h 662152"/>
              <a:gd name="connsiteX1" fmla="*/ 0 w 2963917"/>
              <a:gd name="connsiteY1" fmla="*/ 0 h 662152"/>
            </a:gdLst>
            <a:ahLst/>
            <a:cxnLst>
              <a:cxn ang="0">
                <a:pos x="connsiteX0" y="connsiteY0"/>
              </a:cxn>
              <a:cxn ang="0">
                <a:pos x="connsiteX1" y="connsiteY1"/>
              </a:cxn>
            </a:cxnLst>
            <a:rect l="l" t="t" r="r" b="b"/>
            <a:pathLst>
              <a:path w="2963917" h="662152">
                <a:moveTo>
                  <a:pt x="2963917" y="662152"/>
                </a:moveTo>
                <a:lnTo>
                  <a:pt x="0" y="0"/>
                </a:lnTo>
              </a:path>
            </a:pathLst>
          </a:custGeom>
          <a:solidFill>
            <a:schemeClr val="accent1"/>
          </a:solidFill>
          <a:ln w="41275" cap="flat" cmpd="sng" algn="ctr">
            <a:solidFill>
              <a:srgbClr val="C00000"/>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3" name="Freeform 22"/>
          <p:cNvSpPr/>
          <p:nvPr/>
        </p:nvSpPr>
        <p:spPr bwMode="auto">
          <a:xfrm flipV="1">
            <a:off x="7391400" y="3124200"/>
            <a:ext cx="1219200" cy="1523998"/>
          </a:xfrm>
          <a:custGeom>
            <a:avLst/>
            <a:gdLst>
              <a:gd name="connsiteX0" fmla="*/ 2963917 w 2963917"/>
              <a:gd name="connsiteY0" fmla="*/ 662152 h 662152"/>
              <a:gd name="connsiteX1" fmla="*/ 0 w 2963917"/>
              <a:gd name="connsiteY1" fmla="*/ 0 h 662152"/>
            </a:gdLst>
            <a:ahLst/>
            <a:cxnLst>
              <a:cxn ang="0">
                <a:pos x="connsiteX0" y="connsiteY0"/>
              </a:cxn>
              <a:cxn ang="0">
                <a:pos x="connsiteX1" y="connsiteY1"/>
              </a:cxn>
            </a:cxnLst>
            <a:rect l="l" t="t" r="r" b="b"/>
            <a:pathLst>
              <a:path w="2963917" h="662152">
                <a:moveTo>
                  <a:pt x="2963917" y="662152"/>
                </a:moveTo>
                <a:lnTo>
                  <a:pt x="0" y="0"/>
                </a:lnTo>
              </a:path>
            </a:pathLst>
          </a:custGeom>
          <a:solidFill>
            <a:schemeClr val="accent1"/>
          </a:solidFill>
          <a:ln w="41275" cap="flat" cmpd="sng" algn="ctr">
            <a:solidFill>
              <a:srgbClr val="C00000"/>
            </a:solidFill>
            <a:prstDash val="solid"/>
            <a:round/>
            <a:headEnd type="oval" w="med" len="med"/>
            <a:tailEnd type="oval"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grpId="1" nodeType="clickEffect">
                                  <p:stCondLst>
                                    <p:cond delay="0"/>
                                  </p:stCondLst>
                                  <p:childTnLst>
                                    <p:anim calcmode="lin" valueType="num">
                                      <p:cBhvr>
                                        <p:cTn id="27" dur="500"/>
                                        <p:tgtEl>
                                          <p:spTgt spid="21"/>
                                        </p:tgtEl>
                                        <p:attrNameLst>
                                          <p:attrName>ppt_w</p:attrName>
                                        </p:attrNameLst>
                                      </p:cBhvr>
                                      <p:tavLst>
                                        <p:tav tm="0">
                                          <p:val>
                                            <p:strVal val="ppt_w"/>
                                          </p:val>
                                        </p:tav>
                                        <p:tav tm="100000">
                                          <p:val>
                                            <p:fltVal val="0"/>
                                          </p:val>
                                        </p:tav>
                                      </p:tavLst>
                                    </p:anim>
                                    <p:anim calcmode="lin" valueType="num">
                                      <p:cBhvr>
                                        <p:cTn id="28" dur="500"/>
                                        <p:tgtEl>
                                          <p:spTgt spid="21"/>
                                        </p:tgtEl>
                                        <p:attrNameLst>
                                          <p:attrName>ppt_h</p:attrName>
                                        </p:attrNameLst>
                                      </p:cBhvr>
                                      <p:tavLst>
                                        <p:tav tm="0">
                                          <p:val>
                                            <p:strVal val="ppt_h"/>
                                          </p:val>
                                        </p:tav>
                                        <p:tav tm="100000">
                                          <p:val>
                                            <p:fltVal val="0"/>
                                          </p:val>
                                        </p:tav>
                                      </p:tavLst>
                                    </p:anim>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grpId="1" nodeType="clickEffect">
                                  <p:stCondLst>
                                    <p:cond delay="0"/>
                                  </p:stCondLst>
                                  <p:childTnLst>
                                    <p:anim calcmode="lin" valueType="num">
                                      <p:cBhvr>
                                        <p:cTn id="34" dur="500"/>
                                        <p:tgtEl>
                                          <p:spTgt spid="22"/>
                                        </p:tgtEl>
                                        <p:attrNameLst>
                                          <p:attrName>ppt_w</p:attrName>
                                        </p:attrNameLst>
                                      </p:cBhvr>
                                      <p:tavLst>
                                        <p:tav tm="0">
                                          <p:val>
                                            <p:strVal val="ppt_w"/>
                                          </p:val>
                                        </p:tav>
                                        <p:tav tm="100000">
                                          <p:val>
                                            <p:fltVal val="0"/>
                                          </p:val>
                                        </p:tav>
                                      </p:tavLst>
                                    </p:anim>
                                    <p:anim calcmode="lin" valueType="num">
                                      <p:cBhvr>
                                        <p:cTn id="35" dur="500"/>
                                        <p:tgtEl>
                                          <p:spTgt spid="22"/>
                                        </p:tgtEl>
                                        <p:attrNameLst>
                                          <p:attrName>ppt_h</p:attrName>
                                        </p:attrNameLst>
                                      </p:cBhvr>
                                      <p:tavLst>
                                        <p:tav tm="0">
                                          <p:val>
                                            <p:strVal val="ppt_h"/>
                                          </p:val>
                                        </p:tav>
                                        <p:tav tm="100000">
                                          <p:val>
                                            <p:fltVal val="0"/>
                                          </p:val>
                                        </p:tav>
                                      </p:tavLst>
                                    </p:anim>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0" fill="hold" grpId="1"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0.13316 -2.22222E-6 L 0.76424 0.00023 " pathEditMode="relative" rAng="0" ptsTypes="AA">
                                      <p:cBhvr>
                                        <p:cTn id="48" dur="2000" fill="hold"/>
                                        <p:tgtEl>
                                          <p:spTgt spid="12"/>
                                        </p:tgtEl>
                                        <p:attrNameLst>
                                          <p:attrName>ppt_x</p:attrName>
                                          <p:attrName>ppt_y</p:attrName>
                                        </p:attrNameLst>
                                      </p:cBhvr>
                                      <p:rCtr x="315" y="0"/>
                                    </p:animMotion>
                                  </p:childTnLst>
                                </p:cTn>
                              </p:par>
                              <p:par>
                                <p:cTn id="49" presetID="0" presetClass="path" presetSubtype="0" accel="50000" decel="50000" fill="hold" grpId="0" nodeType="withEffect">
                                  <p:stCondLst>
                                    <p:cond delay="0"/>
                                  </p:stCondLst>
                                  <p:childTnLst>
                                    <p:animMotion origin="layout" path="M 0.13316 4.44444E-6 L 0.76424 0.00023 " pathEditMode="relative" rAng="0" ptsTypes="AA">
                                      <p:cBhvr>
                                        <p:cTn id="50" dur="2000" fill="hold"/>
                                        <p:tgtEl>
                                          <p:spTgt spid="9"/>
                                        </p:tgtEl>
                                        <p:attrNameLst>
                                          <p:attrName>ppt_x</p:attrName>
                                          <p:attrName>ppt_y</p:attrName>
                                        </p:attrNameLst>
                                      </p:cBhvr>
                                      <p:rCtr x="315" y="0"/>
                                    </p:animMotion>
                                  </p:childTnLst>
                                </p:cTn>
                              </p:par>
                              <p:par>
                                <p:cTn id="51" presetID="0" presetClass="path" presetSubtype="0" accel="50000" decel="50000" fill="hold" grpId="0" nodeType="withEffect">
                                  <p:stCondLst>
                                    <p:cond delay="0"/>
                                  </p:stCondLst>
                                  <p:childTnLst>
                                    <p:animMotion origin="layout" path="M 0.13316 -3.33333E-6 L 0.76423 0.00023 " pathEditMode="relative" rAng="0" ptsTypes="AA">
                                      <p:cBhvr>
                                        <p:cTn id="52" dur="2000" fill="hold"/>
                                        <p:tgtEl>
                                          <p:spTgt spid="13"/>
                                        </p:tgtEl>
                                        <p:attrNameLst>
                                          <p:attrName>ppt_x</p:attrName>
                                          <p:attrName>ppt_y</p:attrName>
                                        </p:attrNameLst>
                                      </p:cBhvr>
                                      <p:rCtr x="315" y="0"/>
                                    </p:animMotion>
                                  </p:childTnLst>
                                </p:cTn>
                              </p:par>
                              <p:par>
                                <p:cTn id="53" presetID="0" presetClass="path" presetSubtype="0" accel="50000" decel="50000" fill="hold" grpId="0" nodeType="withEffect">
                                  <p:stCondLst>
                                    <p:cond delay="0"/>
                                  </p:stCondLst>
                                  <p:childTnLst>
                                    <p:animMotion origin="layout" path="M 0.13316 3.33333E-6 L 0.75989 0.00416 " pathEditMode="relative" rAng="0" ptsTypes="AA">
                                      <p:cBhvr>
                                        <p:cTn id="54" dur="2000" fill="hold"/>
                                        <p:tgtEl>
                                          <p:spTgt spid="10"/>
                                        </p:tgtEl>
                                        <p:attrNameLst>
                                          <p:attrName>ppt_x</p:attrName>
                                          <p:attrName>ppt_y</p:attrName>
                                        </p:attrNameLst>
                                      </p:cBhvr>
                                      <p:rCtr x="313" y="2"/>
                                    </p:animMotion>
                                  </p:childTnLst>
                                </p:cTn>
                              </p:par>
                              <p:par>
                                <p:cTn id="55" presetID="0" presetClass="path" presetSubtype="0" accel="50000" decel="50000" fill="hold" nodeType="withEffect">
                                  <p:stCondLst>
                                    <p:cond delay="0"/>
                                  </p:stCondLst>
                                  <p:childTnLst>
                                    <p:animMotion origin="layout" path="M 0.13316 -3.33333E-6 L 0.76232 0.00278 " pathEditMode="relative" rAng="0" ptsTypes="AA">
                                      <p:cBhvr>
                                        <p:cTn id="56" dur="2000" fill="hold"/>
                                        <p:tgtEl>
                                          <p:spTgt spid="18"/>
                                        </p:tgtEl>
                                        <p:attrNameLst>
                                          <p:attrName>ppt_x</p:attrName>
                                          <p:attrName>ppt_y</p:attrName>
                                        </p:attrNameLst>
                                      </p:cBhvr>
                                      <p:rCtr x="315" y="1"/>
                                    </p:animMotion>
                                  </p:childTnLst>
                                </p:cTn>
                              </p:par>
                              <p:par>
                                <p:cTn id="57" presetID="0" presetClass="path" presetSubtype="0" accel="50000" decel="50000" fill="hold" nodeType="withEffect">
                                  <p:stCondLst>
                                    <p:cond delay="0"/>
                                  </p:stCondLst>
                                  <p:childTnLst>
                                    <p:animMotion origin="layout" path="M 0.13316 -7.40741E-7 L 0.76424 0.00023 " pathEditMode="relative" rAng="0" ptsTypes="AA">
                                      <p:cBhvr>
                                        <p:cTn id="58" dur="2000" fill="hold"/>
                                        <p:tgtEl>
                                          <p:spTgt spid="20"/>
                                        </p:tgtEl>
                                        <p:attrNameLst>
                                          <p:attrName>ppt_x</p:attrName>
                                          <p:attrName>ppt_y</p:attrName>
                                        </p:attrNameLst>
                                      </p:cBhvr>
                                      <p:rCtr x="315" y="0"/>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1.38889E-6 -1.11111E-6 L 0.29253 0.57778 " pathEditMode="relative" rAng="0" ptsTypes="AA">
                                      <p:cBhvr>
                                        <p:cTn id="62" dur="2000" fill="hold"/>
                                        <p:tgtEl>
                                          <p:spTgt spid="19"/>
                                        </p:tgtEl>
                                        <p:attrNameLst>
                                          <p:attrName>ppt_x</p:attrName>
                                          <p:attrName>ppt_y</p:attrName>
                                        </p:attrNameLst>
                                      </p:cBhvr>
                                      <p:rCtr x="146" y="289"/>
                                    </p:animMotion>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0" nodeType="clickEffect">
                                  <p:stCondLst>
                                    <p:cond delay="0"/>
                                  </p:stCondLst>
                                  <p:childTnLst>
                                    <p:animMotion origin="layout" path="M 0.375 0.01111 L 0.95 0.01111 " pathEditMode="relative" rAng="0" ptsTypes="AA">
                                      <p:cBhvr>
                                        <p:cTn id="66" dur="2000" fill="hold"/>
                                        <p:tgtEl>
                                          <p:spTgt spid="14"/>
                                        </p:tgtEl>
                                        <p:attrNameLst>
                                          <p:attrName>ppt_x</p:attrName>
                                          <p:attrName>ppt_y</p:attrName>
                                        </p:attrNameLst>
                                      </p:cBhvr>
                                      <p:rCtr x="287" y="0"/>
                                    </p:animMotion>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1" nodeType="clickEffect">
                                  <p:stCondLst>
                                    <p:cond delay="0"/>
                                  </p:stCondLst>
                                  <p:childTnLst>
                                    <p:animMotion origin="layout" path="M 1.39427 -1.11111E-6 L 2.01667 -0.00231 " pathEditMode="relative" rAng="0" ptsTypes="AA">
                                      <p:cBhvr>
                                        <p:cTn id="70" dur="2000" fill="hold"/>
                                        <p:tgtEl>
                                          <p:spTgt spid="14"/>
                                        </p:tgtEl>
                                        <p:attrNameLst>
                                          <p:attrName>ppt_x</p:attrName>
                                          <p:attrName>ppt_y</p:attrName>
                                        </p:attrNameLst>
                                      </p:cBhvr>
                                      <p:rCtr x="311" y="-1"/>
                                    </p:animMotion>
                                  </p:childTnLst>
                                </p:cTn>
                              </p:par>
                              <p:par>
                                <p:cTn id="71" presetID="0" presetClass="path" presetSubtype="0" accel="50000" decel="50000" fill="hold" nodeType="withEffect">
                                  <p:stCondLst>
                                    <p:cond delay="0"/>
                                  </p:stCondLst>
                                  <p:childTnLst>
                                    <p:animMotion origin="layout" path="M 0.7118 0.64445 L 1.3342 0.64213 " pathEditMode="relative" rAng="0" ptsTypes="AA">
                                      <p:cBhvr>
                                        <p:cTn id="72" dur="2000" fill="hold"/>
                                        <p:tgtEl>
                                          <p:spTgt spid="19"/>
                                        </p:tgtEl>
                                        <p:attrNameLst>
                                          <p:attrName>ppt_x</p:attrName>
                                          <p:attrName>ppt_y</p:attrName>
                                        </p:attrNameLst>
                                      </p:cBhvr>
                                      <p:rCtr x="311" y="-1"/>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0" nodeType="clickEffect">
                                  <p:stCondLst>
                                    <p:cond delay="0"/>
                                  </p:stCondLst>
                                  <p:childTnLst>
                                    <p:animMotion origin="layout" path="M 0 0 L 0.48438 0.00023 " pathEditMode="relative" ptsTypes="AA">
                                      <p:cBhvr>
                                        <p:cTn id="76" dur="2000" fill="hold"/>
                                        <p:tgtEl>
                                          <p:spTgt spid="11"/>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 0 L 0.48438 0.00023 " pathEditMode="relative" ptsTypes="AA">
                                      <p:cBhvr>
                                        <p:cTn id="78" dur="2000" fill="hold"/>
                                        <p:tgtEl>
                                          <p:spTgt spid="8"/>
                                        </p:tgtEl>
                                        <p:attrNameLst>
                                          <p:attrName>ppt_x</p:attrName>
                                          <p:attrName>ppt_y</p:attrName>
                                        </p:attrNameLst>
                                      </p:cBhvr>
                                    </p:animMotion>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grpId="1" nodeType="clickEffect">
                                  <p:stCondLst>
                                    <p:cond delay="0"/>
                                  </p:stCondLst>
                                  <p:childTnLst>
                                    <p:animMotion origin="layout" path="M 0.77171 -2.22222E-6 L 0.77171 -0.1125 L 0.00608 -0.11481 " pathEditMode="relative" rAng="0" ptsTypes="AAA">
                                      <p:cBhvr>
                                        <p:cTn id="82" dur="2000" fill="hold"/>
                                        <p:tgtEl>
                                          <p:spTgt spid="12"/>
                                        </p:tgtEl>
                                        <p:attrNameLst>
                                          <p:attrName>ppt_x</p:attrName>
                                          <p:attrName>ppt_y</p:attrName>
                                        </p:attrNameLst>
                                      </p:cBhvr>
                                      <p:rCtr x="-383" y="-57"/>
                                    </p:animMotion>
                                  </p:childTnLst>
                                </p:cTn>
                              </p:par>
                              <p:par>
                                <p:cTn id="83" presetID="0" presetClass="path" presetSubtype="0" accel="50000" decel="50000" fill="hold" grpId="1" nodeType="withEffect">
                                  <p:stCondLst>
                                    <p:cond delay="0"/>
                                  </p:stCondLst>
                                  <p:childTnLst>
                                    <p:animMotion origin="layout" path="M 0.7717 4.44444E-6 L 0.7717 -0.1125 L 0.00608 -0.11482 " pathEditMode="relative" rAng="0" ptsTypes="AAA">
                                      <p:cBhvr>
                                        <p:cTn id="84" dur="2000" fill="hold"/>
                                        <p:tgtEl>
                                          <p:spTgt spid="9"/>
                                        </p:tgtEl>
                                        <p:attrNameLst>
                                          <p:attrName>ppt_x</p:attrName>
                                          <p:attrName>ppt_y</p:attrName>
                                        </p:attrNameLst>
                                      </p:cBhvr>
                                      <p:rCtr x="-383" y="-57"/>
                                    </p:animMotion>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nodeType="clickEffect">
                                  <p:stCondLst>
                                    <p:cond delay="0"/>
                                  </p:stCondLst>
                                  <p:childTnLst>
                                    <p:animMotion origin="layout" path="M 0.84583 -0.00023 L 0.84757 0.28473 L 0.08211 0.29167 " pathEditMode="relative" ptsTypes="AAA">
                                      <p:cBhvr>
                                        <p:cTn id="88" dur="2000" fill="hold"/>
                                        <p:tgtEl>
                                          <p:spTgt spid="18"/>
                                        </p:tgtEl>
                                        <p:attrNameLst>
                                          <p:attrName>ppt_x</p:attrName>
                                          <p:attrName>ppt_y</p:attrName>
                                        </p:attrNameLst>
                                      </p:cBhvr>
                                    </p:animMotion>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nodeType="clickEffect">
                                  <p:stCondLst>
                                    <p:cond delay="0"/>
                                  </p:stCondLst>
                                  <p:childTnLst>
                                    <p:animMotion origin="layout" path="M 0.3776 -0.21736 L 0.95868 -0.21713 " pathEditMode="relative" rAng="0" ptsTypes="AA">
                                      <p:cBhvr>
                                        <p:cTn id="92" dur="2000" fill="hold"/>
                                        <p:tgtEl>
                                          <p:spTgt spid="15">
                                            <p:txEl>
                                              <p:pRg st="0" end="0"/>
                                            </p:txEl>
                                          </p:spTgt>
                                        </p:tgtEl>
                                        <p:attrNameLst>
                                          <p:attrName>ppt_x</p:attrName>
                                          <p:attrName>ppt_y</p:attrName>
                                        </p:attrNameLst>
                                      </p:cBhvr>
                                      <p:rCtr x="290" y="0"/>
                                    </p:animMotion>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nodeType="clickEffect">
                                  <p:stCondLst>
                                    <p:cond delay="0"/>
                                  </p:stCondLst>
                                  <p:childTnLst>
                                    <p:animMotion origin="layout" path="M 0.1868 -3.33333E-6 L 0.80416 0.00023 " pathEditMode="relative" rAng="0" ptsTypes="AA">
                                      <p:cBhvr>
                                        <p:cTn id="96" dur="2000" fill="hold"/>
                                        <p:tgtEl>
                                          <p:spTgt spid="18"/>
                                        </p:tgtEl>
                                        <p:attrNameLst>
                                          <p:attrName>ppt_x</p:attrName>
                                          <p:attrName>ppt_y</p:attrName>
                                        </p:attrNameLst>
                                      </p:cBhvr>
                                      <p:rCtr x="309" y="0"/>
                                    </p:animMotion>
                                  </p:childTnLst>
                                </p:cTn>
                              </p:par>
                              <p:par>
                                <p:cTn id="97" presetID="0" presetClass="path" presetSubtype="0" accel="50000" decel="50000" fill="hold" grpId="0" nodeType="withEffect">
                                  <p:stCondLst>
                                    <p:cond delay="0"/>
                                  </p:stCondLst>
                                  <p:childTnLst>
                                    <p:animMotion origin="layout" path="M 1.49358 -4.44444E-6 L 2.11094 0.00024 " pathEditMode="relative" rAng="0" ptsTypes="AA">
                                      <p:cBhvr>
                                        <p:cTn id="98" dur="2000" fill="hold"/>
                                        <p:tgtEl>
                                          <p:spTgt spid="15">
                                            <p:txEl>
                                              <p:pRg st="0" end="0"/>
                                            </p:txEl>
                                          </p:spTgt>
                                        </p:tgtEl>
                                        <p:attrNameLst>
                                          <p:attrName>ppt_x</p:attrName>
                                          <p:attrName>ppt_y</p:attrName>
                                        </p:attrNameLst>
                                      </p:cBhvr>
                                      <p:rCtr x="309" y="0"/>
                                    </p:animMotion>
                                  </p:childTnLst>
                                </p:cTn>
                              </p:par>
                              <p:par>
                                <p:cTn id="99" presetID="0" presetClass="path" presetSubtype="0" accel="50000" decel="50000" fill="hold" grpId="2" nodeType="withEffect">
                                  <p:stCondLst>
                                    <p:cond delay="0"/>
                                  </p:stCondLst>
                                  <p:childTnLst>
                                    <p:animMotion origin="layout" path="M 0 0 L 0.61736 0.00024 " pathEditMode="relative" ptsTypes="AA">
                                      <p:cBhvr>
                                        <p:cTn id="100" dur="2000" fill="hold"/>
                                        <p:tgtEl>
                                          <p:spTgt spid="12"/>
                                        </p:tgtEl>
                                        <p:attrNameLst>
                                          <p:attrName>ppt_x</p:attrName>
                                          <p:attrName>ppt_y</p:attrName>
                                        </p:attrNameLst>
                                      </p:cBhvr>
                                    </p:animMotion>
                                  </p:childTnLst>
                                </p:cTn>
                              </p:par>
                              <p:par>
                                <p:cTn id="101" presetID="0" presetClass="path" presetSubtype="0" accel="50000" decel="50000" fill="hold" grpId="2" nodeType="withEffect">
                                  <p:stCondLst>
                                    <p:cond delay="0"/>
                                  </p:stCondLst>
                                  <p:childTnLst>
                                    <p:animMotion origin="layout" path="M 0 0 L 0.61736 0.00024 " pathEditMode="relative" ptsTypes="AA">
                                      <p:cBhvr>
                                        <p:cTn id="102" dur="2000" fill="hold"/>
                                        <p:tgtEl>
                                          <p:spTgt spid="9"/>
                                        </p:tgtEl>
                                        <p:attrNameLst>
                                          <p:attrName>ppt_x</p:attrName>
                                          <p:attrName>ppt_y</p:attrName>
                                        </p:attrNameLst>
                                      </p:cBhvr>
                                    </p:animMotion>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grpId="1" nodeType="clickEffect">
                                  <p:stCondLst>
                                    <p:cond delay="0"/>
                                  </p:stCondLst>
                                  <p:childTnLst>
                                    <p:animMotion origin="layout" path="M 0.45416 -3.33333E-6 L 0.4559 -0.2368 L 0.00764 -0.23217 " pathEditMode="relative" rAng="0" ptsTypes="AAA">
                                      <p:cBhvr>
                                        <p:cTn id="106" dur="2000" fill="hold"/>
                                        <p:tgtEl>
                                          <p:spTgt spid="13"/>
                                        </p:tgtEl>
                                        <p:attrNameLst>
                                          <p:attrName>ppt_x</p:attrName>
                                          <p:attrName>ppt_y</p:attrName>
                                        </p:attrNameLst>
                                      </p:cBhvr>
                                      <p:rCtr x="-222" y="-119"/>
                                    </p:animMotion>
                                  </p:childTnLst>
                                </p:cTn>
                              </p:par>
                              <p:par>
                                <p:cTn id="107" presetID="0" presetClass="path" presetSubtype="0" accel="50000" decel="50000" fill="hold" grpId="1" nodeType="withEffect">
                                  <p:stCondLst>
                                    <p:cond delay="0"/>
                                  </p:stCondLst>
                                  <p:childTnLst>
                                    <p:animMotion origin="layout" path="M 0.45416 3.33333E-6 L 0.4559 -0.23681 L 0.00764 -0.23218 " pathEditMode="relative" rAng="0" ptsTypes="AAA">
                                      <p:cBhvr>
                                        <p:cTn id="108" dur="2000" fill="hold"/>
                                        <p:tgtEl>
                                          <p:spTgt spid="10"/>
                                        </p:tgtEl>
                                        <p:attrNameLst>
                                          <p:attrName>ppt_x</p:attrName>
                                          <p:attrName>ppt_y</p:attrName>
                                        </p:attrNameLst>
                                      </p:cBhvr>
                                      <p:rCtr x="-222" y="-119"/>
                                    </p:animMotion>
                                  </p:childTnLst>
                                </p:cTn>
                              </p:par>
                            </p:childTnLst>
                          </p:cTn>
                        </p:par>
                      </p:childTnLst>
                    </p:cTn>
                  </p:par>
                  <p:par>
                    <p:cTn id="109" fill="hold">
                      <p:stCondLst>
                        <p:cond delay="indefinite"/>
                      </p:stCondLst>
                      <p:childTnLst>
                        <p:par>
                          <p:cTn id="110" fill="hold">
                            <p:stCondLst>
                              <p:cond delay="0"/>
                            </p:stCondLst>
                            <p:childTnLst>
                              <p:par>
                                <p:cTn id="111" presetID="0" presetClass="path" presetSubtype="0" accel="50000" decel="50000" fill="hold" nodeType="clickEffect">
                                  <p:stCondLst>
                                    <p:cond delay="0"/>
                                  </p:stCondLst>
                                  <p:childTnLst>
                                    <p:animMotion origin="layout" path="M 0.76423 0.00023 L -0.18577 0.00717 " pathEditMode="relative" ptsTypes="AA">
                                      <p:cBhvr>
                                        <p:cTn id="112" dur="2000" fill="hold"/>
                                        <p:tgtEl>
                                          <p:spTgt spid="20"/>
                                        </p:tgtEl>
                                        <p:attrNameLst>
                                          <p:attrName>ppt_x</p:attrName>
                                          <p:attrName>ppt_y</p:attrName>
                                        </p:attrNameLst>
                                      </p:cBhvr>
                                    </p:animMotion>
                                  </p:childTnLst>
                                </p:cTn>
                              </p:par>
                            </p:childTnLst>
                          </p:cTn>
                        </p:par>
                      </p:childTnLst>
                    </p:cTn>
                  </p:par>
                  <p:par>
                    <p:cTn id="113" fill="hold">
                      <p:stCondLst>
                        <p:cond delay="indefinite"/>
                      </p:stCondLst>
                      <p:childTnLst>
                        <p:par>
                          <p:cTn id="114" fill="hold">
                            <p:stCondLst>
                              <p:cond delay="0"/>
                            </p:stCondLst>
                            <p:childTnLst>
                              <p:par>
                                <p:cTn id="115" presetID="0" presetClass="path" presetSubtype="0" accel="50000" decel="50000" fill="hold" grpId="0" nodeType="clickEffect">
                                  <p:stCondLst>
                                    <p:cond delay="0"/>
                                  </p:stCondLst>
                                  <p:childTnLst>
                                    <p:animMotion origin="layout" path="M 0.38715 -0.45324 L 0.95798 -0.45301 " pathEditMode="relative" ptsTypes="AA">
                                      <p:cBhvr>
                                        <p:cTn id="116"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3" grpId="1" animBg="1"/>
      <p:bldP spid="11" grpId="0" animBg="1"/>
      <p:bldP spid="9" grpId="0"/>
      <p:bldP spid="9" grpId="1"/>
      <p:bldP spid="9" grpId="2"/>
      <p:bldP spid="10" grpId="0"/>
      <p:bldP spid="10" grpId="1"/>
      <p:bldP spid="14" grpId="0"/>
      <p:bldP spid="14" grpId="1"/>
      <p:bldP spid="15" grpId="0" build="allAtOnce"/>
      <p:bldP spid="16" grpId="0"/>
      <p:bldP spid="21" grpId="0" animBg="1"/>
      <p:bldP spid="21" grpId="1" animBg="1"/>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838200"/>
            <a:ext cx="6934200" cy="5632311"/>
          </a:xfrm>
          <a:prstGeom prst="rect">
            <a:avLst/>
          </a:prstGeom>
          <a:noFill/>
        </p:spPr>
        <p:txBody>
          <a:bodyPr wrap="square" rtlCol="1">
            <a:spAutoFit/>
          </a:bodyPr>
          <a:lstStyle/>
          <a:p>
            <a:pPr algn="just"/>
            <a:r>
              <a:rPr lang="fa-IR" sz="2000" b="1" dirty="0" smtClean="0">
                <a:cs typeface="B Nazanin" pitchFamily="2" charset="-78"/>
              </a:rPr>
              <a:t>الگوی توزیع و مکان یابی ایستگاه های آتش نشانی در شهرها از جمله مباحث مهم مربوط به تسهیلات هستند که به شدت تحت تاثیر تراکم جمعیت و کاربری اراضی ,میزان متوسط آتش سوزی ,ابعاد وشدت آتش سوزی و متوسط خسارت های وارد شده در نقاط مختلف قرار دارند.مطالعات انجام یافته حاکی از آن است که در طبقه بندی عوامل مکانیابی ایستگاه های آتش نشانی هفت عامل دخالت دارند که عبارت اند از:</a:t>
            </a:r>
          </a:p>
          <a:p>
            <a:pPr algn="just"/>
            <a:r>
              <a:rPr lang="fa-IR" b="1" dirty="0" smtClean="0">
                <a:cs typeface="B Titr" pitchFamily="2" charset="-78"/>
              </a:rPr>
              <a:t>1</a:t>
            </a:r>
            <a:r>
              <a:rPr lang="fa-IR" sz="2000" b="1" dirty="0" smtClean="0">
                <a:cs typeface="B Titr" pitchFamily="2" charset="-78"/>
              </a:rPr>
              <a:t>-ملاحظات ژئوتکنیکی</a:t>
            </a:r>
            <a:endParaRPr lang="fa-IR" dirty="0" smtClean="0">
              <a:cs typeface="B Titr" pitchFamily="2" charset="-78"/>
            </a:endParaRPr>
          </a:p>
          <a:p>
            <a:pPr algn="just"/>
            <a:r>
              <a:rPr lang="fa-IR" sz="2000" dirty="0" smtClean="0">
                <a:cs typeface="B Titr" pitchFamily="2" charset="-78"/>
              </a:rPr>
              <a:t>2-دسترسی</a:t>
            </a:r>
          </a:p>
          <a:p>
            <a:pPr algn="just"/>
            <a:r>
              <a:rPr lang="fa-IR" sz="2000" dirty="0" smtClean="0">
                <a:cs typeface="B Titr" pitchFamily="2" charset="-78"/>
              </a:rPr>
              <a:t>3-شعاع عملکرد مفید</a:t>
            </a:r>
          </a:p>
          <a:p>
            <a:pPr algn="just"/>
            <a:r>
              <a:rPr lang="fa-IR" sz="2000" dirty="0" smtClean="0">
                <a:cs typeface="B Titr" pitchFamily="2" charset="-78"/>
              </a:rPr>
              <a:t>4-جمعیت</a:t>
            </a:r>
          </a:p>
          <a:p>
            <a:pPr algn="just"/>
            <a:r>
              <a:rPr lang="fa-IR" sz="2000" dirty="0" smtClean="0">
                <a:cs typeface="B Titr" pitchFamily="2" charset="-78"/>
              </a:rPr>
              <a:t>5-جهت توسعه شهر</a:t>
            </a:r>
          </a:p>
          <a:p>
            <a:pPr algn="just"/>
            <a:r>
              <a:rPr lang="fa-IR" sz="2000" dirty="0" smtClean="0">
                <a:cs typeface="B Titr" pitchFamily="2" charset="-78"/>
              </a:rPr>
              <a:t>6-همجواری وکاربری</a:t>
            </a:r>
          </a:p>
          <a:p>
            <a:pPr algn="just"/>
            <a:r>
              <a:rPr lang="fa-IR" sz="2000" dirty="0" smtClean="0">
                <a:cs typeface="B Titr" pitchFamily="2" charset="-78"/>
              </a:rPr>
              <a:t>7-اندازه  قطعه زمین</a:t>
            </a:r>
            <a:endParaRPr lang="fa-IR" dirty="0" smtClean="0">
              <a:cs typeface="B Titr" pitchFamily="2" charset="-78"/>
            </a:endParaRPr>
          </a:p>
          <a:p>
            <a:pPr algn="just"/>
            <a:r>
              <a:rPr lang="fa-IR" sz="2000" b="1" dirty="0" smtClean="0">
                <a:cs typeface="B Nazanin" pitchFamily="2" charset="-78"/>
              </a:rPr>
              <a:t>همانگونه که ازعناوین هفت گانه فوق برمی آید خدمات آتش نشانی به عنوان خدمات فرامحلی محسوب و قابل استقرار درمراکز نواحی شهری ,مناطق شهری وحوزه های شهری می باشند.</a:t>
            </a:r>
          </a:p>
          <a:p>
            <a:pPr algn="just"/>
            <a:r>
              <a:rPr lang="fa-IR" sz="2000" b="1" dirty="0" smtClean="0">
                <a:cs typeface="B Nazanin" pitchFamily="2" charset="-78"/>
              </a:rPr>
              <a:t>.</a:t>
            </a:r>
          </a:p>
          <a:p>
            <a:pPr algn="just"/>
            <a:endParaRPr lang="fa-IR" sz="2000" b="1" dirty="0" smtClean="0">
              <a:cs typeface="B Nazanin" pitchFamily="2" charset="-78"/>
            </a:endParaRPr>
          </a:p>
        </p:txBody>
      </p:sp>
      <p:sp>
        <p:nvSpPr>
          <p:cNvPr id="9" name="Rectangle 8"/>
          <p:cNvSpPr/>
          <p:nvPr/>
        </p:nvSpPr>
        <p:spPr bwMode="auto">
          <a:xfrm>
            <a:off x="1066800" y="457200"/>
            <a:ext cx="7924800" cy="60960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191000" y="228600"/>
            <a:ext cx="46482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fa-IR" sz="2000" dirty="0" smtClean="0">
                <a:cs typeface="B Titr" panose="00000700000000000000" pitchFamily="2" charset="-78"/>
              </a:rPr>
              <a:t>عوامل موثر در مکانیابی ایستگاه های آتش نشانی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Tree>
    <p:extLst>
      <p:ext uri="{BB962C8B-B14F-4D97-AF65-F5344CB8AC3E}">
        <p14:creationId xmlns:p14="http://schemas.microsoft.com/office/powerpoint/2010/main" val="925869300"/>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066800" y="457200"/>
            <a:ext cx="7924800" cy="6248400"/>
          </a:xfrm>
          <a:prstGeom prst="rect">
            <a:avLst/>
          </a:prstGeom>
          <a:noFill/>
          <a:ln w="571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 name="Rounded Rectangle 2"/>
          <p:cNvSpPr/>
          <p:nvPr/>
        </p:nvSpPr>
        <p:spPr bwMode="auto">
          <a:xfrm>
            <a:off x="7467600" y="1219200"/>
            <a:ext cx="1676400" cy="6096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Arial" charset="0"/>
              </a:rPr>
              <a:t> </a:t>
            </a:r>
            <a:endParaRPr kumimoji="0" lang="en-US" sz="1400" b="0" i="0" u="none" strike="noStrike" cap="none" normalizeH="0" baseline="0" dirty="0" smtClean="0">
              <a:ln>
                <a:noFill/>
              </a:ln>
              <a:solidFill>
                <a:schemeClr val="tx1"/>
              </a:solidFill>
              <a:effectLst/>
              <a:latin typeface="Arial" charset="0"/>
            </a:endParaRPr>
          </a:p>
        </p:txBody>
      </p:sp>
      <p:sp>
        <p:nvSpPr>
          <p:cNvPr id="4" name="Rounded Rectangle 3"/>
          <p:cNvSpPr/>
          <p:nvPr/>
        </p:nvSpPr>
        <p:spPr bwMode="auto">
          <a:xfrm>
            <a:off x="7467600" y="198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 name="Rounded Rectangle 4"/>
          <p:cNvSpPr/>
          <p:nvPr/>
        </p:nvSpPr>
        <p:spPr bwMode="auto">
          <a:xfrm>
            <a:off x="7467600" y="2743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7467600" y="3505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7467600" y="4267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7467600" y="5029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7467600" y="5791200"/>
            <a:ext cx="1676400" cy="609600"/>
          </a:xfrm>
          <a:prstGeom prst="roundRect">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7239000" y="1295400"/>
            <a:ext cx="1905000" cy="369332"/>
          </a:xfrm>
          <a:prstGeom prst="rect">
            <a:avLst/>
          </a:prstGeom>
          <a:noFill/>
        </p:spPr>
        <p:txBody>
          <a:bodyPr wrap="square" rtlCol="0">
            <a:spAutoFit/>
          </a:bodyPr>
          <a:lstStyle/>
          <a:p>
            <a:r>
              <a:rPr lang="fa-IR" sz="1750" b="1" dirty="0" smtClean="0">
                <a:cs typeface="B Titr" pitchFamily="2" charset="-78"/>
              </a:rPr>
              <a:t>ملاحظات ژئوتکنیکی</a:t>
            </a:r>
            <a:endParaRPr lang="en-US" sz="1750" b="1" dirty="0">
              <a:cs typeface="B Titr" pitchFamily="2" charset="-78"/>
            </a:endParaRPr>
          </a:p>
        </p:txBody>
      </p:sp>
      <p:sp>
        <p:nvSpPr>
          <p:cNvPr id="11" name="TextBox 10"/>
          <p:cNvSpPr txBox="1"/>
          <p:nvPr/>
        </p:nvSpPr>
        <p:spPr>
          <a:xfrm>
            <a:off x="7315200" y="1981200"/>
            <a:ext cx="1524000" cy="461665"/>
          </a:xfrm>
          <a:prstGeom prst="rect">
            <a:avLst/>
          </a:prstGeom>
          <a:noFill/>
        </p:spPr>
        <p:txBody>
          <a:bodyPr wrap="square" rtlCol="0">
            <a:spAutoFit/>
          </a:bodyPr>
          <a:lstStyle/>
          <a:p>
            <a:r>
              <a:rPr lang="fa-IR" sz="2400" dirty="0" smtClean="0">
                <a:solidFill>
                  <a:schemeClr val="accent1"/>
                </a:solidFill>
                <a:cs typeface="B Titr" pitchFamily="2" charset="-78"/>
              </a:rPr>
              <a:t>دسترسی</a:t>
            </a:r>
            <a:endParaRPr lang="en-US" sz="2400" dirty="0">
              <a:solidFill>
                <a:schemeClr val="accent1"/>
              </a:solidFill>
              <a:cs typeface="B Titr" pitchFamily="2" charset="-78"/>
            </a:endParaRPr>
          </a:p>
        </p:txBody>
      </p:sp>
      <p:sp>
        <p:nvSpPr>
          <p:cNvPr id="12" name="TextBox 11"/>
          <p:cNvSpPr txBox="1"/>
          <p:nvPr/>
        </p:nvSpPr>
        <p:spPr>
          <a:xfrm>
            <a:off x="7467600" y="2819400"/>
            <a:ext cx="1447800" cy="400110"/>
          </a:xfrm>
          <a:prstGeom prst="rect">
            <a:avLst/>
          </a:prstGeom>
          <a:noFill/>
        </p:spPr>
        <p:txBody>
          <a:bodyPr wrap="square" rtlCol="0">
            <a:spAutoFit/>
          </a:bodyPr>
          <a:lstStyle/>
          <a:p>
            <a:r>
              <a:rPr lang="fa-IR" sz="2000" dirty="0" smtClean="0">
                <a:solidFill>
                  <a:schemeClr val="accent1"/>
                </a:solidFill>
                <a:cs typeface="B Titr" pitchFamily="2" charset="-78"/>
              </a:rPr>
              <a:t>شعاع عملکرد</a:t>
            </a:r>
            <a:endParaRPr lang="en-US" sz="2000" dirty="0">
              <a:solidFill>
                <a:schemeClr val="accent1"/>
              </a:solidFill>
              <a:cs typeface="B Titr" pitchFamily="2" charset="-78"/>
            </a:endParaRPr>
          </a:p>
        </p:txBody>
      </p:sp>
      <p:sp>
        <p:nvSpPr>
          <p:cNvPr id="13" name="TextBox 12"/>
          <p:cNvSpPr txBox="1"/>
          <p:nvPr/>
        </p:nvSpPr>
        <p:spPr>
          <a:xfrm>
            <a:off x="7086600" y="3576935"/>
            <a:ext cx="1676400" cy="461665"/>
          </a:xfrm>
          <a:prstGeom prst="rect">
            <a:avLst/>
          </a:prstGeom>
          <a:noFill/>
        </p:spPr>
        <p:txBody>
          <a:bodyPr wrap="square" rtlCol="0">
            <a:spAutoFit/>
          </a:bodyPr>
          <a:lstStyle/>
          <a:p>
            <a:r>
              <a:rPr lang="fa-IR" sz="2400" dirty="0" smtClean="0">
                <a:solidFill>
                  <a:schemeClr val="accent1"/>
                </a:solidFill>
                <a:cs typeface="B Titr" pitchFamily="2" charset="-78"/>
              </a:rPr>
              <a:t>جمعیت</a:t>
            </a:r>
            <a:endParaRPr lang="en-US" sz="2400" dirty="0">
              <a:solidFill>
                <a:schemeClr val="accent1"/>
              </a:solidFill>
              <a:cs typeface="B Titr" pitchFamily="2" charset="-78"/>
            </a:endParaRPr>
          </a:p>
        </p:txBody>
      </p:sp>
      <p:sp>
        <p:nvSpPr>
          <p:cNvPr id="14" name="TextBox 13"/>
          <p:cNvSpPr txBox="1"/>
          <p:nvPr/>
        </p:nvSpPr>
        <p:spPr>
          <a:xfrm>
            <a:off x="7162800" y="4343400"/>
            <a:ext cx="1828800" cy="369332"/>
          </a:xfrm>
          <a:prstGeom prst="rect">
            <a:avLst/>
          </a:prstGeom>
          <a:noFill/>
        </p:spPr>
        <p:txBody>
          <a:bodyPr wrap="square" rtlCol="0">
            <a:spAutoFit/>
          </a:bodyPr>
          <a:lstStyle/>
          <a:p>
            <a:r>
              <a:rPr lang="fa-IR" dirty="0" smtClean="0">
                <a:solidFill>
                  <a:schemeClr val="accent1"/>
                </a:solidFill>
                <a:cs typeface="B Titr" pitchFamily="2" charset="-78"/>
              </a:rPr>
              <a:t>جهت توسعه شهر</a:t>
            </a:r>
            <a:endParaRPr lang="en-US" dirty="0">
              <a:solidFill>
                <a:schemeClr val="accent1"/>
              </a:solidFill>
              <a:cs typeface="B Titr" pitchFamily="2" charset="-78"/>
            </a:endParaRPr>
          </a:p>
        </p:txBody>
      </p:sp>
      <p:sp>
        <p:nvSpPr>
          <p:cNvPr id="15" name="TextBox 14"/>
          <p:cNvSpPr txBox="1"/>
          <p:nvPr/>
        </p:nvSpPr>
        <p:spPr>
          <a:xfrm>
            <a:off x="7315200" y="5105400"/>
            <a:ext cx="1828800" cy="369332"/>
          </a:xfrm>
          <a:prstGeom prst="rect">
            <a:avLst/>
          </a:prstGeom>
          <a:noFill/>
        </p:spPr>
        <p:txBody>
          <a:bodyPr wrap="square" rtlCol="0">
            <a:spAutoFit/>
          </a:bodyPr>
          <a:lstStyle/>
          <a:p>
            <a:r>
              <a:rPr lang="fa-IR" dirty="0" smtClean="0">
                <a:solidFill>
                  <a:schemeClr val="accent1"/>
                </a:solidFill>
                <a:cs typeface="B Titr" pitchFamily="2" charset="-78"/>
              </a:rPr>
              <a:t>همجواری و کاربری</a:t>
            </a:r>
            <a:endParaRPr lang="en-US" dirty="0">
              <a:solidFill>
                <a:schemeClr val="accent1"/>
              </a:solidFill>
              <a:cs typeface="B Titr" pitchFamily="2" charset="-78"/>
            </a:endParaRPr>
          </a:p>
        </p:txBody>
      </p:sp>
      <p:sp>
        <p:nvSpPr>
          <p:cNvPr id="16" name="TextBox 15"/>
          <p:cNvSpPr txBox="1"/>
          <p:nvPr/>
        </p:nvSpPr>
        <p:spPr>
          <a:xfrm>
            <a:off x="7467600" y="5867400"/>
            <a:ext cx="1600200" cy="381000"/>
          </a:xfrm>
          <a:prstGeom prst="rect">
            <a:avLst/>
          </a:prstGeom>
          <a:noFill/>
        </p:spPr>
        <p:txBody>
          <a:bodyPr wrap="square" rtlCol="0">
            <a:spAutoFit/>
          </a:bodyPr>
          <a:lstStyle/>
          <a:p>
            <a:r>
              <a:rPr lang="fa-IR" dirty="0" smtClean="0">
                <a:solidFill>
                  <a:schemeClr val="accent1"/>
                </a:solidFill>
                <a:cs typeface="B Titr" pitchFamily="2" charset="-78"/>
              </a:rPr>
              <a:t>اندازه قطعه زمین</a:t>
            </a:r>
            <a:endParaRPr lang="en-US" dirty="0">
              <a:solidFill>
                <a:schemeClr val="accent1"/>
              </a:solidFill>
              <a:cs typeface="B Titr" pitchFamily="2" charset="-78"/>
            </a:endParaRPr>
          </a:p>
        </p:txBody>
      </p:sp>
      <p:sp>
        <p:nvSpPr>
          <p:cNvPr id="18" name="Rectangle 17"/>
          <p:cNvSpPr/>
          <p:nvPr/>
        </p:nvSpPr>
        <p:spPr bwMode="auto">
          <a:xfrm>
            <a:off x="4191000" y="228600"/>
            <a:ext cx="4648200" cy="533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fa-IR" sz="2000" dirty="0" smtClean="0">
                <a:cs typeface="B Titr" panose="00000700000000000000" pitchFamily="2" charset="-78"/>
              </a:rPr>
              <a:t>عوامل موثر در مکانیابی ایستگاه های آتش نشانی </a:t>
            </a:r>
          </a:p>
        </p:txBody>
      </p:sp>
      <p:sp>
        <p:nvSpPr>
          <p:cNvPr id="20" name="Rectangle 19"/>
          <p:cNvSpPr/>
          <p:nvPr/>
        </p:nvSpPr>
        <p:spPr>
          <a:xfrm>
            <a:off x="-6858000" y="1828800"/>
            <a:ext cx="6858000" cy="2362185"/>
          </a:xfrm>
          <a:prstGeom prst="rect">
            <a:avLst/>
          </a:prstGeom>
        </p:spPr>
        <p:txBody>
          <a:bodyPr wrap="square">
            <a:spAutoFit/>
          </a:bodyPr>
          <a:lstStyle/>
          <a:p>
            <a:pPr algn="just">
              <a:lnSpc>
                <a:spcPct val="150000"/>
              </a:lnSpc>
            </a:pPr>
            <a:r>
              <a:rPr lang="fa-IR" sz="2000" b="1" dirty="0" smtClean="0">
                <a:cs typeface="B Nazanin" pitchFamily="2" charset="-78"/>
              </a:rPr>
              <a:t>ازآنجاکه مراکز آتش نشانی با آیین نامه طرح ساختمان ها دربرابر زلزله (استاندارد ملی ایران )جزو گروه ساختمان های بااهمیت زیاد قرارمیگیرد,درانتخاب زمین محل احداث این مراکزلازم است ساخت وشرایط لازم برای احداث بنا بااستفاده از مطالعات میدانی وآزمایشگاهی ویژه ومطابق مذکور درآیین نامه فوق بررسی گردد.</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919730"/>
            <a:ext cx="1588662" cy="3090670"/>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41302 1.11111E-6 L 0.925 0.00023 " pathEditMode="relative" rAng="0" ptsTypes="AA">
                                      <p:cBhvr>
                                        <p:cTn id="6" dur="2000" fill="hold"/>
                                        <p:tgtEl>
                                          <p:spTgt spid="20"/>
                                        </p:tgtEl>
                                        <p:attrNameLst>
                                          <p:attrName>ppt_x</p:attrName>
                                          <p:attrName>ppt_y</p:attrName>
                                        </p:attrNameLst>
                                      </p:cBhvr>
                                      <p:rCtr x="256" y="0"/>
                                    </p:animMotion>
                                  </p:childTnLst>
                                </p:cTn>
                              </p:par>
                              <p:par>
                                <p:cTn id="7" presetID="0" presetClass="path" presetSubtype="0" accel="50000" decel="50000" fill="hold" grpId="0" nodeType="withEffect">
                                  <p:stCondLst>
                                    <p:cond delay="0"/>
                                  </p:stCondLst>
                                  <p:childTnLst>
                                    <p:animMotion origin="layout" path="M 0 0 L 0.51198 0.00024 " pathEditMode="relative" ptsTypes="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51198 0.00024 " pathEditMode="relative" ptsTypes="AA">
                                      <p:cBhvr>
                                        <p:cTn id="10" dur="2000" fill="hold"/>
                                        <p:tgtEl>
                                          <p:spTgt spid="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51198 0.00024 " pathEditMode="relative" ptsTypes="AA">
                                      <p:cBhvr>
                                        <p:cTn id="12" dur="2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51198 0.00024 " pathEditMode="relative" ptsTypes="AA">
                                      <p:cBhvr>
                                        <p:cTn id="14" dur="2000" fill="hold"/>
                                        <p:tgtEl>
                                          <p:spTgt spid="5"/>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51198 0.00024 " pathEditMode="relative" ptsTypes="AA">
                                      <p:cBhvr>
                                        <p:cTn id="16" dur="2000" fill="hold"/>
                                        <p:tgtEl>
                                          <p:spTgt spid="6"/>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51198 0.00024 " pathEditMode="relative" ptsTypes="AA">
                                      <p:cBhvr>
                                        <p:cTn id="18" dur="2000" fill="hold"/>
                                        <p:tgtEl>
                                          <p:spTgt spid="13"/>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51198 0.00024 " pathEditMode="relative" ptsTypes="AA">
                                      <p:cBhvr>
                                        <p:cTn id="20" dur="2000" fill="hold"/>
                                        <p:tgtEl>
                                          <p:spTgt spid="7"/>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51198 0.00024 " pathEditMode="relative" ptsTypes="AA">
                                      <p:cBhvr>
                                        <p:cTn id="22" dur="2000" fill="hold"/>
                                        <p:tgtEl>
                                          <p:spTgt spid="14"/>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51198 0.00024 " pathEditMode="relative" ptsTypes="AA">
                                      <p:cBhvr>
                                        <p:cTn id="24" dur="2000" fill="hold"/>
                                        <p:tgtEl>
                                          <p:spTgt spid="8"/>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51198 0.00024 " pathEditMode="relative" ptsTypes="AA">
                                      <p:cBhvr>
                                        <p:cTn id="26" dur="2000" fill="hold"/>
                                        <p:tgtEl>
                                          <p:spTgt spid="15"/>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51198 0.00024 " pathEditMode="relative" ptsTypes="AA">
                                      <p:cBhvr>
                                        <p:cTn id="28" dur="2000" fill="hold"/>
                                        <p:tgtEl>
                                          <p:spTgt spid="16"/>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51198 0.00024 " pathEditMode="relative" ptsTypes="AA">
                                      <p:cBhvr>
                                        <p:cTn id="30"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p:bldP spid="12" grpId="0"/>
      <p:bldP spid="13" grpId="0"/>
      <p:bldP spid="14" grpId="0"/>
      <p:bldP spid="15" grpId="0"/>
      <p:bldP spid="16" grpId="0"/>
      <p:bldP spid="20" grpId="0"/>
    </p:bldLst>
  </p:timing>
</p:sld>
</file>

<file path=ppt/theme/theme1.xml><?xml version="1.0" encoding="utf-8"?>
<a:theme xmlns:a="http://schemas.openxmlformats.org/drawingml/2006/main" name="gold_bricks">
  <a:themeElements>
    <a:clrScheme name="gold_brick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gold_bricks">
      <a:majorFont>
        <a:latin typeface="Impact"/>
        <a:ea typeface=""/>
        <a:cs typeface=""/>
      </a:majorFont>
      <a:minorFont>
        <a:latin typeface="Eras Bold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gold_bric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ld_brick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ld_brick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ld_brick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ld_brick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ld_brick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ld_brick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ld_brick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ld_brick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ld_brick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ld_brick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ld_brick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953</TotalTime>
  <Words>1961</Words>
  <Application>Microsoft Office PowerPoint</Application>
  <PresentationFormat>On-screen Show (4:3)</PresentationFormat>
  <Paragraphs>287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gold_bricks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dc:creator>
  <cp:lastModifiedBy>Novin</cp:lastModifiedBy>
  <cp:revision>96</cp:revision>
  <dcterms:created xsi:type="dcterms:W3CDTF">2015-03-02T10:11:52Z</dcterms:created>
  <dcterms:modified xsi:type="dcterms:W3CDTF">2015-04-27T12:46:57Z</dcterms:modified>
</cp:coreProperties>
</file>