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0" r:id="rId2"/>
    <p:sldId id="272" r:id="rId3"/>
    <p:sldId id="271" r:id="rId4"/>
    <p:sldId id="259" r:id="rId5"/>
    <p:sldId id="260" r:id="rId6"/>
    <p:sldId id="261" r:id="rId7"/>
    <p:sldId id="262" r:id="rId8"/>
    <p:sldId id="273" r:id="rId9"/>
    <p:sldId id="274" r:id="rId10"/>
    <p:sldId id="269" r:id="rId11"/>
    <p:sldId id="275" r:id="rId12"/>
    <p:sldId id="268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66"/>
    <a:srgbClr val="FFFF66"/>
    <a:srgbClr val="FF3300"/>
    <a:srgbClr val="008000"/>
    <a:srgbClr val="00CC99"/>
    <a:srgbClr val="00FFCC"/>
    <a:srgbClr val="9ED0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6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365125" cy="6854825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09563" y="681038"/>
            <a:ext cx="46037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68288" y="681038"/>
            <a:ext cx="2857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49238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22250" y="681038"/>
            <a:ext cx="7938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55588" y="5046663"/>
            <a:ext cx="73025" cy="16922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55588" y="4797425"/>
            <a:ext cx="73025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255588" y="4637088"/>
            <a:ext cx="73025" cy="138112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55588" y="4541838"/>
            <a:ext cx="73025" cy="746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5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390FF53-2E07-4412-8CD9-BEF7F8B05E68}" type="datetimeFigureOut">
              <a:rPr lang="en-US"/>
              <a:pPr>
                <a:defRPr/>
              </a:pPr>
              <a:t>1/13/2017</a:t>
            </a:fld>
            <a:endParaRPr lang="en-US"/>
          </a:p>
        </p:txBody>
      </p:sp>
      <p:sp>
        <p:nvSpPr>
          <p:cNvPr id="16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9417185-C9CB-4732-B7FA-B7E9229729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newsfla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F90E74-40EA-4AB8-B541-EC0172BD9312}" type="datetimeFigureOut">
              <a:rPr lang="en-US"/>
              <a:pPr>
                <a:defRPr/>
              </a:pPr>
              <a:t>1/13/2017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0D18FB-763A-41D5-B947-4D8E1580E5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newsfla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BE787A-CAF8-4DB0-A01B-865A88A85AE0}" type="datetimeFigureOut">
              <a:rPr lang="en-US"/>
              <a:pPr>
                <a:defRPr/>
              </a:pPr>
              <a:t>1/13/2017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B1AFCB-5673-4A37-B0E7-734B3D9F60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newsfla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3ADA45-0694-40CA-8A8E-D894A30CACEB}" type="datetimeFigureOut">
              <a:rPr lang="en-US"/>
              <a:pPr>
                <a:defRPr/>
              </a:pPr>
              <a:t>1/13/2017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ABFAF0-37A1-48DA-B742-E4F7099189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newsfla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/>
          </p:cNvSpPr>
          <p:nvPr/>
        </p:nvSpPr>
        <p:spPr bwMode="auto">
          <a:xfrm>
            <a:off x="4829175" y="1073150"/>
            <a:ext cx="4321175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374650" y="0"/>
            <a:ext cx="5513388" cy="661511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 rot="5236414">
            <a:off x="4461669" y="1483519"/>
            <a:ext cx="4114800" cy="118903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Freeform 13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366713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366713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63538" y="401638"/>
            <a:ext cx="8504237" cy="887412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Rectangle 19"/>
          <p:cNvSpPr/>
          <p:nvPr/>
        </p:nvSpPr>
        <p:spPr>
          <a:xfrm flipH="1">
            <a:off x="371475" y="681038"/>
            <a:ext cx="26988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411163" y="681038"/>
            <a:ext cx="26987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447675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Rectangle 22"/>
          <p:cNvSpPr/>
          <p:nvPr/>
        </p:nvSpPr>
        <p:spPr>
          <a:xfrm flipH="1">
            <a:off x="476250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500063" y="681038"/>
            <a:ext cx="36512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bIns="0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D9C5C26-2CCC-482C-BECF-10821C1B5747}" type="datetimeFigureOut">
              <a:rPr lang="en-US"/>
              <a:pPr>
                <a:defRPr/>
              </a:pPr>
              <a:t>1/13/2017</a:t>
            </a:fld>
            <a:endParaRPr lang="en-US"/>
          </a:p>
        </p:txBody>
      </p:sp>
      <p:sp>
        <p:nvSpPr>
          <p:cNvPr id="2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8AE5F8F-7ABD-4639-A99B-A54C3FAEA4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AEBF6A4-283F-4454-B00A-E1E6543799C7}" type="datetimeFigureOut">
              <a:rPr lang="en-US"/>
              <a:pPr>
                <a:defRPr/>
              </a:pPr>
              <a:t>1/13/2017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9705E8C-A70A-4C46-9CC6-B373D0DECA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newsfla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01638"/>
            <a:ext cx="8867775" cy="887412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7313" y="681038"/>
            <a:ext cx="46037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7625" y="681038"/>
            <a:ext cx="26988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28575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 flipH="1">
            <a:off x="149225" y="681038"/>
            <a:ext cx="2857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 flipH="1">
            <a:off x="188913" y="681038"/>
            <a:ext cx="2857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 flipH="1">
            <a:off x="227013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 flipH="1">
            <a:off x="255588" y="681038"/>
            <a:ext cx="7937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79400" y="681038"/>
            <a:ext cx="36513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/>
          <a:lstStyle>
            <a:lvl1pPr>
              <a:defRPr sz="400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153B536-EDB3-4FE8-82B8-54CC01EADBAA}" type="datetimeFigureOut">
              <a:rPr lang="en-US"/>
              <a:pPr>
                <a:defRPr/>
              </a:pPr>
              <a:t>1/13/2017</a:t>
            </a:fld>
            <a:endParaRPr lang="en-US"/>
          </a:p>
        </p:txBody>
      </p:sp>
      <p:sp>
        <p:nvSpPr>
          <p:cNvPr id="1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2002996-0FEA-4D91-8C56-06A19331CB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newsfla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711657-FD4D-465B-A751-CB58A1A29B64}" type="datetimeFigureOut">
              <a:rPr lang="en-US"/>
              <a:pPr>
                <a:defRPr/>
              </a:pPr>
              <a:t>1/13/2017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232376-15C7-43A2-B6ED-1AA1AAEEFB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newsfla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3695B9E-F0EC-4974-B398-62623D1A65CE}" type="datetimeFigureOut">
              <a:rPr lang="en-US"/>
              <a:pPr>
                <a:defRPr/>
              </a:pPr>
              <a:t>1/13/2017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2702A4D-3CFC-4C3C-ACE2-239444715D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newsfla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C0808E-B0FB-4735-BD07-ADA2CFFB5D29}" type="datetimeFigureOut">
              <a:rPr lang="en-US"/>
              <a:pPr>
                <a:defRPr/>
              </a:pPr>
              <a:t>1/13/2017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6AC434-1900-4976-BD19-4BE3DAE447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newsfla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68300" y="0"/>
            <a:ext cx="8777288" cy="1878013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363538" y="1884363"/>
            <a:ext cx="8782050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19"/>
          <p:cNvGrpSpPr>
            <a:grpSpLocks/>
          </p:cNvGrpSpPr>
          <p:nvPr/>
        </p:nvGrpSpPr>
        <p:grpSpPr bwMode="auto">
          <a:xfrm rot="5400000">
            <a:off x="8515351" y="1219200"/>
            <a:ext cx="131762" cy="128587"/>
            <a:chOff x="6668087" y="1297746"/>
            <a:chExt cx="161840" cy="156602"/>
          </a:xfrm>
        </p:grpSpPr>
        <p:cxnSp>
          <p:nvCxnSpPr>
            <p:cNvPr id="8" name="Straight Connector 7"/>
            <p:cNvCxnSpPr/>
            <p:nvPr/>
          </p:nvCxnSpPr>
          <p:spPr>
            <a:xfrm rot="16200000">
              <a:off x="6663593" y="1288707"/>
              <a:ext cx="88935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V="1">
              <a:off x="6685198" y="1391515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 flipH="1">
              <a:off x="6744513" y="1287732"/>
              <a:ext cx="88935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25"/>
          <p:cNvGrpSpPr>
            <a:grpSpLocks/>
          </p:cNvGrpSpPr>
          <p:nvPr/>
        </p:nvGrpSpPr>
        <p:grpSpPr bwMode="auto">
          <a:xfrm rot="5400000">
            <a:off x="8667751" y="1371600"/>
            <a:ext cx="131762" cy="128587"/>
            <a:chOff x="6668087" y="1297746"/>
            <a:chExt cx="161840" cy="156602"/>
          </a:xfrm>
        </p:grpSpPr>
        <p:cxnSp>
          <p:nvCxnSpPr>
            <p:cNvPr id="12" name="Straight Connector 11"/>
            <p:cNvCxnSpPr/>
            <p:nvPr/>
          </p:nvCxnSpPr>
          <p:spPr>
            <a:xfrm rot="16200000">
              <a:off x="6663593" y="1288707"/>
              <a:ext cx="88935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V="1">
              <a:off x="6685198" y="1391515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5400000" flipH="1">
              <a:off x="6744513" y="1287732"/>
              <a:ext cx="88935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29"/>
          <p:cNvGrpSpPr>
            <a:grpSpLocks/>
          </p:cNvGrpSpPr>
          <p:nvPr/>
        </p:nvGrpSpPr>
        <p:grpSpPr bwMode="auto">
          <a:xfrm rot="5400000">
            <a:off x="8320087" y="1474788"/>
            <a:ext cx="131763" cy="128588"/>
            <a:chOff x="6668087" y="1297746"/>
            <a:chExt cx="161840" cy="156602"/>
          </a:xfrm>
        </p:grpSpPr>
        <p:cxnSp>
          <p:nvCxnSpPr>
            <p:cNvPr id="16" name="Straight Connector 15"/>
            <p:cNvCxnSpPr/>
            <p:nvPr/>
          </p:nvCxnSpPr>
          <p:spPr>
            <a:xfrm rot="16200000">
              <a:off x="6663592" y="1288707"/>
              <a:ext cx="88934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V="1">
              <a:off x="6685198" y="1391513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 flipH="1">
              <a:off x="6744512" y="1287732"/>
              <a:ext cx="88934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563"/>
            <a:ext cx="21336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995A3E6-95A2-40C7-A6B5-51102995B28D}" type="datetimeFigureOut">
              <a:rPr lang="en-US"/>
              <a:pPr>
                <a:defRPr/>
              </a:pPr>
              <a:t>1/13/2017</a:t>
            </a:fld>
            <a:endParaRPr lang="en-US"/>
          </a:p>
        </p:txBody>
      </p:sp>
      <p:sp>
        <p:nvSpPr>
          <p:cNvPr id="2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563"/>
            <a:ext cx="55626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563"/>
            <a:ext cx="4572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1E2F5FD-1BC7-491E-8E5C-D8762FD22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newsfla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365125" cy="6854825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55588" y="5046663"/>
            <a:ext cx="73025" cy="16922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55588" y="4797425"/>
            <a:ext cx="73025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55588" y="4637088"/>
            <a:ext cx="73025" cy="138112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55588" y="4541838"/>
            <a:ext cx="73025" cy="746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63" y="681038"/>
            <a:ext cx="46037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8288" y="681038"/>
            <a:ext cx="28575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49238" y="681038"/>
            <a:ext cx="9525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22250" y="681038"/>
            <a:ext cx="7938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763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6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78435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39B9AC66-65BD-4B23-9D9A-FF04B16F8740}" type="datetimeFigureOut">
              <a:rPr lang="en-US"/>
              <a:pPr>
                <a:defRPr/>
              </a:pPr>
              <a:t>1/13/2017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C0AB81BC-B9F5-4BAF-8604-29B1A3E15B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5" r:id="rId1"/>
    <p:sldLayoutId id="2147483780" r:id="rId2"/>
    <p:sldLayoutId id="2147483786" r:id="rId3"/>
    <p:sldLayoutId id="2147483787" r:id="rId4"/>
    <p:sldLayoutId id="2147483788" r:id="rId5"/>
    <p:sldLayoutId id="2147483781" r:id="rId6"/>
    <p:sldLayoutId id="2147483789" r:id="rId7"/>
    <p:sldLayoutId id="2147483782" r:id="rId8"/>
    <p:sldLayoutId id="2147483790" r:id="rId9"/>
    <p:sldLayoutId id="2147483783" r:id="rId10"/>
    <p:sldLayoutId id="2147483784" r:id="rId11"/>
  </p:sldLayoutIdLst>
  <p:transition spd="med">
    <p:newsflash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 spc="-100">
          <a:solidFill>
            <a:srgbClr val="C1EEFF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9pPr>
      <a:extLst/>
    </p:titleStyle>
    <p:bodyStyle>
      <a:lvl1pPr marL="411163" indent="-342900" algn="l" rtl="0" eaLnBrk="0" fontAlgn="base" hangingPunct="0">
        <a:spcBef>
          <a:spcPts val="700"/>
        </a:spcBef>
        <a:spcAft>
          <a:spcPct val="0"/>
        </a:spcAft>
        <a:buClr>
          <a:schemeClr val="tx2"/>
        </a:buClr>
        <a:buSzPct val="95000"/>
        <a:buFont typeface="Wingdings" pitchFamily="2" charset="2"/>
        <a:buChar char="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39775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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0475" indent="-228600" algn="l" rtl="0" eaLnBrk="0" fontAlgn="base" hangingPunct="0">
        <a:spcBef>
          <a:spcPct val="20000"/>
        </a:spcBef>
        <a:spcAft>
          <a:spcPct val="0"/>
        </a:spcAft>
        <a:buClr>
          <a:srgbClr val="FEB80A"/>
        </a:buClr>
        <a:buFont typeface="Wingdings 3" pitchFamily="18" charset="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138" indent="-209550" algn="l" rtl="0" eaLnBrk="0" fontAlgn="base" hangingPunct="0">
        <a:spcBef>
          <a:spcPct val="20000"/>
        </a:spcBef>
        <a:spcAft>
          <a:spcPct val="0"/>
        </a:spcAft>
        <a:buClr>
          <a:srgbClr val="FEB80A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3810000"/>
            <a:ext cx="7772400" cy="3048000"/>
          </a:xfrm>
        </p:spPr>
        <p:txBody>
          <a:bodyPr/>
          <a:lstStyle/>
          <a:p>
            <a:pPr algn="r" rtl="1">
              <a:defRPr/>
            </a:pPr>
            <a:endParaRPr lang="en-US" sz="2800" dirty="0">
              <a:solidFill>
                <a:schemeClr val="accent1"/>
              </a:solidFill>
              <a:cs typeface="B Nazanin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124200"/>
            <a:ext cx="7772400" cy="685800"/>
          </a:xfrm>
        </p:spPr>
        <p:txBody>
          <a:bodyPr/>
          <a:lstStyle/>
          <a:p>
            <a:pPr algn="ctr" rtl="1">
              <a:defRPr/>
            </a:pPr>
            <a:r>
              <a:rPr lang="fa-IR" sz="7200" dirty="0" smtClean="0">
                <a:solidFill>
                  <a:schemeClr val="accent3">
                    <a:lumMod val="60000"/>
                    <a:lumOff val="40000"/>
                  </a:schemeClr>
                </a:solidFill>
                <a:cs typeface="B Titr" pitchFamily="2" charset="-78"/>
              </a:rPr>
              <a:t>الكتروليز</a:t>
            </a:r>
            <a:endParaRPr lang="en-US" sz="7200" dirty="0">
              <a:solidFill>
                <a:schemeClr val="accent3">
                  <a:lumMod val="60000"/>
                  <a:lumOff val="40000"/>
                </a:schemeClr>
              </a:solidFill>
              <a:cs typeface="B Titr" pitchFamily="2" charset="-78"/>
            </a:endParaRPr>
          </a:p>
        </p:txBody>
      </p:sp>
      <p:pic>
        <p:nvPicPr>
          <p:cNvPr id="8197" name="Picture 5" descr="Arm 04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CFCFC"/>
              </a:clrFrom>
              <a:clrTo>
                <a:srgbClr val="FCFCFC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29000" y="0"/>
            <a:ext cx="2667000" cy="234791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057400" y="4876800"/>
            <a:ext cx="5638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/>
            <a:r>
              <a:rPr lang="fa-IR" sz="4800">
                <a:solidFill>
                  <a:srgbClr val="FFFF66"/>
                </a:solidFill>
                <a:cs typeface="B Titr" pitchFamily="2" charset="-78"/>
              </a:rPr>
              <a:t>آند و حمام آبكاري </a:t>
            </a:r>
            <a:r>
              <a:rPr lang="fa-IR" sz="4800">
                <a:cs typeface="B Titr" pitchFamily="2" charset="-78"/>
              </a:rPr>
              <a:t>  </a:t>
            </a:r>
            <a:endParaRPr lang="en-US" sz="4800"/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000"/>
                            </p:stCondLst>
                            <p:childTnLst>
                              <p:par>
                                <p:cTn id="1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60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4495800"/>
            <a:ext cx="7772400" cy="2660904"/>
          </a:xfrm>
        </p:spPr>
        <p:txBody>
          <a:bodyPr/>
          <a:lstStyle/>
          <a:p>
            <a:pPr algn="ctr" rtl="1">
              <a:defRPr/>
            </a:pPr>
            <a:r>
              <a:rPr lang="fa-IR" sz="3200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لذا عامل کمپلکس کننده در آبکاری به طور وسیع استفاده شده و بسته به نوع آبکاری شامل مواد زیر می گردد . موادی مثل نمکهای سیانور ، هیدروکسیدها یونهای سولفامات و غلظتهای کم یون کلر .</a:t>
            </a:r>
            <a:endParaRPr lang="en-US" sz="3200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362200"/>
            <a:ext cx="7772400" cy="2057400"/>
          </a:xfrm>
        </p:spPr>
        <p:txBody>
          <a:bodyPr/>
          <a:lstStyle/>
          <a:p>
            <a:pPr algn="ctr" rtl="1">
              <a:defRPr/>
            </a:pPr>
            <a:r>
              <a:rPr lang="fa-IR" sz="32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این واکنش شیمیایی باعث روکش شدن ضعیف آهن توسط مس خواهد شد لذا عامل کمپلکس کننده به منظور جلوگیری از انحلال آهن اضافه می شود . عامل کمپلکس کننده همچنین نقش تسریع کننده انحلال آندی را دارد چون مانع از غیر فعال شدن آند و کاهش راندمان جریان در واکنش انحلال آندی می گردد .</a:t>
            </a:r>
            <a:endParaRPr lang="en-US" sz="32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143000" y="533400"/>
            <a:ext cx="7239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/>
            <a:r>
              <a:rPr lang="en-US" sz="3200">
                <a:solidFill>
                  <a:srgbClr val="FFFF66"/>
                </a:solidFill>
              </a:rPr>
              <a:t>Cu</a:t>
            </a:r>
            <a:r>
              <a:rPr lang="en-US" sz="3200" baseline="30000">
                <a:solidFill>
                  <a:srgbClr val="FFFF66"/>
                </a:solidFill>
              </a:rPr>
              <a:t>2+ </a:t>
            </a:r>
            <a:r>
              <a:rPr lang="en-US" sz="3200">
                <a:solidFill>
                  <a:srgbClr val="FFFF66"/>
                </a:solidFill>
              </a:rPr>
              <a:t>+ Fe                   Fe</a:t>
            </a:r>
            <a:r>
              <a:rPr lang="en-US" sz="3200" baseline="30000">
                <a:solidFill>
                  <a:srgbClr val="FFFF66"/>
                </a:solidFill>
              </a:rPr>
              <a:t>2+</a:t>
            </a:r>
            <a:r>
              <a:rPr lang="en-US" sz="3200">
                <a:solidFill>
                  <a:srgbClr val="FFFF66"/>
                </a:solidFill>
              </a:rPr>
              <a:t> + Cu</a:t>
            </a:r>
            <a:endParaRPr lang="en-US" sz="320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962400" y="838200"/>
            <a:ext cx="17526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219200"/>
            <a:ext cx="7772400" cy="5334000"/>
          </a:xfrm>
        </p:spPr>
        <p:txBody>
          <a:bodyPr/>
          <a:lstStyle/>
          <a:p>
            <a:pPr algn="r" rtl="1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fa-IR" sz="2400" dirty="0" smtClean="0">
                <a:latin typeface="Arial" pitchFamily="34" charset="0"/>
                <a:cs typeface="Arial" pitchFamily="34" charset="0"/>
              </a:rPr>
              <a:t>انواع مختلفی از مولکولهای آلی با غلظتهای نسبتا کم در حمام جهت بهبود ساختمان کریستالی و خواص سطح روکش شده اضافه می شود .توسعه آنها اغلب تجربی بوده و شرح عملیات و خواص آنها بندرت شناخته شده است . این مواد شامل :</a:t>
            </a:r>
            <a:r>
              <a:rPr lang="en-US" sz="24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33400"/>
            <a:ext cx="7772400" cy="685800"/>
          </a:xfrm>
        </p:spPr>
        <p:txBody>
          <a:bodyPr/>
          <a:lstStyle/>
          <a:p>
            <a:pPr algn="ctr" rtl="1">
              <a:defRPr/>
            </a:pPr>
            <a:r>
              <a:rPr lang="fa-IR" sz="4800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B Titr" pitchFamily="2" charset="-78"/>
              </a:rPr>
              <a:t> دیگر مواد افزودنی آلی:</a:t>
            </a:r>
            <a:endParaRPr lang="en-US" sz="4800" dirty="0"/>
          </a:p>
        </p:txBody>
      </p:sp>
      <p:sp>
        <p:nvSpPr>
          <p:cNvPr id="4" name="Rectangle 3"/>
          <p:cNvSpPr/>
          <p:nvPr/>
        </p:nvSpPr>
        <p:spPr>
          <a:xfrm>
            <a:off x="3048000" y="3505200"/>
            <a:ext cx="5410200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rtl="1">
              <a:buClr>
                <a:srgbClr val="66FF66"/>
              </a:buClr>
              <a:buFont typeface="Wingdings" pitchFamily="2" charset="2"/>
              <a:buChar char="q"/>
              <a:defRPr/>
            </a:pPr>
            <a:r>
              <a:rPr lang="fa-IR" sz="2800" dirty="0">
                <a:solidFill>
                  <a:schemeClr val="accent3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هم سطح  کننده ها </a:t>
            </a:r>
            <a:r>
              <a:rPr lang="fa-IR" sz="2800" dirty="0">
                <a:latin typeface="Arial" pitchFamily="34" charset="0"/>
                <a:cs typeface="Arial" pitchFamily="34" charset="0"/>
              </a:rPr>
              <a:t>«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Levelers</a:t>
            </a:r>
            <a:r>
              <a:rPr lang="fa-IR" sz="2800" dirty="0">
                <a:latin typeface="Arial" pitchFamily="34" charset="0"/>
                <a:cs typeface="Arial" pitchFamily="34" charset="0"/>
              </a:rPr>
              <a:t>» </a:t>
            </a:r>
            <a:endParaRPr lang="en-US" sz="2800" dirty="0"/>
          </a:p>
        </p:txBody>
      </p:sp>
      <p:sp>
        <p:nvSpPr>
          <p:cNvPr id="5" name="Rectangle 4"/>
          <p:cNvSpPr/>
          <p:nvPr/>
        </p:nvSpPr>
        <p:spPr>
          <a:xfrm>
            <a:off x="914400" y="4267200"/>
            <a:ext cx="7543800" cy="9540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rtl="1">
              <a:buClr>
                <a:srgbClr val="66FF66"/>
              </a:buClr>
              <a:buFont typeface="Wingdings" pitchFamily="2" charset="2"/>
              <a:buChar char="q"/>
              <a:defRPr/>
            </a:pPr>
            <a:r>
              <a:rPr lang="fa-IR" sz="2800" dirty="0">
                <a:solidFill>
                  <a:schemeClr val="accent3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درخشان کننده ها </a:t>
            </a:r>
            <a:r>
              <a:rPr lang="fa-IR" sz="2800" dirty="0">
                <a:latin typeface="Arial" pitchFamily="34" charset="0"/>
                <a:cs typeface="Arial" pitchFamily="34" charset="0"/>
              </a:rPr>
              <a:t>«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Brighteners </a:t>
            </a:r>
            <a:r>
              <a:rPr lang="fa-IR" sz="2800" dirty="0">
                <a:latin typeface="Arial" pitchFamily="34" charset="0"/>
                <a:cs typeface="Arial" pitchFamily="34" charset="0"/>
              </a:rPr>
              <a:t>»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:</a:t>
            </a:r>
            <a:br>
              <a:rPr lang="en-US" sz="2800" dirty="0">
                <a:latin typeface="Arial" pitchFamily="34" charset="0"/>
                <a:cs typeface="Arial" pitchFamily="34" charset="0"/>
              </a:rPr>
            </a:br>
            <a:r>
              <a:rPr lang="fa-IR" sz="280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تیوره – کمارین – سولفاماتهای آروماتیکی </a:t>
            </a:r>
            <a:endParaRPr lang="en-US" sz="2800" dirty="0"/>
          </a:p>
        </p:txBody>
      </p:sp>
      <p:sp>
        <p:nvSpPr>
          <p:cNvPr id="6" name="Rectangle 5"/>
          <p:cNvSpPr/>
          <p:nvPr/>
        </p:nvSpPr>
        <p:spPr>
          <a:xfrm>
            <a:off x="457200" y="5257800"/>
            <a:ext cx="8001000" cy="13843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rtl="1">
              <a:buClr>
                <a:srgbClr val="66FF66"/>
              </a:buClr>
              <a:buFont typeface="Wingdings" pitchFamily="2" charset="2"/>
              <a:buChar char="q"/>
              <a:defRPr/>
            </a:pPr>
            <a:r>
              <a:rPr lang="fa-IR" sz="2800" dirty="0">
                <a:solidFill>
                  <a:schemeClr val="accent3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عوامل مرطوب کننده </a:t>
            </a:r>
            <a:r>
              <a:rPr lang="fa-IR" sz="2800" dirty="0">
                <a:latin typeface="Arial" pitchFamily="34" charset="0"/>
                <a:cs typeface="Arial" pitchFamily="34" charset="0"/>
              </a:rPr>
              <a:t>«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Wetting Agent </a:t>
            </a:r>
            <a:r>
              <a:rPr lang="fa-IR" sz="2800" dirty="0">
                <a:latin typeface="Arial" pitchFamily="34" charset="0"/>
                <a:cs typeface="Arial" pitchFamily="34" charset="0"/>
              </a:rPr>
              <a:t>»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:</a:t>
            </a:r>
            <a:r>
              <a:rPr lang="fa-IR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fa-IR" sz="280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بمنظور تسریع آزاد سازی گاز  از سطوح، استفاده می گردد ، که مانع از تردی هیدروژنی (خوردگی ) می شود.</a:t>
            </a:r>
            <a:endParaRPr lang="en-US" sz="2800" dirty="0"/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155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1155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5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6" dur="1155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7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8" dur="1155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9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4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5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6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7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1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2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3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4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000"/>
                            </p:stCondLst>
                            <p:childTnLst>
                              <p:par>
                                <p:cTn id="36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8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9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0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1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143000"/>
            <a:ext cx="7772400" cy="4419600"/>
          </a:xfrm>
        </p:spPr>
        <p:txBody>
          <a:bodyPr/>
          <a:lstStyle/>
          <a:p>
            <a:pPr algn="ctr" rtl="1" eaLnBrk="1" fontAlgn="auto" hangingPunct="1">
              <a:spcAft>
                <a:spcPts val="0"/>
              </a:spcAft>
              <a:defRPr/>
            </a:pPr>
            <a:r>
              <a:rPr lang="fa-IR" sz="8800" dirty="0" smtClean="0">
                <a:solidFill>
                  <a:srgbClr val="FFFF00"/>
                </a:solidFill>
                <a:cs typeface="B Titr" pitchFamily="2" charset="-78"/>
              </a:rPr>
              <a:t/>
            </a:r>
            <a:br>
              <a:rPr lang="fa-IR" sz="8800" dirty="0" smtClean="0">
                <a:solidFill>
                  <a:srgbClr val="FFFF00"/>
                </a:solidFill>
                <a:cs typeface="B Titr" pitchFamily="2" charset="-78"/>
              </a:rPr>
            </a:br>
            <a:r>
              <a:rPr lang="fa-IR" sz="8000" dirty="0" smtClean="0">
                <a:solidFill>
                  <a:srgbClr val="FFFF00"/>
                </a:solidFill>
                <a:cs typeface="B Majid Shadow" pitchFamily="2" charset="-78"/>
              </a:rPr>
              <a:t>با تشكر از توجه شما</a:t>
            </a:r>
            <a:br>
              <a:rPr lang="fa-IR" sz="8000" dirty="0" smtClean="0">
                <a:solidFill>
                  <a:srgbClr val="FFFF00"/>
                </a:solidFill>
                <a:cs typeface="B Majid Shadow" pitchFamily="2" charset="-78"/>
              </a:rPr>
            </a:br>
            <a:endParaRPr lang="en-US" sz="8800" dirty="0">
              <a:solidFill>
                <a:schemeClr val="tx1"/>
              </a:solidFill>
              <a:cs typeface="B Nazanin" pitchFamily="2" charset="-78"/>
            </a:endParaRPr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673096"/>
            <a:ext cx="7772400" cy="4184904"/>
          </a:xfrm>
        </p:spPr>
        <p:txBody>
          <a:bodyPr/>
          <a:lstStyle/>
          <a:p>
            <a:pPr algn="ctr" rtl="1">
              <a:defRPr/>
            </a:pPr>
            <a:r>
              <a:rPr lang="fa-IR" sz="3200" dirty="0" smtClean="0">
                <a:solidFill>
                  <a:schemeClr val="accent3">
                    <a:lumMod val="40000"/>
                    <a:lumOff val="60000"/>
                  </a:schemeClr>
                </a:solidFill>
                <a:cs typeface="B Titr" pitchFamily="2" charset="-78"/>
              </a:rPr>
              <a:t>1 – </a:t>
            </a:r>
            <a:r>
              <a:rPr lang="fa-IR" sz="3200" dirty="0" smtClean="0">
                <a:solidFill>
                  <a:schemeClr val="tx1"/>
                </a:solidFill>
                <a:cs typeface="B Titr" pitchFamily="2" charset="-78"/>
              </a:rPr>
              <a:t>تا جائیکه امکان دارد باید از فلزی که به عنوان روکش روی سطح کاتد استفاده می شود، باشد . همچنین شرایط آبکاری باید بگونه ای بوده که غلظت یون فلز در محصول ، ثابت باقی بماند. این بدان معنا  است که تحت شرایط خاص از غیر فعال شدن آند باید جلوگیری بعمل آورد . در ناحیه فعال آندی عمل اکسیداسیون آند بنحو مطلوب انجام یافته و مشکلی وجود ندارد. </a:t>
            </a:r>
            <a:r>
              <a:rPr lang="en-US" sz="3200" dirty="0" smtClean="0">
                <a:solidFill>
                  <a:schemeClr val="tx1"/>
                </a:solidFill>
                <a:cs typeface="B Titr" pitchFamily="2" charset="-78"/>
              </a:rPr>
              <a:t/>
            </a:r>
            <a:br>
              <a:rPr lang="en-US" sz="3200" dirty="0" smtClean="0">
                <a:solidFill>
                  <a:schemeClr val="tx1"/>
                </a:solidFill>
                <a:cs typeface="B Titr" pitchFamily="2" charset="-78"/>
              </a:rPr>
            </a:b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219200"/>
            <a:ext cx="7772400" cy="1447800"/>
          </a:xfrm>
        </p:spPr>
        <p:txBody>
          <a:bodyPr/>
          <a:lstStyle/>
          <a:p>
            <a:pPr algn="ctr" rtl="1">
              <a:defRPr/>
            </a:pPr>
            <a:r>
              <a:rPr lang="fa-IR" sz="4400" dirty="0" smtClean="0">
                <a:solidFill>
                  <a:schemeClr val="tx2">
                    <a:satMod val="200000"/>
                  </a:schemeClr>
                </a:solidFill>
                <a:cs typeface="B Titr" pitchFamily="2" charset="-78"/>
              </a:rPr>
              <a:t>مواردی که در رابطه با انتخاب آند باید در نظر گرفت بشرح زیر است :</a:t>
            </a:r>
            <a:endParaRPr lang="en-US" sz="4400" dirty="0"/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5181600"/>
            <a:ext cx="7772400" cy="1136904"/>
          </a:xfrm>
        </p:spPr>
        <p:txBody>
          <a:bodyPr/>
          <a:lstStyle/>
          <a:p>
            <a:pPr algn="ctr" rtl="1">
              <a:defRPr/>
            </a:pPr>
            <a:r>
              <a:rPr lang="fa-IR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این موارد شامل یونهای هالید که باعث خوردگی سطح آند است ،  می شود .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066800"/>
            <a:ext cx="7772400" cy="4038600"/>
          </a:xfrm>
        </p:spPr>
        <p:txBody>
          <a:bodyPr/>
          <a:lstStyle/>
          <a:p>
            <a:pPr algn="ctr" rtl="1">
              <a:defRPr/>
            </a:pPr>
            <a:r>
              <a:rPr lang="fa-IR" sz="2800" dirty="0" smtClean="0">
                <a:solidFill>
                  <a:schemeClr val="tx2">
                    <a:satMod val="200000"/>
                  </a:schemeClr>
                </a:solidFill>
                <a:latin typeface="Arial" pitchFamily="34" charset="0"/>
                <a:cs typeface="Arial" pitchFamily="34" charset="0"/>
              </a:rPr>
              <a:t>اما با افزایش دانسیته جریان و پتانسیل اضافی ( اورولتاژ ) بیش از حد بحرانی سطح آند توسط یک لایه غیر فعال پوشیده شده لذا آند غیر فعال می گردد و دانسیته جریان انحلال آندی بمقدار قابل توجهی کاهش می یابد . با افزایش پتانسیل ، در نهایت با انتقال پتانسیل الکترودی به ناحیه </a:t>
            </a:r>
            <a:r>
              <a:rPr lang="fa-IR" sz="28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en-US" sz="28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Transe passive </a:t>
            </a:r>
            <a:r>
              <a:rPr lang="fa-IR" sz="28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» </a:t>
            </a:r>
            <a:r>
              <a:rPr lang="fa-IR" sz="2800" dirty="0" smtClean="0">
                <a:solidFill>
                  <a:schemeClr val="tx2">
                    <a:satMod val="200000"/>
                  </a:schemeClr>
                </a:solidFill>
                <a:latin typeface="Arial" pitchFamily="34" charset="0"/>
                <a:cs typeface="Arial" pitchFamily="34" charset="0"/>
              </a:rPr>
              <a:t>بعد از </a:t>
            </a:r>
            <a:r>
              <a:rPr lang="en-US" sz="28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passive</a:t>
            </a:r>
            <a:r>
              <a:rPr lang="fa-IR" sz="2800" dirty="0" smtClean="0">
                <a:solidFill>
                  <a:schemeClr val="tx2">
                    <a:satMod val="200000"/>
                  </a:schemeClr>
                </a:solidFill>
                <a:latin typeface="Arial" pitchFamily="34" charset="0"/>
                <a:cs typeface="Arial" pitchFamily="34" charset="0"/>
              </a:rPr>
              <a:t> احتمال الکترولیز آب و تصعید اکسیژن می رود . لذا در آبکاری نگهداری پتانسیل آند در ناحیه فعال امری اساسی می باشد . اینکار با استفاده از آند های با سطح وسیع که در نتیجه دانسیته جریان را در حد مطلوب نگه می دارد ممکن خواهد بود . افزودن عامل کمپلکس کننده </a:t>
            </a:r>
            <a:r>
              <a:rPr lang="fa-IR" sz="28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( </a:t>
            </a:r>
            <a:r>
              <a:rPr lang="en-US" sz="28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Complexing Agent</a:t>
            </a:r>
            <a:r>
              <a:rPr lang="fa-IR" sz="2800" dirty="0" smtClean="0">
                <a:solidFill>
                  <a:schemeClr val="tx2">
                    <a:satMod val="200000"/>
                  </a:schemeClr>
                </a:solidFill>
                <a:latin typeface="Arial" pitchFamily="34" charset="0"/>
                <a:cs typeface="Arial" pitchFamily="34" charset="0"/>
              </a:rPr>
              <a:t>) که مانع </a:t>
            </a:r>
            <a:r>
              <a:rPr lang="en-US" sz="28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passive</a:t>
            </a:r>
            <a:r>
              <a:rPr lang="fa-IR" sz="2800" dirty="0" smtClean="0">
                <a:solidFill>
                  <a:schemeClr val="tx2">
                    <a:satMod val="200000"/>
                  </a:schemeClr>
                </a:solidFill>
                <a:latin typeface="Arial" pitchFamily="34" charset="0"/>
                <a:cs typeface="Arial" pitchFamily="34" charset="0"/>
              </a:rPr>
              <a:t>  شدن آند می گردد ، کمک بسیاری به این امر</a:t>
            </a:r>
            <a:r>
              <a:rPr lang="en-US" sz="2800" dirty="0" smtClean="0">
                <a:solidFill>
                  <a:schemeClr val="tx2">
                    <a:satMod val="20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a-IR" sz="2800" dirty="0" smtClean="0">
                <a:solidFill>
                  <a:schemeClr val="tx2">
                    <a:satMod val="200000"/>
                  </a:schemeClr>
                </a:solidFill>
                <a:latin typeface="Arial" pitchFamily="34" charset="0"/>
                <a:cs typeface="Arial" pitchFamily="34" charset="0"/>
              </a:rPr>
              <a:t>میکند.</a:t>
            </a:r>
            <a:endParaRPr lang="en-US" sz="2800" dirty="0"/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2800"/>
            <a:ext cx="7772400" cy="2965704"/>
          </a:xfrm>
        </p:spPr>
        <p:txBody>
          <a:bodyPr/>
          <a:lstStyle/>
          <a:p>
            <a:pPr algn="just" rtl="1" eaLnBrk="1" fontAlgn="auto" hangingPunct="1">
              <a:spcAft>
                <a:spcPts val="0"/>
              </a:spcAft>
              <a:defRPr/>
            </a:pPr>
            <a:r>
              <a:rPr lang="fa-IR" sz="4400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Arial" pitchFamily="34" charset="0"/>
                <a:cs typeface="B Titr" pitchFamily="2" charset="-78"/>
              </a:rPr>
              <a:t>3-</a:t>
            </a:r>
            <a:r>
              <a:rPr lang="fa-IR" sz="4400" dirty="0" smtClean="0">
                <a:solidFill>
                  <a:schemeClr val="tx2">
                    <a:satMod val="200000"/>
                  </a:schemeClr>
                </a:solidFill>
                <a:latin typeface="Arial" pitchFamily="34" charset="0"/>
                <a:cs typeface="B Titr" pitchFamily="2" charset="-78"/>
              </a:rPr>
              <a:t> </a:t>
            </a:r>
            <a:r>
              <a:rPr lang="fa-IR" sz="44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 pitchFamily="34" charset="0"/>
                <a:cs typeface="B Titr" pitchFamily="2" charset="-78"/>
              </a:rPr>
              <a:t>آند کمکی : </a:t>
            </a:r>
            <a:r>
              <a:rPr lang="fa-IR" sz="4400" dirty="0" smtClean="0">
                <a:solidFill>
                  <a:schemeClr val="tx2">
                    <a:satMod val="200000"/>
                  </a:schemeClr>
                </a:solidFill>
                <a:latin typeface="Arial" pitchFamily="34" charset="0"/>
                <a:cs typeface="B Titr" pitchFamily="2" charset="-78"/>
              </a:rPr>
              <a:t>علاوه بر آند اصلی ، برای ایجاد ضخامت یکنواخت از آند های کمکی که عمدتا خنثی نیز می باشد ، استفاده </a:t>
            </a:r>
            <a:r>
              <a:rPr lang="en-US" sz="4400" dirty="0" smtClean="0">
                <a:solidFill>
                  <a:schemeClr val="tx2">
                    <a:satMod val="200000"/>
                  </a:schemeClr>
                </a:solidFill>
                <a:latin typeface="Arial" pitchFamily="34" charset="0"/>
                <a:cs typeface="B Titr" pitchFamily="2" charset="-78"/>
              </a:rPr>
              <a:t> </a:t>
            </a:r>
            <a:r>
              <a:rPr lang="fa-IR" sz="4400" dirty="0" smtClean="0">
                <a:solidFill>
                  <a:schemeClr val="tx2">
                    <a:satMod val="200000"/>
                  </a:schemeClr>
                </a:solidFill>
                <a:latin typeface="Arial" pitchFamily="34" charset="0"/>
                <a:cs typeface="B Titr" pitchFamily="2" charset="-78"/>
              </a:rPr>
              <a:t>می شود .</a:t>
            </a:r>
            <a:endParaRPr lang="en-US" sz="4400" dirty="0">
              <a:solidFill>
                <a:schemeClr val="tx2">
                  <a:satMod val="200000"/>
                </a:schemeClr>
              </a:solidFill>
              <a:latin typeface="Arial" pitchFamily="34" charset="0"/>
              <a:cs typeface="B Titr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1000"/>
            <a:ext cx="7772400" cy="2743200"/>
          </a:xfrm>
        </p:spPr>
        <p:txBody>
          <a:bodyPr>
            <a:normAutofit/>
          </a:bodyPr>
          <a:lstStyle/>
          <a:p>
            <a:pPr algn="just" rtl="1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fa-IR" sz="3200" dirty="0" smtClean="0">
                <a:solidFill>
                  <a:schemeClr val="accent3">
                    <a:lumMod val="40000"/>
                    <a:lumOff val="60000"/>
                  </a:schemeClr>
                </a:solidFill>
                <a:cs typeface="B Titr" pitchFamily="2" charset="-78"/>
              </a:rPr>
              <a:t>2 - </a:t>
            </a:r>
            <a:r>
              <a:rPr lang="fa-IR" sz="3200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B Titr" pitchFamily="2" charset="-78"/>
              </a:rPr>
              <a:t>آند باید بگونه ای باشد ( طراحی شود ) </a:t>
            </a:r>
            <a:r>
              <a:rPr lang="fa-IR" sz="3200" dirty="0" smtClean="0">
                <a:solidFill>
                  <a:schemeClr val="tx2">
                    <a:lumMod val="90000"/>
                  </a:schemeClr>
                </a:solidFill>
                <a:cs typeface="B Titr" pitchFamily="2" charset="-78"/>
              </a:rPr>
              <a:t>که در حین آبکاری تولید مواد جامد باقیمانده ننماید . لجن آندی می تواند شامل ناخالصیهای آندی و حتی خود فلز بصورت ترکیبات هیدروکسید باشد .</a:t>
            </a:r>
            <a:endParaRPr lang="en-US" sz="3200" dirty="0" smtClean="0">
              <a:solidFill>
                <a:schemeClr val="tx2">
                  <a:lumMod val="90000"/>
                </a:schemeClr>
              </a:solidFill>
              <a:cs typeface="B Titr" pitchFamily="2" charset="-78"/>
            </a:endParaRPr>
          </a:p>
          <a:p>
            <a:pPr algn="just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en-US" dirty="0"/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04800"/>
            <a:ext cx="7772400" cy="3200400"/>
          </a:xfrm>
        </p:spPr>
        <p:txBody>
          <a:bodyPr/>
          <a:lstStyle/>
          <a:p>
            <a:pPr algn="ctr" rtl="1" eaLnBrk="1" fontAlgn="auto" hangingPunct="1">
              <a:spcAft>
                <a:spcPts val="0"/>
              </a:spcAft>
              <a:defRPr/>
            </a:pPr>
            <a:r>
              <a:rPr lang="fa-IR" dirty="0" smtClean="0">
                <a:solidFill>
                  <a:schemeClr val="tx2">
                    <a:satMod val="200000"/>
                  </a:schemeClr>
                </a:solidFill>
                <a:cs typeface="B Titr" pitchFamily="2" charset="-78"/>
              </a:rPr>
              <a:t>در آبکاری کروم آند از جنس کروم بشدت در محیط سولفاته حالت </a:t>
            </a:r>
            <a:r>
              <a:rPr lang="en-US" b="1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B Titr" pitchFamily="2" charset="-78"/>
              </a:rPr>
              <a:t>passive</a:t>
            </a:r>
            <a:r>
              <a:rPr lang="fa-IR" dirty="0" smtClean="0">
                <a:solidFill>
                  <a:schemeClr val="tx2">
                    <a:satMod val="200000"/>
                  </a:schemeClr>
                </a:solidFill>
                <a:cs typeface="B Titr" pitchFamily="2" charset="-78"/>
              </a:rPr>
              <a:t>  بخود         می گیرد ، لذا در این آبکاری از </a:t>
            </a:r>
            <a:r>
              <a:rPr lang="fa-IR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B Titr" pitchFamily="2" charset="-78"/>
              </a:rPr>
              <a:t>آند خنثی </a:t>
            </a:r>
            <a:r>
              <a:rPr lang="fa-IR" dirty="0" smtClean="0">
                <a:solidFill>
                  <a:schemeClr val="tx2">
                    <a:satMod val="200000"/>
                  </a:schemeClr>
                </a:solidFill>
                <a:cs typeface="B Titr" pitchFamily="2" charset="-78"/>
              </a:rPr>
              <a:t>که عموما از جنس </a:t>
            </a:r>
            <a:r>
              <a:rPr lang="fa-IR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B Titr" pitchFamily="2" charset="-78"/>
              </a:rPr>
              <a:t>آلیاژهای سرب </a:t>
            </a:r>
            <a:r>
              <a:rPr lang="fa-IR" dirty="0" smtClean="0">
                <a:solidFill>
                  <a:schemeClr val="tx2">
                    <a:satMod val="200000"/>
                  </a:schemeClr>
                </a:solidFill>
                <a:cs typeface="B Titr" pitchFamily="2" charset="-78"/>
              </a:rPr>
              <a:t>می باشد ، استفاده می گردد . </a:t>
            </a:r>
            <a:r>
              <a:rPr lang="en-US" dirty="0" smtClean="0">
                <a:solidFill>
                  <a:schemeClr val="tx2">
                    <a:satMod val="200000"/>
                  </a:schemeClr>
                </a:solidFill>
                <a:cs typeface="B Titr" pitchFamily="2" charset="-78"/>
              </a:rPr>
              <a:t/>
            </a:r>
            <a:br>
              <a:rPr lang="en-US" dirty="0" smtClean="0">
                <a:solidFill>
                  <a:schemeClr val="tx2">
                    <a:satMod val="200000"/>
                  </a:schemeClr>
                </a:solidFill>
                <a:cs typeface="B Titr" pitchFamily="2" charset="-78"/>
              </a:rPr>
            </a:br>
            <a:endParaRPr lang="en-US" dirty="0">
              <a:solidFill>
                <a:schemeClr val="tx2">
                  <a:satMod val="200000"/>
                </a:schemeClr>
              </a:solidFill>
              <a:cs typeface="B Titr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62000" y="3505200"/>
            <a:ext cx="7620000" cy="107791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rtl="1">
              <a:buClr>
                <a:srgbClr val="00FFCC"/>
              </a:buClr>
              <a:buSzPct val="140000"/>
              <a:buFont typeface="Wingdings" pitchFamily="2" charset="2"/>
              <a:buChar char="ü"/>
              <a:defRPr/>
            </a:pPr>
            <a:r>
              <a:rPr lang="fa-IR" sz="3200" dirty="0">
                <a:solidFill>
                  <a:schemeClr val="tx2">
                    <a:satMod val="200000"/>
                  </a:schemeClr>
                </a:solidFill>
                <a:cs typeface="B Titr" pitchFamily="2" charset="-78"/>
              </a:rPr>
              <a:t>آلياژ مورد استفاده شامل سرب</a:t>
            </a:r>
            <a:r>
              <a:rPr lang="en-US" sz="3200" dirty="0">
                <a:solidFill>
                  <a:schemeClr val="accent1">
                    <a:lumMod val="60000"/>
                    <a:lumOff val="40000"/>
                  </a:schemeClr>
                </a:solidFill>
                <a:cs typeface="B Titr" pitchFamily="2" charset="-78"/>
              </a:rPr>
              <a:t>Pb</a:t>
            </a:r>
            <a:r>
              <a:rPr lang="fa-IR" sz="3200" dirty="0">
                <a:solidFill>
                  <a:schemeClr val="tx2">
                    <a:satMod val="200000"/>
                  </a:schemeClr>
                </a:solidFill>
                <a:cs typeface="B Titr" pitchFamily="2" charset="-78"/>
              </a:rPr>
              <a:t> ، تيتانيم</a:t>
            </a:r>
            <a:r>
              <a:rPr lang="en-US" sz="3200" dirty="0">
                <a:solidFill>
                  <a:schemeClr val="accent1">
                    <a:lumMod val="60000"/>
                    <a:lumOff val="40000"/>
                  </a:schemeClr>
                </a:solidFill>
                <a:cs typeface="B Titr" pitchFamily="2" charset="-78"/>
              </a:rPr>
              <a:t>Ti</a:t>
            </a:r>
            <a:r>
              <a:rPr lang="fa-IR" sz="3200" dirty="0">
                <a:solidFill>
                  <a:schemeClr val="tx2">
                    <a:satMod val="200000"/>
                  </a:schemeClr>
                </a:solidFill>
                <a:cs typeface="B Titr" pitchFamily="2" charset="-78"/>
              </a:rPr>
              <a:t> ، آنتيموان</a:t>
            </a:r>
            <a:r>
              <a:rPr lang="en-US" sz="3200" dirty="0">
                <a:solidFill>
                  <a:schemeClr val="accent1">
                    <a:lumMod val="60000"/>
                    <a:lumOff val="40000"/>
                  </a:schemeClr>
                </a:solidFill>
                <a:cs typeface="B Titr" pitchFamily="2" charset="-78"/>
              </a:rPr>
              <a:t>Sb</a:t>
            </a:r>
            <a:r>
              <a:rPr lang="fa-IR" sz="3200" dirty="0">
                <a:solidFill>
                  <a:schemeClr val="tx2">
                    <a:satMod val="200000"/>
                  </a:schemeClr>
                </a:solidFill>
                <a:cs typeface="B Titr" pitchFamily="2" charset="-78"/>
              </a:rPr>
              <a:t> و نقره</a:t>
            </a:r>
            <a:r>
              <a:rPr lang="en-US" sz="3200" dirty="0">
                <a:solidFill>
                  <a:schemeClr val="accent1">
                    <a:lumMod val="60000"/>
                    <a:lumOff val="40000"/>
                  </a:schemeClr>
                </a:solidFill>
                <a:cs typeface="B Titr" pitchFamily="2" charset="-78"/>
              </a:rPr>
              <a:t>Ag</a:t>
            </a:r>
            <a:r>
              <a:rPr lang="fa-IR" sz="3200" dirty="0">
                <a:solidFill>
                  <a:schemeClr val="tx2">
                    <a:satMod val="200000"/>
                  </a:schemeClr>
                </a:solidFill>
                <a:cs typeface="B Titr" pitchFamily="2" charset="-78"/>
              </a:rPr>
              <a:t> است كه :</a:t>
            </a:r>
            <a:endParaRPr lang="en-US" sz="3200" dirty="0"/>
          </a:p>
        </p:txBody>
      </p:sp>
      <p:sp>
        <p:nvSpPr>
          <p:cNvPr id="4" name="Rectangle 3"/>
          <p:cNvSpPr/>
          <p:nvPr/>
        </p:nvSpPr>
        <p:spPr>
          <a:xfrm>
            <a:off x="914400" y="4800600"/>
            <a:ext cx="7696200" cy="193833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rtl="1">
              <a:defRPr/>
            </a:pPr>
            <a:r>
              <a:rPr lang="fa-IR" sz="4000" b="1" dirty="0">
                <a:solidFill>
                  <a:schemeClr val="accent3">
                    <a:lumMod val="60000"/>
                    <a:lumOff val="40000"/>
                  </a:schemeClr>
                </a:solidFill>
                <a:cs typeface="B Nazanin" pitchFamily="2" charset="-78"/>
              </a:rPr>
              <a:t>افزودن عناصر غير از سرب بمنظور افزايش  خواص مكانيكي ( جلوگيري از خوردگي آندي ) و كاهش پتانسيل اضافي است . </a:t>
            </a:r>
            <a:endParaRPr lang="en-US" sz="4000" b="1" dirty="0">
              <a:solidFill>
                <a:schemeClr val="accent3">
                  <a:lumMod val="60000"/>
                  <a:lumOff val="40000"/>
                </a:schemeClr>
              </a:solidFill>
              <a:cs typeface="B Nazanin" pitchFamily="2" charset="-78"/>
            </a:endParaRPr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676400"/>
            <a:ext cx="7772400" cy="4114800"/>
          </a:xfrm>
        </p:spPr>
        <p:txBody>
          <a:bodyPr/>
          <a:lstStyle/>
          <a:p>
            <a:pPr algn="ctr" rtl="1" eaLnBrk="1" fontAlgn="auto" hangingPunct="1">
              <a:spcAft>
                <a:spcPts val="0"/>
              </a:spcAft>
              <a:defRPr/>
            </a:pPr>
            <a:r>
              <a:rPr lang="fa-IR" sz="4800" dirty="0" smtClean="0">
                <a:solidFill>
                  <a:schemeClr val="tx2">
                    <a:satMod val="200000"/>
                  </a:schemeClr>
                </a:solidFill>
                <a:latin typeface="Arial" pitchFamily="34" charset="0"/>
                <a:cs typeface="B Titr" pitchFamily="2" charset="-78"/>
              </a:rPr>
              <a:t>شامل مخلوطي از مواد زير است:</a:t>
            </a:r>
            <a:r>
              <a:rPr lang="en-US" sz="4800" dirty="0" smtClean="0">
                <a:solidFill>
                  <a:schemeClr val="tx2">
                    <a:satMod val="200000"/>
                  </a:schemeClr>
                </a:solidFill>
                <a:latin typeface="Arial" pitchFamily="34" charset="0"/>
                <a:cs typeface="B Titr" pitchFamily="2" charset="-78"/>
              </a:rPr>
              <a:t/>
            </a:r>
            <a:br>
              <a:rPr lang="en-US" sz="4800" dirty="0" smtClean="0">
                <a:solidFill>
                  <a:schemeClr val="tx2">
                    <a:satMod val="200000"/>
                  </a:schemeClr>
                </a:solidFill>
                <a:latin typeface="Arial" pitchFamily="34" charset="0"/>
                <a:cs typeface="B Titr" pitchFamily="2" charset="-78"/>
              </a:rPr>
            </a:br>
            <a:r>
              <a:rPr lang="fa-IR" sz="4400" dirty="0" smtClean="0">
                <a:solidFill>
                  <a:schemeClr val="tx2">
                    <a:satMod val="200000"/>
                  </a:schemeClr>
                </a:solidFill>
                <a:latin typeface="Arial" pitchFamily="34" charset="0"/>
                <a:cs typeface="B Titr" pitchFamily="2" charset="-78"/>
              </a:rPr>
              <a:t/>
            </a:r>
            <a:br>
              <a:rPr lang="fa-IR" sz="4400" dirty="0" smtClean="0">
                <a:solidFill>
                  <a:schemeClr val="tx2">
                    <a:satMod val="200000"/>
                  </a:schemeClr>
                </a:solidFill>
                <a:latin typeface="Arial" pitchFamily="34" charset="0"/>
                <a:cs typeface="B Titr" pitchFamily="2" charset="-78"/>
              </a:rPr>
            </a:br>
            <a:r>
              <a:rPr lang="fa-IR" sz="36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 pitchFamily="34" charset="0"/>
                <a:cs typeface="B Titr" pitchFamily="2" charset="-78"/>
              </a:rPr>
              <a:t> </a:t>
            </a:r>
            <a:r>
              <a:rPr lang="en-US" sz="3600" dirty="0" smtClean="0">
                <a:solidFill>
                  <a:schemeClr val="tx2">
                    <a:satMod val="200000"/>
                  </a:schemeClr>
                </a:solidFill>
                <a:latin typeface="Arial" pitchFamily="34" charset="0"/>
                <a:cs typeface="B Titr" pitchFamily="2" charset="-78"/>
              </a:rPr>
              <a:t/>
            </a:r>
            <a:br>
              <a:rPr lang="en-US" sz="3600" dirty="0" smtClean="0">
                <a:solidFill>
                  <a:schemeClr val="tx2">
                    <a:satMod val="200000"/>
                  </a:schemeClr>
                </a:solidFill>
                <a:latin typeface="Arial" pitchFamily="34" charset="0"/>
                <a:cs typeface="B Titr" pitchFamily="2" charset="-78"/>
              </a:rPr>
            </a:br>
            <a:endParaRPr lang="en-US" sz="3600" dirty="0">
              <a:solidFill>
                <a:schemeClr val="tx2">
                  <a:satMod val="200000"/>
                </a:schemeClr>
              </a:solidFill>
              <a:latin typeface="Arial" pitchFamily="34" charset="0"/>
              <a:cs typeface="B Titr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381000"/>
            <a:ext cx="7772400" cy="1508125"/>
          </a:xfrm>
        </p:spPr>
        <p:txBody>
          <a:bodyPr>
            <a:normAutofit/>
          </a:bodyPr>
          <a:lstStyle/>
          <a:p>
            <a:pPr algn="ctr" rtl="1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fa-IR" sz="8000" dirty="0" smtClean="0">
                <a:solidFill>
                  <a:schemeClr val="accent3">
                    <a:lumMod val="60000"/>
                    <a:lumOff val="40000"/>
                  </a:schemeClr>
                </a:solidFill>
                <a:cs typeface="B Titr" pitchFamily="2" charset="-78"/>
              </a:rPr>
              <a:t>حمام آبكاري</a:t>
            </a:r>
            <a:endParaRPr lang="en-US" sz="8000" dirty="0" smtClean="0">
              <a:solidFill>
                <a:schemeClr val="accent3">
                  <a:lumMod val="60000"/>
                  <a:lumOff val="40000"/>
                </a:schemeClr>
              </a:solidFill>
              <a:cs typeface="B Titr" pitchFamily="2" charset="-78"/>
            </a:endParaRPr>
          </a:p>
          <a:p>
            <a:pPr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en-US" dirty="0"/>
          </a:p>
        </p:txBody>
      </p:sp>
      <p:sp>
        <p:nvSpPr>
          <p:cNvPr id="4" name="Right Brace 3"/>
          <p:cNvSpPr/>
          <p:nvPr/>
        </p:nvSpPr>
        <p:spPr>
          <a:xfrm>
            <a:off x="7620000" y="2667000"/>
            <a:ext cx="609600" cy="3581400"/>
          </a:xfrm>
          <a:prstGeom prst="rightBrac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762000" y="2971800"/>
            <a:ext cx="7086600" cy="12001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rtl="1">
              <a:buFont typeface="Wingdings" pitchFamily="2" charset="2"/>
              <a:buChar char="Ø"/>
              <a:defRPr/>
            </a:pPr>
            <a:r>
              <a:rPr lang="fa-IR" sz="360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pitchFamily="34" charset="0"/>
                <a:cs typeface="B Titr" pitchFamily="2" charset="-78"/>
              </a:rPr>
              <a:t>نمك يك فلز </a:t>
            </a:r>
            <a:r>
              <a:rPr lang="fa-IR" sz="3200" dirty="0">
                <a:solidFill>
                  <a:schemeClr val="tx2">
                    <a:satMod val="200000"/>
                  </a:schemeClr>
                </a:solidFill>
                <a:latin typeface="Arial" pitchFamily="34" charset="0"/>
                <a:cs typeface="B Titr" pitchFamily="2" charset="-78"/>
              </a:rPr>
              <a:t>(بعنوان عامل روكش دهنده )</a:t>
            </a:r>
            <a:r>
              <a:rPr lang="en-US" sz="3600" dirty="0">
                <a:solidFill>
                  <a:schemeClr val="tx2">
                    <a:satMod val="200000"/>
                  </a:schemeClr>
                </a:solidFill>
                <a:latin typeface="Arial" pitchFamily="34" charset="0"/>
                <a:cs typeface="B Titr" pitchFamily="2" charset="-78"/>
              </a:rPr>
              <a:t/>
            </a:r>
            <a:br>
              <a:rPr lang="en-US" sz="3600" dirty="0">
                <a:solidFill>
                  <a:schemeClr val="tx2">
                    <a:satMod val="200000"/>
                  </a:schemeClr>
                </a:solidFill>
                <a:latin typeface="Arial" pitchFamily="34" charset="0"/>
                <a:cs typeface="B Titr" pitchFamily="2" charset="-78"/>
              </a:rPr>
            </a:br>
            <a:endParaRPr lang="en-US" sz="3600" dirty="0"/>
          </a:p>
        </p:txBody>
      </p:sp>
      <p:sp>
        <p:nvSpPr>
          <p:cNvPr id="6" name="Rectangle 5"/>
          <p:cNvSpPr/>
          <p:nvPr/>
        </p:nvSpPr>
        <p:spPr>
          <a:xfrm>
            <a:off x="1295400" y="4191000"/>
            <a:ext cx="6553200" cy="123031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rtl="1">
              <a:buFont typeface="Wingdings" pitchFamily="2" charset="2"/>
              <a:buChar char="Ø"/>
              <a:defRPr/>
            </a:pPr>
            <a:r>
              <a:rPr lang="fa-IR" sz="360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pitchFamily="34" charset="0"/>
                <a:cs typeface="B Titr" pitchFamily="2" charset="-78"/>
              </a:rPr>
              <a:t>الكتروليت</a:t>
            </a:r>
            <a:r>
              <a:rPr lang="fa-IR" sz="2000" dirty="0">
                <a:solidFill>
                  <a:schemeClr val="tx2">
                    <a:satMod val="200000"/>
                  </a:schemeClr>
                </a:solidFill>
                <a:latin typeface="Arial" pitchFamily="34" charset="0"/>
                <a:cs typeface="B Titr" pitchFamily="2" charset="-78"/>
              </a:rPr>
              <a:t> </a:t>
            </a:r>
            <a:r>
              <a:rPr lang="en-US" sz="3200" b="1" dirty="0">
                <a:solidFill>
                  <a:schemeClr val="tx2">
                    <a:satMod val="200000"/>
                  </a:schemeClr>
                </a:solidFill>
                <a:latin typeface="Arial" pitchFamily="34" charset="0"/>
                <a:cs typeface="B Titr" pitchFamily="2" charset="-78"/>
              </a:rPr>
              <a:t>)</a:t>
            </a:r>
            <a:r>
              <a:rPr lang="fa-IR" sz="3200" dirty="0">
                <a:solidFill>
                  <a:schemeClr val="tx2">
                    <a:satMod val="200000"/>
                  </a:schemeClr>
                </a:solidFill>
                <a:latin typeface="Arial" pitchFamily="34" charset="0"/>
                <a:cs typeface="B Titr" pitchFamily="2" charset="-78"/>
              </a:rPr>
              <a:t>بعنوان افزايش هدايت حمام )</a:t>
            </a:r>
            <a:r>
              <a:rPr lang="en-US" sz="3200" dirty="0">
                <a:solidFill>
                  <a:schemeClr val="tx2">
                    <a:satMod val="200000"/>
                  </a:schemeClr>
                </a:solidFill>
                <a:latin typeface="Arial" pitchFamily="34" charset="0"/>
                <a:cs typeface="B Titr" pitchFamily="2" charset="-78"/>
              </a:rPr>
              <a:t/>
            </a:r>
            <a:br>
              <a:rPr lang="en-US" sz="3200" dirty="0">
                <a:solidFill>
                  <a:schemeClr val="tx2">
                    <a:satMod val="200000"/>
                  </a:schemeClr>
                </a:solidFill>
                <a:latin typeface="Arial" pitchFamily="34" charset="0"/>
                <a:cs typeface="B Titr" pitchFamily="2" charset="-78"/>
              </a:rPr>
            </a:br>
            <a:r>
              <a:rPr lang="en-US" sz="2000" dirty="0">
                <a:solidFill>
                  <a:schemeClr val="tx2">
                    <a:satMod val="200000"/>
                  </a:schemeClr>
                </a:solidFill>
                <a:latin typeface="Arial" pitchFamily="34" charset="0"/>
                <a:cs typeface="B Titr" pitchFamily="2" charset="-78"/>
              </a:rPr>
              <a:t/>
            </a:r>
            <a:br>
              <a:rPr lang="en-US" sz="2000" dirty="0">
                <a:solidFill>
                  <a:schemeClr val="tx2">
                    <a:satMod val="200000"/>
                  </a:schemeClr>
                </a:solidFill>
                <a:latin typeface="Arial" pitchFamily="34" charset="0"/>
                <a:cs typeface="B Titr" pitchFamily="2" charset="-78"/>
              </a:rPr>
            </a:b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447800" y="5181600"/>
            <a:ext cx="6629400" cy="113823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rtl="1">
              <a:buFont typeface="Wingdings" pitchFamily="2" charset="2"/>
              <a:buChar char="Ø"/>
              <a:defRPr/>
            </a:pPr>
            <a:r>
              <a:rPr lang="fa-IR" sz="360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pitchFamily="34" charset="0"/>
                <a:cs typeface="B Titr" pitchFamily="2" charset="-78"/>
              </a:rPr>
              <a:t>مواد افزودني </a:t>
            </a:r>
            <a:r>
              <a:rPr lang="fa-IR" sz="3200" dirty="0">
                <a:solidFill>
                  <a:schemeClr val="tx2">
                    <a:satMod val="200000"/>
                  </a:schemeClr>
                </a:solidFill>
                <a:latin typeface="Arial" pitchFamily="34" charset="0"/>
                <a:cs typeface="B Titr" pitchFamily="2" charset="-78"/>
              </a:rPr>
              <a:t>(بمنظور افزايش خواص  مكانيكي </a:t>
            </a:r>
            <a:r>
              <a:rPr lang="en-US" sz="3200" dirty="0">
                <a:solidFill>
                  <a:schemeClr val="tx2">
                    <a:satMod val="200000"/>
                  </a:schemeClr>
                </a:solidFill>
                <a:latin typeface="Arial" pitchFamily="34" charset="0"/>
                <a:cs typeface="B Titr" pitchFamily="2" charset="-78"/>
              </a:rPr>
              <a:t> </a:t>
            </a:r>
            <a:r>
              <a:rPr lang="fa-IR" sz="3200" dirty="0">
                <a:solidFill>
                  <a:schemeClr val="tx2">
                    <a:satMod val="200000"/>
                  </a:schemeClr>
                </a:solidFill>
                <a:latin typeface="Arial" pitchFamily="34" charset="0"/>
                <a:cs typeface="B Titr" pitchFamily="2" charset="-78"/>
              </a:rPr>
              <a:t>وشيميايي سطح روكش شده ) </a:t>
            </a:r>
            <a:endParaRPr lang="en-US" sz="3600" dirty="0"/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0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00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/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3600"/>
            <a:ext cx="8001000" cy="4184904"/>
          </a:xfrm>
        </p:spPr>
        <p:txBody>
          <a:bodyPr/>
          <a:lstStyle/>
          <a:p>
            <a:pPr algn="ctr" rtl="1" eaLnBrk="1" fontAlgn="auto" hangingPunct="1">
              <a:spcAft>
                <a:spcPts val="0"/>
              </a:spcAft>
              <a:defRPr/>
            </a:pPr>
            <a:r>
              <a:rPr lang="fa-IR" sz="3600" dirty="0" smtClean="0">
                <a:solidFill>
                  <a:schemeClr val="tx2">
                    <a:satMod val="200000"/>
                  </a:schemeClr>
                </a:solidFill>
                <a:latin typeface="Arial" pitchFamily="34" charset="0"/>
                <a:cs typeface="Arial" pitchFamily="34" charset="0"/>
              </a:rPr>
              <a:t>فلزي كه بعنوان روكش استفاده مي شود در محلول حمام آبكاري بصورت يونهاي هيدراته ساده يا كمپلكس وجود داشته و عموما غلظت مناسبي از آنرا انتخاب مي نمايند . اين غلظت بايد در حدي باشد كه در زمان آبكاري در دانسيته جريانهاي بالا كيفيت سطح روكش شده تحت پلاريزاسيون غلظت قرار نگيرد . </a:t>
            </a:r>
            <a:endParaRPr lang="en-US" sz="3600" dirty="0">
              <a:solidFill>
                <a:schemeClr val="tx2">
                  <a:satMod val="20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609600"/>
            <a:ext cx="7772400" cy="1508125"/>
          </a:xfrm>
        </p:spPr>
        <p:txBody>
          <a:bodyPr>
            <a:normAutofit/>
          </a:bodyPr>
          <a:lstStyle/>
          <a:p>
            <a:pPr algn="ctr" rtl="1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fa-IR" sz="8800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B Titr" pitchFamily="2" charset="-78"/>
              </a:rPr>
              <a:t>يونهاي  فلزي :</a:t>
            </a:r>
            <a:endParaRPr lang="en-US" sz="8800" dirty="0" smtClean="0">
              <a:solidFill>
                <a:schemeClr val="accent1">
                  <a:lumMod val="60000"/>
                  <a:lumOff val="40000"/>
                </a:schemeClr>
              </a:solidFill>
              <a:cs typeface="B Titr" pitchFamily="2" charset="-78"/>
            </a:endParaRPr>
          </a:p>
          <a:p>
            <a:pPr algn="r" rtl="1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en-US" dirty="0"/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905000"/>
            <a:ext cx="7772400" cy="4413504"/>
          </a:xfrm>
        </p:spPr>
        <p:txBody>
          <a:bodyPr/>
          <a:lstStyle/>
          <a:p>
            <a:pPr algn="ctr" rtl="1">
              <a:defRPr/>
            </a:pPr>
            <a:r>
              <a:rPr lang="fa-IR" sz="3600" dirty="0" smtClean="0">
                <a:latin typeface="Arial" pitchFamily="34" charset="0"/>
                <a:cs typeface="Arial" pitchFamily="34" charset="0"/>
              </a:rPr>
              <a:t>محيط الكتروليتي نيز به منظور ايجاد هدايت بالا عموما در غلظت زياد مورد استفاده قرار مي گيرد . الكتروليت همچنين كنترل </a:t>
            </a:r>
            <a:r>
              <a:rPr lang="en-US" sz="36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PH</a:t>
            </a:r>
            <a:r>
              <a:rPr lang="fa-IR" sz="3600" dirty="0" smtClean="0">
                <a:latin typeface="Arial" pitchFamily="34" charset="0"/>
                <a:cs typeface="Arial" pitchFamily="34" charset="0"/>
              </a:rPr>
              <a:t> و بافري بودن محيط را نيز دارد . چون در محلهايي كه اكسيژن و هيدروژن در آند و كاتد متصاعد مي شود </a:t>
            </a:r>
            <a:r>
              <a:rPr lang="en-US" sz="36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PH </a:t>
            </a:r>
            <a:r>
              <a:rPr lang="fa-IR" sz="3600" dirty="0" smtClean="0">
                <a:latin typeface="Arial" pitchFamily="34" charset="0"/>
                <a:cs typeface="Arial" pitchFamily="34" charset="0"/>
              </a:rPr>
              <a:t>تغيير نموده افزايش مي يابد و افزايش </a:t>
            </a:r>
            <a:r>
              <a:rPr lang="en-US" sz="36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PH</a:t>
            </a:r>
            <a:r>
              <a:rPr lang="fa-IR" sz="3600" dirty="0" smtClean="0">
                <a:latin typeface="Arial" pitchFamily="34" charset="0"/>
                <a:cs typeface="Arial" pitchFamily="34" charset="0"/>
              </a:rPr>
              <a:t> باعث رسوب فلز به شكل هيدروكسيد و در نتيجه كاهش يون در داخل الكتروليت مي گردد .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3600" dirty="0" smtClean="0">
                <a:latin typeface="Arial" pitchFamily="34" charset="0"/>
                <a:cs typeface="Arial" pitchFamily="34" charset="0"/>
              </a:rPr>
            </a:b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685800"/>
            <a:ext cx="7772400" cy="1050925"/>
          </a:xfrm>
        </p:spPr>
        <p:txBody>
          <a:bodyPr/>
          <a:lstStyle/>
          <a:p>
            <a:pPr algn="ctr" rtl="1">
              <a:defRPr/>
            </a:pPr>
            <a:r>
              <a:rPr lang="fa-IR" sz="8000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B Titr" pitchFamily="2" charset="-78"/>
              </a:rPr>
              <a:t>الكتروليت :</a:t>
            </a:r>
            <a:endParaRPr lang="en-US" sz="8000" dirty="0"/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057400"/>
            <a:ext cx="7772400" cy="3200400"/>
          </a:xfrm>
        </p:spPr>
        <p:txBody>
          <a:bodyPr/>
          <a:lstStyle/>
          <a:p>
            <a:pPr algn="ctr" rtl="1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fa-IR" sz="2800" dirty="0" smtClean="0">
                <a:latin typeface="Arial" pitchFamily="34" charset="0"/>
                <a:cs typeface="Arial" pitchFamily="34" charset="0"/>
              </a:rPr>
              <a:t>يكي از مهمترين مواد افزودني كه به حمام افزوده مي گردد ، </a:t>
            </a:r>
            <a:r>
              <a:rPr lang="en-US" sz="28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complexing Agent</a:t>
            </a:r>
            <a:r>
              <a:rPr lang="fa-IR" sz="28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a-IR" sz="2800" dirty="0" smtClean="0">
                <a:latin typeface="Arial" pitchFamily="34" charset="0"/>
                <a:cs typeface="Arial" pitchFamily="34" charset="0"/>
              </a:rPr>
              <a:t>است عامل كمپلكس كننده بمنظور جلوگيري ازانجام يك واكنش شيميايي ناخواسته در كاتد استفاده مي شود . بعنوان مثال در آبكاري مس روي آهن يا فولاد ، واكنش زير انجام مي گيرد .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800" dirty="0" smtClean="0">
                <a:latin typeface="Arial" pitchFamily="34" charset="0"/>
                <a:cs typeface="Arial" pitchFamily="34" charset="0"/>
              </a:rPr>
            </a:b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685800"/>
            <a:ext cx="7772400" cy="1508125"/>
          </a:xfrm>
        </p:spPr>
        <p:txBody>
          <a:bodyPr/>
          <a:lstStyle/>
          <a:p>
            <a:pPr algn="ctr" rtl="1">
              <a:defRPr/>
            </a:pPr>
            <a:r>
              <a:rPr lang="fa-IR" sz="8000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B Titr" pitchFamily="2" charset="-78"/>
              </a:rPr>
              <a:t>مواد افزودني :</a:t>
            </a:r>
            <a:endParaRPr lang="en-US" sz="8000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3505200" y="6019800"/>
            <a:ext cx="17526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295400" y="5638800"/>
            <a:ext cx="6019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/>
            <a:r>
              <a:rPr lang="en-US" sz="3200">
                <a:solidFill>
                  <a:srgbClr val="FFFF66"/>
                </a:solidFill>
              </a:rPr>
              <a:t>Cu</a:t>
            </a:r>
            <a:r>
              <a:rPr lang="en-US" sz="3200" baseline="30000">
                <a:solidFill>
                  <a:srgbClr val="FFFF66"/>
                </a:solidFill>
              </a:rPr>
              <a:t>2+ </a:t>
            </a:r>
            <a:r>
              <a:rPr lang="en-US" sz="3200">
                <a:solidFill>
                  <a:srgbClr val="FFFF66"/>
                </a:solidFill>
              </a:rPr>
              <a:t>+ Fe                   Fe</a:t>
            </a:r>
            <a:r>
              <a:rPr lang="en-US" sz="3200" baseline="30000">
                <a:solidFill>
                  <a:srgbClr val="FFFF66"/>
                </a:solidFill>
              </a:rPr>
              <a:t>2+</a:t>
            </a:r>
            <a:r>
              <a:rPr lang="en-US" sz="3200">
                <a:solidFill>
                  <a:srgbClr val="FFFF66"/>
                </a:solidFill>
              </a:rPr>
              <a:t> + Cu</a:t>
            </a:r>
            <a:endParaRPr lang="en-US" sz="3200"/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650"/>
                            </p:stCondLst>
                            <p:childTnLst>
                              <p:par>
                                <p:cTn id="26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281</TotalTime>
  <Words>799</Words>
  <Application>Microsoft Office PowerPoint</Application>
  <PresentationFormat>On-screen Show (4:3)</PresentationFormat>
  <Paragraphs>32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2" baseType="lpstr">
      <vt:lpstr>Arial</vt:lpstr>
      <vt:lpstr>B Majid Shadow</vt:lpstr>
      <vt:lpstr>B Nazanin</vt:lpstr>
      <vt:lpstr>B Titr</vt:lpstr>
      <vt:lpstr>Consolas</vt:lpstr>
      <vt:lpstr>Corbel</vt:lpstr>
      <vt:lpstr>Wingdings</vt:lpstr>
      <vt:lpstr>Wingdings 2</vt:lpstr>
      <vt:lpstr>Wingdings 3</vt:lpstr>
      <vt:lpstr>Metro</vt:lpstr>
      <vt:lpstr>PowerPoint Presentation</vt:lpstr>
      <vt:lpstr>1 – تا جائیکه امکان دارد باید از فلزی که به عنوان روکش روی سطح کاتد استفاده می شود، باشد . همچنین شرایط آبکاری باید بگونه ای بوده که غلظت یون فلز در محصول ، ثابت باقی بماند. این بدان معنا  است که تحت شرایط خاص از غیر فعال شدن آند باید جلوگیری بعمل آورد . در ناحیه فعال آندی عمل اکسیداسیون آند بنحو مطلوب انجام یافته و مشکلی وجود ندارد.  </vt:lpstr>
      <vt:lpstr>این موارد شامل یونهای هالید که باعث خوردگی سطح آند است ،  می شود . </vt:lpstr>
      <vt:lpstr>3- آند کمکی : علاوه بر آند اصلی ، برای ایجاد ضخامت یکنواخت از آند های کمکی که عمدتا خنثی نیز می باشد ، استفاده  می شود .</vt:lpstr>
      <vt:lpstr>در آبکاری کروم آند از جنس کروم بشدت در محیط سولفاته حالت passive  بخود         می گیرد ، لذا در این آبکاری از آند خنثی که عموما از جنس آلیاژهای سرب می باشد ، استفاده می گردد .  </vt:lpstr>
      <vt:lpstr>شامل مخلوطي از مواد زير است:    </vt:lpstr>
      <vt:lpstr>فلزي كه بعنوان روكش استفاده مي شود در محلول حمام آبكاري بصورت يونهاي هيدراته ساده يا كمپلكس وجود داشته و عموما غلظت مناسبي از آنرا انتخاب مي نمايند . اين غلظت بايد در حدي باشد كه در زمان آبكاري در دانسيته جريانهاي بالا كيفيت سطح روكش شده تحت پلاريزاسيون غلظت قرار نگيرد . </vt:lpstr>
      <vt:lpstr>محيط الكتروليتي نيز به منظور ايجاد هدايت بالا عموما در غلظت زياد مورد استفاده قرار مي گيرد . الكتروليت همچنين كنترل PH و بافري بودن محيط را نيز دارد . چون در محلهايي كه اكسيژن و هيدروژن در آند و كاتد متصاعد مي شود PH تغيير نموده افزايش مي يابد و افزايش PH باعث رسوب فلز به شكل هيدروكسيد و در نتيجه كاهش يون در داخل الكتروليت مي گردد . </vt:lpstr>
      <vt:lpstr>يكي از مهمترين مواد افزودني كه به حمام افزوده مي گردد ، complexing Agent است عامل كمپلكس كننده بمنظور جلوگيري ازانجام يك واكنش شيميايي ناخواسته در كاتد استفاده مي شود . بعنوان مثال در آبكاري مس روي آهن يا فولاد ، واكنش زير انجام مي گيرد . </vt:lpstr>
      <vt:lpstr>لذا عامل کمپلکس کننده در آبکاری به طور وسیع استفاده شده و بسته به نوع آبکاری شامل مواد زیر می گردد . موادی مثل نمکهای سیانور ، هیدروکسیدها یونهای سولفامات و غلظتهای کم یون کلر .</vt:lpstr>
      <vt:lpstr>انواع مختلفی از مولکولهای آلی با غلظتهای نسبتا کم در حمام جهت بهبود ساختمان کریستالی و خواص سطح روکش شده اضافه می شود .توسعه آنها اغلب تجربی بوده و شرح عملیات و خواص آنها بندرت شناخته شده است . این مواد شامل : </vt:lpstr>
      <vt:lpstr> با تشكر از توجه شما </vt:lpstr>
    </vt:vector>
  </TitlesOfParts>
  <Company>DELAVARE ZAMAN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عملکرد آند از اهمیت ویژه ای در انجام موفق آبکاری برخوردار است . </dc:title>
  <dc:creator>DELAVARE ZAMAN</dc:creator>
  <cp:lastModifiedBy>MRT www.Win2Farsi.com</cp:lastModifiedBy>
  <cp:revision>38</cp:revision>
  <dcterms:created xsi:type="dcterms:W3CDTF">2008-05-04T16:56:39Z</dcterms:created>
  <dcterms:modified xsi:type="dcterms:W3CDTF">2017-01-13T09:50:54Z</dcterms:modified>
</cp:coreProperties>
</file>