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36" r:id="rId23"/>
    <p:sldId id="278" r:id="rId24"/>
    <p:sldId id="281" r:id="rId25"/>
    <p:sldId id="282" r:id="rId26"/>
    <p:sldId id="279" r:id="rId27"/>
    <p:sldId id="280" r:id="rId28"/>
    <p:sldId id="284" r:id="rId29"/>
    <p:sldId id="285" r:id="rId30"/>
    <p:sldId id="337" r:id="rId31"/>
    <p:sldId id="286" r:id="rId32"/>
    <p:sldId id="287" r:id="rId33"/>
    <p:sldId id="288" r:id="rId34"/>
    <p:sldId id="290" r:id="rId35"/>
    <p:sldId id="291" r:id="rId36"/>
    <p:sldId id="292" r:id="rId37"/>
    <p:sldId id="293" r:id="rId38"/>
    <p:sldId id="289" r:id="rId39"/>
    <p:sldId id="294" r:id="rId40"/>
    <p:sldId id="295" r:id="rId41"/>
    <p:sldId id="296" r:id="rId42"/>
    <p:sldId id="297" r:id="rId43"/>
    <p:sldId id="298" r:id="rId44"/>
    <p:sldId id="299" r:id="rId45"/>
    <p:sldId id="300" r:id="rId46"/>
    <p:sldId id="303" r:id="rId47"/>
    <p:sldId id="301" r:id="rId48"/>
    <p:sldId id="304" r:id="rId49"/>
    <p:sldId id="302" r:id="rId50"/>
    <p:sldId id="305" r:id="rId51"/>
    <p:sldId id="306" r:id="rId52"/>
    <p:sldId id="307" r:id="rId53"/>
    <p:sldId id="308" r:id="rId54"/>
    <p:sldId id="309" r:id="rId55"/>
    <p:sldId id="310" r:id="rId56"/>
    <p:sldId id="311" r:id="rId57"/>
    <p:sldId id="312" r:id="rId58"/>
    <p:sldId id="314" r:id="rId59"/>
    <p:sldId id="317" r:id="rId60"/>
    <p:sldId id="315" r:id="rId61"/>
    <p:sldId id="316" r:id="rId62"/>
    <p:sldId id="318" r:id="rId63"/>
    <p:sldId id="319" r:id="rId64"/>
    <p:sldId id="320" r:id="rId65"/>
    <p:sldId id="322" r:id="rId66"/>
    <p:sldId id="323" r:id="rId67"/>
    <p:sldId id="324" r:id="rId68"/>
    <p:sldId id="325" r:id="rId69"/>
    <p:sldId id="326" r:id="rId70"/>
    <p:sldId id="331" r:id="rId71"/>
    <p:sldId id="332" r:id="rId72"/>
    <p:sldId id="334" r:id="rId73"/>
    <p:sldId id="333" r:id="rId74"/>
    <p:sldId id="329" r:id="rId75"/>
    <p:sldId id="330" r:id="rId76"/>
    <p:sldId id="335"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586F53-7833-4ED2-A7E0-B2B92BED4612}" type="datetimeFigureOut">
              <a:rPr lang="en-US" smtClean="0"/>
              <a:t>3/8/2012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9BBBAD-9954-4CB0-8274-87A68C75FA7C}" type="slidenum">
              <a:rPr lang="en-US" smtClean="0"/>
              <a:t>‹#›</a:t>
            </a:fld>
            <a:endParaRPr lang="en-US"/>
          </a:p>
        </p:txBody>
      </p:sp>
    </p:spTree>
    <p:extLst>
      <p:ext uri="{BB962C8B-B14F-4D97-AF65-F5344CB8AC3E}">
        <p14:creationId xmlns:p14="http://schemas.microsoft.com/office/powerpoint/2010/main" val="224022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9BBBAD-9954-4CB0-8274-87A68C75FA7C}" type="slidenum">
              <a:rPr lang="en-US" smtClean="0"/>
              <a:t>28</a:t>
            </a:fld>
            <a:endParaRPr lang="en-US"/>
          </a:p>
        </p:txBody>
      </p:sp>
    </p:spTree>
    <p:extLst>
      <p:ext uri="{BB962C8B-B14F-4D97-AF65-F5344CB8AC3E}">
        <p14:creationId xmlns:p14="http://schemas.microsoft.com/office/powerpoint/2010/main" val="256118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65AB79-10A6-4593-82C2-8CBAEE936D2A}" type="datetimeFigureOut">
              <a:rPr lang="en-US" smtClean="0"/>
              <a:t>3/8/2012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F9501-3B1E-45B0-BC4F-0C0E895146F2}"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5AB79-10A6-4593-82C2-8CBAEE936D2A}" type="datetimeFigureOut">
              <a:rPr lang="en-US" smtClean="0"/>
              <a:t>3/8/2012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F9501-3B1E-45B0-BC4F-0C0E89514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65AB79-10A6-4593-82C2-8CBAEE936D2A}" type="datetimeFigureOut">
              <a:rPr lang="en-US" smtClean="0"/>
              <a:t>3/8/2012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F9501-3B1E-45B0-BC4F-0C0E89514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865AB79-10A6-4593-82C2-8CBAEE936D2A}" type="datetimeFigureOut">
              <a:rPr lang="en-US" smtClean="0"/>
              <a:t>3/8/2012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F9501-3B1E-45B0-BC4F-0C0E895146F2}"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5AB79-10A6-4593-82C2-8CBAEE936D2A}" type="datetimeFigureOut">
              <a:rPr lang="en-US" smtClean="0"/>
              <a:t>3/8/2012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F9501-3B1E-45B0-BC4F-0C0E89514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865AB79-10A6-4593-82C2-8CBAEE936D2A}" type="datetimeFigureOut">
              <a:rPr lang="en-US" smtClean="0"/>
              <a:t>3/8/2012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F9501-3B1E-45B0-BC4F-0C0E895146F2}"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65AB79-10A6-4593-82C2-8CBAEE936D2A}" type="datetimeFigureOut">
              <a:rPr lang="en-US" smtClean="0"/>
              <a:t>3/8/2012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F9501-3B1E-45B0-BC4F-0C0E895146F2}"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65AB79-10A6-4593-82C2-8CBAEE936D2A}" type="datetimeFigureOut">
              <a:rPr lang="en-US" smtClean="0"/>
              <a:t>3/8/2012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F9501-3B1E-45B0-BC4F-0C0E89514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5AB79-10A6-4593-82C2-8CBAEE936D2A}" type="datetimeFigureOut">
              <a:rPr lang="en-US" smtClean="0"/>
              <a:t>3/8/2012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F9501-3B1E-45B0-BC4F-0C0E89514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5AB79-10A6-4593-82C2-8CBAEE936D2A}" type="datetimeFigureOut">
              <a:rPr lang="en-US" smtClean="0"/>
              <a:t>3/8/2012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F9501-3B1E-45B0-BC4F-0C0E895146F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5AB79-10A6-4593-82C2-8CBAEE936D2A}" type="datetimeFigureOut">
              <a:rPr lang="en-US" smtClean="0"/>
              <a:t>3/8/2012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F9501-3B1E-45B0-BC4F-0C0E895146F2}"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865AB79-10A6-4593-82C2-8CBAEE936D2A}" type="datetimeFigureOut">
              <a:rPr lang="en-US" smtClean="0"/>
              <a:t>3/8/2012</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63F9501-3B1E-45B0-BC4F-0C0E895146F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rasadgah.com/wp-content/uploads/2013/12/park-mooze-nojoom-6.jp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gif"/></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hyperlink" Target="http://www.beytoote.com/iran/ancient/museums1-world-design.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beytoote.com/iran/ancient/museums1-world-design.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beytoote.com/iran/ancient/museums1-world-design.html"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atlasy.ir/atlas/?attachment_id=157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atlasy.ir/atlas/?attachment_id=1573"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atlasy.ir/atlas/?attachment_id=1574" TargetMode="Externa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hyperlink" Target="http://www.atlasy.ir/atlas/?attachment_id=157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atlasy.ir/atlas/?attachment_id=1576" TargetMode="Externa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hyperlink" Target="http://www.atlasy.ir/atlas/?attachment_id=1577"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atlasy.ir/atlas/?attachment_id=1580" TargetMode="Externa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hyperlink" Target="http://www.atlasy.ir/atlas/?attachment_id=158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beytoote.com/iran/ancient/museums1-world-design.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atlasy.ir/atlas/?attachment_id=374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rasadgah.com/wp-content/uploads/2013/12/park-mooze-nojoom.jp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atlasy.ir/atlas/?attachment_id=3748" TargetMode="Externa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hyperlink" Target="http://www.atlasy.ir/atlas/?attachment_id=3749"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www.atlasy.ir/atlas/?attachment_id=3754" TargetMode="External"/><Relationship Id="rId3" Type="http://schemas.openxmlformats.org/officeDocument/2006/relationships/image" Target="../media/image65.jpeg"/><Relationship Id="rId7" Type="http://schemas.openxmlformats.org/officeDocument/2006/relationships/image" Target="../media/image67.jpeg"/><Relationship Id="rId2" Type="http://schemas.openxmlformats.org/officeDocument/2006/relationships/hyperlink" Target="http://www.atlasy.ir/atlas/?attachment_id=3751" TargetMode="External"/><Relationship Id="rId1" Type="http://schemas.openxmlformats.org/officeDocument/2006/relationships/slideLayout" Target="../slideLayouts/slideLayout2.xml"/><Relationship Id="rId6" Type="http://schemas.openxmlformats.org/officeDocument/2006/relationships/hyperlink" Target="http://www.atlasy.ir/atlas/?attachment_id=3753" TargetMode="External"/><Relationship Id="rId5" Type="http://schemas.openxmlformats.org/officeDocument/2006/relationships/image" Target="../media/image66.jpeg"/><Relationship Id="rId4" Type="http://schemas.openxmlformats.org/officeDocument/2006/relationships/hyperlink" Target="http://www.atlasy.ir/atlas/?attachment_id=3752" TargetMode="External"/><Relationship Id="rId9"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atlasy.ir/atlas/?attachment_id=3687"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atlasy.ir/atlas/?attachment_id=3688"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atlasy.ir/atlas/?attachment_id=3689" TargetMode="Externa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www.atlasy.ir/atlas/?attachment_id=369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atlasy.ir/atlas/?attachment_id=3693"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atlasy.ir/atlas/?attachment_id=3692" TargetMode="Externa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hyperlink" Target="http://www.atlasy.ir/atlas/?attachment_id=369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atlasy.ir/atlas/?attachment_id=3157"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atlasy.ir/atlas/?attachment_id=315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atlasy.ir/atlas/?attachment_id=3159" TargetMode="Externa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hyperlink" Target="http://www.atlasy.ir/atlas/?attachment_id=3160"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atlasy.ir/atlas/?attachment_id=3162"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atlasy.ir/atlas/?attachment_id=3163"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www.atlasy.ir/atlas/?attachment_id=3167" TargetMode="External"/><Relationship Id="rId3" Type="http://schemas.openxmlformats.org/officeDocument/2006/relationships/image" Target="../media/image82.jpeg"/><Relationship Id="rId7" Type="http://schemas.openxmlformats.org/officeDocument/2006/relationships/image" Target="../media/image84.jpeg"/><Relationship Id="rId2" Type="http://schemas.openxmlformats.org/officeDocument/2006/relationships/hyperlink" Target="http://www.atlasy.ir/atlas/?attachment_id=3164" TargetMode="External"/><Relationship Id="rId1" Type="http://schemas.openxmlformats.org/officeDocument/2006/relationships/slideLayout" Target="../slideLayouts/slideLayout2.xml"/><Relationship Id="rId6" Type="http://schemas.openxmlformats.org/officeDocument/2006/relationships/hyperlink" Target="http://www.atlasy.ir/atlas/?attachment_id=3166" TargetMode="External"/><Relationship Id="rId5" Type="http://schemas.openxmlformats.org/officeDocument/2006/relationships/image" Target="../media/image83.jpeg"/><Relationship Id="rId4" Type="http://schemas.openxmlformats.org/officeDocument/2006/relationships/hyperlink" Target="http://www.atlasy.ir/atlas/?attachment_id=3165" TargetMode="External"/><Relationship Id="rId9"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hyperlink" Target="http://www.atlasy.ir/atlas/?attachment_id=3168" TargetMode="External"/><Relationship Id="rId1" Type="http://schemas.openxmlformats.org/officeDocument/2006/relationships/slideLayout" Target="../slideLayouts/slideLayout2.xml"/><Relationship Id="rId6" Type="http://schemas.openxmlformats.org/officeDocument/2006/relationships/hyperlink" Target="http://www.atlasy.ir/atlas/?attachment_id=3170" TargetMode="External"/><Relationship Id="rId5" Type="http://schemas.openxmlformats.org/officeDocument/2006/relationships/image" Target="../media/image87.jpeg"/><Relationship Id="rId4" Type="http://schemas.openxmlformats.org/officeDocument/2006/relationships/hyperlink" Target="http://www.atlasy.ir/atlas/?attachment_id=3169"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atlasy.ir/atlas/?attachment_id=2999"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www.atlasy.ir/atlas/?attachment_id=3000"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atlasy.ir/atlas/?attachment_id=3001" TargetMode="Externa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hyperlink" Target="http://www.atlasy.ir/atlas/?attachment_id=3002"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rasadgah.com/wp-content/uploads/2013/12/park-mooze-nojoom-5.jpg" TargetMode="External"/><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rasadgah.com/wp-content/uploads/2013/12/park-mooze-nojoom-2.jpg" TargetMode="External"/><Relationship Id="rId1" Type="http://schemas.openxmlformats.org/officeDocument/2006/relationships/slideLayout" Target="../slideLayouts/slideLayout2.xml"/><Relationship Id="rId6" Type="http://schemas.openxmlformats.org/officeDocument/2006/relationships/hyperlink" Target="http://rasadgah.com/wp-content/uploads/2013/12/park-mooze-nojoom-3.jpg" TargetMode="External"/><Relationship Id="rId5" Type="http://schemas.openxmlformats.org/officeDocument/2006/relationships/image" Target="../media/image5.jpeg"/><Relationship Id="rId4" Type="http://schemas.openxmlformats.org/officeDocument/2006/relationships/hyperlink" Target="http://rasadgah.com/wp-content/uploads/2013/12/park-mooze-nojoom-4.jpg" TargetMode="External"/><Relationship Id="rId9"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rasadgah.com/wp-content/uploads/2013/12/park-mooze-nojoom-24.jpg" TargetMode="External"/><Relationship Id="rId13"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0.jpeg"/><Relationship Id="rId12" Type="http://schemas.openxmlformats.org/officeDocument/2006/relationships/hyperlink" Target="http://rasadgah.com/wp-content/uploads/2013/12/park-mooze-nojoom-20.jpg" TargetMode="External"/><Relationship Id="rId2" Type="http://schemas.openxmlformats.org/officeDocument/2006/relationships/hyperlink" Target="http://rasadgah.com/wp-content/uploads/2013/12/park-mooze-nojoom-19.jpg" TargetMode="External"/><Relationship Id="rId1" Type="http://schemas.openxmlformats.org/officeDocument/2006/relationships/slideLayout" Target="../slideLayouts/slideLayout2.xml"/><Relationship Id="rId6" Type="http://schemas.openxmlformats.org/officeDocument/2006/relationships/hyperlink" Target="http://rasadgah.com/wp-content/uploads/2013/12/park-mooze-nojoom-23.jpg" TargetMode="External"/><Relationship Id="rId11" Type="http://schemas.openxmlformats.org/officeDocument/2006/relationships/image" Target="../media/image12.jpeg"/><Relationship Id="rId5" Type="http://schemas.openxmlformats.org/officeDocument/2006/relationships/image" Target="../media/image9.jpeg"/><Relationship Id="rId10" Type="http://schemas.openxmlformats.org/officeDocument/2006/relationships/hyperlink" Target="http://rasadgah.com/wp-content/uploads/2013/12/park-mooze-nojoom-21.jpg" TargetMode="External"/><Relationship Id="rId4" Type="http://schemas.openxmlformats.org/officeDocument/2006/relationships/hyperlink" Target="http://rasadgah.com/wp-content/uploads/2013/12/park-mooze-nojoom-22.jpg" TargetMode="External"/><Relationship Id="rId9"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www.farsicad.com/wp-content/uploads/2011/08/Contemporary-Art-Museums-www.FarsiCad.Com-05-view-from-the-park-1000x451.jpg"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farsicad.com/wp-content/uploads/2011/08/Contemporary-Art-Museums-www.FarsiCad.Com-06-sky-art-terrace-view-1000x663.jpg" TargetMode="External"/><Relationship Id="rId2" Type="http://schemas.openxmlformats.org/officeDocument/2006/relationships/hyperlink" Target="http://www.farsicad.com/1390/06/contemporary-art-museums/" TargetMode="Externa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7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www.farsicad.com/wp-content/uploads/2011/08/Contemporary-Art-Museums-www.FarsiCad.Com-02-Spiral-garden-view-1000x497.jpg"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0.jpeg"/><Relationship Id="rId2" Type="http://schemas.openxmlformats.org/officeDocument/2006/relationships/hyperlink" Target="http://www.farsicad.com/wp-content/uploads/2011/08/Contemporary-Art-Museums-www.FarsiCad.Com-16-commercial-area-view-1000x497.jpg" TargetMode="External"/><Relationship Id="rId1" Type="http://schemas.openxmlformats.org/officeDocument/2006/relationships/slideLayout" Target="../slideLayouts/slideLayout2.xml"/><Relationship Id="rId6" Type="http://schemas.openxmlformats.org/officeDocument/2006/relationships/hyperlink" Target="http://www.farsicad.com/wp-content/uploads/2011/08/Contemporary-Art-Museums-www.FarsiCad.Com-11-night-view-1000x521.jpg" TargetMode="External"/><Relationship Id="rId5" Type="http://schemas.openxmlformats.org/officeDocument/2006/relationships/image" Target="../media/image119.jpeg"/><Relationship Id="rId4" Type="http://schemas.openxmlformats.org/officeDocument/2006/relationships/hyperlink" Target="http://www.farsicad.com/wp-content/uploads/2011/08/Contemporary-Art-Museums-www.FarsiCad.Com-13-childrens-exhibit-view-1000x497.jpg"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rasadgah.com/wp-content/uploads/2013/12/park-mooze-nojoom-13.jpg" TargetMode="External"/><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hyperlink" Target="http://rasadgah.com/wp-content/uploads/2013/12/park-mooze-nojoom-12.jpg" TargetMode="External"/><Relationship Id="rId1" Type="http://schemas.openxmlformats.org/officeDocument/2006/relationships/slideLayout" Target="../slideLayouts/slideLayout2.xml"/><Relationship Id="rId6" Type="http://schemas.openxmlformats.org/officeDocument/2006/relationships/hyperlink" Target="http://rasadgah.com/wp-content/uploads/2013/12/park-mooze-nojoom-10.jpg" TargetMode="External"/><Relationship Id="rId11" Type="http://schemas.openxmlformats.org/officeDocument/2006/relationships/image" Target="../media/image18.jpeg"/><Relationship Id="rId5" Type="http://schemas.openxmlformats.org/officeDocument/2006/relationships/image" Target="../media/image15.jpeg"/><Relationship Id="rId10" Type="http://schemas.openxmlformats.org/officeDocument/2006/relationships/hyperlink" Target="http://rasadgah.com/wp-content/uploads/2013/12/park-mooze-nojoom-15.jpg" TargetMode="External"/><Relationship Id="rId4" Type="http://schemas.openxmlformats.org/officeDocument/2006/relationships/hyperlink" Target="http://rasadgah.com/wp-content/uploads/2013/12/park-mooze-nojoom-14.jpg" TargetMode="External"/><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rasadgah.com/wp-content/uploads/2013/12/park-mooze-nojoom-8.jpg"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rasadgah.com/wp-content/uploads/2013/12/park-mooze-nojoom-7.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algn="r"/>
            <a:r>
              <a:rPr lang="fa-IR" dirty="0" smtClean="0">
                <a:solidFill>
                  <a:schemeClr val="bg1"/>
                </a:solidFill>
              </a:rPr>
              <a:t>استادمربوطه:خانم نوروزی</a:t>
            </a:r>
          </a:p>
          <a:p>
            <a:pPr algn="r"/>
            <a:r>
              <a:rPr lang="fa-IR" dirty="0" smtClean="0">
                <a:solidFill>
                  <a:schemeClr val="bg1"/>
                </a:solidFill>
              </a:rPr>
              <a:t>هنرجو:سیما حسسن زاده</a:t>
            </a:r>
            <a:endParaRPr lang="en-US" dirty="0">
              <a:solidFill>
                <a:schemeClr val="bg1"/>
              </a:solidFill>
            </a:endParaRPr>
          </a:p>
        </p:txBody>
      </p:sp>
      <p:sp>
        <p:nvSpPr>
          <p:cNvPr id="2" name="Title 1"/>
          <p:cNvSpPr>
            <a:spLocks noGrp="1"/>
          </p:cNvSpPr>
          <p:nvPr>
            <p:ph type="ctrTitle"/>
          </p:nvPr>
        </p:nvSpPr>
        <p:spPr/>
        <p:txBody>
          <a:bodyPr/>
          <a:lstStyle/>
          <a:p>
            <a:r>
              <a:rPr lang="fa-IR" b="1" dirty="0" smtClean="0">
                <a:solidFill>
                  <a:schemeClr val="accent5">
                    <a:lumMod val="50000"/>
                  </a:schemeClr>
                </a:solidFill>
              </a:rPr>
              <a:t>بررسی کانسپت موزه های مختلف</a:t>
            </a:r>
            <a:endParaRPr lang="en-US" b="1" dirty="0">
              <a:solidFill>
                <a:schemeClr val="accent5">
                  <a:lumMod val="50000"/>
                </a:schemeClr>
              </a:solidFill>
            </a:endParaRPr>
          </a:p>
        </p:txBody>
      </p:sp>
    </p:spTree>
    <p:extLst>
      <p:ext uri="{BB962C8B-B14F-4D97-AF65-F5344CB8AC3E}">
        <p14:creationId xmlns:p14="http://schemas.microsoft.com/office/powerpoint/2010/main" val="236680158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2000" dirty="0">
                <a:effectLst/>
              </a:rPr>
              <a:t>پلانتاریوم یا آسمان نمای مجموعه به عنوان مرکز حجم آسمان نما وسیله ای است شامل یک پروژکتور نوری یا دیجیتالی که در مرکز یک نیمکره ی گنبدی شکل نصب شده و عمل شبیه سازی صورت های فلکی و سوژه های سماوی را در هر زمان از سال انجام می </a:t>
            </a:r>
            <a:r>
              <a:rPr lang="ar-SA" sz="2000" dirty="0" smtClean="0">
                <a:effectLst/>
              </a:rPr>
              <a:t>دهد</a:t>
            </a:r>
            <a:r>
              <a:rPr lang="fa-IR" sz="2000" dirty="0" smtClean="0">
                <a:effectLst/>
              </a:rPr>
              <a:t>.</a:t>
            </a:r>
            <a:endParaRPr lang="en-US" sz="2000" dirty="0"/>
          </a:p>
        </p:txBody>
      </p:sp>
      <p:pic>
        <p:nvPicPr>
          <p:cNvPr id="4" name="Content Placeholder 3" descr="پلانتاریوم یا آسمان نمای مجموعه به عنوان مرکز حجم آسمان نما وسیله ای است شامل یک پروژکتور نوری یا دیجیتالی که در مرکز یک نیمکره ی گنبدی شکل نصب شده و عمل شبیه سازی صورت های فلکی و سوژه های سماوی را در هر زمان از سال انجام می دهد.">
            <a:hlinkClick r:id="rId2"/>
          </p:cNvPr>
          <p:cNvPicPr>
            <a:picLocks noGrp="1"/>
          </p:cNvPicPr>
          <p:nvPr>
            <p:ph sz="quarter" idx="13"/>
          </p:nvPr>
        </p:nvPicPr>
        <p:blipFill>
          <a:blip r:embed="rId3" cstate="print"/>
          <a:srcRect/>
          <a:stretch>
            <a:fillRect/>
          </a:stretch>
        </p:blipFill>
        <p:spPr bwMode="auto">
          <a:xfrm>
            <a:off x="533400" y="609600"/>
            <a:ext cx="5257800" cy="33528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568912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fa-IR" sz="4800" b="0" dirty="0" smtClean="0">
                <a:solidFill>
                  <a:schemeClr val="tx1"/>
                </a:solidFill>
              </a:rPr>
              <a:t>موزه هنر های معاصر</a:t>
            </a:r>
            <a:endParaRPr lang="en-US" sz="4800" b="0" dirty="0">
              <a:solidFill>
                <a:schemeClr val="tx1"/>
              </a:solidFill>
            </a:endParaRPr>
          </a:p>
        </p:txBody>
      </p:sp>
      <p:pic>
        <p:nvPicPr>
          <p:cNvPr id="4" name="grd_Slide_ctl02_Image1" descr="http://etoood.com/Images/Project/Large/1918634465074108405555201110178407.jpg"/>
          <p:cNvPicPr>
            <a:picLocks noGrp="1"/>
          </p:cNvPicPr>
          <p:nvPr>
            <p:ph sz="quarter" idx="13"/>
          </p:nvPr>
        </p:nvPicPr>
        <p:blipFill>
          <a:blip r:embed="rId2" cstate="print"/>
          <a:srcRect/>
          <a:stretch>
            <a:fillRect/>
          </a:stretch>
        </p:blipFill>
        <p:spPr bwMode="auto">
          <a:xfrm>
            <a:off x="529988" y="381000"/>
            <a:ext cx="4267200" cy="2819400"/>
          </a:xfrm>
          <a:prstGeom prst="rect">
            <a:avLst/>
          </a:prstGeom>
          <a:ln>
            <a:noFill/>
          </a:ln>
          <a:effectLst>
            <a:outerShdw blurRad="292100" dist="139700" dir="2700000" algn="tl" rotWithShape="0">
              <a:srgbClr val="333333">
                <a:alpha val="65000"/>
              </a:srgbClr>
            </a:outerShdw>
          </a:effectLst>
        </p:spPr>
      </p:pic>
      <p:pic>
        <p:nvPicPr>
          <p:cNvPr id="5" name="grd_Slide_ctl02_Image1" descr="http://etoood.com/Images/Project/Large/1918634465075167175680201156177177.jpg"/>
          <p:cNvPicPr>
            <a:picLocks/>
          </p:cNvPicPr>
          <p:nvPr/>
        </p:nvPicPr>
        <p:blipFill>
          <a:blip r:embed="rId3" cstate="print"/>
          <a:srcRect/>
          <a:stretch>
            <a:fillRect/>
          </a:stretch>
        </p:blipFill>
        <p:spPr bwMode="auto">
          <a:xfrm>
            <a:off x="4495800" y="2057400"/>
            <a:ext cx="3962400" cy="22125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582970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3200" dirty="0">
                <a:effectLst/>
              </a:rPr>
              <a:t>تحلیل سایت زمین مورد طراحی که واقع در چهارراه ادبیات میباشد</a:t>
            </a:r>
            <a:endParaRPr lang="en-US" sz="3200" dirty="0"/>
          </a:p>
        </p:txBody>
      </p:sp>
      <p:pic>
        <p:nvPicPr>
          <p:cNvPr id="4" name="grd_Slide_ctl02_Image1" descr="http://etoood.com/Images/Project/Large/1918634465022747962365201134177967.jpg"/>
          <p:cNvPicPr>
            <a:picLocks noGrp="1"/>
          </p:cNvPicPr>
          <p:nvPr>
            <p:ph sz="quarter" idx="13"/>
          </p:nvPr>
        </p:nvPicPr>
        <p:blipFill>
          <a:blip r:embed="rId2" cstate="print"/>
          <a:srcRect/>
          <a:stretch>
            <a:fillRect/>
          </a:stretch>
        </p:blipFill>
        <p:spPr bwMode="auto">
          <a:xfrm>
            <a:off x="609600" y="609600"/>
            <a:ext cx="77724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3462140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648200"/>
            <a:ext cx="6512511" cy="1143000"/>
          </a:xfrm>
        </p:spPr>
        <p:txBody>
          <a:bodyPr/>
          <a:lstStyle/>
          <a:p>
            <a:r>
              <a:rPr lang="ar-SA" sz="2000" dirty="0">
                <a:effectLst/>
              </a:rPr>
              <a:t>روند طراحی گرافیکی،حجمی و پلان </a:t>
            </a:r>
            <a:r>
              <a:rPr lang="ar-SA" sz="2000" dirty="0" smtClean="0">
                <a:effectLst/>
              </a:rPr>
              <a:t>مجموعه</a:t>
            </a:r>
            <a:r>
              <a:rPr lang="en-US" sz="2000" dirty="0">
                <a:effectLst/>
              </a:rPr>
              <a:t/>
            </a:r>
            <a:br>
              <a:rPr lang="en-US" sz="2000" dirty="0">
                <a:effectLst/>
              </a:rPr>
            </a:br>
            <a:r>
              <a:rPr lang="ar-SA" sz="2000" dirty="0">
                <a:effectLst/>
              </a:rPr>
              <a:t>همانطور که گفته شد از خطوط گرافیکی در این طرح الهام گرفته شده و سعی بر درگیری مخاطب با موزه و دعوت شدن ناخودآگاه وی به درون فضای موزه میباشد که میتوان نوع به کارگیری این خطوط دعوت کننده را در </a:t>
            </a:r>
            <a:r>
              <a:rPr lang="ar-SA" sz="2000" dirty="0" smtClean="0">
                <a:effectLst/>
              </a:rPr>
              <a:t>تصویربالا </a:t>
            </a:r>
            <a:r>
              <a:rPr lang="ar-SA" sz="2000" dirty="0">
                <a:effectLst/>
              </a:rPr>
              <a:t>مشاهده </a:t>
            </a:r>
            <a:r>
              <a:rPr lang="ar-SA" sz="2000" dirty="0" smtClean="0">
                <a:effectLst/>
              </a:rPr>
              <a:t>کرد.</a:t>
            </a:r>
            <a:r>
              <a:rPr lang="en-US" sz="2000" dirty="0">
                <a:effectLst/>
              </a:rPr>
              <a:t/>
            </a:r>
            <a:br>
              <a:rPr lang="en-US" sz="2000" dirty="0">
                <a:effectLst/>
              </a:rPr>
            </a:br>
            <a:endParaRPr lang="en-US" sz="2000" dirty="0"/>
          </a:p>
        </p:txBody>
      </p:sp>
      <p:pic>
        <p:nvPicPr>
          <p:cNvPr id="4" name="grd_Slide_ctl02_Image1" descr="http://etoood.com/Images/Project/Large/1918634465028507300775201110177307.jpg"/>
          <p:cNvPicPr>
            <a:picLocks noGrp="1"/>
          </p:cNvPicPr>
          <p:nvPr>
            <p:ph sz="quarter" idx="13"/>
          </p:nvPr>
        </p:nvPicPr>
        <p:blipFill>
          <a:blip r:embed="rId2" cstate="print"/>
          <a:srcRect/>
          <a:stretch>
            <a:fillRect/>
          </a:stretch>
        </p:blipFill>
        <p:spPr bwMode="auto">
          <a:xfrm>
            <a:off x="228600" y="0"/>
            <a:ext cx="7848600" cy="42957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50847657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2000" dirty="0">
                <a:effectLst/>
              </a:rPr>
              <a:t>طراحی سایت این مجموعه به صورت حجمی جهت درگیری هرچه بیشتر سایت و حجم انجام شد،چرا که بستر طراحی گاه از خود بنا نقش موثر تری را بازی میکند.در اینجا </a:t>
            </a:r>
            <a:r>
              <a:rPr lang="ar-SA" sz="2000" dirty="0" smtClean="0">
                <a:effectLst/>
              </a:rPr>
              <a:t>بن</a:t>
            </a:r>
            <a:r>
              <a:rPr lang="fa-IR" sz="2000" dirty="0">
                <a:effectLst/>
              </a:rPr>
              <a:t>ا</a:t>
            </a:r>
            <a:r>
              <a:rPr lang="ar-SA" sz="2000" dirty="0" smtClean="0">
                <a:effectLst/>
              </a:rPr>
              <a:t> </a:t>
            </a:r>
            <a:r>
              <a:rPr lang="ar-SA" sz="2000" dirty="0">
                <a:effectLst/>
              </a:rPr>
              <a:t>به عنوان ماهیت اصلی و سایت به عنوان عنصر مکمل عمل میکند و سعی </a:t>
            </a:r>
            <a:r>
              <a:rPr lang="ar-SA" sz="2000" dirty="0" smtClean="0">
                <a:effectLst/>
              </a:rPr>
              <a:t>به</a:t>
            </a:r>
            <a:r>
              <a:rPr lang="fa-IR" sz="2000" dirty="0" smtClean="0">
                <a:effectLst/>
              </a:rPr>
              <a:t> </a:t>
            </a:r>
            <a:r>
              <a:rPr lang="ar-SA" sz="2000" dirty="0" smtClean="0">
                <a:effectLst/>
              </a:rPr>
              <a:t>تاکید </a:t>
            </a:r>
            <a:r>
              <a:rPr lang="ar-SA" sz="2000" dirty="0">
                <a:effectLst/>
              </a:rPr>
              <a:t>بر بنا </a:t>
            </a:r>
            <a:r>
              <a:rPr lang="ar-SA" sz="2000" dirty="0" smtClean="0">
                <a:effectLst/>
              </a:rPr>
              <a:t>دارد</a:t>
            </a:r>
            <a:r>
              <a:rPr lang="en-US" sz="2000" dirty="0">
                <a:effectLst/>
              </a:rPr>
              <a:t/>
            </a:r>
            <a:br>
              <a:rPr lang="en-US" sz="2000" dirty="0">
                <a:effectLst/>
              </a:rPr>
            </a:br>
            <a:r>
              <a:rPr lang="en-US" sz="2000" dirty="0">
                <a:effectLst/>
              </a:rPr>
              <a:t/>
            </a:r>
            <a:br>
              <a:rPr lang="en-US" sz="2000" dirty="0">
                <a:effectLst/>
              </a:rPr>
            </a:br>
            <a:endParaRPr lang="en-US" sz="2000" dirty="0"/>
          </a:p>
        </p:txBody>
      </p:sp>
      <p:pic>
        <p:nvPicPr>
          <p:cNvPr id="4" name="grd_Slide_ctl02_Image1" descr="http://etoood.com/Images/Project/Large/1918634465035512116110201151172117.jpg"/>
          <p:cNvPicPr>
            <a:picLocks noGrp="1"/>
          </p:cNvPicPr>
          <p:nvPr>
            <p:ph sz="quarter" idx="13"/>
          </p:nvPr>
        </p:nvPicPr>
        <p:blipFill>
          <a:blip r:embed="rId2" cstate="print"/>
          <a:srcRect/>
          <a:stretch>
            <a:fillRect/>
          </a:stretch>
        </p:blipFill>
        <p:spPr bwMode="auto">
          <a:xfrm>
            <a:off x="685800" y="457200"/>
            <a:ext cx="7772400" cy="3810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7050483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0"/>
            <a:ext cx="6512511" cy="1143000"/>
          </a:xfrm>
        </p:spPr>
        <p:txBody>
          <a:bodyPr/>
          <a:lstStyle/>
          <a:p>
            <a:r>
              <a:rPr lang="fa-IR" sz="4000" dirty="0" smtClean="0"/>
              <a:t>پلان زیرزمین</a:t>
            </a:r>
            <a:endParaRPr lang="en-US" sz="4000" dirty="0"/>
          </a:p>
        </p:txBody>
      </p:sp>
      <p:pic>
        <p:nvPicPr>
          <p:cNvPr id="4" name="grd_Slide_ctl02_Image1" descr="http://etoood.com/Images/Project/Large/1918634465038815840205201121175847.jpg"/>
          <p:cNvPicPr>
            <a:picLocks noGrp="1"/>
          </p:cNvPicPr>
          <p:nvPr>
            <p:ph sz="quarter" idx="13"/>
          </p:nvPr>
        </p:nvPicPr>
        <p:blipFill>
          <a:blip r:embed="rId2" cstate="print"/>
          <a:srcRect/>
          <a:stretch>
            <a:fillRect/>
          </a:stretch>
        </p:blipFill>
        <p:spPr bwMode="auto">
          <a:xfrm>
            <a:off x="990600" y="533400"/>
            <a:ext cx="6876197" cy="423550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4535777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3600" dirty="0" smtClean="0"/>
              <a:t>پلان طبقه همکف واول</a:t>
            </a:r>
            <a:endParaRPr lang="en-US" sz="3600" dirty="0"/>
          </a:p>
        </p:txBody>
      </p:sp>
      <p:pic>
        <p:nvPicPr>
          <p:cNvPr id="4" name="grd_Slide_ctl02_Image1" descr="http://etoood.com/Images/Project/Large/1918634465041276493260201127176497.jpg"/>
          <p:cNvPicPr>
            <a:picLocks noGrp="1"/>
          </p:cNvPicPr>
          <p:nvPr>
            <p:ph sz="quarter" idx="13"/>
          </p:nvPr>
        </p:nvPicPr>
        <p:blipFill>
          <a:blip r:embed="rId2" cstate="print"/>
          <a:srcRect/>
          <a:stretch>
            <a:fillRect/>
          </a:stretch>
        </p:blipFill>
        <p:spPr bwMode="auto">
          <a:xfrm>
            <a:off x="1371600" y="304800"/>
            <a:ext cx="6400800" cy="40386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83057964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1800" dirty="0">
                <a:effectLst/>
              </a:rPr>
              <a:t>پلان طبقه دوم که ورودی گالری ها از این طبقه تامین میشود.حس از خود دانستن موزه و کشف ،چیزی بود که به عنوان ایده به آن توجه میشد</a:t>
            </a:r>
            <a:r>
              <a:rPr lang="en-US" sz="1800" dirty="0">
                <a:effectLst/>
              </a:rPr>
              <a:t>. </a:t>
            </a:r>
            <a:r>
              <a:rPr lang="ar-SA" sz="1800" dirty="0">
                <a:effectLst/>
              </a:rPr>
              <a:t>پس از عبور از پل هوایی که از روی خیابان هجرت میگذرد ما بر روی بنا قرار گرفته و در امتداد این مسیر به فضای آینه میرسیم که تصاویری بی نظیر از مخاطبین ارائه میدهد و او را به سمت </a:t>
            </a:r>
            <a:r>
              <a:rPr lang="ar-SA" sz="1800" dirty="0" smtClean="0">
                <a:effectLst/>
              </a:rPr>
              <a:t>ورودی هدایت میکند</a:t>
            </a:r>
            <a:r>
              <a:rPr lang="fa-IR" sz="1800" dirty="0" smtClean="0">
                <a:effectLst/>
              </a:rPr>
              <a:t>.</a:t>
            </a:r>
            <a:r>
              <a:rPr lang="en-US" sz="1800" dirty="0">
                <a:effectLst/>
              </a:rPr>
              <a:t/>
            </a:r>
            <a:br>
              <a:rPr lang="en-US" sz="1800" dirty="0">
                <a:effectLst/>
              </a:rPr>
            </a:br>
            <a:endParaRPr lang="en-US" sz="1800" dirty="0"/>
          </a:p>
        </p:txBody>
      </p:sp>
      <p:pic>
        <p:nvPicPr>
          <p:cNvPr id="4" name="grd_Slide_ctl02_Image1" descr="http://etoood.com/Images/Project/Large/1918634465045641643560201144171647.jpg"/>
          <p:cNvPicPr>
            <a:picLocks noGrp="1"/>
          </p:cNvPicPr>
          <p:nvPr>
            <p:ph sz="quarter" idx="13"/>
          </p:nvPr>
        </p:nvPicPr>
        <p:blipFill>
          <a:blip r:embed="rId2" cstate="print"/>
          <a:srcRect/>
          <a:stretch>
            <a:fillRect/>
          </a:stretch>
        </p:blipFill>
        <p:spPr bwMode="auto">
          <a:xfrm>
            <a:off x="1219200" y="0"/>
            <a:ext cx="6400800" cy="413803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47092279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3200" dirty="0">
                <a:effectLst/>
              </a:rPr>
              <a:t>ورودی گالری ها که از سقف در نظر گرفته شده است</a:t>
            </a:r>
            <a:endParaRPr lang="en-US" sz="3200" dirty="0"/>
          </a:p>
        </p:txBody>
      </p:sp>
      <p:pic>
        <p:nvPicPr>
          <p:cNvPr id="4" name="grd_Slide_ctl02_Image1" descr="http://etoood.com/Images/Project/Large/1918634465048161980295201156171987.jpg"/>
          <p:cNvPicPr>
            <a:picLocks noGrp="1"/>
          </p:cNvPicPr>
          <p:nvPr>
            <p:ph sz="quarter" idx="13"/>
          </p:nvPr>
        </p:nvPicPr>
        <p:blipFill>
          <a:blip r:embed="rId2" cstate="print"/>
          <a:srcRect/>
          <a:stretch>
            <a:fillRect/>
          </a:stretch>
        </p:blipFill>
        <p:spPr bwMode="auto">
          <a:xfrm>
            <a:off x="838200" y="533400"/>
            <a:ext cx="7239000" cy="3581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7769610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d_Slide_ctl02_Image1" descr="http://etoood.com/Images/Project/Large/1918634465051779571020201157179577.jpg"/>
          <p:cNvPicPr>
            <a:picLocks noGrp="1"/>
          </p:cNvPicPr>
          <p:nvPr>
            <p:ph sz="quarter" idx="13"/>
          </p:nvPr>
        </p:nvPicPr>
        <p:blipFill>
          <a:blip r:embed="rId2" cstate="print"/>
          <a:srcRect/>
          <a:stretch>
            <a:fillRect/>
          </a:stretch>
        </p:blipFill>
        <p:spPr bwMode="auto">
          <a:xfrm>
            <a:off x="3276600" y="2438400"/>
            <a:ext cx="4953000" cy="3475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grd_Slide_ctl02_Image1" descr="http://etoood.com/Images/Project/Large/1918634465053738869445201113178867.jpg"/>
          <p:cNvPicPr/>
          <p:nvPr/>
        </p:nvPicPr>
        <p:blipFill>
          <a:blip r:embed="rId3" cstate="print"/>
          <a:srcRect/>
          <a:stretch>
            <a:fillRect/>
          </a:stretch>
        </p:blipFill>
        <p:spPr bwMode="auto">
          <a:xfrm>
            <a:off x="457200" y="461749"/>
            <a:ext cx="4191000"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9897841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a-IR" sz="4800" dirty="0" smtClean="0">
                <a:solidFill>
                  <a:schemeClr val="tx1"/>
                </a:solidFill>
              </a:rPr>
              <a:t>موزه هنر های معاصر</a:t>
            </a:r>
            <a:endParaRPr lang="en-US" sz="4800" dirty="0">
              <a:solidFill>
                <a:schemeClr val="tx1"/>
              </a:solidFill>
            </a:endParaRPr>
          </a:p>
        </p:txBody>
      </p:sp>
      <p:pic>
        <p:nvPicPr>
          <p:cNvPr id="4" name="posted_image" descr="http://memarinews.com/Image/News/nemayeshgah%20e%20beinolmelali%2001.jpg"/>
          <p:cNvPicPr>
            <a:picLocks noGrp="1"/>
          </p:cNvPicPr>
          <p:nvPr>
            <p:ph sz="quarter" idx="13"/>
          </p:nvPr>
        </p:nvPicPr>
        <p:blipFill>
          <a:blip r:embed="rId2" cstate="print"/>
          <a:stretch>
            <a:fillRect/>
          </a:stretch>
        </p:blipFill>
        <p:spPr bwMode="auto">
          <a:xfrm>
            <a:off x="1447800" y="304800"/>
            <a:ext cx="5715000" cy="3962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363483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105400"/>
            <a:ext cx="6512511" cy="1143000"/>
          </a:xfrm>
        </p:spPr>
        <p:txBody>
          <a:bodyPr/>
          <a:lstStyle/>
          <a:p>
            <a:r>
              <a:rPr lang="ar-SA" sz="2800" dirty="0">
                <a:effectLst/>
              </a:rPr>
              <a:t>انشعابی از حجم که به صورت یک پل </a:t>
            </a:r>
            <a:r>
              <a:rPr lang="ar-SA" sz="2800" dirty="0" smtClean="0">
                <a:effectLst/>
              </a:rPr>
              <a:t>به </a:t>
            </a:r>
            <a:r>
              <a:rPr lang="ar-SA" sz="2800" dirty="0">
                <a:effectLst/>
              </a:rPr>
              <a:t>فضای گودال باغچه ختم میشود</a:t>
            </a:r>
            <a:endParaRPr lang="en-US" sz="2800" dirty="0"/>
          </a:p>
        </p:txBody>
      </p:sp>
      <p:pic>
        <p:nvPicPr>
          <p:cNvPr id="4" name="grd_Slide_ctl02_Image1" descr="http://etoood.com/Images/Project/Large/191863446505549658897520119176587.jpg"/>
          <p:cNvPicPr>
            <a:picLocks noGrp="1"/>
          </p:cNvPicPr>
          <p:nvPr>
            <p:ph sz="quarter" idx="13"/>
          </p:nvPr>
        </p:nvPicPr>
        <p:blipFill>
          <a:blip r:embed="rId2" cstate="print"/>
          <a:srcRect/>
          <a:stretch>
            <a:fillRect/>
          </a:stretch>
        </p:blipFill>
        <p:spPr bwMode="auto">
          <a:xfrm>
            <a:off x="1066800" y="685800"/>
            <a:ext cx="6705600" cy="34615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5326142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876800"/>
            <a:ext cx="6512511" cy="1143000"/>
          </a:xfrm>
        </p:spPr>
        <p:txBody>
          <a:bodyPr/>
          <a:lstStyle/>
          <a:p>
            <a:r>
              <a:rPr lang="ar-SA" sz="1800" dirty="0" smtClean="0">
                <a:effectLst/>
              </a:rPr>
              <a:t>فضای </a:t>
            </a:r>
            <a:r>
              <a:rPr lang="ar-SA" sz="1800" dirty="0">
                <a:effectLst/>
              </a:rPr>
              <a:t>گودال باغچه که برای نورگیری طبقه زیرزمین در </a:t>
            </a:r>
            <a:r>
              <a:rPr lang="ar-SA" sz="1800" dirty="0" smtClean="0">
                <a:effectLst/>
              </a:rPr>
              <a:t>نظر</a:t>
            </a:r>
            <a:r>
              <a:rPr lang="ar-SA" sz="1800" dirty="0">
                <a:effectLst/>
              </a:rPr>
              <a:t>گرفته </a:t>
            </a:r>
            <a:r>
              <a:rPr lang="ar-SA" sz="1800" dirty="0" smtClean="0">
                <a:effectLst/>
              </a:rPr>
              <a:t>شده</a:t>
            </a:r>
            <a:r>
              <a:rPr lang="fa-IR" sz="1800" dirty="0" smtClean="0"/>
              <a:t> </a:t>
            </a:r>
            <a:r>
              <a:rPr lang="ar-SA" sz="1800" dirty="0" smtClean="0">
                <a:effectLst/>
              </a:rPr>
              <a:t>علاوه </a:t>
            </a:r>
            <a:r>
              <a:rPr lang="ar-SA" sz="1800" dirty="0">
                <a:effectLst/>
              </a:rPr>
              <a:t>بر این امر، باعث درگیری فرم و </a:t>
            </a:r>
            <a:r>
              <a:rPr lang="ar-SA" sz="1800" dirty="0" smtClean="0">
                <a:effectLst/>
              </a:rPr>
              <a:t>حجم </a:t>
            </a:r>
            <a:r>
              <a:rPr lang="ar-SA" sz="1800" dirty="0">
                <a:effectLst/>
              </a:rPr>
              <a:t>سایت هم شده و باعث توجه به کانسپت ها میشود</a:t>
            </a:r>
            <a:r>
              <a:rPr lang="en-US" sz="1800" dirty="0">
                <a:effectLst/>
              </a:rPr>
              <a:t/>
            </a:r>
            <a:br>
              <a:rPr lang="en-US" sz="1800" dirty="0">
                <a:effectLst/>
              </a:rPr>
            </a:br>
            <a:endParaRPr lang="en-US" sz="1800" dirty="0"/>
          </a:p>
        </p:txBody>
      </p:sp>
      <p:pic>
        <p:nvPicPr>
          <p:cNvPr id="4" name="grd_Slide_ctl02_Image1" descr="http://etoood.com/Images/Project/Large/191863446505724103787020114171037.jpg"/>
          <p:cNvPicPr>
            <a:picLocks noGrp="1"/>
          </p:cNvPicPr>
          <p:nvPr>
            <p:ph sz="quarter" idx="13"/>
          </p:nvPr>
        </p:nvPicPr>
        <p:blipFill>
          <a:blip r:embed="rId2" cstate="print"/>
          <a:srcRect/>
          <a:stretch>
            <a:fillRect/>
          </a:stretch>
        </p:blipFill>
        <p:spPr bwMode="auto">
          <a:xfrm>
            <a:off x="1371600" y="838200"/>
            <a:ext cx="6400800" cy="3660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8447045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طرح موزه ریورساید  زاها حدید"/>
          <p:cNvPicPr/>
          <p:nvPr/>
        </p:nvPicPr>
        <p:blipFill>
          <a:blip r:embed="rId2" cstate="print"/>
          <a:srcRect/>
          <a:stretch>
            <a:fillRect/>
          </a:stretch>
        </p:blipFill>
        <p:spPr bwMode="auto">
          <a:xfrm>
            <a:off x="609600" y="1981200"/>
            <a:ext cx="6781799" cy="434297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Rectangle 1"/>
          <p:cNvSpPr/>
          <p:nvPr/>
        </p:nvSpPr>
        <p:spPr>
          <a:xfrm>
            <a:off x="3505200" y="838200"/>
            <a:ext cx="5288230" cy="584775"/>
          </a:xfrm>
          <a:prstGeom prst="rect">
            <a:avLst/>
          </a:prstGeom>
        </p:spPr>
        <p:txBody>
          <a:bodyPr wrap="square">
            <a:spAutoFit/>
          </a:bodyPr>
          <a:lstStyle/>
          <a:p>
            <a:r>
              <a:rPr lang="ar-SA"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موزه ریورساید در گلاسکو </a:t>
            </a: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98827333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85800"/>
            <a:ext cx="6512511" cy="1143000"/>
          </a:xfrm>
        </p:spPr>
        <p:txBody>
          <a:bodyPr/>
          <a:lstStyle/>
          <a:p>
            <a:r>
              <a:rPr lang="ar-SA" sz="2000" dirty="0">
                <a:effectLst/>
              </a:rPr>
              <a:t>معماران زاها حدید پروژه موزه ریورساید در گلاسکو – اسکاتلند – را با سقفی زیگزاگ شکل و پوشیده شده از فلز روی به اتمام رساندند . ساختمان با نمای براق و 36 متر ارتفاع مشرف به رودخانه کلاید</a:t>
            </a:r>
            <a:r>
              <a:rPr lang="en-US" sz="2000" dirty="0">
                <a:effectLst/>
              </a:rPr>
              <a:t> Clyde </a:t>
            </a:r>
            <a:r>
              <a:rPr lang="ar-SA" sz="2000" dirty="0">
                <a:effectLst/>
              </a:rPr>
              <a:t>می باشد . نوارهای نور در داخل ، مانند شکاف های نوری سبز رنگ در قسمت زیرین سقف </a:t>
            </a:r>
            <a:r>
              <a:rPr lang="ar-SA" sz="2000" dirty="0" smtClean="0">
                <a:effectLst/>
              </a:rPr>
              <a:t>موجدار </a:t>
            </a:r>
            <a:r>
              <a:rPr lang="ar-SA" sz="2000" dirty="0">
                <a:effectLst/>
              </a:rPr>
              <a:t>به نظر می رسند . موزه ریورساید از نام خود مشتق</a:t>
            </a:r>
            <a:r>
              <a:rPr lang="fa-IR" sz="2000" dirty="0">
                <a:effectLst/>
              </a:rPr>
              <a:t> </a:t>
            </a:r>
            <a:r>
              <a:rPr lang="ar-SA" sz="2000" dirty="0" smtClean="0">
                <a:effectLst/>
              </a:rPr>
              <a:t>شده </a:t>
            </a:r>
            <a:r>
              <a:rPr lang="ar-SA" sz="2000" dirty="0">
                <a:effectLst/>
              </a:rPr>
              <a:t>و طراحی آن از شهر به رودخانه جریان می یابد و نماد یک رابطه پویا است که موزه صدای اتصال شهر به رودخانه و همچنین انتقال از یکی به دیگری می </a:t>
            </a:r>
            <a:r>
              <a:rPr lang="ar-SA" sz="2000" dirty="0" smtClean="0">
                <a:effectLst/>
              </a:rPr>
              <a:t>باشد</a:t>
            </a:r>
            <a:endParaRPr lang="en-US" sz="2000" dirty="0"/>
          </a:p>
        </p:txBody>
      </p:sp>
      <p:pic>
        <p:nvPicPr>
          <p:cNvPr id="5" name="ctl00_ContentPlaceHolder1_dtLst_Pic_ctl12_Image1" descr="http://www.etoood.com/Images/News/Large/1243634467057832825785201123192827.jpg"/>
          <p:cNvPicPr/>
          <p:nvPr/>
        </p:nvPicPr>
        <p:blipFill>
          <a:blip r:embed="rId2" cstate="print"/>
          <a:srcRect/>
          <a:stretch>
            <a:fillRect/>
          </a:stretch>
        </p:blipFill>
        <p:spPr bwMode="auto">
          <a:xfrm>
            <a:off x="1135039" y="4121624"/>
            <a:ext cx="2819400" cy="21336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375683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6512511" cy="1143000"/>
          </a:xfrm>
        </p:spPr>
        <p:txBody>
          <a:bodyPr/>
          <a:lstStyle/>
          <a:p>
            <a:pPr rtl="1"/>
            <a:r>
              <a:rPr lang="ar-SA" sz="2000" dirty="0">
                <a:effectLst/>
              </a:rPr>
              <a:t>کانسپت طرح</a:t>
            </a:r>
            <a:r>
              <a:rPr lang="en-US" sz="2000" dirty="0">
                <a:effectLst/>
              </a:rPr>
              <a:t>: </a:t>
            </a:r>
            <a:r>
              <a:rPr lang="ar-SA" sz="2000" dirty="0">
                <a:effectLst/>
              </a:rPr>
              <a:t>از کانسپت های اصلی این طرح می توان به القا کردن لذت سفر در گذر زمان(حرکت از گذشته به آینده) به بازدیدکننده اشاره کرد.طراحی موزه ریورساید از متن حرکتی رودخانه مشق گرفته است.این بنا به رودخانه کلوین ملحق شده و یک رابطه پویا بین رودخانه و موزه ایجاد کرده است.ارتباط فضایی این موزه با تعبیه یک فضای باز و بدون ستون این امکان را به بازدیدکننده می دهد تا با یک حس تدریجی ، حرکت در فضا را درک کند.ارتقای شیشه ها در هر دو طرف نمای  پشت و جلو یک دیدگاه گسترده نسبت به چشم انداز رودخانه می دهد.استفاده از سنگ های گرد و متوسط به عنوان مشخص کننده مسیر حرکتی در اطراف ساختمان حس حرکت در بازدیدکننده ایجاد میکند به طوری که عموم در سایت با توجه به دیاگرام ارتباط فضایی،وارد یک فضای غیررسمی می شوند.این شیوه به حرکت و برقراری ارتباط موزه با عموم می پردازد.درختان در قسمت اسکله کاهش پیدا کردتد تا در معرض باد غالب قرار نگیرند</a:t>
            </a:r>
            <a:r>
              <a:rPr lang="en-US" sz="2000" dirty="0">
                <a:effectLst/>
              </a:rPr>
              <a:t>.</a:t>
            </a:r>
            <a:br>
              <a:rPr lang="en-US" sz="2000" dirty="0">
                <a:effectLst/>
              </a:rPr>
            </a:br>
            <a:endParaRPr lang="en-US" sz="2000" dirty="0"/>
          </a:p>
        </p:txBody>
      </p:sp>
    </p:spTree>
    <p:extLst>
      <p:ext uri="{BB962C8B-B14F-4D97-AF65-F5344CB8AC3E}">
        <p14:creationId xmlns:p14="http://schemas.microsoft.com/office/powerpoint/2010/main" val="429050369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tl00_ContentPlaceHolder1_dtLst_Pic_ctl13_Image1" descr="http://www.etoood.com/Images/News/Large/1243634467058765861770201156195867.gif"/>
          <p:cNvPicPr/>
          <p:nvPr/>
        </p:nvPicPr>
        <p:blipFill>
          <a:blip r:embed="rId2" cstate="print"/>
          <a:srcRect/>
          <a:stretch>
            <a:fillRect/>
          </a:stretch>
        </p:blipFill>
        <p:spPr bwMode="auto">
          <a:xfrm>
            <a:off x="304800" y="228600"/>
            <a:ext cx="4107550" cy="3248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tl00_ContentPlaceHolder1_dtLst_Pic_ctl16_Image1" descr="http://www.etoood.com/Images/News/Large/1243634467059785298475201138195297.gif"/>
          <p:cNvPicPr/>
          <p:nvPr/>
        </p:nvPicPr>
        <p:blipFill>
          <a:blip r:embed="rId3" cstate="print"/>
          <a:srcRect/>
          <a:stretch>
            <a:fillRect/>
          </a:stretch>
        </p:blipFill>
        <p:spPr bwMode="auto">
          <a:xfrm>
            <a:off x="304800" y="3822509"/>
            <a:ext cx="4181475" cy="2732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ctl00_ContentPlaceHolder1_dtLst_Pic_ctl14_Image1" descr="http://www.etoood.com/Images/News/Large/1243634467059209436895201140199437.gif"/>
          <p:cNvPicPr/>
          <p:nvPr/>
        </p:nvPicPr>
        <p:blipFill>
          <a:blip r:embed="rId4" cstate="print"/>
          <a:srcRect/>
          <a:stretch>
            <a:fillRect/>
          </a:stretch>
        </p:blipFill>
        <p:spPr bwMode="auto">
          <a:xfrm>
            <a:off x="4648200" y="228600"/>
            <a:ext cx="4114800" cy="3276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ctl00_ContentPlaceHolder1_dtLst_Pic_ctl15_Image1" descr="http://www.etoood.com/Images/News/Large/1243634467059555498730201115195497.gif"/>
          <p:cNvPicPr/>
          <p:nvPr/>
        </p:nvPicPr>
        <p:blipFill>
          <a:blip r:embed="rId5" cstate="print"/>
          <a:srcRect/>
          <a:stretch>
            <a:fillRect/>
          </a:stretch>
        </p:blipFill>
        <p:spPr bwMode="auto">
          <a:xfrm>
            <a:off x="4648201" y="3705366"/>
            <a:ext cx="4114799" cy="2884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736380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tl00_ContentPlaceHolder1_dtLst_Pic_ctl01_Image1" descr="http://www.etoood.com/Images/News/Large/1243634467054754429065201115194427.jpg"/>
          <p:cNvPicPr>
            <a:picLocks noGrp="1"/>
          </p:cNvPicPr>
          <p:nvPr>
            <p:ph sz="quarter" idx="13"/>
          </p:nvPr>
        </p:nvPicPr>
        <p:blipFill>
          <a:blip r:embed="rId2" cstate="print"/>
          <a:srcRect/>
          <a:stretch>
            <a:fillRect/>
          </a:stretch>
        </p:blipFill>
        <p:spPr bwMode="auto">
          <a:xfrm>
            <a:off x="4238625" y="228600"/>
            <a:ext cx="4457700" cy="2914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ctl00_ContentPlaceHolder1_dtLst_Pic_ctl02_Image1" descr="http://www.etoood.com/Images/News/Large/1243634467055153876155201155193877.jpg"/>
          <p:cNvPicPr/>
          <p:nvPr/>
        </p:nvPicPr>
        <p:blipFill>
          <a:blip r:embed="rId3" cstate="print"/>
          <a:srcRect/>
          <a:stretch>
            <a:fillRect/>
          </a:stretch>
        </p:blipFill>
        <p:spPr bwMode="auto">
          <a:xfrm>
            <a:off x="366212" y="3135057"/>
            <a:ext cx="3667125" cy="3409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طرح موزه ریورساید  زاها حدید"/>
          <p:cNvPicPr/>
          <p:nvPr/>
        </p:nvPicPr>
        <p:blipFill>
          <a:blip r:embed="rId4" cstate="print"/>
          <a:srcRect/>
          <a:stretch>
            <a:fillRect/>
          </a:stretch>
        </p:blipFill>
        <p:spPr bwMode="auto">
          <a:xfrm>
            <a:off x="5029200" y="3666076"/>
            <a:ext cx="3352800" cy="28789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ctl00_ContentPlaceHolder1_img_Big" descr="http://www.etoood.com/Images/News/Large/1243634467054207384000201120197387.jpg"/>
          <p:cNvPicPr/>
          <p:nvPr/>
        </p:nvPicPr>
        <p:blipFill>
          <a:blip r:embed="rId5" cstate="print"/>
          <a:srcRect/>
          <a:stretch>
            <a:fillRect/>
          </a:stretch>
        </p:blipFill>
        <p:spPr bwMode="auto">
          <a:xfrm>
            <a:off x="656726" y="347875"/>
            <a:ext cx="3086099" cy="2328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640471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طرح موزه ریورساید  زاها حدید"/>
          <p:cNvPicPr>
            <a:picLocks noGrp="1"/>
          </p:cNvPicPr>
          <p:nvPr>
            <p:ph sz="quarter" idx="13"/>
          </p:nvPr>
        </p:nvPicPr>
        <p:blipFill>
          <a:blip r:embed="rId2" cstate="print"/>
          <a:srcRect/>
          <a:stretch>
            <a:fillRect/>
          </a:stretch>
        </p:blipFill>
        <p:spPr bwMode="auto">
          <a:xfrm>
            <a:off x="457200" y="554156"/>
            <a:ext cx="2971800" cy="594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ctl00_ContentPlaceHolder1_dtLst_Pic_ctl11_Image1" descr="http://www.etoood.com/Images/News/Large/124363446705763372720020113193727.jpg"/>
          <p:cNvPicPr/>
          <p:nvPr/>
        </p:nvPicPr>
        <p:blipFill>
          <a:blip r:embed="rId3" cstate="print"/>
          <a:srcRect/>
          <a:stretch>
            <a:fillRect/>
          </a:stretch>
        </p:blipFill>
        <p:spPr bwMode="auto">
          <a:xfrm>
            <a:off x="3727118" y="520605"/>
            <a:ext cx="2228850" cy="2047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tl00_ContentPlaceHolder1_dtLst_Pic_ctl09_Image1" descr="http://www.etoood.com/Images/News/Large/124363446705699022346520115919227.jpg"/>
          <p:cNvPicPr/>
          <p:nvPr/>
        </p:nvPicPr>
        <p:blipFill>
          <a:blip r:embed="rId4" cstate="print"/>
          <a:srcRect/>
          <a:stretch>
            <a:fillRect/>
          </a:stretch>
        </p:blipFill>
        <p:spPr bwMode="auto">
          <a:xfrm rot="1547908">
            <a:off x="5999258" y="2876506"/>
            <a:ext cx="2762250" cy="1741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ctl00_ContentPlaceHolder1_dtLst_Pic_ctl10_Image1" descr="http://www.etoood.com/Images/News/Large/1243634467057325846515201132195847.jpg"/>
          <p:cNvPicPr/>
          <p:nvPr/>
        </p:nvPicPr>
        <p:blipFill>
          <a:blip r:embed="rId5" cstate="print"/>
          <a:srcRect/>
          <a:stretch>
            <a:fillRect/>
          </a:stretch>
        </p:blipFill>
        <p:spPr bwMode="auto">
          <a:xfrm>
            <a:off x="3727118" y="4572000"/>
            <a:ext cx="2228850"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3" descr="طرح موزه ریورساید  زاها حدید"/>
          <p:cNvPicPr>
            <a:picLocks/>
          </p:cNvPicPr>
          <p:nvPr/>
        </p:nvPicPr>
        <p:blipFill>
          <a:blip r:embed="rId2" cstate="print"/>
          <a:srcRect/>
          <a:stretch>
            <a:fillRect/>
          </a:stretch>
        </p:blipFill>
        <p:spPr bwMode="auto">
          <a:xfrm>
            <a:off x="458337" y="571216"/>
            <a:ext cx="2971800" cy="594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tl00_ContentPlaceHolder1_dtLst_Pic_ctl11_Image1" descr="http://www.etoood.com/Images/News/Large/124363446705763372720020113193727.jpg"/>
          <p:cNvPicPr/>
          <p:nvPr/>
        </p:nvPicPr>
        <p:blipFill>
          <a:blip r:embed="rId3" cstate="print"/>
          <a:srcRect/>
          <a:stretch>
            <a:fillRect/>
          </a:stretch>
        </p:blipFill>
        <p:spPr bwMode="auto">
          <a:xfrm>
            <a:off x="3728255" y="537665"/>
            <a:ext cx="2228850" cy="2047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ctl00_ContentPlaceHolder1_dtLst_Pic_ctl09_Image1" descr="http://www.etoood.com/Images/News/Large/124363446705699022346520115919227.jpg"/>
          <p:cNvPicPr/>
          <p:nvPr/>
        </p:nvPicPr>
        <p:blipFill>
          <a:blip r:embed="rId4" cstate="print"/>
          <a:srcRect/>
          <a:stretch>
            <a:fillRect/>
          </a:stretch>
        </p:blipFill>
        <p:spPr bwMode="auto">
          <a:xfrm rot="1547908">
            <a:off x="6000395" y="2893566"/>
            <a:ext cx="2762250" cy="1741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ctl00_ContentPlaceHolder1_dtLst_Pic_ctl10_Image1" descr="http://www.etoood.com/Images/News/Large/1243634467057325846515201132195847.jpg"/>
          <p:cNvPicPr/>
          <p:nvPr/>
        </p:nvPicPr>
        <p:blipFill>
          <a:blip r:embed="rId5" cstate="print"/>
          <a:srcRect/>
          <a:stretch>
            <a:fillRect/>
          </a:stretch>
        </p:blipFill>
        <p:spPr bwMode="auto">
          <a:xfrm>
            <a:off x="3728255" y="4589060"/>
            <a:ext cx="2228850"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5620761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9"/>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10"/>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4372168"/>
            <a:ext cx="6512511" cy="1952432"/>
          </a:xfrm>
        </p:spPr>
        <p:txBody>
          <a:bodyPr/>
          <a:lstStyle/>
          <a:p>
            <a:r>
              <a:rPr lang="ar-SA" sz="1800" dirty="0">
                <a:effectLst/>
              </a:rPr>
              <a:t>همانطور که از نام این موزه پیداست اینجا جایی است که به تاریخچه این سازنده ماشین آلمانی پرداخته و روند طی شده برای تولید ماشین در طول این </a:t>
            </a:r>
            <a:r>
              <a:rPr lang="ar-SA" sz="1800" dirty="0" smtClean="0">
                <a:effectLst/>
              </a:rPr>
              <a:t>سال‌ها </a:t>
            </a:r>
            <a:r>
              <a:rPr lang="ar-SA" sz="1800" dirty="0">
                <a:effectLst/>
              </a:rPr>
              <a:t>را </a:t>
            </a:r>
            <a:r>
              <a:rPr lang="ar-SA" sz="1800" dirty="0" smtClean="0">
                <a:effectLst/>
              </a:rPr>
              <a:t>مورد </a:t>
            </a:r>
            <a:r>
              <a:rPr lang="en-US" sz="1800" dirty="0" err="1" smtClean="0">
                <a:effectLst/>
              </a:rPr>
              <a:t>bmw</a:t>
            </a:r>
            <a:r>
              <a:rPr lang="ar-SA" sz="1800" dirty="0" smtClean="0">
                <a:effectLst/>
              </a:rPr>
              <a:t> </a:t>
            </a:r>
            <a:r>
              <a:rPr lang="ar-SA" sz="1800" dirty="0">
                <a:effectLst/>
              </a:rPr>
              <a:t>قراربررسی قرار می‌دهد.این </a:t>
            </a:r>
            <a:r>
              <a:rPr lang="ar-SA" sz="1800" dirty="0">
                <a:effectLst/>
              </a:rPr>
              <a:t>موزه که در نزدیک </a:t>
            </a:r>
            <a:r>
              <a:rPr lang="ar-SA" sz="1800" dirty="0" smtClean="0">
                <a:effectLst/>
              </a:rPr>
              <a:t>برج</a:t>
            </a:r>
            <a:r>
              <a:rPr lang="fa-IR" sz="1800" dirty="0" smtClean="0">
                <a:effectLst/>
              </a:rPr>
              <a:t> </a:t>
            </a:r>
            <a:r>
              <a:rPr lang="ar-SA" sz="1800" dirty="0" smtClean="0">
                <a:effectLst/>
              </a:rPr>
              <a:t>دارد شبیه </a:t>
            </a:r>
            <a:r>
              <a:rPr lang="ar-SA" sz="1800" dirty="0">
                <a:effectLst/>
              </a:rPr>
              <a:t>به ابر بزرگی است که روی زمین آرمیده است. </a:t>
            </a:r>
            <a:r>
              <a:rPr lang="ar-SA" sz="1800" dirty="0" smtClean="0">
                <a:effectLst/>
              </a:rPr>
              <a:t>طراح </a:t>
            </a:r>
            <a:r>
              <a:rPr lang="ar-SA" sz="1800" dirty="0">
                <a:effectLst/>
              </a:rPr>
              <a:t>این بنا پرفسور </a:t>
            </a:r>
            <a:r>
              <a:rPr lang="ar-SA" sz="1800" dirty="0" smtClean="0">
                <a:effectLst/>
              </a:rPr>
              <a:t>اتریشی</a:t>
            </a:r>
            <a:r>
              <a:rPr lang="ar-SA" sz="1800" dirty="0">
                <a:effectLst/>
              </a:rPr>
              <a:t>، کارل </a:t>
            </a:r>
            <a:r>
              <a:rPr lang="ar-SA" sz="1800" dirty="0" smtClean="0">
                <a:effectLst/>
              </a:rPr>
              <a:t>شوانزر</a:t>
            </a:r>
            <a:r>
              <a:rPr lang="ar-SA" sz="1800" dirty="0">
                <a:effectLst/>
              </a:rPr>
              <a:t>بوده است</a:t>
            </a:r>
            <a:r>
              <a:rPr lang="en-US" sz="1800" dirty="0"/>
              <a:t/>
            </a:r>
            <a:br>
              <a:rPr lang="en-US" sz="1800" dirty="0"/>
            </a:br>
            <a:endParaRPr lang="en-US" sz="1800" dirty="0"/>
          </a:p>
        </p:txBody>
      </p:sp>
      <p:pic>
        <p:nvPicPr>
          <p:cNvPr id="4" name="Content Placeholder 3" descr="برترین موزه‌های جهان,برترین موزه‌های جهان از نظر طراحی">
            <a:hlinkClick r:id="rId3" tgtFrame="&quot;_blank&quot;" tooltip="&quot;برترین موزه‌های جهان,برترین موزه‌های جهان از نظر طراحی&quot;"/>
          </p:cNvPr>
          <p:cNvPicPr>
            <a:picLocks noGrp="1"/>
          </p:cNvPicPr>
          <p:nvPr>
            <p:ph sz="quarter" idx="13"/>
          </p:nvPr>
        </p:nvPicPr>
        <p:blipFill>
          <a:blip r:embed="rId4" cstate="print"/>
          <a:srcRect/>
          <a:stretch>
            <a:fillRect/>
          </a:stretch>
        </p:blipFill>
        <p:spPr bwMode="auto">
          <a:xfrm>
            <a:off x="1143000" y="1524000"/>
            <a:ext cx="64008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209800" y="436728"/>
            <a:ext cx="6556264" cy="584775"/>
          </a:xfrm>
          <a:prstGeom prst="rect">
            <a:avLst/>
          </a:prstGeom>
        </p:spPr>
        <p:txBody>
          <a:bodyPr wrap="square">
            <a:spAutoFit/>
          </a:bodyPr>
          <a:lstStyle/>
          <a:p>
            <a:pPr algn="r"/>
            <a:r>
              <a:rPr lang="ar-SA" sz="3200" b="1" dirty="0"/>
              <a:t>موزه</a:t>
            </a:r>
            <a:r>
              <a:rPr lang="en-US" sz="3200" b="1" dirty="0"/>
              <a:t> </a:t>
            </a:r>
            <a:r>
              <a:rPr lang="en-US" sz="3200" b="1" dirty="0" smtClean="0"/>
              <a:t>BMW</a:t>
            </a:r>
            <a:r>
              <a:rPr lang="ar-SA" sz="3200" b="1" dirty="0" smtClean="0"/>
              <a:t>مونیخ</a:t>
            </a:r>
            <a:r>
              <a:rPr lang="ar-SA" sz="3200" b="1" dirty="0"/>
              <a:t>، آلمان</a:t>
            </a:r>
            <a:endParaRPr lang="en-US" sz="3200" dirty="0"/>
          </a:p>
        </p:txBody>
      </p:sp>
    </p:spTree>
    <p:extLst>
      <p:ext uri="{BB962C8B-B14F-4D97-AF65-F5344CB8AC3E}">
        <p14:creationId xmlns:p14="http://schemas.microsoft.com/office/powerpoint/2010/main" val="385984105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2000" dirty="0">
                <a:effectLst/>
              </a:rPr>
              <a:t>این بنا کروی مانند طراحی شده که اشاره به پلنتاریوم یا چشم بصیرت و دانش دارد. همچنین این بنای جالب دارای بخش‌هایی پلک مانند هم </a:t>
            </a:r>
            <a:r>
              <a:rPr lang="ar-SA" sz="2000" dirty="0" smtClean="0">
                <a:effectLst/>
              </a:rPr>
              <a:t>است </a:t>
            </a:r>
            <a:r>
              <a:rPr lang="ar-SA" sz="2000" dirty="0">
                <a:effectLst/>
              </a:rPr>
              <a:t>که با باز شدن‌شان می‌توان به استخرهای اطراف دسترسی داشت. طراحان این بنا سانتیاگو کالاتراوا و فلیکس کندل هستند</a:t>
            </a:r>
            <a:endParaRPr lang="en-US" sz="2000" dirty="0"/>
          </a:p>
        </p:txBody>
      </p:sp>
      <p:pic>
        <p:nvPicPr>
          <p:cNvPr id="4" name="Content Placeholder 3" descr="برترین موزه‌های جهان,برترین موزه‌های جهان از نظر طراحی">
            <a:hlinkClick r:id="rId2" tgtFrame="&quot;_blank&quot;" tooltip="&quot;برترین موزه‌های جهان,برترین موزه‌های جهان از نظر طراحی&quot;"/>
          </p:cNvPr>
          <p:cNvPicPr>
            <a:picLocks noGrp="1"/>
          </p:cNvPicPr>
          <p:nvPr>
            <p:ph sz="quarter" idx="13"/>
          </p:nvPr>
        </p:nvPicPr>
        <p:blipFill>
          <a:blip r:embed="rId3" cstate="print"/>
          <a:srcRect/>
          <a:stretch>
            <a:fillRect/>
          </a:stretch>
        </p:blipFill>
        <p:spPr bwMode="auto">
          <a:xfrm>
            <a:off x="1371600" y="457200"/>
            <a:ext cx="6486525" cy="36695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949020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09600" y="457200"/>
            <a:ext cx="7745505" cy="1104453"/>
          </a:xfrm>
        </p:spPr>
        <p:txBody>
          <a:bodyPr>
            <a:normAutofit lnSpcReduction="10000"/>
          </a:bodyPr>
          <a:lstStyle/>
          <a:p>
            <a:pPr marL="0" indent="0" algn="r">
              <a:buNone/>
            </a:pPr>
            <a:r>
              <a:rPr lang="ar-SA" dirty="0"/>
              <a:t>ساختمان موزه هنر های معاصر تلفیقی ازمعماری مدرن و سنتی است که با </a:t>
            </a:r>
            <a:r>
              <a:rPr lang="ar-SA" dirty="0" smtClean="0"/>
              <a:t>الهام </a:t>
            </a:r>
            <a:r>
              <a:rPr lang="ar-SA" dirty="0"/>
              <a:t>از بادگیرهای مناطق حاشیه کویر ایران ساخته شده است‌</a:t>
            </a:r>
            <a:endParaRPr lang="en-US" dirty="0"/>
          </a:p>
          <a:p>
            <a:endParaRPr lang="en-US" dirty="0"/>
          </a:p>
        </p:txBody>
      </p:sp>
      <p:pic>
        <p:nvPicPr>
          <p:cNvPr id="4" name="posted_image" descr="http://www.safar-online.com/public/album_photo/40/60/5fe0_bb04.jpg?c=5c7b"/>
          <p:cNvPicPr/>
          <p:nvPr/>
        </p:nvPicPr>
        <p:blipFill>
          <a:blip r:embed="rId2" cstate="print"/>
          <a:srcRect/>
          <a:stretch>
            <a:fillRect/>
          </a:stretch>
        </p:blipFill>
        <p:spPr bwMode="auto">
          <a:xfrm>
            <a:off x="1281752" y="2362200"/>
            <a:ext cx="6553200" cy="37528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9783682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6512511" cy="5791200"/>
          </a:xfrm>
        </p:spPr>
        <p:txBody>
          <a:bodyPr/>
          <a:lstStyle/>
          <a:p>
            <a:pPr rtl="1"/>
            <a:r>
              <a:rPr lang="fa-IR" sz="2800" dirty="0"/>
              <a:t>موزه ی تازه تأسیس هنر و علم </a:t>
            </a:r>
            <a:r>
              <a:rPr lang="fa-IR" sz="2800" dirty="0" smtClean="0"/>
              <a:t>سنگاپور</a:t>
            </a:r>
            <a:r>
              <a:rPr lang="fa-IR" sz="3200" dirty="0" smtClean="0"/>
              <a:t/>
            </a:r>
            <a:br>
              <a:rPr lang="fa-IR" sz="3200" dirty="0" smtClean="0"/>
            </a:br>
            <a:r>
              <a:rPr lang="fa-IR" sz="3200" dirty="0" smtClean="0"/>
              <a:t> </a:t>
            </a:r>
            <a:r>
              <a:rPr lang="fa-IR" sz="2000" dirty="0"/>
              <a:t>که در ساخت آن از فرم گل نیلوفر الهام گرفته شده، در قلب طرح توسعه ی خلیج مرینا، یک سازه ی قابل توجه در این بخش ساحلی است؛  سازه ای با بخش هایی شبیه به ١٠ انگشت که به سوی آسمان بلند شده اند. مهندس معمار این طرح موشه سفدی این موزه را به گونه ای طراحی کرده است نور طبیعی پس از عبور از نوک این انگشتان وارد بنا شده و برای تامین روشنایی دیوار های منحنی شکل بنا از آن استفاده می شود.  سقف گود شکل آن نیز آب باران را جمع کرده و از ارتفاعی ٣٥ فوتی در مرکز ساختمان به درون استخری در طبقه ی پایینی هدایت می کند (استخری که خاصیت بازتابندگی دارد) و سپس در آنجا به یک آبشار استوانه ای شکل تبدیل می شود که قابلیت خنک کردن هوا را دارد و حتی پس از آن نیز برای استفاده در سرویس های بهداشتی موزه بازیافت می شود.</a:t>
            </a:r>
            <a:r>
              <a:rPr lang="en-US" sz="2000" dirty="0"/>
              <a:t/>
            </a:r>
            <a:br>
              <a:rPr lang="en-US" sz="2000" dirty="0"/>
            </a:br>
            <a:r>
              <a:rPr lang="en-US" sz="2000" dirty="0"/>
              <a:t/>
            </a:r>
            <a:br>
              <a:rPr lang="en-US" sz="2000" dirty="0"/>
            </a:br>
            <a:endParaRPr lang="en-US" sz="2000" dirty="0"/>
          </a:p>
        </p:txBody>
      </p:sp>
    </p:spTree>
    <p:extLst>
      <p:ext uri="{BB962C8B-B14F-4D97-AF65-F5344CB8AC3E}">
        <p14:creationId xmlns:p14="http://schemas.microsoft.com/office/powerpoint/2010/main" val="245926901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برترین موزه‌های جهان,برترین موزه‌های جهان از نظر طراحی">
            <a:hlinkClick r:id="rId2" tgtFrame="&quot;_blank&quot;" tooltip="&quot;برترین موزه‌های جهان,برترین موزه‌های جهان از نظر طراحی&quot;"/>
          </p:cNvPr>
          <p:cNvPicPr>
            <a:picLocks noGrp="1"/>
          </p:cNvPicPr>
          <p:nvPr>
            <p:ph sz="quarter" idx="13"/>
          </p:nvPr>
        </p:nvPicPr>
        <p:blipFill>
          <a:blip r:embed="rId3" cstate="print"/>
          <a:srcRect/>
          <a:stretch>
            <a:fillRect/>
          </a:stretch>
        </p:blipFill>
        <p:spPr bwMode="auto">
          <a:xfrm>
            <a:off x="533400" y="457200"/>
            <a:ext cx="3886200" cy="27360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3048000"/>
            <a:ext cx="5213101" cy="366434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83041780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28600"/>
            <a:ext cx="4226511" cy="1143000"/>
          </a:xfrm>
        </p:spPr>
        <p:txBody>
          <a:bodyPr/>
          <a:lstStyle/>
          <a:p>
            <a:pPr algn="r"/>
            <a:r>
              <a:rPr lang="fa-IR" sz="2000" dirty="0" smtClean="0">
                <a:effectLst/>
              </a:rPr>
              <a:t/>
            </a:r>
            <a:br>
              <a:rPr lang="fa-IR" sz="2000" dirty="0" smtClean="0">
                <a:effectLst/>
              </a:rPr>
            </a:br>
            <a:r>
              <a:rPr lang="ar-SA" sz="2000" dirty="0" smtClean="0">
                <a:effectLst/>
              </a:rPr>
              <a:t>محورهای </a:t>
            </a:r>
            <a:r>
              <a:rPr lang="ar-SA" sz="2000" dirty="0">
                <a:effectLst/>
              </a:rPr>
              <a:t>مرکزی منطقۀ فرهنگی ابوظبی، معبر راهرو مانندی است که از موزۀ طبیعی شیخ زاید تا دریا ادامه دارد. این محورهای مرکزی و تقابل عمل آن ها با گردشگاه مشرف به دریا، در جایی که جزیره شکل می گیرد، مجزا می شود، کالبدهای داخل شاخص و ساختار فضاهای اصلی این مرکز معنا می یابد، یک انشعاب هندسی به وجود می آورد. دیاگرام فعل و انفعالات مسیرها، یک سیستم سازماندهی اولیه برای بنا و حرکتی از یک طرح عمومی به سمت ساختار آتی طرح را به طور کامل و صحیح میسر می سازد</a:t>
            </a:r>
            <a:r>
              <a:rPr lang="en-US" sz="2000" dirty="0">
                <a:effectLst/>
              </a:rPr>
              <a:t>.</a:t>
            </a:r>
            <a:br>
              <a:rPr lang="en-US" sz="2000" dirty="0">
                <a:effectLst/>
              </a:rPr>
            </a:br>
            <a:endParaRPr lang="en-US" sz="2000" dirty="0"/>
          </a:p>
        </p:txBody>
      </p:sp>
      <p:pic>
        <p:nvPicPr>
          <p:cNvPr id="4" name="Content Placeholder 3" descr="مرکز هنرهای نمایشی ابوظبی">
            <a:hlinkClick r:id="rId2"/>
          </p:cNvPr>
          <p:cNvPicPr>
            <a:picLocks noGrp="1"/>
          </p:cNvPicPr>
          <p:nvPr>
            <p:ph sz="quarter" idx="13"/>
          </p:nvPr>
        </p:nvPicPr>
        <p:blipFill>
          <a:blip r:embed="rId3" cstate="print"/>
          <a:srcRect/>
          <a:stretch>
            <a:fillRect/>
          </a:stretch>
        </p:blipFill>
        <p:spPr bwMode="auto">
          <a:xfrm>
            <a:off x="302525" y="2362200"/>
            <a:ext cx="4267200" cy="3943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457200" y="304800"/>
            <a:ext cx="4572000" cy="1754326"/>
          </a:xfrm>
          <a:prstGeom prst="rect">
            <a:avLst/>
          </a:prstGeom>
        </p:spPr>
        <p:txBody>
          <a:bodyPr>
            <a:spAutoFit/>
          </a:bodyPr>
          <a:lstStyle/>
          <a:p>
            <a:pPr algn="ctr"/>
            <a:r>
              <a:rPr lang="fa-IR" sz="3600" b="1" dirty="0" smtClean="0">
                <a:effectLst/>
              </a:rPr>
              <a:t>موزه فرهنگی ابوظبی</a:t>
            </a:r>
            <a:br>
              <a:rPr lang="fa-IR" sz="3600" b="1" dirty="0" smtClean="0">
                <a:effectLst/>
              </a:rPr>
            </a:br>
            <a:endParaRPr lang="en-US" sz="3600" b="1" dirty="0"/>
          </a:p>
        </p:txBody>
      </p:sp>
    </p:spTree>
    <p:extLst>
      <p:ext uri="{BB962C8B-B14F-4D97-AF65-F5344CB8AC3E}">
        <p14:creationId xmlns:p14="http://schemas.microsoft.com/office/powerpoint/2010/main" val="161256609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85800"/>
            <a:ext cx="6512511" cy="1143000"/>
          </a:xfrm>
        </p:spPr>
        <p:txBody>
          <a:bodyPr/>
          <a:lstStyle/>
          <a:p>
            <a:r>
              <a:rPr lang="ar-SA" sz="1800" dirty="0" smtClean="0">
                <a:effectLst/>
              </a:rPr>
              <a:t>انرژی مرکز هنرهای نمایشی نمادی از حرکت حاکم بر کالبد شهری در معابر سرپوشیدۀ پیاده و گردشگاه مشرف به دریای منطقۀ فرهنگی است،_دو جزء اولیۀ متقاطع سایت، منشعب کردن الگوریتم و رشد</a:t>
            </a:r>
            <a:r>
              <a:rPr lang="en-US" sz="1800" dirty="0" smtClean="0">
                <a:effectLst/>
              </a:rPr>
              <a:t>  </a:t>
            </a:r>
            <a:r>
              <a:rPr lang="ar-SA" sz="1800" dirty="0" smtClean="0">
                <a:effectLst/>
              </a:rPr>
              <a:t>روندهای شبیه سازی است که در بازنمایی گسترش فضایی استفاده می گردد و در مجموعۀ هندسی پایه قرار می گیرد، سپس دیاگرام ها برنامه ریزی شده و تفسیرات معماری در یک سری از دوره های متوالی به آن اضافه می شود. در این ترکیبات ابتدائی، تحلیل زیستی از دیاگرام های تجریدی به طراحی معماری تغییر شکل می ده</a:t>
            </a:r>
            <a:r>
              <a:rPr lang="fa-IR" sz="1800" dirty="0" smtClean="0">
                <a:effectLst/>
              </a:rPr>
              <a:t>د</a:t>
            </a:r>
            <a:endParaRPr lang="en-US" sz="1800" dirty="0"/>
          </a:p>
        </p:txBody>
      </p:sp>
      <p:pic>
        <p:nvPicPr>
          <p:cNvPr id="4" name="Content Placeholder 3" descr="مرکز هنرهای نمایشی ابوظبی">
            <a:hlinkClick r:id="rId2"/>
          </p:cNvPr>
          <p:cNvPicPr>
            <a:picLocks noGrp="1"/>
          </p:cNvPicPr>
          <p:nvPr>
            <p:ph sz="quarter" idx="13"/>
          </p:nvPr>
        </p:nvPicPr>
        <p:blipFill>
          <a:blip r:embed="rId3" cstate="print"/>
          <a:srcRect/>
          <a:stretch>
            <a:fillRect/>
          </a:stretch>
        </p:blipFill>
        <p:spPr bwMode="auto">
          <a:xfrm>
            <a:off x="457200" y="3810000"/>
            <a:ext cx="4267200"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144253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381000"/>
            <a:ext cx="3464511" cy="1143000"/>
          </a:xfrm>
        </p:spPr>
        <p:txBody>
          <a:bodyPr/>
          <a:lstStyle/>
          <a:p>
            <a:r>
              <a:rPr lang="ar-SA" sz="1800" dirty="0">
                <a:effectLst/>
              </a:rPr>
              <a:t>محورهای مرکزی منطقۀ فرهنگی ابوظبی، معبر راهرو مانندی است که از موزۀ طبیعی شیخ زاید تا دریا ادامه دارد. این محورهای مرکزی و تقابل عمل آن ها با گردشگاه مشرف به دریا، در جایی که جزیره شکل می گیرد، مجزا می شود، کالبدهای داخل شاخص و ساختار فضاهای اصلی این مرکز معنا می یابد، یک انشعاب هندسی به وجود می آورد. دیاگرام فعل و انفعالات مسیرها، یک سیستم سازماندهی اولیه برای بنا و حرکتی از یک طرح عمومی به سمت ساختار آتی طرح را به طور کامل و صحیح میسر می </a:t>
            </a:r>
            <a:r>
              <a:rPr lang="ar-SA" sz="1800" dirty="0" smtClean="0">
                <a:effectLst/>
              </a:rPr>
              <a:t>سازد</a:t>
            </a:r>
            <a:r>
              <a:rPr lang="en-US" sz="1800" dirty="0">
                <a:effectLst/>
              </a:rPr>
              <a:t/>
            </a:r>
            <a:br>
              <a:rPr lang="en-US" sz="1800" dirty="0">
                <a:effectLst/>
              </a:rPr>
            </a:br>
            <a:endParaRPr lang="en-US" sz="1800" dirty="0"/>
          </a:p>
        </p:txBody>
      </p:sp>
      <p:pic>
        <p:nvPicPr>
          <p:cNvPr id="4" name="Content Placeholder 3" descr="مرکز هنرهای نمایشی ابوظبی">
            <a:hlinkClick r:id="rId2"/>
          </p:cNvPr>
          <p:cNvPicPr>
            <a:picLocks noGrp="1"/>
          </p:cNvPicPr>
          <p:nvPr>
            <p:ph sz="quarter" idx="13"/>
          </p:nvPr>
        </p:nvPicPr>
        <p:blipFill>
          <a:blip r:embed="rId3" cstate="print"/>
          <a:srcRect/>
          <a:stretch>
            <a:fillRect/>
          </a:stretch>
        </p:blipFill>
        <p:spPr bwMode="auto">
          <a:xfrm>
            <a:off x="381000" y="609600"/>
            <a:ext cx="44958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مرکز هنرهای نمایشی ابوظبی">
            <a:hlinkClick r:id="rId4"/>
          </p:cNvPr>
          <p:cNvPicPr/>
          <p:nvPr/>
        </p:nvPicPr>
        <p:blipFill>
          <a:blip r:embed="rId5" cstate="print"/>
          <a:srcRect/>
          <a:stretch>
            <a:fillRect/>
          </a:stretch>
        </p:blipFill>
        <p:spPr bwMode="auto">
          <a:xfrm>
            <a:off x="457200" y="2895600"/>
            <a:ext cx="441960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537868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47700"/>
            <a:ext cx="6512511" cy="1143000"/>
          </a:xfrm>
        </p:spPr>
        <p:txBody>
          <a:bodyPr/>
          <a:lstStyle/>
          <a:p>
            <a:r>
              <a:rPr lang="ar-SA" sz="1800" dirty="0">
                <a:effectLst/>
              </a:rPr>
              <a:t>فرم تندیس گونۀ مرکز هنرهای نمایشی از حرکات خطوط پدیدار می شود، بتدریج به درون جزئی رشد یابنده گسترش می یابدکه مانند شبکه ای از شاخه ها و انشعابات متوالی است. بادهای وزنده در اطراف سایت، بر پیچیدگی معماری می افزاید. بناهایی که در ارتفاع و عمق هستند و در کالبد خود دارای نقطه های اوج چندگانه در فضاهای اجرایی می باشند،</a:t>
            </a:r>
            <a:r>
              <a:rPr lang="en-US" sz="1800" dirty="0">
                <a:effectLst/>
              </a:rPr>
              <a:t>  </a:t>
            </a:r>
            <a:r>
              <a:rPr lang="ar-SA" sz="1800" dirty="0">
                <a:effectLst/>
              </a:rPr>
              <a:t>ساختاری ارتجاعی مانند میوه ها در یک درخت انگور  را دارند و نمای آنها به سمت غرب و نزدیک به آب است</a:t>
            </a:r>
            <a:endParaRPr lang="en-US" sz="1800" dirty="0"/>
          </a:p>
        </p:txBody>
      </p:sp>
      <p:pic>
        <p:nvPicPr>
          <p:cNvPr id="4" name="Content Placeholder 3" descr="مرکز هنرهای نمایشی ابوظبی">
            <a:hlinkClick r:id="rId2"/>
          </p:cNvPr>
          <p:cNvPicPr>
            <a:picLocks noGrp="1"/>
          </p:cNvPicPr>
          <p:nvPr>
            <p:ph sz="quarter" idx="13"/>
          </p:nvPr>
        </p:nvPicPr>
        <p:blipFill>
          <a:blip r:embed="rId3" cstate="print"/>
          <a:srcRect/>
          <a:stretch>
            <a:fillRect/>
          </a:stretch>
        </p:blipFill>
        <p:spPr bwMode="auto">
          <a:xfrm>
            <a:off x="609600" y="3459304"/>
            <a:ext cx="3505200" cy="29414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مرکز هنرهای نمایشی ابوظبی">
            <a:hlinkClick r:id="rId4"/>
          </p:cNvPr>
          <p:cNvPicPr/>
          <p:nvPr/>
        </p:nvPicPr>
        <p:blipFill>
          <a:blip r:embed="rId5" cstate="print"/>
          <a:srcRect/>
          <a:stretch>
            <a:fillRect/>
          </a:stretch>
        </p:blipFill>
        <p:spPr bwMode="auto">
          <a:xfrm rot="476081">
            <a:off x="4549686" y="3518172"/>
            <a:ext cx="3690470" cy="27475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6697988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848600" cy="1143000"/>
          </a:xfrm>
        </p:spPr>
        <p:txBody>
          <a:bodyPr/>
          <a:lstStyle/>
          <a:p>
            <a:r>
              <a:rPr lang="ar-SA" sz="2000" dirty="0">
                <a:effectLst/>
              </a:rPr>
              <a:t>ارتفاع بنا به </a:t>
            </a:r>
            <a:r>
              <a:rPr lang="fa-IR" sz="2000" dirty="0">
                <a:effectLst/>
              </a:rPr>
              <a:t>۶۲</a:t>
            </a:r>
            <a:r>
              <a:rPr lang="ar-SA" sz="2000" dirty="0">
                <a:effectLst/>
              </a:rPr>
              <a:t> متر می رسد و قسمتی از مجموع خمیدگی  ساختار از موزۀ دریایی شروع شده و به جنوب موزۀ گوگنهایم ابوظبی در انتهای شمالی سایت می رسد. با اینکه مرکز حجم در لبۀ آبی قرار دارد، مرکز هنرهای نمایشی با قرار گرفتن در مرکز محورها اعتبار بیشتری می یابد. این ترتیب، بلوک ماتریس گونه در</a:t>
            </a:r>
            <a:r>
              <a:rPr lang="en-US" sz="2000" dirty="0">
                <a:effectLst/>
              </a:rPr>
              <a:t> Arterial Road (</a:t>
            </a:r>
            <a:r>
              <a:rPr lang="ar-SA" sz="2000" dirty="0">
                <a:effectLst/>
              </a:rPr>
              <a:t>جادۀ شریانی) را جدا می کند و نماهایی به سمت دریا و خط آسمان ابوظبی جلوه گر می شود. تالار کنسرت بالای چهار تأتر کوچک قرار گرفته است و اجازه می دهد که نور روز به درون نفوذ کند و جلوه های مهیجی از دریا و خط آسمان شهر از پنجرۀ عظیم آن دیده شود. سرسراهای محلی هر یک از تأترها بازدیدکنندگان را به سمت دریا هدایت می کنند تا با یک دید ثابت با محیط اطرافشان ارتباط برقرار بکنند. در قسمت شمالی بنا رستورانی با یک تراس بزرگ و سقفی سایه انداز قرار داردکه مرکز کنفرانس مجاور در بالای تأتر را در دسترس قرار می دهد. قسمت آموزشی هنرهای نمایشی در بالای تأتر تجربی و در قسمت جنوبی قرار دارد، در همان حال در قسمت انتهای غربی این تندیس که به تردد پیاده در بعضی مناطق یاری می رساند، پلی مرکز هنرهای نمایشی را به ناحیۀ مرکزی پیوند می </a:t>
            </a:r>
            <a:r>
              <a:rPr lang="ar-SA" sz="2000" dirty="0" smtClean="0">
                <a:effectLst/>
              </a:rPr>
              <a:t>دهد</a:t>
            </a:r>
            <a:r>
              <a:rPr lang="en-US" sz="2000" dirty="0">
                <a:effectLst/>
              </a:rPr>
              <a:t/>
            </a:r>
            <a:br>
              <a:rPr lang="en-US" sz="2000" dirty="0">
                <a:effectLst/>
              </a:rPr>
            </a:br>
            <a:endParaRPr lang="en-US" sz="2000" dirty="0"/>
          </a:p>
        </p:txBody>
      </p:sp>
    </p:spTree>
    <p:extLst>
      <p:ext uri="{BB962C8B-B14F-4D97-AF65-F5344CB8AC3E}">
        <p14:creationId xmlns:p14="http://schemas.microsoft.com/office/powerpoint/2010/main" val="342767895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مرکز هنرهای نمایشی ابوظبی">
            <a:hlinkClick r:id="rId2"/>
          </p:cNvPr>
          <p:cNvPicPr>
            <a:picLocks noGrp="1"/>
          </p:cNvPicPr>
          <p:nvPr>
            <p:ph sz="quarter" idx="13"/>
          </p:nvPr>
        </p:nvPicPr>
        <p:blipFill>
          <a:blip r:embed="rId3" cstate="print"/>
          <a:srcRect/>
          <a:stretch>
            <a:fillRect/>
          </a:stretch>
        </p:blipFill>
        <p:spPr bwMode="auto">
          <a:xfrm>
            <a:off x="228600" y="228600"/>
            <a:ext cx="5334000" cy="3657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descr="مرکز هنرهای نمایشی ابوظبی">
            <a:hlinkClick r:id="rId4"/>
          </p:cNvPr>
          <p:cNvPicPr/>
          <p:nvPr/>
        </p:nvPicPr>
        <p:blipFill>
          <a:blip r:embed="rId5" cstate="print"/>
          <a:srcRect/>
          <a:stretch>
            <a:fillRect/>
          </a:stretch>
        </p:blipFill>
        <p:spPr bwMode="auto">
          <a:xfrm>
            <a:off x="3810000" y="2743200"/>
            <a:ext cx="4800600" cy="38304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9931807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ar-SA" sz="2000" dirty="0" smtClean="0">
                <a:effectLst/>
              </a:rPr>
              <a:t>موزه</a:t>
            </a:r>
            <a:r>
              <a:rPr lang="en-US" sz="2000" dirty="0" smtClean="0">
                <a:effectLst/>
              </a:rPr>
              <a:t> </a:t>
            </a:r>
            <a:r>
              <a:rPr lang="en-US" sz="2000" dirty="0">
                <a:effectLst/>
              </a:rPr>
              <a:t>GC </a:t>
            </a:r>
            <a:r>
              <a:rPr lang="en-US" sz="2000" dirty="0" err="1" smtClean="0">
                <a:effectLst/>
              </a:rPr>
              <a:t>Prostho</a:t>
            </a:r>
            <a:r>
              <a:rPr lang="ar-SA" sz="2000" dirty="0" smtClean="0">
                <a:effectLst/>
              </a:rPr>
              <a:t> ژاپن</a:t>
            </a:r>
            <a:r>
              <a:rPr lang="fa-IR" sz="2000" dirty="0" smtClean="0">
                <a:effectLst/>
              </a:rPr>
              <a:t/>
            </a:r>
            <a:br>
              <a:rPr lang="fa-IR" sz="2000" dirty="0" smtClean="0">
                <a:effectLst/>
              </a:rPr>
            </a:br>
            <a:r>
              <a:rPr lang="ar-SA" sz="2000" dirty="0">
                <a:effectLst/>
              </a:rPr>
              <a:t>سیستم به کار رفته در معماری این بنا به یکی از اسباب بازی‌های قدیمی ژاپن به نام کیدوری باز می‌گردد. کیدوری در اصل تکه‌هایی از چوب است که به هم پیوسته و اشکال خاصی را ایجاد می‌کنند</a:t>
            </a:r>
            <a:r>
              <a:rPr lang="en-US" sz="2000" dirty="0">
                <a:effectLst/>
              </a:rPr>
              <a:t>. </a:t>
            </a:r>
            <a:r>
              <a:rPr lang="ar-SA" sz="2000" dirty="0">
                <a:effectLst/>
              </a:rPr>
              <a:t>نیازی به استفاده از فلز برای حفظ این اتصالات وجود ندارد. مهندس معمار این بنا جون ساتو است</a:t>
            </a:r>
            <a:endParaRPr lang="en-US" sz="2000" dirty="0"/>
          </a:p>
        </p:txBody>
      </p:sp>
      <p:pic>
        <p:nvPicPr>
          <p:cNvPr id="4" name="Content Placeholder 3" descr="برترین موزه‌های جهان,برترین موزه‌های جهان از نظر طراحی">
            <a:hlinkClick r:id="rId2" tgtFrame="&quot;_blank&quot;" tooltip="&quot;برترین موزه‌های جهان,برترین موزه‌های جهان از نظر طراحی&quot;"/>
          </p:cNvPr>
          <p:cNvPicPr>
            <a:picLocks noGrp="1"/>
          </p:cNvPicPr>
          <p:nvPr>
            <p:ph sz="quarter" idx="13"/>
          </p:nvPr>
        </p:nvPicPr>
        <p:blipFill>
          <a:blip r:embed="rId3" cstate="print"/>
          <a:srcRect/>
          <a:stretch>
            <a:fillRect/>
          </a:stretch>
        </p:blipFill>
        <p:spPr bwMode="auto">
          <a:xfrm>
            <a:off x="609600" y="304800"/>
            <a:ext cx="7848599" cy="3902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0956500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029200"/>
            <a:ext cx="6512511" cy="1143000"/>
          </a:xfrm>
        </p:spPr>
        <p:txBody>
          <a:bodyPr/>
          <a:lstStyle/>
          <a:p>
            <a:r>
              <a:rPr lang="fa-IR" sz="4400" b="0" dirty="0" smtClean="0">
                <a:solidFill>
                  <a:schemeClr val="tx1"/>
                </a:solidFill>
              </a:rPr>
              <a:t>موزه اسکله میامی</a:t>
            </a:r>
            <a:endParaRPr lang="en-US" sz="4400" b="0" dirty="0">
              <a:solidFill>
                <a:schemeClr val="tx1"/>
              </a:solidFill>
            </a:endParaRPr>
          </a:p>
        </p:txBody>
      </p:sp>
      <p:pic>
        <p:nvPicPr>
          <p:cNvPr id="4" name="Content Placeholder 3" descr="موزه اسکله میامی">
            <a:hlinkClick r:id="rId2"/>
          </p:cNvPr>
          <p:cNvPicPr>
            <a:picLocks noGrp="1"/>
          </p:cNvPicPr>
          <p:nvPr>
            <p:ph sz="quarter" idx="13"/>
          </p:nvPr>
        </p:nvPicPr>
        <p:blipFill>
          <a:blip r:embed="rId3" cstate="print"/>
          <a:srcRect/>
          <a:stretch>
            <a:fillRect/>
          </a:stretch>
        </p:blipFill>
        <p:spPr bwMode="auto">
          <a:xfrm>
            <a:off x="1143000" y="609600"/>
            <a:ext cx="6705600" cy="35123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2720289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5029200"/>
            <a:ext cx="6512511" cy="1143000"/>
          </a:xfrm>
        </p:spPr>
        <p:txBody>
          <a:bodyPr/>
          <a:lstStyle/>
          <a:p>
            <a:r>
              <a:rPr lang="ar-SA" dirty="0"/>
              <a:t>موزه نجوم</a:t>
            </a:r>
            <a:endParaRPr lang="en-US" dirty="0"/>
          </a:p>
        </p:txBody>
      </p:sp>
      <p:pic>
        <p:nvPicPr>
          <p:cNvPr id="4" name="Content Placeholder 3" descr="park-mooze-nojoom">
            <a:hlinkClick r:id="rId2"/>
          </p:cNvPr>
          <p:cNvPicPr>
            <a:picLocks noGrp="1"/>
          </p:cNvPicPr>
          <p:nvPr>
            <p:ph sz="quarter" idx="13"/>
          </p:nvPr>
        </p:nvPicPr>
        <p:blipFill>
          <a:blip r:embed="rId3" cstate="print"/>
          <a:stretch>
            <a:fillRect/>
          </a:stretch>
        </p:blipFill>
        <p:spPr bwMode="auto">
          <a:xfrm>
            <a:off x="1143000" y="744141"/>
            <a:ext cx="6400800" cy="34504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8858483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0"/>
            <a:ext cx="6512511" cy="1143000"/>
          </a:xfrm>
        </p:spPr>
        <p:txBody>
          <a:bodyPr/>
          <a:lstStyle/>
          <a:p>
            <a:r>
              <a:rPr lang="ar-SA" sz="2000" dirty="0">
                <a:effectLst/>
              </a:rPr>
              <a:t>اولین:فرم خارجی می باشد که نمادی از احساسات و رنج همراه با مهاجرت ِ مهاجران آمریکایی لاتین است با تأکیدی بر سرنوشت دراماتیکِ جوامع مهاجر.سازمان داخلی که از چرخاندن ارتفاعات شکل گرفته و نمادی از تلاش و مشکلات فراوانیست که مردم باید بر آن غلبه کنند.اشکال نامنظم تهاجمی از دور قابل مشاهده </a:t>
            </a:r>
            <a:r>
              <a:rPr lang="ar-SA" sz="2000" dirty="0" smtClean="0">
                <a:effectLst/>
              </a:rPr>
              <a:t>هستند</a:t>
            </a:r>
            <a:r>
              <a:rPr lang="en-US" sz="2000" dirty="0">
                <a:effectLst/>
              </a:rPr>
              <a:t/>
            </a:r>
            <a:br>
              <a:rPr lang="en-US" sz="2000" dirty="0">
                <a:effectLst/>
              </a:rPr>
            </a:br>
            <a:r>
              <a:rPr lang="ar-SA" sz="2000" dirty="0">
                <a:effectLst/>
              </a:rPr>
              <a:t>عامل دوم ، رابطه منحصر به فرد با محیط زیست ساحلی است.تند باد های این منطقه،الهام بخشِ اصلی فضای خارجی فرم می باشد.به این ترتیب،فرم خارجی تشابهی از موج های دریایی بزرگ است که یک شخصیت پویا در ارتباط با شکل ساختمان تولید می </a:t>
            </a:r>
            <a:r>
              <a:rPr lang="ar-SA" sz="2000" dirty="0" smtClean="0">
                <a:effectLst/>
              </a:rPr>
              <a:t>کند</a:t>
            </a:r>
            <a:r>
              <a:rPr lang="en-US" sz="2000" dirty="0">
                <a:effectLst/>
              </a:rPr>
              <a:t/>
            </a:r>
            <a:br>
              <a:rPr lang="en-US" sz="2000" dirty="0">
                <a:effectLst/>
              </a:rPr>
            </a:br>
            <a:endParaRPr lang="en-US" sz="2000" dirty="0"/>
          </a:p>
        </p:txBody>
      </p:sp>
    </p:spTree>
    <p:extLst>
      <p:ext uri="{BB962C8B-B14F-4D97-AF65-F5344CB8AC3E}">
        <p14:creationId xmlns:p14="http://schemas.microsoft.com/office/powerpoint/2010/main" val="133732470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موزه اسکله میامی">
            <a:hlinkClick r:id="rId2"/>
          </p:cNvPr>
          <p:cNvPicPr>
            <a:picLocks noGrp="1"/>
          </p:cNvPicPr>
          <p:nvPr>
            <p:ph sz="quarter" idx="13"/>
          </p:nvPr>
        </p:nvPicPr>
        <p:blipFill>
          <a:blip r:embed="rId3" cstate="print"/>
          <a:srcRect/>
          <a:stretch>
            <a:fillRect/>
          </a:stretch>
        </p:blipFill>
        <p:spPr bwMode="auto">
          <a:xfrm>
            <a:off x="381000" y="381000"/>
            <a:ext cx="5410200" cy="4191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descr="موزه اسکله میامی">
            <a:hlinkClick r:id="rId4"/>
          </p:cNvPr>
          <p:cNvPicPr/>
          <p:nvPr/>
        </p:nvPicPr>
        <p:blipFill>
          <a:blip r:embed="rId5" cstate="print"/>
          <a:srcRect/>
          <a:stretch>
            <a:fillRect/>
          </a:stretch>
        </p:blipFill>
        <p:spPr bwMode="auto">
          <a:xfrm>
            <a:off x="4343400" y="3810000"/>
            <a:ext cx="42672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91506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موزه اسکله میامی">
            <a:hlinkClick r:id="rId2"/>
          </p:cNvPr>
          <p:cNvPicPr>
            <a:picLocks noGrp="1"/>
          </p:cNvPicPr>
          <p:nvPr>
            <p:ph sz="quarter" idx="13"/>
          </p:nvPr>
        </p:nvPicPr>
        <p:blipFill>
          <a:blip r:embed="rId3" cstate="print"/>
          <a:srcRect/>
          <a:stretch>
            <a:fillRect/>
          </a:stretch>
        </p:blipFill>
        <p:spPr bwMode="auto">
          <a:xfrm>
            <a:off x="266700" y="661667"/>
            <a:ext cx="4000500" cy="23574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descr="موزه اسکله میامی">
            <a:hlinkClick r:id="rId4"/>
          </p:cNvPr>
          <p:cNvPicPr/>
          <p:nvPr/>
        </p:nvPicPr>
        <p:blipFill>
          <a:blip r:embed="rId5" cstate="print"/>
          <a:srcRect/>
          <a:stretch>
            <a:fillRect/>
          </a:stretch>
        </p:blipFill>
        <p:spPr bwMode="auto">
          <a:xfrm>
            <a:off x="4800600" y="4191000"/>
            <a:ext cx="3904396" cy="21584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descr="موزه اسکله میامی">
            <a:hlinkClick r:id="rId6"/>
          </p:cNvPr>
          <p:cNvPicPr/>
          <p:nvPr/>
        </p:nvPicPr>
        <p:blipFill>
          <a:blip r:embed="rId7" cstate="print"/>
          <a:srcRect/>
          <a:stretch>
            <a:fillRect/>
          </a:stretch>
        </p:blipFill>
        <p:spPr bwMode="auto">
          <a:xfrm>
            <a:off x="381000" y="3733800"/>
            <a:ext cx="3886200" cy="26384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موزه اسکله میامی">
            <a:hlinkClick r:id="rId8"/>
          </p:cNvPr>
          <p:cNvPicPr/>
          <p:nvPr/>
        </p:nvPicPr>
        <p:blipFill>
          <a:blip r:embed="rId9" cstate="print"/>
          <a:srcRect/>
          <a:stretch>
            <a:fillRect/>
          </a:stretch>
        </p:blipFill>
        <p:spPr bwMode="auto">
          <a:xfrm>
            <a:off x="4800600" y="464024"/>
            <a:ext cx="3993105" cy="27527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41171024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257800"/>
            <a:ext cx="6512511" cy="1143000"/>
          </a:xfrm>
        </p:spPr>
        <p:txBody>
          <a:bodyPr/>
          <a:lstStyle/>
          <a:p>
            <a:r>
              <a:rPr lang="fa-IR" sz="4000" b="0" dirty="0" smtClean="0">
                <a:solidFill>
                  <a:schemeClr val="tx1"/>
                </a:solidFill>
              </a:rPr>
              <a:t>موزه اتومبیل </a:t>
            </a:r>
            <a:r>
              <a:rPr lang="en-US" sz="4000" b="0" dirty="0" smtClean="0">
                <a:solidFill>
                  <a:schemeClr val="tx1"/>
                </a:solidFill>
              </a:rPr>
              <a:t>GATTI3</a:t>
            </a:r>
            <a:endParaRPr lang="en-US" sz="4000" b="0" dirty="0">
              <a:solidFill>
                <a:schemeClr val="tx1"/>
              </a:solidFill>
            </a:endParaRPr>
          </a:p>
        </p:txBody>
      </p:sp>
      <p:pic>
        <p:nvPicPr>
          <p:cNvPr id="4" name="Content Placeholder 3" descr="موزه اتومبیل 3GATTI">
            <a:hlinkClick r:id="rId2"/>
          </p:cNvPr>
          <p:cNvPicPr>
            <a:picLocks noGrp="1"/>
          </p:cNvPicPr>
          <p:nvPr>
            <p:ph sz="quarter" idx="13"/>
          </p:nvPr>
        </p:nvPicPr>
        <p:blipFill>
          <a:blip r:embed="rId3" cstate="print"/>
          <a:srcRect/>
          <a:stretch>
            <a:fillRect/>
          </a:stretch>
        </p:blipFill>
        <p:spPr bwMode="auto">
          <a:xfrm>
            <a:off x="1219200" y="838200"/>
            <a:ext cx="6629400" cy="38028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0065490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419600"/>
            <a:ext cx="6512511" cy="1143000"/>
          </a:xfrm>
        </p:spPr>
        <p:txBody>
          <a:bodyPr/>
          <a:lstStyle/>
          <a:p>
            <a:r>
              <a:rPr lang="ar-SA" sz="1800" dirty="0">
                <a:effectLst/>
              </a:rPr>
              <a:t>تست ماشین سوژه ای بود برای طراحی سازه ای که صرفا به ماشین اختصاص دارد.چرا که ماشین به عنوان یک طراحی، اکتشاف نو، زمینه ای ازعلم آموزی، موضوع مقالات و وسیله جابجایی مطرح است.اینجا سازه محل تلاقی اتومبیل است با انسان در یک فضای ساختاری ارگانیک که دارای یک فضای باز با مقیاسی وسیع می </a:t>
            </a:r>
            <a:r>
              <a:rPr lang="ar-SA" sz="1800" dirty="0" smtClean="0">
                <a:effectLst/>
              </a:rPr>
              <a:t>باشد</a:t>
            </a:r>
            <a:endParaRPr lang="en-US" sz="1800" dirty="0"/>
          </a:p>
        </p:txBody>
      </p:sp>
      <p:pic>
        <p:nvPicPr>
          <p:cNvPr id="4" name="Content Placeholder 3" descr="موزه اتومبیل 3GATTI">
            <a:hlinkClick r:id="rId2"/>
          </p:cNvPr>
          <p:cNvPicPr>
            <a:picLocks noGrp="1"/>
          </p:cNvPicPr>
          <p:nvPr>
            <p:ph sz="quarter" idx="13"/>
          </p:nvPr>
        </p:nvPicPr>
        <p:blipFill>
          <a:blip r:embed="rId3" cstate="print"/>
          <a:srcRect/>
          <a:stretch>
            <a:fillRect/>
          </a:stretch>
        </p:blipFill>
        <p:spPr bwMode="auto">
          <a:xfrm>
            <a:off x="1295400" y="381000"/>
            <a:ext cx="6477000" cy="3840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286435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457200"/>
            <a:ext cx="5064711" cy="3819526"/>
          </a:xfrm>
        </p:spPr>
        <p:txBody>
          <a:bodyPr/>
          <a:lstStyle/>
          <a:p>
            <a:r>
              <a:rPr lang="ar-SA" sz="2000" dirty="0">
                <a:effectLst/>
              </a:rPr>
              <a:t>در اینجا همه چیز به ماشین ختم می شود. اینجا خبری از پلکان، دیوار، طبقه وآسانسورنیست، بلکه شما با سطوح شیبدارسروکاردارید و صعود به طبقات بالایی بایک حرکت سیال و روان همراه است. ساختارسازه براساس یک رمپ شیبدارمی باشد که قسمت ورودی وخروجی آن با یک پارتیشن شیشه ای جدا شده است. توپولوژی ساختمان </a:t>
            </a:r>
            <a:r>
              <a:rPr lang="ar-SA" sz="2000" dirty="0" smtClean="0">
                <a:effectLst/>
              </a:rPr>
              <a:t>چنین </a:t>
            </a:r>
            <a:r>
              <a:rPr lang="ar-SA" sz="2000" dirty="0">
                <a:effectLst/>
              </a:rPr>
              <a:t>است که گویی بازدید کننده حکم تماشاچی را دارد که </a:t>
            </a:r>
            <a:r>
              <a:rPr lang="ar-SA" sz="2000" dirty="0" smtClean="0">
                <a:effectLst/>
              </a:rPr>
              <a:t>ازفیلمی</a:t>
            </a:r>
            <a:r>
              <a:rPr lang="en-US" sz="2000" dirty="0" smtClean="0"/>
              <a:t> </a:t>
            </a:r>
            <a:r>
              <a:rPr lang="ar-SA" sz="2000" dirty="0" smtClean="0">
                <a:effectLst/>
              </a:rPr>
              <a:t>دیدن </a:t>
            </a:r>
            <a:r>
              <a:rPr lang="ar-SA" sz="2000" dirty="0">
                <a:effectLst/>
              </a:rPr>
              <a:t>می کند که بازیگراصلیش اتومبیل است ومی بایست فریم فریم شاهد فیلم باشد. نمای ساختمان بگونه ایست که ازخیابان های اطراف برای ماشین های رهگذر و از دید مسافران هوایی و یا حتی کاربران اینترنتی که ازدید ماهواره ای نگاه می کنند، کاربریش قابل تشخیص </a:t>
            </a:r>
            <a:r>
              <a:rPr lang="ar-SA" sz="2000" dirty="0" smtClean="0">
                <a:effectLst/>
              </a:rPr>
              <a:t>است</a:t>
            </a:r>
            <a:endParaRPr lang="en-US" sz="2000" dirty="0"/>
          </a:p>
        </p:txBody>
      </p:sp>
      <p:pic>
        <p:nvPicPr>
          <p:cNvPr id="4" name="Content Placeholder 3" descr="موزه اتومبیل 3GATTI">
            <a:hlinkClick r:id="rId2"/>
          </p:cNvPr>
          <p:cNvPicPr>
            <a:picLocks noGrp="1"/>
          </p:cNvPicPr>
          <p:nvPr>
            <p:ph sz="quarter" idx="13"/>
          </p:nvPr>
        </p:nvPicPr>
        <p:blipFill>
          <a:blip r:embed="rId3" cstate="print"/>
          <a:srcRect/>
          <a:stretch>
            <a:fillRect/>
          </a:stretch>
        </p:blipFill>
        <p:spPr bwMode="auto">
          <a:xfrm>
            <a:off x="685800" y="609600"/>
            <a:ext cx="3047999"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4" descr="موزه اتومبیل 3GATTI">
            <a:hlinkClick r:id="rId4"/>
          </p:cNvPr>
          <p:cNvPicPr/>
          <p:nvPr/>
        </p:nvPicPr>
        <p:blipFill>
          <a:blip r:embed="rId5" cstate="print"/>
          <a:srcRect/>
          <a:stretch>
            <a:fillRect/>
          </a:stretch>
        </p:blipFill>
        <p:spPr bwMode="auto">
          <a:xfrm>
            <a:off x="482221" y="4414837"/>
            <a:ext cx="3429000" cy="18192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4023446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موزه اتومبیل 3GATTI">
            <a:hlinkClick r:id="rId2"/>
          </p:cNvPr>
          <p:cNvPicPr>
            <a:picLocks noGrp="1"/>
          </p:cNvPicPr>
          <p:nvPr>
            <p:ph sz="quarter" idx="13"/>
          </p:nvPr>
        </p:nvPicPr>
        <p:blipFill>
          <a:blip r:embed="rId3" cstate="print"/>
          <a:srcRect/>
          <a:stretch>
            <a:fillRect/>
          </a:stretch>
        </p:blipFill>
        <p:spPr bwMode="auto">
          <a:xfrm>
            <a:off x="304800" y="304800"/>
            <a:ext cx="8534400" cy="6248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52180436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موزه اتومبیل 3GATTI">
            <a:hlinkClick r:id="rId2"/>
          </p:cNvPr>
          <p:cNvPicPr>
            <a:picLocks noGrp="1"/>
          </p:cNvPicPr>
          <p:nvPr>
            <p:ph sz="quarter" idx="13"/>
          </p:nvPr>
        </p:nvPicPr>
        <p:blipFill rotWithShape="1">
          <a:blip r:embed="rId3" cstate="print"/>
          <a:srcRect b="9492"/>
          <a:stretch/>
        </p:blipFill>
        <p:spPr bwMode="auto">
          <a:xfrm>
            <a:off x="381000" y="304800"/>
            <a:ext cx="388620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موزه اتومبیل 3GATTI">
            <a:hlinkClick r:id="rId4"/>
          </p:cNvPr>
          <p:cNvPicPr/>
          <p:nvPr/>
        </p:nvPicPr>
        <p:blipFill rotWithShape="1">
          <a:blip r:embed="rId5" cstate="print"/>
          <a:srcRect b="6535"/>
          <a:stretch/>
        </p:blipFill>
        <p:spPr bwMode="auto">
          <a:xfrm>
            <a:off x="4542430" y="2514600"/>
            <a:ext cx="4267200" cy="366783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7563381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105400"/>
            <a:ext cx="6512511" cy="1143000"/>
          </a:xfrm>
        </p:spPr>
        <p:txBody>
          <a:bodyPr/>
          <a:lstStyle/>
          <a:p>
            <a:r>
              <a:rPr lang="fa-IR" sz="3600" dirty="0" smtClean="0"/>
              <a:t>موزه سالوادور دالی</a:t>
            </a:r>
            <a:endParaRPr lang="en-US" sz="3600" dirty="0"/>
          </a:p>
        </p:txBody>
      </p:sp>
      <p:pic>
        <p:nvPicPr>
          <p:cNvPr id="4" name="Content Placeholder 3" descr="موزه سالوادور دالی فلوریدا">
            <a:hlinkClick r:id="rId2"/>
          </p:cNvPr>
          <p:cNvPicPr>
            <a:picLocks noGrp="1"/>
          </p:cNvPicPr>
          <p:nvPr>
            <p:ph sz="quarter" idx="13"/>
          </p:nvPr>
        </p:nvPicPr>
        <p:blipFill>
          <a:blip r:embed="rId3" cstate="print"/>
          <a:srcRect/>
          <a:stretch>
            <a:fillRect/>
          </a:stretch>
        </p:blipFill>
        <p:spPr bwMode="auto">
          <a:xfrm>
            <a:off x="1143000" y="762000"/>
            <a:ext cx="6553200" cy="3669506"/>
          </a:xfrm>
          <a:prstGeom prst="rect">
            <a:avLst/>
          </a:prstGeom>
          <a:ln>
            <a:noFill/>
          </a:ln>
          <a:effectLst>
            <a:outerShdw blurRad="190500" algn="tl" rotWithShape="0">
              <a:srgbClr val="000000">
                <a:alpha val="70000"/>
              </a:srgbClr>
            </a:outerShdw>
            <a:softEdge rad="127000"/>
          </a:effectLst>
        </p:spPr>
      </p:pic>
    </p:spTree>
    <p:extLst>
      <p:ext uri="{BB962C8B-B14F-4D97-AF65-F5344CB8AC3E}">
        <p14:creationId xmlns:p14="http://schemas.microsoft.com/office/powerpoint/2010/main" val="275907662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2000" dirty="0">
                <a:effectLst/>
              </a:rPr>
              <a:t>موزه دالی در فلوریدا طرح یان وی موس نوساز نیست،چراکه در سال </a:t>
            </a:r>
            <a:r>
              <a:rPr lang="fa-IR" sz="2000" dirty="0">
                <a:effectLst/>
              </a:rPr>
              <a:t>۱۹۸۲</a:t>
            </a:r>
            <a:r>
              <a:rPr lang="ar-SA" sz="2000" dirty="0">
                <a:effectLst/>
              </a:rPr>
              <a:t> افتتاح شده است،اما در این موزه ی </a:t>
            </a:r>
            <a:r>
              <a:rPr lang="fa-IR" sz="2000" dirty="0">
                <a:effectLst/>
              </a:rPr>
              <a:t>۶۸۰۰۰</a:t>
            </a:r>
            <a:r>
              <a:rPr lang="ar-SA" sz="2000" dirty="0">
                <a:effectLst/>
              </a:rPr>
              <a:t> متر مربعی،فضایی اضافه شده که با </a:t>
            </a:r>
            <a:r>
              <a:rPr lang="fa-IR" sz="2000" dirty="0">
                <a:effectLst/>
              </a:rPr>
              <a:t>۲۱۴۰</a:t>
            </a:r>
            <a:r>
              <a:rPr lang="ar-SA" sz="2000" dirty="0">
                <a:effectLst/>
              </a:rPr>
              <a:t> قطعه پوشیده شده است. و دارای رنگهای روغنی و آبرنگ و نقش و نگاره می </a:t>
            </a:r>
            <a:r>
              <a:rPr lang="ar-SA" sz="2000" dirty="0" smtClean="0">
                <a:effectLst/>
              </a:rPr>
              <a:t>باشد</a:t>
            </a:r>
            <a:r>
              <a:rPr lang="en-US" sz="2000" dirty="0">
                <a:effectLst/>
              </a:rPr>
              <a:t/>
            </a:r>
            <a:br>
              <a:rPr lang="en-US" sz="2000" dirty="0">
                <a:effectLst/>
              </a:rPr>
            </a:br>
            <a:endParaRPr lang="en-US" sz="2000" dirty="0"/>
          </a:p>
        </p:txBody>
      </p:sp>
      <p:pic>
        <p:nvPicPr>
          <p:cNvPr id="4" name="Content Placeholder 3" descr="موزه سالوادور دالی فلوریدا">
            <a:hlinkClick r:id="rId2"/>
          </p:cNvPr>
          <p:cNvPicPr>
            <a:picLocks noGrp="1"/>
          </p:cNvPicPr>
          <p:nvPr>
            <p:ph sz="quarter" idx="13"/>
          </p:nvPr>
        </p:nvPicPr>
        <p:blipFill>
          <a:blip r:embed="rId3" cstate="print"/>
          <a:srcRect/>
          <a:stretch>
            <a:fillRect/>
          </a:stretch>
        </p:blipFill>
        <p:spPr bwMode="auto">
          <a:xfrm>
            <a:off x="838200" y="76200"/>
            <a:ext cx="7010400" cy="40457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51328915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676400" y="5181600"/>
            <a:ext cx="6512511" cy="1143000"/>
          </a:xfrm>
        </p:spPr>
        <p:txBody>
          <a:bodyPr/>
          <a:lstStyle/>
          <a:p>
            <a:r>
              <a:rPr lang="fa-IR" sz="4800" dirty="0" smtClean="0"/>
              <a:t>کانسپت وایده اصلی</a:t>
            </a:r>
            <a:endParaRPr lang="en-US" sz="4800" dirty="0"/>
          </a:p>
        </p:txBody>
      </p:sp>
      <p:sp>
        <p:nvSpPr>
          <p:cNvPr id="2" name="Content Placeholder 1"/>
          <p:cNvSpPr>
            <a:spLocks noGrp="1"/>
          </p:cNvSpPr>
          <p:nvPr>
            <p:ph sz="quarter" idx="13"/>
          </p:nvPr>
        </p:nvSpPr>
        <p:spPr>
          <a:xfrm>
            <a:off x="762000" y="533400"/>
            <a:ext cx="7745505" cy="3877815"/>
          </a:xfrm>
        </p:spPr>
        <p:txBody>
          <a:bodyPr>
            <a:normAutofit lnSpcReduction="10000"/>
          </a:bodyPr>
          <a:lstStyle/>
          <a:p>
            <a:pPr marL="0" indent="0" algn="r">
              <a:buNone/>
            </a:pPr>
            <a:r>
              <a:rPr lang="ar-SA" dirty="0" smtClean="0"/>
              <a:t>ایده گیری از عملکرد بادگیرها برای تهویه ی طبیعی داخل گالری ها واز این مواردند</a:t>
            </a:r>
            <a:r>
              <a:rPr lang="en-US" dirty="0" smtClean="0"/>
              <a:t>.</a:t>
            </a:r>
            <a:r>
              <a:rPr lang="en-US" dirty="0"/>
              <a:t/>
            </a:r>
            <a:br>
              <a:rPr lang="en-US" dirty="0"/>
            </a:br>
            <a:r>
              <a:rPr lang="ar-SA" dirty="0"/>
              <a:t>البته ایده ی اصلی شکل گیری حجم کلی، هندسه حاکم بر کهکشان ها و اجرام سماوی می باشد شکل گیری اجرام سماوی از خوشه ها گرفته که دربرگیرنده ی چندین کهکشان هستند تا کهکشان ها، منظومه ها و حتی سیارات که خود دارای چندین قمر هستند، همگی بر اساس مرکزیت و گردش حول یک مرکز ثابت می باشد.مرکزیتی که حتی در کوچکترین ذره ی کشف شده تاکنون توسط بشر یعنی اتم ها نیر قابل مشاهده است در اتم ها نیر الکترون ها و پروتون ها در مدارهایی حول هسته ی اتم در گردشند. و این مرکزیت را در خانه ی </a:t>
            </a:r>
            <a:r>
              <a:rPr lang="ar-SA" dirty="0" smtClean="0"/>
              <a:t>خد</a:t>
            </a:r>
            <a:r>
              <a:rPr lang="fa-IR" dirty="0" smtClean="0"/>
              <a:t>ا</a:t>
            </a:r>
            <a:r>
              <a:rPr lang="ar-SA" dirty="0" smtClean="0"/>
              <a:t>(کعبه</a:t>
            </a:r>
            <a:r>
              <a:rPr lang="ar-SA" dirty="0"/>
              <a:t>) نیز می توانیم </a:t>
            </a:r>
            <a:r>
              <a:rPr lang="ar-SA" dirty="0" smtClean="0"/>
              <a:t>مشاهده </a:t>
            </a:r>
            <a:r>
              <a:rPr lang="ar-SA" dirty="0" smtClean="0"/>
              <a:t>کنیم</a:t>
            </a:r>
            <a:r>
              <a:rPr lang="fa-IR" dirty="0" smtClean="0"/>
              <a:t>.</a:t>
            </a:r>
            <a:endParaRPr lang="en-US" dirty="0"/>
          </a:p>
        </p:txBody>
      </p:sp>
    </p:spTree>
    <p:extLst>
      <p:ext uri="{BB962C8B-B14F-4D97-AF65-F5344CB8AC3E}">
        <p14:creationId xmlns:p14="http://schemas.microsoft.com/office/powerpoint/2010/main" val="389137704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موزه سالوادور دالی فلوریدا">
            <a:hlinkClick r:id="rId2"/>
          </p:cNvPr>
          <p:cNvPicPr>
            <a:picLocks noGrp="1"/>
          </p:cNvPicPr>
          <p:nvPr>
            <p:ph sz="quarter" idx="13"/>
          </p:nvPr>
        </p:nvPicPr>
        <p:blipFill>
          <a:blip r:embed="rId3" cstate="print"/>
          <a:srcRect/>
          <a:stretch>
            <a:fillRect/>
          </a:stretch>
        </p:blipFill>
        <p:spPr bwMode="auto">
          <a:xfrm>
            <a:off x="381000" y="228600"/>
            <a:ext cx="4953000" cy="4252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موزه سالوادور دالی فلوریدا">
            <a:hlinkClick r:id="rId4"/>
          </p:cNvPr>
          <p:cNvPicPr/>
          <p:nvPr/>
        </p:nvPicPr>
        <p:blipFill>
          <a:blip r:embed="rId5" cstate="print"/>
          <a:srcRect/>
          <a:stretch>
            <a:fillRect/>
          </a:stretch>
        </p:blipFill>
        <p:spPr bwMode="auto">
          <a:xfrm>
            <a:off x="4114800" y="3276600"/>
            <a:ext cx="4495800" cy="3124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4366329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304800"/>
            <a:ext cx="3616911" cy="1143000"/>
          </a:xfrm>
        </p:spPr>
        <p:txBody>
          <a:bodyPr/>
          <a:lstStyle/>
          <a:p>
            <a:r>
              <a:rPr lang="ar-SA" sz="2000" dirty="0">
                <a:effectLst/>
              </a:rPr>
              <a:t>این موزه توسط یان وی موس طراحی شده است. این خروجی برای ساختمان </a:t>
            </a:r>
            <a:r>
              <a:rPr lang="fa-IR" sz="2000" dirty="0">
                <a:effectLst/>
              </a:rPr>
              <a:t>۷۵</a:t>
            </a:r>
            <a:r>
              <a:rPr lang="ar-SA" sz="2000" dirty="0">
                <a:effectLst/>
              </a:rPr>
              <a:t> فوتی موزه که دارای کاربرد های هنری ست،ترتیب داده شده و شامل </a:t>
            </a:r>
            <a:r>
              <a:rPr lang="fa-IR" sz="2000" dirty="0">
                <a:effectLst/>
              </a:rPr>
              <a:t>۱۰۶۲</a:t>
            </a:r>
            <a:r>
              <a:rPr lang="ar-SA" sz="2000" dirty="0">
                <a:effectLst/>
              </a:rPr>
              <a:t> شیشه مثلثی یونیک بوده که تشکیل حبابی را میدهد،که انعکاس دهنده پهنه آبی آسمان می باشد و به اطراف قسمتی از ساختمان مستطیلی قدیمی موزه امتداد یافته است.این طراحی که</a:t>
            </a:r>
            <a:r>
              <a:rPr lang="en-US" sz="2000" dirty="0">
                <a:effectLst/>
              </a:rPr>
              <a:t> Enigma </a:t>
            </a:r>
            <a:r>
              <a:rPr lang="ar-SA" sz="2000" dirty="0">
                <a:effectLst/>
              </a:rPr>
              <a:t>نام دارد به نوعی انعکاس دهنده حال و هوای کارهای دالی،و در بردارنده حس زندگی می </a:t>
            </a:r>
            <a:r>
              <a:rPr lang="ar-SA" sz="2000" dirty="0" smtClean="0">
                <a:effectLst/>
              </a:rPr>
              <a:t>باشد</a:t>
            </a:r>
            <a:endParaRPr lang="en-US" sz="2000" dirty="0"/>
          </a:p>
        </p:txBody>
      </p:sp>
      <p:pic>
        <p:nvPicPr>
          <p:cNvPr id="4" name="Content Placeholder 3" descr="موزه سالوادور دالی فلوریدا">
            <a:hlinkClick r:id="rId2"/>
          </p:cNvPr>
          <p:cNvPicPr>
            <a:picLocks noGrp="1"/>
          </p:cNvPicPr>
          <p:nvPr>
            <p:ph sz="quarter" idx="13"/>
          </p:nvPr>
        </p:nvPicPr>
        <p:blipFill>
          <a:blip r:embed="rId3" cstate="print"/>
          <a:srcRect/>
          <a:stretch>
            <a:fillRect/>
          </a:stretch>
        </p:blipFill>
        <p:spPr bwMode="auto">
          <a:xfrm>
            <a:off x="609600" y="381000"/>
            <a:ext cx="4114800" cy="58372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939229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موزه سالوادور دالی فلوریدا">
            <a:hlinkClick r:id="rId2"/>
          </p:cNvPr>
          <p:cNvPicPr>
            <a:picLocks noGrp="1"/>
          </p:cNvPicPr>
          <p:nvPr>
            <p:ph sz="quarter" idx="13"/>
          </p:nvPr>
        </p:nvPicPr>
        <p:blipFill>
          <a:blip r:embed="rId3" cstate="print"/>
          <a:srcRect/>
          <a:stretch>
            <a:fillRect/>
          </a:stretch>
        </p:blipFill>
        <p:spPr bwMode="auto">
          <a:xfrm>
            <a:off x="1371600" y="457200"/>
            <a:ext cx="6172200" cy="568404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3730007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موزه سالوادور دالی فلوریدا">
            <a:hlinkClick r:id="rId2"/>
          </p:cNvPr>
          <p:cNvPicPr>
            <a:picLocks noGrp="1"/>
          </p:cNvPicPr>
          <p:nvPr>
            <p:ph sz="quarter" idx="13"/>
          </p:nvPr>
        </p:nvPicPr>
        <p:blipFill>
          <a:blip r:embed="rId3" cstate="print"/>
          <a:srcRect/>
          <a:stretch>
            <a:fillRect/>
          </a:stretch>
        </p:blipFill>
        <p:spPr bwMode="auto">
          <a:xfrm>
            <a:off x="502692" y="609600"/>
            <a:ext cx="3719015" cy="2590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descr="موزه سالوادور دالی فلوریدا">
            <a:hlinkClick r:id="rId4"/>
          </p:cNvPr>
          <p:cNvPicPr/>
          <p:nvPr/>
        </p:nvPicPr>
        <p:blipFill>
          <a:blip r:embed="rId5" cstate="print"/>
          <a:srcRect/>
          <a:stretch>
            <a:fillRect/>
          </a:stretch>
        </p:blipFill>
        <p:spPr bwMode="auto">
          <a:xfrm>
            <a:off x="4741460" y="609600"/>
            <a:ext cx="36576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موزه سالوادور دالی فلوریدا">
            <a:hlinkClick r:id="rId6"/>
          </p:cNvPr>
          <p:cNvPicPr/>
          <p:nvPr/>
        </p:nvPicPr>
        <p:blipFill>
          <a:blip r:embed="rId7" cstate="print"/>
          <a:srcRect/>
          <a:stretch>
            <a:fillRect/>
          </a:stretch>
        </p:blipFill>
        <p:spPr bwMode="auto">
          <a:xfrm>
            <a:off x="533400" y="3695701"/>
            <a:ext cx="3733800" cy="274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موزه سالوادور دالی فلوریدا">
            <a:hlinkClick r:id="rId8"/>
          </p:cNvPr>
          <p:cNvPicPr/>
          <p:nvPr/>
        </p:nvPicPr>
        <p:blipFill>
          <a:blip r:embed="rId9" cstate="print"/>
          <a:srcRect/>
          <a:stretch>
            <a:fillRect/>
          </a:stretch>
        </p:blipFill>
        <p:spPr bwMode="auto">
          <a:xfrm>
            <a:off x="4728950" y="3695701"/>
            <a:ext cx="3670110" cy="27113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9011147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7" y="4800600"/>
            <a:ext cx="8684739" cy="2057400"/>
          </a:xfrm>
        </p:spPr>
        <p:txBody>
          <a:bodyPr/>
          <a:lstStyle/>
          <a:p>
            <a:r>
              <a:rPr lang="ar-SA" sz="1800" dirty="0">
                <a:effectLst/>
              </a:rPr>
              <a:t>این کار با حالتی اثیری و روحانی دارای یک کنتراست قوی با قسمت خشن بتونی ساختمان اصلی می باشد.اما این صرفا یک طراحی هنری ست چرا که در معرض طوفان و حوادث طبیعی دیگر از ارزش نازلی برخوردار است.از دیگر مشخصه های این طرح ارتباط آن با طبیعت بوده و امکان تابش نور خورشید را به داخل ساختمان در طبقات مختلف میسر می </a:t>
            </a:r>
            <a:r>
              <a:rPr lang="ar-SA" sz="1800" dirty="0" smtClean="0">
                <a:effectLst/>
              </a:rPr>
              <a:t>کند</a:t>
            </a:r>
            <a:endParaRPr lang="en-US" sz="1800" dirty="0"/>
          </a:p>
        </p:txBody>
      </p:sp>
      <p:sp>
        <p:nvSpPr>
          <p:cNvPr id="3" name="Content Placeholder 2"/>
          <p:cNvSpPr>
            <a:spLocks noGrp="1"/>
          </p:cNvSpPr>
          <p:nvPr>
            <p:ph sz="quarter" idx="13"/>
          </p:nvPr>
        </p:nvSpPr>
        <p:spPr/>
        <p:txBody>
          <a:bodyPr/>
          <a:lstStyle/>
          <a:p>
            <a:endParaRPr lang="en-US"/>
          </a:p>
        </p:txBody>
      </p:sp>
      <p:pic>
        <p:nvPicPr>
          <p:cNvPr id="4" name="Picture 3" descr="موزه سالوادور دالی فلوریدا">
            <a:hlinkClick r:id="rId2"/>
          </p:cNvPr>
          <p:cNvPicPr/>
          <p:nvPr/>
        </p:nvPicPr>
        <p:blipFill>
          <a:blip r:embed="rId3" cstate="print"/>
          <a:srcRect/>
          <a:stretch>
            <a:fillRect/>
          </a:stretch>
        </p:blipFill>
        <p:spPr bwMode="auto">
          <a:xfrm>
            <a:off x="3124200" y="304800"/>
            <a:ext cx="2847975"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موزه سالوادور دالی فلوریدا">
            <a:hlinkClick r:id="rId4"/>
          </p:cNvPr>
          <p:cNvPicPr/>
          <p:nvPr/>
        </p:nvPicPr>
        <p:blipFill>
          <a:blip r:embed="rId5" cstate="print"/>
          <a:srcRect/>
          <a:stretch>
            <a:fillRect/>
          </a:stretch>
        </p:blipFill>
        <p:spPr bwMode="auto">
          <a:xfrm>
            <a:off x="6096000" y="313898"/>
            <a:ext cx="2847975"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موزه سالوادور دالی فلوریدا">
            <a:hlinkClick r:id="rId6"/>
          </p:cNvPr>
          <p:cNvPicPr/>
          <p:nvPr/>
        </p:nvPicPr>
        <p:blipFill>
          <a:blip r:embed="rId7" cstate="print"/>
          <a:srcRect/>
          <a:stretch>
            <a:fillRect/>
          </a:stretch>
        </p:blipFill>
        <p:spPr bwMode="auto">
          <a:xfrm>
            <a:off x="152400" y="297976"/>
            <a:ext cx="2847975"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162739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800600"/>
            <a:ext cx="6512511" cy="1143000"/>
          </a:xfrm>
        </p:spPr>
        <p:txBody>
          <a:bodyPr/>
          <a:lstStyle/>
          <a:p>
            <a:r>
              <a:rPr lang="fa-IR" sz="4000" dirty="0" smtClean="0"/>
              <a:t>موزه ملی شیخ زاید</a:t>
            </a:r>
            <a:endParaRPr lang="en-US" sz="4000" dirty="0"/>
          </a:p>
        </p:txBody>
      </p:sp>
      <p:pic>
        <p:nvPicPr>
          <p:cNvPr id="4" name="Content Placeholder 3" descr="موزه ملی شیخ زاید نورمن فاستر">
            <a:hlinkClick r:id="rId2"/>
          </p:cNvPr>
          <p:cNvPicPr>
            <a:picLocks noGrp="1"/>
          </p:cNvPicPr>
          <p:nvPr>
            <p:ph sz="quarter" idx="13"/>
          </p:nvPr>
        </p:nvPicPr>
        <p:blipFill rotWithShape="1">
          <a:blip r:embed="rId3" cstate="print"/>
          <a:srcRect b="9453"/>
          <a:stretch/>
        </p:blipFill>
        <p:spPr bwMode="auto">
          <a:xfrm>
            <a:off x="1066800" y="304801"/>
            <a:ext cx="7086600" cy="40386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66906098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2000" dirty="0">
                <a:effectLst/>
              </a:rPr>
              <a:t>این </a:t>
            </a:r>
            <a:r>
              <a:rPr lang="fa-IR" sz="2000" dirty="0" smtClean="0">
                <a:effectLst/>
              </a:rPr>
              <a:t>شکل </a:t>
            </a:r>
            <a:r>
              <a:rPr lang="ar-SA" sz="2000" dirty="0" smtClean="0">
                <a:effectLst/>
              </a:rPr>
              <a:t>باعث </a:t>
            </a:r>
            <a:r>
              <a:rPr lang="ar-SA" sz="2000" dirty="0">
                <a:effectLst/>
              </a:rPr>
              <a:t>شده که برج هامانند یک دودکش تبادل حرارتی عمل کنند وهوای تازه راجایگزین کند،هوایی که ازمجراهای زیرزمینی گذشته وخنک می شود. فرو رفتگی بخش مرکزی موزه نیزبه مثابه لنگریست که تعادل پنج بال فوقانی راحفظ می کند.فاستر کاربر روی این پروژه راشانسی بزرگ برای خود می </a:t>
            </a:r>
            <a:r>
              <a:rPr lang="ar-SA" sz="2000" dirty="0" smtClean="0">
                <a:effectLst/>
              </a:rPr>
              <a:t>داند</a:t>
            </a:r>
            <a:endParaRPr lang="en-US" sz="2000" dirty="0"/>
          </a:p>
        </p:txBody>
      </p:sp>
      <p:pic>
        <p:nvPicPr>
          <p:cNvPr id="4" name="Content Placeholder 3" descr="موزه ملی شیخ زاید نورمن فاستر">
            <a:hlinkClick r:id="rId2"/>
          </p:cNvPr>
          <p:cNvPicPr>
            <a:picLocks noGrp="1"/>
          </p:cNvPicPr>
          <p:nvPr>
            <p:ph sz="quarter" idx="13"/>
          </p:nvPr>
        </p:nvPicPr>
        <p:blipFill>
          <a:blip r:embed="rId3" cstate="print"/>
          <a:srcRect/>
          <a:stretch>
            <a:fillRect/>
          </a:stretch>
        </p:blipFill>
        <p:spPr bwMode="auto">
          <a:xfrm>
            <a:off x="914400" y="304800"/>
            <a:ext cx="7162800" cy="388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9337236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533400"/>
            <a:ext cx="5521911" cy="1143000"/>
          </a:xfrm>
        </p:spPr>
        <p:txBody>
          <a:bodyPr/>
          <a:lstStyle/>
          <a:p>
            <a:r>
              <a:rPr lang="ar-SA" sz="2000" dirty="0">
                <a:effectLst/>
              </a:rPr>
              <a:t>بادبان‌های فلزی موزه، همچون نوک بال‌های حشره‌ی غول آسایی به نظرمی‌رسد که سرخود را برای چرت زدن زیر خاک فروکرده است</a:t>
            </a:r>
            <a:r>
              <a:rPr lang="en-US" sz="2000" dirty="0">
                <a:effectLst/>
              </a:rPr>
              <a:t>!</a:t>
            </a:r>
            <a:br>
              <a:rPr lang="en-US" sz="2000" dirty="0">
                <a:effectLst/>
              </a:rPr>
            </a:br>
            <a:r>
              <a:rPr lang="ar-SA" sz="2000" dirty="0">
                <a:effectLst/>
              </a:rPr>
              <a:t>این موزه به یاد بود شیخ زاید بن سلطان آل نهیان، بنیانگذار امارات متحده ساخته می‌شود. بال‌های موزه برای بازتاب علاقه‌ی شیخ به طبیعت، سمبلی از شکار با شاهین خواهند بود. این نوع شکار از سرگرمی‌های محبوب شیخ بوده است.درواقع این بال‌ها ‌تنها ‌قشنگ به نظر نمی‌رسند بلکه وظیفه‌ی دیگری نیز دارند  و آن، خنک کردن ساختمان است</a:t>
            </a:r>
            <a:r>
              <a:rPr lang="en-US" sz="2000" dirty="0">
                <a:effectLst/>
              </a:rPr>
              <a:t>!</a:t>
            </a:r>
            <a:br>
              <a:rPr lang="en-US" sz="2000" dirty="0">
                <a:effectLst/>
              </a:rPr>
            </a:br>
            <a:endParaRPr lang="en-US" sz="2000" dirty="0"/>
          </a:p>
        </p:txBody>
      </p:sp>
      <p:pic>
        <p:nvPicPr>
          <p:cNvPr id="4" name="Content Placeholder 3" descr="موزه ملی شیخ زاید نورمن فاستر">
            <a:hlinkClick r:id="rId2"/>
          </p:cNvPr>
          <p:cNvPicPr>
            <a:picLocks noGrp="1"/>
          </p:cNvPicPr>
          <p:nvPr>
            <p:ph sz="quarter" idx="13"/>
          </p:nvPr>
        </p:nvPicPr>
        <p:blipFill>
          <a:blip r:embed="rId3" cstate="print"/>
          <a:srcRect/>
          <a:stretch>
            <a:fillRect/>
          </a:stretch>
        </p:blipFill>
        <p:spPr bwMode="auto">
          <a:xfrm>
            <a:off x="479120" y="685800"/>
            <a:ext cx="2699359" cy="3475037"/>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descr="موزه ملی شیخ زاید نورمن فاستر">
            <a:hlinkClick r:id="rId4"/>
          </p:cNvPr>
          <p:cNvPicPr/>
          <p:nvPr/>
        </p:nvPicPr>
        <p:blipFill>
          <a:blip r:embed="rId5" cstate="print"/>
          <a:srcRect/>
          <a:stretch>
            <a:fillRect/>
          </a:stretch>
        </p:blipFill>
        <p:spPr bwMode="auto">
          <a:xfrm>
            <a:off x="533400" y="4996218"/>
            <a:ext cx="2590800" cy="146685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1874194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28333 -0.0111 L 3.33333E-6 -2.44218E-6 " pathEditMode="relative" rAng="0" ptsTypes="AA">
                                      <p:cBhvr>
                                        <p:cTn id="6" dur="2000" fill="hold"/>
                                        <p:tgtEl>
                                          <p:spTgt spid="5"/>
                                        </p:tgtEl>
                                        <p:attrNameLst>
                                          <p:attrName>ppt_x</p:attrName>
                                          <p:attrName>ppt_y</p:attrName>
                                        </p:attrNameLst>
                                      </p:cBhvr>
                                      <p:rCtr x="-14167" y="5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6512511" cy="1143000"/>
          </a:xfrm>
        </p:spPr>
        <p:txBody>
          <a:bodyPr/>
          <a:lstStyle/>
          <a:p>
            <a:r>
              <a:rPr lang="fa-IR" sz="3600" dirty="0"/>
              <a:t>موزه هنرهای معاصر هرنینگ 2005- 2009</a:t>
            </a:r>
          </a:p>
        </p:txBody>
      </p:sp>
      <p:pic>
        <p:nvPicPr>
          <p:cNvPr id="5" name="Picture 4" descr="11.jpg"/>
          <p:cNvPicPr>
            <a:picLocks noChangeAspect="1"/>
          </p:cNvPicPr>
          <p:nvPr/>
        </p:nvPicPr>
        <p:blipFill>
          <a:blip r:embed="rId2"/>
          <a:stretch>
            <a:fillRect/>
          </a:stretch>
        </p:blipFill>
        <p:spPr>
          <a:xfrm>
            <a:off x="685800" y="457200"/>
            <a:ext cx="8013416" cy="3432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0853934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352800" y="609600"/>
            <a:ext cx="5410200" cy="3810000"/>
          </a:xfrm>
        </p:spPr>
        <p:txBody>
          <a:bodyPr/>
          <a:lstStyle/>
          <a:p>
            <a:r>
              <a:rPr lang="fa-IR" sz="2800" dirty="0" smtClean="0"/>
              <a:t>_ </a:t>
            </a:r>
            <a:r>
              <a:rPr lang="fa-IR" sz="2800" dirty="0"/>
              <a:t>الهام گرفتن از تاریخچه شهر </a:t>
            </a:r>
            <a:r>
              <a:rPr lang="fa-IR" sz="2800" dirty="0" smtClean="0"/>
              <a:t>هرنینگ </a:t>
            </a:r>
            <a:r>
              <a:rPr lang="fa-IR" sz="2800" dirty="0"/>
              <a:t>به </a:t>
            </a:r>
            <a:r>
              <a:rPr lang="fa-IR" sz="2800" dirty="0" smtClean="0"/>
              <a:t>عنوان شهر </a:t>
            </a:r>
            <a:r>
              <a:rPr lang="fa-IR" sz="2800" dirty="0"/>
              <a:t>منسوجات </a:t>
            </a:r>
            <a:br>
              <a:rPr lang="fa-IR" sz="2800" dirty="0"/>
            </a:br>
            <a:r>
              <a:rPr lang="fa-IR" sz="2800" dirty="0"/>
              <a:t>_</a:t>
            </a:r>
            <a:r>
              <a:rPr lang="fa-IR" sz="2800" dirty="0" smtClean="0"/>
              <a:t>القای </a:t>
            </a:r>
            <a:r>
              <a:rPr lang="fa-IR" sz="2800" dirty="0"/>
              <a:t>حس لامسه و مادیت</a:t>
            </a:r>
            <a:br>
              <a:rPr lang="fa-IR" sz="2800" dirty="0"/>
            </a:br>
            <a:r>
              <a:rPr lang="fa-IR" sz="2800" dirty="0" smtClean="0"/>
              <a:t>_الهام </a:t>
            </a:r>
            <a:r>
              <a:rPr lang="fa-IR" sz="2800" dirty="0"/>
              <a:t>از فرم بنای کارخانه پیراهن</a:t>
            </a:r>
            <a:r>
              <a:rPr lang="en-US" sz="2800" dirty="0"/>
              <a:t/>
            </a:r>
            <a:br>
              <a:rPr lang="en-US" sz="2800" dirty="0"/>
            </a:br>
            <a:r>
              <a:rPr lang="fa-IR" sz="2800" dirty="0" smtClean="0"/>
              <a:t>قلب_</a:t>
            </a:r>
            <a:r>
              <a:rPr lang="fa-IR" sz="2800" dirty="0"/>
              <a:t/>
            </a:r>
            <a:br>
              <a:rPr lang="fa-IR" sz="2800" dirty="0"/>
            </a:br>
            <a:endParaRPr lang="en-US" sz="2800" dirty="0"/>
          </a:p>
        </p:txBody>
      </p:sp>
      <p:pic>
        <p:nvPicPr>
          <p:cNvPr id="5" name="Picture 4" descr="896964714_normal.jpg"/>
          <p:cNvPicPr>
            <a:picLocks noChangeAspect="1"/>
          </p:cNvPicPr>
          <p:nvPr/>
        </p:nvPicPr>
        <p:blipFill>
          <a:blip r:embed="rId2"/>
          <a:stretch>
            <a:fillRect/>
          </a:stretch>
        </p:blipFill>
        <p:spPr>
          <a:xfrm>
            <a:off x="342331" y="381000"/>
            <a:ext cx="3048000" cy="2895600"/>
          </a:xfrm>
          <a:prstGeom prst="rect">
            <a:avLst/>
          </a:prstGeom>
          <a:ln>
            <a:noFill/>
          </a:ln>
          <a:effectLst>
            <a:softEdge rad="112500"/>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962399"/>
            <a:ext cx="7606926" cy="2585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92439033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0-#ppt_w/2"/>
                                          </p:val>
                                        </p:tav>
                                        <p:tav tm="100000">
                                          <p:val>
                                            <p:strVal val="#ppt_x"/>
                                          </p:val>
                                        </p:tav>
                                      </p:tavLst>
                                    </p:anim>
                                    <p:anim calcmode="lin" valueType="num">
                                      <p:cBhvr additive="base">
                                        <p:cTn id="15"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rk-mooze-nojoom (2)">
            <a:hlinkClick r:id="rId2"/>
          </p:cNvPr>
          <p:cNvPicPr>
            <a:picLocks noGrp="1"/>
          </p:cNvPicPr>
          <p:nvPr>
            <p:ph sz="quarter" idx="13"/>
          </p:nvPr>
        </p:nvPicPr>
        <p:blipFill>
          <a:blip r:embed="rId3" cstate="print"/>
          <a:stretch>
            <a:fillRect/>
          </a:stretch>
        </p:blipFill>
        <p:spPr bwMode="auto">
          <a:xfrm rot="20631646">
            <a:off x="1023879" y="794982"/>
            <a:ext cx="3115101"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ایده های طراحی (استفاده از طاق های ایرانی)">
            <a:hlinkClick r:id="rId4"/>
          </p:cNvPr>
          <p:cNvPicPr/>
          <p:nvPr/>
        </p:nvPicPr>
        <p:blipFill>
          <a:blip r:embed="rId5" cstate="print"/>
          <a:srcRect/>
          <a:stretch>
            <a:fillRect/>
          </a:stretch>
        </p:blipFill>
        <p:spPr bwMode="auto">
          <a:xfrm>
            <a:off x="4864241" y="914400"/>
            <a:ext cx="2971800" cy="25043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ایده های طراحی">
            <a:hlinkClick r:id="rId6"/>
          </p:cNvPr>
          <p:cNvPicPr/>
          <p:nvPr/>
        </p:nvPicPr>
        <p:blipFill>
          <a:blip r:embed="rId7" cstate="print"/>
          <a:srcRect/>
          <a:stretch>
            <a:fillRect/>
          </a:stretch>
        </p:blipFill>
        <p:spPr bwMode="auto">
          <a:xfrm rot="727449">
            <a:off x="914265" y="3541654"/>
            <a:ext cx="2786418" cy="24714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descr="ایده های طراحی (با استفاده از الگوی بادگیرهای ایرانی برای هدایت هوا به داخل مجموعه و خنک و مرطوب کردن آن)">
            <a:hlinkClick r:id="rId8"/>
          </p:cNvPr>
          <p:cNvPicPr/>
          <p:nvPr/>
        </p:nvPicPr>
        <p:blipFill>
          <a:blip r:embed="rId9" cstate="print"/>
          <a:srcRect/>
          <a:stretch>
            <a:fillRect/>
          </a:stretch>
        </p:blipFill>
        <p:spPr bwMode="auto">
          <a:xfrm rot="20740677">
            <a:off x="4745953" y="3347517"/>
            <a:ext cx="2829698" cy="2589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4292389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ll03.jpg"/>
          <p:cNvPicPr>
            <a:picLocks noChangeAspect="1"/>
          </p:cNvPicPr>
          <p:nvPr/>
        </p:nvPicPr>
        <p:blipFill>
          <a:blip r:embed="rId2"/>
          <a:stretch>
            <a:fillRect/>
          </a:stretch>
        </p:blipFill>
        <p:spPr>
          <a:xfrm rot="1425229">
            <a:off x="5693227" y="996527"/>
            <a:ext cx="2878758" cy="24120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3" descr="asdzfgv.bmp"/>
          <p:cNvPicPr>
            <a:picLocks noChangeAspect="1"/>
          </p:cNvPicPr>
          <p:nvPr/>
        </p:nvPicPr>
        <p:blipFill>
          <a:blip r:embed="rId3"/>
          <a:stretch>
            <a:fillRect/>
          </a:stretch>
        </p:blipFill>
        <p:spPr>
          <a:xfrm>
            <a:off x="685800" y="590237"/>
            <a:ext cx="5142197" cy="32959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heart_7.jpg"/>
          <p:cNvPicPr>
            <a:picLocks noChangeAspect="1"/>
          </p:cNvPicPr>
          <p:nvPr/>
        </p:nvPicPr>
        <p:blipFill>
          <a:blip r:embed="rId4"/>
          <a:stretch>
            <a:fillRect/>
          </a:stretch>
        </p:blipFill>
        <p:spPr>
          <a:xfrm rot="20870904">
            <a:off x="910224" y="3701786"/>
            <a:ext cx="2546737" cy="24033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Content Placeholder 14" descr="asss.jpg"/>
          <p:cNvPicPr>
            <a:picLocks noChangeAspect="1"/>
          </p:cNvPicPr>
          <p:nvPr/>
        </p:nvPicPr>
        <p:blipFill>
          <a:blip r:embed="rId5"/>
          <a:stretch>
            <a:fillRect/>
          </a:stretch>
        </p:blipFill>
        <p:spPr>
          <a:xfrm rot="1380273">
            <a:off x="4537717" y="3587070"/>
            <a:ext cx="2514600" cy="26328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1060672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par>
                                <p:cTn id="25" presetID="3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105400"/>
            <a:ext cx="6512511" cy="1143000"/>
          </a:xfrm>
        </p:spPr>
        <p:txBody>
          <a:bodyPr/>
          <a:lstStyle/>
          <a:p>
            <a:r>
              <a:rPr lang="fa-IR" sz="4800" i="1" dirty="0">
                <a:solidFill>
                  <a:schemeClr val="tx1"/>
                </a:solidFill>
                <a:effectLst>
                  <a:outerShdw blurRad="38100" dist="38100" dir="2700000" algn="tl">
                    <a:srgbClr val="000000">
                      <a:alpha val="43137"/>
                    </a:srgbClr>
                  </a:outerShdw>
                </a:effectLst>
                <a:cs typeface="2  Elham" pitchFamily="2" charset="-78"/>
              </a:rPr>
              <a:t>موزه</a:t>
            </a:r>
            <a:r>
              <a:rPr lang="fa-IR" sz="4400" dirty="0">
                <a:solidFill>
                  <a:schemeClr val="tx1"/>
                </a:solidFill>
              </a:rPr>
              <a:t> </a:t>
            </a:r>
            <a:r>
              <a:rPr lang="fa-IR" sz="4800" i="1" dirty="0">
                <a:solidFill>
                  <a:schemeClr val="tx1"/>
                </a:solidFill>
                <a:effectLst>
                  <a:outerShdw blurRad="38100" dist="38100" dir="2700000" algn="tl">
                    <a:srgbClr val="000000">
                      <a:alpha val="43137"/>
                    </a:srgbClr>
                  </a:outerShdw>
                </a:effectLst>
                <a:cs typeface="2  Elham" pitchFamily="2" charset="-78"/>
              </a:rPr>
              <a:t>ركس</a:t>
            </a:r>
            <a:r>
              <a:rPr lang="fa-IR" sz="4800" i="1" dirty="0">
                <a:solidFill>
                  <a:schemeClr val="accent1">
                    <a:lumMod val="60000"/>
                    <a:lumOff val="40000"/>
                  </a:schemeClr>
                </a:solidFill>
                <a:effectLst>
                  <a:outerShdw blurRad="38100" dist="38100" dir="2700000" algn="tl">
                    <a:srgbClr val="000000">
                      <a:alpha val="43137"/>
                    </a:srgbClr>
                  </a:outerShdw>
                </a:effectLst>
                <a:cs typeface="2  Elham" pitchFamily="2" charset="-78"/>
              </a:rPr>
              <a:t> </a:t>
            </a:r>
            <a:endParaRPr lang="en-US" dirty="0"/>
          </a:p>
        </p:txBody>
      </p:sp>
      <p:sp>
        <p:nvSpPr>
          <p:cNvPr id="3" name="Content Placeholder 2"/>
          <p:cNvSpPr>
            <a:spLocks noGrp="1"/>
          </p:cNvSpPr>
          <p:nvPr>
            <p:ph sz="quarter" idx="13"/>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364" y="404664"/>
            <a:ext cx="6451479" cy="36004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05" y="4293096"/>
            <a:ext cx="4616319" cy="22896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extLst>
      <p:ext uri="{BB962C8B-B14F-4D97-AF65-F5344CB8AC3E}">
        <p14:creationId xmlns:p14="http://schemas.microsoft.com/office/powerpoint/2010/main" val="388855075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6512511" cy="1143000"/>
          </a:xfrm>
        </p:spPr>
        <p:txBody>
          <a:bodyPr/>
          <a:lstStyle/>
          <a:p>
            <a:r>
              <a:rPr lang="fa-IR" sz="2000" dirty="0"/>
              <a:t>پيشنهاد موزه بزرگ ركس براي اسكله رودخانه تي داندي در اسكاتلند مطرح شده است.</a:t>
            </a:r>
            <a:br>
              <a:rPr lang="fa-IR" sz="2000" dirty="0"/>
            </a:br>
            <a:r>
              <a:rPr lang="fa-IR" sz="2000" dirty="0"/>
              <a:t>از ويژگي هاي عمده در طراحي اين موزه روشنايي روز خواهد بود به طوري كه گالري هاو فضاي نمايشگاه بهترين نورممكن را دارا ميباشد.</a:t>
            </a:r>
            <a:br>
              <a:rPr lang="fa-IR" sz="2000" dirty="0"/>
            </a:br>
            <a:r>
              <a:rPr lang="fa-IR" sz="2000" dirty="0"/>
              <a:t>در اين موزه پديداركردن اب رودخانه وديدگاه هاي برجسته اي ازشهرستان هاي اطراف نمايش داده ميشود. </a:t>
            </a:r>
            <a:br>
              <a:rPr lang="fa-IR" sz="2000" dirty="0"/>
            </a:br>
            <a:r>
              <a:rPr lang="fa-IR" sz="2000" dirty="0"/>
              <a:t>خدمات ساختمان درهسته براي تمركز وبهبود بهره وري قرار داده شده وسپس قسمت بيروني كوچك به منظور كاهش وگردش فضاهاي غير ضروري ساختمان قرار ميگيرد </a:t>
            </a:r>
            <a:br>
              <a:rPr lang="fa-IR" sz="2000" dirty="0"/>
            </a:br>
            <a:r>
              <a:rPr lang="fa-IR" sz="2000" dirty="0"/>
              <a:t>طراح ،كانسپت اصلي را باالهام از گل استكاني ابي رنگ اسكاتلندي وعكس العمل هاي اين گل درطبيعت به وجود اورده وان را مشابه يك اينه نما طراحي كرده است. </a:t>
            </a:r>
            <a:br>
              <a:rPr lang="fa-IR" sz="2000" dirty="0"/>
            </a:br>
            <a:r>
              <a:rPr lang="fa-IR" sz="2000" dirty="0"/>
              <a:t/>
            </a:r>
            <a:br>
              <a:rPr lang="fa-IR" sz="2000" dirty="0"/>
            </a:br>
            <a:r>
              <a:rPr lang="fa-IR" sz="2000" dirty="0"/>
              <a:t/>
            </a:r>
            <a:br>
              <a:rPr lang="fa-IR" sz="2000" dirty="0"/>
            </a:br>
            <a:endParaRPr lang="en-US" sz="2000" dirty="0"/>
          </a:p>
        </p:txBody>
      </p:sp>
    </p:spTree>
    <p:extLst>
      <p:ext uri="{BB962C8B-B14F-4D97-AF65-F5344CB8AC3E}">
        <p14:creationId xmlns:p14="http://schemas.microsoft.com/office/powerpoint/2010/main" val="89954798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181600"/>
            <a:ext cx="6512511" cy="1143000"/>
          </a:xfrm>
        </p:spPr>
        <p:txBody>
          <a:bodyPr/>
          <a:lstStyle/>
          <a:p>
            <a:r>
              <a:rPr lang="fa-IR" sz="4800" dirty="0">
                <a:latin typeface="A Thuluth" pitchFamily="2" charset="-78"/>
                <a:cs typeface="A Thuluth" pitchFamily="2" charset="-78"/>
              </a:rPr>
              <a:t>آکادمی علوم کالیفرنیا</a:t>
            </a:r>
            <a:endParaRPr lang="en-US" dirty="0"/>
          </a:p>
        </p:txBody>
      </p:sp>
      <p:pic>
        <p:nvPicPr>
          <p:cNvPr id="4" name="Content Placeholder 3"/>
          <p:cNvPicPr>
            <a:picLocks noGrp="1" noChangeAspect="1"/>
          </p:cNvPicPr>
          <p:nvPr>
            <p:ph sz="quarter" idx="13"/>
          </p:nvPr>
        </p:nvPicPr>
        <p:blipFill>
          <a:blip r:embed="rId2"/>
          <a:stretch>
            <a:fillRect/>
          </a:stretch>
        </p:blipFill>
        <p:spPr>
          <a:xfrm>
            <a:off x="914400" y="457200"/>
            <a:ext cx="7211018" cy="4202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045815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85800"/>
            <a:ext cx="6512511" cy="1143000"/>
          </a:xfrm>
        </p:spPr>
        <p:txBody>
          <a:bodyPr/>
          <a:lstStyle/>
          <a:p>
            <a:pPr marL="0" indent="0" rtl="1"/>
            <a:r>
              <a:rPr lang="fa-IR" sz="3200" dirty="0">
                <a:cs typeface="A  Mitra_5 (MRT)" panose="00000700000000000000" pitchFamily="2" charset="-78"/>
              </a:rPr>
              <a:t>کانسپت این بنا، همانطور که خود رنزو پیانو به آن اشاره میکند، برداشته شدن </a:t>
            </a:r>
            <a:r>
              <a:rPr lang="en-US" sz="3200" dirty="0">
                <a:cs typeface="A  Mitra_5 (MRT)" panose="00000700000000000000" pitchFamily="2" charset="-78"/>
              </a:rPr>
              <a:t/>
            </a:r>
            <a:br>
              <a:rPr lang="en-US" sz="3200" dirty="0">
                <a:cs typeface="A  Mitra_5 (MRT)" panose="00000700000000000000" pitchFamily="2" charset="-78"/>
              </a:rPr>
            </a:br>
            <a:r>
              <a:rPr lang="fa-IR" sz="3200" dirty="0">
                <a:cs typeface="A  Mitra_5 (MRT)" panose="00000700000000000000" pitchFamily="2" charset="-78"/>
              </a:rPr>
              <a:t>تکه ای از زمین و ساختن بنا در زیر این تکه است، به طوری که کمتری نا </a:t>
            </a:r>
            <a:r>
              <a:rPr lang="en-US" sz="3200" dirty="0">
                <a:cs typeface="A  Mitra_5 (MRT)" panose="00000700000000000000" pitchFamily="2" charset="-78"/>
              </a:rPr>
              <a:t/>
            </a:r>
            <a:br>
              <a:rPr lang="en-US" sz="3200" dirty="0">
                <a:cs typeface="A  Mitra_5 (MRT)" panose="00000700000000000000" pitchFamily="2" charset="-78"/>
              </a:rPr>
            </a:br>
            <a:r>
              <a:rPr lang="fa-IR" sz="3200" dirty="0">
                <a:cs typeface="A  Mitra_5 (MRT)" panose="00000700000000000000" pitchFamily="2" charset="-78"/>
              </a:rPr>
              <a:t>هماهنگی و بی احترامی به طبیعت اطراف نداشته باشد؛ به طوری که حتی تمامی </a:t>
            </a:r>
            <a:r>
              <a:rPr lang="en-US" sz="3200" dirty="0">
                <a:cs typeface="A  Mitra_5 (MRT)" panose="00000700000000000000" pitchFamily="2" charset="-78"/>
              </a:rPr>
              <a:t/>
            </a:r>
            <a:br>
              <a:rPr lang="en-US" sz="3200" dirty="0">
                <a:cs typeface="A  Mitra_5 (MRT)" panose="00000700000000000000" pitchFamily="2" charset="-78"/>
              </a:rPr>
            </a:br>
            <a:r>
              <a:rPr lang="fa-IR" sz="3200" dirty="0">
                <a:cs typeface="A  Mitra_5 (MRT)" panose="00000700000000000000" pitchFamily="2" charset="-78"/>
              </a:rPr>
              <a:t>گیاهانی که بر روی سقف این بنا قرار گرفته اند کاملا” طبیعی هستند.</a:t>
            </a:r>
            <a:r>
              <a:rPr lang="en-US" sz="3200" dirty="0">
                <a:cs typeface="A  Mitra_5 (MRT)" panose="00000700000000000000" pitchFamily="2" charset="-78"/>
              </a:rPr>
              <a:t/>
            </a:r>
            <a:br>
              <a:rPr lang="en-US" sz="3200" dirty="0">
                <a:cs typeface="A  Mitra_5 (MRT)" panose="00000700000000000000" pitchFamily="2" charset="-78"/>
              </a:rPr>
            </a:br>
            <a:endParaRPr lang="en-US" sz="3200" dirty="0"/>
          </a:p>
        </p:txBody>
      </p:sp>
      <p:pic>
        <p:nvPicPr>
          <p:cNvPr id="4" name="Content Placeholder 6"/>
          <p:cNvPicPr>
            <a:picLocks noGrp="1" noChangeAspect="1"/>
          </p:cNvPicPr>
          <p:nvPr>
            <p:ph idx="4294967295"/>
          </p:nvPr>
        </p:nvPicPr>
        <p:blipFill>
          <a:blip r:embed="rId2"/>
          <a:stretch>
            <a:fillRect/>
          </a:stretch>
        </p:blipFill>
        <p:spPr>
          <a:xfrm>
            <a:off x="381000" y="4267200"/>
            <a:ext cx="3584016" cy="2150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731428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0"/>
            <a:ext cx="6512511" cy="1143000"/>
          </a:xfrm>
        </p:spPr>
        <p:txBody>
          <a:bodyPr/>
          <a:lstStyle/>
          <a:p>
            <a:pPr marL="0" indent="0" rtl="1"/>
            <a:r>
              <a:rPr lang="fa-IR" sz="2800" dirty="0">
                <a:cs typeface="A  Mitra_5 (MRT)" panose="00000700000000000000" pitchFamily="2" charset="-78"/>
              </a:rPr>
              <a:t>هدف رنزو پیانو این بوده تا با ساختن بنای شفاف، ارتباط بین این ساختمان و </a:t>
            </a:r>
            <a:r>
              <a:rPr lang="en-US" sz="2800" dirty="0">
                <a:cs typeface="A  Mitra_5 (MRT)" panose="00000700000000000000" pitchFamily="2" charset="-78"/>
              </a:rPr>
              <a:t/>
            </a:r>
            <a:br>
              <a:rPr lang="en-US" sz="2800" dirty="0">
                <a:cs typeface="A  Mitra_5 (MRT)" panose="00000700000000000000" pitchFamily="2" charset="-78"/>
              </a:rPr>
            </a:br>
            <a:r>
              <a:rPr lang="fa-IR" sz="2800" dirty="0">
                <a:cs typeface="A  Mitra_5 (MRT)" panose="00000700000000000000" pitchFamily="2" charset="-78"/>
              </a:rPr>
              <a:t>محیط اطرافش را به بهترین وجه به بینندگان القا کند، برای همین “شیشه” در </a:t>
            </a:r>
            <a:r>
              <a:rPr lang="en-US" sz="2800" dirty="0">
                <a:cs typeface="A  Mitra_5 (MRT)" panose="00000700000000000000" pitchFamily="2" charset="-78"/>
              </a:rPr>
              <a:t/>
            </a:r>
            <a:br>
              <a:rPr lang="en-US" sz="2800" dirty="0">
                <a:cs typeface="A  Mitra_5 (MRT)" panose="00000700000000000000" pitchFamily="2" charset="-78"/>
              </a:rPr>
            </a:br>
            <a:r>
              <a:rPr lang="fa-IR" sz="2800" dirty="0">
                <a:cs typeface="A  Mitra_5 (MRT)" panose="00000700000000000000" pitchFamily="2" charset="-78"/>
              </a:rPr>
              <a:t>دیوار های خارجی این بنا به مقدار بسیار زیادی مورد استفاده قرار گرفته که به </a:t>
            </a:r>
            <a:r>
              <a:rPr lang="en-US" sz="2800" dirty="0">
                <a:cs typeface="A  Mitra_5 (MRT)" panose="00000700000000000000" pitchFamily="2" charset="-78"/>
              </a:rPr>
              <a:t/>
            </a:r>
            <a:br>
              <a:rPr lang="en-US" sz="2800" dirty="0">
                <a:cs typeface="A  Mitra_5 (MRT)" panose="00000700000000000000" pitchFamily="2" charset="-78"/>
              </a:rPr>
            </a:br>
            <a:r>
              <a:rPr lang="fa-IR" sz="2800" dirty="0">
                <a:cs typeface="A  Mitra_5 (MRT)" panose="00000700000000000000" pitchFamily="2" charset="-78"/>
              </a:rPr>
              <a:t>بینندگان این امکان را میدهد تا از بین دیواره های آن، به تماشای موزه ای که در </a:t>
            </a:r>
            <a:r>
              <a:rPr lang="en-US" sz="2800" dirty="0">
                <a:cs typeface="A  Mitra_5 (MRT)" panose="00000700000000000000" pitchFamily="2" charset="-78"/>
              </a:rPr>
              <a:t/>
            </a:r>
            <a:br>
              <a:rPr lang="en-US" sz="2800" dirty="0">
                <a:cs typeface="A  Mitra_5 (MRT)" panose="00000700000000000000" pitchFamily="2" charset="-78"/>
              </a:rPr>
            </a:br>
            <a:r>
              <a:rPr lang="fa-IR" sz="2800" dirty="0">
                <a:cs typeface="A  Mitra_5 (MRT)" panose="00000700000000000000" pitchFamily="2" charset="-78"/>
              </a:rPr>
              <a:t>داخل وجود دارد بپردازند</a:t>
            </a:r>
            <a:r>
              <a:rPr lang="en-US" sz="2800" dirty="0">
                <a:cs typeface="A  Mitra_5 (MRT)" panose="00000700000000000000" pitchFamily="2" charset="-78"/>
              </a:rPr>
              <a:t/>
            </a:r>
            <a:br>
              <a:rPr lang="en-US" sz="2800" dirty="0">
                <a:cs typeface="A  Mitra_5 (MRT)" panose="00000700000000000000" pitchFamily="2" charset="-78"/>
              </a:rPr>
            </a:br>
            <a:endParaRPr lang="en-US" sz="2800" dirty="0"/>
          </a:p>
        </p:txBody>
      </p:sp>
      <p:pic>
        <p:nvPicPr>
          <p:cNvPr id="4" name="Content Placeholder 4"/>
          <p:cNvPicPr>
            <a:picLocks noGrp="1" noChangeAspect="1"/>
          </p:cNvPicPr>
          <p:nvPr>
            <p:ph sz="quarter" idx="13"/>
          </p:nvPr>
        </p:nvPicPr>
        <p:blipFill>
          <a:blip r:embed="rId2"/>
          <a:stretch>
            <a:fillRect/>
          </a:stretch>
        </p:blipFill>
        <p:spPr>
          <a:xfrm>
            <a:off x="609600" y="3857962"/>
            <a:ext cx="3962400" cy="260470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32696423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sz="quarter" idx="13"/>
          </p:nvPr>
        </p:nvPicPr>
        <p:blipFill>
          <a:blip r:embed="rId2"/>
          <a:stretch>
            <a:fillRect/>
          </a:stretch>
        </p:blipFill>
        <p:spPr>
          <a:xfrm>
            <a:off x="4267200" y="222338"/>
            <a:ext cx="4631375" cy="3475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p:cNvPicPr>
            <a:picLocks noChangeAspect="1"/>
          </p:cNvPicPr>
          <p:nvPr/>
        </p:nvPicPr>
        <p:blipFill>
          <a:blip r:embed="rId3"/>
          <a:stretch>
            <a:fillRect/>
          </a:stretch>
        </p:blipFill>
        <p:spPr>
          <a:xfrm>
            <a:off x="514882" y="4154887"/>
            <a:ext cx="3309764" cy="2165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4"/>
          <p:cNvPicPr>
            <a:picLocks noChangeAspect="1"/>
          </p:cNvPicPr>
          <p:nvPr/>
        </p:nvPicPr>
        <p:blipFill>
          <a:blip r:embed="rId4"/>
          <a:stretch>
            <a:fillRect/>
          </a:stretch>
        </p:blipFill>
        <p:spPr>
          <a:xfrm>
            <a:off x="4800600" y="4042574"/>
            <a:ext cx="3733800" cy="2390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22853" y="762000"/>
            <a:ext cx="3693822" cy="2324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389155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stretch>
            <a:fillRect/>
          </a:stretch>
        </p:blipFill>
        <p:spPr>
          <a:xfrm>
            <a:off x="3960125" y="716713"/>
            <a:ext cx="4574275" cy="5647253"/>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stretch>
            <a:fillRect/>
          </a:stretch>
        </p:blipFill>
        <p:spPr>
          <a:xfrm>
            <a:off x="256225" y="1828799"/>
            <a:ext cx="3401375" cy="453516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3744057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ChangeAspect="1"/>
          </p:cNvPicPr>
          <p:nvPr/>
        </p:nvPicPr>
        <p:blipFill>
          <a:blip r:embed="rId2"/>
          <a:stretch>
            <a:fillRect/>
          </a:stretch>
        </p:blipFill>
        <p:spPr>
          <a:xfrm>
            <a:off x="152399" y="152400"/>
            <a:ext cx="4302753" cy="5257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a:stretch>
            <a:fillRect/>
          </a:stretch>
        </p:blipFill>
        <p:spPr>
          <a:xfrm>
            <a:off x="4724400" y="1066800"/>
            <a:ext cx="4114800" cy="54483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2233291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601344"/>
            <a:ext cx="3960404" cy="5268830"/>
          </a:xfrm>
          <a:prstGeom prst="rect">
            <a:avLst/>
          </a:prstGeom>
          <a:ln>
            <a:noFill/>
          </a:ln>
          <a:effectLst>
            <a:softEdge rad="112500"/>
          </a:effectLst>
        </p:spPr>
      </p:pic>
      <p:pic>
        <p:nvPicPr>
          <p:cNvPr id="5" name="Content Placeholder 4"/>
          <p:cNvPicPr>
            <a:picLocks noChangeAspect="1"/>
          </p:cNvPicPr>
          <p:nvPr/>
        </p:nvPicPr>
        <p:blipFill>
          <a:blip r:embed="rId3"/>
          <a:stretch>
            <a:fillRect/>
          </a:stretch>
        </p:blipFill>
        <p:spPr>
          <a:xfrm>
            <a:off x="4876800" y="601344"/>
            <a:ext cx="3760090" cy="5268830"/>
          </a:xfrm>
          <a:prstGeom prst="rect">
            <a:avLst/>
          </a:prstGeom>
          <a:ln>
            <a:noFill/>
          </a:ln>
          <a:effectLst>
            <a:softEdge rad="112500"/>
          </a:effectLst>
        </p:spPr>
      </p:pic>
    </p:spTree>
    <p:extLst>
      <p:ext uri="{BB962C8B-B14F-4D97-AF65-F5344CB8AC3E}">
        <p14:creationId xmlns:p14="http://schemas.microsoft.com/office/powerpoint/2010/main" val="344213680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پلان پارک موزه – طبقه همکف">
            <a:hlinkClick r:id="rId2"/>
          </p:cNvPr>
          <p:cNvPicPr>
            <a:picLocks noGrp="1"/>
          </p:cNvPicPr>
          <p:nvPr>
            <p:ph sz="quarter" idx="13"/>
          </p:nvPr>
        </p:nvPicPr>
        <p:blipFill>
          <a:blip r:embed="rId3" cstate="print"/>
          <a:srcRect/>
          <a:stretch>
            <a:fillRect/>
          </a:stretch>
        </p:blipFill>
        <p:spPr bwMode="auto">
          <a:xfrm>
            <a:off x="3709348" y="641445"/>
            <a:ext cx="4762500" cy="3443287"/>
          </a:xfrm>
          <a:prstGeom prst="rect">
            <a:avLst/>
          </a:prstGeom>
          <a:ln>
            <a:noFill/>
          </a:ln>
          <a:effectLst>
            <a:softEdge rad="127000"/>
          </a:effectLst>
        </p:spPr>
      </p:pic>
      <p:pic>
        <p:nvPicPr>
          <p:cNvPr id="5" name="Picture 4" descr="مقطع 1">
            <a:hlinkClick r:id="rId4"/>
          </p:cNvPr>
          <p:cNvPicPr/>
          <p:nvPr/>
        </p:nvPicPr>
        <p:blipFill>
          <a:blip r:embed="rId5" cstate="print"/>
          <a:srcRect/>
          <a:stretch>
            <a:fillRect/>
          </a:stretch>
        </p:blipFill>
        <p:spPr bwMode="auto">
          <a:xfrm>
            <a:off x="4724400" y="5192191"/>
            <a:ext cx="3863596" cy="1114283"/>
          </a:xfrm>
          <a:prstGeom prst="rect">
            <a:avLst/>
          </a:prstGeom>
          <a:ln>
            <a:noFill/>
          </a:ln>
          <a:effectLst>
            <a:softEdge rad="127000"/>
          </a:effectLst>
        </p:spPr>
      </p:pic>
      <p:pic>
        <p:nvPicPr>
          <p:cNvPr id="6" name="Picture 5" descr="مقطع 2">
            <a:hlinkClick r:id="rId6"/>
          </p:cNvPr>
          <p:cNvPicPr/>
          <p:nvPr/>
        </p:nvPicPr>
        <p:blipFill>
          <a:blip r:embed="rId7" cstate="print"/>
          <a:srcRect/>
          <a:stretch>
            <a:fillRect/>
          </a:stretch>
        </p:blipFill>
        <p:spPr bwMode="auto">
          <a:xfrm>
            <a:off x="295417" y="5410201"/>
            <a:ext cx="3581400" cy="896273"/>
          </a:xfrm>
          <a:prstGeom prst="rect">
            <a:avLst/>
          </a:prstGeom>
          <a:ln>
            <a:noFill/>
          </a:ln>
          <a:effectLst>
            <a:softEdge rad="127000"/>
          </a:effectLst>
        </p:spPr>
      </p:pic>
      <p:pic>
        <p:nvPicPr>
          <p:cNvPr id="7" name="Picture 6" descr="مقطع 3">
            <a:hlinkClick r:id="rId8"/>
          </p:cNvPr>
          <p:cNvPicPr/>
          <p:nvPr/>
        </p:nvPicPr>
        <p:blipFill>
          <a:blip r:embed="rId9" cstate="print"/>
          <a:srcRect/>
          <a:stretch>
            <a:fillRect/>
          </a:stretch>
        </p:blipFill>
        <p:spPr bwMode="auto">
          <a:xfrm>
            <a:off x="295416" y="4038601"/>
            <a:ext cx="3285983" cy="857816"/>
          </a:xfrm>
          <a:prstGeom prst="rect">
            <a:avLst/>
          </a:prstGeom>
          <a:ln>
            <a:noFill/>
          </a:ln>
          <a:effectLst>
            <a:softEdge rad="127000"/>
          </a:effectLst>
        </p:spPr>
      </p:pic>
      <p:pic>
        <p:nvPicPr>
          <p:cNvPr id="8" name="Picture 7" descr="نمای جنوبی">
            <a:hlinkClick r:id="rId10"/>
          </p:cNvPr>
          <p:cNvPicPr/>
          <p:nvPr/>
        </p:nvPicPr>
        <p:blipFill>
          <a:blip r:embed="rId11" cstate="print"/>
          <a:srcRect/>
          <a:stretch>
            <a:fillRect/>
          </a:stretch>
        </p:blipFill>
        <p:spPr bwMode="auto">
          <a:xfrm>
            <a:off x="331811" y="2209800"/>
            <a:ext cx="3249588" cy="904875"/>
          </a:xfrm>
          <a:prstGeom prst="rect">
            <a:avLst/>
          </a:prstGeom>
          <a:ln>
            <a:noFill/>
          </a:ln>
          <a:effectLst>
            <a:softEdge rad="127000"/>
          </a:effectLst>
        </p:spPr>
      </p:pic>
      <p:pic>
        <p:nvPicPr>
          <p:cNvPr id="9" name="Picture 8" descr="نمای شمالی">
            <a:hlinkClick r:id="rId12"/>
          </p:cNvPr>
          <p:cNvPicPr/>
          <p:nvPr/>
        </p:nvPicPr>
        <p:blipFill>
          <a:blip r:embed="rId13" cstate="print"/>
          <a:srcRect/>
          <a:stretch>
            <a:fillRect/>
          </a:stretch>
        </p:blipFill>
        <p:spPr bwMode="auto">
          <a:xfrm>
            <a:off x="340910" y="533400"/>
            <a:ext cx="3316121" cy="857249"/>
          </a:xfrm>
          <a:prstGeom prst="rect">
            <a:avLst/>
          </a:prstGeom>
          <a:ln>
            <a:noFill/>
          </a:ln>
          <a:effectLst>
            <a:softEdge rad="127000"/>
          </a:effectLst>
        </p:spPr>
      </p:pic>
    </p:spTree>
    <p:extLst>
      <p:ext uri="{BB962C8B-B14F-4D97-AF65-F5344CB8AC3E}">
        <p14:creationId xmlns:p14="http://schemas.microsoft.com/office/powerpoint/2010/main" val="278901807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257800"/>
            <a:ext cx="6512511" cy="1143000"/>
          </a:xfrm>
        </p:spPr>
        <p:txBody>
          <a:bodyPr/>
          <a:lstStyle/>
          <a:p>
            <a:r>
              <a:rPr lang="fa-IR" sz="3200" dirty="0" smtClean="0">
                <a:effectLst/>
              </a:rPr>
              <a:t>موزه هنر های </a:t>
            </a:r>
            <a:r>
              <a:rPr lang="ar-SA" sz="3200" dirty="0" smtClean="0">
                <a:effectLst/>
              </a:rPr>
              <a:t>معاصر </a:t>
            </a:r>
            <a:endParaRPr lang="en-US" sz="3200" dirty="0"/>
          </a:p>
        </p:txBody>
      </p:sp>
      <p:pic>
        <p:nvPicPr>
          <p:cNvPr id="4" name="Content Placeholder 3" descr="http://www.farsicad.com/wp-content/uploads/2011/08/Contemporary-Art-Museums-www.FarsiCad.Com-05-view-from-the-park-1000x451.jpg">
            <a:hlinkClick r:id="rId2"/>
          </p:cNvPr>
          <p:cNvPicPr>
            <a:picLocks noGrp="1"/>
          </p:cNvPicPr>
          <p:nvPr>
            <p:ph sz="quarter" idx="13"/>
          </p:nvPr>
        </p:nvPicPr>
        <p:blipFill>
          <a:blip r:embed="rId3" cstate="print"/>
          <a:srcRect/>
          <a:stretch>
            <a:fillRect/>
          </a:stretch>
        </p:blipFill>
        <p:spPr bwMode="auto">
          <a:xfrm>
            <a:off x="1219200" y="533400"/>
            <a:ext cx="66294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413564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533400"/>
            <a:ext cx="6512511" cy="2362200"/>
          </a:xfrm>
        </p:spPr>
        <p:txBody>
          <a:bodyPr/>
          <a:lstStyle/>
          <a:p>
            <a:r>
              <a:rPr lang="ar-SA" sz="2000" dirty="0" smtClean="0">
                <a:effectLst/>
              </a:rPr>
              <a:t>هنر به عنوان اصلی ترین استراتژی این پروژه و همچنین گردش در فضای موجود در آن برای داشتن یک تجربه پویا نقش مهمی در شکل دادن به ایده اصلی</a:t>
            </a:r>
            <a:r>
              <a:rPr lang="en-US" sz="2000" dirty="0" smtClean="0">
                <a:effectLst/>
              </a:rPr>
              <a:t> </a:t>
            </a:r>
            <a:r>
              <a:rPr lang="ar-SA" sz="2000" dirty="0" smtClean="0">
                <a:effectLst/>
                <a:hlinkClick r:id="rId2"/>
              </a:rPr>
              <a:t>موزه</a:t>
            </a:r>
            <a:r>
              <a:rPr lang="en-US" sz="2000" dirty="0" smtClean="0">
                <a:effectLst/>
              </a:rPr>
              <a:t> </a:t>
            </a:r>
            <a:r>
              <a:rPr lang="ar-SA" sz="2000" dirty="0" smtClean="0">
                <a:effectLst/>
              </a:rPr>
              <a:t>داده است</a:t>
            </a:r>
            <a:r>
              <a:rPr lang="en-US" sz="2000" dirty="0" smtClean="0">
                <a:effectLst/>
              </a:rPr>
              <a:t>.</a:t>
            </a:r>
            <a:br>
              <a:rPr lang="en-US" sz="2000" dirty="0" smtClean="0">
                <a:effectLst/>
              </a:rPr>
            </a:br>
            <a:r>
              <a:rPr lang="ar-SA" sz="2000" dirty="0">
                <a:effectLst/>
              </a:rPr>
              <a:t>ترکیب هنر ، معماری و طبیعت پویا</a:t>
            </a:r>
            <a:r>
              <a:rPr lang="en-US" sz="2000" dirty="0">
                <a:effectLst/>
              </a:rPr>
              <a:t/>
            </a:r>
            <a:br>
              <a:rPr lang="en-US" sz="2000" dirty="0">
                <a:effectLst/>
              </a:rPr>
            </a:br>
            <a:r>
              <a:rPr lang="ar-SA" sz="2000" dirty="0">
                <a:effectLst/>
              </a:rPr>
              <a:t>رمپ و تراس مارپیچی بهمرا منظره فوق العاده زیبای باغ</a:t>
            </a:r>
            <a:r>
              <a:rPr lang="en-US" sz="2000" dirty="0">
                <a:effectLst/>
              </a:rPr>
              <a:t/>
            </a:r>
            <a:br>
              <a:rPr lang="en-US" sz="2000" dirty="0">
                <a:effectLst/>
              </a:rPr>
            </a:br>
            <a:endParaRPr lang="en-US" sz="2000" dirty="0"/>
          </a:p>
        </p:txBody>
      </p:sp>
      <p:pic>
        <p:nvPicPr>
          <p:cNvPr id="4" name="Picture 3" descr="http://www.farsicad.com/wp-content/uploads/2011/08/Contemporary-Art-Museums-www.FarsiCad.Com-06-sky-art-terrace-view-1000x663.jpg">
            <a:hlinkClick r:id="rId3"/>
          </p:cNvPr>
          <p:cNvPicPr/>
          <p:nvPr/>
        </p:nvPicPr>
        <p:blipFill>
          <a:blip r:embed="rId4" cstate="print"/>
          <a:srcRect/>
          <a:stretch>
            <a:fillRect/>
          </a:stretch>
        </p:blipFill>
        <p:spPr bwMode="auto">
          <a:xfrm>
            <a:off x="685800" y="2819400"/>
            <a:ext cx="5029200" cy="361580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4869042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33400"/>
            <a:ext cx="6512511" cy="1143000"/>
          </a:xfrm>
        </p:spPr>
        <p:txBody>
          <a:bodyPr/>
          <a:lstStyle/>
          <a:p>
            <a:r>
              <a:rPr lang="ar-SA" sz="2000" dirty="0">
                <a:effectLst/>
              </a:rPr>
              <a:t>رمپ مارپیچی پذیرایی با شیب مایل ، داشتن نمای گسترده از فضای سبز شهری با ترکیب رنگ های کاملا ملایم روشی کاملا جالب و جذاب برای جذب بازدید کننده گان به نقاط بالایی موزه و خسته نشدن آنان در طول مسیر میگردد</a:t>
            </a:r>
            <a:r>
              <a:rPr lang="en-US" sz="2000" dirty="0">
                <a:effectLst/>
              </a:rPr>
              <a:t>.</a:t>
            </a:r>
            <a:br>
              <a:rPr lang="en-US" sz="2000" dirty="0">
                <a:effectLst/>
              </a:rPr>
            </a:br>
            <a:r>
              <a:rPr lang="ar-SA" sz="2000" dirty="0">
                <a:effectLst/>
              </a:rPr>
              <a:t>فضای موجود در تراس پارپیچی این مجموعه همراه با منظره شگفت انگیز نوعی قاب عکس زیبا را به تصویر کشیده است</a:t>
            </a:r>
            <a:r>
              <a:rPr lang="en-US" sz="2000" dirty="0">
                <a:effectLst/>
              </a:rPr>
              <a:t>.</a:t>
            </a:r>
            <a:br>
              <a:rPr lang="en-US" sz="2000" dirty="0">
                <a:effectLst/>
              </a:rPr>
            </a:br>
            <a:r>
              <a:rPr lang="ar-SA" sz="2000" dirty="0">
                <a:effectLst/>
              </a:rPr>
              <a:t>نوع ترکیپ احجام و رنگ ها در مجموعه برای کلیه بازدیدکنندگان از هر نوع سن و سالی باعث شده که انواع مختلف هنرهای رنگی در این مجموعه بکار رود تا هر شخصی را به هر نوع سلیقه ای به خود </a:t>
            </a:r>
            <a:r>
              <a:rPr lang="fa-IR" sz="2000" dirty="0">
                <a:effectLst/>
              </a:rPr>
              <a:t/>
            </a:r>
            <a:br>
              <a:rPr lang="fa-IR" sz="2000" dirty="0">
                <a:effectLst/>
              </a:rPr>
            </a:br>
            <a:r>
              <a:rPr lang="ar-SA" sz="2000" dirty="0">
                <a:effectLst/>
              </a:rPr>
              <a:t>جلب کن</a:t>
            </a:r>
            <a:endParaRPr lang="en-US" sz="2000" dirty="0"/>
          </a:p>
        </p:txBody>
      </p:sp>
      <p:pic>
        <p:nvPicPr>
          <p:cNvPr id="4" name="Picture 3" descr="http://www.farsicad.com/wp-content/uploads/2011/08/Contemporary-Art-Museums-www.FarsiCad.Com-02-Spiral-garden-view-1000x497.jpg">
            <a:hlinkClick r:id="rId2"/>
          </p:cNvPr>
          <p:cNvPicPr/>
          <p:nvPr/>
        </p:nvPicPr>
        <p:blipFill>
          <a:blip r:embed="rId3" cstate="print"/>
          <a:srcRect/>
          <a:stretch>
            <a:fillRect/>
          </a:stretch>
        </p:blipFill>
        <p:spPr bwMode="auto">
          <a:xfrm>
            <a:off x="457200" y="4343400"/>
            <a:ext cx="4572000" cy="22669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75427760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6512511" cy="1143000"/>
          </a:xfrm>
        </p:spPr>
        <p:txBody>
          <a:bodyPr/>
          <a:lstStyle/>
          <a:p>
            <a:r>
              <a:rPr lang="ar-SA" sz="2000" dirty="0">
                <a:effectLst/>
              </a:rPr>
              <a:t>انعطاب پذیری قسمت ها و بخش های مختلف موزه باعث شده است که هر کسی و با هر سلیقه ای نوع خاصی از نمایشگاه آثار خود را به نمایش بگذاردکه این عامل خود باعث زیبایی خاصی در بخش های مختلف گردید است</a:t>
            </a:r>
            <a:endParaRPr lang="en-US" sz="2000" dirty="0"/>
          </a:p>
        </p:txBody>
      </p:sp>
      <p:pic>
        <p:nvPicPr>
          <p:cNvPr id="5" name="Picture 4" descr="http://www.farsicad.com/wp-content/uploads/2011/08/Contemporary-Art-Museums-www.FarsiCad.Com-16-commercial-area-view-1000x497.jpg">
            <a:hlinkClick r:id="rId2"/>
          </p:cNvPr>
          <p:cNvPicPr/>
          <p:nvPr/>
        </p:nvPicPr>
        <p:blipFill>
          <a:blip r:embed="rId3" cstate="print"/>
          <a:srcRect/>
          <a:stretch>
            <a:fillRect/>
          </a:stretch>
        </p:blipFill>
        <p:spPr bwMode="auto">
          <a:xfrm>
            <a:off x="5486400" y="4343400"/>
            <a:ext cx="3200400" cy="2112702"/>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http://www.farsicad.com/wp-content/uploads/2011/08/Contemporary-Art-Museums-www.FarsiCad.Com-13-childrens-exhibit-view-1000x497.jpg">
            <a:hlinkClick r:id="rId4"/>
          </p:cNvPr>
          <p:cNvPicPr/>
          <p:nvPr/>
        </p:nvPicPr>
        <p:blipFill>
          <a:blip r:embed="rId5" cstate="print"/>
          <a:srcRect/>
          <a:stretch>
            <a:fillRect/>
          </a:stretch>
        </p:blipFill>
        <p:spPr bwMode="auto">
          <a:xfrm>
            <a:off x="381000" y="4343400"/>
            <a:ext cx="3200400" cy="2200275"/>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http://www.farsicad.com/wp-content/uploads/2011/08/Contemporary-Art-Museums-www.FarsiCad.Com-11-night-view-1000x521.jpg">
            <a:hlinkClick r:id="rId6"/>
          </p:cNvPr>
          <p:cNvPicPr/>
          <p:nvPr/>
        </p:nvPicPr>
        <p:blipFill>
          <a:blip r:embed="rId7" cstate="print"/>
          <a:srcRect/>
          <a:stretch>
            <a:fillRect/>
          </a:stretch>
        </p:blipFill>
        <p:spPr bwMode="auto">
          <a:xfrm>
            <a:off x="2286000" y="2238375"/>
            <a:ext cx="4572000" cy="23812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3046077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out)">
                                      <p:cBhvr>
                                        <p:cTn id="7" dur="2000"/>
                                        <p:tgtEl>
                                          <p:spTgt spid="4"/>
                                        </p:tgtEl>
                                      </p:cBhvr>
                                    </p:animEffect>
                                  </p:childTnLst>
                                </p:cTn>
                              </p:par>
                              <p:par>
                                <p:cTn id="8" presetID="13" presetClass="entr" presetSubtype="3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plus(out)">
                                      <p:cBhvr>
                                        <p:cTn id="10" dur="2000"/>
                                        <p:tgtEl>
                                          <p:spTgt spid="6"/>
                                        </p:tgtEl>
                                      </p:cBhvr>
                                    </p:animEffect>
                                  </p:childTnLst>
                                </p:cTn>
                              </p:par>
                              <p:par>
                                <p:cTn id="11" presetID="13" presetClass="entr" presetSubtype="3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out)">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6512511" cy="1143000"/>
          </a:xfrm>
        </p:spPr>
        <p:txBody>
          <a:bodyPr/>
          <a:lstStyle/>
          <a:p>
            <a:r>
              <a:rPr lang="ar-SA" sz="1800" dirty="0" smtClean="0">
                <a:effectLst/>
              </a:rPr>
              <a:t>نحوه </a:t>
            </a:r>
            <a:r>
              <a:rPr lang="ar-SA" sz="1800" dirty="0">
                <a:effectLst/>
              </a:rPr>
              <a:t>شکل گیری طرح</a:t>
            </a:r>
            <a:r>
              <a:rPr lang="en-US" sz="1800" dirty="0">
                <a:effectLst/>
              </a:rPr>
              <a:t> </a:t>
            </a:r>
            <a:br>
              <a:rPr lang="en-US" sz="1800" dirty="0">
                <a:effectLst/>
              </a:rPr>
            </a:br>
            <a:r>
              <a:rPr lang="ar-SA" sz="1800" dirty="0">
                <a:effectLst/>
              </a:rPr>
              <a:t>در آذرماه 1383 مطالعات اولیه موزه دفاع مقدس آغاز شد و برنامه پروژه طی جلسات متعدد مدیریت شهری، بنیاد حفظ آثار و نشر ارزشهای دفاع مقدس و ستاد کل نیروهای مسلح در فروردین 84 به تایید رسید و با نظر شورای اسلامی شهر تهران، طرح و اجرا مشخص گردید</a:t>
            </a:r>
            <a:r>
              <a:rPr lang="en-US" sz="1800" dirty="0">
                <a:effectLst/>
              </a:rPr>
              <a:t> .</a:t>
            </a:r>
            <a:br>
              <a:rPr lang="en-US" sz="1800" dirty="0">
                <a:effectLst/>
              </a:rPr>
            </a:br>
            <a:r>
              <a:rPr lang="ar-SA" sz="1800" dirty="0">
                <a:effectLst/>
              </a:rPr>
              <a:t>پس از آن، طراحی موزه دفاع مقدس به مسابقه گذاشته شد و 250 گروه در مسابقه شرکت کردند که از آن میان 42 اثر به دبیرخانه تحویل و جوایز برگزیدگان درتاریخ 23/8/84 طی مراسم ویژه ای با حضور شهردار تهران، ریاست شورای اسلامی شهر تهران و ریاست بنیاد حفظ آثار و نشر ارزشهای دفاع مقدس اهدا شد</a:t>
            </a:r>
            <a:r>
              <a:rPr lang="en-US" sz="1800" dirty="0">
                <a:effectLst/>
              </a:rPr>
              <a:t>.</a:t>
            </a:r>
            <a:br>
              <a:rPr lang="en-US" sz="1800" dirty="0">
                <a:effectLst/>
              </a:rPr>
            </a:br>
            <a:r>
              <a:rPr lang="en-US" sz="1800" dirty="0">
                <a:effectLst/>
              </a:rPr>
              <a:t/>
            </a:r>
            <a:br>
              <a:rPr lang="en-US" sz="1800" dirty="0">
                <a:effectLst/>
              </a:rPr>
            </a:br>
            <a:endParaRPr lang="en-US" sz="1800" dirty="0"/>
          </a:p>
        </p:txBody>
      </p:sp>
      <p:pic>
        <p:nvPicPr>
          <p:cNvPr id="4" name="Picture 3"/>
          <p:cNvPicPr/>
          <p:nvPr/>
        </p:nvPicPr>
        <p:blipFill>
          <a:blip r:embed="rId2"/>
          <a:srcRect/>
          <a:stretch>
            <a:fillRect/>
          </a:stretch>
        </p:blipFill>
        <p:spPr bwMode="auto">
          <a:xfrm>
            <a:off x="304800" y="4114800"/>
            <a:ext cx="3276600" cy="2405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275833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6512511" cy="1143000"/>
          </a:xfrm>
        </p:spPr>
        <p:txBody>
          <a:bodyPr/>
          <a:lstStyle/>
          <a:p>
            <a:r>
              <a:rPr lang="ar-SA" sz="2000" dirty="0">
                <a:effectLst/>
              </a:rPr>
              <a:t>از اشکالات عمده ای که در خصوص گرایش این طرح به موزه یهود وارد است، نخست این است که طرح موزه یهود، تاریخ یهود را در لفافه ای مظلوم نمایانه با القای غیر مستقیم عنوان می کند، و مخاطبی که پا به آنجا می گذارد، روایت صهیونیستی هولوکاست را ناخودآگاهانه می پذیرد. پس (همانند همه آثار معماری که همه چیز در خدمت بیان پیام اثر است)، انتخاب سبک اثر، فرم و مصالح آن نیز در خدمت تبیین این روایت است، و برای ما نمی تواند الگو باشد</a:t>
            </a:r>
            <a:r>
              <a:rPr lang="en-US" sz="2000" dirty="0">
                <a:effectLst/>
              </a:rPr>
              <a:t>.</a:t>
            </a:r>
            <a:br>
              <a:rPr lang="en-US" sz="2000" dirty="0">
                <a:effectLst/>
              </a:rPr>
            </a:br>
            <a:r>
              <a:rPr lang="ar-SA" sz="2000" dirty="0">
                <a:effectLst/>
              </a:rPr>
              <a:t>لیبسکیند در کتاب خود</a:t>
            </a:r>
            <a:r>
              <a:rPr lang="en-US" sz="2000" dirty="0">
                <a:effectLst/>
              </a:rPr>
              <a:t>( The Space of Encounter ) </a:t>
            </a:r>
            <a:r>
              <a:rPr lang="ar-SA" sz="2000" dirty="0">
                <a:effectLst/>
              </a:rPr>
              <a:t>می گوید یکی از سه ایده اولیه برای موزه یهودش، این است که مخاطب باید به صورت روحی و فیزیکی معنای هولوکاست را درک کند و هولوکاست جزو حافظه تاریخی خودآگاه شهر برلین است</a:t>
            </a:r>
            <a:r>
              <a:rPr lang="en-US" sz="2000" dirty="0">
                <a:effectLst/>
              </a:rPr>
              <a:t>. </a:t>
            </a:r>
            <a:r>
              <a:rPr lang="ar-SA" sz="2000" dirty="0">
                <a:effectLst/>
              </a:rPr>
              <a:t>دیگر اینکه تاریخ برلین را بدون روشنفکران و اقتصاددانان یهودی آن نمی توان شناخت. و دیگر آنکه در معماری خود از یک فضای تهی (به شکل ووید</a:t>
            </a:r>
            <a:r>
              <a:rPr lang="en-US" sz="2000" dirty="0">
                <a:effectLst/>
              </a:rPr>
              <a:t> void) </a:t>
            </a:r>
            <a:r>
              <a:rPr lang="ar-SA" sz="2000" dirty="0">
                <a:effectLst/>
              </a:rPr>
              <a:t>بهره می گیرد که نشانگر شهر برلینِ تهی شده از جحود است</a:t>
            </a:r>
            <a:r>
              <a:rPr lang="en-US" sz="2000" dirty="0">
                <a:effectLst/>
              </a:rPr>
              <a:t>.</a:t>
            </a:r>
            <a:endParaRPr lang="en-US" sz="2000" dirty="0"/>
          </a:p>
        </p:txBody>
      </p:sp>
    </p:spTree>
    <p:extLst>
      <p:ext uri="{BB962C8B-B14F-4D97-AF65-F5344CB8AC3E}">
        <p14:creationId xmlns:p14="http://schemas.microsoft.com/office/powerpoint/2010/main" val="354035243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3200"/>
            <a:ext cx="3464511" cy="1143000"/>
          </a:xfrm>
        </p:spPr>
        <p:txBody>
          <a:bodyPr/>
          <a:lstStyle/>
          <a:p>
            <a:pPr algn="ctr"/>
            <a:r>
              <a:rPr lang="fa-IR" sz="8800" dirty="0" smtClean="0"/>
              <a:t>پایان</a:t>
            </a:r>
            <a:endParaRPr lang="en-US" sz="8800" dirty="0"/>
          </a:p>
        </p:txBody>
      </p:sp>
    </p:spTree>
    <p:extLst>
      <p:ext uri="{BB962C8B-B14F-4D97-AF65-F5344CB8AC3E}">
        <p14:creationId xmlns:p14="http://schemas.microsoft.com/office/powerpoint/2010/main" val="52769382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رندر پارک موزه">
            <a:hlinkClick r:id="rId2"/>
          </p:cNvPr>
          <p:cNvPicPr/>
          <p:nvPr/>
        </p:nvPicPr>
        <p:blipFill>
          <a:blip r:embed="rId3" cstate="print"/>
          <a:srcRect/>
          <a:stretch>
            <a:fillRect/>
          </a:stretch>
        </p:blipFill>
        <p:spPr bwMode="auto">
          <a:xfrm>
            <a:off x="5258084" y="4543566"/>
            <a:ext cx="3314700" cy="1685925"/>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descr="رندر فضای داخلی">
            <a:hlinkClick r:id="rId4"/>
          </p:cNvPr>
          <p:cNvPicPr/>
          <p:nvPr/>
        </p:nvPicPr>
        <p:blipFill>
          <a:blip r:embed="rId5" cstate="print"/>
          <a:srcRect/>
          <a:stretch>
            <a:fillRect/>
          </a:stretch>
        </p:blipFill>
        <p:spPr bwMode="auto">
          <a:xfrm>
            <a:off x="5258084" y="2514600"/>
            <a:ext cx="3314700" cy="1685925"/>
          </a:xfrm>
          <a:prstGeom prst="rect">
            <a:avLst/>
          </a:prstGeom>
          <a:ln w="88900" cap="sq" cmpd="thickThin">
            <a:solidFill>
              <a:srgbClr val="000000"/>
            </a:solidFill>
            <a:prstDash val="solid"/>
            <a:miter lim="800000"/>
          </a:ln>
          <a:effectLst>
            <a:innerShdw blurRad="76200">
              <a:srgbClr val="000000"/>
            </a:innerShdw>
          </a:effectLst>
        </p:spPr>
      </p:pic>
      <p:pic>
        <p:nvPicPr>
          <p:cNvPr id="11" name="Content Placeholder 3" descr="رندر پارک موزه">
            <a:hlinkClick r:id="rId6"/>
          </p:cNvPr>
          <p:cNvPicPr>
            <a:picLocks/>
          </p:cNvPicPr>
          <p:nvPr/>
        </p:nvPicPr>
        <p:blipFill>
          <a:blip r:embed="rId7" cstate="print"/>
          <a:srcRect/>
          <a:stretch>
            <a:fillRect/>
          </a:stretch>
        </p:blipFill>
        <p:spPr bwMode="auto">
          <a:xfrm>
            <a:off x="668172" y="521210"/>
            <a:ext cx="4019550" cy="1524000"/>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descr="رندر پارک موزه">
            <a:hlinkClick r:id="rId8"/>
          </p:cNvPr>
          <p:cNvPicPr/>
          <p:nvPr/>
        </p:nvPicPr>
        <p:blipFill>
          <a:blip r:embed="rId9" cstate="print"/>
          <a:srcRect/>
          <a:stretch>
            <a:fillRect/>
          </a:stretch>
        </p:blipFill>
        <p:spPr bwMode="auto">
          <a:xfrm>
            <a:off x="668172" y="2815951"/>
            <a:ext cx="4019550" cy="3455230"/>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descr="رندر فضای داخلی">
            <a:hlinkClick r:id="rId10"/>
          </p:cNvPr>
          <p:cNvPicPr/>
          <p:nvPr/>
        </p:nvPicPr>
        <p:blipFill>
          <a:blip r:embed="rId11" cstate="print"/>
          <a:srcRect/>
          <a:stretch>
            <a:fillRect/>
          </a:stretch>
        </p:blipFill>
        <p:spPr bwMode="auto">
          <a:xfrm>
            <a:off x="5243298" y="457200"/>
            <a:ext cx="3329485" cy="165202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1801320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z="2000" dirty="0">
                <a:effectLst/>
              </a:rPr>
              <a:t>سیرکولاسیون طبقات، با ایده از فرضیه ی جهان های موازی در واقع دو نوع گالری که با ارتفاع های متفاوت به موازات هم به سمت بالا هدایت می شوند و در ارتفاع مشخصی این دو نوع گالری به هم متصل شده و جا به جا می </a:t>
            </a:r>
            <a:r>
              <a:rPr lang="ar-SA" sz="2000" dirty="0" smtClean="0">
                <a:effectLst/>
              </a:rPr>
              <a:t>شوند</a:t>
            </a:r>
            <a:r>
              <a:rPr lang="fa-IR" sz="2000" dirty="0" smtClean="0">
                <a:effectLst/>
              </a:rPr>
              <a:t>.</a:t>
            </a:r>
            <a:endParaRPr lang="en-US" sz="2000" dirty="0"/>
          </a:p>
        </p:txBody>
      </p:sp>
      <p:pic>
        <p:nvPicPr>
          <p:cNvPr id="4" name="Content Placeholder 3" descr="سیرکولاسیون طبقات، با ایده از فرضیه ی جهان های موازی در واقع دو نوع گالری که با ارتفاع های متفاوت به موازات هم به سمت بالا هدایت می شوند و در ارتفاع مشخصی این دو نوع گالری به هم متصل شده و جا به جا می شوند.">
            <a:hlinkClick r:id="rId2"/>
          </p:cNvPr>
          <p:cNvPicPr>
            <a:picLocks noGrp="1"/>
          </p:cNvPicPr>
          <p:nvPr>
            <p:ph sz="quarter" idx="13"/>
          </p:nvPr>
        </p:nvPicPr>
        <p:blipFill rotWithShape="1">
          <a:blip r:embed="rId3" cstate="print"/>
          <a:srcRect b="11675"/>
          <a:stretch/>
        </p:blipFill>
        <p:spPr bwMode="auto">
          <a:xfrm>
            <a:off x="4267200" y="1414249"/>
            <a:ext cx="4171950" cy="26101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مسیر رسیدن به رصدخانه ی مجموعه">
            <a:hlinkClick r:id="rId4"/>
          </p:cNvPr>
          <p:cNvPicPr/>
          <p:nvPr/>
        </p:nvPicPr>
        <p:blipFill rotWithShape="1">
          <a:blip r:embed="rId5" cstate="print"/>
          <a:srcRect b="11688"/>
          <a:stretch/>
        </p:blipFill>
        <p:spPr bwMode="auto">
          <a:xfrm>
            <a:off x="359391" y="533400"/>
            <a:ext cx="4019550" cy="21870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1806589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462</TotalTime>
  <Words>1700</Words>
  <Application>Microsoft Office PowerPoint</Application>
  <PresentationFormat>On-screen Show (4:3)</PresentationFormat>
  <Paragraphs>61</Paragraphs>
  <Slides>76</Slides>
  <Notes>1</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Slipstream</vt:lpstr>
      <vt:lpstr>بررسی کانسپت موزه های مختلف</vt:lpstr>
      <vt:lpstr>موزه هنر های معاصر</vt:lpstr>
      <vt:lpstr>PowerPoint Presentation</vt:lpstr>
      <vt:lpstr>موزه نجوم</vt:lpstr>
      <vt:lpstr>کانسپت وایده اصلی</vt:lpstr>
      <vt:lpstr>PowerPoint Presentation</vt:lpstr>
      <vt:lpstr>PowerPoint Presentation</vt:lpstr>
      <vt:lpstr>PowerPoint Presentation</vt:lpstr>
      <vt:lpstr>سیرکولاسیون طبقات، با ایده از فرضیه ی جهان های موازی در واقع دو نوع گالری که با ارتفاع های متفاوت به موازات هم به سمت بالا هدایت می شوند و در ارتفاع مشخصی این دو نوع گالری به هم متصل شده و جا به جا می شوند.</vt:lpstr>
      <vt:lpstr>پلانتاریوم یا آسمان نمای مجموعه به عنوان مرکز حجم آسمان نما وسیله ای است شامل یک پروژکتور نوری یا دیجیتالی که در مرکز یک نیمکره ی گنبدی شکل نصب شده و عمل شبیه سازی صورت های فلکی و سوژه های سماوی را در هر زمان از سال انجام می دهد.</vt:lpstr>
      <vt:lpstr>موزه هنر های معاصر</vt:lpstr>
      <vt:lpstr>تحلیل سایت زمین مورد طراحی که واقع در چهارراه ادبیات میباشد</vt:lpstr>
      <vt:lpstr>روند طراحی گرافیکی،حجمی و پلان مجموعه همانطور که گفته شد از خطوط گرافیکی در این طرح الهام گرفته شده و سعی بر درگیری مخاطب با موزه و دعوت شدن ناخودآگاه وی به درون فضای موزه میباشد که میتوان نوع به کارگیری این خطوط دعوت کننده را در تصویربالا مشاهده کرد. </vt:lpstr>
      <vt:lpstr>طراحی سایت این مجموعه به صورت حجمی جهت درگیری هرچه بیشتر سایت و حجم انجام شد،چرا که بستر طراحی گاه از خود بنا نقش موثر تری را بازی میکند.در اینجا بنا به عنوان ماهیت اصلی و سایت به عنوان عنصر مکمل عمل میکند و سعی به تاکید بر بنا دارد  </vt:lpstr>
      <vt:lpstr>پلان زیرزمین</vt:lpstr>
      <vt:lpstr>پلان طبقه همکف واول</vt:lpstr>
      <vt:lpstr>پلان طبقه دوم که ورودی گالری ها از این طبقه تامین میشود.حس از خود دانستن موزه و کشف ،چیزی بود که به عنوان ایده به آن توجه میشد. پس از عبور از پل هوایی که از روی خیابان هجرت میگذرد ما بر روی بنا قرار گرفته و در امتداد این مسیر به فضای آینه میرسیم که تصاویری بی نظیر از مخاطبین ارائه میدهد و او را به سمت ورودی هدایت میکند. </vt:lpstr>
      <vt:lpstr>ورودی گالری ها که از سقف در نظر گرفته شده است</vt:lpstr>
      <vt:lpstr>PowerPoint Presentation</vt:lpstr>
      <vt:lpstr>انشعابی از حجم که به صورت یک پل به فضای گودال باغچه ختم میشود</vt:lpstr>
      <vt:lpstr>فضای گودال باغچه که برای نورگیری طبقه زیرزمین در نظرگرفته شده علاوه بر این امر، باعث درگیری فرم و حجم سایت هم شده و باعث توجه به کانسپت ها میشود </vt:lpstr>
      <vt:lpstr>PowerPoint Presentation</vt:lpstr>
      <vt:lpstr>معماران زاها حدید پروژه موزه ریورساید در گلاسکو – اسکاتلند – را با سقفی زیگزاگ شکل و پوشیده شده از فلز روی به اتمام رساندند . ساختمان با نمای براق و 36 متر ارتفاع مشرف به رودخانه کلاید Clyde می باشد . نوارهای نور در داخل ، مانند شکاف های نوری سبز رنگ در قسمت زیرین سقف موجدار به نظر می رسند . موزه ریورساید از نام خود مشتق شده و طراحی آن از شهر به رودخانه جریان می یابد و نماد یک رابطه پویا است که موزه صدای اتصال شهر به رودخانه و همچنین انتقال از یکی به دیگری می باشد</vt:lpstr>
      <vt:lpstr>کانسپت طرح: از کانسپت های اصلی این طرح می توان به القا کردن لذت سفر در گذر زمان(حرکت از گذشته به آینده) به بازدیدکننده اشاره کرد.طراحی موزه ریورساید از متن حرکتی رودخانه مشق گرفته است.این بنا به رودخانه کلوین ملحق شده و یک رابطه پویا بین رودخانه و موزه ایجاد کرده است.ارتباط فضایی این موزه با تعبیه یک فضای باز و بدون ستون این امکان را به بازدیدکننده می دهد تا با یک حس تدریجی ، حرکت در فضا را درک کند.ارتقای شیشه ها در هر دو طرف نمای  پشت و جلو یک دیدگاه گسترده نسبت به چشم انداز رودخانه می دهد.استفاده از سنگ های گرد و متوسط به عنوان مشخص کننده مسیر حرکتی در اطراف ساختمان حس حرکت در بازدیدکننده ایجاد میکند به طوری که عموم در سایت با توجه به دیاگرام ارتباط فضایی،وارد یک فضای غیررسمی می شوند.این شیوه به حرکت و برقراری ارتباط موزه با عموم می پردازد.درختان در قسمت اسکله کاهش پیدا کردتد تا در معرض باد غالب قرار نگیرند. </vt:lpstr>
      <vt:lpstr>PowerPoint Presentation</vt:lpstr>
      <vt:lpstr>PowerPoint Presentation</vt:lpstr>
      <vt:lpstr>PowerPoint Presentation</vt:lpstr>
      <vt:lpstr>همانطور که از نام این موزه پیداست اینجا جایی است که به تاریخچه این سازنده ماشین آلمانی پرداخته و روند طی شده برای تولید ماشین در طول این سال‌ها را مورد bmw قراربررسی قرار می‌دهد.این موزه که در نزدیک برج دارد شبیه به ابر بزرگی است که روی زمین آرمیده است. طراح این بنا پرفسور اتریشی، کارل شوانزربوده است </vt:lpstr>
      <vt:lpstr>این بنا کروی مانند طراحی شده که اشاره به پلنتاریوم یا چشم بصیرت و دانش دارد. همچنین این بنای جالب دارای بخش‌هایی پلک مانند هم است که با باز شدن‌شان می‌توان به استخرهای اطراف دسترسی داشت. طراحان این بنا سانتیاگو کالاتراوا و فلیکس کندل هستند</vt:lpstr>
      <vt:lpstr>موزه ی تازه تأسیس هنر و علم سنگاپور  که در ساخت آن از فرم گل نیلوفر الهام گرفته شده، در قلب طرح توسعه ی خلیج مرینا، یک سازه ی قابل توجه در این بخش ساحلی است؛  سازه ای با بخش هایی شبیه به ١٠ انگشت که به سوی آسمان بلند شده اند. مهندس معمار این طرح موشه سفدی این موزه را به گونه ای طراحی کرده است نور طبیعی پس از عبور از نوک این انگشتان وارد بنا شده و برای تامین روشنایی دیوار های منحنی شکل بنا از آن استفاده می شود.  سقف گود شکل آن نیز آب باران را جمع کرده و از ارتفاعی ٣٥ فوتی در مرکز ساختمان به درون استخری در طبقه ی پایینی هدایت می کند (استخری که خاصیت بازتابندگی دارد) و سپس در آنجا به یک آبشار استوانه ای شکل تبدیل می شود که قابلیت خنک کردن هوا را دارد و حتی پس از آن نیز برای استفاده در سرویس های بهداشتی موزه بازیافت می شود.  </vt:lpstr>
      <vt:lpstr>PowerPoint Presentation</vt:lpstr>
      <vt:lpstr> محورهای مرکزی منطقۀ فرهنگی ابوظبی، معبر راهرو مانندی است که از موزۀ طبیعی شیخ زاید تا دریا ادامه دارد. این محورهای مرکزی و تقابل عمل آن ها با گردشگاه مشرف به دریا، در جایی که جزیره شکل می گیرد، مجزا می شود، کالبدهای داخل شاخص و ساختار فضاهای اصلی این مرکز معنا می یابد، یک انشعاب هندسی به وجود می آورد. دیاگرام فعل و انفعالات مسیرها، یک سیستم سازماندهی اولیه برای بنا و حرکتی از یک طرح عمومی به سمت ساختار آتی طرح را به طور کامل و صحیح میسر می سازد. </vt:lpstr>
      <vt:lpstr>انرژی مرکز هنرهای نمایشی نمادی از حرکت حاکم بر کالبد شهری در معابر سرپوشیدۀ پیاده و گردشگاه مشرف به دریای منطقۀ فرهنگی است،_دو جزء اولیۀ متقاطع سایت، منشعب کردن الگوریتم و رشد  روندهای شبیه سازی است که در بازنمایی گسترش فضایی استفاده می گردد و در مجموعۀ هندسی پایه قرار می گیرد، سپس دیاگرام ها برنامه ریزی شده و تفسیرات معماری در یک سری از دوره های متوالی به آن اضافه می شود. در این ترکیبات ابتدائی، تحلیل زیستی از دیاگرام های تجریدی به طراحی معماری تغییر شکل می دهد</vt:lpstr>
      <vt:lpstr>محورهای مرکزی منطقۀ فرهنگی ابوظبی، معبر راهرو مانندی است که از موزۀ طبیعی شیخ زاید تا دریا ادامه دارد. این محورهای مرکزی و تقابل عمل آن ها با گردشگاه مشرف به دریا، در جایی که جزیره شکل می گیرد، مجزا می شود، کالبدهای داخل شاخص و ساختار فضاهای اصلی این مرکز معنا می یابد، یک انشعاب هندسی به وجود می آورد. دیاگرام فعل و انفعالات مسیرها، یک سیستم سازماندهی اولیه برای بنا و حرکتی از یک طرح عمومی به سمت ساختار آتی طرح را به طور کامل و صحیح میسر می سازد </vt:lpstr>
      <vt:lpstr>فرم تندیس گونۀ مرکز هنرهای نمایشی از حرکات خطوط پدیدار می شود، بتدریج به درون جزئی رشد یابنده گسترش می یابدکه مانند شبکه ای از شاخه ها و انشعابات متوالی است. بادهای وزنده در اطراف سایت، بر پیچیدگی معماری می افزاید. بناهایی که در ارتفاع و عمق هستند و در کالبد خود دارای نقطه های اوج چندگانه در فضاهای اجرایی می باشند،  ساختاری ارتجاعی مانند میوه ها در یک درخت انگور  را دارند و نمای آنها به سمت غرب و نزدیک به آب است</vt:lpstr>
      <vt:lpstr>ارتفاع بنا به ۶۲ متر می رسد و قسمتی از مجموع خمیدگی  ساختار از موزۀ دریایی شروع شده و به جنوب موزۀ گوگنهایم ابوظبی در انتهای شمالی سایت می رسد. با اینکه مرکز حجم در لبۀ آبی قرار دارد، مرکز هنرهای نمایشی با قرار گرفتن در مرکز محورها اعتبار بیشتری می یابد. این ترتیب، بلوک ماتریس گونه در Arterial Road (جادۀ شریانی) را جدا می کند و نماهایی به سمت دریا و خط آسمان ابوظبی جلوه گر می شود. تالار کنسرت بالای چهار تأتر کوچک قرار گرفته است و اجازه می دهد که نور روز به درون نفوذ کند و جلوه های مهیجی از دریا و خط آسمان شهر از پنجرۀ عظیم آن دیده شود. سرسراهای محلی هر یک از تأترها بازدیدکنندگان را به سمت دریا هدایت می کنند تا با یک دید ثابت با محیط اطرافشان ارتباط برقرار بکنند. در قسمت شمالی بنا رستورانی با یک تراس بزرگ و سقفی سایه انداز قرار داردکه مرکز کنفرانس مجاور در بالای تأتر را در دسترس قرار می دهد. قسمت آموزشی هنرهای نمایشی در بالای تأتر تجربی و در قسمت جنوبی قرار دارد، در همان حال در قسمت انتهای غربی این تندیس که به تردد پیاده در بعضی مناطق یاری می رساند، پلی مرکز هنرهای نمایشی را به ناحیۀ مرکزی پیوند می دهد </vt:lpstr>
      <vt:lpstr>PowerPoint Presentation</vt:lpstr>
      <vt:lpstr>موزه GC Prostho ژاپن سیستم به کار رفته در معماری این بنا به یکی از اسباب بازی‌های قدیمی ژاپن به نام کیدوری باز می‌گردد. کیدوری در اصل تکه‌هایی از چوب است که به هم پیوسته و اشکال خاصی را ایجاد می‌کنند. نیازی به استفاده از فلز برای حفظ این اتصالات وجود ندارد. مهندس معمار این بنا جون ساتو است</vt:lpstr>
      <vt:lpstr>موزه اسکله میامی</vt:lpstr>
      <vt:lpstr>اولین:فرم خارجی می باشد که نمادی از احساسات و رنج همراه با مهاجرت ِ مهاجران آمریکایی لاتین است با تأکیدی بر سرنوشت دراماتیکِ جوامع مهاجر.سازمان داخلی که از چرخاندن ارتفاعات شکل گرفته و نمادی از تلاش و مشکلات فراوانیست که مردم باید بر آن غلبه کنند.اشکال نامنظم تهاجمی از دور قابل مشاهده هستند عامل دوم ، رابطه منحصر به فرد با محیط زیست ساحلی است.تند باد های این منطقه،الهام بخشِ اصلی فضای خارجی فرم می باشد.به این ترتیب،فرم خارجی تشابهی از موج های دریایی بزرگ است که یک شخصیت پویا در ارتباط با شکل ساختمان تولید می کند </vt:lpstr>
      <vt:lpstr>PowerPoint Presentation</vt:lpstr>
      <vt:lpstr>PowerPoint Presentation</vt:lpstr>
      <vt:lpstr>موزه اتومبیل GATTI3</vt:lpstr>
      <vt:lpstr>تست ماشین سوژه ای بود برای طراحی سازه ای که صرفا به ماشین اختصاص دارد.چرا که ماشین به عنوان یک طراحی، اکتشاف نو، زمینه ای ازعلم آموزی، موضوع مقالات و وسیله جابجایی مطرح است.اینجا سازه محل تلاقی اتومبیل است با انسان در یک فضای ساختاری ارگانیک که دارای یک فضای باز با مقیاسی وسیع می باشد</vt:lpstr>
      <vt:lpstr>در اینجا همه چیز به ماشین ختم می شود. اینجا خبری از پلکان، دیوار، طبقه وآسانسورنیست، بلکه شما با سطوح شیبدارسروکاردارید و صعود به طبقات بالایی بایک حرکت سیال و روان همراه است. ساختارسازه براساس یک رمپ شیبدارمی باشد که قسمت ورودی وخروجی آن با یک پارتیشن شیشه ای جدا شده است. توپولوژی ساختمان چنین است که گویی بازدید کننده حکم تماشاچی را دارد که ازفیلمی دیدن می کند که بازیگراصلیش اتومبیل است ومی بایست فریم فریم شاهد فیلم باشد. نمای ساختمان بگونه ایست که ازخیابان های اطراف برای ماشین های رهگذر و از دید مسافران هوایی و یا حتی کاربران اینترنتی که ازدید ماهواره ای نگاه می کنند، کاربریش قابل تشخیص است</vt:lpstr>
      <vt:lpstr>PowerPoint Presentation</vt:lpstr>
      <vt:lpstr>PowerPoint Presentation</vt:lpstr>
      <vt:lpstr>موزه سالوادور دالی</vt:lpstr>
      <vt:lpstr>موزه دالی در فلوریدا طرح یان وی موس نوساز نیست،چراکه در سال ۱۹۸۲ افتتاح شده است،اما در این موزه ی ۶۸۰۰۰ متر مربعی،فضایی اضافه شده که با ۲۱۴۰ قطعه پوشیده شده است. و دارای رنگهای روغنی و آبرنگ و نقش و نگاره می باشد </vt:lpstr>
      <vt:lpstr>PowerPoint Presentation</vt:lpstr>
      <vt:lpstr>این موزه توسط یان وی موس طراحی شده است. این خروجی برای ساختمان ۷۵ فوتی موزه که دارای کاربرد های هنری ست،ترتیب داده شده و شامل ۱۰۶۲ شیشه مثلثی یونیک بوده که تشکیل حبابی را میدهد،که انعکاس دهنده پهنه آبی آسمان می باشد و به اطراف قسمتی از ساختمان مستطیلی قدیمی موزه امتداد یافته است.این طراحی که Enigma نام دارد به نوعی انعکاس دهنده حال و هوای کارهای دالی،و در بردارنده حس زندگی می باشد</vt:lpstr>
      <vt:lpstr>PowerPoint Presentation</vt:lpstr>
      <vt:lpstr>PowerPoint Presentation</vt:lpstr>
      <vt:lpstr>این کار با حالتی اثیری و روحانی دارای یک کنتراست قوی با قسمت خشن بتونی ساختمان اصلی می باشد.اما این صرفا یک طراحی هنری ست چرا که در معرض طوفان و حوادث طبیعی دیگر از ارزش نازلی برخوردار است.از دیگر مشخصه های این طرح ارتباط آن با طبیعت بوده و امکان تابش نور خورشید را به داخل ساختمان در طبقات مختلف میسر می کند</vt:lpstr>
      <vt:lpstr>موزه ملی شیخ زاید</vt:lpstr>
      <vt:lpstr>این شکل باعث شده که برج هامانند یک دودکش تبادل حرارتی عمل کنند وهوای تازه راجایگزین کند،هوایی که ازمجراهای زیرزمینی گذشته وخنک می شود. فرو رفتگی بخش مرکزی موزه نیزبه مثابه لنگریست که تعادل پنج بال فوقانی راحفظ می کند.فاستر کاربر روی این پروژه راشانسی بزرگ برای خود می داند</vt:lpstr>
      <vt:lpstr>بادبان‌های فلزی موزه، همچون نوک بال‌های حشره‌ی غول آسایی به نظرمی‌رسد که سرخود را برای چرت زدن زیر خاک فروکرده است! این موزه به یاد بود شیخ زاید بن سلطان آل نهیان، بنیانگذار امارات متحده ساخته می‌شود. بال‌های موزه برای بازتاب علاقه‌ی شیخ به طبیعت، سمبلی از شکار با شاهین خواهند بود. این نوع شکار از سرگرمی‌های محبوب شیخ بوده است.درواقع این بال‌ها ‌تنها ‌قشنگ به نظر نمی‌رسند بلکه وظیفه‌ی دیگری نیز دارند  و آن، خنک کردن ساختمان است! </vt:lpstr>
      <vt:lpstr>موزه هنرهای معاصر هرنینگ 2005- 2009</vt:lpstr>
      <vt:lpstr>_ الهام گرفتن از تاریخچه شهر هرنینگ به عنوان شهر منسوجات  _القای حس لامسه و مادیت _الهام از فرم بنای کارخانه پیراهن قلب_ </vt:lpstr>
      <vt:lpstr>PowerPoint Presentation</vt:lpstr>
      <vt:lpstr>موزه ركس </vt:lpstr>
      <vt:lpstr>پيشنهاد موزه بزرگ ركس براي اسكله رودخانه تي داندي در اسكاتلند مطرح شده است. از ويژگي هاي عمده در طراحي اين موزه روشنايي روز خواهد بود به طوري كه گالري هاو فضاي نمايشگاه بهترين نورممكن را دارا ميباشد. در اين موزه پديداركردن اب رودخانه وديدگاه هاي برجسته اي ازشهرستان هاي اطراف نمايش داده ميشود.  خدمات ساختمان درهسته براي تمركز وبهبود بهره وري قرار داده شده وسپس قسمت بيروني كوچك به منظور كاهش وگردش فضاهاي غير ضروري ساختمان قرار ميگيرد  طراح ،كانسپت اصلي را باالهام از گل استكاني ابي رنگ اسكاتلندي وعكس العمل هاي اين گل درطبيعت به وجود اورده وان را مشابه يك اينه نما طراحي كرده است.    </vt:lpstr>
      <vt:lpstr>آکادمی علوم کالیفرنیا</vt:lpstr>
      <vt:lpstr>کانسپت این بنا، همانطور که خود رنزو پیانو به آن اشاره میکند، برداشته شدن  تکه ای از زمین و ساختن بنا در زیر این تکه است، به طوری که کمتری نا  هماهنگی و بی احترامی به طبیعت اطراف نداشته باشد؛ به طوری که حتی تمامی  گیاهانی که بر روی سقف این بنا قرار گرفته اند کاملا” طبیعی هستند. </vt:lpstr>
      <vt:lpstr>هدف رنزو پیانو این بوده تا با ساختن بنای شفاف، ارتباط بین این ساختمان و  محیط اطرافش را به بهترین وجه به بینندگان القا کند، برای همین “شیشه” در  دیوار های خارجی این بنا به مقدار بسیار زیادی مورد استفاده قرار گرفته که به  بینندگان این امکان را میدهد تا از بین دیواره های آن، به تماشای موزه ای که در  داخل وجود دارد بپردازند </vt:lpstr>
      <vt:lpstr>PowerPoint Presentation</vt:lpstr>
      <vt:lpstr>PowerPoint Presentation</vt:lpstr>
      <vt:lpstr>PowerPoint Presentation</vt:lpstr>
      <vt:lpstr>PowerPoint Presentation</vt:lpstr>
      <vt:lpstr>موزه هنر های معاصر </vt:lpstr>
      <vt:lpstr>هنر به عنوان اصلی ترین استراتژی این پروژه و همچنین گردش در فضای موجود در آن برای داشتن یک تجربه پویا نقش مهمی در شکل دادن به ایده اصلی موزه داده است. ترکیب هنر ، معماری و طبیعت پویا رمپ و تراس مارپیچی بهمرا منظره فوق العاده زیبای باغ </vt:lpstr>
      <vt:lpstr>رمپ مارپیچی پذیرایی با شیب مایل ، داشتن نمای گسترده از فضای سبز شهری با ترکیب رنگ های کاملا ملایم روشی کاملا جالب و جذاب برای جذب بازدید کننده گان به نقاط بالایی موزه و خسته نشدن آنان در طول مسیر میگردد. فضای موجود در تراس پارپیچی این مجموعه همراه با منظره شگفت انگیز نوعی قاب عکس زیبا را به تصویر کشیده است. نوع ترکیپ احجام و رنگ ها در مجموعه برای کلیه بازدیدکنندگان از هر نوع سن و سالی باعث شده که انواع مختلف هنرهای رنگی در این مجموعه بکار رود تا هر شخصی را به هر نوع سلیقه ای به خود  جلب کن</vt:lpstr>
      <vt:lpstr>انعطاب پذیری قسمت ها و بخش های مختلف موزه باعث شده است که هر کسی و با هر سلیقه ای نوع خاصی از نمایشگاه آثار خود را به نمایش بگذاردکه این عامل خود باعث زیبایی خاصی در بخش های مختلف گردید است</vt:lpstr>
      <vt:lpstr>نحوه شکل گیری طرح  در آذرماه 1383 مطالعات اولیه موزه دفاع مقدس آغاز شد و برنامه پروژه طی جلسات متعدد مدیریت شهری، بنیاد حفظ آثار و نشر ارزشهای دفاع مقدس و ستاد کل نیروهای مسلح در فروردین 84 به تایید رسید و با نظر شورای اسلامی شهر تهران، طرح و اجرا مشخص گردید . پس از آن، طراحی موزه دفاع مقدس به مسابقه گذاشته شد و 250 گروه در مسابقه شرکت کردند که از آن میان 42 اثر به دبیرخانه تحویل و جوایز برگزیدگان درتاریخ 23/8/84 طی مراسم ویژه ای با حضور شهردار تهران، ریاست شورای اسلامی شهر تهران و ریاست بنیاد حفظ آثار و نشر ارزشهای دفاع مقدس اهدا شد.  </vt:lpstr>
      <vt:lpstr>از اشکالات عمده ای که در خصوص گرایش این طرح به موزه یهود وارد است، نخست این است که طرح موزه یهود، تاریخ یهود را در لفافه ای مظلوم نمایانه با القای غیر مستقیم عنوان می کند، و مخاطبی که پا به آنجا می گذارد، روایت صهیونیستی هولوکاست را ناخودآگاهانه می پذیرد. پس (همانند همه آثار معماری که همه چیز در خدمت بیان پیام اثر است)، انتخاب سبک اثر، فرم و مصالح آن نیز در خدمت تبیین این روایت است، و برای ما نمی تواند الگو باشد. لیبسکیند در کتاب خود( The Space of Encounter ) می گوید یکی از سه ایده اولیه برای موزه یهودش، این است که مخاطب باید به صورت روحی و فیزیکی معنای هولوکاست را درک کند و هولوکاست جزو حافظه تاریخی خودآگاه شهر برلین است. دیگر اینکه تاریخ برلین را بدون روشنفکران و اقتصاددانان یهودی آن نمی توان شناخت. و دیگر آنکه در معماری خود از یک فضای تهی (به شکل ووید void) بهره می گیرد که نشانگر شهر برلینِ تهی شده از جحود است.</vt:lpstr>
      <vt:lpstr>پایان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بررسی کانسپت موزه های مختلف</dc:title>
  <dc:creator>tadvingar</dc:creator>
  <cp:lastModifiedBy>tadvingar</cp:lastModifiedBy>
  <cp:revision>40</cp:revision>
  <dcterms:created xsi:type="dcterms:W3CDTF">2012-02-18T07:00:10Z</dcterms:created>
  <dcterms:modified xsi:type="dcterms:W3CDTF">2012-03-08T09:53:16Z</dcterms:modified>
</cp:coreProperties>
</file>