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7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7" r:id="rId27"/>
    <p:sldId id="308" r:id="rId28"/>
    <p:sldId id="309" r:id="rId29"/>
    <p:sldId id="310" r:id="rId30"/>
    <p:sldId id="311" r:id="rId31"/>
    <p:sldId id="312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Thursday 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نهم </a:t>
            </a: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هم نشین</a:t>
            </a: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07" t="16360" r="7145" b="40625"/>
          <a:stretch/>
        </p:blipFill>
        <p:spPr>
          <a:xfrm>
            <a:off x="2286000" y="2608728"/>
            <a:ext cx="9426388" cy="31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81" t="46140" r="7351" b="17095"/>
          <a:stretch/>
        </p:blipFill>
        <p:spPr>
          <a:xfrm>
            <a:off x="2218764" y="2743201"/>
            <a:ext cx="9507071" cy="2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2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11" t="40074" r="7144" b="12132"/>
          <a:stretch/>
        </p:blipFill>
        <p:spPr>
          <a:xfrm>
            <a:off x="2299446" y="3052483"/>
            <a:ext cx="9412941" cy="34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4" t="23530" r="16032" b="14890"/>
          <a:stretch/>
        </p:blipFill>
        <p:spPr>
          <a:xfrm>
            <a:off x="1976718" y="1949824"/>
            <a:ext cx="8525435" cy="45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21" t="43750" r="15722" b="18934"/>
          <a:stretch/>
        </p:blipFill>
        <p:spPr>
          <a:xfrm>
            <a:off x="1788459" y="2743199"/>
            <a:ext cx="8659906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4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362" t="56618" r="24714" b="8456"/>
          <a:stretch/>
        </p:blipFill>
        <p:spPr>
          <a:xfrm>
            <a:off x="1869141" y="2091414"/>
            <a:ext cx="8135470" cy="3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83" t="56802" r="24714" b="17831"/>
          <a:stretch/>
        </p:blipFill>
        <p:spPr>
          <a:xfrm>
            <a:off x="1734772" y="2447365"/>
            <a:ext cx="8969086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028" y="361831"/>
            <a:ext cx="5818528" cy="4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345" y="2328785"/>
            <a:ext cx="11471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200" b="1" dirty="0" smtClean="0">
                <a:cs typeface="B Nazanin" panose="00000400000000000000" pitchFamily="2" charset="-78"/>
              </a:rPr>
              <a:t>بدان که مردم بی هنر مادام بی سود باشد ، چون مغیلان که تن دارد ولی سایه ندارد نه خود را سود کند و نه غیر خود را 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</a:t>
            </a:r>
            <a:r>
              <a:rPr lang="fa-IR" sz="2200" b="1" dirty="0" smtClean="0">
                <a:cs typeface="B Nazanin" panose="00000400000000000000" pitchFamily="2" charset="-78"/>
              </a:rPr>
              <a:t>آگاه باش که انسان بدون فضیلت و بی لیاقت همیشه بی فایده است ، مانند درخت مغیلان که شاخه دارد اما سایه برای استراحت دیگران ندارد ، بنابراین نه به خود فایده می رساند نه به دیگران   </a:t>
            </a: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(مردم به مغیلان تشبیه شده )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200" b="1" dirty="0" smtClean="0">
                <a:cs typeface="B Nazanin" panose="00000400000000000000" pitchFamily="2" charset="-78"/>
              </a:rPr>
              <a:t>فعل (سود کند) بعد از ( نه غیر خود را) حذف به قرینه لفظی شده است . بی هنر : مشتق پیشوندی است 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cs typeface="B Nazanin" panose="00000400000000000000" pitchFamily="2" charset="-78"/>
              </a:rPr>
              <a:t>جهد کن که اگر چه اصیل و گوهری باشی ، گوهر تن نیز داری که گوهر تن از گوهر اصل ، بهتر بود .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200" b="1" dirty="0" smtClean="0">
                <a:cs typeface="B Nazanin" panose="00000400000000000000" pitchFamily="2" charset="-78"/>
              </a:rPr>
              <a:t>تلاش کن اگرچه با اصل و نصب و نجیب هستی ، علم و دانش هم داشته باشی ، زیرا دانش ذاتی از نژاد و تبار با ارزش تر است</a:t>
            </a:r>
          </a:p>
          <a:p>
            <a:pPr algn="r">
              <a:lnSpc>
                <a:spcPct val="150000"/>
              </a:lnSpc>
            </a:pP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200" b="1" dirty="0" smtClean="0">
                <a:cs typeface="B Nazanin" panose="00000400000000000000" pitchFamily="2" charset="-78"/>
              </a:rPr>
              <a:t>فعل های ( باشی ) و ( داری ) مضارع التزامی است.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51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70" y="2772538"/>
            <a:ext cx="1133668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چنانکه گفته اند : بزرگی ، خرد و دانش راست نه گوهر را ، اگر مردم را با گوهر اصل ، گوهر هنر نباشد ، صحبت هیچ کس را به کار نیاید و در هر که این دو گوهر یابی ، چنگ در وی زن و از دست مگذار که وی همه را به کار آید...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همانطور که گفته اند : بزرگی هرکس به داشتن عقل و دانش است ، نه نژاد و نسب ، اگر انسان به همراه گوهر اصل و نژاد ، از لیاقت و فضیلت بهره نداشته باشد ، به او متوسل شو و رهایش مکن ، چون که او به همه فایده 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می رساند.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آرایه ها :</a:t>
            </a:r>
            <a:r>
              <a:rPr lang="fa-IR" sz="2300" b="1" dirty="0" smtClean="0">
                <a:cs typeface="B Nazanin" panose="00000400000000000000" pitchFamily="2" charset="-78"/>
              </a:rPr>
              <a:t> جنگ در وی زن : کنایه از متوسل شدن / از دست مگذار : کنایه از رها مکن</a:t>
            </a: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870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2" t="13971" r="23060" b="24816"/>
          <a:stretch/>
        </p:blipFill>
        <p:spPr>
          <a:xfrm>
            <a:off x="464549" y="1815353"/>
            <a:ext cx="9150099" cy="4666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612" y="5836025"/>
            <a:ext cx="5836023" cy="64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60" y="2772538"/>
            <a:ext cx="117400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سخن ناپرسیده مگوی و از گفتار خیره پرهیز کن چون باز پرسند ، جز راست مگوی تا نخواهند، کس را نصیحت مگوی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 و پند مده ، خاصه کسی که پند نشنود که او خود اوفتد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تا حرفی را از تو نپرسیده اند ، چیزی نگو و از سخن بیهوده دوری کن . وقتی از تو چیزی می پرسند ، فقط حرف راست بگو . تا از تو نخواسته اند کسی را نصیحت نکن و پند نده ، مخصوصا کسی که پند نمی شنود و نمی پذیرد ، زیرا چنین کسی خودش گرفتار می شود ( روزی بخاطر پند نشنیدن گرفتار می شود)</a:t>
            </a:r>
            <a:endParaRPr lang="en-US" sz="2300" b="1" dirty="0" smtClean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نکته دستوری : باز پرسند : فعل پیشوندی / راست : صفت جانشین است (= حرف راست) / مگوی : فعل نهی / 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پرهیز کن : فعل امر</a:t>
            </a: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300" b="1" dirty="0" smtClean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62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16" y="5414699"/>
            <a:ext cx="11873753" cy="110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</a:t>
            </a:r>
            <a:r>
              <a:rPr lang="fa-IR" sz="2300" b="1" dirty="0">
                <a:cs typeface="B Nazanin" panose="00000400000000000000" pitchFamily="2" charset="-78"/>
              </a:rPr>
              <a:t>تهمت زده : مشتق- مرکب / بد اندیش و بد آموز : صفت مرکب  / مردمان : ساده /شادی : مشتق / مده و مکن : فعل نهی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273" y="2160923"/>
            <a:ext cx="1174009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در میان جمع هیچ کس را پند مده . از جای تهمت زده پرهیز کن و از یار بداندیش و بدآموز بگریز و به غم مردمان شادی مکن تا مردمان نیز به غم تو شادی نکنند.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در میان جمع کسی را نصیحت نکن . از رفتن به جایی که مردمان به آن گمان بد دارند دوری کن و از دوستی که فکر بد دارد و کارهای زشت را یاد می دهد فرار کن با غم و اندوه مردم خوشحال نشو تا اینکه مردم نیز در غم تو شادی نکنند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آرایه : </a:t>
            </a:r>
            <a:r>
              <a:rPr lang="fa-IR" sz="2300" b="1" dirty="0" smtClean="0">
                <a:cs typeface="B Nazanin" panose="00000400000000000000" pitchFamily="2" charset="-78"/>
              </a:rPr>
              <a:t>غم و شادی : تضاد</a:t>
            </a:r>
          </a:p>
          <a:p>
            <a:pPr algn="r">
              <a:lnSpc>
                <a:spcPct val="150000"/>
              </a:lnSpc>
            </a:pPr>
            <a:endParaRPr lang="en-US" sz="2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38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3" y="2160923"/>
            <a:ext cx="11740096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فعل نهی :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داد ده تا داد یابی خوب گوی تا خوب شنوی . گار طابل علم باشی ، پرهیزگار و قانع باش و علم دوست و بردبار و کم سخن و دور اندیش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معنی : </a:t>
            </a:r>
            <a:r>
              <a:rPr lang="fa-IR" sz="2300" b="1" dirty="0" smtClean="0">
                <a:cs typeface="B Nazanin" panose="00000400000000000000" pitchFamily="2" charset="-78"/>
              </a:rPr>
              <a:t>در مورد مردم عادل باش تا مردم نسبت به تو عادل باشند ، سخنان خوب گو تا سخنان خوب بشنوی اگر خواهان دانش هستس پرهیزگار و خرسند باش و دوست دار علم شکیبا کم حرف و آینده نگر باش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دستوری :  </a:t>
            </a:r>
            <a:r>
              <a:rPr lang="fa-IR" sz="2300" b="1" dirty="0" smtClean="0">
                <a:cs typeface="B Nazanin" panose="00000400000000000000" pitchFamily="2" charset="-78"/>
              </a:rPr>
              <a:t>پرهیزگار : مشتق/ </a:t>
            </a:r>
            <a:r>
              <a:rPr lang="fa-IR" sz="2300" b="1" dirty="0">
                <a:cs typeface="B Nazanin" panose="00000400000000000000" pitchFamily="2" charset="-78"/>
              </a:rPr>
              <a:t>علم دوست و بردبار و کم سخن و دور </a:t>
            </a:r>
            <a:r>
              <a:rPr lang="fa-IR" sz="2300" b="1" dirty="0" smtClean="0">
                <a:cs typeface="B Nazanin" panose="00000400000000000000" pitchFamily="2" charset="-78"/>
              </a:rPr>
              <a:t>اندیش : مرکب ، فعل اسنادی ( باش ) بعد از (دور اندیش ) به قرینه حذف شده است و تمام واژه های ( پرهیزگار – قانع – علم دوست – بردبار کم سخن و دور اندیش ) نقش مسندی دارد )</a:t>
            </a:r>
            <a:endParaRPr lang="fa-IR" sz="2300" b="1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1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3" y="2160923"/>
            <a:ext cx="11740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آدمی که باید بسیار نگوید و سخن دیگری به سخن خود قطع نکند . اگر سوال از جماعتی کنند که او داخل آن جماعت بود از ایشان سبقت ننماید و اگر کسی به جواب مشغول شود اوبر بهتر جوابی از آن قادر بود صبر کند تا آن سخن تمام شود ، پس جواب خود بگوید بر وجهی که در متقدم طعن نکند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انسان نباید بسیار حرف بزند و نباید حرف دیگری را با حرف خود قطع کند اگر از گروهی پرسشی شود که او هم در میان آن ها ست در جواب دادن بر دیگران پیشی نگیرد و اگر کسی مشغول جواب دادن باشد و او قادر است که بهتر جواب دهد باید صبر کند تا سخن و جواب آن شخص تمام شود آن گاه جواب خود را به گونه ای بگوید که شخص قبلی مورد تحقیر و نکوهش قرار نگیرد</a:t>
            </a:r>
          </a:p>
          <a:p>
            <a:pPr algn="r">
              <a:lnSpc>
                <a:spcPct val="150000"/>
              </a:lnSpc>
            </a:pPr>
            <a:endParaRPr lang="fa-IR" sz="23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02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8" y="2443312"/>
            <a:ext cx="11740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در محاوراتی که حضور او میان دو کس رود ، خوض ننماید و اگر از او پوشیده دارند ، استراق سمع نکنند و تا او را به خود در آن مشارکت ندهند مداخلت نکند</a:t>
            </a:r>
          </a:p>
          <a:p>
            <a:pPr algn="r">
              <a:lnSpc>
                <a:spcPct val="150000"/>
              </a:lnSpc>
            </a:pPr>
            <a:r>
              <a:rPr lang="fa-IR" sz="2300" b="1" dirty="0" smtClean="0">
                <a:cs typeface="B Nazanin" panose="00000400000000000000" pitchFamily="2" charset="-78"/>
              </a:rPr>
              <a:t>معنی : به گفتوگو هایی که در حضور او بین دو نفر انجام می گیرد ، دقت و فکر نکند و اگر آن ها سخنشان را از مخفی می کنند دزدیه گوش نکند و تا وقتی که او را در گفت و گوی خود شرکت ندادند دخالت نکند</a:t>
            </a:r>
          </a:p>
        </p:txBody>
      </p:sp>
    </p:spTree>
    <p:extLst>
      <p:ext uri="{BB962C8B-B14F-4D97-AF65-F5344CB8AC3E}">
        <p14:creationId xmlns:p14="http://schemas.microsoft.com/office/powerpoint/2010/main" val="170935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59" t="30147" r="26368" b="41912"/>
          <a:stretch/>
        </p:blipFill>
        <p:spPr>
          <a:xfrm>
            <a:off x="1653988" y="2407514"/>
            <a:ext cx="8834719" cy="30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6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8" t="30331" r="21820" b="25551"/>
          <a:stretch/>
        </p:blipFill>
        <p:spPr>
          <a:xfrm>
            <a:off x="1880349" y="2312895"/>
            <a:ext cx="8594909" cy="3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8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62" t="43199" r="21923" b="18382"/>
          <a:stretch/>
        </p:blipFill>
        <p:spPr>
          <a:xfrm>
            <a:off x="2115374" y="2433918"/>
            <a:ext cx="84002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8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160" t="61531" r="34679" b="8640"/>
          <a:stretch/>
        </p:blipFill>
        <p:spPr>
          <a:xfrm>
            <a:off x="591670" y="1926549"/>
            <a:ext cx="6051177" cy="360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160" t="26654" r="34679" b="39255"/>
          <a:stretch/>
        </p:blipFill>
        <p:spPr>
          <a:xfrm>
            <a:off x="6642847" y="1949824"/>
            <a:ext cx="5334706" cy="36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91" t="28125" r="22750" b="35662"/>
          <a:stretch/>
        </p:blipFill>
        <p:spPr>
          <a:xfrm>
            <a:off x="2232213" y="2808102"/>
            <a:ext cx="8714380" cy="32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22" t="68383" r="29571" b="13786"/>
          <a:stretch/>
        </p:blipFill>
        <p:spPr>
          <a:xfrm>
            <a:off x="1279970" y="1996889"/>
            <a:ext cx="9639041" cy="1734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76864" y="1996889"/>
            <a:ext cx="2084293" cy="64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59" t="14523" r="22646" b="54227"/>
          <a:stretch/>
        </p:blipFill>
        <p:spPr>
          <a:xfrm>
            <a:off x="1279971" y="3953435"/>
            <a:ext cx="10002111" cy="25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05" t="18750" r="22440" b="12317"/>
          <a:stretch/>
        </p:blipFill>
        <p:spPr>
          <a:xfrm>
            <a:off x="467635" y="524435"/>
            <a:ext cx="8286400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76" t="19914" r="26368" b="7720"/>
          <a:stretch/>
        </p:blipFill>
        <p:spPr>
          <a:xfrm>
            <a:off x="2541495" y="387926"/>
            <a:ext cx="6656294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0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11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53" t="45956" r="22957" b="10478"/>
          <a:stretch/>
        </p:blipFill>
        <p:spPr>
          <a:xfrm>
            <a:off x="1196788" y="2583686"/>
            <a:ext cx="10273553" cy="37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9" y="2345325"/>
            <a:ext cx="10861020" cy="36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3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08" t="15993" r="32568" b="47426"/>
          <a:stretch/>
        </p:blipFill>
        <p:spPr>
          <a:xfrm>
            <a:off x="1479177" y="1995693"/>
            <a:ext cx="9641541" cy="42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04" t="54412" r="34739" b="9191"/>
          <a:stretch/>
        </p:blipFill>
        <p:spPr>
          <a:xfrm>
            <a:off x="1129554" y="1988867"/>
            <a:ext cx="9870140" cy="44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00" t="39154" r="32362" b="23897"/>
          <a:stretch/>
        </p:blipFill>
        <p:spPr>
          <a:xfrm>
            <a:off x="1425387" y="2068562"/>
            <a:ext cx="9708778" cy="42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77" t="45037" r="14069" b="18750"/>
          <a:stretch/>
        </p:blipFill>
        <p:spPr>
          <a:xfrm>
            <a:off x="1502867" y="2366682"/>
            <a:ext cx="10182628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943</Words>
  <Application>Microsoft Office PowerPoint</Application>
  <PresentationFormat>Widescreen</PresentationFormat>
  <Paragraphs>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163</cp:revision>
  <dcterms:created xsi:type="dcterms:W3CDTF">2015-07-06T05:06:21Z</dcterms:created>
  <dcterms:modified xsi:type="dcterms:W3CDTF">2015-11-19T12:19:06Z</dcterms:modified>
</cp:coreProperties>
</file>