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6" r:id="rId3"/>
    <p:sldId id="267" r:id="rId4"/>
    <p:sldId id="346" r:id="rId5"/>
    <p:sldId id="347" r:id="rId6"/>
    <p:sldId id="280" r:id="rId7"/>
    <p:sldId id="257" r:id="rId8"/>
    <p:sldId id="282" r:id="rId9"/>
    <p:sldId id="281" r:id="rId10"/>
    <p:sldId id="283" r:id="rId11"/>
    <p:sldId id="268" r:id="rId12"/>
    <p:sldId id="287" r:id="rId13"/>
    <p:sldId id="293" r:id="rId14"/>
    <p:sldId id="289" r:id="rId15"/>
    <p:sldId id="309" r:id="rId16"/>
    <p:sldId id="291" r:id="rId17"/>
    <p:sldId id="286" r:id="rId18"/>
    <p:sldId id="292" r:id="rId19"/>
    <p:sldId id="295" r:id="rId20"/>
    <p:sldId id="294" r:id="rId21"/>
    <p:sldId id="296" r:id="rId22"/>
    <p:sldId id="299" r:id="rId23"/>
    <p:sldId id="297" r:id="rId24"/>
    <p:sldId id="348" r:id="rId25"/>
    <p:sldId id="300" r:id="rId26"/>
    <p:sldId id="298" r:id="rId27"/>
    <p:sldId id="307" r:id="rId28"/>
    <p:sldId id="302" r:id="rId29"/>
    <p:sldId id="349" r:id="rId30"/>
    <p:sldId id="301" r:id="rId31"/>
    <p:sldId id="311" r:id="rId32"/>
    <p:sldId id="305" r:id="rId33"/>
    <p:sldId id="308" r:id="rId34"/>
    <p:sldId id="310" r:id="rId35"/>
    <p:sldId id="314" r:id="rId36"/>
    <p:sldId id="324" r:id="rId37"/>
    <p:sldId id="312" r:id="rId38"/>
    <p:sldId id="313" r:id="rId39"/>
    <p:sldId id="315" r:id="rId40"/>
    <p:sldId id="316" r:id="rId41"/>
    <p:sldId id="320" r:id="rId42"/>
    <p:sldId id="317" r:id="rId43"/>
    <p:sldId id="318" r:id="rId44"/>
    <p:sldId id="303" r:id="rId45"/>
    <p:sldId id="321" r:id="rId46"/>
    <p:sldId id="323" r:id="rId47"/>
    <p:sldId id="350" r:id="rId48"/>
    <p:sldId id="319" r:id="rId49"/>
    <p:sldId id="330" r:id="rId50"/>
    <p:sldId id="325" r:id="rId51"/>
    <p:sldId id="331" r:id="rId52"/>
    <p:sldId id="326" r:id="rId53"/>
    <p:sldId id="327" r:id="rId54"/>
    <p:sldId id="328" r:id="rId55"/>
    <p:sldId id="329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54" r:id="rId71"/>
    <p:sldId id="351" r:id="rId72"/>
    <p:sldId id="352" r:id="rId73"/>
    <p:sldId id="355" r:id="rId74"/>
    <p:sldId id="356" r:id="rId75"/>
    <p:sldId id="357" r:id="rId76"/>
    <p:sldId id="358" r:id="rId77"/>
    <p:sldId id="353" r:id="rId78"/>
    <p:sldId id="359" r:id="rId79"/>
    <p:sldId id="360" r:id="rId80"/>
    <p:sldId id="361" r:id="rId81"/>
    <p:sldId id="362" r:id="rId82"/>
    <p:sldId id="279" r:id="rId8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33CC"/>
    <a:srgbClr val="FFFF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77" autoAdjust="0"/>
    <p:restoredTop sz="93608" autoAdjust="0"/>
  </p:normalViewPr>
  <p:slideViewPr>
    <p:cSldViewPr snapToGrid="0">
      <p:cViewPr>
        <p:scale>
          <a:sx n="57" d="100"/>
          <a:sy n="57" d="100"/>
        </p:scale>
        <p:origin x="294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45" y="643884"/>
            <a:ext cx="3492910" cy="21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0655" y="543053"/>
            <a:ext cx="1007069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عثمان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خلیفۀ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سوم توسط شورایی که عمر تعیین کرده بود به خلافت رسید.</a:t>
            </a:r>
            <a:endParaRPr lang="fa-I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87" y="1238876"/>
            <a:ext cx="571500" cy="571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65885" y="1731665"/>
            <a:ext cx="4460228" cy="1254048"/>
            <a:chOff x="3865885" y="1731665"/>
            <a:chExt cx="4460228" cy="1254048"/>
          </a:xfrm>
        </p:grpSpPr>
        <p:sp>
          <p:nvSpPr>
            <p:cNvPr id="5" name="Rectangle 4"/>
            <p:cNvSpPr/>
            <p:nvPr/>
          </p:nvSpPr>
          <p:spPr>
            <a:xfrm>
              <a:off x="3865885" y="1731665"/>
              <a:ext cx="44602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رواج زندگی </a:t>
              </a:r>
              <a:r>
                <a:rPr lang="fa-IR" sz="3200" dirty="0" err="1" smtClean="0">
                  <a:latin typeface="AmuzehNewNormalPS"/>
                  <a:cs typeface="B Koodak" panose="00000700000000000000" pitchFamily="2" charset="-78"/>
                </a:rPr>
                <a:t>تجملاتی</a:t>
              </a:r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 و اشرافی</a:t>
              </a:r>
              <a:endParaRPr lang="fa-IR" sz="32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187" y="2414213"/>
              <a:ext cx="571500" cy="5715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9924" y="3066864"/>
            <a:ext cx="11194026" cy="1305046"/>
            <a:chOff x="379924" y="3066864"/>
            <a:chExt cx="11194026" cy="1305046"/>
          </a:xfrm>
        </p:grpSpPr>
        <p:sp>
          <p:nvSpPr>
            <p:cNvPr id="8" name="Rectangle 7"/>
            <p:cNvSpPr/>
            <p:nvPr/>
          </p:nvSpPr>
          <p:spPr>
            <a:xfrm>
              <a:off x="379924" y="3066864"/>
              <a:ext cx="111940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خوشگذرانی اطرافیان و کارگزاران خلیفه با ثروت به دست آمده از فتوحات</a:t>
              </a:r>
              <a:endParaRPr lang="fa-IR" sz="32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187" y="3800410"/>
              <a:ext cx="571500" cy="57150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839352" y="5686151"/>
            <a:ext cx="10513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تبعید و مجازات بعضی از یاران نزدیک پیامبر توسط عثمان به دلیل انتقاد از او  ( ابوذر، عمار، مالک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اشتر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)</a:t>
            </a:r>
            <a:endParaRPr lang="fa-IR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9924" y="4471762"/>
            <a:ext cx="11194026" cy="1185480"/>
            <a:chOff x="379924" y="4471762"/>
            <a:chExt cx="11194026" cy="1185480"/>
          </a:xfrm>
        </p:grpSpPr>
        <p:sp>
          <p:nvSpPr>
            <p:cNvPr id="11" name="Rectangle 10"/>
            <p:cNvSpPr/>
            <p:nvPr/>
          </p:nvSpPr>
          <p:spPr>
            <a:xfrm>
              <a:off x="379924" y="4471762"/>
              <a:ext cx="111940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دست یافتن خاندان بنی </a:t>
              </a:r>
              <a:r>
                <a:rPr lang="fa-IR" sz="3200" dirty="0" err="1" smtClean="0">
                  <a:latin typeface="AmuzehNewNormalPS"/>
                  <a:cs typeface="B Koodak" panose="00000700000000000000" pitchFamily="2" charset="-78"/>
                </a:rPr>
                <a:t>امیه</a:t>
              </a:r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 به مقامات مهم و بیت </a:t>
              </a:r>
              <a:r>
                <a:rPr lang="fa-IR" sz="3200" dirty="0" err="1" smtClean="0">
                  <a:latin typeface="AmuzehNewNormalPS"/>
                  <a:cs typeface="B Koodak" panose="00000700000000000000" pitchFamily="2" charset="-78"/>
                </a:rPr>
                <a:t>المال</a:t>
              </a:r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 مسلمانان</a:t>
              </a:r>
              <a:endParaRPr lang="fa-IR" sz="32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187" y="5085742"/>
              <a:ext cx="571500" cy="5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9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9924" y="633380"/>
            <a:ext cx="11194026" cy="1139670"/>
            <a:chOff x="379924" y="633380"/>
            <a:chExt cx="11194026" cy="1139670"/>
          </a:xfrm>
        </p:grpSpPr>
        <p:sp>
          <p:nvSpPr>
            <p:cNvPr id="3" name="Rectangle 2"/>
            <p:cNvSpPr/>
            <p:nvPr/>
          </p:nvSpPr>
          <p:spPr>
            <a:xfrm>
              <a:off x="379924" y="633380"/>
              <a:ext cx="111940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نارضایتی گروهی از مسلمانان از عملکرد اطرافیان عثمان</a:t>
              </a:r>
              <a:endParaRPr lang="fa-IR" sz="32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187" y="1201550"/>
              <a:ext cx="571500" cy="5715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035555" y="1789655"/>
            <a:ext cx="5882763" cy="1198394"/>
            <a:chOff x="3035555" y="1789655"/>
            <a:chExt cx="5882763" cy="1198394"/>
          </a:xfrm>
        </p:grpSpPr>
        <p:sp>
          <p:nvSpPr>
            <p:cNvPr id="5" name="Rectangle 4"/>
            <p:cNvSpPr/>
            <p:nvPr/>
          </p:nvSpPr>
          <p:spPr>
            <a:xfrm>
              <a:off x="3035555" y="1789655"/>
              <a:ext cx="58827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آمدن ناراضیان به مدینه و اعلام اعتراض </a:t>
              </a:r>
              <a:endParaRPr lang="fa-IR" sz="32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187" y="2416549"/>
              <a:ext cx="571500" cy="5715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98987" y="3144395"/>
            <a:ext cx="11194026" cy="1156275"/>
            <a:chOff x="498987" y="3144395"/>
            <a:chExt cx="11194026" cy="1156275"/>
          </a:xfrm>
        </p:grpSpPr>
        <p:sp>
          <p:nvSpPr>
            <p:cNvPr id="6" name="Rectangle 5"/>
            <p:cNvSpPr/>
            <p:nvPr/>
          </p:nvSpPr>
          <p:spPr>
            <a:xfrm>
              <a:off x="498987" y="3144395"/>
              <a:ext cx="111940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تلاش امام علی (ع) برای آرام کردن ناراضیان و جلوگیری از درگیری و خونریزی</a:t>
              </a:r>
              <a:endParaRPr lang="fa-IR" sz="32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187" y="3729170"/>
              <a:ext cx="571500" cy="5715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9201" y="4332860"/>
            <a:ext cx="9351168" cy="2371930"/>
            <a:chOff x="129201" y="4332860"/>
            <a:chExt cx="9351168" cy="2371930"/>
          </a:xfrm>
        </p:grpSpPr>
        <p:sp>
          <p:nvSpPr>
            <p:cNvPr id="7" name="Rectangle 6"/>
            <p:cNvSpPr/>
            <p:nvPr/>
          </p:nvSpPr>
          <p:spPr>
            <a:xfrm>
              <a:off x="2473503" y="4499135"/>
              <a:ext cx="70068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هجوم معترضان خشمگین به </a:t>
              </a:r>
              <a:r>
                <a:rPr lang="fa-IR" sz="3200" dirty="0" err="1" smtClean="0">
                  <a:latin typeface="AmuzehNewNormalPS"/>
                  <a:cs typeface="B Koodak" panose="00000700000000000000" pitchFamily="2" charset="-78"/>
                </a:rPr>
                <a:t>خانۀ</a:t>
              </a:r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 عثمان و قتل او</a:t>
              </a:r>
              <a:endParaRPr lang="fa-IR" sz="32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1" y="4332860"/>
              <a:ext cx="3557895" cy="2371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18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3913" cy="68579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21346" y="3743921"/>
            <a:ext cx="6670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امام علی (ع) فرزند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ابوطالب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در کعبه به دنیا آمد.</a:t>
            </a:r>
            <a:endParaRPr lang="fa-IR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7514364" y="1653832"/>
            <a:ext cx="3835201" cy="1397150"/>
            <a:chOff x="7266391" y="1002903"/>
            <a:chExt cx="3835201" cy="139715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391" y="1002903"/>
              <a:ext cx="3835201" cy="139715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460931" y="1409091"/>
              <a:ext cx="34461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حکومت امام علی (ع)</a:t>
              </a:r>
              <a:endParaRPr lang="fa-I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0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477171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77170" y="2397947"/>
            <a:ext cx="37148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رکن یمانی</a:t>
            </a:r>
          </a:p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محل ورود فاطمه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بنت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اسد مادر حضرت علی(ع) به داخل کعبه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5318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3500" y="1443841"/>
            <a:ext cx="70485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err="1">
                <a:cs typeface="B Koodak" panose="00000700000000000000" pitchFamily="2" charset="-78"/>
              </a:rPr>
              <a:t>وهابیت</a:t>
            </a:r>
            <a:r>
              <a:rPr lang="fa-IR" sz="2800" dirty="0">
                <a:cs typeface="B Koodak" panose="00000700000000000000" pitchFamily="2" charset="-78"/>
              </a:rPr>
              <a:t> عربستان سعودی در جدیدترین اقدامات خود علیه اسلام، تلاش کردند محل رکن یمانی در دیوار کعبه که </a:t>
            </a:r>
            <a:r>
              <a:rPr lang="fa-IR" sz="2800" dirty="0" err="1">
                <a:cs typeface="B Koodak" panose="00000700000000000000" pitchFamily="2" charset="-78"/>
              </a:rPr>
              <a:t>نشانه‌ای</a:t>
            </a:r>
            <a:r>
              <a:rPr lang="fa-IR" sz="2800" dirty="0">
                <a:cs typeface="B Koodak" panose="00000700000000000000" pitchFamily="2" charset="-78"/>
              </a:rPr>
              <a:t> از محل تولد حضرت علی (ع) است را مخفی کنند. </a:t>
            </a: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این </a:t>
            </a:r>
            <a:r>
              <a:rPr lang="fa-IR" sz="2800" dirty="0">
                <a:cs typeface="B Koodak" panose="00000700000000000000" pitchFamily="2" charset="-78"/>
              </a:rPr>
              <a:t>رکن که </a:t>
            </a:r>
            <a:r>
              <a:rPr lang="fa-IR" sz="2800" dirty="0" err="1">
                <a:cs typeface="B Koodak" panose="00000700000000000000" pitchFamily="2" charset="-78"/>
              </a:rPr>
              <a:t>نشانه‌ای</a:t>
            </a:r>
            <a:r>
              <a:rPr lang="fa-IR" sz="2800" dirty="0">
                <a:cs typeface="B Koodak" panose="00000700000000000000" pitchFamily="2" charset="-78"/>
              </a:rPr>
              <a:t> از محل و چگونگی ولادت حضرت علی (ع)است،‌ به درخواست </a:t>
            </a:r>
            <a:r>
              <a:rPr lang="fa-IR" sz="2800" dirty="0" err="1" smtClean="0">
                <a:cs typeface="B Koodak" panose="00000700000000000000" pitchFamily="2" charset="-78"/>
              </a:rPr>
              <a:t>وهابی</a:t>
            </a:r>
            <a:r>
              <a:rPr lang="fa-IR" sz="2800" dirty="0" smtClean="0">
                <a:cs typeface="B Koodak" panose="00000700000000000000" pitchFamily="2" charset="-78"/>
              </a:rPr>
              <a:t> ‌های </a:t>
            </a:r>
            <a:r>
              <a:rPr lang="fa-IR" sz="2800" dirty="0">
                <a:cs typeface="B Koodak" panose="00000700000000000000" pitchFamily="2" charset="-78"/>
              </a:rPr>
              <a:t>کوردل به وسیله یک دیواره فلزی کاملا پوشیده شد.</a:t>
            </a:r>
            <a:endParaRPr lang="fa-IR" sz="2800" dirty="0">
              <a:effectLst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67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826" y="380604"/>
            <a:ext cx="112923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حضرت دوران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کودکی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نوجوانی را در خانه حضرت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محمد(ص)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تحت تربیت وی به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 برد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fa-IR" dirty="0"/>
          </a:p>
        </p:txBody>
      </p:sp>
      <p:sp>
        <p:nvSpPr>
          <p:cNvPr id="3" name="Round Diagonal Corner Rectangle 2"/>
          <p:cNvSpPr/>
          <p:nvPr/>
        </p:nvSpPr>
        <p:spPr>
          <a:xfrm>
            <a:off x="7656871" y="1682842"/>
            <a:ext cx="4535129" cy="958645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نخستین مرد مسلمان</a:t>
            </a:r>
            <a:endParaRPr lang="fa-IR" dirty="0"/>
          </a:p>
        </p:txBody>
      </p:sp>
      <p:sp>
        <p:nvSpPr>
          <p:cNvPr id="5" name="Round Diagonal Corner Rectangle 4"/>
          <p:cNvSpPr/>
          <p:nvPr/>
        </p:nvSpPr>
        <p:spPr>
          <a:xfrm>
            <a:off x="3360174" y="2803086"/>
            <a:ext cx="5471652" cy="1521243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شهامت و فداکاری خوابیدن در بستر پیامبر در شب هجرت پیامبر</a:t>
            </a:r>
            <a:endParaRPr lang="fa-IR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0" y="4456913"/>
            <a:ext cx="4535129" cy="958645"/>
          </a:xfrm>
          <a:prstGeom prst="round2DiagRect">
            <a:avLst>
              <a:gd name="adj1" fmla="val 0"/>
              <a:gd name="adj2" fmla="val 5000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دلاوری و شجاعت در جنگ ها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878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793" y="283129"/>
            <a:ext cx="99404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وجود آنکه شایسته و مستحق جانشینی پیامبر بود،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منظور جلوگیری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تفرقه مسلمانان سکوت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کرد.</a:t>
            </a:r>
            <a:endParaRPr lang="fa-IR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12956" y="1791234"/>
            <a:ext cx="8766086" cy="2717460"/>
            <a:chOff x="1587282" y="1607157"/>
            <a:chExt cx="8766086" cy="27174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282" y="1607157"/>
              <a:ext cx="8766086" cy="271746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418733" y="2904679"/>
              <a:ext cx="70349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فعالیت های امام علی (ع) در دوران سه </a:t>
              </a:r>
              <a:r>
                <a:rPr lang="fa-IR" sz="3200" dirty="0" err="1" smtClean="0">
                  <a:latin typeface="AmuzehNewNormalPS"/>
                  <a:cs typeface="B Koodak" panose="00000700000000000000" pitchFamily="2" charset="-78"/>
                </a:rPr>
                <a:t>خلیفۀ</a:t>
              </a:r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 قبل</a:t>
              </a:r>
              <a:endParaRPr lang="fa-IR" sz="3200" dirty="0"/>
            </a:p>
          </p:txBody>
        </p:sp>
      </p:grpSp>
      <p:sp>
        <p:nvSpPr>
          <p:cNvPr id="16" name="Wave 15"/>
          <p:cNvSpPr/>
          <p:nvPr/>
        </p:nvSpPr>
        <p:spPr>
          <a:xfrm>
            <a:off x="6042231" y="4508694"/>
            <a:ext cx="2831690" cy="1139938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تفسیر قرآن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7" name="Wave 16"/>
          <p:cNvSpPr/>
          <p:nvPr/>
        </p:nvSpPr>
        <p:spPr>
          <a:xfrm>
            <a:off x="2900516" y="4508694"/>
            <a:ext cx="2831690" cy="1139938"/>
          </a:xfrm>
          <a:prstGeom prst="wav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تربیت شاگردان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8" name="Wave 17"/>
          <p:cNvSpPr/>
          <p:nvPr/>
        </p:nvSpPr>
        <p:spPr>
          <a:xfrm>
            <a:off x="6042231" y="5683347"/>
            <a:ext cx="5142271" cy="1139938"/>
          </a:xfrm>
          <a:prstGeom prst="wav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پاسخگویی به سوالات دینی مردم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9" name="Wave 18"/>
          <p:cNvSpPr/>
          <p:nvPr/>
        </p:nvSpPr>
        <p:spPr>
          <a:xfrm>
            <a:off x="589935" y="5683347"/>
            <a:ext cx="5142271" cy="1139938"/>
          </a:xfrm>
          <a:prstGeom prst="wav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عمران و آبادی و احداث نخلستان ها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56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3471" y="484528"/>
            <a:ext cx="2765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کشته شدن عثمان</a:t>
            </a:r>
            <a:endParaRPr lang="fa-IR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2228368" y="1030580"/>
            <a:ext cx="7735260" cy="1108026"/>
            <a:chOff x="2228368" y="1030580"/>
            <a:chExt cx="7735260" cy="1108026"/>
          </a:xfrm>
        </p:grpSpPr>
        <p:sp>
          <p:nvSpPr>
            <p:cNvPr id="5" name="Rectangle 4"/>
            <p:cNvSpPr/>
            <p:nvPr/>
          </p:nvSpPr>
          <p:spPr>
            <a:xfrm>
              <a:off x="2228368" y="1553831"/>
              <a:ext cx="77352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اصرار بسیاری از مهاجرین و انصار برای بیعت با علی (ع)</a:t>
              </a:r>
              <a:endParaRPr lang="fa-IR" sz="32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08" y="1154405"/>
              <a:ext cx="561975" cy="31432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397974" y="2214114"/>
            <a:ext cx="7396048" cy="1222258"/>
            <a:chOff x="2397974" y="2214114"/>
            <a:chExt cx="7396048" cy="1222258"/>
          </a:xfrm>
        </p:grpSpPr>
        <p:sp>
          <p:nvSpPr>
            <p:cNvPr id="6" name="Rectangle 5"/>
            <p:cNvSpPr/>
            <p:nvPr/>
          </p:nvSpPr>
          <p:spPr>
            <a:xfrm>
              <a:off x="2397974" y="2851597"/>
              <a:ext cx="739604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عدم تمایل حضرت علی (ع) برای پذیرش مقام خلافت</a:t>
              </a:r>
              <a:endParaRPr lang="fa-IR" sz="3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08" y="2337939"/>
              <a:ext cx="561975" cy="31432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653180" y="3561464"/>
            <a:ext cx="8885635" cy="1172674"/>
            <a:chOff x="1653180" y="3561464"/>
            <a:chExt cx="8885635" cy="1172674"/>
          </a:xfrm>
        </p:grpSpPr>
        <p:sp>
          <p:nvSpPr>
            <p:cNvPr id="7" name="Rectangle 6"/>
            <p:cNvSpPr/>
            <p:nvPr/>
          </p:nvSpPr>
          <p:spPr>
            <a:xfrm>
              <a:off x="1653180" y="4149363"/>
              <a:ext cx="88856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اصرار زیاد مردم و پذیرش منصب خلافت توسط حضرت علی (ع)</a:t>
              </a:r>
              <a:endParaRPr lang="fa-IR" sz="32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08" y="3685289"/>
              <a:ext cx="561975" cy="3143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39211" y="4734138"/>
            <a:ext cx="11513571" cy="1297766"/>
            <a:chOff x="339211" y="4734138"/>
            <a:chExt cx="11513571" cy="1297766"/>
          </a:xfrm>
        </p:grpSpPr>
        <p:sp>
          <p:nvSpPr>
            <p:cNvPr id="2" name="Rectangle 1"/>
            <p:cNvSpPr/>
            <p:nvPr/>
          </p:nvSpPr>
          <p:spPr>
            <a:xfrm>
              <a:off x="339211" y="5447129"/>
              <a:ext cx="115135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بیعت اکثر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مهاجرین و انصار به جز تعدادی از اشراف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بنی </a:t>
              </a:r>
              <a:r>
                <a:rPr lang="fa-IR" sz="3200" dirty="0" err="1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امیه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با امام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در مسجد مدینه</a:t>
              </a:r>
              <a:endParaRPr lang="fa-IR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5007" y="4857963"/>
              <a:ext cx="561975" cy="314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23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8370" y="1465341"/>
            <a:ext cx="7735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علی (ع)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دربارۀ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چگونگی بیعت مردم با خود می فرماید:</a:t>
            </a:r>
            <a:endParaRPr lang="fa-IR" sz="3200" dirty="0"/>
          </a:p>
        </p:txBody>
      </p:sp>
      <p:sp>
        <p:nvSpPr>
          <p:cNvPr id="4" name="Rectangle 3"/>
          <p:cNvSpPr/>
          <p:nvPr/>
        </p:nvSpPr>
        <p:spPr>
          <a:xfrm>
            <a:off x="1723103" y="2551837"/>
            <a:ext cx="87457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5400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« سوگند به خدا من خواستار خلافت و علاقه </a:t>
            </a:r>
            <a:r>
              <a:rPr lang="fa-IR" sz="5400" dirty="0" err="1" smtClean="0">
                <a:latin typeface="IranNastaliq" panose="02020505000000020003" pitchFamily="18" charset="0"/>
                <a:cs typeface="IranNastaliq" panose="02020505000000020003" pitchFamily="18" charset="0"/>
              </a:rPr>
              <a:t>مند</a:t>
            </a:r>
            <a:r>
              <a:rPr lang="fa-IR" sz="5400" dirty="0" smtClean="0">
                <a:latin typeface="IranNastaliq" panose="02020505000000020003" pitchFamily="18" charset="0"/>
                <a:cs typeface="IranNastaliq" panose="02020505000000020003" pitchFamily="18" charset="0"/>
              </a:rPr>
              <a:t> به حکومت نبودم؛ ولی شما   مرا   دعوت و به آن وادار کردید. »</a:t>
            </a:r>
            <a:endParaRPr lang="fa-IR" sz="54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9587" y="4807884"/>
            <a:ext cx="303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نهج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البلاغه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خطبۀ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92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3039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36960" y="184769"/>
            <a:ext cx="8918079" cy="1440195"/>
            <a:chOff x="1760252" y="262261"/>
            <a:chExt cx="8918079" cy="14401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0252" y="262261"/>
              <a:ext cx="8918079" cy="14401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228118" y="689970"/>
              <a:ext cx="59823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شورش و جنگ علیه حکومت امام علی (ع)</a:t>
              </a:r>
              <a:endParaRPr lang="fa-IR" sz="3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983783" y="2221719"/>
            <a:ext cx="868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مخالفت و دشمنی ریاست طلبان و ثروت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اندوزان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با امام علی (ع)</a:t>
            </a:r>
            <a:endParaRPr lang="fa-IR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52" y="2221719"/>
            <a:ext cx="2335078" cy="25539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3891" y="5080078"/>
            <a:ext cx="868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اصرار علی (ع) بر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عمل به قرآن 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سنت پیامبر 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اجرای عدالت</a:t>
            </a:r>
            <a:endParaRPr lang="fa-IR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672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37517" y="216132"/>
            <a:ext cx="455725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رحلت پیامبر تا قیام کربلا ( </a:t>
            </a:r>
            <a:r>
              <a:rPr lang="fa-IR" sz="5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نینوا</a:t>
            </a:r>
            <a:r>
              <a:rPr lang="fa-IR" sz="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)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337"/>
            <a:ext cx="4006645" cy="3324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54" y="0"/>
            <a:ext cx="4006646" cy="3324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45" y="2063480"/>
            <a:ext cx="4176251" cy="31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45" y="1933734"/>
            <a:ext cx="4924265" cy="49242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478" y="240620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گروه چون اطمینان یافتند که امام به دلخواه آنان عمل نخواهد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به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فتنه جویی پرداختند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سه جنگ </a:t>
            </a:r>
            <a:r>
              <a:rPr lang="fa-IR" sz="3200" dirty="0" err="1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جَمَل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err="1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صِفّین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err="1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نَهرَوان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 آن حضرت تحمیل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کردند.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563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20573"/>
            <a:ext cx="12192000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آنجا که امام علی هیچگونه تمایلی به جنگ و خونریزی میان مسلمانان نداشت، کوشید از طریق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گفت و گو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نصیحت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بیعت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شکنان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شورشیان را قانع کند که دست از تفرقه و آشوب بردارند؛ اما شورشیان اقدام به جنگ کردند. </a:t>
            </a:r>
            <a:r>
              <a:rPr lang="fa-IR" dirty="0">
                <a:solidFill>
                  <a:srgbClr val="231F20"/>
                </a:solidFill>
                <a:latin typeface="AmuzehNewNormalPS"/>
              </a:rPr>
              <a:t/>
            </a:r>
            <a:br>
              <a:rPr lang="fa-IR" dirty="0">
                <a:solidFill>
                  <a:srgbClr val="231F20"/>
                </a:solidFill>
                <a:latin typeface="AmuzehNewNormalPS"/>
              </a:rPr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815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59"/>
            <a:ext cx="12192000" cy="6968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60"/>
            <a:ext cx="12192000" cy="6968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73225"/>
            <a:ext cx="6576447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امام در جنگ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جَمَل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، بیعت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شکنان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 را شکست داد.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9036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6651" y="378134"/>
            <a:ext cx="103786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صِفّین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علی(ع ) به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مقابله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با سپاه معاویه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رفت و آنها را </a:t>
            </a:r>
            <a:r>
              <a:rPr lang="fa-IR" sz="3200" dirty="0" err="1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ظالمین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نامید. 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844657" y="1273940"/>
            <a:ext cx="104871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پایداری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یاران حضرت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ویژه مالک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اشتر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آثار شکست را بر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چهرۀ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سپاه ستمگر آشکار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ساخت.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445575" y="4117540"/>
            <a:ext cx="11285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در آخرین لحظات،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نیرنگ عمروعاص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مانع پیروزی سپاهیان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 (ع) شد.</a:t>
            </a:r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2" y="3051945"/>
            <a:ext cx="30003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969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14" y="0"/>
            <a:ext cx="679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800" b="1" kern="1800" dirty="0">
                <a:latin typeface="B Nazanin" panose="00000400000000000000" pitchFamily="2" charset="-78"/>
                <a:ea typeface="Times New Roman" panose="02020603050405020304" pitchFamily="18" charset="0"/>
                <a:cs typeface="B Nazanin" panose="00000400000000000000" pitchFamily="2" charset="-78"/>
              </a:rPr>
              <a:t>اولین پیروزی در صفین به دست امام حسین علیه </a:t>
            </a:r>
            <a:r>
              <a:rPr lang="fa-IR" sz="4800" b="1" kern="1800" dirty="0" err="1">
                <a:latin typeface="B Nazanin" panose="00000400000000000000" pitchFamily="2" charset="-78"/>
                <a:ea typeface="Times New Roman" panose="02020603050405020304" pitchFamily="18" charset="0"/>
                <a:cs typeface="B Nazanin" panose="00000400000000000000" pitchFamily="2" charset="-78"/>
              </a:rPr>
              <a:t>السلام</a:t>
            </a:r>
            <a:endParaRPr lang="fa-IR" sz="3200" dirty="0"/>
          </a:p>
          <a:p>
            <a:pPr algn="just"/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در ابتدای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جنگ صفین لشکریان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شام جلوی آب را گرفته بودند و مانع </a:t>
            </a:r>
            <a:r>
              <a:rPr lang="fa-IR" sz="3200" dirty="0" err="1">
                <a:latin typeface="B Nazanin" panose="00000400000000000000" pitchFamily="2" charset="-78"/>
                <a:cs typeface="B Nazanin" panose="00000400000000000000" pitchFamily="2" charset="-78"/>
              </a:rPr>
              <a:t>می‌شدند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 که سپاه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امیرالمومنین علی (ع)از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آن استفاده کنند.</a:t>
            </a:r>
            <a:endParaRPr lang="fa-IR" sz="3200" dirty="0"/>
          </a:p>
          <a:p>
            <a:pPr algn="just"/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علی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(ع) </a:t>
            </a:r>
            <a:r>
              <a:rPr lang="fa-IR" sz="3200" dirty="0" err="1" smtClean="0">
                <a:latin typeface="B Nazanin" panose="00000400000000000000" pitchFamily="2" charset="-78"/>
                <a:cs typeface="B Nazanin" panose="00000400000000000000" pitchFamily="2" charset="-78"/>
              </a:rPr>
              <a:t>سوارانی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را فرستاد تا سپاه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معاویه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را بشکافند و آب بیاورند، ولی آنها ناامید بازگشتند.</a:t>
            </a:r>
            <a:endParaRPr lang="fa-IR" sz="3200" dirty="0"/>
          </a:p>
          <a:p>
            <a:pPr algn="just"/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حسین (ع) از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پدر اجازه خواست این کار را بکند و به همراه تعدادی سرباز به سوی دشمن رفت، بعد از مدتی درگیری، آنان را از نهر عقب راند و نهر را به تصرف در آورد، سپس به سوی پدر بازگشت و خبر از پیروزی داد.</a:t>
            </a:r>
            <a:endParaRPr lang="fa-IR" sz="3200" dirty="0"/>
          </a:p>
          <a:p>
            <a:pPr algn="just"/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علی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(ع) گریه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کرد. سپاهیان پرسیدند: چرا گریه </a:t>
            </a:r>
            <a:r>
              <a:rPr lang="fa-IR" sz="3200" dirty="0" err="1">
                <a:latin typeface="B Nazanin" panose="00000400000000000000" pitchFamily="2" charset="-78"/>
                <a:cs typeface="B Nazanin" panose="00000400000000000000" pitchFamily="2" charset="-78"/>
              </a:rPr>
              <a:t>می‌کنید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، در حالی که این اولین فتح و پیروزی ما در این جنگ است که به دست حسین نصیبمان شده است.</a:t>
            </a:r>
            <a:endParaRPr lang="fa-IR" sz="3200" dirty="0"/>
          </a:p>
          <a:p>
            <a:pPr algn="just"/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فرمود: بله اما این حسین در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صحرای کربلا با 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لب تشنه به شهادت خواهد </a:t>
            </a:r>
            <a:r>
              <a:rPr lang="fa-IR" sz="3200" dirty="0" smtClean="0">
                <a:latin typeface="B Nazanin" panose="00000400000000000000" pitchFamily="2" charset="-78"/>
                <a:cs typeface="B Nazanin" panose="00000400000000000000" pitchFamily="2" charset="-78"/>
              </a:rPr>
              <a:t>رسید.</a:t>
            </a:r>
          </a:p>
          <a:p>
            <a:pPr algn="l"/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بحار </a:t>
            </a:r>
            <a:r>
              <a:rPr lang="fa-IR" sz="3200" dirty="0" err="1">
                <a:latin typeface="B Nazanin" panose="00000400000000000000" pitchFamily="2" charset="-78"/>
                <a:cs typeface="B Nazanin" panose="00000400000000000000" pitchFamily="2" charset="-78"/>
              </a:rPr>
              <a:t>الانوار</a:t>
            </a:r>
            <a:r>
              <a:rPr lang="fa-IR" sz="3200" dirty="0">
                <a:latin typeface="B Nazanin" panose="00000400000000000000" pitchFamily="2" charset="-78"/>
                <a:cs typeface="B Nazanin" panose="00000400000000000000" pitchFamily="2" charset="-78"/>
              </a:rPr>
              <a:t>، ج 32، ص 573</a:t>
            </a:r>
            <a:r>
              <a:rPr lang="fa-IR" dirty="0"/>
              <a:t>.</a:t>
            </a:r>
            <a:endParaRPr lang="fa-IR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343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59" y="1"/>
            <a:ext cx="12302359" cy="68612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01137" y="154984"/>
            <a:ext cx="9079365" cy="1735810"/>
            <a:chOff x="1501137" y="1"/>
            <a:chExt cx="9079365" cy="17358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137" y="1"/>
              <a:ext cx="9079365" cy="17358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92819" y="575518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a-IR" sz="3200" b="1" dirty="0" err="1">
                  <a:solidFill>
                    <a:srgbClr val="231F20"/>
                  </a:solidFill>
                  <a:latin typeface="Amuzeh-New-Bold"/>
                  <a:cs typeface="B Koodak" panose="00000700000000000000" pitchFamily="2" charset="-78"/>
                </a:rPr>
                <a:t>ویژگی‌ها</a:t>
              </a:r>
              <a:r>
                <a:rPr lang="fa-IR" sz="3200" b="1" dirty="0">
                  <a:solidFill>
                    <a:srgbClr val="231F20"/>
                  </a:solidFill>
                  <a:latin typeface="Amuzeh-New-Bold"/>
                  <a:cs typeface="B Koodak" panose="00000700000000000000" pitchFamily="2" charset="-78"/>
                </a:rPr>
                <a:t> و دستاوردهای حکومت امام </a:t>
              </a:r>
              <a:r>
                <a:rPr lang="fa-IR" sz="3200" b="1" dirty="0" smtClean="0">
                  <a:solidFill>
                    <a:srgbClr val="231F20"/>
                  </a:solidFill>
                  <a:latin typeface="Amuzeh-New-Bold"/>
                  <a:cs typeface="B Koodak" panose="00000700000000000000" pitchFamily="2" charset="-78"/>
                </a:rPr>
                <a:t>علی</a:t>
              </a:r>
              <a:endParaRPr lang="fa-IR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-179168" y="1850041"/>
            <a:ext cx="124399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حضرت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علی(ع) 5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سال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مطابق تعالیم اسلام و روش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(سنت)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حضرت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محمد(ص)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حکومت کرد. </a:t>
            </a:r>
            <a:endParaRPr lang="fa-IR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79168" y="3165316"/>
            <a:ext cx="12302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در ابتدای حکومت خود، برای دفع تهدیدات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بیعت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شکنان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دشمنان عدالت از مدینه رهسپار عراق شد 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شهر کوفه را مرکز خلافت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خود قرار داد</a:t>
            </a:r>
          </a:p>
        </p:txBody>
      </p:sp>
      <p:sp>
        <p:nvSpPr>
          <p:cNvPr id="13" name="Wave 12"/>
          <p:cNvSpPr/>
          <p:nvPr/>
        </p:nvSpPr>
        <p:spPr>
          <a:xfrm>
            <a:off x="6272883" y="4734976"/>
            <a:ext cx="5422207" cy="1015383"/>
          </a:xfrm>
          <a:prstGeom prst="wav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ساده زیستی و مقابله با اشرافی گری</a:t>
            </a:r>
            <a:endParaRPr lang="fa-IR" sz="3200" dirty="0"/>
          </a:p>
        </p:txBody>
      </p:sp>
      <p:sp>
        <p:nvSpPr>
          <p:cNvPr id="15" name="Wave 14"/>
          <p:cNvSpPr/>
          <p:nvPr/>
        </p:nvSpPr>
        <p:spPr>
          <a:xfrm>
            <a:off x="422575" y="4711561"/>
            <a:ext cx="5422207" cy="1015383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برگزیدن افراد صالح به حکومت ولایات</a:t>
            </a:r>
            <a:endParaRPr lang="fa-IR" sz="3200" dirty="0"/>
          </a:p>
        </p:txBody>
      </p:sp>
      <p:sp>
        <p:nvSpPr>
          <p:cNvPr id="16" name="Wave 15"/>
          <p:cNvSpPr/>
          <p:nvPr/>
        </p:nvSpPr>
        <p:spPr>
          <a:xfrm>
            <a:off x="6292312" y="5750359"/>
            <a:ext cx="2691674" cy="1015383"/>
          </a:xfrm>
          <a:prstGeom prst="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تأکید بر عدالت</a:t>
            </a:r>
            <a:endParaRPr lang="fa-IR" sz="3200" dirty="0"/>
          </a:p>
        </p:txBody>
      </p:sp>
      <p:sp>
        <p:nvSpPr>
          <p:cNvPr id="17" name="Wave 16"/>
          <p:cNvSpPr/>
          <p:nvPr/>
        </p:nvSpPr>
        <p:spPr>
          <a:xfrm>
            <a:off x="3133678" y="5733277"/>
            <a:ext cx="2691674" cy="1015383"/>
          </a:xfrm>
          <a:prstGeom prst="wav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مدارا با مخالفان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41533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3384896" y="271464"/>
            <a:ext cx="5422207" cy="1015383"/>
          </a:xfrm>
          <a:prstGeom prst="wav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ساده زیستی و مقابله با اشرافی گری</a:t>
            </a:r>
            <a:endParaRPr lang="fa-IR" sz="3200" dirty="0"/>
          </a:p>
        </p:txBody>
      </p:sp>
      <p:sp>
        <p:nvSpPr>
          <p:cNvPr id="5" name="Rectangle 4"/>
          <p:cNvSpPr/>
          <p:nvPr/>
        </p:nvSpPr>
        <p:spPr>
          <a:xfrm>
            <a:off x="3837765" y="1363225"/>
            <a:ext cx="4516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ثروت و غنایم حاصل از فتوحات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1685" y="2327752"/>
            <a:ext cx="428625" cy="3143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83706" y="2484914"/>
            <a:ext cx="7824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ثروت اندوزی و اشرافی گری در میان عده ای از مسلمان </a:t>
            </a:r>
            <a:endParaRPr lang="fa-IR" sz="3200" dirty="0"/>
          </a:p>
        </p:txBody>
      </p:sp>
      <p:sp>
        <p:nvSpPr>
          <p:cNvPr id="8" name="Rectangle 7"/>
          <p:cNvSpPr/>
          <p:nvPr/>
        </p:nvSpPr>
        <p:spPr>
          <a:xfrm>
            <a:off x="0" y="3336010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سعی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گفتار و کردار خویش توجه مردم را به ارزشهای دینی و سنت پیامبر جلب نماید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fa-IR" dirty="0"/>
          </a:p>
        </p:txBody>
      </p:sp>
      <p:sp>
        <p:nvSpPr>
          <p:cNvPr id="9" name="Rectangle 8"/>
          <p:cNvSpPr/>
          <p:nvPr/>
        </p:nvSpPr>
        <p:spPr>
          <a:xfrm>
            <a:off x="271216" y="5266282"/>
            <a:ext cx="1164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حضرت با زندگی بسیار ساده و به دور از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تجملات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الگوی مناسبی برای دیگران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بود.</a:t>
            </a:r>
            <a:endParaRPr lang="fa-IR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99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0" y="0"/>
            <a:ext cx="10502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972" y="213015"/>
            <a:ext cx="11809709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امام </a:t>
            </a:r>
            <a:r>
              <a:rPr lang="fa-IR" sz="3200" dirty="0" err="1" smtClean="0">
                <a:cs typeface="B Koodak" panose="00000700000000000000" pitchFamily="2" charset="-78"/>
              </a:rPr>
              <a:t>على</a:t>
            </a:r>
            <a:r>
              <a:rPr lang="fa-IR" sz="3200" dirty="0" smtClean="0">
                <a:cs typeface="B Koodak" panose="00000700000000000000" pitchFamily="2" charset="-78"/>
              </a:rPr>
              <a:t> علیه </a:t>
            </a:r>
            <a:r>
              <a:rPr lang="fa-IR" sz="3200" dirty="0" err="1" smtClean="0">
                <a:cs typeface="B Koodak" panose="00000700000000000000" pitchFamily="2" charset="-78"/>
              </a:rPr>
              <a:t>السّلام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الگوى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كامل</a:t>
            </a:r>
            <a:r>
              <a:rPr lang="fa-IR" sz="3200" dirty="0" smtClean="0">
                <a:cs typeface="B Koodak" panose="00000700000000000000" pitchFamily="2" charset="-78"/>
              </a:rPr>
              <a:t> فرهنگ ساده </a:t>
            </a:r>
            <a:r>
              <a:rPr lang="fa-IR" sz="3200" dirty="0" err="1" smtClean="0">
                <a:cs typeface="B Koodak" panose="00000700000000000000" pitchFamily="2" charset="-78"/>
              </a:rPr>
              <a:t>زیستى</a:t>
            </a:r>
            <a:r>
              <a:rPr lang="fa-IR" sz="3200" dirty="0" smtClean="0">
                <a:cs typeface="B Koodak" panose="00000700000000000000" pitchFamily="2" charset="-78"/>
              </a:rPr>
              <a:t> بود. از لباس </a:t>
            </a:r>
            <a:r>
              <a:rPr lang="fa-IR" sz="3200" dirty="0" err="1" smtClean="0">
                <a:cs typeface="B Koodak" panose="00000700000000000000" pitchFamily="2" charset="-78"/>
              </a:rPr>
              <a:t>هاى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معمولى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كه</a:t>
            </a:r>
            <a:r>
              <a:rPr lang="fa-IR" sz="3200" dirty="0" smtClean="0">
                <a:cs typeface="B Koodak" panose="00000700000000000000" pitchFamily="2" charset="-78"/>
              </a:rPr>
              <a:t> عموم مردم </a:t>
            </a:r>
            <a:r>
              <a:rPr lang="fa-IR" sz="3200" dirty="0" err="1" smtClean="0">
                <a:cs typeface="B Koodak" panose="00000700000000000000" pitchFamily="2" charset="-78"/>
              </a:rPr>
              <a:t>مى</a:t>
            </a:r>
            <a:r>
              <a:rPr lang="fa-IR" sz="3200" dirty="0" smtClean="0">
                <a:cs typeface="B Koodak" panose="00000700000000000000" pitchFamily="2" charset="-78"/>
              </a:rPr>
              <a:t> پوشیدند استفاده </a:t>
            </a:r>
            <a:r>
              <a:rPr lang="fa-IR" sz="3200" dirty="0" err="1" smtClean="0">
                <a:cs typeface="B Koodak" panose="00000700000000000000" pitchFamily="2" charset="-78"/>
              </a:rPr>
              <a:t>مى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كرد</a:t>
            </a:r>
            <a:r>
              <a:rPr lang="fa-IR" sz="3200" dirty="0" smtClean="0">
                <a:cs typeface="B Koodak" panose="00000700000000000000" pitchFamily="2" charset="-78"/>
              </a:rPr>
              <a:t>. </a:t>
            </a:r>
            <a:r>
              <a:rPr lang="fa-IR" sz="3200" dirty="0" err="1" smtClean="0">
                <a:cs typeface="B Koodak" panose="00000700000000000000" pitchFamily="2" charset="-78"/>
              </a:rPr>
              <a:t>شـخـصـى</a:t>
            </a:r>
            <a:r>
              <a:rPr lang="fa-IR" sz="3200" dirty="0" smtClean="0">
                <a:cs typeface="B Koodak" panose="00000700000000000000" pitchFamily="2" charset="-78"/>
              </a:rPr>
              <a:t> در </a:t>
            </a:r>
            <a:r>
              <a:rPr lang="fa-IR" sz="3200" dirty="0" err="1" smtClean="0">
                <a:cs typeface="B Koodak" panose="00000700000000000000" pitchFamily="2" charset="-78"/>
              </a:rPr>
              <a:t>كوفه</a:t>
            </a:r>
            <a:r>
              <a:rPr lang="fa-IR" sz="3200" dirty="0" smtClean="0">
                <a:cs typeface="B Koodak" panose="00000700000000000000" pitchFamily="2" charset="-78"/>
              </a:rPr>
              <a:t> خدمت امام </a:t>
            </a:r>
            <a:r>
              <a:rPr lang="fa-IR" sz="3200" dirty="0" err="1" smtClean="0">
                <a:cs typeface="B Koodak" panose="00000700000000000000" pitchFamily="2" charset="-78"/>
              </a:rPr>
              <a:t>على</a:t>
            </a:r>
            <a:r>
              <a:rPr lang="fa-IR" sz="3200" dirty="0" smtClean="0">
                <a:cs typeface="B Koodak" panose="00000700000000000000" pitchFamily="2" charset="-78"/>
              </a:rPr>
              <a:t> علیه </a:t>
            </a:r>
            <a:r>
              <a:rPr lang="fa-IR" sz="3200" dirty="0" err="1" smtClean="0">
                <a:cs typeface="B Koodak" panose="00000700000000000000" pitchFamily="2" charset="-78"/>
              </a:rPr>
              <a:t>السّلام</a:t>
            </a:r>
            <a:r>
              <a:rPr lang="fa-IR" sz="3200" dirty="0" smtClean="0">
                <a:cs typeface="B Koodak" panose="00000700000000000000" pitchFamily="2" charset="-78"/>
              </a:rPr>
              <a:t> رسید، دید </a:t>
            </a:r>
            <a:r>
              <a:rPr lang="fa-IR" sz="3200" dirty="0" err="1" smtClean="0">
                <a:cs typeface="B Koodak" panose="00000700000000000000" pitchFamily="2" charset="-78"/>
              </a:rPr>
              <a:t>كه</a:t>
            </a:r>
            <a:r>
              <a:rPr lang="fa-IR" sz="3200" dirty="0" smtClean="0">
                <a:cs typeface="B Koodak" panose="00000700000000000000" pitchFamily="2" charset="-78"/>
              </a:rPr>
              <a:t> لباس </a:t>
            </a:r>
            <a:r>
              <a:rPr lang="fa-IR" sz="3200" dirty="0" err="1" smtClean="0">
                <a:cs typeface="B Koodak" panose="00000700000000000000" pitchFamily="2" charset="-78"/>
              </a:rPr>
              <a:t>هاى</a:t>
            </a:r>
            <a:r>
              <a:rPr lang="fa-IR" sz="3200" dirty="0" smtClean="0">
                <a:cs typeface="B Koodak" panose="00000700000000000000" pitchFamily="2" charset="-78"/>
              </a:rPr>
              <a:t> حضرت </a:t>
            </a:r>
            <a:r>
              <a:rPr lang="fa-IR" sz="3200" dirty="0" err="1" smtClean="0">
                <a:cs typeface="B Koodak" panose="00000700000000000000" pitchFamily="2" charset="-78"/>
              </a:rPr>
              <a:t>امیرالمؤمنین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على</a:t>
            </a:r>
            <a:r>
              <a:rPr lang="fa-IR" sz="3200" dirty="0" smtClean="0">
                <a:cs typeface="B Koodak" panose="00000700000000000000" pitchFamily="2" charset="-78"/>
              </a:rPr>
              <a:t> علیه </a:t>
            </a:r>
            <a:r>
              <a:rPr lang="fa-IR" sz="3200" dirty="0" err="1" smtClean="0">
                <a:cs typeface="B Koodak" panose="00000700000000000000" pitchFamily="2" charset="-78"/>
              </a:rPr>
              <a:t>السّلام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كم</a:t>
            </a:r>
            <a:r>
              <a:rPr lang="fa-IR" sz="3200" dirty="0" smtClean="0">
                <a:cs typeface="B Koodak" panose="00000700000000000000" pitchFamily="2" charset="-78"/>
              </a:rPr>
              <a:t> قیمت و ساده و وصله </a:t>
            </a:r>
            <a:r>
              <a:rPr lang="fa-IR" sz="3200" dirty="0" err="1" smtClean="0">
                <a:cs typeface="B Koodak" panose="00000700000000000000" pitchFamily="2" charset="-78"/>
              </a:rPr>
              <a:t>داراست</a:t>
            </a:r>
            <a:r>
              <a:rPr lang="fa-IR" sz="3200" dirty="0" smtClean="0">
                <a:cs typeface="B Koodak" panose="00000700000000000000" pitchFamily="2" charset="-78"/>
              </a:rPr>
              <a:t> ،با </a:t>
            </a:r>
            <a:r>
              <a:rPr lang="fa-IR" sz="3200" dirty="0" err="1" smtClean="0">
                <a:cs typeface="B Koodak" panose="00000700000000000000" pitchFamily="2" charset="-78"/>
              </a:rPr>
              <a:t>شگفتى</a:t>
            </a:r>
            <a:r>
              <a:rPr lang="fa-IR" sz="3200" dirty="0" smtClean="0">
                <a:cs typeface="B Koodak" panose="00000700000000000000" pitchFamily="2" charset="-78"/>
              </a:rPr>
              <a:t> به امام </a:t>
            </a:r>
            <a:r>
              <a:rPr lang="fa-IR" sz="3200" dirty="0" err="1" smtClean="0">
                <a:cs typeface="B Koodak" panose="00000700000000000000" pitchFamily="2" charset="-78"/>
              </a:rPr>
              <a:t>على</a:t>
            </a:r>
            <a:r>
              <a:rPr lang="fa-IR" sz="3200" dirty="0" smtClean="0">
                <a:cs typeface="B Koodak" panose="00000700000000000000" pitchFamily="2" charset="-78"/>
              </a:rPr>
              <a:t> علیه </a:t>
            </a:r>
            <a:r>
              <a:rPr lang="fa-IR" sz="3200" dirty="0" err="1" smtClean="0">
                <a:cs typeface="B Koodak" panose="00000700000000000000" pitchFamily="2" charset="-78"/>
              </a:rPr>
              <a:t>السّلام</a:t>
            </a:r>
            <a:r>
              <a:rPr lang="fa-IR" sz="3200" dirty="0" smtClean="0">
                <a:cs typeface="B Koodak" panose="00000700000000000000" pitchFamily="2" charset="-78"/>
              </a:rPr>
              <a:t> نگریست و گفت:</a:t>
            </a:r>
            <a:br>
              <a:rPr lang="fa-IR" sz="3200" dirty="0" smtClean="0">
                <a:cs typeface="B Koodak" panose="00000700000000000000" pitchFamily="2" charset="-78"/>
              </a:rPr>
            </a:br>
            <a:r>
              <a:rPr lang="fa-IR" sz="3200" dirty="0" smtClean="0">
                <a:cs typeface="B Koodak" panose="00000700000000000000" pitchFamily="2" charset="-78"/>
              </a:rPr>
              <a:t>چرا لباس شما وصله دارد؟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امام </a:t>
            </a:r>
            <a:r>
              <a:rPr lang="fa-IR" sz="3200" dirty="0" err="1" smtClean="0">
                <a:cs typeface="B Koodak" panose="00000700000000000000" pitchFamily="2" charset="-78"/>
              </a:rPr>
              <a:t>على</a:t>
            </a:r>
            <a:r>
              <a:rPr lang="fa-IR" sz="3200" dirty="0" smtClean="0">
                <a:cs typeface="B Koodak" panose="00000700000000000000" pitchFamily="2" charset="-78"/>
              </a:rPr>
              <a:t> علیه </a:t>
            </a:r>
            <a:r>
              <a:rPr lang="fa-IR" sz="3200" dirty="0" err="1" smtClean="0">
                <a:cs typeface="B Koodak" panose="00000700000000000000" pitchFamily="2" charset="-78"/>
              </a:rPr>
              <a:t>السّلام</a:t>
            </a:r>
            <a:r>
              <a:rPr lang="fa-IR" sz="3200" dirty="0" smtClean="0">
                <a:cs typeface="B Koodak" panose="00000700000000000000" pitchFamily="2" charset="-78"/>
              </a:rPr>
              <a:t> در جواب فرمود:</a:t>
            </a:r>
          </a:p>
          <a:p>
            <a:pPr algn="just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«</a:t>
            </a:r>
            <a:r>
              <a:rPr lang="fa-IR" sz="3200" dirty="0" err="1" smtClean="0">
                <a:cs typeface="B Koodak" panose="00000700000000000000" pitchFamily="2" charset="-78"/>
              </a:rPr>
              <a:t>یَخشَعُ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لَهُ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القَلب</a:t>
            </a:r>
            <a:r>
              <a:rPr lang="fa-IR" sz="3200" dirty="0" smtClean="0">
                <a:cs typeface="B Koodak" panose="00000700000000000000" pitchFamily="2" charset="-78"/>
              </a:rPr>
              <a:t> ، </a:t>
            </a:r>
            <a:r>
              <a:rPr lang="fa-IR" sz="3200" dirty="0" err="1" smtClean="0">
                <a:cs typeface="B Koodak" panose="00000700000000000000" pitchFamily="2" charset="-78"/>
              </a:rPr>
              <a:t>وَتَذِلُّ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بِهِ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النَّفس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وَیَقتَدى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بِهِ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المُۆ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مِنُونَ</a:t>
            </a:r>
            <a:r>
              <a:rPr lang="fa-IR" sz="3200" dirty="0" smtClean="0">
                <a:cs typeface="B Koodak" panose="00000700000000000000" pitchFamily="2" charset="-78"/>
              </a:rPr>
              <a:t>؛ با این لباس دل خاشع و نفس </a:t>
            </a:r>
            <a:r>
              <a:rPr lang="fa-IR" sz="3200" dirty="0" err="1" smtClean="0">
                <a:cs typeface="B Koodak" panose="00000700000000000000" pitchFamily="2" charset="-78"/>
              </a:rPr>
              <a:t>اماره</a:t>
            </a:r>
            <a:r>
              <a:rPr lang="fa-IR" sz="3200" dirty="0" smtClean="0">
                <a:cs typeface="B Koodak" panose="00000700000000000000" pitchFamily="2" charset="-78"/>
              </a:rPr>
              <a:t>، خوار </a:t>
            </a:r>
            <a:r>
              <a:rPr lang="fa-IR" sz="3200" dirty="0" err="1" smtClean="0">
                <a:cs typeface="B Koodak" panose="00000700000000000000" pitchFamily="2" charset="-78"/>
              </a:rPr>
              <a:t>مى</a:t>
            </a:r>
            <a:r>
              <a:rPr lang="fa-IR" sz="3200" dirty="0" smtClean="0">
                <a:cs typeface="B Koodak" panose="00000700000000000000" pitchFamily="2" charset="-78"/>
              </a:rPr>
              <a:t> گردد، و </a:t>
            </a:r>
            <a:r>
              <a:rPr lang="fa-IR" sz="3200" dirty="0" err="1" smtClean="0">
                <a:cs typeface="B Koodak" panose="00000700000000000000" pitchFamily="2" charset="-78"/>
              </a:rPr>
              <a:t>الگوى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مؤ</a:t>
            </a:r>
            <a:r>
              <a:rPr lang="fa-IR" sz="3200" dirty="0" smtClean="0">
                <a:cs typeface="B Koodak" panose="00000700000000000000" pitchFamily="2" charset="-78"/>
              </a:rPr>
              <a:t> منان </a:t>
            </a:r>
            <a:r>
              <a:rPr lang="fa-IR" sz="3200" dirty="0" err="1" smtClean="0">
                <a:cs typeface="B Koodak" panose="00000700000000000000" pitchFamily="2" charset="-78"/>
              </a:rPr>
              <a:t>مى</a:t>
            </a:r>
            <a:r>
              <a:rPr lang="fa-IR" sz="3200" dirty="0" smtClean="0">
                <a:cs typeface="B Koodak" panose="00000700000000000000" pitchFamily="2" charset="-78"/>
              </a:rPr>
              <a:t> شود».</a:t>
            </a:r>
          </a:p>
          <a:p>
            <a:pPr algn="l">
              <a:lnSpc>
                <a:spcPct val="150000"/>
              </a:lnSpc>
            </a:pPr>
            <a:r>
              <a:rPr lang="fa-IR" sz="2000" dirty="0">
                <a:cs typeface="B Koodak" panose="00000700000000000000" pitchFamily="2" charset="-78"/>
              </a:rPr>
              <a:t>شرح </a:t>
            </a:r>
            <a:r>
              <a:rPr lang="fa-IR" sz="2000" dirty="0" err="1">
                <a:cs typeface="B Koodak" panose="00000700000000000000" pitchFamily="2" charset="-78"/>
              </a:rPr>
              <a:t>خوئى</a:t>
            </a:r>
            <a:r>
              <a:rPr lang="fa-IR" sz="2000" dirty="0">
                <a:cs typeface="B Koodak" panose="00000700000000000000" pitchFamily="2" charset="-78"/>
              </a:rPr>
              <a:t>، ج 21، ص 152 ؛ </a:t>
            </a:r>
            <a:r>
              <a:rPr lang="fa-IR" sz="2000" dirty="0" err="1">
                <a:cs typeface="B Koodak" panose="00000700000000000000" pitchFamily="2" charset="-78"/>
              </a:rPr>
              <a:t>نهج</a:t>
            </a:r>
            <a:r>
              <a:rPr lang="fa-IR" sz="2000" dirty="0">
                <a:cs typeface="B Koodak" panose="00000700000000000000" pitchFamily="2" charset="-78"/>
              </a:rPr>
              <a:t> </a:t>
            </a:r>
            <a:r>
              <a:rPr lang="fa-IR" sz="2000" dirty="0" err="1">
                <a:cs typeface="B Koodak" panose="00000700000000000000" pitchFamily="2" charset="-78"/>
              </a:rPr>
              <a:t>البلاغه</a:t>
            </a:r>
            <a:r>
              <a:rPr lang="fa-IR" sz="2000" dirty="0">
                <a:cs typeface="B Koodak" panose="00000700000000000000" pitchFamily="2" charset="-78"/>
              </a:rPr>
              <a:t>، </a:t>
            </a:r>
            <a:r>
              <a:rPr lang="fa-IR" sz="2000" dirty="0" err="1">
                <a:cs typeface="B Koodak" panose="00000700000000000000" pitchFamily="2" charset="-78"/>
              </a:rPr>
              <a:t>حكمت</a:t>
            </a:r>
            <a:r>
              <a:rPr lang="fa-IR" sz="2000" dirty="0">
                <a:cs typeface="B Koodak" panose="00000700000000000000" pitchFamily="2" charset="-78"/>
              </a:rPr>
              <a:t> 103.</a:t>
            </a:r>
            <a:endParaRPr lang="fa-IR" sz="36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34663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4001" y="943375"/>
            <a:ext cx="95839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حضرت </a:t>
            </a:r>
            <a:r>
              <a:rPr lang="fa-IR" sz="3200" dirty="0" smtClean="0">
                <a:cs typeface="B Koodak" panose="00000700000000000000" pitchFamily="2" charset="-78"/>
              </a:rPr>
              <a:t>محمد(ص) </a:t>
            </a:r>
            <a:r>
              <a:rPr lang="fa-IR" sz="3200" dirty="0">
                <a:cs typeface="B Koodak" panose="00000700000000000000" pitchFamily="2" charset="-78"/>
              </a:rPr>
              <a:t>در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28 صفر سال 11 هجری </a:t>
            </a:r>
            <a:r>
              <a:rPr lang="fa-IR" sz="3200" dirty="0">
                <a:cs typeface="B Koodak" panose="00000700000000000000" pitchFamily="2" charset="-78"/>
              </a:rPr>
              <a:t>در مدینه وفات یافت و در همان شهر به خاک سپرده </a:t>
            </a:r>
            <a:r>
              <a:rPr lang="fa-IR" sz="3200" dirty="0" smtClean="0">
                <a:cs typeface="B Koodak" panose="00000700000000000000" pitchFamily="2" charset="-78"/>
              </a:rPr>
              <a:t>شد.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5108" y="2925466"/>
            <a:ext cx="832177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از رحلت رسول خدا تا شهادت امام حسین در سال 61هجری، </a:t>
            </a:r>
            <a:r>
              <a:rPr lang="fa-IR" sz="3200" dirty="0" smtClean="0">
                <a:cs typeface="B Koodak" panose="00000700000000000000" pitchFamily="2" charset="-78"/>
              </a:rPr>
              <a:t>رویدادهای </a:t>
            </a:r>
            <a:r>
              <a:rPr lang="fa-IR" sz="3200" dirty="0">
                <a:cs typeface="B Koodak" panose="00000700000000000000" pitchFamily="2" charset="-78"/>
              </a:rPr>
              <a:t>سرنوشت سازی رخ </a:t>
            </a:r>
            <a:r>
              <a:rPr lang="fa-IR" sz="3200" dirty="0" smtClean="0">
                <a:cs typeface="B Koodak" panose="00000700000000000000" pitchFamily="2" charset="-78"/>
              </a:rPr>
              <a:t>داد. </a:t>
            </a:r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2774231" y="5378614"/>
            <a:ext cx="66435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در ادامه با بعضی از این رویدادها آشنا می شوید.</a:t>
            </a:r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02" y="2513035"/>
            <a:ext cx="3337587" cy="568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01" y="4775753"/>
            <a:ext cx="3337587" cy="5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3384896" y="310042"/>
            <a:ext cx="5422207" cy="1015383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برگزیدن افراد صالح به حکومت ولایات</a:t>
            </a:r>
            <a:endParaRPr lang="fa-IR" sz="3200" dirty="0"/>
          </a:p>
        </p:txBody>
      </p:sp>
      <p:sp>
        <p:nvSpPr>
          <p:cNvPr id="2" name="Rectangle 1"/>
          <p:cNvSpPr/>
          <p:nvPr/>
        </p:nvSpPr>
        <p:spPr>
          <a:xfrm>
            <a:off x="0" y="163546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افراد را بر پایه شایستگی و لیاقت برای حکومت ولایات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 می گزید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حاضر نبود برای رسیدن به هدف، از اشخاص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ناصالح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و ستمگر استفاده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کند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0" y="3429000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معاویه پسر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ابوسفیان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که از زمان خلافت عمر حاکم شام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اعلام کرد در صورتی از امام اطاعت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حکومت شام و مصر به او واگذار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شود.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-1" y="514801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امام با شناختی که از دشمنی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اُمویان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اسلام و پیامبر داشت فرمود: خداوند دوست ندارد که من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«گمراه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کنندگان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»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یاور خود قرار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دهم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734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4750163" y="542928"/>
            <a:ext cx="2691674" cy="1015383"/>
          </a:xfrm>
          <a:prstGeom prst="wav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تأکید بر عدالت</a:t>
            </a:r>
            <a:endParaRPr lang="fa-IR" sz="3200" dirty="0"/>
          </a:p>
        </p:txBody>
      </p:sp>
      <p:sp>
        <p:nvSpPr>
          <p:cNvPr id="2" name="Rectangle 1"/>
          <p:cNvSpPr/>
          <p:nvPr/>
        </p:nvSpPr>
        <p:spPr>
          <a:xfrm>
            <a:off x="541149" y="1808851"/>
            <a:ext cx="1110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حکومت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 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تمامی مسلمانان از احترام و حقوق برابر برخوردار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بودند.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541149" y="2931171"/>
            <a:ext cx="11109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توزیع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عادلانۀ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بیت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المال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و دادن سهم یکسان به عرب و غیر عرب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992537" y="4053491"/>
            <a:ext cx="10206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دشمنی کسانی که قبلاً سهم بیشتری از بیت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المال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می گرفتند با امام علی (ع)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744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45433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err="1">
                <a:cs typeface="B Koodak" panose="00000700000000000000" pitchFamily="2" charset="-78"/>
              </a:rPr>
              <a:t>طلحه</a:t>
            </a:r>
            <a:r>
              <a:rPr lang="fa-IR" sz="2800" dirty="0">
                <a:cs typeface="B Koodak" panose="00000700000000000000" pitchFamily="2" charset="-78"/>
              </a:rPr>
              <a:t> و </a:t>
            </a:r>
            <a:r>
              <a:rPr lang="fa-IR" sz="2800" dirty="0" err="1">
                <a:cs typeface="B Koodak" panose="00000700000000000000" pitchFamily="2" charset="-78"/>
              </a:rPr>
              <a:t>زبیر</a:t>
            </a:r>
            <a:r>
              <a:rPr lang="fa-IR" sz="2800" dirty="0">
                <a:cs typeface="B Koodak" panose="00000700000000000000" pitchFamily="2" charset="-78"/>
              </a:rPr>
              <a:t> به محضر علی (ع) آمدند و گفتند: در عصر خلافت عمر، بیشتر از این اندازه از بیت </a:t>
            </a:r>
            <a:r>
              <a:rPr lang="fa-IR" sz="2800" dirty="0" err="1">
                <a:cs typeface="B Koodak" panose="00000700000000000000" pitchFamily="2" charset="-78"/>
              </a:rPr>
              <a:t>المال</a:t>
            </a:r>
            <a:r>
              <a:rPr lang="fa-IR" sz="2800" dirty="0">
                <a:cs typeface="B Koodak" panose="00000700000000000000" pitchFamily="2" charset="-78"/>
              </a:rPr>
              <a:t> به ما می داد . علی (ع) فرمود: رسول خدا (ص) چقدر به شما می داد؟ آنها سکوت نمودند، حضرت فرمود: آیا رسول خدا (ص) بیت </a:t>
            </a:r>
            <a:r>
              <a:rPr lang="fa-IR" sz="2800" dirty="0" err="1">
                <a:cs typeface="B Koodak" panose="00000700000000000000" pitchFamily="2" charset="-78"/>
              </a:rPr>
              <a:t>المال</a:t>
            </a:r>
            <a:r>
              <a:rPr lang="fa-IR" sz="2800" dirty="0">
                <a:cs typeface="B Koodak" panose="00000700000000000000" pitchFamily="2" charset="-78"/>
              </a:rPr>
              <a:t> را به طور مساوی بین مسلمانان تقسیم می کرد؟ آنها گفتند: آری، فرمود: آیا پیروی از سنت رسول خدا (ص) بهتر است یا پیروی از سنت عمر؟ آنها گفتند: پیروی از سنت رسول خدا (ص) بهتر است، ولی ما دارای خصوصیاتی مانند سابقه تحمل و زحمت فراوان برای اسلام، و خویشاوندی با رسول خدا (ص) هستیم . علی (ع) فرمود: آیا سابقه شما و زحمت و خویشاوندی شما بیشتر است یا سابقه و زحمت و خویشاوندی من؟ آنها گفتند شما در این امور مقدم تر هستید، حضرت فرمود: سوگند به خدا من </a:t>
            </a:r>
            <a:r>
              <a:rPr lang="fa-IR" sz="2800" dirty="0" smtClean="0">
                <a:cs typeface="B Koodak" panose="00000700000000000000" pitchFamily="2" charset="-78"/>
              </a:rPr>
              <a:t>و این </a:t>
            </a:r>
            <a:r>
              <a:rPr lang="fa-IR" sz="2800" dirty="0">
                <a:cs typeface="B Koodak" panose="00000700000000000000" pitchFamily="2" charset="-78"/>
              </a:rPr>
              <a:t>اجیر من - اشاره به </a:t>
            </a:r>
            <a:r>
              <a:rPr lang="fa-IR" sz="2800" dirty="0" err="1">
                <a:cs typeface="B Koodak" panose="00000700000000000000" pitchFamily="2" charset="-78"/>
              </a:rPr>
              <a:t>غلامش</a:t>
            </a:r>
            <a:r>
              <a:rPr lang="fa-IR" sz="2800" dirty="0">
                <a:cs typeface="B Koodak" panose="00000700000000000000" pitchFamily="2" charset="-78"/>
              </a:rPr>
              <a:t> کرد - در بهره برداری از بیت </a:t>
            </a:r>
            <a:r>
              <a:rPr lang="fa-IR" sz="2800" dirty="0" err="1">
                <a:cs typeface="B Koodak" panose="00000700000000000000" pitchFamily="2" charset="-78"/>
              </a:rPr>
              <a:t>المال</a:t>
            </a:r>
            <a:r>
              <a:rPr lang="fa-IR" sz="2800" dirty="0">
                <a:cs typeface="B Koodak" panose="00000700000000000000" pitchFamily="2" charset="-78"/>
              </a:rPr>
              <a:t> یکسان هستیم و در این جهت هیچ فرقی بین من و اجیر من </a:t>
            </a:r>
            <a:r>
              <a:rPr lang="fa-IR" sz="2800" dirty="0" smtClean="0">
                <a:cs typeface="B Koodak" panose="00000700000000000000" pitchFamily="2" charset="-78"/>
              </a:rPr>
              <a:t>نیست.</a:t>
            </a:r>
          </a:p>
          <a:p>
            <a:pPr algn="l">
              <a:lnSpc>
                <a:spcPct val="150000"/>
              </a:lnSpc>
            </a:pPr>
            <a:r>
              <a:rPr lang="fa-IR" sz="2800" dirty="0" err="1">
                <a:cs typeface="B Koodak" panose="00000700000000000000" pitchFamily="2" charset="-78"/>
              </a:rPr>
              <a:t>مناقب</a:t>
            </a:r>
            <a:r>
              <a:rPr lang="fa-IR" sz="2800" dirty="0">
                <a:cs typeface="B Koodak" panose="00000700000000000000" pitchFamily="2" charset="-78"/>
              </a:rPr>
              <a:t> آل </a:t>
            </a:r>
            <a:r>
              <a:rPr lang="fa-IR" sz="2800" dirty="0" err="1">
                <a:cs typeface="B Koodak" panose="00000700000000000000" pitchFamily="2" charset="-78"/>
              </a:rPr>
              <a:t>ابیطالب</a:t>
            </a:r>
            <a:r>
              <a:rPr lang="fa-IR" sz="2800" dirty="0">
                <a:cs typeface="B Koodak" panose="00000700000000000000" pitchFamily="2" charset="-78"/>
              </a:rPr>
              <a:t>، ج 2، ص 110و 111</a:t>
            </a:r>
          </a:p>
        </p:txBody>
      </p:sp>
    </p:spTree>
    <p:extLst>
      <p:ext uri="{BB962C8B-B14F-4D97-AF65-F5344CB8AC3E}">
        <p14:creationId xmlns:p14="http://schemas.microsoft.com/office/powerpoint/2010/main" val="272505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4750163" y="386362"/>
            <a:ext cx="2691674" cy="1015383"/>
          </a:xfrm>
          <a:prstGeom prst="wav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مدارا با مخالفان</a:t>
            </a:r>
            <a:endParaRPr lang="fa-IR" sz="3200" dirty="0"/>
          </a:p>
        </p:txBody>
      </p:sp>
      <p:sp>
        <p:nvSpPr>
          <p:cNvPr id="2" name="Rectangle 1"/>
          <p:cNvSpPr/>
          <p:nvPr/>
        </p:nvSpPr>
        <p:spPr>
          <a:xfrm>
            <a:off x="0" y="1788107"/>
            <a:ext cx="12083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 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مخالفان مدارا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از انتقادهای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ناراحت و خشمگین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شد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حتی سهمشان را از بیت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المال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نیز پرداخت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6319" y="4080762"/>
            <a:ext cx="10182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زمانی با مخالفان برخورد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آنها دست به شمشیر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بردند.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74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54034"/>
            <a:ext cx="12192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گاهی خوارج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مى‏كوشيدند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با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توهين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به 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حضرت علی(ع)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سخنرانى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او را قطع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كنند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حضرت 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از درِ سازش با آنان 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atin typeface="Tahoma" panose="020B0604030504040204" pitchFamily="34" charset="0"/>
                <a:cs typeface="B Koodak" panose="00000700000000000000" pitchFamily="2" charset="-78"/>
              </a:rPr>
              <a:t>مى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‏آمد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.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روزى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امام(ع) در مسجد در حال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سخنرانى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بود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كه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ناگهان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يك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نفر از خوارج از گوشه مسجد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فرياد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زد: «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لاحكم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الاّ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للّه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» و به دنبال او،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جمعى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ديگر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نيز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اين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شعار را 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سر دادند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.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دقايقى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سخن امام(ع) قطع شد.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آن‏گاه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امام در پاسخ فرمود: </a:t>
            </a:r>
            <a:b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</a:b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سخنى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است به ظاهر حق، اما آنان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باطلى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را دنبال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مى‏كنند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... تا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وقتى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با ما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هستيد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از سه حق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برخورداريد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: از ورود شما به مساجد خدا و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نمازگزاردن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در آن </a:t>
            </a:r>
            <a:r>
              <a:rPr lang="fa-IR" sz="3200" dirty="0" err="1" smtClean="0">
                <a:latin typeface="Tahoma" panose="020B0604030504040204" pitchFamily="34" charset="0"/>
                <a:cs typeface="B Koodak" panose="00000700000000000000" pitchFamily="2" charset="-78"/>
              </a:rPr>
              <a:t>جلوگيرى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 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نمى‏كنيم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؛ شما را از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بيت‏المال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محروم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نمى‏سازيم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؛ و تا آغاز به جنگ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نكرده‏ايد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با شما نبرد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نخواهيم</a:t>
            </a:r>
            <a:r>
              <a:rPr lang="fa-IR" sz="3200" dirty="0"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3200" dirty="0" err="1">
                <a:latin typeface="Tahoma" panose="020B0604030504040204" pitchFamily="34" charset="0"/>
                <a:cs typeface="B Koodak" panose="00000700000000000000" pitchFamily="2" charset="-78"/>
              </a:rPr>
              <a:t>كرد</a:t>
            </a:r>
            <a:r>
              <a:rPr lang="fa-IR" sz="3200" dirty="0" smtClean="0">
                <a:latin typeface="Tahoma" panose="020B0604030504040204" pitchFamily="34" charset="0"/>
                <a:cs typeface="B Koodak" panose="00000700000000000000" pitchFamily="2" charset="-78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fa-IR" sz="2400" dirty="0" err="1">
                <a:cs typeface="B Koodak" panose="00000700000000000000" pitchFamily="2" charset="-78"/>
              </a:rPr>
              <a:t>تاريخ</a:t>
            </a:r>
            <a:r>
              <a:rPr lang="fa-IR" sz="2400" dirty="0">
                <a:cs typeface="B Koodak" panose="00000700000000000000" pitchFamily="2" charset="-78"/>
              </a:rPr>
              <a:t> </a:t>
            </a:r>
            <a:r>
              <a:rPr lang="fa-IR" sz="2400" dirty="0" err="1">
                <a:cs typeface="B Koodak" panose="00000700000000000000" pitchFamily="2" charset="-78"/>
              </a:rPr>
              <a:t>طبرى</a:t>
            </a:r>
            <a:r>
              <a:rPr lang="fa-IR" sz="2400" dirty="0">
                <a:cs typeface="B Koodak" panose="00000700000000000000" pitchFamily="2" charset="-78"/>
              </a:rPr>
              <a:t>، ج4، ص53؛ فروغ </a:t>
            </a:r>
            <a:r>
              <a:rPr lang="fa-IR" sz="2400" dirty="0" err="1">
                <a:cs typeface="B Koodak" panose="00000700000000000000" pitchFamily="2" charset="-78"/>
              </a:rPr>
              <a:t>ولايت</a:t>
            </a:r>
            <a:r>
              <a:rPr lang="fa-IR" sz="2400" dirty="0">
                <a:cs typeface="B Koodak" panose="00000700000000000000" pitchFamily="2" charset="-78"/>
              </a:rPr>
              <a:t>، ص630.</a:t>
            </a:r>
            <a:endParaRPr lang="fa-IR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7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87119" y="139486"/>
            <a:ext cx="5470902" cy="2665707"/>
            <a:chOff x="3409627" y="1"/>
            <a:chExt cx="5486400" cy="26657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627" y="1"/>
              <a:ext cx="5486400" cy="266570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965047" y="1079213"/>
              <a:ext cx="426190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صلح امام حسن (ع) با معاویه</a:t>
              </a:r>
              <a:endParaRPr lang="fa-IR" sz="32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46873" y="2644170"/>
            <a:ext cx="98982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 از شهادت امیر مؤمنان در 21 رمضان سال 40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هـ .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ق، مردم کوفه با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(ع) بیعت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کردند.</a:t>
            </a:r>
            <a:r>
              <a:rPr lang="fa-IR" sz="3200" dirty="0">
                <a:solidFill>
                  <a:srgbClr val="231F20"/>
                </a:solidFill>
                <a:latin typeface="AmuzehNewNormalPS"/>
              </a:rPr>
              <a:t> </a:t>
            </a:r>
            <a:endParaRPr lang="fa-IR" dirty="0"/>
          </a:p>
        </p:txBody>
      </p:sp>
      <p:sp>
        <p:nvSpPr>
          <p:cNvPr id="16" name="Rectangle 15"/>
          <p:cNvSpPr/>
          <p:nvPr/>
        </p:nvSpPr>
        <p:spPr>
          <a:xfrm>
            <a:off x="573436" y="4658752"/>
            <a:ext cx="1104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حضرت در نخستین روزهای خلافت، معاویه را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سرکشی و نافرمانی نهی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کرد.</a:t>
            </a:r>
            <a:endParaRPr lang="fa-IR" dirty="0"/>
          </a:p>
        </p:txBody>
      </p:sp>
      <p:sp>
        <p:nvSpPr>
          <p:cNvPr id="17" name="Rectangle 16"/>
          <p:cNvSpPr/>
          <p:nvPr/>
        </p:nvSpPr>
        <p:spPr>
          <a:xfrm>
            <a:off x="3047998" y="575837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معاویه با سپاهی عظیم راهی عراق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شد.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04809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5634" y="487606"/>
            <a:ext cx="7020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قصد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داشت در مقابل معاویه ایستادگی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نماید.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1370716"/>
            <a:ext cx="12192000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بسیاری از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سپاهیان آن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حضرت تمایلی به نبرد نداشتند و فقط گروه اندکی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آمادۀ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جهاد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بودند.</a:t>
            </a:r>
            <a:endParaRPr lang="fa-IR" sz="3000" dirty="0"/>
          </a:p>
        </p:txBody>
      </p:sp>
      <p:sp>
        <p:nvSpPr>
          <p:cNvPr id="5" name="Rectangle 4"/>
          <p:cNvSpPr/>
          <p:nvPr/>
        </p:nvSpPr>
        <p:spPr>
          <a:xfrm>
            <a:off x="0" y="2690335"/>
            <a:ext cx="12191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معاویه، با </a:t>
            </a:r>
            <a:r>
              <a:rPr lang="fa-IR" sz="30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وعدۀ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دادن پول و مقام، بسیاری از رؤسای قبایل و حتی یاران نزدیک امام را فریب داده و جذب خود کرده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1139125" y="4357369"/>
            <a:ext cx="9913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0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چنین اوضاعی، امام ناچار شد پیشنهاد صلح معاویه را بپذیرد و با شرایطی، خلافت را به او واگذار 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کند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378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54" y="0"/>
            <a:ext cx="1050268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6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3932" y="120109"/>
            <a:ext cx="7904136" cy="1131377"/>
            <a:chOff x="2512185" y="275092"/>
            <a:chExt cx="7904136" cy="113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185" y="275092"/>
              <a:ext cx="7904136" cy="113137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138047" y="548392"/>
              <a:ext cx="46524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err="1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اُمویان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 (بنی </a:t>
              </a:r>
              <a:r>
                <a:rPr lang="fa-IR" sz="3200" dirty="0" err="1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امیه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) بر مسند خلافت</a:t>
              </a:r>
              <a:endParaRPr lang="fa-IR" sz="32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88196" y="1251484"/>
            <a:ext cx="112156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معاویه بعد از تحمیل صلح بر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حسن 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شام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(سوریه) به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خلافت نشست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fa-IR" dirty="0"/>
          </a:p>
        </p:txBody>
      </p:sp>
      <p:sp>
        <p:nvSpPr>
          <p:cNvPr id="13" name="Rectangle 12"/>
          <p:cNvSpPr/>
          <p:nvPr/>
        </p:nvSpPr>
        <p:spPr>
          <a:xfrm>
            <a:off x="805911" y="2229668"/>
            <a:ext cx="10580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او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سیاستمداری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فریبکار بود و با دادن پول و مقام، اشخاص با نفوذ و قدرتمند را جذب خود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کرد.</a:t>
            </a:r>
            <a:endParaRPr lang="fa-IR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9747" y="4156515"/>
            <a:ext cx="952500" cy="2381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90367" y="4558418"/>
            <a:ext cx="6811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عمروعاص ( به طمع دست یافتن به حکومت مصر)</a:t>
            </a:r>
            <a:endParaRPr lang="fa-IR" dirty="0"/>
          </a:p>
        </p:txBody>
      </p:sp>
      <p:sp>
        <p:nvSpPr>
          <p:cNvPr id="16" name="Rectangle 15"/>
          <p:cNvSpPr/>
          <p:nvPr/>
        </p:nvSpPr>
        <p:spPr>
          <a:xfrm>
            <a:off x="-1" y="5856117"/>
            <a:ext cx="11546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معاویه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هیچ یک از تعهدات خود در پیمان صلح با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حسن 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پایبند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نماند.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686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8120" y="609557"/>
            <a:ext cx="11375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دستور او بر منبر و در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خطبه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نماز جمعه به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علی 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بدگویی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1728061" y="2661381"/>
            <a:ext cx="8694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یاران و پیروان آن حضرت مورد آزار و شکنجه قرار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گرفتند.</a:t>
            </a:r>
            <a:endParaRPr lang="fa-IR" dirty="0"/>
          </a:p>
        </p:txBody>
      </p:sp>
      <p:sp>
        <p:nvSpPr>
          <p:cNvPr id="6" name="Rectangle 5"/>
          <p:cNvSpPr/>
          <p:nvPr/>
        </p:nvSpPr>
        <p:spPr>
          <a:xfrm>
            <a:off x="1707396" y="4275187"/>
            <a:ext cx="8735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معاویه همچنین با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توطئه ای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حسن(ع)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به شهادت رساند. </a:t>
            </a:r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640595" y="5880720"/>
            <a:ext cx="10910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او همچنین فرزندش یزید را به جانشینی خود، انتخاب و خلافت را موروثی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کرد.</a:t>
            </a:r>
            <a:endParaRPr lang="fa-I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20" y="1586837"/>
            <a:ext cx="5229225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21" y="3429000"/>
            <a:ext cx="5229225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20" y="5028308"/>
            <a:ext cx="52292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43251" y="241563"/>
            <a:ext cx="52160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مسجد </a:t>
            </a:r>
            <a:r>
              <a:rPr lang="fa-IR" sz="3200" dirty="0" err="1" smtClean="0">
                <a:cs typeface="B Koodak" panose="00000700000000000000" pitchFamily="2" charset="-78"/>
              </a:rPr>
              <a:t>النبی</a:t>
            </a:r>
            <a:r>
              <a:rPr lang="fa-IR" sz="3200" dirty="0" smtClean="0">
                <a:cs typeface="B Koodak" panose="00000700000000000000" pitchFamily="2" charset="-78"/>
              </a:rPr>
              <a:t>، محل دفن پیامبر اسلام</a:t>
            </a:r>
          </a:p>
        </p:txBody>
      </p:sp>
    </p:spTree>
    <p:extLst>
      <p:ext uri="{BB962C8B-B14F-4D97-AF65-F5344CB8AC3E}">
        <p14:creationId xmlns:p14="http://schemas.microsoft.com/office/powerpoint/2010/main" val="29352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9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5905" y="270630"/>
            <a:ext cx="704609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امام حسن(ع) روز بیست و هشتم ماه صفر سال 49 هجری در سن 47 سالگی به خاطر خوردن زهر و مسمومیت ناشی از آن به شهادت رسید و در قبرستان </a:t>
            </a:r>
            <a:r>
              <a:rPr lang="fa-IR" sz="2800" dirty="0" err="1">
                <a:cs typeface="B Koodak" panose="00000700000000000000" pitchFamily="2" charset="-78"/>
              </a:rPr>
              <a:t>بقیع</a:t>
            </a:r>
            <a:r>
              <a:rPr lang="fa-IR" sz="2800" dirty="0">
                <a:cs typeface="B Koodak" panose="00000700000000000000" pitchFamily="2" charset="-78"/>
              </a:rPr>
              <a:t> به خاک سپرده شد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« شیخ </a:t>
            </a:r>
            <a:r>
              <a:rPr lang="fa-IR" sz="2800" dirty="0">
                <a:cs typeface="B Koodak" panose="00000700000000000000" pitchFamily="2" charset="-78"/>
              </a:rPr>
              <a:t>کلینی» </a:t>
            </a:r>
            <a:r>
              <a:rPr lang="fa-IR" sz="2800" dirty="0" smtClean="0">
                <a:cs typeface="B Koodak" panose="00000700000000000000" pitchFamily="2" charset="-78"/>
              </a:rPr>
              <a:t>از </a:t>
            </a:r>
            <a:r>
              <a:rPr lang="fa-IR" sz="2800" dirty="0">
                <a:cs typeface="B Koodak" panose="00000700000000000000" pitchFamily="2" charset="-78"/>
              </a:rPr>
              <a:t>«ابوبکر </a:t>
            </a:r>
            <a:r>
              <a:rPr lang="fa-IR" sz="2800" dirty="0" err="1">
                <a:cs typeface="B Koodak" panose="00000700000000000000" pitchFamily="2" charset="-78"/>
              </a:rPr>
              <a:t>حضرمی</a:t>
            </a:r>
            <a:r>
              <a:rPr lang="fa-IR" sz="2800" dirty="0">
                <a:cs typeface="B Koodak" panose="00000700000000000000" pitchFamily="2" charset="-78"/>
              </a:rPr>
              <a:t>» نقل </a:t>
            </a:r>
            <a:r>
              <a:rPr lang="fa-IR" sz="2800" dirty="0" err="1">
                <a:cs typeface="B Koodak" panose="00000700000000000000" pitchFamily="2" charset="-78"/>
              </a:rPr>
              <a:t>می‌کند</a:t>
            </a:r>
            <a:r>
              <a:rPr lang="fa-IR" sz="2800" dirty="0">
                <a:cs typeface="B Koodak" panose="00000700000000000000" pitchFamily="2" charset="-78"/>
              </a:rPr>
              <a:t> که؛ «</a:t>
            </a:r>
            <a:r>
              <a:rPr lang="fa-IR" sz="2800" dirty="0" err="1">
                <a:cs typeface="B Koodak" panose="00000700000000000000" pitchFamily="2" charset="-78"/>
              </a:rPr>
              <a:t>جعده</a:t>
            </a:r>
            <a:r>
              <a:rPr lang="fa-IR" sz="2800" dirty="0">
                <a:cs typeface="B Koodak" panose="00000700000000000000" pitchFamily="2" charset="-78"/>
              </a:rPr>
              <a:t>» دختر «</a:t>
            </a:r>
            <a:r>
              <a:rPr lang="fa-IR" sz="2800" dirty="0" err="1">
                <a:cs typeface="B Koodak" panose="00000700000000000000" pitchFamily="2" charset="-78"/>
              </a:rPr>
              <a:t>اشعث‎بن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قیس</a:t>
            </a:r>
            <a:r>
              <a:rPr lang="fa-IR" sz="2800" dirty="0">
                <a:cs typeface="B Koodak" panose="00000700000000000000" pitchFamily="2" charset="-78"/>
              </a:rPr>
              <a:t> کندی»، امام حسن(ع) را با زهر مسموم کرد. و نیز یکی از کنیزان آن حضرت را زهر داد و مسموم </a:t>
            </a:r>
            <a:r>
              <a:rPr lang="fa-IR" sz="2800" dirty="0" err="1" smtClean="0">
                <a:cs typeface="B Koodak" panose="00000700000000000000" pitchFamily="2" charset="-78"/>
              </a:rPr>
              <a:t>کرد،آن</a:t>
            </a:r>
            <a:r>
              <a:rPr lang="fa-IR" sz="2800" dirty="0" smtClean="0">
                <a:cs typeface="B Koodak" panose="00000700000000000000" pitchFamily="2" charset="-78"/>
              </a:rPr>
              <a:t> حضرت </a:t>
            </a:r>
            <a:r>
              <a:rPr lang="fa-IR" sz="2800" dirty="0">
                <a:cs typeface="B Koodak" panose="00000700000000000000" pitchFamily="2" charset="-78"/>
              </a:rPr>
              <a:t>زهر را </a:t>
            </a:r>
            <a:r>
              <a:rPr lang="fa-IR" sz="2800" dirty="0" err="1">
                <a:cs typeface="B Koodak" panose="00000700000000000000" pitchFamily="2" charset="-78"/>
              </a:rPr>
              <a:t>برگردانید</a:t>
            </a:r>
            <a:r>
              <a:rPr lang="fa-IR" sz="2800" dirty="0">
                <a:cs typeface="B Koodak" panose="00000700000000000000" pitchFamily="2" charset="-78"/>
              </a:rPr>
              <a:t>، ولی آن زهر در درون جان امام حسن(ع) جای گرفت و مجروح کرد و آن حضرت بر اثر آن، شهید </a:t>
            </a:r>
            <a:r>
              <a:rPr lang="fa-IR" sz="2800" dirty="0" smtClean="0">
                <a:cs typeface="B Koodak" panose="00000700000000000000" pitchFamily="2" charset="-78"/>
              </a:rPr>
              <a:t>شد.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20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12958"/>
            <a:ext cx="12192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مظلومیت امام در جریان دفن آن حضرت بیشتر جلب توجه </a:t>
            </a:r>
            <a:r>
              <a:rPr lang="fa-IR" sz="2800" dirty="0" err="1">
                <a:cs typeface="B Koodak" panose="00000700000000000000" pitchFamily="2" charset="-78"/>
              </a:rPr>
              <a:t>می‌کند</a:t>
            </a:r>
            <a:r>
              <a:rPr lang="fa-IR" sz="2800" dirty="0">
                <a:cs typeface="B Koodak" panose="00000700000000000000" pitchFamily="2" charset="-78"/>
              </a:rPr>
              <a:t>. هنگامی که اهل بیت(ع) </a:t>
            </a:r>
            <a:r>
              <a:rPr lang="fa-IR" sz="2800" dirty="0" err="1">
                <a:cs typeface="B Koodak" panose="00000700000000000000" pitchFamily="2" charset="-78"/>
              </a:rPr>
              <a:t>می‌خواستند</a:t>
            </a:r>
            <a:r>
              <a:rPr lang="fa-IR" sz="2800" dirty="0">
                <a:cs typeface="B Koodak" panose="00000700000000000000" pitchFamily="2" charset="-78"/>
              </a:rPr>
              <a:t> طبق </a:t>
            </a:r>
            <a:r>
              <a:rPr lang="fa-IR" sz="2800" dirty="0" err="1">
                <a:cs typeface="B Koodak" panose="00000700000000000000" pitchFamily="2" charset="-78"/>
              </a:rPr>
              <a:t>وصیت</a:t>
            </a:r>
            <a:r>
              <a:rPr lang="fa-IR" sz="2800" dirty="0">
                <a:cs typeface="B Koodak" panose="00000700000000000000" pitchFamily="2" charset="-78"/>
              </a:rPr>
              <a:t> آن حضرت، او را کنار قبر پیامبر(ص) دفن کنند، </a:t>
            </a:r>
            <a:r>
              <a:rPr lang="fa-IR" sz="2800" dirty="0" err="1">
                <a:cs typeface="B Koodak" panose="00000700000000000000" pitchFamily="2" charset="-78"/>
              </a:rPr>
              <a:t>قداره‌داران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بنی‌امیه</a:t>
            </a:r>
            <a:r>
              <a:rPr lang="fa-IR" sz="2800" dirty="0">
                <a:cs typeface="B Koodak" panose="00000700000000000000" pitchFamily="2" charset="-78"/>
              </a:rPr>
              <a:t> به مخالفت برخاستند. در این میان «</a:t>
            </a:r>
            <a:r>
              <a:rPr lang="fa-IR" sz="2800" dirty="0" err="1">
                <a:cs typeface="B Koodak" panose="00000700000000000000" pitchFamily="2" charset="-78"/>
              </a:rPr>
              <a:t>مروان‎بن</a:t>
            </a:r>
            <a:r>
              <a:rPr lang="fa-IR" sz="2800" dirty="0">
                <a:cs typeface="B Koodak" panose="00000700000000000000" pitchFamily="2" charset="-78"/>
              </a:rPr>
              <a:t> حکم» از میان </a:t>
            </a:r>
            <a:r>
              <a:rPr lang="fa-IR" sz="2800" dirty="0" err="1">
                <a:cs typeface="B Koodak" panose="00000700000000000000" pitchFamily="2" charset="-78"/>
              </a:rPr>
              <a:t>آشوب‌گران</a:t>
            </a:r>
            <a:r>
              <a:rPr lang="fa-IR" sz="2800" dirty="0">
                <a:cs typeface="B Koodak" panose="00000700000000000000" pitchFamily="2" charset="-78"/>
              </a:rPr>
              <a:t> فریاد برآورد: «در حالی که عثمان در دورترین نقطه </a:t>
            </a:r>
            <a:r>
              <a:rPr lang="fa-IR" sz="2800" dirty="0" err="1">
                <a:cs typeface="B Koodak" panose="00000700000000000000" pitchFamily="2" charset="-78"/>
              </a:rPr>
              <a:t>بقیع</a:t>
            </a:r>
            <a:r>
              <a:rPr lang="fa-IR" sz="2800" dirty="0">
                <a:cs typeface="B Koodak" panose="00000700000000000000" pitchFamily="2" charset="-78"/>
              </a:rPr>
              <a:t> به خاک سپرده شد، گمان </a:t>
            </a:r>
            <a:r>
              <a:rPr lang="fa-IR" sz="2800" dirty="0" err="1">
                <a:cs typeface="B Koodak" panose="00000700000000000000" pitchFamily="2" charset="-78"/>
              </a:rPr>
              <a:t>می‌کنید</a:t>
            </a:r>
            <a:r>
              <a:rPr lang="fa-IR" sz="2800" dirty="0">
                <a:cs typeface="B Koodak" panose="00000700000000000000" pitchFamily="2" charset="-78"/>
              </a:rPr>
              <a:t> که اجازه </a:t>
            </a:r>
            <a:r>
              <a:rPr lang="fa-IR" sz="2800" dirty="0" err="1">
                <a:cs typeface="B Koodak" panose="00000700000000000000" pitchFamily="2" charset="-78"/>
              </a:rPr>
              <a:t>می‌دهم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حسن‎بن</a:t>
            </a:r>
            <a:r>
              <a:rPr lang="fa-IR" sz="2800" dirty="0">
                <a:cs typeface="B Koodak" panose="00000700000000000000" pitchFamily="2" charset="-78"/>
              </a:rPr>
              <a:t> علی(ع) در خانه رسول خدا(ص) دفن شود؟!» پیشتاز آشوب، سوار بر مرکبی، </a:t>
            </a:r>
            <a:r>
              <a:rPr lang="fa-IR" sz="2800" dirty="0" smtClean="0">
                <a:cs typeface="B Koodak" panose="00000700000000000000" pitchFamily="2" charset="-78"/>
              </a:rPr>
              <a:t>ممانعت </a:t>
            </a:r>
            <a:r>
              <a:rPr lang="fa-IR" sz="2800" dirty="0">
                <a:cs typeface="B Koodak" panose="00000700000000000000" pitchFamily="2" charset="-78"/>
              </a:rPr>
              <a:t>خود را تا پای جان از دفن امام در آرامگاه رسول خدا(ص) اعلان داشت.</a:t>
            </a:r>
          </a:p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 </a:t>
            </a:r>
            <a:r>
              <a:rPr lang="fa-IR" sz="2800" dirty="0" smtClean="0">
                <a:cs typeface="B Koodak" panose="00000700000000000000" pitchFamily="2" charset="-78"/>
              </a:rPr>
              <a:t>حتی </a:t>
            </a:r>
            <a:r>
              <a:rPr lang="fa-IR" sz="2800" dirty="0">
                <a:cs typeface="B Koodak" panose="00000700000000000000" pitchFamily="2" charset="-78"/>
              </a:rPr>
              <a:t>کار از این بالاتر گرفت و در نهایت شقاوت و سبعیت، جنازه امام را </a:t>
            </a:r>
            <a:r>
              <a:rPr lang="fa-IR" sz="2800" dirty="0" err="1">
                <a:cs typeface="B Koodak" panose="00000700000000000000" pitchFamily="2" charset="-78"/>
              </a:rPr>
              <a:t>تیرباران</a:t>
            </a:r>
            <a:r>
              <a:rPr lang="fa-IR" sz="2800" dirty="0">
                <a:cs typeface="B Koodak" panose="00000700000000000000" pitchFamily="2" charset="-78"/>
              </a:rPr>
              <a:t> کردند، تا جایی که کفن </a:t>
            </a:r>
            <a:r>
              <a:rPr lang="fa-IR" sz="2800" dirty="0" smtClean="0">
                <a:solidFill>
                  <a:srgbClr val="000000"/>
                </a:solidFill>
                <a:cs typeface="B Koodak" panose="00000700000000000000" pitchFamily="2" charset="-78"/>
              </a:rPr>
              <a:t>آلو</a:t>
            </a:r>
            <a:r>
              <a:rPr lang="fa-IR" sz="2800" dirty="0" smtClean="0">
                <a:cs typeface="B Koodak" panose="00000700000000000000" pitchFamily="2" charset="-78"/>
              </a:rPr>
              <a:t>ده </a:t>
            </a:r>
            <a:r>
              <a:rPr lang="fa-IR" sz="2800" dirty="0">
                <a:cs typeface="B Koodak" panose="00000700000000000000" pitchFamily="2" charset="-78"/>
              </a:rPr>
              <a:t>به خون شد و </a:t>
            </a:r>
            <a:r>
              <a:rPr lang="fa-IR" sz="2800" dirty="0" err="1">
                <a:cs typeface="B Koodak" panose="00000700000000000000" pitchFamily="2" charset="-78"/>
              </a:rPr>
              <a:t>مشایعت‌کنندگان</a:t>
            </a:r>
            <a:r>
              <a:rPr lang="fa-IR" sz="2800" dirty="0">
                <a:cs typeface="B Koodak" panose="00000700000000000000" pitchFamily="2" charset="-78"/>
              </a:rPr>
              <a:t> مجبور به تعویض کفن شدند. سرانجام پس از این </a:t>
            </a:r>
            <a:r>
              <a:rPr lang="fa-IR" sz="2800" dirty="0" err="1">
                <a:cs typeface="B Koodak" panose="00000700000000000000" pitchFamily="2" charset="-78"/>
              </a:rPr>
              <a:t>کشمکش‌ها</a:t>
            </a:r>
            <a:r>
              <a:rPr lang="fa-IR" sz="2800" dirty="0">
                <a:cs typeface="B Koodak" panose="00000700000000000000" pitchFamily="2" charset="-78"/>
              </a:rPr>
              <a:t>، شهید مظلوم را در </a:t>
            </a:r>
            <a:r>
              <a:rPr lang="fa-IR" sz="2800" dirty="0" err="1">
                <a:cs typeface="B Koodak" panose="00000700000000000000" pitchFamily="2" charset="-78"/>
              </a:rPr>
              <a:t>بقیع</a:t>
            </a:r>
            <a:r>
              <a:rPr lang="fa-IR" sz="2800" dirty="0">
                <a:cs typeface="B Koodak" panose="00000700000000000000" pitchFamily="2" charset="-78"/>
              </a:rPr>
              <a:t> به خاک سپردند.</a:t>
            </a:r>
            <a:endParaRPr lang="fa-IR" sz="2800" dirty="0">
              <a:effectLst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20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8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56" y="-1"/>
            <a:ext cx="1016688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577523">
            <a:off x="6447295" y="3438381"/>
            <a:ext cx="3053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جعفر صادق (ع)</a:t>
            </a:r>
            <a:endParaRPr lang="fa-IR" sz="1600" dirty="0"/>
          </a:p>
        </p:txBody>
      </p:sp>
      <p:sp>
        <p:nvSpPr>
          <p:cNvPr id="8" name="Rectangle 7"/>
          <p:cNvSpPr/>
          <p:nvPr/>
        </p:nvSpPr>
        <p:spPr>
          <a:xfrm rot="1577523">
            <a:off x="5685296" y="3651273"/>
            <a:ext cx="3053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محمد باقر(ع)</a:t>
            </a:r>
            <a:endParaRPr lang="fa-IR" sz="1600" dirty="0"/>
          </a:p>
        </p:txBody>
      </p:sp>
      <p:sp>
        <p:nvSpPr>
          <p:cNvPr id="9" name="Rectangle 8"/>
          <p:cNvSpPr/>
          <p:nvPr/>
        </p:nvSpPr>
        <p:spPr>
          <a:xfrm rot="1577523">
            <a:off x="4456483" y="3620983"/>
            <a:ext cx="3053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سجاد (ع)</a:t>
            </a:r>
            <a:endParaRPr lang="fa-IR" sz="1600" dirty="0"/>
          </a:p>
        </p:txBody>
      </p:sp>
      <p:sp>
        <p:nvSpPr>
          <p:cNvPr id="10" name="Rectangle 9"/>
          <p:cNvSpPr/>
          <p:nvPr/>
        </p:nvSpPr>
        <p:spPr>
          <a:xfrm rot="1577523">
            <a:off x="3967358" y="4093274"/>
            <a:ext cx="3053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حسن مجتبی (ع)</a:t>
            </a:r>
            <a:endParaRPr lang="fa-IR" sz="1600" dirty="0"/>
          </a:p>
        </p:txBody>
      </p:sp>
      <p:sp>
        <p:nvSpPr>
          <p:cNvPr id="11" name="Rectangle 10"/>
          <p:cNvSpPr/>
          <p:nvPr/>
        </p:nvSpPr>
        <p:spPr>
          <a:xfrm rot="1577523">
            <a:off x="3110381" y="1825811"/>
            <a:ext cx="2522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عباس عموی پیامبر</a:t>
            </a:r>
            <a:endParaRPr lang="fa-IR" sz="1600" dirty="0"/>
          </a:p>
        </p:txBody>
      </p:sp>
      <p:sp>
        <p:nvSpPr>
          <p:cNvPr id="12" name="Rectangle 11"/>
          <p:cNvSpPr/>
          <p:nvPr/>
        </p:nvSpPr>
        <p:spPr>
          <a:xfrm>
            <a:off x="8055859" y="382992"/>
            <a:ext cx="3123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قبرستان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بقیع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مدینه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502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14474" y="170479"/>
            <a:ext cx="7073016" cy="1906291"/>
            <a:chOff x="2714474" y="170479"/>
            <a:chExt cx="7073016" cy="19062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474" y="170479"/>
              <a:ext cx="7073016" cy="190629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689190" y="831238"/>
              <a:ext cx="31235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قیام امام حسین(ع)</a:t>
              </a:r>
              <a:endParaRPr lang="fa-IR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9632507" y="1954861"/>
            <a:ext cx="2404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زمینه های قیام:</a:t>
            </a:r>
            <a:endParaRPr lang="fa-IR" dirty="0"/>
          </a:p>
        </p:txBody>
      </p:sp>
      <p:sp>
        <p:nvSpPr>
          <p:cNvPr id="13" name="Rectangle 12"/>
          <p:cNvSpPr/>
          <p:nvPr/>
        </p:nvSpPr>
        <p:spPr>
          <a:xfrm>
            <a:off x="0" y="2674947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حسین سالها در کنار پدرش امیر مؤمنان و برادرش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حسن(ع) در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صحنه جهاد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مبارزه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حاضر بود. </a:t>
            </a:r>
            <a:endParaRPr lang="fa-IR" dirty="0"/>
          </a:p>
        </p:txBody>
      </p:sp>
      <p:sp>
        <p:nvSpPr>
          <p:cNvPr id="14" name="Rectangle 13"/>
          <p:cNvSpPr/>
          <p:nvPr/>
        </p:nvSpPr>
        <p:spPr>
          <a:xfrm>
            <a:off x="0" y="4751717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حضرت پس از شهادت برادر، با سخنرانی و نامه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های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افشاگرانه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علیه حکومت ظالمانه معاویه مبارزه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کرد.</a:t>
            </a:r>
            <a:endParaRPr lang="fa-I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066854"/>
            <a:ext cx="4572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8983" y="517618"/>
            <a:ext cx="8834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 از مرگ معاویه، پسرش یزید طبق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وصیّت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او به خلافت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رسید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0" y="162001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یزید مانند جوانان دوران جاهلیت رفتار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ظلم و فساد آشکار او در جهان اسلام شهرت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داشت. </a:t>
            </a:r>
            <a:endParaRPr lang="fa-IR" dirty="0"/>
          </a:p>
        </p:txBody>
      </p:sp>
      <p:sp>
        <p:nvSpPr>
          <p:cNvPr id="5" name="Rectangle 4"/>
          <p:cNvSpPr/>
          <p:nvPr/>
        </p:nvSpPr>
        <p:spPr>
          <a:xfrm>
            <a:off x="674175" y="3868839"/>
            <a:ext cx="10843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حسین(ع)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خواست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یزید بیعت نماید، با خانواده و بستگان خود از مدینه راهی مکه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شد.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7" y="2924334"/>
            <a:ext cx="4733925" cy="581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026243"/>
            <a:ext cx="12192000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قصد داشت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پناه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خانۀ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خدا و با استفاده از ایام حج، مردم را برای مخالفت با حکومت ستمکار و فاسد یزید آماده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کند.</a:t>
            </a:r>
            <a:r>
              <a:rPr lang="fa-IR" dirty="0">
                <a:solidFill>
                  <a:srgbClr val="231F20"/>
                </a:solidFill>
                <a:latin typeface="AmuzehNewNormalPS"/>
              </a:rPr>
              <a:t/>
            </a:r>
            <a:br>
              <a:rPr lang="fa-IR" dirty="0">
                <a:solidFill>
                  <a:srgbClr val="231F20"/>
                </a:solidFill>
                <a:latin typeface="AmuzehNewNormalPS"/>
              </a:rPr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2662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"/>
            <a:ext cx="104303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2" y="0"/>
            <a:ext cx="1035286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0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2" y="0"/>
            <a:ext cx="10275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19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0963" y="710482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مردم کوفه که از حرکت آن حضرت به سوی مکه آگاه شده بودند با نوشتن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نامه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فراوان، ایشان را به آن شهر دعوت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fa-IR" dirty="0"/>
          </a:p>
        </p:txBody>
      </p:sp>
      <p:sp>
        <p:nvSpPr>
          <p:cNvPr id="3" name="Rectangle 2"/>
          <p:cNvSpPr/>
          <p:nvPr/>
        </p:nvSpPr>
        <p:spPr>
          <a:xfrm>
            <a:off x="1500753" y="2430472"/>
            <a:ext cx="8508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نخست اعتنایی به آن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نامه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نکرد، اما با اصرار کوفیان، پسر عموی خود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مُسلم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بن عقیل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روانه آنجا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0" y="471946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ورود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مُسلم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کوفه، هزاران نفر با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مُسلم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نمایندگی از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حسین(ع) بیعت کردند.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5077" y="5594211"/>
            <a:ext cx="7785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نیز پس از دریافت نامه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مُسلم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عازم کوفه شد.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249497"/>
            <a:ext cx="4343400" cy="361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067546"/>
            <a:ext cx="43434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4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09" y="0"/>
            <a:ext cx="1038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90" y="-1"/>
            <a:ext cx="850981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648" y="456610"/>
            <a:ext cx="11140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یزید با شنیدن اخبار کوفه، </a:t>
            </a:r>
            <a:r>
              <a:rPr lang="fa-IR" sz="3200" dirty="0" err="1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عبیدالله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 بن زیاد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که مردی سنگدل و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خونریز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بود به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حکومت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کوفه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منصوب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کرد.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678" y="2872474"/>
            <a:ext cx="10936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عبیدالله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ایجاد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رُعب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وحشت مردم را ترساند و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مسلم بن عقیل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دستگیر کرد و به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شهادت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رساند.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9787" y="5574909"/>
            <a:ext cx="10089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او سپس مردم کوفه را وادار کرد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آمادۀ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جنگ با فرزند پیامبر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شوند.</a:t>
            </a:r>
            <a:endParaRPr lang="fa-I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6" y="2188010"/>
            <a:ext cx="381000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6" y="4466661"/>
            <a:ext cx="381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2" y="1"/>
            <a:ext cx="103063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953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سپاه یزید مانع رسیدن امام و یارانش به کوفه شدند و کاروان آن حضرت را ناچار به توقف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سرزمین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گرم و خشک کربلا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(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نینوا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نمودند.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86118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لشکریان یزید که تعدادشان بسیار زیاد بود، امام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حسین 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یارانش را محاصره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روز عاشورا جنگ را آغاز کردند.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5071871"/>
            <a:ext cx="121919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و یارانش که مرگ در راه عقیده و ایمان را سعادت و زندگی در سایه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حکومت ستمگران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ننگ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دانستند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شجاعانه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جنگیدند و در راه حق به شهادت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رسیدند.</a:t>
            </a:r>
            <a:endParaRPr lang="fa-I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2042020"/>
            <a:ext cx="3810000" cy="895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4478584"/>
            <a:ext cx="38100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0"/>
            <a:ext cx="103063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633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0"/>
            <a:ext cx="103373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0"/>
            <a:ext cx="1036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0" y="0"/>
            <a:ext cx="10275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6646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0"/>
            <a:ext cx="103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1"/>
            <a:ext cx="104613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7" y="1"/>
            <a:ext cx="103838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6486" y="185523"/>
            <a:ext cx="7299027" cy="1274566"/>
            <a:chOff x="2446486" y="185523"/>
            <a:chExt cx="7299027" cy="12745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486" y="185523"/>
              <a:ext cx="7299027" cy="127456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477128" y="382935"/>
              <a:ext cx="46344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cs typeface="B Koodak" panose="00000700000000000000" pitchFamily="2" charset="-78"/>
                </a:rPr>
                <a:t>ماجرای </a:t>
              </a:r>
              <a:r>
                <a:rPr lang="fa-IR" sz="3200" dirty="0" err="1" smtClean="0">
                  <a:cs typeface="B Koodak" panose="00000700000000000000" pitchFamily="2" charset="-78"/>
                </a:rPr>
                <a:t>سقیفه</a:t>
              </a:r>
              <a:r>
                <a:rPr lang="fa-IR" sz="3200" dirty="0" smtClean="0">
                  <a:cs typeface="B Koodak" panose="00000700000000000000" pitchFamily="2" charset="-78"/>
                </a:rPr>
                <a:t> و جانشینی پیامبر</a:t>
              </a:r>
              <a:endParaRPr lang="fa-IR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66506" y="1436182"/>
            <a:ext cx="2893855" cy="1893161"/>
            <a:chOff x="4466506" y="1436182"/>
            <a:chExt cx="2893855" cy="1893161"/>
          </a:xfrm>
        </p:grpSpPr>
        <p:sp>
          <p:nvSpPr>
            <p:cNvPr id="8" name="Rectangle 7"/>
            <p:cNvSpPr/>
            <p:nvPr/>
          </p:nvSpPr>
          <p:spPr>
            <a:xfrm>
              <a:off x="4466506" y="1436182"/>
              <a:ext cx="289385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cs typeface="B Koodak" panose="00000700000000000000" pitchFamily="2" charset="-78"/>
                </a:rPr>
                <a:t>رحلت رسول خدا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72" y="2376843"/>
              <a:ext cx="238125" cy="9525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95883" y="2973218"/>
            <a:ext cx="10200229" cy="1806737"/>
            <a:chOff x="995883" y="2973218"/>
            <a:chExt cx="10200229" cy="1806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72" y="3827455"/>
              <a:ext cx="238125" cy="952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95883" y="2973218"/>
              <a:ext cx="1020022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>
                  <a:cs typeface="B Koodak" panose="00000700000000000000" pitchFamily="2" charset="-78"/>
                </a:rPr>
                <a:t> مراسم خاکسپاری آن حضرت توسط حضرت علی (ع) و تعدادی از اصحاب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75317" y="4412822"/>
            <a:ext cx="8241359" cy="1827222"/>
            <a:chOff x="1975317" y="4412822"/>
            <a:chExt cx="8241359" cy="18272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372" y="5287544"/>
              <a:ext cx="238125" cy="952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75317" y="4412822"/>
              <a:ext cx="824135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>
                  <a:ln w="0"/>
                  <a:cs typeface="B Koodak" panose="00000700000000000000" pitchFamily="2" charset="-78"/>
                </a:rPr>
                <a:t>تجمع تعدادی از انصار و مهاجرین در محل </a:t>
              </a:r>
              <a:r>
                <a:rPr lang="fa-IR" sz="3200" dirty="0" err="1">
                  <a:ln w="0"/>
                  <a:cs typeface="B Koodak" panose="00000700000000000000" pitchFamily="2" charset="-78"/>
                </a:rPr>
                <a:t>سقیفۀ</a:t>
              </a:r>
              <a:r>
                <a:rPr lang="fa-IR" sz="3200" dirty="0">
                  <a:ln w="0"/>
                  <a:cs typeface="B Koodak" panose="00000700000000000000" pitchFamily="2" charset="-78"/>
                </a:rPr>
                <a:t> بنی </a:t>
              </a:r>
              <a:r>
                <a:rPr lang="fa-IR" sz="3200" dirty="0" err="1">
                  <a:ln w="0"/>
                  <a:cs typeface="B Koodak" panose="00000700000000000000" pitchFamily="2" charset="-78"/>
                </a:rPr>
                <a:t>ساعده</a:t>
              </a:r>
              <a:endParaRPr lang="fa-IR" sz="3200" dirty="0">
                <a:ln w="0"/>
                <a:cs typeface="B Koodak" panose="00000700000000000000" pitchFamily="2" charset="-78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939358" y="5950028"/>
            <a:ext cx="40751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cs typeface="B Koodak" panose="00000700000000000000" pitchFamily="2" charset="-78"/>
              </a:rPr>
              <a:t>گفتگو </a:t>
            </a:r>
            <a:r>
              <a:rPr lang="fa-IR" sz="3200" dirty="0" err="1">
                <a:ln w="0"/>
                <a:cs typeface="B Koodak" panose="00000700000000000000" pitchFamily="2" charset="-78"/>
              </a:rPr>
              <a:t>دربارۀ</a:t>
            </a:r>
            <a:r>
              <a:rPr lang="fa-IR" sz="3200" dirty="0">
                <a:ln w="0"/>
                <a:cs typeface="B Koodak" panose="00000700000000000000" pitchFamily="2" charset="-78"/>
              </a:rPr>
              <a:t> جانشینی پیامبر</a:t>
            </a:r>
            <a:endParaRPr lang="en-US" sz="6000" dirty="0">
              <a:ln w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"/>
            <a:ext cx="103373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7" y="0"/>
            <a:ext cx="103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7" y="0"/>
            <a:ext cx="10414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1"/>
            <a:ext cx="104613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7" y="1"/>
            <a:ext cx="104923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2"/>
            <a:ext cx="1039936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0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3" y="1"/>
            <a:ext cx="103683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95" y="0"/>
            <a:ext cx="102133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2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3" y="0"/>
            <a:ext cx="10275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038225"/>
            <a:ext cx="6667500" cy="478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7" y="0"/>
            <a:ext cx="1036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48105" y="313898"/>
            <a:ext cx="5695790" cy="1778236"/>
            <a:chOff x="3248105" y="313898"/>
            <a:chExt cx="5695790" cy="1778236"/>
          </a:xfrm>
        </p:grpSpPr>
        <p:sp>
          <p:nvSpPr>
            <p:cNvPr id="2" name="Rectangle 1"/>
            <p:cNvSpPr/>
            <p:nvPr/>
          </p:nvSpPr>
          <p:spPr>
            <a:xfrm>
              <a:off x="3248105" y="313898"/>
              <a:ext cx="569579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cs typeface="B Koodak" panose="00000700000000000000" pitchFamily="2" charset="-78"/>
                </a:rPr>
                <a:t>نادیده گرفتن </a:t>
              </a:r>
              <a:r>
                <a:rPr lang="fa-IR" sz="3200" dirty="0" err="1" smtClean="0">
                  <a:cs typeface="B Koodak" panose="00000700000000000000" pitchFamily="2" charset="-78"/>
                </a:rPr>
                <a:t>وصیت</a:t>
              </a:r>
              <a:r>
                <a:rPr lang="fa-IR" sz="3200" dirty="0" smtClean="0">
                  <a:cs typeface="B Koodak" panose="00000700000000000000" pitchFamily="2" charset="-78"/>
                </a:rPr>
                <a:t> پیامبر در غدیر </a:t>
              </a:r>
              <a:r>
                <a:rPr lang="fa-IR" sz="3200" dirty="0" err="1" smtClean="0">
                  <a:cs typeface="B Koodak" panose="00000700000000000000" pitchFamily="2" charset="-78"/>
                </a:rPr>
                <a:t>خُم</a:t>
              </a:r>
              <a:r>
                <a:rPr lang="fa-IR" sz="3200" dirty="0" smtClean="0">
                  <a:cs typeface="B Koodak" panose="00000700000000000000" pitchFamily="2" charset="-78"/>
                </a:rPr>
                <a:t> </a:t>
              </a:r>
              <a:endParaRPr lang="fa-IR" sz="3200" dirty="0">
                <a:cs typeface="B Koodak" panose="00000700000000000000" pitchFamily="2" charset="-7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37" y="1139634"/>
              <a:ext cx="238125" cy="9525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" y="3745705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با توجه به اینکه از گذشته میان انصار رقابت و اختلاف وجود داشت، جمعی از حاضران در </a:t>
            </a:r>
            <a:r>
              <a:rPr lang="fa-IR" sz="3200" dirty="0" err="1">
                <a:cs typeface="B Koodak" panose="00000700000000000000" pitchFamily="2" charset="-78"/>
              </a:rPr>
              <a:t>سقیفه</a:t>
            </a:r>
            <a:r>
              <a:rPr lang="fa-IR" sz="3200" dirty="0">
                <a:cs typeface="B Koodak" panose="00000700000000000000" pitchFamily="2" charset="-78"/>
              </a:rPr>
              <a:t>، با </a:t>
            </a:r>
            <a:r>
              <a:rPr lang="fa-IR" sz="3200" dirty="0">
                <a:solidFill>
                  <a:srgbClr val="C00000"/>
                </a:solidFill>
                <a:cs typeface="B Koodak" panose="00000700000000000000" pitchFamily="2" charset="-78"/>
              </a:rPr>
              <a:t>ابوبکر</a:t>
            </a:r>
            <a:r>
              <a:rPr lang="fa-IR" sz="3200" dirty="0">
                <a:cs typeface="B Koodak" panose="00000700000000000000" pitchFamily="2" charset="-78"/>
              </a:rPr>
              <a:t> که یکی </a:t>
            </a:r>
            <a:r>
              <a:rPr lang="fa-IR" sz="3200" dirty="0">
                <a:solidFill>
                  <a:srgbClr val="C00000"/>
                </a:solidFill>
                <a:cs typeface="B Koodak" panose="00000700000000000000" pitchFamily="2" charset="-78"/>
              </a:rPr>
              <a:t>از مهاجرین </a:t>
            </a:r>
            <a:r>
              <a:rPr lang="fa-IR" sz="3200" dirty="0">
                <a:cs typeface="B Koodak" panose="00000700000000000000" pitchFamily="2" charset="-78"/>
              </a:rPr>
              <a:t>کهنسال بود، </a:t>
            </a:r>
            <a:r>
              <a:rPr lang="fa-IR" sz="3200" dirty="0" smtClean="0">
                <a:solidFill>
                  <a:srgbClr val="C00000"/>
                </a:solidFill>
                <a:cs typeface="B Koodak" panose="00000700000000000000" pitchFamily="2" charset="-78"/>
              </a:rPr>
              <a:t>بیعت </a:t>
            </a:r>
            <a:r>
              <a:rPr lang="fa-IR" sz="3200" dirty="0">
                <a:solidFill>
                  <a:srgbClr val="C00000"/>
                </a:solidFill>
                <a:cs typeface="B Koodak" panose="00000700000000000000" pitchFamily="2" charset="-78"/>
              </a:rPr>
              <a:t>کردند </a:t>
            </a:r>
            <a:r>
              <a:rPr lang="fa-IR" sz="3200" dirty="0"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cs typeface="B Koodak" panose="00000700000000000000" pitchFamily="2" charset="-78"/>
              </a:rPr>
              <a:t>او </a:t>
            </a:r>
            <a:r>
              <a:rPr lang="fa-IR" sz="3200" dirty="0">
                <a:cs typeface="B Koodak" panose="00000700000000000000" pitchFamily="2" charset="-78"/>
              </a:rPr>
              <a:t>به عنوان </a:t>
            </a:r>
            <a:r>
              <a:rPr lang="fa-IR" sz="3200" dirty="0" err="1" smtClean="0">
                <a:solidFill>
                  <a:srgbClr val="C00000"/>
                </a:solidFill>
                <a:cs typeface="B Koodak" panose="00000700000000000000" pitchFamily="2" charset="-78"/>
              </a:rPr>
              <a:t>خلیفۀ</a:t>
            </a:r>
            <a:r>
              <a:rPr lang="fa-IR" sz="3200" dirty="0" smtClean="0">
                <a:solidFill>
                  <a:srgbClr val="C00000"/>
                </a:solidFill>
                <a:cs typeface="B Koodak" panose="00000700000000000000" pitchFamily="2" charset="-78"/>
              </a:rPr>
              <a:t> اول </a:t>
            </a:r>
            <a:r>
              <a:rPr lang="fa-IR" sz="3200" dirty="0">
                <a:cs typeface="B Koodak" panose="00000700000000000000" pitchFamily="2" charset="-78"/>
              </a:rPr>
              <a:t>شناخته </a:t>
            </a:r>
            <a:r>
              <a:rPr lang="fa-IR" sz="3200" dirty="0" smtClean="0">
                <a:cs typeface="B Koodak" panose="00000700000000000000" pitchFamily="2" charset="-78"/>
              </a:rPr>
              <a:t>شد.</a:t>
            </a:r>
            <a:endParaRPr lang="fa-IR" dirty="0"/>
          </a:p>
        </p:txBody>
      </p:sp>
      <p:grpSp>
        <p:nvGrpSpPr>
          <p:cNvPr id="4" name="Group 3"/>
          <p:cNvGrpSpPr/>
          <p:nvPr/>
        </p:nvGrpSpPr>
        <p:grpSpPr>
          <a:xfrm>
            <a:off x="2959563" y="1970631"/>
            <a:ext cx="6272872" cy="1899739"/>
            <a:chOff x="2959563" y="1970631"/>
            <a:chExt cx="6272872" cy="1899739"/>
          </a:xfrm>
        </p:grpSpPr>
        <p:sp>
          <p:nvSpPr>
            <p:cNvPr id="6" name="Rectangle 5"/>
            <p:cNvSpPr/>
            <p:nvPr/>
          </p:nvSpPr>
          <p:spPr>
            <a:xfrm>
              <a:off x="2959563" y="1970631"/>
              <a:ext cx="62728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>
                  <a:cs typeface="B Koodak" panose="00000700000000000000" pitchFamily="2" charset="-78"/>
                </a:rPr>
                <a:t> </a:t>
              </a:r>
              <a:r>
                <a:rPr lang="fa-IR" sz="3200" dirty="0" smtClean="0">
                  <a:cs typeface="B Koodak" panose="00000700000000000000" pitchFamily="2" charset="-78"/>
                </a:rPr>
                <a:t>هر گروه مدعی خلافت و جانشینی رسول خدا</a:t>
              </a:r>
              <a:endParaRPr lang="fa-IR" sz="3200" dirty="0">
                <a:cs typeface="B Koodak" panose="00000700000000000000" pitchFamily="2" charset="-78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937" y="2917870"/>
              <a:ext cx="238125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0"/>
            <a:ext cx="104303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5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3" y="1"/>
            <a:ext cx="104148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7" y="2"/>
            <a:ext cx="1052334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7" y="0"/>
            <a:ext cx="103993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03" y="0"/>
            <a:ext cx="10352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"/>
            <a:ext cx="102598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1"/>
            <a:ext cx="104613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0"/>
            <a:ext cx="103528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60908" y="0"/>
            <a:ext cx="7470183" cy="2074818"/>
            <a:chOff x="2495226" y="-137529"/>
            <a:chExt cx="7470183" cy="20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226" y="-137529"/>
              <a:ext cx="7470183" cy="207481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68857" y="607492"/>
              <a:ext cx="45229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اهداف و دستاوردهای قیام کربلا</a:t>
              </a:r>
              <a:endParaRPr lang="fa-IR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" y="2204251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اینکه نیم قرن بعد از رحلت رسول خدا، فرد فاسد و گنه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کاری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چون یزید به عنوان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خلیفۀ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مسلمانان به قدرت رسید، نشان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جامعۀ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اسلامی دچار انحراف بزرگی شده بود. </a:t>
            </a:r>
            <a:endParaRPr lang="fa-IR" dirty="0"/>
          </a:p>
        </p:txBody>
      </p:sp>
      <p:sp>
        <p:nvSpPr>
          <p:cNvPr id="12" name="Rectangle 11"/>
          <p:cNvSpPr/>
          <p:nvPr/>
        </p:nvSpPr>
        <p:spPr>
          <a:xfrm>
            <a:off x="0" y="4811634"/>
            <a:ext cx="12192000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فقط حرکتی عظیم مانند قیام کربلا و شهادت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حسین(ع)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فرزندان،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بستگان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یارانش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توانست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گسترش این انحراف جلوگیری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کند.</a:t>
            </a:r>
            <a:r>
              <a:rPr lang="fa-IR" dirty="0">
                <a:solidFill>
                  <a:srgbClr val="231F20"/>
                </a:solidFill>
                <a:latin typeface="AmuzehNewNormalPS"/>
              </a:rPr>
              <a:t/>
            </a:r>
            <a:br>
              <a:rPr lang="fa-IR" dirty="0">
                <a:solidFill>
                  <a:srgbClr val="231F20"/>
                </a:solidFill>
                <a:latin typeface="AmuzehNewNormalPS"/>
              </a:rPr>
            </a:br>
            <a:endParaRPr lang="fa-I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40" y="293780"/>
            <a:ext cx="2033103" cy="1910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2" y="293780"/>
            <a:ext cx="2033103" cy="191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" y="1297477"/>
            <a:ext cx="6137330" cy="5396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4568">
            <a:off x="6873054" y="1914922"/>
            <a:ext cx="4541889" cy="26859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1950" y="692823"/>
            <a:ext cx="9599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امام حسین در </a:t>
            </a:r>
            <a:r>
              <a:rPr lang="fa-IR" sz="3200" dirty="0" err="1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وصیت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نامۀ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خویش،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دربارۀ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هدف قیام خود فرموده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است: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868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77780" y="1120674"/>
            <a:ext cx="561421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ar-SA" sz="2800" dirty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سقيفه به بناي مسقفي گفته مي شود که ايوان هم دارد. به نظر مي رسد که برخي ازطوايف يا همه آنها، سقيفه اي داشته اند که براي کارهاي عمومي و جلسات، از </a:t>
            </a:r>
            <a:r>
              <a:rPr lang="ar-SA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آن</a:t>
            </a:r>
            <a:r>
              <a:rPr lang="fa-IR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 </a:t>
            </a:r>
            <a:r>
              <a:rPr lang="ar-SA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استفاده </a:t>
            </a:r>
            <a:r>
              <a:rPr lang="ar-SA" sz="2800" dirty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مي کرده اند</a:t>
            </a:r>
            <a:r>
              <a:rPr lang="ar-SA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.</a:t>
            </a:r>
            <a:r>
              <a:rPr lang="fa-IR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 </a:t>
            </a:r>
            <a:r>
              <a:rPr lang="ar-SA" sz="2800" dirty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سقيفه بني ساعده، متعلق به طايفه بنوساعدة بن کعب بن خزرج بود و در </a:t>
            </a:r>
            <a:r>
              <a:rPr lang="ar-SA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نزديکي</a:t>
            </a:r>
            <a:r>
              <a:rPr lang="fa-IR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 </a:t>
            </a:r>
            <a:r>
              <a:rPr lang="ar-SA" sz="2800" dirty="0" smtClean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مسجد</a:t>
            </a:r>
            <a:r>
              <a:rPr lang="ar-SA" sz="2800" dirty="0">
                <a:latin typeface="Tahoma" panose="020B0604030504040204" pitchFamily="34" charset="0"/>
                <a:ea typeface="Times New Roman" panose="02020603050405020304" pitchFamily="18" charset="0"/>
                <a:cs typeface="B Koodak" panose="00000700000000000000" pitchFamily="2" charset="-78"/>
              </a:rPr>
              <a:t> النبي قرار داشت و از شهرت تاريخي برخوردار بود</a:t>
            </a:r>
            <a:endParaRPr lang="fa-IR" sz="2800" dirty="0">
              <a:latin typeface="Tahoma" panose="020B0604030504040204" pitchFamily="34" charset="0"/>
              <a:ea typeface="Times New Roman" panose="02020603050405020304" pitchFamily="18" charset="0"/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1947"/>
            <a:ext cx="6577781" cy="59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973" y="381088"/>
            <a:ext cx="1194402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حضرت زینب پس از شهادت برادر </a:t>
            </a:r>
            <a:r>
              <a:rPr lang="fa-IR" sz="3200" dirty="0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خود</a:t>
            </a:r>
            <a:r>
              <a:rPr lang="fa-IR" sz="3200" dirty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، در دوران اسارت با </a:t>
            </a:r>
            <a:r>
              <a:rPr lang="fa-IR" sz="3200" dirty="0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سخنرانی های روشنگرانه، اهداف </a:t>
            </a:r>
            <a:r>
              <a:rPr lang="fa-IR" sz="3200" dirty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قیام کربلا و </a:t>
            </a:r>
            <a:r>
              <a:rPr lang="fa-IR" sz="3200" dirty="0" err="1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چهرۀ</a:t>
            </a:r>
            <a:r>
              <a:rPr lang="fa-IR" sz="3200" dirty="0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واقعی حکومت ستمکار </a:t>
            </a:r>
            <a:r>
              <a:rPr lang="fa-IR" sz="3200" dirty="0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بنی </a:t>
            </a:r>
            <a:r>
              <a:rPr lang="fa-IR" sz="3200" dirty="0" err="1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امیه</a:t>
            </a:r>
            <a:r>
              <a:rPr lang="fa-IR" sz="3200" dirty="0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را برای همگان آشکار </a:t>
            </a:r>
            <a:r>
              <a:rPr lang="fa-IR" sz="3200" dirty="0" smtClean="0">
                <a:solidFill>
                  <a:srgbClr val="FFFFCC"/>
                </a:solidFill>
                <a:latin typeface="AmuzehNewNormalPS"/>
                <a:cs typeface="B Koodak" panose="00000700000000000000" pitchFamily="2" charset="-78"/>
              </a:rPr>
              <a:t>کرد.</a:t>
            </a:r>
            <a:endParaRPr lang="fa-IR" dirty="0">
              <a:solidFill>
                <a:srgbClr val="FFFF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9" y="2834259"/>
            <a:ext cx="35242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634" y="485772"/>
            <a:ext cx="115927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تاریخ گواهی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از آن پس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قیام های زیادی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جهان اسلام و نواحی دیگر از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قیام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عاشورا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الگو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گرفته </a:t>
            </a:r>
            <a:r>
              <a:rPr lang="fa-IR" sz="32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اند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0" y="568052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قیام تأثیر بسیاری در </a:t>
            </a:r>
            <a:r>
              <a:rPr lang="fa-IR" sz="3200" dirty="0" err="1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روحیۀ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 ظلم ستیزی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مسلمانان به ویژه شیعیان بر جای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نهاده است.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81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185495" y="5072429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dirty="0" smtClean="0">
                <a:ln w="0"/>
                <a:solidFill>
                  <a:srgbClr val="FF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dirty="0">
              <a:ln w="0"/>
              <a:solidFill>
                <a:srgbClr val="FFFF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28" y="480446"/>
            <a:ext cx="3356797" cy="297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780805"/>
            <a:ext cx="12192000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گروهی از مسلمانان با یادآوری </a:t>
            </a:r>
            <a:r>
              <a:rPr lang="fa-IR" sz="3000" dirty="0" err="1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خطبۀ</a:t>
            </a:r>
            <a:r>
              <a:rPr lang="fa-IR" sz="30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پیامبر در غدیر، خواهان بیعت با حضرت علی (ع)  بودند.</a:t>
            </a:r>
            <a:endParaRPr lang="fa-IR" sz="3000" dirty="0"/>
          </a:p>
        </p:txBody>
      </p:sp>
      <p:sp>
        <p:nvSpPr>
          <p:cNvPr id="4" name="Rectangle 3"/>
          <p:cNvSpPr/>
          <p:nvPr/>
        </p:nvSpPr>
        <p:spPr>
          <a:xfrm>
            <a:off x="1364226" y="1777532"/>
            <a:ext cx="9463548" cy="76944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سکوت حضرت علی (ع) برای جلوگیری از تفرقه و درگیری مسلمانان</a:t>
            </a:r>
            <a:endParaRPr lang="fa-I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6" y="2830057"/>
            <a:ext cx="4733925" cy="581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7637" y="3356928"/>
            <a:ext cx="101567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ابوبکر 2 سال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خلافت کرد.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او پیش از آنکه از دنیا برود </a:t>
            </a:r>
            <a:r>
              <a:rPr lang="fa-IR" sz="3200" dirty="0" err="1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عمربن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 خطاب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به جانشینی خود برگزید.</a:t>
            </a:r>
            <a:endParaRPr lang="fa-IR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59746" y="4905205"/>
            <a:ext cx="1361271" cy="1298371"/>
            <a:chOff x="5359746" y="4905205"/>
            <a:chExt cx="1361271" cy="1298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35595" y="5005218"/>
              <a:ext cx="409575" cy="2095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359746" y="5209227"/>
              <a:ext cx="13612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a-IR" sz="3200" dirty="0" smtClean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10 </a:t>
              </a:r>
              <a:r>
                <a:rPr lang="fa-IR" sz="3200" dirty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سال </a:t>
              </a:r>
              <a:endParaRPr lang="fa-IR" sz="32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35596" y="5894014"/>
              <a:ext cx="409575" cy="20955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443368" y="6191685"/>
            <a:ext cx="11194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گسترش فتوحات مسلمانان ( </a:t>
            </a:r>
            <a:r>
              <a:rPr lang="fa-IR" sz="3200" dirty="0" err="1" smtClean="0">
                <a:latin typeface="AmuzehNewNormalPS"/>
                <a:cs typeface="B Koodak" panose="00000700000000000000" pitchFamily="2" charset="-78"/>
              </a:rPr>
              <a:t>سوریه،لبنان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، فلسطین، مصر و بخش وسیعی از ایران)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6933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10مطالعات اجتماعی هشتم  بحث از رحلت پیامبر تا قیام کربلا ( نینوا )</Template>
  <TotalTime>0</TotalTime>
  <Words>2709</Words>
  <Application>Microsoft Office PowerPoint</Application>
  <PresentationFormat>Widescreen</PresentationFormat>
  <Paragraphs>153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4" baseType="lpstr">
      <vt:lpstr>Amuzeh-New-Bold</vt:lpstr>
      <vt:lpstr>AmuzehNewNormalPS</vt:lpstr>
      <vt:lpstr>Arial</vt:lpstr>
      <vt:lpstr>B Koodak</vt:lpstr>
      <vt:lpstr>B Morvarid</vt:lpstr>
      <vt:lpstr>B Nazanin</vt:lpstr>
      <vt:lpstr>Calibri</vt:lpstr>
      <vt:lpstr>Calibri Light</vt:lpstr>
      <vt:lpstr>IranNastaliq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2019-12-16T19:35:38Z</dcterms:created>
  <dcterms:modified xsi:type="dcterms:W3CDTF">2019-12-16T19:36:03Z</dcterms:modified>
</cp:coreProperties>
</file>