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5"/>
  </p:sldMasterIdLst>
  <p:notesMasterIdLst>
    <p:notesMasterId r:id="rId69"/>
  </p:notesMasterIdLst>
  <p:sldIdLst>
    <p:sldId id="256" r:id="rId6"/>
    <p:sldId id="289" r:id="rId7"/>
    <p:sldId id="257" r:id="rId8"/>
    <p:sldId id="258" r:id="rId9"/>
    <p:sldId id="308" r:id="rId10"/>
    <p:sldId id="309" r:id="rId11"/>
    <p:sldId id="310" r:id="rId12"/>
    <p:sldId id="311" r:id="rId13"/>
    <p:sldId id="290" r:id="rId14"/>
    <p:sldId id="291" r:id="rId15"/>
    <p:sldId id="292" r:id="rId16"/>
    <p:sldId id="293" r:id="rId17"/>
    <p:sldId id="294" r:id="rId18"/>
    <p:sldId id="295" r:id="rId19"/>
    <p:sldId id="301" r:id="rId20"/>
    <p:sldId id="302" r:id="rId21"/>
    <p:sldId id="303" r:id="rId22"/>
    <p:sldId id="304" r:id="rId23"/>
    <p:sldId id="305" r:id="rId24"/>
    <p:sldId id="306" r:id="rId25"/>
    <p:sldId id="307" r:id="rId26"/>
    <p:sldId id="267" r:id="rId27"/>
    <p:sldId id="268" r:id="rId28"/>
    <p:sldId id="269" r:id="rId29"/>
    <p:sldId id="270" r:id="rId30"/>
    <p:sldId id="271" r:id="rId31"/>
    <p:sldId id="272" r:id="rId32"/>
    <p:sldId id="273" r:id="rId33"/>
    <p:sldId id="274" r:id="rId34"/>
    <p:sldId id="276" r:id="rId35"/>
    <p:sldId id="275" r:id="rId36"/>
    <p:sldId id="312" r:id="rId37"/>
    <p:sldId id="313" r:id="rId38"/>
    <p:sldId id="314" r:id="rId39"/>
    <p:sldId id="315" r:id="rId40"/>
    <p:sldId id="316" r:id="rId41"/>
    <p:sldId id="317" r:id="rId42"/>
    <p:sldId id="318" r:id="rId43"/>
    <p:sldId id="319" r:id="rId44"/>
    <p:sldId id="320" r:id="rId45"/>
    <p:sldId id="321" r:id="rId46"/>
    <p:sldId id="322" r:id="rId47"/>
    <p:sldId id="324" r:id="rId48"/>
    <p:sldId id="325" r:id="rId49"/>
    <p:sldId id="327" r:id="rId50"/>
    <p:sldId id="326" r:id="rId51"/>
    <p:sldId id="328" r:id="rId52"/>
    <p:sldId id="329" r:id="rId53"/>
    <p:sldId id="330" r:id="rId54"/>
    <p:sldId id="331" r:id="rId55"/>
    <p:sldId id="332" r:id="rId56"/>
    <p:sldId id="333" r:id="rId57"/>
    <p:sldId id="335" r:id="rId58"/>
    <p:sldId id="336" r:id="rId59"/>
    <p:sldId id="334" r:id="rId60"/>
    <p:sldId id="337" r:id="rId61"/>
    <p:sldId id="338" r:id="rId62"/>
    <p:sldId id="339" r:id="rId63"/>
    <p:sldId id="340" r:id="rId64"/>
    <p:sldId id="341" r:id="rId65"/>
    <p:sldId id="342" r:id="rId66"/>
    <p:sldId id="343" r:id="rId67"/>
    <p:sldId id="344"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208" y="4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FA4DBE-4E3F-44BC-B652-55544D49A697}" type="doc">
      <dgm:prSet loTypeId="urn:microsoft.com/office/officeart/2005/8/layout/cycle2" loCatId="cycle" qsTypeId="urn:microsoft.com/office/officeart/2005/8/quickstyle/simple5" qsCatId="simple" csTypeId="urn:microsoft.com/office/officeart/2005/8/colors/accent2_3" csCatId="accent2" phldr="1"/>
      <dgm:spPr/>
      <dgm:t>
        <a:bodyPr/>
        <a:lstStyle/>
        <a:p>
          <a:pPr rtl="1"/>
          <a:endParaRPr lang="fa-IR"/>
        </a:p>
      </dgm:t>
    </dgm:pt>
    <dgm:pt modelId="{289E21FB-3C82-4641-BE6E-684A500A706E}">
      <dgm:prSet phldrT="[Text]"/>
      <dgm:spPr/>
      <dgm:t>
        <a:bodyPr/>
        <a:lstStyle/>
        <a:p>
          <a:pPr algn="ctr" rtl="1"/>
          <a:r>
            <a:rPr lang="fa-IR" dirty="0">
              <a:cs typeface="B Koodak" panose="00000700000000000000" pitchFamily="2" charset="-78"/>
            </a:rPr>
            <a:t>تنش</a:t>
          </a:r>
        </a:p>
      </dgm:t>
    </dgm:pt>
    <dgm:pt modelId="{BAA021B9-19FB-46FD-B890-5C126DE31645}" type="parTrans" cxnId="{246C1F5F-8733-41DA-A3E2-0A9B59B1DFD9}">
      <dgm:prSet/>
      <dgm:spPr/>
      <dgm:t>
        <a:bodyPr/>
        <a:lstStyle/>
        <a:p>
          <a:pPr algn="ctr" rtl="1"/>
          <a:endParaRPr lang="fa-IR">
            <a:cs typeface="B Koodak" panose="00000700000000000000" pitchFamily="2" charset="-78"/>
          </a:endParaRPr>
        </a:p>
      </dgm:t>
    </dgm:pt>
    <dgm:pt modelId="{503846FD-384E-4272-93A0-8333B8B09E26}" type="sibTrans" cxnId="{246C1F5F-8733-41DA-A3E2-0A9B59B1DFD9}">
      <dgm:prSet/>
      <dgm:spPr/>
      <dgm:t>
        <a:bodyPr/>
        <a:lstStyle/>
        <a:p>
          <a:pPr algn="ctr" rtl="1"/>
          <a:endParaRPr lang="fa-IR">
            <a:cs typeface="B Koodak" panose="00000700000000000000" pitchFamily="2" charset="-78"/>
          </a:endParaRPr>
        </a:p>
      </dgm:t>
    </dgm:pt>
    <dgm:pt modelId="{1FEE4C0A-382C-4351-9959-AEF44F9AEDA5}">
      <dgm:prSet phldrT="[Text]"/>
      <dgm:spPr/>
      <dgm:t>
        <a:bodyPr/>
        <a:lstStyle/>
        <a:p>
          <a:pPr algn="ctr" rtl="1"/>
          <a:r>
            <a:rPr lang="fa-IR">
              <a:cs typeface="B Koodak" panose="00000700000000000000" pitchFamily="2" charset="-78"/>
            </a:rPr>
            <a:t>بحران</a:t>
          </a:r>
        </a:p>
      </dgm:t>
    </dgm:pt>
    <dgm:pt modelId="{098F5009-3C59-4935-8D41-E3A82CC3B3E9}" type="parTrans" cxnId="{4F6C7D96-DA0E-4EBA-8014-E62FFD204BEF}">
      <dgm:prSet/>
      <dgm:spPr/>
      <dgm:t>
        <a:bodyPr/>
        <a:lstStyle/>
        <a:p>
          <a:pPr algn="ctr" rtl="1"/>
          <a:endParaRPr lang="fa-IR">
            <a:cs typeface="B Koodak" panose="00000700000000000000" pitchFamily="2" charset="-78"/>
          </a:endParaRPr>
        </a:p>
      </dgm:t>
    </dgm:pt>
    <dgm:pt modelId="{E2FAF241-1635-49B7-9BEB-EF8ED667C021}" type="sibTrans" cxnId="{4F6C7D96-DA0E-4EBA-8014-E62FFD204BEF}">
      <dgm:prSet/>
      <dgm:spPr/>
      <dgm:t>
        <a:bodyPr/>
        <a:lstStyle/>
        <a:p>
          <a:pPr algn="ctr" rtl="1"/>
          <a:endParaRPr lang="fa-IR">
            <a:cs typeface="B Koodak" panose="00000700000000000000" pitchFamily="2" charset="-78"/>
          </a:endParaRPr>
        </a:p>
      </dgm:t>
    </dgm:pt>
    <dgm:pt modelId="{0771844D-C376-4DE8-AA49-608B5D35E7E2}">
      <dgm:prSet phldrT="[Text]"/>
      <dgm:spPr/>
      <dgm:t>
        <a:bodyPr/>
        <a:lstStyle/>
        <a:p>
          <a:pPr algn="ctr" rtl="1"/>
          <a:r>
            <a:rPr lang="fa-IR">
              <a:cs typeface="B Koodak" panose="00000700000000000000" pitchFamily="2" charset="-78"/>
            </a:rPr>
            <a:t>ماه عسل</a:t>
          </a:r>
        </a:p>
      </dgm:t>
    </dgm:pt>
    <dgm:pt modelId="{7B7473E1-3C4D-4785-94E5-004E65F0987C}" type="parTrans" cxnId="{8A295B3F-36AA-4FCC-8AFC-EE92AF54A411}">
      <dgm:prSet/>
      <dgm:spPr/>
      <dgm:t>
        <a:bodyPr/>
        <a:lstStyle/>
        <a:p>
          <a:pPr algn="ctr" rtl="1"/>
          <a:endParaRPr lang="fa-IR">
            <a:cs typeface="B Koodak" panose="00000700000000000000" pitchFamily="2" charset="-78"/>
          </a:endParaRPr>
        </a:p>
      </dgm:t>
    </dgm:pt>
    <dgm:pt modelId="{1CB89FC7-2B8F-4703-B30D-12CC89612141}" type="sibTrans" cxnId="{8A295B3F-36AA-4FCC-8AFC-EE92AF54A411}">
      <dgm:prSet/>
      <dgm:spPr/>
      <dgm:t>
        <a:bodyPr/>
        <a:lstStyle/>
        <a:p>
          <a:pPr algn="ctr" rtl="1"/>
          <a:endParaRPr lang="fa-IR">
            <a:cs typeface="B Koodak" panose="00000700000000000000" pitchFamily="2" charset="-78"/>
          </a:endParaRPr>
        </a:p>
      </dgm:t>
    </dgm:pt>
    <dgm:pt modelId="{C2C6BA02-8661-4ECF-96DB-9B446BB66E77}">
      <dgm:prSet phldrT="[Text]"/>
      <dgm:spPr/>
      <dgm:t>
        <a:bodyPr/>
        <a:lstStyle/>
        <a:p>
          <a:pPr algn="ctr" rtl="1"/>
          <a:r>
            <a:rPr lang="fa-IR">
              <a:cs typeface="B Koodak" panose="00000700000000000000" pitchFamily="2" charset="-78"/>
            </a:rPr>
            <a:t>توجیه</a:t>
          </a:r>
        </a:p>
      </dgm:t>
    </dgm:pt>
    <dgm:pt modelId="{1A2D3CE1-E2D0-4BA5-822C-CCE278B65413}" type="sibTrans" cxnId="{AB12F78F-19E9-4651-AFB1-3FB66260AA48}">
      <dgm:prSet/>
      <dgm:spPr/>
      <dgm:t>
        <a:bodyPr/>
        <a:lstStyle/>
        <a:p>
          <a:pPr algn="ctr" rtl="1"/>
          <a:endParaRPr lang="fa-IR">
            <a:cs typeface="B Koodak" panose="00000700000000000000" pitchFamily="2" charset="-78"/>
          </a:endParaRPr>
        </a:p>
      </dgm:t>
    </dgm:pt>
    <dgm:pt modelId="{EADF9192-B220-419D-8876-0A03FECB800B}" type="parTrans" cxnId="{AB12F78F-19E9-4651-AFB1-3FB66260AA48}">
      <dgm:prSet/>
      <dgm:spPr/>
      <dgm:t>
        <a:bodyPr/>
        <a:lstStyle/>
        <a:p>
          <a:pPr algn="ctr" rtl="1"/>
          <a:endParaRPr lang="fa-IR">
            <a:cs typeface="B Koodak" panose="00000700000000000000" pitchFamily="2" charset="-78"/>
          </a:endParaRPr>
        </a:p>
      </dgm:t>
    </dgm:pt>
    <dgm:pt modelId="{FE7484A1-8974-492B-8425-76F14D1783E9}" type="pres">
      <dgm:prSet presAssocID="{B4FA4DBE-4E3F-44BC-B652-55544D49A697}" presName="cycle" presStyleCnt="0">
        <dgm:presLayoutVars>
          <dgm:dir/>
          <dgm:resizeHandles val="exact"/>
        </dgm:presLayoutVars>
      </dgm:prSet>
      <dgm:spPr/>
      <dgm:t>
        <a:bodyPr/>
        <a:lstStyle/>
        <a:p>
          <a:pPr rtl="1"/>
          <a:endParaRPr lang="fa-IR"/>
        </a:p>
      </dgm:t>
    </dgm:pt>
    <dgm:pt modelId="{2660B695-BCCF-4287-852B-3F67E748403F}" type="pres">
      <dgm:prSet presAssocID="{289E21FB-3C82-4641-BE6E-684A500A706E}" presName="node" presStyleLbl="node1" presStyleIdx="0" presStyleCnt="4">
        <dgm:presLayoutVars>
          <dgm:bulletEnabled val="1"/>
        </dgm:presLayoutVars>
      </dgm:prSet>
      <dgm:spPr/>
      <dgm:t>
        <a:bodyPr/>
        <a:lstStyle/>
        <a:p>
          <a:pPr rtl="1"/>
          <a:endParaRPr lang="fa-IR"/>
        </a:p>
      </dgm:t>
    </dgm:pt>
    <dgm:pt modelId="{48A7FEB2-B2B8-4283-A301-E1AFCDF6EDC9}" type="pres">
      <dgm:prSet presAssocID="{503846FD-384E-4272-93A0-8333B8B09E26}" presName="sibTrans" presStyleLbl="sibTrans2D1" presStyleIdx="0" presStyleCnt="4"/>
      <dgm:spPr/>
      <dgm:t>
        <a:bodyPr/>
        <a:lstStyle/>
        <a:p>
          <a:pPr rtl="1"/>
          <a:endParaRPr lang="fa-IR"/>
        </a:p>
      </dgm:t>
    </dgm:pt>
    <dgm:pt modelId="{765D452A-9469-446C-935D-2DAA3A1BB65B}" type="pres">
      <dgm:prSet presAssocID="{503846FD-384E-4272-93A0-8333B8B09E26}" presName="connectorText" presStyleLbl="sibTrans2D1" presStyleIdx="0" presStyleCnt="4"/>
      <dgm:spPr/>
      <dgm:t>
        <a:bodyPr/>
        <a:lstStyle/>
        <a:p>
          <a:pPr rtl="1"/>
          <a:endParaRPr lang="fa-IR"/>
        </a:p>
      </dgm:t>
    </dgm:pt>
    <dgm:pt modelId="{F0306F3C-91CD-4C4A-B6DA-13DB2AEE9DEF}" type="pres">
      <dgm:prSet presAssocID="{1FEE4C0A-382C-4351-9959-AEF44F9AEDA5}" presName="node" presStyleLbl="node1" presStyleIdx="1" presStyleCnt="4">
        <dgm:presLayoutVars>
          <dgm:bulletEnabled val="1"/>
        </dgm:presLayoutVars>
      </dgm:prSet>
      <dgm:spPr/>
      <dgm:t>
        <a:bodyPr/>
        <a:lstStyle/>
        <a:p>
          <a:pPr rtl="1"/>
          <a:endParaRPr lang="fa-IR"/>
        </a:p>
      </dgm:t>
    </dgm:pt>
    <dgm:pt modelId="{08591B21-7F6D-48F7-BC05-75E90FCEA908}" type="pres">
      <dgm:prSet presAssocID="{E2FAF241-1635-49B7-9BEB-EF8ED667C021}" presName="sibTrans" presStyleLbl="sibTrans2D1" presStyleIdx="1" presStyleCnt="4"/>
      <dgm:spPr/>
      <dgm:t>
        <a:bodyPr/>
        <a:lstStyle/>
        <a:p>
          <a:pPr rtl="1"/>
          <a:endParaRPr lang="fa-IR"/>
        </a:p>
      </dgm:t>
    </dgm:pt>
    <dgm:pt modelId="{50378C0C-6F8A-413F-8A0A-2EDFF3AEA54E}" type="pres">
      <dgm:prSet presAssocID="{E2FAF241-1635-49B7-9BEB-EF8ED667C021}" presName="connectorText" presStyleLbl="sibTrans2D1" presStyleIdx="1" presStyleCnt="4"/>
      <dgm:spPr/>
      <dgm:t>
        <a:bodyPr/>
        <a:lstStyle/>
        <a:p>
          <a:pPr rtl="1"/>
          <a:endParaRPr lang="fa-IR"/>
        </a:p>
      </dgm:t>
    </dgm:pt>
    <dgm:pt modelId="{2B205A72-F175-49F1-8E61-A47806099058}" type="pres">
      <dgm:prSet presAssocID="{C2C6BA02-8661-4ECF-96DB-9B446BB66E77}" presName="node" presStyleLbl="node1" presStyleIdx="2" presStyleCnt="4">
        <dgm:presLayoutVars>
          <dgm:bulletEnabled val="1"/>
        </dgm:presLayoutVars>
      </dgm:prSet>
      <dgm:spPr/>
      <dgm:t>
        <a:bodyPr/>
        <a:lstStyle/>
        <a:p>
          <a:pPr rtl="1"/>
          <a:endParaRPr lang="fa-IR"/>
        </a:p>
      </dgm:t>
    </dgm:pt>
    <dgm:pt modelId="{46322AF7-2997-40E1-AAFF-C230D082272B}" type="pres">
      <dgm:prSet presAssocID="{1A2D3CE1-E2D0-4BA5-822C-CCE278B65413}" presName="sibTrans" presStyleLbl="sibTrans2D1" presStyleIdx="2" presStyleCnt="4"/>
      <dgm:spPr/>
      <dgm:t>
        <a:bodyPr/>
        <a:lstStyle/>
        <a:p>
          <a:pPr rtl="1"/>
          <a:endParaRPr lang="fa-IR"/>
        </a:p>
      </dgm:t>
    </dgm:pt>
    <dgm:pt modelId="{D3588D38-F429-4C75-A717-47E771907D72}" type="pres">
      <dgm:prSet presAssocID="{1A2D3CE1-E2D0-4BA5-822C-CCE278B65413}" presName="connectorText" presStyleLbl="sibTrans2D1" presStyleIdx="2" presStyleCnt="4"/>
      <dgm:spPr/>
      <dgm:t>
        <a:bodyPr/>
        <a:lstStyle/>
        <a:p>
          <a:pPr rtl="1"/>
          <a:endParaRPr lang="fa-IR"/>
        </a:p>
      </dgm:t>
    </dgm:pt>
    <dgm:pt modelId="{0EE0BC8F-61F7-4B90-BF78-4159E3398815}" type="pres">
      <dgm:prSet presAssocID="{0771844D-C376-4DE8-AA49-608B5D35E7E2}" presName="node" presStyleLbl="node1" presStyleIdx="3" presStyleCnt="4">
        <dgm:presLayoutVars>
          <dgm:bulletEnabled val="1"/>
        </dgm:presLayoutVars>
      </dgm:prSet>
      <dgm:spPr/>
      <dgm:t>
        <a:bodyPr/>
        <a:lstStyle/>
        <a:p>
          <a:pPr rtl="1"/>
          <a:endParaRPr lang="fa-IR"/>
        </a:p>
      </dgm:t>
    </dgm:pt>
    <dgm:pt modelId="{B2E49A27-0832-4A1A-BFCD-0853C23B97D3}" type="pres">
      <dgm:prSet presAssocID="{1CB89FC7-2B8F-4703-B30D-12CC89612141}" presName="sibTrans" presStyleLbl="sibTrans2D1" presStyleIdx="3" presStyleCnt="4"/>
      <dgm:spPr/>
      <dgm:t>
        <a:bodyPr/>
        <a:lstStyle/>
        <a:p>
          <a:pPr rtl="1"/>
          <a:endParaRPr lang="fa-IR"/>
        </a:p>
      </dgm:t>
    </dgm:pt>
    <dgm:pt modelId="{7BB775D5-47C6-4A22-BD87-16A7D8767003}" type="pres">
      <dgm:prSet presAssocID="{1CB89FC7-2B8F-4703-B30D-12CC89612141}" presName="connectorText" presStyleLbl="sibTrans2D1" presStyleIdx="3" presStyleCnt="4"/>
      <dgm:spPr/>
      <dgm:t>
        <a:bodyPr/>
        <a:lstStyle/>
        <a:p>
          <a:pPr rtl="1"/>
          <a:endParaRPr lang="fa-IR"/>
        </a:p>
      </dgm:t>
    </dgm:pt>
  </dgm:ptLst>
  <dgm:cxnLst>
    <dgm:cxn modelId="{4F6C7D96-DA0E-4EBA-8014-E62FFD204BEF}" srcId="{B4FA4DBE-4E3F-44BC-B652-55544D49A697}" destId="{1FEE4C0A-382C-4351-9959-AEF44F9AEDA5}" srcOrd="1" destOrd="0" parTransId="{098F5009-3C59-4935-8D41-E3A82CC3B3E9}" sibTransId="{E2FAF241-1635-49B7-9BEB-EF8ED667C021}"/>
    <dgm:cxn modelId="{BBE70CA9-6390-4CCC-92CC-AAED1B540723}" type="presOf" srcId="{1FEE4C0A-382C-4351-9959-AEF44F9AEDA5}" destId="{F0306F3C-91CD-4C4A-B6DA-13DB2AEE9DEF}" srcOrd="0" destOrd="0" presId="urn:microsoft.com/office/officeart/2005/8/layout/cycle2"/>
    <dgm:cxn modelId="{FBCB6583-C9F7-45DE-8F7E-4FFE2C0807B6}" type="presOf" srcId="{1A2D3CE1-E2D0-4BA5-822C-CCE278B65413}" destId="{46322AF7-2997-40E1-AAFF-C230D082272B}" srcOrd="0" destOrd="0" presId="urn:microsoft.com/office/officeart/2005/8/layout/cycle2"/>
    <dgm:cxn modelId="{AB12F78F-19E9-4651-AFB1-3FB66260AA48}" srcId="{B4FA4DBE-4E3F-44BC-B652-55544D49A697}" destId="{C2C6BA02-8661-4ECF-96DB-9B446BB66E77}" srcOrd="2" destOrd="0" parTransId="{EADF9192-B220-419D-8876-0A03FECB800B}" sibTransId="{1A2D3CE1-E2D0-4BA5-822C-CCE278B65413}"/>
    <dgm:cxn modelId="{24097AB2-87AE-4A7D-9DE3-50AA5CEABFC6}" type="presOf" srcId="{289E21FB-3C82-4641-BE6E-684A500A706E}" destId="{2660B695-BCCF-4287-852B-3F67E748403F}" srcOrd="0" destOrd="0" presId="urn:microsoft.com/office/officeart/2005/8/layout/cycle2"/>
    <dgm:cxn modelId="{8A295B3F-36AA-4FCC-8AFC-EE92AF54A411}" srcId="{B4FA4DBE-4E3F-44BC-B652-55544D49A697}" destId="{0771844D-C376-4DE8-AA49-608B5D35E7E2}" srcOrd="3" destOrd="0" parTransId="{7B7473E1-3C4D-4785-94E5-004E65F0987C}" sibTransId="{1CB89FC7-2B8F-4703-B30D-12CC89612141}"/>
    <dgm:cxn modelId="{5470F994-3C41-421A-8515-34E8C75A0EFD}" type="presOf" srcId="{B4FA4DBE-4E3F-44BC-B652-55544D49A697}" destId="{FE7484A1-8974-492B-8425-76F14D1783E9}" srcOrd="0" destOrd="0" presId="urn:microsoft.com/office/officeart/2005/8/layout/cycle2"/>
    <dgm:cxn modelId="{8D60759C-5846-471D-9D67-DC692B1BBBBC}" type="presOf" srcId="{1A2D3CE1-E2D0-4BA5-822C-CCE278B65413}" destId="{D3588D38-F429-4C75-A717-47E771907D72}" srcOrd="1" destOrd="0" presId="urn:microsoft.com/office/officeart/2005/8/layout/cycle2"/>
    <dgm:cxn modelId="{246C1F5F-8733-41DA-A3E2-0A9B59B1DFD9}" srcId="{B4FA4DBE-4E3F-44BC-B652-55544D49A697}" destId="{289E21FB-3C82-4641-BE6E-684A500A706E}" srcOrd="0" destOrd="0" parTransId="{BAA021B9-19FB-46FD-B890-5C126DE31645}" sibTransId="{503846FD-384E-4272-93A0-8333B8B09E26}"/>
    <dgm:cxn modelId="{4BE90985-04B8-4C4D-A74A-2A45884CCC09}" type="presOf" srcId="{1CB89FC7-2B8F-4703-B30D-12CC89612141}" destId="{7BB775D5-47C6-4A22-BD87-16A7D8767003}" srcOrd="1" destOrd="0" presId="urn:microsoft.com/office/officeart/2005/8/layout/cycle2"/>
    <dgm:cxn modelId="{423D5E77-B035-4256-8066-B6422CA7ED08}" type="presOf" srcId="{E2FAF241-1635-49B7-9BEB-EF8ED667C021}" destId="{08591B21-7F6D-48F7-BC05-75E90FCEA908}" srcOrd="0" destOrd="0" presId="urn:microsoft.com/office/officeart/2005/8/layout/cycle2"/>
    <dgm:cxn modelId="{8A20996A-3178-45D6-ABFD-B1FF4AC4F8FD}" type="presOf" srcId="{503846FD-384E-4272-93A0-8333B8B09E26}" destId="{48A7FEB2-B2B8-4283-A301-E1AFCDF6EDC9}" srcOrd="0" destOrd="0" presId="urn:microsoft.com/office/officeart/2005/8/layout/cycle2"/>
    <dgm:cxn modelId="{BB84DAAA-982F-4C25-8835-6BDD6670BAAF}" type="presOf" srcId="{E2FAF241-1635-49B7-9BEB-EF8ED667C021}" destId="{50378C0C-6F8A-413F-8A0A-2EDFF3AEA54E}" srcOrd="1" destOrd="0" presId="urn:microsoft.com/office/officeart/2005/8/layout/cycle2"/>
    <dgm:cxn modelId="{6C812BB7-98FF-4801-ACA8-54FA77418C81}" type="presOf" srcId="{503846FD-384E-4272-93A0-8333B8B09E26}" destId="{765D452A-9469-446C-935D-2DAA3A1BB65B}" srcOrd="1" destOrd="0" presId="urn:microsoft.com/office/officeart/2005/8/layout/cycle2"/>
    <dgm:cxn modelId="{C16E8359-5C9B-402F-8D65-7983DBB1AFBC}" type="presOf" srcId="{0771844D-C376-4DE8-AA49-608B5D35E7E2}" destId="{0EE0BC8F-61F7-4B90-BF78-4159E3398815}" srcOrd="0" destOrd="0" presId="urn:microsoft.com/office/officeart/2005/8/layout/cycle2"/>
    <dgm:cxn modelId="{52ADBFCE-A0AC-4F40-ABFF-ADDBB9F9B534}" type="presOf" srcId="{1CB89FC7-2B8F-4703-B30D-12CC89612141}" destId="{B2E49A27-0832-4A1A-BFCD-0853C23B97D3}" srcOrd="0" destOrd="0" presId="urn:microsoft.com/office/officeart/2005/8/layout/cycle2"/>
    <dgm:cxn modelId="{B4A04D14-51B5-4BBB-B176-5040210DAD3F}" type="presOf" srcId="{C2C6BA02-8661-4ECF-96DB-9B446BB66E77}" destId="{2B205A72-F175-49F1-8E61-A47806099058}" srcOrd="0" destOrd="0" presId="urn:microsoft.com/office/officeart/2005/8/layout/cycle2"/>
    <dgm:cxn modelId="{E66AD97E-A80B-45B3-807C-62E956C0667E}" type="presParOf" srcId="{FE7484A1-8974-492B-8425-76F14D1783E9}" destId="{2660B695-BCCF-4287-852B-3F67E748403F}" srcOrd="0" destOrd="0" presId="urn:microsoft.com/office/officeart/2005/8/layout/cycle2"/>
    <dgm:cxn modelId="{D2C8658D-467C-4886-998A-71EDA74E4EDC}" type="presParOf" srcId="{FE7484A1-8974-492B-8425-76F14D1783E9}" destId="{48A7FEB2-B2B8-4283-A301-E1AFCDF6EDC9}" srcOrd="1" destOrd="0" presId="urn:microsoft.com/office/officeart/2005/8/layout/cycle2"/>
    <dgm:cxn modelId="{8DF85844-5974-48A4-A09A-B2636501DBF1}" type="presParOf" srcId="{48A7FEB2-B2B8-4283-A301-E1AFCDF6EDC9}" destId="{765D452A-9469-446C-935D-2DAA3A1BB65B}" srcOrd="0" destOrd="0" presId="urn:microsoft.com/office/officeart/2005/8/layout/cycle2"/>
    <dgm:cxn modelId="{0FC4F65D-56E7-4954-9621-114059A12C62}" type="presParOf" srcId="{FE7484A1-8974-492B-8425-76F14D1783E9}" destId="{F0306F3C-91CD-4C4A-B6DA-13DB2AEE9DEF}" srcOrd="2" destOrd="0" presId="urn:microsoft.com/office/officeart/2005/8/layout/cycle2"/>
    <dgm:cxn modelId="{53C4A253-4259-4597-86ED-AB5443DB5548}" type="presParOf" srcId="{FE7484A1-8974-492B-8425-76F14D1783E9}" destId="{08591B21-7F6D-48F7-BC05-75E90FCEA908}" srcOrd="3" destOrd="0" presId="urn:microsoft.com/office/officeart/2005/8/layout/cycle2"/>
    <dgm:cxn modelId="{DC8E5831-B6AF-4C3F-86F7-96DF11E45818}" type="presParOf" srcId="{08591B21-7F6D-48F7-BC05-75E90FCEA908}" destId="{50378C0C-6F8A-413F-8A0A-2EDFF3AEA54E}" srcOrd="0" destOrd="0" presId="urn:microsoft.com/office/officeart/2005/8/layout/cycle2"/>
    <dgm:cxn modelId="{0AEC7EC1-8F6A-4AFC-B3DC-714314D3EC3F}" type="presParOf" srcId="{FE7484A1-8974-492B-8425-76F14D1783E9}" destId="{2B205A72-F175-49F1-8E61-A47806099058}" srcOrd="4" destOrd="0" presId="urn:microsoft.com/office/officeart/2005/8/layout/cycle2"/>
    <dgm:cxn modelId="{86F9DD6C-63ED-4A8E-A49E-B8285669A022}" type="presParOf" srcId="{FE7484A1-8974-492B-8425-76F14D1783E9}" destId="{46322AF7-2997-40E1-AAFF-C230D082272B}" srcOrd="5" destOrd="0" presId="urn:microsoft.com/office/officeart/2005/8/layout/cycle2"/>
    <dgm:cxn modelId="{77914F80-1736-44D3-BD3D-79A6FE2D4F6E}" type="presParOf" srcId="{46322AF7-2997-40E1-AAFF-C230D082272B}" destId="{D3588D38-F429-4C75-A717-47E771907D72}" srcOrd="0" destOrd="0" presId="urn:microsoft.com/office/officeart/2005/8/layout/cycle2"/>
    <dgm:cxn modelId="{ED8DB375-3C49-4D74-B337-03D5228EFD56}" type="presParOf" srcId="{FE7484A1-8974-492B-8425-76F14D1783E9}" destId="{0EE0BC8F-61F7-4B90-BF78-4159E3398815}" srcOrd="6" destOrd="0" presId="urn:microsoft.com/office/officeart/2005/8/layout/cycle2"/>
    <dgm:cxn modelId="{037533A9-E343-43A4-8135-8467B094D812}" type="presParOf" srcId="{FE7484A1-8974-492B-8425-76F14D1783E9}" destId="{B2E49A27-0832-4A1A-BFCD-0853C23B97D3}" srcOrd="7" destOrd="0" presId="urn:microsoft.com/office/officeart/2005/8/layout/cycle2"/>
    <dgm:cxn modelId="{3C3BCCCB-756E-4C69-96CA-B8309CE52292}" type="presParOf" srcId="{B2E49A27-0832-4A1A-BFCD-0853C23B97D3}" destId="{7BB775D5-47C6-4A22-BD87-16A7D876700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35D43A-7849-4A86-ABC6-FCB1D92F5C7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fa-IR"/>
        </a:p>
      </dgm:t>
    </dgm:pt>
    <dgm:pt modelId="{4576F900-130D-4AAA-9AE9-3E276616A6D0}">
      <dgm:prSet phldrT="[Text]" custT="1"/>
      <dgm:spPr/>
      <dgm:t>
        <a:bodyPr/>
        <a:lstStyle/>
        <a:p>
          <a:pPr rtl="1"/>
          <a:r>
            <a:rPr lang="fa-IR" sz="1600" dirty="0" smtClean="0">
              <a:cs typeface="B Koodak" panose="00000700000000000000" pitchFamily="2" charset="-78"/>
            </a:rPr>
            <a:t>خشونت خانگی در بارداری</a:t>
          </a:r>
          <a:endParaRPr lang="fa-IR" sz="1600" dirty="0">
            <a:cs typeface="B Koodak" panose="00000700000000000000" pitchFamily="2" charset="-78"/>
          </a:endParaRPr>
        </a:p>
      </dgm:t>
    </dgm:pt>
    <dgm:pt modelId="{A1D1F313-1A18-4F22-BC02-D2516406E69A}" type="parTrans" cxnId="{64CDF6E8-3849-43EA-89E9-4ACB0D3A8689}">
      <dgm:prSet/>
      <dgm:spPr/>
      <dgm:t>
        <a:bodyPr/>
        <a:lstStyle/>
        <a:p>
          <a:pPr rtl="1"/>
          <a:endParaRPr lang="fa-IR" sz="1600">
            <a:cs typeface="B Koodak" panose="00000700000000000000" pitchFamily="2" charset="-78"/>
          </a:endParaRPr>
        </a:p>
      </dgm:t>
    </dgm:pt>
    <dgm:pt modelId="{AF1DF41F-A077-49CA-B92B-BFA671C8423F}" type="sibTrans" cxnId="{64CDF6E8-3849-43EA-89E9-4ACB0D3A8689}">
      <dgm:prSet/>
      <dgm:spPr/>
      <dgm:t>
        <a:bodyPr/>
        <a:lstStyle/>
        <a:p>
          <a:pPr rtl="1"/>
          <a:endParaRPr lang="fa-IR" sz="1600">
            <a:cs typeface="B Koodak" panose="00000700000000000000" pitchFamily="2" charset="-78"/>
          </a:endParaRPr>
        </a:p>
      </dgm:t>
    </dgm:pt>
    <dgm:pt modelId="{EE1222DE-AF6F-4142-ACE9-1C803D745407}" type="asst">
      <dgm:prSet phldrT="[Text]" custT="1"/>
      <dgm:spPr/>
      <dgm:t>
        <a:bodyPr/>
        <a:lstStyle/>
        <a:p>
          <a:pPr rtl="1"/>
          <a:r>
            <a:rPr lang="fa-IR" sz="1600" dirty="0">
              <a:cs typeface="B Koodak" panose="00000700000000000000" pitchFamily="2" charset="-78"/>
            </a:rPr>
            <a:t>عوارض کشنده</a:t>
          </a:r>
        </a:p>
      </dgm:t>
    </dgm:pt>
    <dgm:pt modelId="{7CB4B09F-B6F1-44CF-B7E8-59CC3BAC01AB}" type="parTrans" cxnId="{324BBF85-4EB9-4BD3-9CE6-FA1321BEBA44}">
      <dgm:prSet/>
      <dgm:spPr/>
      <dgm:t>
        <a:bodyPr/>
        <a:lstStyle/>
        <a:p>
          <a:pPr rtl="1"/>
          <a:endParaRPr lang="fa-IR" sz="1600">
            <a:cs typeface="B Koodak" panose="00000700000000000000" pitchFamily="2" charset="-78"/>
          </a:endParaRPr>
        </a:p>
      </dgm:t>
    </dgm:pt>
    <dgm:pt modelId="{8586713B-B724-4797-9DCF-A681E700F4FF}" type="sibTrans" cxnId="{324BBF85-4EB9-4BD3-9CE6-FA1321BEBA44}">
      <dgm:prSet/>
      <dgm:spPr/>
      <dgm:t>
        <a:bodyPr/>
        <a:lstStyle/>
        <a:p>
          <a:pPr rtl="1"/>
          <a:endParaRPr lang="fa-IR" sz="1600">
            <a:cs typeface="B Koodak" panose="00000700000000000000" pitchFamily="2" charset="-78"/>
          </a:endParaRPr>
        </a:p>
      </dgm:t>
    </dgm:pt>
    <dgm:pt modelId="{55AD51E9-7264-4E98-A459-9A44C89ACC3B}">
      <dgm:prSet phldrT="[Text]" custT="1"/>
      <dgm:spPr/>
      <dgm:t>
        <a:bodyPr/>
        <a:lstStyle/>
        <a:p>
          <a:pPr rtl="1"/>
          <a:r>
            <a:rPr lang="fa-IR" sz="1600" dirty="0">
              <a:cs typeface="B Koodak" panose="00000700000000000000" pitchFamily="2" charset="-78"/>
            </a:rPr>
            <a:t>عوارض غیر کشنده</a:t>
          </a:r>
        </a:p>
      </dgm:t>
    </dgm:pt>
    <dgm:pt modelId="{4A10C3CD-37BD-4301-986C-C90C2540B1D3}" type="parTrans" cxnId="{D5B78D69-2D40-4ED1-82FF-EACCBAF469E7}">
      <dgm:prSet/>
      <dgm:spPr/>
      <dgm:t>
        <a:bodyPr/>
        <a:lstStyle/>
        <a:p>
          <a:pPr rtl="1"/>
          <a:endParaRPr lang="fa-IR" sz="1600">
            <a:cs typeface="B Koodak" panose="00000700000000000000" pitchFamily="2" charset="-78"/>
          </a:endParaRPr>
        </a:p>
      </dgm:t>
    </dgm:pt>
    <dgm:pt modelId="{E513BDC9-DE71-479B-92E7-4B510881FAFB}" type="sibTrans" cxnId="{D5B78D69-2D40-4ED1-82FF-EACCBAF469E7}">
      <dgm:prSet/>
      <dgm:spPr/>
      <dgm:t>
        <a:bodyPr/>
        <a:lstStyle/>
        <a:p>
          <a:pPr rtl="1"/>
          <a:endParaRPr lang="fa-IR" sz="1600">
            <a:cs typeface="B Koodak" panose="00000700000000000000" pitchFamily="2" charset="-78"/>
          </a:endParaRPr>
        </a:p>
      </dgm:t>
    </dgm:pt>
    <dgm:pt modelId="{46FA22F0-5852-4A3B-8E97-9E1B07DD0A97}">
      <dgm:prSet custT="1"/>
      <dgm:spPr/>
      <dgm:t>
        <a:bodyPr/>
        <a:lstStyle/>
        <a:p>
          <a:pPr rtl="1"/>
          <a:r>
            <a:rPr lang="fa-IR" sz="1600">
              <a:cs typeface="B Koodak" panose="00000700000000000000" pitchFamily="2" charset="-78"/>
            </a:rPr>
            <a:t>قتل</a:t>
          </a:r>
        </a:p>
      </dgm:t>
    </dgm:pt>
    <dgm:pt modelId="{B5092839-3A65-45BE-A905-6A4ECFDA81DF}" type="parTrans" cxnId="{2D4D1C18-9BE6-4977-8F07-87F1A4F77F59}">
      <dgm:prSet/>
      <dgm:spPr/>
      <dgm:t>
        <a:bodyPr/>
        <a:lstStyle/>
        <a:p>
          <a:pPr rtl="1"/>
          <a:endParaRPr lang="fa-IR" sz="1600">
            <a:cs typeface="B Koodak" panose="00000700000000000000" pitchFamily="2" charset="-78"/>
          </a:endParaRPr>
        </a:p>
      </dgm:t>
    </dgm:pt>
    <dgm:pt modelId="{6830A7D6-0B74-40BA-B99B-712E3A5FE04E}" type="sibTrans" cxnId="{2D4D1C18-9BE6-4977-8F07-87F1A4F77F59}">
      <dgm:prSet/>
      <dgm:spPr/>
      <dgm:t>
        <a:bodyPr/>
        <a:lstStyle/>
        <a:p>
          <a:pPr rtl="1"/>
          <a:endParaRPr lang="fa-IR" sz="1600">
            <a:cs typeface="B Koodak" panose="00000700000000000000" pitchFamily="2" charset="-78"/>
          </a:endParaRPr>
        </a:p>
      </dgm:t>
    </dgm:pt>
    <dgm:pt modelId="{06C07F95-2DBF-443E-BE88-5C6A4AD2BE01}">
      <dgm:prSet custT="1"/>
      <dgm:spPr/>
      <dgm:t>
        <a:bodyPr/>
        <a:lstStyle/>
        <a:p>
          <a:pPr rtl="1"/>
          <a:r>
            <a:rPr lang="fa-IR" sz="1600">
              <a:cs typeface="B Koodak" panose="00000700000000000000" pitchFamily="2" charset="-78"/>
            </a:rPr>
            <a:t>خودکشی</a:t>
          </a:r>
        </a:p>
      </dgm:t>
    </dgm:pt>
    <dgm:pt modelId="{EDDEE11A-2036-47B7-A397-9323B3326916}" type="parTrans" cxnId="{495041B7-C475-410C-891A-6F6FA252BE45}">
      <dgm:prSet/>
      <dgm:spPr/>
      <dgm:t>
        <a:bodyPr/>
        <a:lstStyle/>
        <a:p>
          <a:pPr rtl="1"/>
          <a:endParaRPr lang="fa-IR" sz="1600">
            <a:cs typeface="B Koodak" panose="00000700000000000000" pitchFamily="2" charset="-78"/>
          </a:endParaRPr>
        </a:p>
      </dgm:t>
    </dgm:pt>
    <dgm:pt modelId="{DA1C61C6-F54F-42A7-8BAF-62B821AE465E}" type="sibTrans" cxnId="{495041B7-C475-410C-891A-6F6FA252BE45}">
      <dgm:prSet/>
      <dgm:spPr/>
      <dgm:t>
        <a:bodyPr/>
        <a:lstStyle/>
        <a:p>
          <a:pPr rtl="1"/>
          <a:endParaRPr lang="fa-IR" sz="1600">
            <a:cs typeface="B Koodak" panose="00000700000000000000" pitchFamily="2" charset="-78"/>
          </a:endParaRPr>
        </a:p>
      </dgm:t>
    </dgm:pt>
    <dgm:pt modelId="{D2E329CF-FB4E-4C6C-862E-284A2164EE9B}">
      <dgm:prSet custT="1"/>
      <dgm:spPr/>
      <dgm:t>
        <a:bodyPr/>
        <a:lstStyle/>
        <a:p>
          <a:pPr rtl="1"/>
          <a:r>
            <a:rPr lang="fa-IR" sz="1600" dirty="0">
              <a:cs typeface="B Koodak" panose="00000700000000000000" pitchFamily="2" charset="-78"/>
            </a:rPr>
            <a:t>رفتارهای نا سالم</a:t>
          </a:r>
        </a:p>
      </dgm:t>
    </dgm:pt>
    <dgm:pt modelId="{FE363661-ED2B-47A6-8EE8-C4C6B725C64B}" type="parTrans" cxnId="{A72BC749-9530-48C6-8245-EE95BBAED83D}">
      <dgm:prSet/>
      <dgm:spPr/>
      <dgm:t>
        <a:bodyPr/>
        <a:lstStyle/>
        <a:p>
          <a:pPr rtl="1"/>
          <a:endParaRPr lang="fa-IR" sz="1600">
            <a:cs typeface="B Koodak" panose="00000700000000000000" pitchFamily="2" charset="-78"/>
          </a:endParaRPr>
        </a:p>
      </dgm:t>
    </dgm:pt>
    <dgm:pt modelId="{64E6DD09-D9D2-4AAC-A81E-35DD7B57CB7B}" type="sibTrans" cxnId="{A72BC749-9530-48C6-8245-EE95BBAED83D}">
      <dgm:prSet/>
      <dgm:spPr/>
      <dgm:t>
        <a:bodyPr/>
        <a:lstStyle/>
        <a:p>
          <a:pPr rtl="1"/>
          <a:endParaRPr lang="fa-IR" sz="1600">
            <a:cs typeface="B Koodak" panose="00000700000000000000" pitchFamily="2" charset="-78"/>
          </a:endParaRPr>
        </a:p>
      </dgm:t>
    </dgm:pt>
    <dgm:pt modelId="{66807BFD-0783-4F1B-84A3-D539E7FA496C}">
      <dgm:prSet custT="1"/>
      <dgm:spPr/>
      <dgm:t>
        <a:bodyPr/>
        <a:lstStyle/>
        <a:p>
          <a:pPr rtl="1"/>
          <a:r>
            <a:rPr lang="fa-IR" sz="1600">
              <a:cs typeface="B Koodak" panose="00000700000000000000" pitchFamily="2" charset="-78"/>
            </a:rPr>
            <a:t>سلامت باروری</a:t>
          </a:r>
        </a:p>
      </dgm:t>
    </dgm:pt>
    <dgm:pt modelId="{4AA93B12-4D71-4D73-B4EC-0C7FE8C42683}" type="parTrans" cxnId="{79DDA91E-8278-4F6A-88D3-0551A232AFC6}">
      <dgm:prSet/>
      <dgm:spPr/>
      <dgm:t>
        <a:bodyPr/>
        <a:lstStyle/>
        <a:p>
          <a:pPr rtl="1"/>
          <a:endParaRPr lang="fa-IR" sz="1600">
            <a:cs typeface="B Koodak" panose="00000700000000000000" pitchFamily="2" charset="-78"/>
          </a:endParaRPr>
        </a:p>
      </dgm:t>
    </dgm:pt>
    <dgm:pt modelId="{EFA2F622-5A87-47C8-AF01-164401C4E984}" type="sibTrans" cxnId="{79DDA91E-8278-4F6A-88D3-0551A232AFC6}">
      <dgm:prSet/>
      <dgm:spPr/>
      <dgm:t>
        <a:bodyPr/>
        <a:lstStyle/>
        <a:p>
          <a:pPr rtl="1"/>
          <a:endParaRPr lang="fa-IR" sz="1600">
            <a:cs typeface="B Koodak" panose="00000700000000000000" pitchFamily="2" charset="-78"/>
          </a:endParaRPr>
        </a:p>
      </dgm:t>
    </dgm:pt>
    <dgm:pt modelId="{C5F37D99-118C-432B-B2FC-FBC36F2874FE}">
      <dgm:prSet custT="1"/>
      <dgm:spPr/>
      <dgm:t>
        <a:bodyPr/>
        <a:lstStyle/>
        <a:p>
          <a:pPr rtl="1"/>
          <a:r>
            <a:rPr lang="fa-IR" sz="1600" dirty="0">
              <a:cs typeface="B Koodak" panose="00000700000000000000" pitchFamily="2" charset="-78"/>
            </a:rPr>
            <a:t>سلامت روانی و فیزیکی</a:t>
          </a:r>
        </a:p>
      </dgm:t>
    </dgm:pt>
    <dgm:pt modelId="{1131C609-5D03-43E4-BC97-3FD8FDD4306E}" type="parTrans" cxnId="{AE6335B8-3BD2-4BA6-BB22-C0620A46A282}">
      <dgm:prSet/>
      <dgm:spPr/>
      <dgm:t>
        <a:bodyPr/>
        <a:lstStyle/>
        <a:p>
          <a:pPr rtl="1"/>
          <a:endParaRPr lang="fa-IR" sz="1600">
            <a:cs typeface="B Koodak" panose="00000700000000000000" pitchFamily="2" charset="-78"/>
          </a:endParaRPr>
        </a:p>
      </dgm:t>
    </dgm:pt>
    <dgm:pt modelId="{5F51A12D-465A-483F-8316-A20CFEA3978E}" type="sibTrans" cxnId="{AE6335B8-3BD2-4BA6-BB22-C0620A46A282}">
      <dgm:prSet/>
      <dgm:spPr/>
      <dgm:t>
        <a:bodyPr/>
        <a:lstStyle/>
        <a:p>
          <a:pPr rtl="1"/>
          <a:endParaRPr lang="fa-IR" sz="1600">
            <a:cs typeface="B Koodak" panose="00000700000000000000" pitchFamily="2" charset="-78"/>
          </a:endParaRPr>
        </a:p>
      </dgm:t>
    </dgm:pt>
    <dgm:pt modelId="{0CDDAFDA-0257-41FF-94F0-EAFDD50328D2}">
      <dgm:prSet custT="1"/>
      <dgm:spPr/>
      <dgm:t>
        <a:bodyPr/>
        <a:lstStyle/>
        <a:p>
          <a:pPr rtl="1"/>
          <a:r>
            <a:rPr lang="fa-IR" sz="1600" b="1">
              <a:cs typeface="B Koodak" panose="00000700000000000000" pitchFamily="2" charset="-78"/>
            </a:rPr>
            <a:t>مصرف الکل و مواد مخدر</a:t>
          </a:r>
        </a:p>
        <a:p>
          <a:pPr rtl="1"/>
          <a:r>
            <a:rPr lang="fa-IR" sz="1600" b="1">
              <a:cs typeface="B Koodak" panose="00000700000000000000" pitchFamily="2" charset="-78"/>
            </a:rPr>
            <a:t>مصرف سیگار و دخانیات</a:t>
          </a:r>
        </a:p>
        <a:p>
          <a:pPr rtl="1"/>
          <a:r>
            <a:rPr lang="fa-IR" sz="1600" b="1">
              <a:cs typeface="B Koodak" panose="00000700000000000000" pitchFamily="2" charset="-78"/>
            </a:rPr>
            <a:t> تاخیر در مراقبتها</a:t>
          </a:r>
        </a:p>
      </dgm:t>
    </dgm:pt>
    <dgm:pt modelId="{1F57500D-9747-4466-A480-918868EE4582}" type="parTrans" cxnId="{8EA56557-E899-44A6-990E-FAB218242BEC}">
      <dgm:prSet/>
      <dgm:spPr/>
      <dgm:t>
        <a:bodyPr/>
        <a:lstStyle/>
        <a:p>
          <a:pPr rtl="1"/>
          <a:endParaRPr lang="fa-IR" sz="1600"/>
        </a:p>
      </dgm:t>
    </dgm:pt>
    <dgm:pt modelId="{B0AFADCC-5087-4AED-87F0-C663CE6FE469}" type="sibTrans" cxnId="{8EA56557-E899-44A6-990E-FAB218242BEC}">
      <dgm:prSet/>
      <dgm:spPr/>
      <dgm:t>
        <a:bodyPr/>
        <a:lstStyle/>
        <a:p>
          <a:pPr rtl="1"/>
          <a:endParaRPr lang="fa-IR" sz="1600"/>
        </a:p>
      </dgm:t>
    </dgm:pt>
    <dgm:pt modelId="{1F329351-D94E-414F-AB52-00FFE066E594}">
      <dgm:prSet custT="1"/>
      <dgm:spPr/>
      <dgm:t>
        <a:bodyPr/>
        <a:lstStyle/>
        <a:p>
          <a:pPr rtl="1"/>
          <a:r>
            <a:rPr lang="fa-IR" sz="1600" dirty="0">
              <a:cs typeface="B Koodak" panose="00000700000000000000" pitchFamily="2" charset="-78"/>
            </a:rPr>
            <a:t>کم وزنی نوزاد</a:t>
          </a:r>
        </a:p>
        <a:p>
          <a:pPr rtl="1"/>
          <a:r>
            <a:rPr lang="fa-IR" sz="1600" dirty="0">
              <a:cs typeface="B Koodak" panose="00000700000000000000" pitchFamily="2" charset="-78"/>
            </a:rPr>
            <a:t>زایمان زودرس</a:t>
          </a:r>
        </a:p>
        <a:p>
          <a:pPr rtl="1"/>
          <a:r>
            <a:rPr lang="fa-IR" sz="1600" dirty="0">
              <a:cs typeface="B Koodak" panose="00000700000000000000" pitchFamily="2" charset="-78"/>
            </a:rPr>
            <a:t>وزن گیری ناکافی</a:t>
          </a:r>
        </a:p>
        <a:p>
          <a:pPr rtl="1"/>
          <a:r>
            <a:rPr lang="fa-IR" sz="1600" dirty="0">
              <a:cs typeface="B Koodak" panose="00000700000000000000" pitchFamily="2" charset="-78"/>
            </a:rPr>
            <a:t>مشکلات مامایی</a:t>
          </a:r>
        </a:p>
        <a:p>
          <a:pPr rtl="1"/>
          <a:r>
            <a:rPr lang="en-US" sz="1600" dirty="0">
              <a:cs typeface="B Koodak" panose="00000700000000000000" pitchFamily="2" charset="-78"/>
            </a:rPr>
            <a:t>HIV</a:t>
          </a:r>
          <a:r>
            <a:rPr lang="fa-IR" sz="1600" dirty="0">
              <a:cs typeface="B Koodak" panose="00000700000000000000" pitchFamily="2" charset="-78"/>
            </a:rPr>
            <a:t> و </a:t>
          </a:r>
          <a:r>
            <a:rPr lang="en-US" sz="1600" dirty="0">
              <a:cs typeface="B Koodak" panose="00000700000000000000" pitchFamily="2" charset="-78"/>
            </a:rPr>
            <a:t>STI</a:t>
          </a:r>
        </a:p>
        <a:p>
          <a:pPr rtl="1"/>
          <a:r>
            <a:rPr lang="fa-IR" sz="1600" dirty="0">
              <a:cs typeface="B Koodak" panose="00000700000000000000" pitchFamily="2" charset="-78"/>
            </a:rPr>
            <a:t>سقط</a:t>
          </a:r>
        </a:p>
        <a:p>
          <a:pPr rtl="1"/>
          <a:r>
            <a:rPr lang="fa-IR" sz="1600" dirty="0">
              <a:cs typeface="B Koodak" panose="00000700000000000000" pitchFamily="2" charset="-78"/>
            </a:rPr>
            <a:t>سقط غیر ایمن</a:t>
          </a:r>
        </a:p>
      </dgm:t>
    </dgm:pt>
    <dgm:pt modelId="{0EB4AF86-D03D-4919-BBA0-9D5A2A66821E}" type="parTrans" cxnId="{3377591E-434C-44AC-BDA9-48EF9BD82ADE}">
      <dgm:prSet/>
      <dgm:spPr/>
      <dgm:t>
        <a:bodyPr/>
        <a:lstStyle/>
        <a:p>
          <a:pPr rtl="1"/>
          <a:endParaRPr lang="fa-IR" sz="1600"/>
        </a:p>
      </dgm:t>
    </dgm:pt>
    <dgm:pt modelId="{3BAD904B-8F27-4D56-A994-96E9497276CF}" type="sibTrans" cxnId="{3377591E-434C-44AC-BDA9-48EF9BD82ADE}">
      <dgm:prSet/>
      <dgm:spPr/>
      <dgm:t>
        <a:bodyPr/>
        <a:lstStyle/>
        <a:p>
          <a:pPr rtl="1"/>
          <a:endParaRPr lang="fa-IR" sz="1600"/>
        </a:p>
      </dgm:t>
    </dgm:pt>
    <dgm:pt modelId="{D2A6E95A-38BD-4292-AFB0-E82E0B0EA1BF}">
      <dgm:prSet custT="1"/>
      <dgm:spPr/>
      <dgm:t>
        <a:bodyPr/>
        <a:lstStyle/>
        <a:p>
          <a:pPr rtl="1"/>
          <a:r>
            <a:rPr lang="fa-IR" sz="1600">
              <a:cs typeface="B Koodak" panose="00000700000000000000" pitchFamily="2" charset="-78"/>
            </a:rPr>
            <a:t>صدمات</a:t>
          </a:r>
        </a:p>
        <a:p>
          <a:pPr rtl="1"/>
          <a:r>
            <a:rPr lang="fa-IR" sz="1600">
              <a:cs typeface="B Koodak" panose="00000700000000000000" pitchFamily="2" charset="-78"/>
            </a:rPr>
            <a:t>اختلالات فیزیکی</a:t>
          </a:r>
        </a:p>
        <a:p>
          <a:pPr rtl="1"/>
          <a:r>
            <a:rPr lang="fa-IR" sz="1600">
              <a:cs typeface="B Koodak" panose="00000700000000000000" pitchFamily="2" charset="-78"/>
            </a:rPr>
            <a:t>نشانه های جسمی</a:t>
          </a:r>
        </a:p>
        <a:p>
          <a:pPr rtl="1"/>
          <a:r>
            <a:rPr lang="fa-IR" sz="1600">
              <a:cs typeface="B Koodak" panose="00000700000000000000" pitchFamily="2" charset="-78"/>
            </a:rPr>
            <a:t>افسردگی</a:t>
          </a:r>
        </a:p>
        <a:p>
          <a:pPr rtl="1"/>
          <a:r>
            <a:rPr lang="fa-IR" sz="1600">
              <a:cs typeface="B Koodak" panose="00000700000000000000" pitchFamily="2" charset="-78"/>
            </a:rPr>
            <a:t>کمبود یا نبود وابستگی به بچه</a:t>
          </a:r>
        </a:p>
        <a:p>
          <a:pPr rtl="1"/>
          <a:r>
            <a:rPr lang="fa-IR" sz="1600">
              <a:cs typeface="B Koodak" panose="00000700000000000000" pitchFamily="2" charset="-78"/>
            </a:rPr>
            <a:t>تاثیرات بر روی فرزند</a:t>
          </a:r>
        </a:p>
      </dgm:t>
    </dgm:pt>
    <dgm:pt modelId="{7A2EB8DD-9A5B-4CC2-BDFD-7459833C451F}" type="parTrans" cxnId="{1384AE66-F38F-4401-AF28-D33655B6B1D7}">
      <dgm:prSet/>
      <dgm:spPr/>
      <dgm:t>
        <a:bodyPr/>
        <a:lstStyle/>
        <a:p>
          <a:pPr rtl="1"/>
          <a:endParaRPr lang="fa-IR" sz="1600"/>
        </a:p>
      </dgm:t>
    </dgm:pt>
    <dgm:pt modelId="{98A6A817-2BA7-4A4E-B09C-7677F3E82EBF}" type="sibTrans" cxnId="{1384AE66-F38F-4401-AF28-D33655B6B1D7}">
      <dgm:prSet/>
      <dgm:spPr/>
      <dgm:t>
        <a:bodyPr/>
        <a:lstStyle/>
        <a:p>
          <a:pPr rtl="1"/>
          <a:endParaRPr lang="fa-IR" sz="1600"/>
        </a:p>
      </dgm:t>
    </dgm:pt>
    <dgm:pt modelId="{5AA7506A-BDB6-40A6-93C8-DB069255E6F9}" type="pres">
      <dgm:prSet presAssocID="{F535D43A-7849-4A86-ABC6-FCB1D92F5C7B}" presName="hierChild1" presStyleCnt="0">
        <dgm:presLayoutVars>
          <dgm:chPref val="1"/>
          <dgm:dir/>
          <dgm:animOne val="branch"/>
          <dgm:animLvl val="lvl"/>
          <dgm:resizeHandles/>
        </dgm:presLayoutVars>
      </dgm:prSet>
      <dgm:spPr/>
      <dgm:t>
        <a:bodyPr/>
        <a:lstStyle/>
        <a:p>
          <a:pPr rtl="1"/>
          <a:endParaRPr lang="fa-IR"/>
        </a:p>
      </dgm:t>
    </dgm:pt>
    <dgm:pt modelId="{F01CB9D1-33E6-45A9-A490-24AF56A472EB}" type="pres">
      <dgm:prSet presAssocID="{4576F900-130D-4AAA-9AE9-3E276616A6D0}" presName="hierRoot1" presStyleCnt="0"/>
      <dgm:spPr/>
    </dgm:pt>
    <dgm:pt modelId="{A6B457CD-D8CC-43DA-B87E-0260B223E575}" type="pres">
      <dgm:prSet presAssocID="{4576F900-130D-4AAA-9AE9-3E276616A6D0}" presName="composite" presStyleCnt="0"/>
      <dgm:spPr/>
    </dgm:pt>
    <dgm:pt modelId="{6EDB6AEF-9795-49FA-AD75-279B7D3FEDD2}" type="pres">
      <dgm:prSet presAssocID="{4576F900-130D-4AAA-9AE9-3E276616A6D0}" presName="background" presStyleLbl="node0" presStyleIdx="0" presStyleCnt="1"/>
      <dgm:spPr/>
    </dgm:pt>
    <dgm:pt modelId="{50D860A7-9EA1-41CA-BF32-DC1B88275E0E}" type="pres">
      <dgm:prSet presAssocID="{4576F900-130D-4AAA-9AE9-3E276616A6D0}" presName="text" presStyleLbl="fgAcc0" presStyleIdx="0" presStyleCnt="1" custScaleX="290123" custLinFactNeighborX="37302" custLinFactNeighborY="-61949">
        <dgm:presLayoutVars>
          <dgm:chPref val="3"/>
        </dgm:presLayoutVars>
      </dgm:prSet>
      <dgm:spPr/>
      <dgm:t>
        <a:bodyPr/>
        <a:lstStyle/>
        <a:p>
          <a:pPr rtl="1"/>
          <a:endParaRPr lang="fa-IR"/>
        </a:p>
      </dgm:t>
    </dgm:pt>
    <dgm:pt modelId="{DC4C44AF-BAAD-4EAE-9123-CA43888AC79A}" type="pres">
      <dgm:prSet presAssocID="{4576F900-130D-4AAA-9AE9-3E276616A6D0}" presName="hierChild2" presStyleCnt="0"/>
      <dgm:spPr/>
    </dgm:pt>
    <dgm:pt modelId="{B30D1B0A-DD10-498B-96B7-4B66F6FDB18C}" type="pres">
      <dgm:prSet presAssocID="{7CB4B09F-B6F1-44CF-B7E8-59CC3BAC01AB}" presName="Name10" presStyleLbl="parChTrans1D2" presStyleIdx="0" presStyleCnt="2"/>
      <dgm:spPr/>
      <dgm:t>
        <a:bodyPr/>
        <a:lstStyle/>
        <a:p>
          <a:pPr rtl="1"/>
          <a:endParaRPr lang="fa-IR"/>
        </a:p>
      </dgm:t>
    </dgm:pt>
    <dgm:pt modelId="{5DDB8771-5279-4318-895D-B599E2FC7734}" type="pres">
      <dgm:prSet presAssocID="{EE1222DE-AF6F-4142-ACE9-1C803D745407}" presName="hierRoot2" presStyleCnt="0"/>
      <dgm:spPr/>
    </dgm:pt>
    <dgm:pt modelId="{828CF950-5D06-4E5D-B724-4F87E3C23D04}" type="pres">
      <dgm:prSet presAssocID="{EE1222DE-AF6F-4142-ACE9-1C803D745407}" presName="composite2" presStyleCnt="0"/>
      <dgm:spPr/>
    </dgm:pt>
    <dgm:pt modelId="{88627E8A-1603-4F2F-A72A-9DA735295562}" type="pres">
      <dgm:prSet presAssocID="{EE1222DE-AF6F-4142-ACE9-1C803D745407}" presName="background2" presStyleLbl="asst1" presStyleIdx="0" presStyleCnt="1"/>
      <dgm:spPr/>
    </dgm:pt>
    <dgm:pt modelId="{73161024-7E16-4967-81F7-35A4E1BF29B4}" type="pres">
      <dgm:prSet presAssocID="{EE1222DE-AF6F-4142-ACE9-1C803D745407}" presName="text2" presStyleLbl="fgAcc2" presStyleIdx="0" presStyleCnt="2" custScaleX="159769" custScaleY="88396" custLinFactY="-1861" custLinFactNeighborX="-21477" custLinFactNeighborY="-100000">
        <dgm:presLayoutVars>
          <dgm:chPref val="3"/>
        </dgm:presLayoutVars>
      </dgm:prSet>
      <dgm:spPr/>
      <dgm:t>
        <a:bodyPr/>
        <a:lstStyle/>
        <a:p>
          <a:pPr rtl="1"/>
          <a:endParaRPr lang="fa-IR"/>
        </a:p>
      </dgm:t>
    </dgm:pt>
    <dgm:pt modelId="{E2557E24-D601-42CB-9B10-3902FEF4A104}" type="pres">
      <dgm:prSet presAssocID="{EE1222DE-AF6F-4142-ACE9-1C803D745407}" presName="hierChild3" presStyleCnt="0"/>
      <dgm:spPr/>
    </dgm:pt>
    <dgm:pt modelId="{C9F4429F-4472-472E-8B8B-E36002161A73}" type="pres">
      <dgm:prSet presAssocID="{B5092839-3A65-45BE-A905-6A4ECFDA81DF}" presName="Name17" presStyleLbl="parChTrans1D3" presStyleIdx="0" presStyleCnt="5"/>
      <dgm:spPr/>
      <dgm:t>
        <a:bodyPr/>
        <a:lstStyle/>
        <a:p>
          <a:pPr rtl="1"/>
          <a:endParaRPr lang="fa-IR"/>
        </a:p>
      </dgm:t>
    </dgm:pt>
    <dgm:pt modelId="{CCF4D45B-DCEC-4356-8DDF-7EADDDB4FBBF}" type="pres">
      <dgm:prSet presAssocID="{46FA22F0-5852-4A3B-8E97-9E1B07DD0A97}" presName="hierRoot3" presStyleCnt="0"/>
      <dgm:spPr/>
    </dgm:pt>
    <dgm:pt modelId="{22BD4849-B832-491E-A7D4-715867B91675}" type="pres">
      <dgm:prSet presAssocID="{46FA22F0-5852-4A3B-8E97-9E1B07DD0A97}" presName="composite3" presStyleCnt="0"/>
      <dgm:spPr/>
    </dgm:pt>
    <dgm:pt modelId="{5F51C8DC-F098-4CE2-9CE0-B914A4B6FCCC}" type="pres">
      <dgm:prSet presAssocID="{46FA22F0-5852-4A3B-8E97-9E1B07DD0A97}" presName="background3" presStyleLbl="node3" presStyleIdx="0" presStyleCnt="5"/>
      <dgm:spPr/>
    </dgm:pt>
    <dgm:pt modelId="{50F18B3E-AE84-4E8D-84C4-1817EDCBA769}" type="pres">
      <dgm:prSet presAssocID="{46FA22F0-5852-4A3B-8E97-9E1B07DD0A97}" presName="text3" presStyleLbl="fgAcc3" presStyleIdx="0" presStyleCnt="5" custLinFactY="-10366" custLinFactNeighborX="-4521" custLinFactNeighborY="-100000">
        <dgm:presLayoutVars>
          <dgm:chPref val="3"/>
        </dgm:presLayoutVars>
      </dgm:prSet>
      <dgm:spPr/>
      <dgm:t>
        <a:bodyPr/>
        <a:lstStyle/>
        <a:p>
          <a:pPr rtl="1"/>
          <a:endParaRPr lang="fa-IR"/>
        </a:p>
      </dgm:t>
    </dgm:pt>
    <dgm:pt modelId="{8954A9AC-39FF-40CC-869D-11D60E98DB10}" type="pres">
      <dgm:prSet presAssocID="{46FA22F0-5852-4A3B-8E97-9E1B07DD0A97}" presName="hierChild4" presStyleCnt="0"/>
      <dgm:spPr/>
    </dgm:pt>
    <dgm:pt modelId="{7891DA0D-D39E-4051-B319-E329B304E84B}" type="pres">
      <dgm:prSet presAssocID="{EDDEE11A-2036-47B7-A397-9323B3326916}" presName="Name17" presStyleLbl="parChTrans1D3" presStyleIdx="1" presStyleCnt="5"/>
      <dgm:spPr/>
      <dgm:t>
        <a:bodyPr/>
        <a:lstStyle/>
        <a:p>
          <a:pPr rtl="1"/>
          <a:endParaRPr lang="fa-IR"/>
        </a:p>
      </dgm:t>
    </dgm:pt>
    <dgm:pt modelId="{27AE7ED9-2C95-47DC-AB46-4DB6B787A7A6}" type="pres">
      <dgm:prSet presAssocID="{06C07F95-2DBF-443E-BE88-5C6A4AD2BE01}" presName="hierRoot3" presStyleCnt="0"/>
      <dgm:spPr/>
    </dgm:pt>
    <dgm:pt modelId="{91006894-8A3E-4872-A928-E6E8024890E0}" type="pres">
      <dgm:prSet presAssocID="{06C07F95-2DBF-443E-BE88-5C6A4AD2BE01}" presName="composite3" presStyleCnt="0"/>
      <dgm:spPr/>
    </dgm:pt>
    <dgm:pt modelId="{E008F1C4-C8A4-4729-8B9F-5759AC6718EC}" type="pres">
      <dgm:prSet presAssocID="{06C07F95-2DBF-443E-BE88-5C6A4AD2BE01}" presName="background3" presStyleLbl="node3" presStyleIdx="1" presStyleCnt="5"/>
      <dgm:spPr/>
    </dgm:pt>
    <dgm:pt modelId="{D7630660-91AB-41E5-9C10-DD569EE30D75}" type="pres">
      <dgm:prSet presAssocID="{06C07F95-2DBF-443E-BE88-5C6A4AD2BE01}" presName="text3" presStyleLbl="fgAcc3" presStyleIdx="1" presStyleCnt="5" custLinFactY="-10366" custLinFactNeighborX="-4521" custLinFactNeighborY="-100000">
        <dgm:presLayoutVars>
          <dgm:chPref val="3"/>
        </dgm:presLayoutVars>
      </dgm:prSet>
      <dgm:spPr/>
      <dgm:t>
        <a:bodyPr/>
        <a:lstStyle/>
        <a:p>
          <a:pPr rtl="1"/>
          <a:endParaRPr lang="fa-IR"/>
        </a:p>
      </dgm:t>
    </dgm:pt>
    <dgm:pt modelId="{E9D92F60-8A5C-435F-936B-6445820ADDC5}" type="pres">
      <dgm:prSet presAssocID="{06C07F95-2DBF-443E-BE88-5C6A4AD2BE01}" presName="hierChild4" presStyleCnt="0"/>
      <dgm:spPr/>
    </dgm:pt>
    <dgm:pt modelId="{69A77CD7-A4F7-4F2B-956F-E88A1A819A8C}" type="pres">
      <dgm:prSet presAssocID="{4A10C3CD-37BD-4301-986C-C90C2540B1D3}" presName="Name10" presStyleLbl="parChTrans1D2" presStyleIdx="1" presStyleCnt="2"/>
      <dgm:spPr/>
      <dgm:t>
        <a:bodyPr/>
        <a:lstStyle/>
        <a:p>
          <a:pPr rtl="1"/>
          <a:endParaRPr lang="fa-IR"/>
        </a:p>
      </dgm:t>
    </dgm:pt>
    <dgm:pt modelId="{B93BDEF5-F208-46A4-8078-F045A5741FFA}" type="pres">
      <dgm:prSet presAssocID="{55AD51E9-7264-4E98-A459-9A44C89ACC3B}" presName="hierRoot2" presStyleCnt="0"/>
      <dgm:spPr/>
    </dgm:pt>
    <dgm:pt modelId="{FA5D3E59-474F-4EC0-9BD0-5083C40E88BE}" type="pres">
      <dgm:prSet presAssocID="{55AD51E9-7264-4E98-A459-9A44C89ACC3B}" presName="composite2" presStyleCnt="0"/>
      <dgm:spPr/>
    </dgm:pt>
    <dgm:pt modelId="{65FD5E94-B191-4700-87F2-5167C1B82724}" type="pres">
      <dgm:prSet presAssocID="{55AD51E9-7264-4E98-A459-9A44C89ACC3B}" presName="background2" presStyleLbl="node2" presStyleIdx="0" presStyleCnt="1"/>
      <dgm:spPr/>
    </dgm:pt>
    <dgm:pt modelId="{5A96A1D6-73E7-4C7D-B79A-6120495848C4}" type="pres">
      <dgm:prSet presAssocID="{55AD51E9-7264-4E98-A459-9A44C89ACC3B}" presName="text2" presStyleLbl="fgAcc2" presStyleIdx="1" presStyleCnt="2" custScaleX="155895" custScaleY="89498" custLinFactX="11906" custLinFactY="-4102" custLinFactNeighborX="100000" custLinFactNeighborY="-100000">
        <dgm:presLayoutVars>
          <dgm:chPref val="3"/>
        </dgm:presLayoutVars>
      </dgm:prSet>
      <dgm:spPr/>
      <dgm:t>
        <a:bodyPr/>
        <a:lstStyle/>
        <a:p>
          <a:pPr rtl="1"/>
          <a:endParaRPr lang="fa-IR"/>
        </a:p>
      </dgm:t>
    </dgm:pt>
    <dgm:pt modelId="{5FFCCB73-30AA-4D3F-BBD6-8A73CFF1E159}" type="pres">
      <dgm:prSet presAssocID="{55AD51E9-7264-4E98-A459-9A44C89ACC3B}" presName="hierChild3" presStyleCnt="0"/>
      <dgm:spPr/>
    </dgm:pt>
    <dgm:pt modelId="{1E682EA3-F588-4354-94E9-9AAF156BBF89}" type="pres">
      <dgm:prSet presAssocID="{FE363661-ED2B-47A6-8EE8-C4C6B725C64B}" presName="Name17" presStyleLbl="parChTrans1D3" presStyleIdx="2" presStyleCnt="5" custSzY="196385"/>
      <dgm:spPr/>
      <dgm:t>
        <a:bodyPr/>
        <a:lstStyle/>
        <a:p>
          <a:pPr rtl="1"/>
          <a:endParaRPr lang="fa-IR"/>
        </a:p>
      </dgm:t>
    </dgm:pt>
    <dgm:pt modelId="{658FD346-2E96-48D6-B718-06EFB37533AA}" type="pres">
      <dgm:prSet presAssocID="{D2E329CF-FB4E-4C6C-862E-284A2164EE9B}" presName="hierRoot3" presStyleCnt="0"/>
      <dgm:spPr/>
    </dgm:pt>
    <dgm:pt modelId="{03D67A66-F82B-475F-9C1F-E9EEB3B08C09}" type="pres">
      <dgm:prSet presAssocID="{D2E329CF-FB4E-4C6C-862E-284A2164EE9B}" presName="composite3" presStyleCnt="0"/>
      <dgm:spPr/>
    </dgm:pt>
    <dgm:pt modelId="{247FEEE9-97BB-4417-8C69-2EB27630F701}" type="pres">
      <dgm:prSet presAssocID="{D2E329CF-FB4E-4C6C-862E-284A2164EE9B}" presName="background3" presStyleLbl="node3" presStyleIdx="2" presStyleCnt="5"/>
      <dgm:spPr/>
    </dgm:pt>
    <dgm:pt modelId="{91013CF5-8205-4420-B580-CE7C6375728C}" type="pres">
      <dgm:prSet presAssocID="{D2E329CF-FB4E-4C6C-862E-284A2164EE9B}" presName="text3" presStyleLbl="fgAcc3" presStyleIdx="2" presStyleCnt="5" custAng="0" custScaleX="146865" custScaleY="99432" custLinFactY="-8319" custLinFactNeighborX="18878" custLinFactNeighborY="-100000">
        <dgm:presLayoutVars>
          <dgm:chPref val="3"/>
        </dgm:presLayoutVars>
      </dgm:prSet>
      <dgm:spPr/>
      <dgm:t>
        <a:bodyPr/>
        <a:lstStyle/>
        <a:p>
          <a:pPr rtl="1"/>
          <a:endParaRPr lang="fa-IR"/>
        </a:p>
      </dgm:t>
    </dgm:pt>
    <dgm:pt modelId="{8E6C4384-CE11-47CE-8148-35490E1918F9}" type="pres">
      <dgm:prSet presAssocID="{D2E329CF-FB4E-4C6C-862E-284A2164EE9B}" presName="hierChild4" presStyleCnt="0"/>
      <dgm:spPr/>
    </dgm:pt>
    <dgm:pt modelId="{DCA3FC40-BA72-4E0E-9842-EF51832CAF4E}" type="pres">
      <dgm:prSet presAssocID="{1F57500D-9747-4466-A480-918868EE4582}" presName="Name23" presStyleLbl="parChTrans1D4" presStyleIdx="0" presStyleCnt="3"/>
      <dgm:spPr/>
      <dgm:t>
        <a:bodyPr/>
        <a:lstStyle/>
        <a:p>
          <a:pPr rtl="1"/>
          <a:endParaRPr lang="fa-IR"/>
        </a:p>
      </dgm:t>
    </dgm:pt>
    <dgm:pt modelId="{F2C91DF7-1781-4852-BABC-BAB0F7590A0A}" type="pres">
      <dgm:prSet presAssocID="{0CDDAFDA-0257-41FF-94F0-EAFDD50328D2}" presName="hierRoot4" presStyleCnt="0"/>
      <dgm:spPr/>
    </dgm:pt>
    <dgm:pt modelId="{6F932A09-E386-4D50-A4C1-DCD46D265387}" type="pres">
      <dgm:prSet presAssocID="{0CDDAFDA-0257-41FF-94F0-EAFDD50328D2}" presName="composite4" presStyleCnt="0"/>
      <dgm:spPr/>
    </dgm:pt>
    <dgm:pt modelId="{75D99D23-207B-43FF-B3C1-C66DE85FE94B}" type="pres">
      <dgm:prSet presAssocID="{0CDDAFDA-0257-41FF-94F0-EAFDD50328D2}" presName="background4" presStyleLbl="node4" presStyleIdx="0" presStyleCnt="3"/>
      <dgm:spPr/>
    </dgm:pt>
    <dgm:pt modelId="{30CCDF15-1A40-48F9-BF4C-729E79317C47}" type="pres">
      <dgm:prSet presAssocID="{0CDDAFDA-0257-41FF-94F0-EAFDD50328D2}" presName="text4" presStyleLbl="fgAcc4" presStyleIdx="0" presStyleCnt="3" custScaleX="201535" custScaleY="252856" custLinFactNeighborX="-22066" custLinFactNeighborY="-79166">
        <dgm:presLayoutVars>
          <dgm:chPref val="3"/>
        </dgm:presLayoutVars>
      </dgm:prSet>
      <dgm:spPr/>
      <dgm:t>
        <a:bodyPr/>
        <a:lstStyle/>
        <a:p>
          <a:pPr rtl="1"/>
          <a:endParaRPr lang="fa-IR"/>
        </a:p>
      </dgm:t>
    </dgm:pt>
    <dgm:pt modelId="{C2603059-85FE-4911-A9F9-9E2156E7C326}" type="pres">
      <dgm:prSet presAssocID="{0CDDAFDA-0257-41FF-94F0-EAFDD50328D2}" presName="hierChild5" presStyleCnt="0"/>
      <dgm:spPr/>
    </dgm:pt>
    <dgm:pt modelId="{595830AE-7A21-49BB-9E8F-0D9A7037A830}" type="pres">
      <dgm:prSet presAssocID="{4AA93B12-4D71-4D73-B4EC-0C7FE8C42683}" presName="Name17" presStyleLbl="parChTrans1D3" presStyleIdx="3" presStyleCnt="5"/>
      <dgm:spPr/>
      <dgm:t>
        <a:bodyPr/>
        <a:lstStyle/>
        <a:p>
          <a:pPr rtl="1"/>
          <a:endParaRPr lang="fa-IR"/>
        </a:p>
      </dgm:t>
    </dgm:pt>
    <dgm:pt modelId="{36625EE4-79B6-4126-AF2C-C0C15CE0152B}" type="pres">
      <dgm:prSet presAssocID="{66807BFD-0783-4F1B-84A3-D539E7FA496C}" presName="hierRoot3" presStyleCnt="0"/>
      <dgm:spPr/>
    </dgm:pt>
    <dgm:pt modelId="{0A515B86-092F-49A2-9762-F5286D63AC1C}" type="pres">
      <dgm:prSet presAssocID="{66807BFD-0783-4F1B-84A3-D539E7FA496C}" presName="composite3" presStyleCnt="0"/>
      <dgm:spPr/>
    </dgm:pt>
    <dgm:pt modelId="{E2A9318E-C0C9-422F-B07B-826A1199AAAF}" type="pres">
      <dgm:prSet presAssocID="{66807BFD-0783-4F1B-84A3-D539E7FA496C}" presName="background3" presStyleLbl="node3" presStyleIdx="3" presStyleCnt="5"/>
      <dgm:spPr/>
    </dgm:pt>
    <dgm:pt modelId="{011F7F58-9CAF-46FE-A971-7B7E87221FD1}" type="pres">
      <dgm:prSet presAssocID="{66807BFD-0783-4F1B-84A3-D539E7FA496C}" presName="text3" presStyleLbl="fgAcc3" presStyleIdx="3" presStyleCnt="5" custAng="0" custScaleX="169344" custScaleY="99432" custLinFactY="-4512" custLinFactNeighborX="-26978" custLinFactNeighborY="-100000">
        <dgm:presLayoutVars>
          <dgm:chPref val="3"/>
        </dgm:presLayoutVars>
      </dgm:prSet>
      <dgm:spPr/>
      <dgm:t>
        <a:bodyPr/>
        <a:lstStyle/>
        <a:p>
          <a:pPr rtl="1"/>
          <a:endParaRPr lang="fa-IR"/>
        </a:p>
      </dgm:t>
    </dgm:pt>
    <dgm:pt modelId="{1DED73F3-EF74-472B-A2F9-27A710C992E3}" type="pres">
      <dgm:prSet presAssocID="{66807BFD-0783-4F1B-84A3-D539E7FA496C}" presName="hierChild4" presStyleCnt="0"/>
      <dgm:spPr/>
    </dgm:pt>
    <dgm:pt modelId="{B8B342C4-5EB4-4F58-9A46-7953523B28AD}" type="pres">
      <dgm:prSet presAssocID="{0EB4AF86-D03D-4919-BBA0-9D5A2A66821E}" presName="Name23" presStyleLbl="parChTrans1D4" presStyleIdx="1" presStyleCnt="3" custSzY="1599669"/>
      <dgm:spPr/>
      <dgm:t>
        <a:bodyPr/>
        <a:lstStyle/>
        <a:p>
          <a:pPr rtl="1"/>
          <a:endParaRPr lang="fa-IR"/>
        </a:p>
      </dgm:t>
    </dgm:pt>
    <dgm:pt modelId="{66B0A856-3939-4EFC-9893-C66F9804E5DC}" type="pres">
      <dgm:prSet presAssocID="{1F329351-D94E-414F-AB52-00FFE066E594}" presName="hierRoot4" presStyleCnt="0"/>
      <dgm:spPr/>
    </dgm:pt>
    <dgm:pt modelId="{A0551B24-C3E6-4F55-9257-3AC6835A6FEA}" type="pres">
      <dgm:prSet presAssocID="{1F329351-D94E-414F-AB52-00FFE066E594}" presName="composite4" presStyleCnt="0"/>
      <dgm:spPr/>
    </dgm:pt>
    <dgm:pt modelId="{94B9CBBF-53A4-4B5E-A64F-F0CBEA28A486}" type="pres">
      <dgm:prSet presAssocID="{1F329351-D94E-414F-AB52-00FFE066E594}" presName="background4" presStyleLbl="node4" presStyleIdx="1" presStyleCnt="3"/>
      <dgm:spPr/>
    </dgm:pt>
    <dgm:pt modelId="{E5D22F1B-FCD0-4928-ADB5-3B04B72891EF}" type="pres">
      <dgm:prSet presAssocID="{1F329351-D94E-414F-AB52-00FFE066E594}" presName="text4" presStyleLbl="fgAcc4" presStyleIdx="1" presStyleCnt="3" custScaleX="178888" custScaleY="534309" custLinFactNeighborX="-27556" custLinFactNeighborY="-73139">
        <dgm:presLayoutVars>
          <dgm:chPref val="3"/>
        </dgm:presLayoutVars>
      </dgm:prSet>
      <dgm:spPr/>
      <dgm:t>
        <a:bodyPr/>
        <a:lstStyle/>
        <a:p>
          <a:pPr rtl="1"/>
          <a:endParaRPr lang="fa-IR"/>
        </a:p>
      </dgm:t>
    </dgm:pt>
    <dgm:pt modelId="{6AAEEEC9-B7E1-417F-8D7B-938C64470C5A}" type="pres">
      <dgm:prSet presAssocID="{1F329351-D94E-414F-AB52-00FFE066E594}" presName="hierChild5" presStyleCnt="0"/>
      <dgm:spPr/>
    </dgm:pt>
    <dgm:pt modelId="{95C7DCE3-E7D7-47FF-BC32-A16B65CAE214}" type="pres">
      <dgm:prSet presAssocID="{1131C609-5D03-43E4-BC97-3FD8FDD4306E}" presName="Name17" presStyleLbl="parChTrans1D3" presStyleIdx="4" presStyleCnt="5" custSzY="337678"/>
      <dgm:spPr/>
      <dgm:t>
        <a:bodyPr/>
        <a:lstStyle/>
        <a:p>
          <a:pPr rtl="1"/>
          <a:endParaRPr lang="fa-IR"/>
        </a:p>
      </dgm:t>
    </dgm:pt>
    <dgm:pt modelId="{6C390F8F-82A6-432B-8852-02CD49B5A6F6}" type="pres">
      <dgm:prSet presAssocID="{C5F37D99-118C-432B-B2FC-FBC36F2874FE}" presName="hierRoot3" presStyleCnt="0"/>
      <dgm:spPr/>
    </dgm:pt>
    <dgm:pt modelId="{111C8DD0-68B3-4B19-A375-52FA46D25525}" type="pres">
      <dgm:prSet presAssocID="{C5F37D99-118C-432B-B2FC-FBC36F2874FE}" presName="composite3" presStyleCnt="0"/>
      <dgm:spPr/>
    </dgm:pt>
    <dgm:pt modelId="{7BB6FAE1-B0DF-427D-A3AB-E94DF1280B33}" type="pres">
      <dgm:prSet presAssocID="{C5F37D99-118C-432B-B2FC-FBC36F2874FE}" presName="background3" presStyleLbl="node3" presStyleIdx="4" presStyleCnt="5"/>
      <dgm:spPr/>
    </dgm:pt>
    <dgm:pt modelId="{DCDFEA91-98D8-4543-9B4A-79A8E76032EA}" type="pres">
      <dgm:prSet presAssocID="{C5F37D99-118C-432B-B2FC-FBC36F2874FE}" presName="text3" presStyleLbl="fgAcc3" presStyleIdx="4" presStyleCnt="5" custAng="0" custScaleX="203435" custScaleY="96904" custLinFactY="-6605" custLinFactNeighborX="-5568" custLinFactNeighborY="-100000">
        <dgm:presLayoutVars>
          <dgm:chPref val="3"/>
        </dgm:presLayoutVars>
      </dgm:prSet>
      <dgm:spPr/>
      <dgm:t>
        <a:bodyPr/>
        <a:lstStyle/>
        <a:p>
          <a:pPr rtl="1"/>
          <a:endParaRPr lang="fa-IR"/>
        </a:p>
      </dgm:t>
    </dgm:pt>
    <dgm:pt modelId="{011898B8-EABB-4492-866F-7CF5F7CFC9DF}" type="pres">
      <dgm:prSet presAssocID="{C5F37D99-118C-432B-B2FC-FBC36F2874FE}" presName="hierChild4" presStyleCnt="0"/>
      <dgm:spPr/>
    </dgm:pt>
    <dgm:pt modelId="{F41AA38F-0C68-4267-9421-4C7D3ACC1622}" type="pres">
      <dgm:prSet presAssocID="{7A2EB8DD-9A5B-4CC2-BDFD-7459833C451F}" presName="Name23" presStyleLbl="parChTrans1D4" presStyleIdx="2" presStyleCnt="3" custSzX="114027"/>
      <dgm:spPr/>
      <dgm:t>
        <a:bodyPr/>
        <a:lstStyle/>
        <a:p>
          <a:pPr rtl="1"/>
          <a:endParaRPr lang="fa-IR"/>
        </a:p>
      </dgm:t>
    </dgm:pt>
    <dgm:pt modelId="{D09B6298-FF3B-4C5E-BC8D-32837234E60D}" type="pres">
      <dgm:prSet presAssocID="{D2A6E95A-38BD-4292-AFB0-E82E0B0EA1BF}" presName="hierRoot4" presStyleCnt="0"/>
      <dgm:spPr/>
    </dgm:pt>
    <dgm:pt modelId="{036B04B9-EB34-4A14-BEFE-1891E348B808}" type="pres">
      <dgm:prSet presAssocID="{D2A6E95A-38BD-4292-AFB0-E82E0B0EA1BF}" presName="composite4" presStyleCnt="0"/>
      <dgm:spPr/>
    </dgm:pt>
    <dgm:pt modelId="{F41AB226-A48F-4EA6-8B5F-4C7917A371BD}" type="pres">
      <dgm:prSet presAssocID="{D2A6E95A-38BD-4292-AFB0-E82E0B0EA1BF}" presName="background4" presStyleLbl="node4" presStyleIdx="2" presStyleCnt="3"/>
      <dgm:spPr/>
    </dgm:pt>
    <dgm:pt modelId="{5AC1B577-4A87-45C2-9517-DB475C297159}" type="pres">
      <dgm:prSet presAssocID="{D2A6E95A-38BD-4292-AFB0-E82E0B0EA1BF}" presName="text4" presStyleLbl="fgAcc4" presStyleIdx="2" presStyleCnt="3" custScaleX="190819" custScaleY="434590" custLinFactNeighborX="-5485">
        <dgm:presLayoutVars>
          <dgm:chPref val="3"/>
        </dgm:presLayoutVars>
      </dgm:prSet>
      <dgm:spPr/>
      <dgm:t>
        <a:bodyPr/>
        <a:lstStyle/>
        <a:p>
          <a:pPr rtl="1"/>
          <a:endParaRPr lang="fa-IR"/>
        </a:p>
      </dgm:t>
    </dgm:pt>
    <dgm:pt modelId="{838521CA-7496-4A0E-9BED-8E94FF794B60}" type="pres">
      <dgm:prSet presAssocID="{D2A6E95A-38BD-4292-AFB0-E82E0B0EA1BF}" presName="hierChild5" presStyleCnt="0"/>
      <dgm:spPr/>
    </dgm:pt>
  </dgm:ptLst>
  <dgm:cxnLst>
    <dgm:cxn modelId="{2F899657-682B-4E7F-BE7F-41BFE500BFAF}" type="presOf" srcId="{D2A6E95A-38BD-4292-AFB0-E82E0B0EA1BF}" destId="{5AC1B577-4A87-45C2-9517-DB475C297159}" srcOrd="0" destOrd="0" presId="urn:microsoft.com/office/officeart/2005/8/layout/hierarchy1"/>
    <dgm:cxn modelId="{7CA2BC73-8867-48BA-83A1-9B4E91E0EF3D}" type="presOf" srcId="{4A10C3CD-37BD-4301-986C-C90C2540B1D3}" destId="{69A77CD7-A4F7-4F2B-956F-E88A1A819A8C}" srcOrd="0" destOrd="0" presId="urn:microsoft.com/office/officeart/2005/8/layout/hierarchy1"/>
    <dgm:cxn modelId="{CD59234B-FB7B-4A5A-8D32-2FAB12B8CC18}" type="presOf" srcId="{0EB4AF86-D03D-4919-BBA0-9D5A2A66821E}" destId="{B8B342C4-5EB4-4F58-9A46-7953523B28AD}" srcOrd="0" destOrd="0" presId="urn:microsoft.com/office/officeart/2005/8/layout/hierarchy1"/>
    <dgm:cxn modelId="{A0251971-9DB6-43AA-B7B2-62779EABB61E}" type="presOf" srcId="{EE1222DE-AF6F-4142-ACE9-1C803D745407}" destId="{73161024-7E16-4967-81F7-35A4E1BF29B4}" srcOrd="0" destOrd="0" presId="urn:microsoft.com/office/officeart/2005/8/layout/hierarchy1"/>
    <dgm:cxn modelId="{E9128120-FDA7-476D-A1DD-93F44DAE3F40}" type="presOf" srcId="{C5F37D99-118C-432B-B2FC-FBC36F2874FE}" destId="{DCDFEA91-98D8-4543-9B4A-79A8E76032EA}" srcOrd="0" destOrd="0" presId="urn:microsoft.com/office/officeart/2005/8/layout/hierarchy1"/>
    <dgm:cxn modelId="{C25998E6-E4A1-4373-AFFC-4015E1B0B312}" type="presOf" srcId="{F535D43A-7849-4A86-ABC6-FCB1D92F5C7B}" destId="{5AA7506A-BDB6-40A6-93C8-DB069255E6F9}" srcOrd="0" destOrd="0" presId="urn:microsoft.com/office/officeart/2005/8/layout/hierarchy1"/>
    <dgm:cxn modelId="{324BBF85-4EB9-4BD3-9CE6-FA1321BEBA44}" srcId="{4576F900-130D-4AAA-9AE9-3E276616A6D0}" destId="{EE1222DE-AF6F-4142-ACE9-1C803D745407}" srcOrd="0" destOrd="0" parTransId="{7CB4B09F-B6F1-44CF-B7E8-59CC3BAC01AB}" sibTransId="{8586713B-B724-4797-9DCF-A681E700F4FF}"/>
    <dgm:cxn modelId="{D1E66A7A-9593-43B0-95A5-9A8433E59A6E}" type="presOf" srcId="{1F57500D-9747-4466-A480-918868EE4582}" destId="{DCA3FC40-BA72-4E0E-9842-EF51832CAF4E}" srcOrd="0" destOrd="0" presId="urn:microsoft.com/office/officeart/2005/8/layout/hierarchy1"/>
    <dgm:cxn modelId="{2D4D1C18-9BE6-4977-8F07-87F1A4F77F59}" srcId="{EE1222DE-AF6F-4142-ACE9-1C803D745407}" destId="{46FA22F0-5852-4A3B-8E97-9E1B07DD0A97}" srcOrd="0" destOrd="0" parTransId="{B5092839-3A65-45BE-A905-6A4ECFDA81DF}" sibTransId="{6830A7D6-0B74-40BA-B99B-712E3A5FE04E}"/>
    <dgm:cxn modelId="{5AA5B633-DC4A-4DE5-9B88-E7B6A1F775E9}" type="presOf" srcId="{06C07F95-2DBF-443E-BE88-5C6A4AD2BE01}" destId="{D7630660-91AB-41E5-9C10-DD569EE30D75}" srcOrd="0" destOrd="0" presId="urn:microsoft.com/office/officeart/2005/8/layout/hierarchy1"/>
    <dgm:cxn modelId="{78F8E3B9-20A3-46C0-8509-C34AB4A023C1}" type="presOf" srcId="{55AD51E9-7264-4E98-A459-9A44C89ACC3B}" destId="{5A96A1D6-73E7-4C7D-B79A-6120495848C4}" srcOrd="0" destOrd="0" presId="urn:microsoft.com/office/officeart/2005/8/layout/hierarchy1"/>
    <dgm:cxn modelId="{13C649DB-99FF-4D6E-A752-BFA12105C5DB}" type="presOf" srcId="{B5092839-3A65-45BE-A905-6A4ECFDA81DF}" destId="{C9F4429F-4472-472E-8B8B-E36002161A73}" srcOrd="0" destOrd="0" presId="urn:microsoft.com/office/officeart/2005/8/layout/hierarchy1"/>
    <dgm:cxn modelId="{C621AF7C-F6A3-4851-BC01-18A060E9C5D2}" type="presOf" srcId="{FE363661-ED2B-47A6-8EE8-C4C6B725C64B}" destId="{1E682EA3-F588-4354-94E9-9AAF156BBF89}" srcOrd="0" destOrd="0" presId="urn:microsoft.com/office/officeart/2005/8/layout/hierarchy1"/>
    <dgm:cxn modelId="{AE6335B8-3BD2-4BA6-BB22-C0620A46A282}" srcId="{55AD51E9-7264-4E98-A459-9A44C89ACC3B}" destId="{C5F37D99-118C-432B-B2FC-FBC36F2874FE}" srcOrd="2" destOrd="0" parTransId="{1131C609-5D03-43E4-BC97-3FD8FDD4306E}" sibTransId="{5F51A12D-465A-483F-8316-A20CFEA3978E}"/>
    <dgm:cxn modelId="{64CDF6E8-3849-43EA-89E9-4ACB0D3A8689}" srcId="{F535D43A-7849-4A86-ABC6-FCB1D92F5C7B}" destId="{4576F900-130D-4AAA-9AE9-3E276616A6D0}" srcOrd="0" destOrd="0" parTransId="{A1D1F313-1A18-4F22-BC02-D2516406E69A}" sibTransId="{AF1DF41F-A077-49CA-B92B-BFA671C8423F}"/>
    <dgm:cxn modelId="{D5B78D69-2D40-4ED1-82FF-EACCBAF469E7}" srcId="{4576F900-130D-4AAA-9AE9-3E276616A6D0}" destId="{55AD51E9-7264-4E98-A459-9A44C89ACC3B}" srcOrd="1" destOrd="0" parTransId="{4A10C3CD-37BD-4301-986C-C90C2540B1D3}" sibTransId="{E513BDC9-DE71-479B-92E7-4B510881FAFB}"/>
    <dgm:cxn modelId="{DF920E59-A925-4E83-9D2F-B78D53AC0491}" type="presOf" srcId="{D2E329CF-FB4E-4C6C-862E-284A2164EE9B}" destId="{91013CF5-8205-4420-B580-CE7C6375728C}" srcOrd="0" destOrd="0" presId="urn:microsoft.com/office/officeart/2005/8/layout/hierarchy1"/>
    <dgm:cxn modelId="{961D87E8-70F2-4788-AB0E-824207EED217}" type="presOf" srcId="{0CDDAFDA-0257-41FF-94F0-EAFDD50328D2}" destId="{30CCDF15-1A40-48F9-BF4C-729E79317C47}" srcOrd="0" destOrd="0" presId="urn:microsoft.com/office/officeart/2005/8/layout/hierarchy1"/>
    <dgm:cxn modelId="{8EA56557-E899-44A6-990E-FAB218242BEC}" srcId="{D2E329CF-FB4E-4C6C-862E-284A2164EE9B}" destId="{0CDDAFDA-0257-41FF-94F0-EAFDD50328D2}" srcOrd="0" destOrd="0" parTransId="{1F57500D-9747-4466-A480-918868EE4582}" sibTransId="{B0AFADCC-5087-4AED-87F0-C663CE6FE469}"/>
    <dgm:cxn modelId="{C951668E-EC47-4FD8-9363-8CEA8A01434A}" type="presOf" srcId="{EDDEE11A-2036-47B7-A397-9323B3326916}" destId="{7891DA0D-D39E-4051-B319-E329B304E84B}" srcOrd="0" destOrd="0" presId="urn:microsoft.com/office/officeart/2005/8/layout/hierarchy1"/>
    <dgm:cxn modelId="{C07FDE47-00A6-401B-84B8-4E21793FFCA6}" type="presOf" srcId="{7A2EB8DD-9A5B-4CC2-BDFD-7459833C451F}" destId="{F41AA38F-0C68-4267-9421-4C7D3ACC1622}" srcOrd="0" destOrd="0" presId="urn:microsoft.com/office/officeart/2005/8/layout/hierarchy1"/>
    <dgm:cxn modelId="{4767F0EE-F5EE-4EED-94A6-3D4C610C3344}" type="presOf" srcId="{7CB4B09F-B6F1-44CF-B7E8-59CC3BAC01AB}" destId="{B30D1B0A-DD10-498B-96B7-4B66F6FDB18C}" srcOrd="0" destOrd="0" presId="urn:microsoft.com/office/officeart/2005/8/layout/hierarchy1"/>
    <dgm:cxn modelId="{3377591E-434C-44AC-BDA9-48EF9BD82ADE}" srcId="{66807BFD-0783-4F1B-84A3-D539E7FA496C}" destId="{1F329351-D94E-414F-AB52-00FFE066E594}" srcOrd="0" destOrd="0" parTransId="{0EB4AF86-D03D-4919-BBA0-9D5A2A66821E}" sibTransId="{3BAD904B-8F27-4D56-A994-96E9497276CF}"/>
    <dgm:cxn modelId="{00827C68-13C7-4AC0-8D56-877A24C6556E}" type="presOf" srcId="{46FA22F0-5852-4A3B-8E97-9E1B07DD0A97}" destId="{50F18B3E-AE84-4E8D-84C4-1817EDCBA769}" srcOrd="0" destOrd="0" presId="urn:microsoft.com/office/officeart/2005/8/layout/hierarchy1"/>
    <dgm:cxn modelId="{A72BC749-9530-48C6-8245-EE95BBAED83D}" srcId="{55AD51E9-7264-4E98-A459-9A44C89ACC3B}" destId="{D2E329CF-FB4E-4C6C-862E-284A2164EE9B}" srcOrd="0" destOrd="0" parTransId="{FE363661-ED2B-47A6-8EE8-C4C6B725C64B}" sibTransId="{64E6DD09-D9D2-4AAC-A81E-35DD7B57CB7B}"/>
    <dgm:cxn modelId="{541B6E08-A3EF-4C14-94E6-35FB1BFA2C79}" type="presOf" srcId="{4576F900-130D-4AAA-9AE9-3E276616A6D0}" destId="{50D860A7-9EA1-41CA-BF32-DC1B88275E0E}" srcOrd="0" destOrd="0" presId="urn:microsoft.com/office/officeart/2005/8/layout/hierarchy1"/>
    <dgm:cxn modelId="{E297F222-2870-42AB-95B1-62327FDB16A8}" type="presOf" srcId="{4AA93B12-4D71-4D73-B4EC-0C7FE8C42683}" destId="{595830AE-7A21-49BB-9E8F-0D9A7037A830}" srcOrd="0" destOrd="0" presId="urn:microsoft.com/office/officeart/2005/8/layout/hierarchy1"/>
    <dgm:cxn modelId="{1384AE66-F38F-4401-AF28-D33655B6B1D7}" srcId="{C5F37D99-118C-432B-B2FC-FBC36F2874FE}" destId="{D2A6E95A-38BD-4292-AFB0-E82E0B0EA1BF}" srcOrd="0" destOrd="0" parTransId="{7A2EB8DD-9A5B-4CC2-BDFD-7459833C451F}" sibTransId="{98A6A817-2BA7-4A4E-B09C-7677F3E82EBF}"/>
    <dgm:cxn modelId="{B1EB1F09-46BA-49D1-A3DD-1EC82C056B5C}" type="presOf" srcId="{1F329351-D94E-414F-AB52-00FFE066E594}" destId="{E5D22F1B-FCD0-4928-ADB5-3B04B72891EF}" srcOrd="0" destOrd="0" presId="urn:microsoft.com/office/officeart/2005/8/layout/hierarchy1"/>
    <dgm:cxn modelId="{DD802513-DE73-451E-9F52-22CA44A0C55A}" type="presOf" srcId="{1131C609-5D03-43E4-BC97-3FD8FDD4306E}" destId="{95C7DCE3-E7D7-47FF-BC32-A16B65CAE214}" srcOrd="0" destOrd="0" presId="urn:microsoft.com/office/officeart/2005/8/layout/hierarchy1"/>
    <dgm:cxn modelId="{79DDA91E-8278-4F6A-88D3-0551A232AFC6}" srcId="{55AD51E9-7264-4E98-A459-9A44C89ACC3B}" destId="{66807BFD-0783-4F1B-84A3-D539E7FA496C}" srcOrd="1" destOrd="0" parTransId="{4AA93B12-4D71-4D73-B4EC-0C7FE8C42683}" sibTransId="{EFA2F622-5A87-47C8-AF01-164401C4E984}"/>
    <dgm:cxn modelId="{3E83A19D-C8C9-4796-9171-332501784B13}" type="presOf" srcId="{66807BFD-0783-4F1B-84A3-D539E7FA496C}" destId="{011F7F58-9CAF-46FE-A971-7B7E87221FD1}" srcOrd="0" destOrd="0" presId="urn:microsoft.com/office/officeart/2005/8/layout/hierarchy1"/>
    <dgm:cxn modelId="{495041B7-C475-410C-891A-6F6FA252BE45}" srcId="{EE1222DE-AF6F-4142-ACE9-1C803D745407}" destId="{06C07F95-2DBF-443E-BE88-5C6A4AD2BE01}" srcOrd="1" destOrd="0" parTransId="{EDDEE11A-2036-47B7-A397-9323B3326916}" sibTransId="{DA1C61C6-F54F-42A7-8BAF-62B821AE465E}"/>
    <dgm:cxn modelId="{519770E2-91FE-4215-A57C-BB267D5821D5}" type="presParOf" srcId="{5AA7506A-BDB6-40A6-93C8-DB069255E6F9}" destId="{F01CB9D1-33E6-45A9-A490-24AF56A472EB}" srcOrd="0" destOrd="0" presId="urn:microsoft.com/office/officeart/2005/8/layout/hierarchy1"/>
    <dgm:cxn modelId="{4222E502-78A4-4E7D-A3F2-71E7F5984E52}" type="presParOf" srcId="{F01CB9D1-33E6-45A9-A490-24AF56A472EB}" destId="{A6B457CD-D8CC-43DA-B87E-0260B223E575}" srcOrd="0" destOrd="0" presId="urn:microsoft.com/office/officeart/2005/8/layout/hierarchy1"/>
    <dgm:cxn modelId="{C5508231-5111-47ED-9E5F-E91564D3EF0B}" type="presParOf" srcId="{A6B457CD-D8CC-43DA-B87E-0260B223E575}" destId="{6EDB6AEF-9795-49FA-AD75-279B7D3FEDD2}" srcOrd="0" destOrd="0" presId="urn:microsoft.com/office/officeart/2005/8/layout/hierarchy1"/>
    <dgm:cxn modelId="{CAC5EB4D-62A7-4361-939F-96B7AEF01C4C}" type="presParOf" srcId="{A6B457CD-D8CC-43DA-B87E-0260B223E575}" destId="{50D860A7-9EA1-41CA-BF32-DC1B88275E0E}" srcOrd="1" destOrd="0" presId="urn:microsoft.com/office/officeart/2005/8/layout/hierarchy1"/>
    <dgm:cxn modelId="{67B6E3D3-98A6-4266-B416-12C9C0558E25}" type="presParOf" srcId="{F01CB9D1-33E6-45A9-A490-24AF56A472EB}" destId="{DC4C44AF-BAAD-4EAE-9123-CA43888AC79A}" srcOrd="1" destOrd="0" presId="urn:microsoft.com/office/officeart/2005/8/layout/hierarchy1"/>
    <dgm:cxn modelId="{0CFD969F-308C-4F85-A6E5-DD7186B13B6F}" type="presParOf" srcId="{DC4C44AF-BAAD-4EAE-9123-CA43888AC79A}" destId="{B30D1B0A-DD10-498B-96B7-4B66F6FDB18C}" srcOrd="0" destOrd="0" presId="urn:microsoft.com/office/officeart/2005/8/layout/hierarchy1"/>
    <dgm:cxn modelId="{6573D52E-E11B-43C9-BB79-BE7441333AE4}" type="presParOf" srcId="{DC4C44AF-BAAD-4EAE-9123-CA43888AC79A}" destId="{5DDB8771-5279-4318-895D-B599E2FC7734}" srcOrd="1" destOrd="0" presId="urn:microsoft.com/office/officeart/2005/8/layout/hierarchy1"/>
    <dgm:cxn modelId="{31A043E6-A161-4696-87BB-9452A15C2D7F}" type="presParOf" srcId="{5DDB8771-5279-4318-895D-B599E2FC7734}" destId="{828CF950-5D06-4E5D-B724-4F87E3C23D04}" srcOrd="0" destOrd="0" presId="urn:microsoft.com/office/officeart/2005/8/layout/hierarchy1"/>
    <dgm:cxn modelId="{EFCDC5C8-74EC-4370-8EE5-9FD2C8941A58}" type="presParOf" srcId="{828CF950-5D06-4E5D-B724-4F87E3C23D04}" destId="{88627E8A-1603-4F2F-A72A-9DA735295562}" srcOrd="0" destOrd="0" presId="urn:microsoft.com/office/officeart/2005/8/layout/hierarchy1"/>
    <dgm:cxn modelId="{2897FB97-380A-4F43-943C-2BDBD06CE8F5}" type="presParOf" srcId="{828CF950-5D06-4E5D-B724-4F87E3C23D04}" destId="{73161024-7E16-4967-81F7-35A4E1BF29B4}" srcOrd="1" destOrd="0" presId="urn:microsoft.com/office/officeart/2005/8/layout/hierarchy1"/>
    <dgm:cxn modelId="{EF24C4D4-FC26-48B6-BA00-99ACC2976794}" type="presParOf" srcId="{5DDB8771-5279-4318-895D-B599E2FC7734}" destId="{E2557E24-D601-42CB-9B10-3902FEF4A104}" srcOrd="1" destOrd="0" presId="urn:microsoft.com/office/officeart/2005/8/layout/hierarchy1"/>
    <dgm:cxn modelId="{D403E194-2FB4-4D4A-8AC4-03A126E30815}" type="presParOf" srcId="{E2557E24-D601-42CB-9B10-3902FEF4A104}" destId="{C9F4429F-4472-472E-8B8B-E36002161A73}" srcOrd="0" destOrd="0" presId="urn:microsoft.com/office/officeart/2005/8/layout/hierarchy1"/>
    <dgm:cxn modelId="{6098DE80-F3A9-4E5C-B782-E023A50ADE0E}" type="presParOf" srcId="{E2557E24-D601-42CB-9B10-3902FEF4A104}" destId="{CCF4D45B-DCEC-4356-8DDF-7EADDDB4FBBF}" srcOrd="1" destOrd="0" presId="urn:microsoft.com/office/officeart/2005/8/layout/hierarchy1"/>
    <dgm:cxn modelId="{23692FEC-688E-4DB2-9C2D-771E77D2B395}" type="presParOf" srcId="{CCF4D45B-DCEC-4356-8DDF-7EADDDB4FBBF}" destId="{22BD4849-B832-491E-A7D4-715867B91675}" srcOrd="0" destOrd="0" presId="urn:microsoft.com/office/officeart/2005/8/layout/hierarchy1"/>
    <dgm:cxn modelId="{C09BD7CA-4924-4585-8A5F-9E3CAED41E00}" type="presParOf" srcId="{22BD4849-B832-491E-A7D4-715867B91675}" destId="{5F51C8DC-F098-4CE2-9CE0-B914A4B6FCCC}" srcOrd="0" destOrd="0" presId="urn:microsoft.com/office/officeart/2005/8/layout/hierarchy1"/>
    <dgm:cxn modelId="{19BF5049-70A2-43AE-A1E4-270F6009DFDD}" type="presParOf" srcId="{22BD4849-B832-491E-A7D4-715867B91675}" destId="{50F18B3E-AE84-4E8D-84C4-1817EDCBA769}" srcOrd="1" destOrd="0" presId="urn:microsoft.com/office/officeart/2005/8/layout/hierarchy1"/>
    <dgm:cxn modelId="{83466678-8DC1-479C-8919-166E4BF3EA5F}" type="presParOf" srcId="{CCF4D45B-DCEC-4356-8DDF-7EADDDB4FBBF}" destId="{8954A9AC-39FF-40CC-869D-11D60E98DB10}" srcOrd="1" destOrd="0" presId="urn:microsoft.com/office/officeart/2005/8/layout/hierarchy1"/>
    <dgm:cxn modelId="{4CCF27A0-0F8E-4F6C-97DF-9A8F035631C4}" type="presParOf" srcId="{E2557E24-D601-42CB-9B10-3902FEF4A104}" destId="{7891DA0D-D39E-4051-B319-E329B304E84B}" srcOrd="2" destOrd="0" presId="urn:microsoft.com/office/officeart/2005/8/layout/hierarchy1"/>
    <dgm:cxn modelId="{0197411F-1B22-41E1-A899-1AA976F28E14}" type="presParOf" srcId="{E2557E24-D601-42CB-9B10-3902FEF4A104}" destId="{27AE7ED9-2C95-47DC-AB46-4DB6B787A7A6}" srcOrd="3" destOrd="0" presId="urn:microsoft.com/office/officeart/2005/8/layout/hierarchy1"/>
    <dgm:cxn modelId="{6EA8FDBA-1B95-4FE7-BDDE-4662D230BB9D}" type="presParOf" srcId="{27AE7ED9-2C95-47DC-AB46-4DB6B787A7A6}" destId="{91006894-8A3E-4872-A928-E6E8024890E0}" srcOrd="0" destOrd="0" presId="urn:microsoft.com/office/officeart/2005/8/layout/hierarchy1"/>
    <dgm:cxn modelId="{0BAF5C35-0035-4054-B3E7-C80D313944B2}" type="presParOf" srcId="{91006894-8A3E-4872-A928-E6E8024890E0}" destId="{E008F1C4-C8A4-4729-8B9F-5759AC6718EC}" srcOrd="0" destOrd="0" presId="urn:microsoft.com/office/officeart/2005/8/layout/hierarchy1"/>
    <dgm:cxn modelId="{EAEE8C31-521B-4489-ABA5-F385D3A572A4}" type="presParOf" srcId="{91006894-8A3E-4872-A928-E6E8024890E0}" destId="{D7630660-91AB-41E5-9C10-DD569EE30D75}" srcOrd="1" destOrd="0" presId="urn:microsoft.com/office/officeart/2005/8/layout/hierarchy1"/>
    <dgm:cxn modelId="{17DA6892-647C-4D9C-B361-34B65DBBC7B9}" type="presParOf" srcId="{27AE7ED9-2C95-47DC-AB46-4DB6B787A7A6}" destId="{E9D92F60-8A5C-435F-936B-6445820ADDC5}" srcOrd="1" destOrd="0" presId="urn:microsoft.com/office/officeart/2005/8/layout/hierarchy1"/>
    <dgm:cxn modelId="{04319DD7-87DE-46F6-A146-7DF50C27C9AD}" type="presParOf" srcId="{DC4C44AF-BAAD-4EAE-9123-CA43888AC79A}" destId="{69A77CD7-A4F7-4F2B-956F-E88A1A819A8C}" srcOrd="2" destOrd="0" presId="urn:microsoft.com/office/officeart/2005/8/layout/hierarchy1"/>
    <dgm:cxn modelId="{A81892C1-FCF2-43E8-B3AA-F11BE548A165}" type="presParOf" srcId="{DC4C44AF-BAAD-4EAE-9123-CA43888AC79A}" destId="{B93BDEF5-F208-46A4-8078-F045A5741FFA}" srcOrd="3" destOrd="0" presId="urn:microsoft.com/office/officeart/2005/8/layout/hierarchy1"/>
    <dgm:cxn modelId="{6ED56BE4-3A59-42CE-A3F5-677A890C8950}" type="presParOf" srcId="{B93BDEF5-F208-46A4-8078-F045A5741FFA}" destId="{FA5D3E59-474F-4EC0-9BD0-5083C40E88BE}" srcOrd="0" destOrd="0" presId="urn:microsoft.com/office/officeart/2005/8/layout/hierarchy1"/>
    <dgm:cxn modelId="{92A0A948-7556-45F9-B44D-2426C048C6FA}" type="presParOf" srcId="{FA5D3E59-474F-4EC0-9BD0-5083C40E88BE}" destId="{65FD5E94-B191-4700-87F2-5167C1B82724}" srcOrd="0" destOrd="0" presId="urn:microsoft.com/office/officeart/2005/8/layout/hierarchy1"/>
    <dgm:cxn modelId="{8A3457E2-3FE9-4183-8884-266763E5C745}" type="presParOf" srcId="{FA5D3E59-474F-4EC0-9BD0-5083C40E88BE}" destId="{5A96A1D6-73E7-4C7D-B79A-6120495848C4}" srcOrd="1" destOrd="0" presId="urn:microsoft.com/office/officeart/2005/8/layout/hierarchy1"/>
    <dgm:cxn modelId="{32C1492B-D2D7-43ED-AAC0-E40EDBD57335}" type="presParOf" srcId="{B93BDEF5-F208-46A4-8078-F045A5741FFA}" destId="{5FFCCB73-30AA-4D3F-BBD6-8A73CFF1E159}" srcOrd="1" destOrd="0" presId="urn:microsoft.com/office/officeart/2005/8/layout/hierarchy1"/>
    <dgm:cxn modelId="{E213380C-3C4A-4935-BC02-33952FA63F51}" type="presParOf" srcId="{5FFCCB73-30AA-4D3F-BBD6-8A73CFF1E159}" destId="{1E682EA3-F588-4354-94E9-9AAF156BBF89}" srcOrd="0" destOrd="0" presId="urn:microsoft.com/office/officeart/2005/8/layout/hierarchy1"/>
    <dgm:cxn modelId="{4A5502CB-676D-44EA-BDF9-58B63EB1F32E}" type="presParOf" srcId="{5FFCCB73-30AA-4D3F-BBD6-8A73CFF1E159}" destId="{658FD346-2E96-48D6-B718-06EFB37533AA}" srcOrd="1" destOrd="0" presId="urn:microsoft.com/office/officeart/2005/8/layout/hierarchy1"/>
    <dgm:cxn modelId="{CB013103-060D-4EC4-B016-F1293112542D}" type="presParOf" srcId="{658FD346-2E96-48D6-B718-06EFB37533AA}" destId="{03D67A66-F82B-475F-9C1F-E9EEB3B08C09}" srcOrd="0" destOrd="0" presId="urn:microsoft.com/office/officeart/2005/8/layout/hierarchy1"/>
    <dgm:cxn modelId="{C3B9A7B1-9117-4AFB-8D75-4BC968EB84FD}" type="presParOf" srcId="{03D67A66-F82B-475F-9C1F-E9EEB3B08C09}" destId="{247FEEE9-97BB-4417-8C69-2EB27630F701}" srcOrd="0" destOrd="0" presId="urn:microsoft.com/office/officeart/2005/8/layout/hierarchy1"/>
    <dgm:cxn modelId="{BDF623EC-F7C1-4BB4-B391-803524A43DFE}" type="presParOf" srcId="{03D67A66-F82B-475F-9C1F-E9EEB3B08C09}" destId="{91013CF5-8205-4420-B580-CE7C6375728C}" srcOrd="1" destOrd="0" presId="urn:microsoft.com/office/officeart/2005/8/layout/hierarchy1"/>
    <dgm:cxn modelId="{843CC8A6-A7E8-4497-B0C4-4DEF1070BAC0}" type="presParOf" srcId="{658FD346-2E96-48D6-B718-06EFB37533AA}" destId="{8E6C4384-CE11-47CE-8148-35490E1918F9}" srcOrd="1" destOrd="0" presId="urn:microsoft.com/office/officeart/2005/8/layout/hierarchy1"/>
    <dgm:cxn modelId="{3B401ACC-5FCB-456B-A00E-5CAEED3ECADE}" type="presParOf" srcId="{8E6C4384-CE11-47CE-8148-35490E1918F9}" destId="{DCA3FC40-BA72-4E0E-9842-EF51832CAF4E}" srcOrd="0" destOrd="0" presId="urn:microsoft.com/office/officeart/2005/8/layout/hierarchy1"/>
    <dgm:cxn modelId="{5828C762-D858-4AD3-8785-D107BF5C8159}" type="presParOf" srcId="{8E6C4384-CE11-47CE-8148-35490E1918F9}" destId="{F2C91DF7-1781-4852-BABC-BAB0F7590A0A}" srcOrd="1" destOrd="0" presId="urn:microsoft.com/office/officeart/2005/8/layout/hierarchy1"/>
    <dgm:cxn modelId="{98888005-4F25-414A-AFF0-0CB3318B1047}" type="presParOf" srcId="{F2C91DF7-1781-4852-BABC-BAB0F7590A0A}" destId="{6F932A09-E386-4D50-A4C1-DCD46D265387}" srcOrd="0" destOrd="0" presId="urn:microsoft.com/office/officeart/2005/8/layout/hierarchy1"/>
    <dgm:cxn modelId="{FAC5D075-63DB-41F4-9863-BBD34499F8EE}" type="presParOf" srcId="{6F932A09-E386-4D50-A4C1-DCD46D265387}" destId="{75D99D23-207B-43FF-B3C1-C66DE85FE94B}" srcOrd="0" destOrd="0" presId="urn:microsoft.com/office/officeart/2005/8/layout/hierarchy1"/>
    <dgm:cxn modelId="{D03FAA6F-E6C3-4C52-B5E2-3B0F0E4A921C}" type="presParOf" srcId="{6F932A09-E386-4D50-A4C1-DCD46D265387}" destId="{30CCDF15-1A40-48F9-BF4C-729E79317C47}" srcOrd="1" destOrd="0" presId="urn:microsoft.com/office/officeart/2005/8/layout/hierarchy1"/>
    <dgm:cxn modelId="{6C781042-D384-4227-B67E-DF26FCB40DE2}" type="presParOf" srcId="{F2C91DF7-1781-4852-BABC-BAB0F7590A0A}" destId="{C2603059-85FE-4911-A9F9-9E2156E7C326}" srcOrd="1" destOrd="0" presId="urn:microsoft.com/office/officeart/2005/8/layout/hierarchy1"/>
    <dgm:cxn modelId="{66807015-14A5-4A61-B56B-460E47B1A9E1}" type="presParOf" srcId="{5FFCCB73-30AA-4D3F-BBD6-8A73CFF1E159}" destId="{595830AE-7A21-49BB-9E8F-0D9A7037A830}" srcOrd="2" destOrd="0" presId="urn:microsoft.com/office/officeart/2005/8/layout/hierarchy1"/>
    <dgm:cxn modelId="{EC6F192F-E425-4583-ADE5-F8534DAA151D}" type="presParOf" srcId="{5FFCCB73-30AA-4D3F-BBD6-8A73CFF1E159}" destId="{36625EE4-79B6-4126-AF2C-C0C15CE0152B}" srcOrd="3" destOrd="0" presId="urn:microsoft.com/office/officeart/2005/8/layout/hierarchy1"/>
    <dgm:cxn modelId="{096834C5-1A4A-49C8-9692-FC107AE37D85}" type="presParOf" srcId="{36625EE4-79B6-4126-AF2C-C0C15CE0152B}" destId="{0A515B86-092F-49A2-9762-F5286D63AC1C}" srcOrd="0" destOrd="0" presId="urn:microsoft.com/office/officeart/2005/8/layout/hierarchy1"/>
    <dgm:cxn modelId="{F63A7139-988B-4EA9-9217-F1A396764E38}" type="presParOf" srcId="{0A515B86-092F-49A2-9762-F5286D63AC1C}" destId="{E2A9318E-C0C9-422F-B07B-826A1199AAAF}" srcOrd="0" destOrd="0" presId="urn:microsoft.com/office/officeart/2005/8/layout/hierarchy1"/>
    <dgm:cxn modelId="{255BA6DB-7C83-4A0D-B0D2-73DD0DC6C151}" type="presParOf" srcId="{0A515B86-092F-49A2-9762-F5286D63AC1C}" destId="{011F7F58-9CAF-46FE-A971-7B7E87221FD1}" srcOrd="1" destOrd="0" presId="urn:microsoft.com/office/officeart/2005/8/layout/hierarchy1"/>
    <dgm:cxn modelId="{CA66B6AA-DB89-4BA0-BFE5-530B14B481EE}" type="presParOf" srcId="{36625EE4-79B6-4126-AF2C-C0C15CE0152B}" destId="{1DED73F3-EF74-472B-A2F9-27A710C992E3}" srcOrd="1" destOrd="0" presId="urn:microsoft.com/office/officeart/2005/8/layout/hierarchy1"/>
    <dgm:cxn modelId="{6D9C2379-BDFB-4905-8AE3-ABC89EA1E36C}" type="presParOf" srcId="{1DED73F3-EF74-472B-A2F9-27A710C992E3}" destId="{B8B342C4-5EB4-4F58-9A46-7953523B28AD}" srcOrd="0" destOrd="0" presId="urn:microsoft.com/office/officeart/2005/8/layout/hierarchy1"/>
    <dgm:cxn modelId="{40217929-880C-498A-BA07-B901C9C793A1}" type="presParOf" srcId="{1DED73F3-EF74-472B-A2F9-27A710C992E3}" destId="{66B0A856-3939-4EFC-9893-C66F9804E5DC}" srcOrd="1" destOrd="0" presId="urn:microsoft.com/office/officeart/2005/8/layout/hierarchy1"/>
    <dgm:cxn modelId="{11AA4E0E-6A5F-4F7B-93CD-E654C04A9254}" type="presParOf" srcId="{66B0A856-3939-4EFC-9893-C66F9804E5DC}" destId="{A0551B24-C3E6-4F55-9257-3AC6835A6FEA}" srcOrd="0" destOrd="0" presId="urn:microsoft.com/office/officeart/2005/8/layout/hierarchy1"/>
    <dgm:cxn modelId="{A40D1E03-1686-4832-B872-27A419C384A6}" type="presParOf" srcId="{A0551B24-C3E6-4F55-9257-3AC6835A6FEA}" destId="{94B9CBBF-53A4-4B5E-A64F-F0CBEA28A486}" srcOrd="0" destOrd="0" presId="urn:microsoft.com/office/officeart/2005/8/layout/hierarchy1"/>
    <dgm:cxn modelId="{FAC246D7-7196-428C-9EC5-A67814283F3D}" type="presParOf" srcId="{A0551B24-C3E6-4F55-9257-3AC6835A6FEA}" destId="{E5D22F1B-FCD0-4928-ADB5-3B04B72891EF}" srcOrd="1" destOrd="0" presId="urn:microsoft.com/office/officeart/2005/8/layout/hierarchy1"/>
    <dgm:cxn modelId="{6EFA47E1-3FDB-4B93-92DA-4E3CB66BABD1}" type="presParOf" srcId="{66B0A856-3939-4EFC-9893-C66F9804E5DC}" destId="{6AAEEEC9-B7E1-417F-8D7B-938C64470C5A}" srcOrd="1" destOrd="0" presId="urn:microsoft.com/office/officeart/2005/8/layout/hierarchy1"/>
    <dgm:cxn modelId="{77344CC5-7D6F-4D6A-AFEC-71EE0D362E69}" type="presParOf" srcId="{5FFCCB73-30AA-4D3F-BBD6-8A73CFF1E159}" destId="{95C7DCE3-E7D7-47FF-BC32-A16B65CAE214}" srcOrd="4" destOrd="0" presId="urn:microsoft.com/office/officeart/2005/8/layout/hierarchy1"/>
    <dgm:cxn modelId="{D5E77638-D50B-40E8-979F-FD9A8C0B0D49}" type="presParOf" srcId="{5FFCCB73-30AA-4D3F-BBD6-8A73CFF1E159}" destId="{6C390F8F-82A6-432B-8852-02CD49B5A6F6}" srcOrd="5" destOrd="0" presId="urn:microsoft.com/office/officeart/2005/8/layout/hierarchy1"/>
    <dgm:cxn modelId="{4CDEB241-22F9-4979-A6BB-D9B3948B1E2F}" type="presParOf" srcId="{6C390F8F-82A6-432B-8852-02CD49B5A6F6}" destId="{111C8DD0-68B3-4B19-A375-52FA46D25525}" srcOrd="0" destOrd="0" presId="urn:microsoft.com/office/officeart/2005/8/layout/hierarchy1"/>
    <dgm:cxn modelId="{635596F9-4049-4E8D-B022-8F986FBAC3BB}" type="presParOf" srcId="{111C8DD0-68B3-4B19-A375-52FA46D25525}" destId="{7BB6FAE1-B0DF-427D-A3AB-E94DF1280B33}" srcOrd="0" destOrd="0" presId="urn:microsoft.com/office/officeart/2005/8/layout/hierarchy1"/>
    <dgm:cxn modelId="{1B0029C6-7B50-40C7-BB0A-E7A4D0719D13}" type="presParOf" srcId="{111C8DD0-68B3-4B19-A375-52FA46D25525}" destId="{DCDFEA91-98D8-4543-9B4A-79A8E76032EA}" srcOrd="1" destOrd="0" presId="urn:microsoft.com/office/officeart/2005/8/layout/hierarchy1"/>
    <dgm:cxn modelId="{FA9FBCEA-B288-4920-9214-0A2ADC0D4308}" type="presParOf" srcId="{6C390F8F-82A6-432B-8852-02CD49B5A6F6}" destId="{011898B8-EABB-4492-866F-7CF5F7CFC9DF}" srcOrd="1" destOrd="0" presId="urn:microsoft.com/office/officeart/2005/8/layout/hierarchy1"/>
    <dgm:cxn modelId="{CCB919FA-9141-403E-9296-58E3A7D462D3}" type="presParOf" srcId="{011898B8-EABB-4492-866F-7CF5F7CFC9DF}" destId="{F41AA38F-0C68-4267-9421-4C7D3ACC1622}" srcOrd="0" destOrd="0" presId="urn:microsoft.com/office/officeart/2005/8/layout/hierarchy1"/>
    <dgm:cxn modelId="{2E2E4943-505F-45BA-B119-302C10DDBD59}" type="presParOf" srcId="{011898B8-EABB-4492-866F-7CF5F7CFC9DF}" destId="{D09B6298-FF3B-4C5E-BC8D-32837234E60D}" srcOrd="1" destOrd="0" presId="urn:microsoft.com/office/officeart/2005/8/layout/hierarchy1"/>
    <dgm:cxn modelId="{159A820E-AEF5-4F5B-9388-3780DFC9520F}" type="presParOf" srcId="{D09B6298-FF3B-4C5E-BC8D-32837234E60D}" destId="{036B04B9-EB34-4A14-BEFE-1891E348B808}" srcOrd="0" destOrd="0" presId="urn:microsoft.com/office/officeart/2005/8/layout/hierarchy1"/>
    <dgm:cxn modelId="{4964639A-406D-485B-9B93-38112CF46E54}" type="presParOf" srcId="{036B04B9-EB34-4A14-BEFE-1891E348B808}" destId="{F41AB226-A48F-4EA6-8B5F-4C7917A371BD}" srcOrd="0" destOrd="0" presId="urn:microsoft.com/office/officeart/2005/8/layout/hierarchy1"/>
    <dgm:cxn modelId="{F0BA221D-551B-43C7-8814-537075E0CD18}" type="presParOf" srcId="{036B04B9-EB34-4A14-BEFE-1891E348B808}" destId="{5AC1B577-4A87-45C2-9517-DB475C297159}" srcOrd="1" destOrd="0" presId="urn:microsoft.com/office/officeart/2005/8/layout/hierarchy1"/>
    <dgm:cxn modelId="{3167081D-2F99-47C1-BE35-BCCD7DDD7188}" type="presParOf" srcId="{D09B6298-FF3B-4C5E-BC8D-32837234E60D}" destId="{838521CA-7496-4A0E-9BED-8E94FF794B6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0B695-BCCF-4287-852B-3F67E748403F}">
      <dsp:nvSpPr>
        <dsp:cNvPr id="0" name=""/>
        <dsp:cNvSpPr/>
      </dsp:nvSpPr>
      <dsp:spPr>
        <a:xfrm>
          <a:off x="3676938" y="1091"/>
          <a:ext cx="1242435" cy="1242435"/>
        </a:xfrm>
        <a:prstGeom prst="ellipse">
          <a:avLst/>
        </a:prstGeom>
        <a:gradFill rotWithShape="0">
          <a:gsLst>
            <a:gs pos="0">
              <a:schemeClr val="accent2">
                <a:shade val="80000"/>
                <a:hueOff val="0"/>
                <a:satOff val="0"/>
                <a:lumOff val="0"/>
                <a:alphaOff val="0"/>
                <a:tint val="96000"/>
                <a:lumMod val="100000"/>
              </a:schemeClr>
            </a:gs>
            <a:gs pos="78000">
              <a:schemeClr val="accent2">
                <a:shade val="8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fa-IR" sz="2200" kern="1200" dirty="0">
              <a:cs typeface="B Koodak" panose="00000700000000000000" pitchFamily="2" charset="-78"/>
            </a:rPr>
            <a:t>تنش</a:t>
          </a:r>
        </a:p>
      </dsp:txBody>
      <dsp:txXfrm>
        <a:off x="3858888" y="183041"/>
        <a:ext cx="878535" cy="878535"/>
      </dsp:txXfrm>
    </dsp:sp>
    <dsp:sp modelId="{48A7FEB2-B2B8-4283-A301-E1AFCDF6EDC9}">
      <dsp:nvSpPr>
        <dsp:cNvPr id="0" name=""/>
        <dsp:cNvSpPr/>
      </dsp:nvSpPr>
      <dsp:spPr>
        <a:xfrm rot="2700000">
          <a:off x="4785912" y="1065254"/>
          <a:ext cx="329700" cy="419322"/>
        </a:xfrm>
        <a:prstGeom prst="rightArrow">
          <a:avLst>
            <a:gd name="adj1" fmla="val 60000"/>
            <a:gd name="adj2" fmla="val 50000"/>
          </a:avLst>
        </a:prstGeom>
        <a:gradFill rotWithShape="0">
          <a:gsLst>
            <a:gs pos="0">
              <a:schemeClr val="accent2">
                <a:shade val="90000"/>
                <a:hueOff val="0"/>
                <a:satOff val="0"/>
                <a:lumOff val="0"/>
                <a:alphaOff val="0"/>
                <a:tint val="96000"/>
                <a:lumMod val="100000"/>
              </a:schemeClr>
            </a:gs>
            <a:gs pos="78000">
              <a:schemeClr val="accent2">
                <a:shade val="9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fa-IR" sz="1200" kern="1200">
            <a:cs typeface="B Koodak" panose="00000700000000000000" pitchFamily="2" charset="-78"/>
          </a:endParaRPr>
        </a:p>
      </dsp:txBody>
      <dsp:txXfrm>
        <a:off x="4800397" y="1114148"/>
        <a:ext cx="230790" cy="251594"/>
      </dsp:txXfrm>
    </dsp:sp>
    <dsp:sp modelId="{F0306F3C-91CD-4C4A-B6DA-13DB2AEE9DEF}">
      <dsp:nvSpPr>
        <dsp:cNvPr id="0" name=""/>
        <dsp:cNvSpPr/>
      </dsp:nvSpPr>
      <dsp:spPr>
        <a:xfrm>
          <a:off x="4995347" y="1319500"/>
          <a:ext cx="1242435" cy="1242435"/>
        </a:xfrm>
        <a:prstGeom prst="ellipse">
          <a:avLst/>
        </a:prstGeom>
        <a:gradFill rotWithShape="0">
          <a:gsLst>
            <a:gs pos="0">
              <a:schemeClr val="accent2">
                <a:shade val="80000"/>
                <a:hueOff val="183474"/>
                <a:satOff val="-13330"/>
                <a:lumOff val="11303"/>
                <a:alphaOff val="0"/>
                <a:tint val="96000"/>
                <a:lumMod val="100000"/>
              </a:schemeClr>
            </a:gs>
            <a:gs pos="78000">
              <a:schemeClr val="accent2">
                <a:shade val="80000"/>
                <a:hueOff val="183474"/>
                <a:satOff val="-13330"/>
                <a:lumOff val="11303"/>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fa-IR" sz="2200" kern="1200">
              <a:cs typeface="B Koodak" panose="00000700000000000000" pitchFamily="2" charset="-78"/>
            </a:rPr>
            <a:t>بحران</a:t>
          </a:r>
        </a:p>
      </dsp:txBody>
      <dsp:txXfrm>
        <a:off x="5177297" y="1501450"/>
        <a:ext cx="878535" cy="878535"/>
      </dsp:txXfrm>
    </dsp:sp>
    <dsp:sp modelId="{08591B21-7F6D-48F7-BC05-75E90FCEA908}">
      <dsp:nvSpPr>
        <dsp:cNvPr id="0" name=""/>
        <dsp:cNvSpPr/>
      </dsp:nvSpPr>
      <dsp:spPr>
        <a:xfrm rot="8100000">
          <a:off x="4799108" y="2383663"/>
          <a:ext cx="329700" cy="419322"/>
        </a:xfrm>
        <a:prstGeom prst="rightArrow">
          <a:avLst>
            <a:gd name="adj1" fmla="val 60000"/>
            <a:gd name="adj2" fmla="val 50000"/>
          </a:avLst>
        </a:prstGeom>
        <a:gradFill rotWithShape="0">
          <a:gsLst>
            <a:gs pos="0">
              <a:schemeClr val="accent2">
                <a:shade val="90000"/>
                <a:hueOff val="183448"/>
                <a:satOff val="-13159"/>
                <a:lumOff val="10641"/>
                <a:alphaOff val="0"/>
                <a:tint val="96000"/>
                <a:lumMod val="100000"/>
              </a:schemeClr>
            </a:gs>
            <a:gs pos="78000">
              <a:schemeClr val="accent2">
                <a:shade val="90000"/>
                <a:hueOff val="183448"/>
                <a:satOff val="-13159"/>
                <a:lumOff val="10641"/>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fa-IR" sz="1200" kern="1200">
            <a:cs typeface="B Koodak" panose="00000700000000000000" pitchFamily="2" charset="-78"/>
          </a:endParaRPr>
        </a:p>
      </dsp:txBody>
      <dsp:txXfrm rot="10800000">
        <a:off x="4883533" y="2432557"/>
        <a:ext cx="230790" cy="251594"/>
      </dsp:txXfrm>
    </dsp:sp>
    <dsp:sp modelId="{2B205A72-F175-49F1-8E61-A47806099058}">
      <dsp:nvSpPr>
        <dsp:cNvPr id="0" name=""/>
        <dsp:cNvSpPr/>
      </dsp:nvSpPr>
      <dsp:spPr>
        <a:xfrm>
          <a:off x="3676938" y="2637909"/>
          <a:ext cx="1242435" cy="1242435"/>
        </a:xfrm>
        <a:prstGeom prst="ellipse">
          <a:avLst/>
        </a:prstGeom>
        <a:gradFill rotWithShape="0">
          <a:gsLst>
            <a:gs pos="0">
              <a:schemeClr val="accent2">
                <a:shade val="80000"/>
                <a:hueOff val="366949"/>
                <a:satOff val="-26659"/>
                <a:lumOff val="22606"/>
                <a:alphaOff val="0"/>
                <a:tint val="96000"/>
                <a:lumMod val="100000"/>
              </a:schemeClr>
            </a:gs>
            <a:gs pos="78000">
              <a:schemeClr val="accent2">
                <a:shade val="80000"/>
                <a:hueOff val="366949"/>
                <a:satOff val="-26659"/>
                <a:lumOff val="22606"/>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fa-IR" sz="2200" kern="1200">
              <a:cs typeface="B Koodak" panose="00000700000000000000" pitchFamily="2" charset="-78"/>
            </a:rPr>
            <a:t>توجیه</a:t>
          </a:r>
        </a:p>
      </dsp:txBody>
      <dsp:txXfrm>
        <a:off x="3858888" y="2819859"/>
        <a:ext cx="878535" cy="878535"/>
      </dsp:txXfrm>
    </dsp:sp>
    <dsp:sp modelId="{46322AF7-2997-40E1-AAFF-C230D082272B}">
      <dsp:nvSpPr>
        <dsp:cNvPr id="0" name=""/>
        <dsp:cNvSpPr/>
      </dsp:nvSpPr>
      <dsp:spPr>
        <a:xfrm rot="13500000">
          <a:off x="3480699" y="2396860"/>
          <a:ext cx="329700" cy="419322"/>
        </a:xfrm>
        <a:prstGeom prst="rightArrow">
          <a:avLst>
            <a:gd name="adj1" fmla="val 60000"/>
            <a:gd name="adj2" fmla="val 50000"/>
          </a:avLst>
        </a:prstGeom>
        <a:gradFill rotWithShape="0">
          <a:gsLst>
            <a:gs pos="0">
              <a:schemeClr val="accent2">
                <a:shade val="90000"/>
                <a:hueOff val="366895"/>
                <a:satOff val="-26318"/>
                <a:lumOff val="21282"/>
                <a:alphaOff val="0"/>
                <a:tint val="96000"/>
                <a:lumMod val="100000"/>
              </a:schemeClr>
            </a:gs>
            <a:gs pos="78000">
              <a:schemeClr val="accent2">
                <a:shade val="90000"/>
                <a:hueOff val="366895"/>
                <a:satOff val="-26318"/>
                <a:lumOff val="21282"/>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fa-IR" sz="1200" kern="1200">
            <a:cs typeface="B Koodak" panose="00000700000000000000" pitchFamily="2" charset="-78"/>
          </a:endParaRPr>
        </a:p>
      </dsp:txBody>
      <dsp:txXfrm rot="10800000">
        <a:off x="3565124" y="2515694"/>
        <a:ext cx="230790" cy="251594"/>
      </dsp:txXfrm>
    </dsp:sp>
    <dsp:sp modelId="{0EE0BC8F-61F7-4B90-BF78-4159E3398815}">
      <dsp:nvSpPr>
        <dsp:cNvPr id="0" name=""/>
        <dsp:cNvSpPr/>
      </dsp:nvSpPr>
      <dsp:spPr>
        <a:xfrm>
          <a:off x="2358529" y="1319500"/>
          <a:ext cx="1242435" cy="1242435"/>
        </a:xfrm>
        <a:prstGeom prst="ellipse">
          <a:avLst/>
        </a:prstGeom>
        <a:gradFill rotWithShape="0">
          <a:gsLst>
            <a:gs pos="0">
              <a:schemeClr val="accent2">
                <a:shade val="80000"/>
                <a:hueOff val="550423"/>
                <a:satOff val="-39989"/>
                <a:lumOff val="33909"/>
                <a:alphaOff val="0"/>
                <a:tint val="96000"/>
                <a:lumMod val="100000"/>
              </a:schemeClr>
            </a:gs>
            <a:gs pos="78000">
              <a:schemeClr val="accent2">
                <a:shade val="80000"/>
                <a:hueOff val="550423"/>
                <a:satOff val="-39989"/>
                <a:lumOff val="33909"/>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fa-IR" sz="2200" kern="1200">
              <a:cs typeface="B Koodak" panose="00000700000000000000" pitchFamily="2" charset="-78"/>
            </a:rPr>
            <a:t>ماه عسل</a:t>
          </a:r>
        </a:p>
      </dsp:txBody>
      <dsp:txXfrm>
        <a:off x="2540479" y="1501450"/>
        <a:ext cx="878535" cy="878535"/>
      </dsp:txXfrm>
    </dsp:sp>
    <dsp:sp modelId="{B2E49A27-0832-4A1A-BFCD-0853C23B97D3}">
      <dsp:nvSpPr>
        <dsp:cNvPr id="0" name=""/>
        <dsp:cNvSpPr/>
      </dsp:nvSpPr>
      <dsp:spPr>
        <a:xfrm rot="18900000">
          <a:off x="3467503" y="1078451"/>
          <a:ext cx="329700" cy="419322"/>
        </a:xfrm>
        <a:prstGeom prst="rightArrow">
          <a:avLst>
            <a:gd name="adj1" fmla="val 60000"/>
            <a:gd name="adj2" fmla="val 50000"/>
          </a:avLst>
        </a:prstGeom>
        <a:gradFill rotWithShape="0">
          <a:gsLst>
            <a:gs pos="0">
              <a:schemeClr val="accent2">
                <a:shade val="90000"/>
                <a:hueOff val="550343"/>
                <a:satOff val="-39477"/>
                <a:lumOff val="31923"/>
                <a:alphaOff val="0"/>
                <a:tint val="96000"/>
                <a:lumMod val="100000"/>
              </a:schemeClr>
            </a:gs>
            <a:gs pos="78000">
              <a:schemeClr val="accent2">
                <a:shade val="90000"/>
                <a:hueOff val="550343"/>
                <a:satOff val="-39477"/>
                <a:lumOff val="31923"/>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fa-IR" sz="1200" kern="1200">
            <a:cs typeface="B Koodak" panose="00000700000000000000" pitchFamily="2" charset="-78"/>
          </a:endParaRPr>
        </a:p>
      </dsp:txBody>
      <dsp:txXfrm>
        <a:off x="3481988" y="1197285"/>
        <a:ext cx="230790" cy="251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AA38F-0C68-4267-9421-4C7D3ACC1622}">
      <dsp:nvSpPr>
        <dsp:cNvPr id="0" name=""/>
        <dsp:cNvSpPr/>
      </dsp:nvSpPr>
      <dsp:spPr>
        <a:xfrm>
          <a:off x="7353789" y="2073064"/>
          <a:ext cx="91440" cy="976136"/>
        </a:xfrm>
        <a:custGeom>
          <a:avLst/>
          <a:gdLst/>
          <a:ahLst/>
          <a:cxnLst/>
          <a:rect l="0" t="0" r="0" b="0"/>
          <a:pathLst>
            <a:path>
              <a:moveTo>
                <a:pt x="45720" y="0"/>
              </a:moveTo>
              <a:lnTo>
                <a:pt x="45720" y="882696"/>
              </a:lnTo>
              <a:lnTo>
                <a:pt x="46557" y="882696"/>
              </a:lnTo>
              <a:lnTo>
                <a:pt x="46557" y="97613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C7DCE3-E7D7-47FF-BC32-A16B65CAE214}">
      <dsp:nvSpPr>
        <dsp:cNvPr id="0" name=""/>
        <dsp:cNvSpPr/>
      </dsp:nvSpPr>
      <dsp:spPr>
        <a:xfrm>
          <a:off x="6603630" y="1175093"/>
          <a:ext cx="795879" cy="277314"/>
        </a:xfrm>
        <a:custGeom>
          <a:avLst/>
          <a:gdLst/>
          <a:ahLst/>
          <a:cxnLst/>
          <a:rect l="0" t="0" r="0" b="0"/>
          <a:pathLst>
            <a:path>
              <a:moveTo>
                <a:pt x="0" y="0"/>
              </a:moveTo>
              <a:lnTo>
                <a:pt x="0" y="183875"/>
              </a:lnTo>
              <a:lnTo>
                <a:pt x="795879" y="183875"/>
              </a:lnTo>
              <a:lnTo>
                <a:pt x="795879" y="27731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342C4-5EB4-4F58-9A46-7953523B28AD}">
      <dsp:nvSpPr>
        <dsp:cNvPr id="0" name=""/>
        <dsp:cNvSpPr/>
      </dsp:nvSpPr>
      <dsp:spPr>
        <a:xfrm>
          <a:off x="5027869" y="2102661"/>
          <a:ext cx="91440" cy="494285"/>
        </a:xfrm>
        <a:custGeom>
          <a:avLst/>
          <a:gdLst/>
          <a:ahLst/>
          <a:cxnLst/>
          <a:rect l="0" t="0" r="0" b="0"/>
          <a:pathLst>
            <a:path>
              <a:moveTo>
                <a:pt x="51549" y="0"/>
              </a:moveTo>
              <a:lnTo>
                <a:pt x="51549" y="400846"/>
              </a:lnTo>
              <a:lnTo>
                <a:pt x="45720" y="400846"/>
              </a:lnTo>
              <a:lnTo>
                <a:pt x="45720" y="49428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5830AE-7A21-49BB-9E8F-0D9A7037A830}">
      <dsp:nvSpPr>
        <dsp:cNvPr id="0" name=""/>
        <dsp:cNvSpPr/>
      </dsp:nvSpPr>
      <dsp:spPr>
        <a:xfrm>
          <a:off x="5079419" y="1175093"/>
          <a:ext cx="1524210" cy="290720"/>
        </a:xfrm>
        <a:custGeom>
          <a:avLst/>
          <a:gdLst/>
          <a:ahLst/>
          <a:cxnLst/>
          <a:rect l="0" t="0" r="0" b="0"/>
          <a:pathLst>
            <a:path>
              <a:moveTo>
                <a:pt x="1524210" y="0"/>
              </a:moveTo>
              <a:lnTo>
                <a:pt x="1524210" y="197280"/>
              </a:lnTo>
              <a:lnTo>
                <a:pt x="0" y="197280"/>
              </a:lnTo>
              <a:lnTo>
                <a:pt x="0" y="290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A3FC40-BA72-4E0E-9842-EF51832CAF4E}">
      <dsp:nvSpPr>
        <dsp:cNvPr id="0" name=""/>
        <dsp:cNvSpPr/>
      </dsp:nvSpPr>
      <dsp:spPr>
        <a:xfrm>
          <a:off x="2986273" y="2078278"/>
          <a:ext cx="412977" cy="480066"/>
        </a:xfrm>
        <a:custGeom>
          <a:avLst/>
          <a:gdLst/>
          <a:ahLst/>
          <a:cxnLst/>
          <a:rect l="0" t="0" r="0" b="0"/>
          <a:pathLst>
            <a:path>
              <a:moveTo>
                <a:pt x="412977" y="0"/>
              </a:moveTo>
              <a:lnTo>
                <a:pt x="412977" y="386627"/>
              </a:lnTo>
              <a:lnTo>
                <a:pt x="0" y="386627"/>
              </a:lnTo>
              <a:lnTo>
                <a:pt x="0" y="4800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682EA3-F588-4354-94E9-9AAF156BBF89}">
      <dsp:nvSpPr>
        <dsp:cNvPr id="0" name=""/>
        <dsp:cNvSpPr/>
      </dsp:nvSpPr>
      <dsp:spPr>
        <a:xfrm>
          <a:off x="3399250" y="1175093"/>
          <a:ext cx="3204379" cy="266336"/>
        </a:xfrm>
        <a:custGeom>
          <a:avLst/>
          <a:gdLst/>
          <a:ahLst/>
          <a:cxnLst/>
          <a:rect l="0" t="0" r="0" b="0"/>
          <a:pathLst>
            <a:path>
              <a:moveTo>
                <a:pt x="3204379" y="0"/>
              </a:moveTo>
              <a:lnTo>
                <a:pt x="3204379" y="172897"/>
              </a:lnTo>
              <a:lnTo>
                <a:pt x="0" y="172897"/>
              </a:lnTo>
              <a:lnTo>
                <a:pt x="0" y="26633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A77CD7-A4F7-4F2B-956F-E88A1A819A8C}">
      <dsp:nvSpPr>
        <dsp:cNvPr id="0" name=""/>
        <dsp:cNvSpPr/>
      </dsp:nvSpPr>
      <dsp:spPr>
        <a:xfrm>
          <a:off x="3665584" y="532789"/>
          <a:ext cx="2938046" cy="91440"/>
        </a:xfrm>
        <a:custGeom>
          <a:avLst/>
          <a:gdLst/>
          <a:ahLst/>
          <a:cxnLst/>
          <a:rect l="0" t="0" r="0" b="0"/>
          <a:pathLst>
            <a:path>
              <a:moveTo>
                <a:pt x="0" y="45720"/>
              </a:moveTo>
              <a:lnTo>
                <a:pt x="2938046" y="45720"/>
              </a:lnTo>
              <a:lnTo>
                <a:pt x="2938046" y="6908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91DA0D-D39E-4051-B319-E329B304E84B}">
      <dsp:nvSpPr>
        <dsp:cNvPr id="0" name=""/>
        <dsp:cNvSpPr/>
      </dsp:nvSpPr>
      <dsp:spPr>
        <a:xfrm>
          <a:off x="906692" y="1182388"/>
          <a:ext cx="787415" cy="238872"/>
        </a:xfrm>
        <a:custGeom>
          <a:avLst/>
          <a:gdLst/>
          <a:ahLst/>
          <a:cxnLst/>
          <a:rect l="0" t="0" r="0" b="0"/>
          <a:pathLst>
            <a:path>
              <a:moveTo>
                <a:pt x="0" y="0"/>
              </a:moveTo>
              <a:lnTo>
                <a:pt x="0" y="145433"/>
              </a:lnTo>
              <a:lnTo>
                <a:pt x="787415" y="145433"/>
              </a:lnTo>
              <a:lnTo>
                <a:pt x="787415" y="238872"/>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F4429F-4472-472E-8B8B-E36002161A73}">
      <dsp:nvSpPr>
        <dsp:cNvPr id="0" name=""/>
        <dsp:cNvSpPr/>
      </dsp:nvSpPr>
      <dsp:spPr>
        <a:xfrm>
          <a:off x="461326" y="1182388"/>
          <a:ext cx="445365" cy="238872"/>
        </a:xfrm>
        <a:custGeom>
          <a:avLst/>
          <a:gdLst/>
          <a:ahLst/>
          <a:cxnLst/>
          <a:rect l="0" t="0" r="0" b="0"/>
          <a:pathLst>
            <a:path>
              <a:moveTo>
                <a:pt x="445365" y="0"/>
              </a:moveTo>
              <a:lnTo>
                <a:pt x="445365" y="145433"/>
              </a:lnTo>
              <a:lnTo>
                <a:pt x="0" y="145433"/>
              </a:lnTo>
              <a:lnTo>
                <a:pt x="0" y="238872"/>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0D1B0A-DD10-498B-96B7-4B66F6FDB18C}">
      <dsp:nvSpPr>
        <dsp:cNvPr id="0" name=""/>
        <dsp:cNvSpPr/>
      </dsp:nvSpPr>
      <dsp:spPr>
        <a:xfrm>
          <a:off x="906692" y="532789"/>
          <a:ext cx="2758891" cy="91440"/>
        </a:xfrm>
        <a:custGeom>
          <a:avLst/>
          <a:gdLst/>
          <a:ahLst/>
          <a:cxnLst/>
          <a:rect l="0" t="0" r="0" b="0"/>
          <a:pathLst>
            <a:path>
              <a:moveTo>
                <a:pt x="2758891" y="45720"/>
              </a:moveTo>
              <a:lnTo>
                <a:pt x="0" y="45720"/>
              </a:lnTo>
              <a:lnTo>
                <a:pt x="0" y="8343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DB6AEF-9795-49FA-AD75-279B7D3FEDD2}">
      <dsp:nvSpPr>
        <dsp:cNvPr id="0" name=""/>
        <dsp:cNvSpPr/>
      </dsp:nvSpPr>
      <dsp:spPr>
        <a:xfrm>
          <a:off x="2202436" y="-61976"/>
          <a:ext cx="2926295" cy="64048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D860A7-9EA1-41CA-BF32-DC1B88275E0E}">
      <dsp:nvSpPr>
        <dsp:cNvPr id="0" name=""/>
        <dsp:cNvSpPr/>
      </dsp:nvSpPr>
      <dsp:spPr>
        <a:xfrm>
          <a:off x="2314507" y="44490"/>
          <a:ext cx="2926295" cy="64048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cs typeface="B Koodak" panose="00000700000000000000" pitchFamily="2" charset="-78"/>
            </a:rPr>
            <a:t>خشونت خانگی در بارداری</a:t>
          </a:r>
          <a:endParaRPr lang="fa-IR" sz="1600" kern="1200" dirty="0">
            <a:cs typeface="B Koodak" panose="00000700000000000000" pitchFamily="2" charset="-78"/>
          </a:endParaRPr>
        </a:p>
      </dsp:txBody>
      <dsp:txXfrm>
        <a:off x="2333266" y="63249"/>
        <a:ext cx="2888777" cy="602968"/>
      </dsp:txXfrm>
    </dsp:sp>
    <dsp:sp modelId="{88627E8A-1603-4F2F-A72A-9DA735295562}">
      <dsp:nvSpPr>
        <dsp:cNvPr id="0" name=""/>
        <dsp:cNvSpPr/>
      </dsp:nvSpPr>
      <dsp:spPr>
        <a:xfrm>
          <a:off x="100945" y="616224"/>
          <a:ext cx="1611493" cy="56616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161024-7E16-4967-81F7-35A4E1BF29B4}">
      <dsp:nvSpPr>
        <dsp:cNvPr id="0" name=""/>
        <dsp:cNvSpPr/>
      </dsp:nvSpPr>
      <dsp:spPr>
        <a:xfrm>
          <a:off x="213016" y="722692"/>
          <a:ext cx="1611493" cy="56616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a:cs typeface="B Koodak" panose="00000700000000000000" pitchFamily="2" charset="-78"/>
            </a:rPr>
            <a:t>عوارض کشنده</a:t>
          </a:r>
        </a:p>
      </dsp:txBody>
      <dsp:txXfrm>
        <a:off x="229598" y="739274"/>
        <a:ext cx="1578329" cy="533000"/>
      </dsp:txXfrm>
    </dsp:sp>
    <dsp:sp modelId="{5F51C8DC-F098-4CE2-9CE0-B914A4B6FCCC}">
      <dsp:nvSpPr>
        <dsp:cNvPr id="0" name=""/>
        <dsp:cNvSpPr/>
      </dsp:nvSpPr>
      <dsp:spPr>
        <a:xfrm>
          <a:off x="-42993" y="1421261"/>
          <a:ext cx="1008639" cy="64048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F18B3E-AE84-4E8D-84C4-1817EDCBA769}">
      <dsp:nvSpPr>
        <dsp:cNvPr id="0" name=""/>
        <dsp:cNvSpPr/>
      </dsp:nvSpPr>
      <dsp:spPr>
        <a:xfrm>
          <a:off x="69077" y="1527728"/>
          <a:ext cx="1008639" cy="64048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a:cs typeface="B Koodak" panose="00000700000000000000" pitchFamily="2" charset="-78"/>
            </a:rPr>
            <a:t>قتل</a:t>
          </a:r>
        </a:p>
      </dsp:txBody>
      <dsp:txXfrm>
        <a:off x="87836" y="1546487"/>
        <a:ext cx="971121" cy="602968"/>
      </dsp:txXfrm>
    </dsp:sp>
    <dsp:sp modelId="{E008F1C4-C8A4-4729-8B9F-5759AC6718EC}">
      <dsp:nvSpPr>
        <dsp:cNvPr id="0" name=""/>
        <dsp:cNvSpPr/>
      </dsp:nvSpPr>
      <dsp:spPr>
        <a:xfrm>
          <a:off x="1189788" y="1421261"/>
          <a:ext cx="1008639" cy="64048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630660-91AB-41E5-9C10-DD569EE30D75}">
      <dsp:nvSpPr>
        <dsp:cNvPr id="0" name=""/>
        <dsp:cNvSpPr/>
      </dsp:nvSpPr>
      <dsp:spPr>
        <a:xfrm>
          <a:off x="1301859" y="1527728"/>
          <a:ext cx="1008639" cy="64048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a:cs typeface="B Koodak" panose="00000700000000000000" pitchFamily="2" charset="-78"/>
            </a:rPr>
            <a:t>خودکشی</a:t>
          </a:r>
        </a:p>
      </dsp:txBody>
      <dsp:txXfrm>
        <a:off x="1320618" y="1546487"/>
        <a:ext cx="971121" cy="602968"/>
      </dsp:txXfrm>
    </dsp:sp>
    <dsp:sp modelId="{65FD5E94-B191-4700-87F2-5167C1B82724}">
      <dsp:nvSpPr>
        <dsp:cNvPr id="0" name=""/>
        <dsp:cNvSpPr/>
      </dsp:nvSpPr>
      <dsp:spPr>
        <a:xfrm>
          <a:off x="5817420" y="601871"/>
          <a:ext cx="1572418" cy="5732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96A1D6-73E7-4C7D-B79A-6120495848C4}">
      <dsp:nvSpPr>
        <dsp:cNvPr id="0" name=""/>
        <dsp:cNvSpPr/>
      </dsp:nvSpPr>
      <dsp:spPr>
        <a:xfrm>
          <a:off x="5929492" y="708338"/>
          <a:ext cx="1572418" cy="57322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a:cs typeface="B Koodak" panose="00000700000000000000" pitchFamily="2" charset="-78"/>
            </a:rPr>
            <a:t>عوارض غیر کشنده</a:t>
          </a:r>
        </a:p>
      </dsp:txBody>
      <dsp:txXfrm>
        <a:off x="5946281" y="725127"/>
        <a:ext cx="1538840" cy="539644"/>
      </dsp:txXfrm>
    </dsp:sp>
    <dsp:sp modelId="{247FEEE9-97BB-4417-8C69-2EB27630F701}">
      <dsp:nvSpPr>
        <dsp:cNvPr id="0" name=""/>
        <dsp:cNvSpPr/>
      </dsp:nvSpPr>
      <dsp:spPr>
        <a:xfrm>
          <a:off x="2658581" y="1441430"/>
          <a:ext cx="1481338" cy="63684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13CF5-8205-4420-B580-CE7C6375728C}">
      <dsp:nvSpPr>
        <dsp:cNvPr id="0" name=""/>
        <dsp:cNvSpPr/>
      </dsp:nvSpPr>
      <dsp:spPr>
        <a:xfrm>
          <a:off x="2770652" y="1547897"/>
          <a:ext cx="1481338" cy="6368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a:cs typeface="B Koodak" panose="00000700000000000000" pitchFamily="2" charset="-78"/>
            </a:rPr>
            <a:t>رفتارهای نا سالم</a:t>
          </a:r>
        </a:p>
      </dsp:txBody>
      <dsp:txXfrm>
        <a:off x="2789305" y="1566550"/>
        <a:ext cx="1444032" cy="599542"/>
      </dsp:txXfrm>
    </dsp:sp>
    <dsp:sp modelId="{75D99D23-207B-43FF-B3C1-C66DE85FE94B}">
      <dsp:nvSpPr>
        <dsp:cNvPr id="0" name=""/>
        <dsp:cNvSpPr/>
      </dsp:nvSpPr>
      <dsp:spPr>
        <a:xfrm>
          <a:off x="1969892" y="2558345"/>
          <a:ext cx="2032761" cy="161950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CCDF15-1A40-48F9-BF4C-729E79317C47}">
      <dsp:nvSpPr>
        <dsp:cNvPr id="0" name=""/>
        <dsp:cNvSpPr/>
      </dsp:nvSpPr>
      <dsp:spPr>
        <a:xfrm>
          <a:off x="2081963" y="2664812"/>
          <a:ext cx="2032761" cy="161950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a:cs typeface="B Koodak" panose="00000700000000000000" pitchFamily="2" charset="-78"/>
            </a:rPr>
            <a:t>مصرف الکل و مواد مخدر</a:t>
          </a:r>
        </a:p>
        <a:p>
          <a:pPr lvl="0" algn="ctr" defTabSz="711200" rtl="1">
            <a:lnSpc>
              <a:spcPct val="90000"/>
            </a:lnSpc>
            <a:spcBef>
              <a:spcPct val="0"/>
            </a:spcBef>
            <a:spcAft>
              <a:spcPct val="35000"/>
            </a:spcAft>
          </a:pPr>
          <a:r>
            <a:rPr lang="fa-IR" sz="1600" b="1" kern="1200">
              <a:cs typeface="B Koodak" panose="00000700000000000000" pitchFamily="2" charset="-78"/>
            </a:rPr>
            <a:t>مصرف سیگار و دخانیات</a:t>
          </a:r>
        </a:p>
        <a:p>
          <a:pPr lvl="0" algn="ctr" defTabSz="711200" rtl="1">
            <a:lnSpc>
              <a:spcPct val="90000"/>
            </a:lnSpc>
            <a:spcBef>
              <a:spcPct val="0"/>
            </a:spcBef>
            <a:spcAft>
              <a:spcPct val="35000"/>
            </a:spcAft>
          </a:pPr>
          <a:r>
            <a:rPr lang="fa-IR" sz="1600" b="1" kern="1200">
              <a:cs typeface="B Koodak" panose="00000700000000000000" pitchFamily="2" charset="-78"/>
            </a:rPr>
            <a:t> تاخیر در مراقبتها</a:t>
          </a:r>
        </a:p>
      </dsp:txBody>
      <dsp:txXfrm>
        <a:off x="2129397" y="2712246"/>
        <a:ext cx="1937893" cy="1524639"/>
      </dsp:txXfrm>
    </dsp:sp>
    <dsp:sp modelId="{E2A9318E-C0C9-422F-B07B-826A1199AAAF}">
      <dsp:nvSpPr>
        <dsp:cNvPr id="0" name=""/>
        <dsp:cNvSpPr/>
      </dsp:nvSpPr>
      <dsp:spPr>
        <a:xfrm>
          <a:off x="4225384" y="1465813"/>
          <a:ext cx="1708070" cy="63684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1F7F58-9CAF-46FE-A971-7B7E87221FD1}">
      <dsp:nvSpPr>
        <dsp:cNvPr id="0" name=""/>
        <dsp:cNvSpPr/>
      </dsp:nvSpPr>
      <dsp:spPr>
        <a:xfrm>
          <a:off x="4337455" y="1572281"/>
          <a:ext cx="1708070" cy="6368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a:cs typeface="B Koodak" panose="00000700000000000000" pitchFamily="2" charset="-78"/>
            </a:rPr>
            <a:t>سلامت باروری</a:t>
          </a:r>
        </a:p>
      </dsp:txBody>
      <dsp:txXfrm>
        <a:off x="4356108" y="1590934"/>
        <a:ext cx="1670764" cy="599542"/>
      </dsp:txXfrm>
    </dsp:sp>
    <dsp:sp modelId="{94B9CBBF-53A4-4B5E-A64F-F0CBEA28A486}">
      <dsp:nvSpPr>
        <dsp:cNvPr id="0" name=""/>
        <dsp:cNvSpPr/>
      </dsp:nvSpPr>
      <dsp:spPr>
        <a:xfrm>
          <a:off x="4171422" y="2596947"/>
          <a:ext cx="1804335" cy="342217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D22F1B-FCD0-4928-ADB5-3B04B72891EF}">
      <dsp:nvSpPr>
        <dsp:cNvPr id="0" name=""/>
        <dsp:cNvSpPr/>
      </dsp:nvSpPr>
      <dsp:spPr>
        <a:xfrm>
          <a:off x="4283493" y="2703414"/>
          <a:ext cx="1804335" cy="342217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a:cs typeface="B Koodak" panose="00000700000000000000" pitchFamily="2" charset="-78"/>
            </a:rPr>
            <a:t>کم وزنی نوزاد</a:t>
          </a:r>
        </a:p>
        <a:p>
          <a:pPr lvl="0" algn="ctr" defTabSz="711200" rtl="1">
            <a:lnSpc>
              <a:spcPct val="90000"/>
            </a:lnSpc>
            <a:spcBef>
              <a:spcPct val="0"/>
            </a:spcBef>
            <a:spcAft>
              <a:spcPct val="35000"/>
            </a:spcAft>
          </a:pPr>
          <a:r>
            <a:rPr lang="fa-IR" sz="1600" kern="1200" dirty="0">
              <a:cs typeface="B Koodak" panose="00000700000000000000" pitchFamily="2" charset="-78"/>
            </a:rPr>
            <a:t>زایمان زودرس</a:t>
          </a:r>
        </a:p>
        <a:p>
          <a:pPr lvl="0" algn="ctr" defTabSz="711200" rtl="1">
            <a:lnSpc>
              <a:spcPct val="90000"/>
            </a:lnSpc>
            <a:spcBef>
              <a:spcPct val="0"/>
            </a:spcBef>
            <a:spcAft>
              <a:spcPct val="35000"/>
            </a:spcAft>
          </a:pPr>
          <a:r>
            <a:rPr lang="fa-IR" sz="1600" kern="1200" dirty="0">
              <a:cs typeface="B Koodak" panose="00000700000000000000" pitchFamily="2" charset="-78"/>
            </a:rPr>
            <a:t>وزن گیری ناکافی</a:t>
          </a:r>
        </a:p>
        <a:p>
          <a:pPr lvl="0" algn="ctr" defTabSz="711200" rtl="1">
            <a:lnSpc>
              <a:spcPct val="90000"/>
            </a:lnSpc>
            <a:spcBef>
              <a:spcPct val="0"/>
            </a:spcBef>
            <a:spcAft>
              <a:spcPct val="35000"/>
            </a:spcAft>
          </a:pPr>
          <a:r>
            <a:rPr lang="fa-IR" sz="1600" kern="1200" dirty="0">
              <a:cs typeface="B Koodak" panose="00000700000000000000" pitchFamily="2" charset="-78"/>
            </a:rPr>
            <a:t>مشکلات مامایی</a:t>
          </a:r>
        </a:p>
        <a:p>
          <a:pPr lvl="0" algn="ctr" defTabSz="711200" rtl="1">
            <a:lnSpc>
              <a:spcPct val="90000"/>
            </a:lnSpc>
            <a:spcBef>
              <a:spcPct val="0"/>
            </a:spcBef>
            <a:spcAft>
              <a:spcPct val="35000"/>
            </a:spcAft>
          </a:pPr>
          <a:r>
            <a:rPr lang="en-US" sz="1600" kern="1200" dirty="0">
              <a:cs typeface="B Koodak" panose="00000700000000000000" pitchFamily="2" charset="-78"/>
            </a:rPr>
            <a:t>HIV</a:t>
          </a:r>
          <a:r>
            <a:rPr lang="fa-IR" sz="1600" kern="1200" dirty="0">
              <a:cs typeface="B Koodak" panose="00000700000000000000" pitchFamily="2" charset="-78"/>
            </a:rPr>
            <a:t> و </a:t>
          </a:r>
          <a:r>
            <a:rPr lang="en-US" sz="1600" kern="1200" dirty="0">
              <a:cs typeface="B Koodak" panose="00000700000000000000" pitchFamily="2" charset="-78"/>
            </a:rPr>
            <a:t>STI</a:t>
          </a:r>
        </a:p>
        <a:p>
          <a:pPr lvl="0" algn="ctr" defTabSz="711200" rtl="1">
            <a:lnSpc>
              <a:spcPct val="90000"/>
            </a:lnSpc>
            <a:spcBef>
              <a:spcPct val="0"/>
            </a:spcBef>
            <a:spcAft>
              <a:spcPct val="35000"/>
            </a:spcAft>
          </a:pPr>
          <a:r>
            <a:rPr lang="fa-IR" sz="1600" kern="1200" dirty="0">
              <a:cs typeface="B Koodak" panose="00000700000000000000" pitchFamily="2" charset="-78"/>
            </a:rPr>
            <a:t>سقط</a:t>
          </a:r>
        </a:p>
        <a:p>
          <a:pPr lvl="0" algn="ctr" defTabSz="711200" rtl="1">
            <a:lnSpc>
              <a:spcPct val="90000"/>
            </a:lnSpc>
            <a:spcBef>
              <a:spcPct val="0"/>
            </a:spcBef>
            <a:spcAft>
              <a:spcPct val="35000"/>
            </a:spcAft>
          </a:pPr>
          <a:r>
            <a:rPr lang="fa-IR" sz="1600" kern="1200" dirty="0">
              <a:cs typeface="B Koodak" panose="00000700000000000000" pitchFamily="2" charset="-78"/>
            </a:rPr>
            <a:t>سقط غیر ایمن</a:t>
          </a:r>
        </a:p>
      </dsp:txBody>
      <dsp:txXfrm>
        <a:off x="4336340" y="2756261"/>
        <a:ext cx="1698641" cy="3316480"/>
      </dsp:txXfrm>
    </dsp:sp>
    <dsp:sp modelId="{7BB6FAE1-B0DF-427D-A3AB-E94DF1280B33}">
      <dsp:nvSpPr>
        <dsp:cNvPr id="0" name=""/>
        <dsp:cNvSpPr/>
      </dsp:nvSpPr>
      <dsp:spPr>
        <a:xfrm>
          <a:off x="6373546" y="1452408"/>
          <a:ext cx="2051925" cy="62065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DFEA91-98D8-4543-9B4A-79A8E76032EA}">
      <dsp:nvSpPr>
        <dsp:cNvPr id="0" name=""/>
        <dsp:cNvSpPr/>
      </dsp:nvSpPr>
      <dsp:spPr>
        <a:xfrm>
          <a:off x="6485617" y="1558875"/>
          <a:ext cx="2051925" cy="62065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a:cs typeface="B Koodak" panose="00000700000000000000" pitchFamily="2" charset="-78"/>
            </a:rPr>
            <a:t>سلامت روانی و فیزیکی</a:t>
          </a:r>
        </a:p>
      </dsp:txBody>
      <dsp:txXfrm>
        <a:off x="6503795" y="1577053"/>
        <a:ext cx="2015569" cy="584300"/>
      </dsp:txXfrm>
    </dsp:sp>
    <dsp:sp modelId="{F41AB226-A48F-4EA6-8B5F-4C7917A371BD}">
      <dsp:nvSpPr>
        <dsp:cNvPr id="0" name=""/>
        <dsp:cNvSpPr/>
      </dsp:nvSpPr>
      <dsp:spPr>
        <a:xfrm>
          <a:off x="6438008" y="3049201"/>
          <a:ext cx="1924675" cy="278348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C1B577-4A87-45C2-9517-DB475C297159}">
      <dsp:nvSpPr>
        <dsp:cNvPr id="0" name=""/>
        <dsp:cNvSpPr/>
      </dsp:nvSpPr>
      <dsp:spPr>
        <a:xfrm>
          <a:off x="6550079" y="3155668"/>
          <a:ext cx="1924675" cy="278348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a:cs typeface="B Koodak" panose="00000700000000000000" pitchFamily="2" charset="-78"/>
            </a:rPr>
            <a:t>صدمات</a:t>
          </a:r>
        </a:p>
        <a:p>
          <a:pPr lvl="0" algn="ctr" defTabSz="711200" rtl="1">
            <a:lnSpc>
              <a:spcPct val="90000"/>
            </a:lnSpc>
            <a:spcBef>
              <a:spcPct val="0"/>
            </a:spcBef>
            <a:spcAft>
              <a:spcPct val="35000"/>
            </a:spcAft>
          </a:pPr>
          <a:r>
            <a:rPr lang="fa-IR" sz="1600" kern="1200">
              <a:cs typeface="B Koodak" panose="00000700000000000000" pitchFamily="2" charset="-78"/>
            </a:rPr>
            <a:t>اختلالات فیزیکی</a:t>
          </a:r>
        </a:p>
        <a:p>
          <a:pPr lvl="0" algn="ctr" defTabSz="711200" rtl="1">
            <a:lnSpc>
              <a:spcPct val="90000"/>
            </a:lnSpc>
            <a:spcBef>
              <a:spcPct val="0"/>
            </a:spcBef>
            <a:spcAft>
              <a:spcPct val="35000"/>
            </a:spcAft>
          </a:pPr>
          <a:r>
            <a:rPr lang="fa-IR" sz="1600" kern="1200">
              <a:cs typeface="B Koodak" panose="00000700000000000000" pitchFamily="2" charset="-78"/>
            </a:rPr>
            <a:t>نشانه های جسمی</a:t>
          </a:r>
        </a:p>
        <a:p>
          <a:pPr lvl="0" algn="ctr" defTabSz="711200" rtl="1">
            <a:lnSpc>
              <a:spcPct val="90000"/>
            </a:lnSpc>
            <a:spcBef>
              <a:spcPct val="0"/>
            </a:spcBef>
            <a:spcAft>
              <a:spcPct val="35000"/>
            </a:spcAft>
          </a:pPr>
          <a:r>
            <a:rPr lang="fa-IR" sz="1600" kern="1200">
              <a:cs typeface="B Koodak" panose="00000700000000000000" pitchFamily="2" charset="-78"/>
            </a:rPr>
            <a:t>افسردگی</a:t>
          </a:r>
        </a:p>
        <a:p>
          <a:pPr lvl="0" algn="ctr" defTabSz="711200" rtl="1">
            <a:lnSpc>
              <a:spcPct val="90000"/>
            </a:lnSpc>
            <a:spcBef>
              <a:spcPct val="0"/>
            </a:spcBef>
            <a:spcAft>
              <a:spcPct val="35000"/>
            </a:spcAft>
          </a:pPr>
          <a:r>
            <a:rPr lang="fa-IR" sz="1600" kern="1200">
              <a:cs typeface="B Koodak" panose="00000700000000000000" pitchFamily="2" charset="-78"/>
            </a:rPr>
            <a:t>کمبود یا نبود وابستگی به بچه</a:t>
          </a:r>
        </a:p>
        <a:p>
          <a:pPr lvl="0" algn="ctr" defTabSz="711200" rtl="1">
            <a:lnSpc>
              <a:spcPct val="90000"/>
            </a:lnSpc>
            <a:spcBef>
              <a:spcPct val="0"/>
            </a:spcBef>
            <a:spcAft>
              <a:spcPct val="35000"/>
            </a:spcAft>
          </a:pPr>
          <a:r>
            <a:rPr lang="fa-IR" sz="1600" kern="1200">
              <a:cs typeface="B Koodak" panose="00000700000000000000" pitchFamily="2" charset="-78"/>
            </a:rPr>
            <a:t>تاثیرات بر روی فرزند</a:t>
          </a:r>
        </a:p>
      </dsp:txBody>
      <dsp:txXfrm>
        <a:off x="6606451" y="3212040"/>
        <a:ext cx="1811931" cy="267074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1559C-2280-4BF1-A3C2-D7D8776281D1}" type="datetimeFigureOut">
              <a:rPr lang="en-US" smtClean="0"/>
              <a:pPr/>
              <a:t>12/8/2017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9459E-E7C0-402A-B93E-ECC47BD18994}" type="slidenum">
              <a:rPr lang="en-US" smtClean="0"/>
              <a:pPr/>
              <a:t>‹#›</a:t>
            </a:fld>
            <a:endParaRPr lang="en-US"/>
          </a:p>
        </p:txBody>
      </p:sp>
    </p:spTree>
    <p:extLst>
      <p:ext uri="{BB962C8B-B14F-4D97-AF65-F5344CB8AC3E}">
        <p14:creationId xmlns:p14="http://schemas.microsoft.com/office/powerpoint/2010/main" val="2615173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9459E-E7C0-402A-B93E-ECC47BD18994}" type="slidenum">
              <a:rPr lang="en-US" smtClean="0"/>
              <a:pPr/>
              <a:t>31</a:t>
            </a:fld>
            <a:endParaRPr lang="en-US"/>
          </a:p>
        </p:txBody>
      </p:sp>
    </p:spTree>
    <p:extLst>
      <p:ext uri="{BB962C8B-B14F-4D97-AF65-F5344CB8AC3E}">
        <p14:creationId xmlns:p14="http://schemas.microsoft.com/office/powerpoint/2010/main" val="345293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این عوامل میتواند مربوط به زن یا همسر وی باشد و عبارتند از سن کم، سوء مصرف مواد محرک و الكل، افسردگی، اختلال شخصیتی، تحصیلات پایین، مشاهده و یا تجربه خشونت در کودکی، وجود اختلالات رواني و شخصيتی و ناكامي در عوامل اقتصادي.</a:t>
            </a:r>
            <a:endParaRPr lang="en-US" dirty="0" smtClean="0"/>
          </a:p>
          <a:p>
            <a:pPr algn="r" rtl="1"/>
            <a:endParaRPr lang="en-US" dirty="0"/>
          </a:p>
        </p:txBody>
      </p:sp>
      <p:sp>
        <p:nvSpPr>
          <p:cNvPr id="4" name="Slide Number Placeholder 3"/>
          <p:cNvSpPr>
            <a:spLocks noGrp="1"/>
          </p:cNvSpPr>
          <p:nvPr>
            <p:ph type="sldNum" sz="quarter" idx="10"/>
          </p:nvPr>
        </p:nvSpPr>
        <p:spPr/>
        <p:txBody>
          <a:bodyPr/>
          <a:lstStyle/>
          <a:p>
            <a:fld id="{B379459E-E7C0-402A-B93E-ECC47BD18994}" type="slidenum">
              <a:rPr lang="en-US" smtClean="0"/>
              <a:pPr/>
              <a:t>32</a:t>
            </a:fld>
            <a:endParaRPr lang="en-US"/>
          </a:p>
        </p:txBody>
      </p:sp>
    </p:spTree>
    <p:extLst>
      <p:ext uri="{BB962C8B-B14F-4D97-AF65-F5344CB8AC3E}">
        <p14:creationId xmlns:p14="http://schemas.microsoft.com/office/powerpoint/2010/main" val="3503008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12/8/2017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fa.wikipedia.org/wiki/%D8%A7%D8%AE%D8%AA%D9%84%D8%A7%D9%84_%D8%A7%D8%B3%D8%AA%D8%B1%D8%B3_%D9%BE%D8%B3_%D8%A7%D8%B2_%D8%B3%D8%A7%D9%86%D8%AD%D9%87" TargetMode="External"/><Relationship Id="rId2" Type="http://schemas.openxmlformats.org/officeDocument/2006/relationships/hyperlink" Target="https://fa.wikipedia.org/wiki/%D9%85%D9%88%D8%A7%D8%AF_%D9%85%D8%AE%D8%AF%D8%B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fa.wikipedia.org/wiki/%D8%B1%D9%81%D8%AA%D8%A7%D8%B1" TargetMode="External"/><Relationship Id="rId2" Type="http://schemas.openxmlformats.org/officeDocument/2006/relationships/hyperlink" Target="https://fa.wikipedia.org/wiki/%D8%AC%D9%87%D8%A7%D9%86" TargetMode="External"/><Relationship Id="rId1" Type="http://schemas.openxmlformats.org/officeDocument/2006/relationships/slideLayout" Target="../slideLayouts/slideLayout2.xml"/><Relationship Id="rId6" Type="http://schemas.openxmlformats.org/officeDocument/2006/relationships/hyperlink" Target="https://fa.wikipedia.org/wiki/%D9%BE%D8%AF%DB%8C%D8%AF%D9%87" TargetMode="External"/><Relationship Id="rId5" Type="http://schemas.openxmlformats.org/officeDocument/2006/relationships/hyperlink" Target="https://fa.wikipedia.org/w/index.php?title=%D8%A2%D8%B3%DB%8C%D8%A8&amp;action=edit&amp;redlink=1" TargetMode="External"/><Relationship Id="rId4" Type="http://schemas.openxmlformats.org/officeDocument/2006/relationships/hyperlink" Target="https://fa.wikipedia.org/wiki/%D9%87%D8%AF%D9%81"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fa.wikipedia.org/wiki/%D8%AE%D8%A7%D9%86%D9%88%D8%A7%D8%AF%D9%87"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Domestic </a:t>
            </a:r>
            <a:r>
              <a:rPr lang="en-US" dirty="0" err="1" smtClean="0"/>
              <a:t>violance</a:t>
            </a:r>
            <a:endParaRPr lang="en-US" dirty="0"/>
          </a:p>
        </p:txBody>
      </p:sp>
      <p:sp>
        <p:nvSpPr>
          <p:cNvPr id="3" name="Subtitle 2"/>
          <p:cNvSpPr>
            <a:spLocks noGrp="1"/>
          </p:cNvSpPr>
          <p:nvPr>
            <p:ph type="subTitle" idx="1"/>
          </p:nvPr>
        </p:nvSpPr>
        <p:spPr/>
        <p:txBody>
          <a:bodyPr>
            <a:normAutofit/>
          </a:bodyPr>
          <a:lstStyle/>
          <a:p>
            <a:r>
              <a:rPr lang="fa-IR" sz="4000" dirty="0" smtClean="0"/>
              <a:t>خشونت خانگی</a:t>
            </a:r>
            <a:endParaRPr lang="fa-IR"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95" y="3867150"/>
            <a:ext cx="1905000" cy="2990850"/>
          </a:xfrm>
          <a:prstGeom prst="rect">
            <a:avLst/>
          </a:prstGeom>
        </p:spPr>
      </p:pic>
      <p:sp>
        <p:nvSpPr>
          <p:cNvPr id="5" name="Subtitle 2"/>
          <p:cNvSpPr txBox="1">
            <a:spLocks/>
          </p:cNvSpPr>
          <p:nvPr/>
        </p:nvSpPr>
        <p:spPr>
          <a:xfrm>
            <a:off x="1659467" y="5156267"/>
            <a:ext cx="7766936"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fa-IR" sz="2400" dirty="0" smtClean="0"/>
              <a:t>تهیه کننده: مرضیه </a:t>
            </a:r>
            <a:r>
              <a:rPr lang="fa-IR" sz="2400" dirty="0"/>
              <a:t>بخشنده </a:t>
            </a:r>
            <a:endParaRPr lang="en-US" sz="2400" dirty="0"/>
          </a:p>
        </p:txBody>
      </p:sp>
    </p:spTree>
    <p:extLst>
      <p:ext uri="{BB962C8B-B14F-4D97-AF65-F5344CB8AC3E}">
        <p14:creationId xmlns:p14="http://schemas.microsoft.com/office/powerpoint/2010/main" val="3441662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a:t>به دلایل زیر در دوران بارداری و زایمان باید به خشونت خانگی توجه نمود:</a:t>
            </a:r>
            <a:r>
              <a:rPr lang="en-US" dirty="0"/>
              <a:t/>
            </a:r>
            <a:br>
              <a:rPr lang="en-US" dirty="0"/>
            </a:br>
            <a:endParaRPr lang="en-US" dirty="0"/>
          </a:p>
        </p:txBody>
      </p:sp>
      <p:sp>
        <p:nvSpPr>
          <p:cNvPr id="3" name="Content Placeholder 2"/>
          <p:cNvSpPr>
            <a:spLocks noGrp="1"/>
          </p:cNvSpPr>
          <p:nvPr>
            <p:ph idx="1"/>
          </p:nvPr>
        </p:nvSpPr>
        <p:spPr>
          <a:xfrm>
            <a:off x="677334" y="2047741"/>
            <a:ext cx="8596668" cy="3993621"/>
          </a:xfrm>
        </p:spPr>
        <p:txBody>
          <a:bodyPr>
            <a:normAutofit/>
          </a:bodyPr>
          <a:lstStyle/>
          <a:p>
            <a:pPr algn="just" rtl="1"/>
            <a:r>
              <a:rPr lang="fa-IR" dirty="0" smtClean="0"/>
              <a:t> </a:t>
            </a:r>
            <a:r>
              <a:rPr lang="fa-IR" dirty="0"/>
              <a:t>خشونت </a:t>
            </a:r>
            <a:r>
              <a:rPr lang="fa-IR" dirty="0" smtClean="0"/>
              <a:t>خانگی عوامل خطر بارداری را افزایش می دهد.</a:t>
            </a:r>
          </a:p>
          <a:p>
            <a:pPr algn="just" rtl="1"/>
            <a:r>
              <a:rPr lang="fa-IR" dirty="0" smtClean="0"/>
              <a:t>حشونت می تواند به شکل عدم </a:t>
            </a:r>
            <a:r>
              <a:rPr lang="fa-IR" dirty="0"/>
              <a:t>اجازه </a:t>
            </a:r>
            <a:r>
              <a:rPr lang="fa-IR" dirty="0" smtClean="0"/>
              <a:t>همسر (</a:t>
            </a:r>
            <a:r>
              <a:rPr lang="fa-IR" dirty="0"/>
              <a:t>یا خانواده همسر) در ترک خانه و یا به دلیل و یا تهدید به آزار و آسیب موجب تعویق مراقبت های دوران بارداری شود. </a:t>
            </a:r>
            <a:endParaRPr lang="en-US" dirty="0"/>
          </a:p>
          <a:p>
            <a:pPr lvl="0" algn="just" rtl="1"/>
            <a:r>
              <a:rPr lang="fa-IR" dirty="0"/>
              <a:t>عوامل خطر رفتاری، مانند سیگار کشیدن، مصرف مواد مخدر و یا الکل، به عنوان مکانیسمی برای مقابله با خشونت در زنان باردار افزایش می یابد.</a:t>
            </a:r>
            <a:endParaRPr lang="en-US" dirty="0"/>
          </a:p>
          <a:p>
            <a:pPr lvl="0" algn="just" rtl="1"/>
            <a:r>
              <a:rPr lang="fa-IR" dirty="0"/>
              <a:t>خشونت </a:t>
            </a:r>
            <a:r>
              <a:rPr lang="fa-IR" dirty="0" smtClean="0"/>
              <a:t>در بارداری موجب افزایش احتمال زایمان </a:t>
            </a:r>
            <a:r>
              <a:rPr lang="fa-IR" dirty="0"/>
              <a:t>زودرس و </a:t>
            </a:r>
            <a:r>
              <a:rPr lang="fa-IR" dirty="0" smtClean="0"/>
              <a:t>سقط </a:t>
            </a:r>
            <a:r>
              <a:rPr lang="fa-IR" dirty="0"/>
              <a:t>جنین میگردد.</a:t>
            </a:r>
            <a:endParaRPr lang="en-US" dirty="0"/>
          </a:p>
          <a:p>
            <a:pPr lvl="0" algn="just" rtl="1"/>
            <a:r>
              <a:rPr lang="fa-IR" dirty="0"/>
              <a:t>حدود 25 درصد از زنان که توسط همسر یا شریک جنسی خود مورد آزار جسمی یا جنسی قرار گرفته اند با اجبار باردار شده اند. </a:t>
            </a:r>
            <a:endParaRPr lang="en-US" dirty="0"/>
          </a:p>
          <a:p>
            <a:pPr lvl="0" algn="just" rtl="1"/>
            <a:r>
              <a:rPr lang="fa-IR" dirty="0"/>
              <a:t>افزایش خشونت جسمی، جنسی و روانی در دوران بارداری با سطوح بالاتری از افسردگی، اضطراب و استرس در زنان در معرض خشونت همراه است.</a:t>
            </a:r>
            <a:endParaRPr lang="en-US" dirty="0"/>
          </a:p>
          <a:p>
            <a:pPr algn="just" rtl="1"/>
            <a:endParaRPr lang="en-US" dirty="0"/>
          </a:p>
        </p:txBody>
      </p:sp>
    </p:spTree>
    <p:extLst>
      <p:ext uri="{BB962C8B-B14F-4D97-AF65-F5344CB8AC3E}">
        <p14:creationId xmlns:p14="http://schemas.microsoft.com/office/powerpoint/2010/main" val="831270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a:t>به دلایل زیر در دوران بارداری و زایمان باید به خشونت خانگی توجه نمود:</a:t>
            </a:r>
            <a:r>
              <a:rPr lang="en-US" dirty="0"/>
              <a:t/>
            </a:r>
            <a:br>
              <a:rPr lang="en-US" dirty="0"/>
            </a:br>
            <a:endParaRPr lang="en-US" dirty="0"/>
          </a:p>
        </p:txBody>
      </p:sp>
      <p:sp>
        <p:nvSpPr>
          <p:cNvPr id="3" name="Content Placeholder 2"/>
          <p:cNvSpPr>
            <a:spLocks noGrp="1"/>
          </p:cNvSpPr>
          <p:nvPr>
            <p:ph idx="1"/>
          </p:nvPr>
        </p:nvSpPr>
        <p:spPr>
          <a:xfrm>
            <a:off x="677334" y="2047741"/>
            <a:ext cx="8596668" cy="3993621"/>
          </a:xfrm>
        </p:spPr>
        <p:txBody>
          <a:bodyPr>
            <a:normAutofit/>
          </a:bodyPr>
          <a:lstStyle/>
          <a:p>
            <a:pPr lvl="0" algn="just" rtl="1"/>
            <a:r>
              <a:rPr lang="fa-IR" sz="2000" dirty="0" smtClean="0"/>
              <a:t>افزایش </a:t>
            </a:r>
            <a:r>
              <a:rPr lang="fa-IR" sz="2000" dirty="0"/>
              <a:t>خشونت جسمی، جنسی و روانی در دوران بارداری با افزایش مشکلات مربوط به نوزادان  نظیر وزن کم هنگام تولد و کاهش شانس تغذیه با شیر مادر همراه است.</a:t>
            </a:r>
            <a:endParaRPr lang="en-US" sz="2000" dirty="0"/>
          </a:p>
          <a:p>
            <a:pPr lvl="0" algn="just" rtl="1"/>
            <a:r>
              <a:rPr lang="fa-IR" sz="2000" dirty="0"/>
              <a:t>زنانی که از قبل از بارداری  مورد همسرآزاری و خشونت فیزیکی </a:t>
            </a:r>
            <a:r>
              <a:rPr lang="fa-IR" sz="2000" dirty="0" smtClean="0"/>
              <a:t>بوده اند با افزایش احتمال شدید شدن خشونت و حتی قتل توسط </a:t>
            </a:r>
            <a:r>
              <a:rPr lang="fa-IR" sz="2000" dirty="0"/>
              <a:t>همسرانشان هستند.</a:t>
            </a:r>
            <a:endParaRPr lang="en-US" sz="2000" dirty="0"/>
          </a:p>
          <a:p>
            <a:pPr lvl="0" algn="just" rtl="1"/>
            <a:r>
              <a:rPr lang="fa-IR" sz="2000" dirty="0"/>
              <a:t>آغاز شروع خشونت در بیش از نیمی از نوجوانی که خشونت را تجربه میکنند بارداریست.</a:t>
            </a:r>
            <a:endParaRPr lang="en-US" sz="2000" dirty="0"/>
          </a:p>
          <a:p>
            <a:pPr lvl="0" algn="just" rtl="1"/>
            <a:r>
              <a:rPr lang="fa-IR" sz="2000" dirty="0"/>
              <a:t>مشاهده موارد و یا گزارشهای مربوط به خشونتهای خانگی در کشور  از دیگر دلایل توجه به این موضوع است. به طور مثال، در سال 1394 از تعداد 131 مورد مرگ غیر مرتبط به بارداری و زایمان 9 مورد قتل (حدود 7 درصد موارد) گزارش شده است. </a:t>
            </a:r>
            <a:endParaRPr lang="en-US" sz="2000" dirty="0"/>
          </a:p>
          <a:p>
            <a:pPr algn="just" rtl="1"/>
            <a:endParaRPr lang="en-US" sz="2000" dirty="0"/>
          </a:p>
        </p:txBody>
      </p:sp>
    </p:spTree>
    <p:extLst>
      <p:ext uri="{BB962C8B-B14F-4D97-AF65-F5344CB8AC3E}">
        <p14:creationId xmlns:p14="http://schemas.microsoft.com/office/powerpoint/2010/main" val="2653551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t> دلایل عدم توجه کارکنان بهداشتی به زنان خشونت دیده </a:t>
            </a:r>
            <a:endParaRPr lang="en-US" dirty="0"/>
          </a:p>
        </p:txBody>
      </p:sp>
      <p:sp>
        <p:nvSpPr>
          <p:cNvPr id="3" name="Content Placeholder 2"/>
          <p:cNvSpPr>
            <a:spLocks noGrp="1"/>
          </p:cNvSpPr>
          <p:nvPr>
            <p:ph idx="1"/>
          </p:nvPr>
        </p:nvSpPr>
        <p:spPr/>
        <p:txBody>
          <a:bodyPr/>
          <a:lstStyle/>
          <a:p>
            <a:pPr algn="just" rtl="1"/>
            <a:r>
              <a:rPr lang="ar-SA" dirty="0" smtClean="0"/>
              <a:t>عدم </a:t>
            </a:r>
            <a:r>
              <a:rPr lang="ar-SA" dirty="0"/>
              <a:t>آگاهی </a:t>
            </a:r>
            <a:r>
              <a:rPr lang="fa-IR" dirty="0" smtClean="0"/>
              <a:t>کارکنان </a:t>
            </a:r>
            <a:r>
              <a:rPr lang="ar-SA" dirty="0" smtClean="0"/>
              <a:t>به </a:t>
            </a:r>
            <a:r>
              <a:rPr lang="ar-SA" dirty="0"/>
              <a:t>مقوله خشونت</a:t>
            </a:r>
            <a:endParaRPr lang="en-US" dirty="0"/>
          </a:p>
          <a:p>
            <a:pPr algn="just" rtl="1"/>
            <a:r>
              <a:rPr lang="ar-SA" dirty="0" smtClean="0"/>
              <a:t>عدم </a:t>
            </a:r>
            <a:r>
              <a:rPr lang="ar-SA" dirty="0"/>
              <a:t>مهارت ارتباطی کارکنان با مراجع کننده</a:t>
            </a:r>
            <a:endParaRPr lang="en-US" dirty="0"/>
          </a:p>
          <a:p>
            <a:pPr algn="just" rtl="1"/>
            <a:r>
              <a:rPr lang="ar-SA" dirty="0"/>
              <a:t>خشونت خانگی رازی خانوادگیست که نباید با دیگران در میان گذاشت</a:t>
            </a:r>
            <a:endParaRPr lang="en-US" dirty="0"/>
          </a:p>
          <a:p>
            <a:pPr algn="just" rtl="1"/>
            <a:r>
              <a:rPr lang="en-US" dirty="0"/>
              <a:t> </a:t>
            </a:r>
            <a:r>
              <a:rPr lang="ar-SA" dirty="0" smtClean="0"/>
              <a:t>حجم </a:t>
            </a:r>
            <a:r>
              <a:rPr lang="ar-SA" dirty="0"/>
              <a:t>کار زیاد و کمبود وقت کارکنان</a:t>
            </a:r>
            <a:endParaRPr lang="en-US" dirty="0"/>
          </a:p>
          <a:p>
            <a:pPr algn="just" rtl="1"/>
            <a:endParaRPr lang="en-US" dirty="0"/>
          </a:p>
        </p:txBody>
      </p:sp>
    </p:spTree>
    <p:extLst>
      <p:ext uri="{BB962C8B-B14F-4D97-AF65-F5344CB8AC3E}">
        <p14:creationId xmlns:p14="http://schemas.microsoft.com/office/powerpoint/2010/main" val="3921434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مداخلات در زمینه پیشگیری اولیه یا ثانویه از خشونت خانگی علیه زنان به دو دسته کلی تقسیم می شوند: </a:t>
            </a:r>
            <a:r>
              <a:rPr lang="en-US" dirty="0"/>
              <a:t/>
            </a:r>
            <a:br>
              <a:rPr lang="en-US" dirty="0"/>
            </a:br>
            <a:endParaRPr lang="en-US" dirty="0"/>
          </a:p>
        </p:txBody>
      </p:sp>
      <p:sp>
        <p:nvSpPr>
          <p:cNvPr id="3" name="Content Placeholder 2"/>
          <p:cNvSpPr>
            <a:spLocks noGrp="1"/>
          </p:cNvSpPr>
          <p:nvPr>
            <p:ph idx="1"/>
          </p:nvPr>
        </p:nvSpPr>
        <p:spPr/>
        <p:txBody>
          <a:bodyPr>
            <a:noAutofit/>
          </a:bodyPr>
          <a:lstStyle/>
          <a:p>
            <a:pPr marL="457200" indent="-457200" algn="just" rtl="1">
              <a:buFont typeface="+mj-lt"/>
              <a:buAutoNum type="arabicPeriod"/>
            </a:pPr>
            <a:r>
              <a:rPr lang="fa-IR" sz="2400" dirty="0" smtClean="0"/>
              <a:t>مداخلاتی </a:t>
            </a:r>
            <a:r>
              <a:rPr lang="fa-IR" sz="2400" dirty="0"/>
              <a:t>که برروی زنان و با هدف کاهش موارد خشونت خانگی علیه آنان و ارتقا وضعیت سلامت آنان انجام می شود. </a:t>
            </a:r>
            <a:endParaRPr lang="en-US" sz="2400" dirty="0"/>
          </a:p>
          <a:p>
            <a:pPr marL="457200" indent="-457200" algn="just" rtl="1">
              <a:buFont typeface="+mj-lt"/>
              <a:buAutoNum type="arabicPeriod"/>
            </a:pPr>
            <a:r>
              <a:rPr lang="fa-IR" sz="2400" dirty="0" smtClean="0"/>
              <a:t>مداخلات </a:t>
            </a:r>
            <a:r>
              <a:rPr lang="fa-IR" sz="2400" dirty="0"/>
              <a:t>که به مداخلات متمرکز بر سیستم خدمات بهداشتی درمانی(</a:t>
            </a:r>
            <a:r>
              <a:rPr lang="en-US" sz="2400" dirty="0"/>
              <a:t>Health system-centered</a:t>
            </a:r>
            <a:r>
              <a:rPr lang="fa-IR" sz="2400" dirty="0"/>
              <a:t>) معروفند و به منظور توانمندسازی کارکنان مراکز بهداشتی درمانی و سازمانهای مرتبط با سلامت زنان در زمینه پیشگیری اولیه و یا کاهش موارد خشونت خانگی میباشد انجام می گیرند</a:t>
            </a:r>
            <a:r>
              <a:rPr lang="fa-IR" sz="2400" dirty="0" smtClean="0"/>
              <a:t>.</a:t>
            </a:r>
          </a:p>
          <a:p>
            <a:pPr algn="just" rtl="1"/>
            <a:r>
              <a:rPr lang="fa-IR" sz="2400" b="1" dirty="0"/>
              <a:t/>
            </a:r>
            <a:br>
              <a:rPr lang="fa-IR" sz="2400" b="1" dirty="0"/>
            </a:br>
            <a:r>
              <a:rPr lang="fa-IR" sz="2400" dirty="0"/>
              <a:t> </a:t>
            </a:r>
            <a:endParaRPr lang="en-US" sz="2400" dirty="0"/>
          </a:p>
          <a:p>
            <a:pPr algn="just" rtl="1"/>
            <a:endParaRPr lang="en-US" sz="2400" dirty="0"/>
          </a:p>
        </p:txBody>
      </p:sp>
    </p:spTree>
    <p:extLst>
      <p:ext uri="{BB962C8B-B14F-4D97-AF65-F5344CB8AC3E}">
        <p14:creationId xmlns:p14="http://schemas.microsoft.com/office/powerpoint/2010/main" val="994290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مداخلات متمرکز بر سیستم خدمات بهداشتی</a:t>
            </a:r>
            <a:endParaRPr lang="en-US" dirty="0"/>
          </a:p>
        </p:txBody>
      </p:sp>
      <p:sp>
        <p:nvSpPr>
          <p:cNvPr id="3" name="Content Placeholder 2"/>
          <p:cNvSpPr>
            <a:spLocks noGrp="1"/>
          </p:cNvSpPr>
          <p:nvPr>
            <p:ph idx="1"/>
          </p:nvPr>
        </p:nvSpPr>
        <p:spPr/>
        <p:txBody>
          <a:bodyPr>
            <a:noAutofit/>
          </a:bodyPr>
          <a:lstStyle/>
          <a:p>
            <a:pPr algn="just" rtl="1"/>
            <a:r>
              <a:rPr lang="fa-IR" sz="2000" dirty="0"/>
              <a:t>رفع موانع ساختاري و موانع سازماني از جمله عدم اختصاص زمان كافي به كاركنان برای رسیدگی و حمایت از قربانيان خشونت خانگي و موانع فردی شامل کمبود آگاهي و مهارت كاركنان بخش بهداشت و درمان و همچنين زنان جامعه در برخورد با مقوله خشونت خانگي از گام هاي اساسی در بهبود برنامه هاي پيشگيري از خشونت خانگي علیه زنان در هر کشوری و از جمله كشور ماست. </a:t>
            </a:r>
            <a:endParaRPr lang="fa-IR" sz="2000" dirty="0" smtClean="0"/>
          </a:p>
          <a:p>
            <a:pPr algn="just" rtl="1"/>
            <a:r>
              <a:rPr lang="fa-IR" sz="2000" dirty="0" smtClean="0"/>
              <a:t>علاوه </a:t>
            </a:r>
            <a:r>
              <a:rPr lang="fa-IR" sz="2000" dirty="0"/>
              <a:t>بر این، تأمين منابع براي پيشگيري اوليه يا كاهش موارد خشونت خانگي از جمله ايجاد مكان هاي امن و سيستم هاي مناسب حمايتي از قربانيان در مواقع بحران و همچنين وجود قوانين شفاف در زمینه خشونت خانگي علیه زنان و حمایت هاي قانونی از قربانيان خشونت خانگي در جامعه ضروری به نظر مي رسد</a:t>
            </a:r>
            <a:r>
              <a:rPr lang="en-US" sz="2000" dirty="0"/>
              <a:t>.</a:t>
            </a:r>
          </a:p>
        </p:txBody>
      </p:sp>
    </p:spTree>
    <p:extLst>
      <p:ext uri="{BB962C8B-B14F-4D97-AF65-F5344CB8AC3E}">
        <p14:creationId xmlns:p14="http://schemas.microsoft.com/office/powerpoint/2010/main" val="3704369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تئوریهای بروز خشونت</a:t>
            </a:r>
            <a:endParaRPr lang="en-US" dirty="0"/>
          </a:p>
        </p:txBody>
      </p:sp>
      <p:sp>
        <p:nvSpPr>
          <p:cNvPr id="3" name="Content Placeholder 2"/>
          <p:cNvSpPr>
            <a:spLocks noGrp="1"/>
          </p:cNvSpPr>
          <p:nvPr>
            <p:ph idx="1"/>
          </p:nvPr>
        </p:nvSpPr>
        <p:spPr/>
        <p:txBody>
          <a:bodyPr/>
          <a:lstStyle/>
          <a:p>
            <a:pPr algn="r" rtl="1"/>
            <a:r>
              <a:rPr lang="fa-IR" dirty="0" smtClean="0"/>
              <a:t>تئوری اجتماعی:</a:t>
            </a:r>
          </a:p>
          <a:p>
            <a:pPr marL="0" indent="0" algn="r" rtl="1">
              <a:buNone/>
            </a:pPr>
            <a:r>
              <a:rPr lang="fa-IR" dirty="0" smtClean="0"/>
              <a:t>علیرغم </a:t>
            </a:r>
            <a:r>
              <a:rPr lang="fa-IR" dirty="0"/>
              <a:t>مطالعه ی گروه های مختلف بر روی همسرآزاری (</a:t>
            </a:r>
            <a:r>
              <a:rPr lang="en-US" dirty="0"/>
              <a:t>Domestic Violence</a:t>
            </a:r>
            <a:r>
              <a:rPr lang="fa-IR" dirty="0"/>
              <a:t>) ، </a:t>
            </a:r>
            <a:r>
              <a:rPr lang="fa-IR" dirty="0">
                <a:solidFill>
                  <a:srgbClr val="C00000"/>
                </a:solidFill>
              </a:rPr>
              <a:t>تئوری های جامعه شناسان </a:t>
            </a:r>
            <a:r>
              <a:rPr lang="fa-IR" dirty="0"/>
              <a:t>بیش از سایر گروه ها مورد پذیرش قرار گرفته است آن ها عقیده دارند آنچه موجب </a:t>
            </a:r>
            <a:r>
              <a:rPr lang="fa-IR" dirty="0" smtClean="0"/>
              <a:t>خشونت خانگی </a:t>
            </a:r>
            <a:r>
              <a:rPr lang="fa-IR" dirty="0"/>
              <a:t>می شود بیش از آن که یک عامل فردی باشد </a:t>
            </a:r>
            <a:r>
              <a:rPr lang="fa-IR" dirty="0">
                <a:solidFill>
                  <a:srgbClr val="C00000"/>
                </a:solidFill>
              </a:rPr>
              <a:t>مجموع عوامل اجتماعی</a:t>
            </a:r>
            <a:r>
              <a:rPr lang="fa-IR" dirty="0"/>
              <a:t> است.</a:t>
            </a:r>
          </a:p>
          <a:p>
            <a:pPr marL="514350" indent="-514350" algn="r" rtl="1">
              <a:buFont typeface="+mj-lt"/>
              <a:buAutoNum type="arabicPeriod"/>
            </a:pPr>
            <a:r>
              <a:rPr lang="fa-IR" b="1" i="1" dirty="0">
                <a:solidFill>
                  <a:srgbClr val="00B050"/>
                </a:solidFill>
              </a:rPr>
              <a:t>وراثت اجتماعی خشونت </a:t>
            </a:r>
            <a:r>
              <a:rPr lang="fa-IR" dirty="0" smtClean="0"/>
              <a:t>به </a:t>
            </a:r>
            <a:r>
              <a:rPr lang="fa-IR" dirty="0"/>
              <a:t>معنای یادگیری خشونت از والدین است </a:t>
            </a:r>
          </a:p>
          <a:p>
            <a:pPr marL="514350" indent="-514350" algn="r" rtl="1">
              <a:buFont typeface="+mj-lt"/>
              <a:buAutoNum type="arabicPeriod"/>
            </a:pPr>
            <a:r>
              <a:rPr lang="fa-IR" dirty="0"/>
              <a:t>باورهای اجتماعی و فرهنگی(</a:t>
            </a:r>
            <a:r>
              <a:rPr lang="fa-IR" dirty="0">
                <a:solidFill>
                  <a:srgbClr val="00B050"/>
                </a:solidFill>
              </a:rPr>
              <a:t>فرهنگ مردسالاری</a:t>
            </a:r>
            <a:r>
              <a:rPr lang="fa-IR" dirty="0"/>
              <a:t>)</a:t>
            </a:r>
          </a:p>
          <a:p>
            <a:pPr marL="514350" indent="-514350" algn="r" rtl="1">
              <a:buFont typeface="+mj-lt"/>
              <a:buAutoNum type="arabicPeriod"/>
            </a:pPr>
            <a:r>
              <a:rPr lang="fa-IR" dirty="0">
                <a:solidFill>
                  <a:srgbClr val="00B050"/>
                </a:solidFill>
              </a:rPr>
              <a:t>قوانین حمایت کننده از باور های غلط اجتماعی </a:t>
            </a:r>
            <a:r>
              <a:rPr lang="fa-IR" dirty="0"/>
              <a:t>نظیر قوانینی که بر اساس آن ها زن حق اعتراض به رفتار همسرش را ندارد.</a:t>
            </a:r>
          </a:p>
          <a:p>
            <a:pPr algn="r" rtl="1"/>
            <a:endParaRPr lang="en-US" dirty="0"/>
          </a:p>
        </p:txBody>
      </p:sp>
    </p:spTree>
    <p:extLst>
      <p:ext uri="{BB962C8B-B14F-4D97-AF65-F5344CB8AC3E}">
        <p14:creationId xmlns:p14="http://schemas.microsoft.com/office/powerpoint/2010/main" val="330427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تئوری </a:t>
            </a:r>
            <a:r>
              <a:rPr lang="fa-IR" dirty="0" smtClean="0"/>
              <a:t>منابع (</a:t>
            </a:r>
            <a:r>
              <a:rPr lang="en-US" dirty="0"/>
              <a:t>Resource Theory</a:t>
            </a:r>
            <a:r>
              <a:rPr lang="fa-IR" dirty="0"/>
              <a:t>)</a:t>
            </a:r>
            <a:br>
              <a:rPr lang="fa-IR" dirty="0"/>
            </a:br>
            <a:endParaRPr lang="en-US" dirty="0"/>
          </a:p>
        </p:txBody>
      </p:sp>
      <p:sp>
        <p:nvSpPr>
          <p:cNvPr id="3" name="Content Placeholder 2"/>
          <p:cNvSpPr>
            <a:spLocks noGrp="1"/>
          </p:cNvSpPr>
          <p:nvPr>
            <p:ph idx="1"/>
          </p:nvPr>
        </p:nvSpPr>
        <p:spPr/>
        <p:txBody>
          <a:bodyPr>
            <a:normAutofit/>
          </a:bodyPr>
          <a:lstStyle/>
          <a:p>
            <a:pPr algn="just" rtl="1"/>
            <a:r>
              <a:rPr lang="fa-IR" sz="2400" dirty="0"/>
              <a:t>هرچه منابع (اجتماعی ،شخصی، اقتصادی) بیشتری در اختیار فرد </a:t>
            </a:r>
            <a:r>
              <a:rPr lang="fa-IR" sz="2400" dirty="0" smtClean="0"/>
              <a:t>باشد </a:t>
            </a:r>
            <a:r>
              <a:rPr lang="fa-IR" sz="2400" dirty="0"/>
              <a:t>فرد قدرت بیشتری یافته و نیاز به استفاده از اعمال زور کاهش </a:t>
            </a:r>
            <a:r>
              <a:rPr lang="fa-IR" sz="2400" dirty="0" smtClean="0"/>
              <a:t>می </a:t>
            </a:r>
            <a:r>
              <a:rPr lang="fa-IR" sz="2400" dirty="0"/>
              <a:t>یابد.</a:t>
            </a:r>
          </a:p>
          <a:p>
            <a:pPr algn="r" rtl="1">
              <a:buNone/>
            </a:pPr>
            <a:r>
              <a:rPr lang="fa-IR" sz="2400" dirty="0"/>
              <a:t>در مقابل کاهش سطح آموزش و مشاغل با سطح پایین و در </a:t>
            </a:r>
            <a:r>
              <a:rPr lang="fa-IR" sz="2400" dirty="0" smtClean="0"/>
              <a:t>افراد </a:t>
            </a:r>
            <a:r>
              <a:rPr lang="fa-IR" sz="2400" dirty="0"/>
              <a:t>با درآمد پایین خشونت خانگی بیشتر رخ می دهد</a:t>
            </a:r>
            <a:r>
              <a:rPr lang="fa-IR" sz="2400" dirty="0" smtClean="0"/>
              <a:t>. </a:t>
            </a:r>
          </a:p>
          <a:p>
            <a:pPr algn="r" rtl="1">
              <a:buNone/>
            </a:pPr>
            <a:r>
              <a:rPr lang="fa-IR" sz="2400" dirty="0" smtClean="0"/>
              <a:t>در خانواده </a:t>
            </a:r>
            <a:r>
              <a:rPr lang="fa-IR" sz="2400" dirty="0"/>
              <a:t>هایی که زیر خط فقر قرار دارند شیوع (</a:t>
            </a:r>
            <a:r>
              <a:rPr lang="en-US" sz="2400" dirty="0"/>
              <a:t>DV</a:t>
            </a:r>
            <a:r>
              <a:rPr lang="fa-IR" sz="2400" dirty="0"/>
              <a:t>) 50 </a:t>
            </a:r>
            <a:r>
              <a:rPr lang="fa-IR" sz="2400" dirty="0" smtClean="0"/>
              <a:t>درصد بیشتر </a:t>
            </a:r>
            <a:r>
              <a:rPr lang="fa-IR" sz="2400" dirty="0"/>
              <a:t>از خانواده های معمول است.</a:t>
            </a:r>
          </a:p>
          <a:p>
            <a:pPr algn="r" rtl="1"/>
            <a:endParaRPr lang="en-US" sz="2400" dirty="0"/>
          </a:p>
        </p:txBody>
      </p:sp>
    </p:spTree>
    <p:extLst>
      <p:ext uri="{BB962C8B-B14F-4D97-AF65-F5344CB8AC3E}">
        <p14:creationId xmlns:p14="http://schemas.microsoft.com/office/powerpoint/2010/main" val="3475024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تئوری خرده فرهنگ خشونت</a:t>
            </a:r>
            <a:endParaRPr lang="fa-IR" dirty="0"/>
          </a:p>
        </p:txBody>
      </p:sp>
      <p:sp>
        <p:nvSpPr>
          <p:cNvPr id="3" name="Content Placeholder 2"/>
          <p:cNvSpPr>
            <a:spLocks noGrp="1"/>
          </p:cNvSpPr>
          <p:nvPr>
            <p:ph idx="1"/>
          </p:nvPr>
        </p:nvSpPr>
        <p:spPr/>
        <p:txBody>
          <a:bodyPr/>
          <a:lstStyle/>
          <a:p>
            <a:pPr algn="r" rtl="1"/>
            <a:r>
              <a:rPr lang="fa-IR" dirty="0" smtClean="0"/>
              <a:t>این تئوری مورد پذیرش ترین تئوری است.</a:t>
            </a:r>
          </a:p>
          <a:p>
            <a:pPr algn="r" rtl="1"/>
            <a:r>
              <a:rPr lang="fa-IR" dirty="0" smtClean="0"/>
              <a:t>خشونت از اوائل دوران کودکی شکل میگیرد. دنیا محل خطرناکی است لذا برای زنده ماندن باید برای  مقابله به مثل آماده بود. </a:t>
            </a:r>
          </a:p>
          <a:p>
            <a:pPr algn="r" rtl="1">
              <a:buNone/>
            </a:pPr>
            <a:endParaRPr lang="fa-IR" dirty="0" smtClean="0"/>
          </a:p>
        </p:txBody>
      </p:sp>
    </p:spTree>
    <p:extLst>
      <p:ext uri="{BB962C8B-B14F-4D97-AF65-F5344CB8AC3E}">
        <p14:creationId xmlns:p14="http://schemas.microsoft.com/office/powerpoint/2010/main" val="1884794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smtClean="0"/>
              <a:t>تئوری فمینیستها</a:t>
            </a:r>
            <a:br>
              <a:rPr lang="fa-IR" dirty="0" smtClean="0"/>
            </a:br>
            <a:endParaRPr lang="fa-IR" dirty="0"/>
          </a:p>
        </p:txBody>
      </p:sp>
      <p:sp>
        <p:nvSpPr>
          <p:cNvPr id="3" name="Content Placeholder 2"/>
          <p:cNvSpPr>
            <a:spLocks noGrp="1"/>
          </p:cNvSpPr>
          <p:nvPr>
            <p:ph sz="quarter" idx="1"/>
          </p:nvPr>
        </p:nvSpPr>
        <p:spPr/>
        <p:txBody>
          <a:bodyPr/>
          <a:lstStyle/>
          <a:p>
            <a:pPr algn="just" rtl="1">
              <a:lnSpc>
                <a:spcPct val="150000"/>
              </a:lnSpc>
            </a:pPr>
            <a:r>
              <a:rPr lang="fa-IR" dirty="0" smtClean="0"/>
              <a:t>قدرت نابرابر مردان نسبت به زنان  را به عنوان عامل موثر در خشونت مطرح می کند. </a:t>
            </a:r>
          </a:p>
          <a:p>
            <a:pPr algn="just" rtl="1">
              <a:lnSpc>
                <a:spcPct val="150000"/>
              </a:lnSpc>
            </a:pPr>
            <a:r>
              <a:rPr lang="fa-IR" dirty="0" smtClean="0"/>
              <a:t>خشونت روش کنترلی  مردان علیه زنان است.</a:t>
            </a:r>
          </a:p>
          <a:p>
            <a:pPr algn="just" rtl="1">
              <a:lnSpc>
                <a:spcPct val="150000"/>
              </a:lnSpc>
            </a:pPr>
            <a:r>
              <a:rPr lang="fa-IR" dirty="0" smtClean="0"/>
              <a:t>در فرهنگی که زنان را شهروند درجه دو به حساب می آورد مردان علیه زنان خشونت به خرج می دهند.</a:t>
            </a:r>
            <a:endParaRPr lang="fa-IR" dirty="0"/>
          </a:p>
        </p:txBody>
      </p:sp>
    </p:spTree>
    <p:extLst>
      <p:ext uri="{BB962C8B-B14F-4D97-AF65-F5344CB8AC3E}">
        <p14:creationId xmlns:p14="http://schemas.microsoft.com/office/powerpoint/2010/main" val="2556103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تئوری روابط بین فردی       </a:t>
            </a:r>
            <a:endParaRPr lang="fa-IR" dirty="0"/>
          </a:p>
        </p:txBody>
      </p:sp>
      <p:sp>
        <p:nvSpPr>
          <p:cNvPr id="3" name="Content Placeholder 2"/>
          <p:cNvSpPr>
            <a:spLocks noGrp="1"/>
          </p:cNvSpPr>
          <p:nvPr>
            <p:ph sz="quarter" idx="1"/>
          </p:nvPr>
        </p:nvSpPr>
        <p:spPr>
          <a:xfrm>
            <a:off x="677334" y="2147710"/>
            <a:ext cx="8596668" cy="3880773"/>
          </a:xfrm>
        </p:spPr>
        <p:txBody>
          <a:bodyPr/>
          <a:lstStyle/>
          <a:p>
            <a:pPr marL="0" indent="0" algn="r" rtl="1">
              <a:buNone/>
            </a:pPr>
            <a:endParaRPr lang="fa-IR" dirty="0" smtClean="0"/>
          </a:p>
          <a:p>
            <a:pPr marL="0" indent="0" algn="r" rtl="1">
              <a:buNone/>
            </a:pPr>
            <a:r>
              <a:rPr lang="fa-IR" dirty="0" smtClean="0"/>
              <a:t>بر طبق این نظریه مجموع عوامل زیر در بروز خشونت موثرند:</a:t>
            </a:r>
          </a:p>
          <a:p>
            <a:pPr marL="0" indent="0" algn="r" rtl="1">
              <a:buNone/>
            </a:pPr>
            <a:r>
              <a:rPr lang="fa-IR" dirty="0" smtClean="0"/>
              <a:t>1-جدائی اجتماعی زوجین</a:t>
            </a:r>
          </a:p>
          <a:p>
            <a:pPr marL="0" indent="0" algn="r" rtl="1">
              <a:buNone/>
            </a:pPr>
            <a:r>
              <a:rPr lang="fa-IR" dirty="0" smtClean="0"/>
              <a:t>2-غیر هماهنگی شبکه های حمایتی</a:t>
            </a:r>
          </a:p>
          <a:p>
            <a:pPr marL="0" indent="0" algn="r" rtl="1">
              <a:buNone/>
            </a:pPr>
            <a:r>
              <a:rPr lang="fa-IR" dirty="0" smtClean="0"/>
              <a:t>3- عدم تساوی زوجین</a:t>
            </a:r>
          </a:p>
          <a:p>
            <a:pPr marL="0" indent="0" algn="r" rtl="1">
              <a:buNone/>
            </a:pPr>
            <a:r>
              <a:rPr lang="fa-IR" dirty="0" smtClean="0"/>
              <a:t>4-وابستگی شدید عاطفی زوجین</a:t>
            </a:r>
          </a:p>
          <a:p>
            <a:pPr marL="0" indent="0" algn="r" rtl="1">
              <a:buNone/>
            </a:pPr>
            <a:r>
              <a:rPr lang="fa-IR" dirty="0" smtClean="0"/>
              <a:t>5-تمرکزقدرت(مرد سالاری)</a:t>
            </a:r>
          </a:p>
          <a:p>
            <a:pPr marL="0" indent="0" algn="r" rtl="1">
              <a:buNone/>
            </a:pPr>
            <a:r>
              <a:rPr lang="fa-IR" dirty="0" smtClean="0"/>
              <a:t>6-عدم مواجهه صحیح با خشونت </a:t>
            </a:r>
          </a:p>
        </p:txBody>
      </p:sp>
    </p:spTree>
    <p:extLst>
      <p:ext uri="{BB962C8B-B14F-4D97-AF65-F5344CB8AC3E}">
        <p14:creationId xmlns:p14="http://schemas.microsoft.com/office/powerpoint/2010/main" val="4293643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101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a:t>سایر </a:t>
            </a:r>
            <a:r>
              <a:rPr lang="fa-IR" sz="2800" dirty="0" smtClean="0"/>
              <a:t>تئوریهای </a:t>
            </a:r>
            <a:r>
              <a:rPr lang="fa-IR" sz="2800" dirty="0"/>
              <a:t>مطرح شده </a:t>
            </a:r>
          </a:p>
        </p:txBody>
      </p:sp>
      <p:sp>
        <p:nvSpPr>
          <p:cNvPr id="3" name="Content Placeholder 2"/>
          <p:cNvSpPr>
            <a:spLocks noGrp="1"/>
          </p:cNvSpPr>
          <p:nvPr>
            <p:ph sz="quarter" idx="1"/>
          </p:nvPr>
        </p:nvSpPr>
        <p:spPr/>
        <p:txBody>
          <a:bodyPr>
            <a:normAutofit/>
          </a:bodyPr>
          <a:lstStyle/>
          <a:p>
            <a:pPr algn="r" rtl="1"/>
            <a:r>
              <a:rPr lang="fa-IR" dirty="0" smtClean="0"/>
              <a:t>نظریه زیست شناختی خشونت:پرخاشگری </a:t>
            </a:r>
            <a:r>
              <a:rPr lang="fa-IR" dirty="0" smtClean="0">
                <a:solidFill>
                  <a:srgbClr val="C00000"/>
                </a:solidFill>
              </a:rPr>
              <a:t>یک غریزه بنیادی </a:t>
            </a:r>
            <a:r>
              <a:rPr lang="fa-IR" dirty="0" smtClean="0"/>
              <a:t>است(فروید)</a:t>
            </a:r>
          </a:p>
          <a:p>
            <a:pPr marL="0" indent="0" algn="r" rtl="1">
              <a:buNone/>
            </a:pPr>
            <a:r>
              <a:rPr lang="fa-IR" dirty="0" smtClean="0"/>
              <a:t>مرکزی در هیپوتالاموس است که درصورت تحریک باعث خشونت  میشود.در پستانداران عالیتر مثل انسان این مرکز تحت کنترل قشر مغز قرار دارد. در افراد با </a:t>
            </a:r>
            <a:r>
              <a:rPr lang="fa-IR" dirty="0" smtClean="0">
                <a:solidFill>
                  <a:srgbClr val="FF0000"/>
                </a:solidFill>
              </a:rPr>
              <a:t>آسیب مغزی </a:t>
            </a:r>
            <a:r>
              <a:rPr lang="fa-IR" dirty="0" smtClean="0"/>
              <a:t>ممکن است رفتارهای غیر معمول مشاهده شود که به دلیل کاهش قدرت کنترل قشر مغز است.</a:t>
            </a:r>
          </a:p>
          <a:p>
            <a:pPr algn="r" rtl="1"/>
            <a:r>
              <a:rPr lang="fa-IR" dirty="0" smtClean="0"/>
              <a:t>نظریه ناکامی:ناکامی موجب پرخاشگری است.</a:t>
            </a:r>
          </a:p>
          <a:p>
            <a:pPr algn="r" rtl="1"/>
            <a:r>
              <a:rPr lang="fa-IR" dirty="0" smtClean="0"/>
              <a:t>نظریه خشونت به عنوان تنبیه</a:t>
            </a:r>
          </a:p>
          <a:p>
            <a:pPr algn="r" rtl="1"/>
            <a:r>
              <a:rPr lang="fa-IR" dirty="0" smtClean="0"/>
              <a:t>نظریه نظارت اجتماعی:چون خانواده حریم خصوصی دارد وجامعه نمی تواند نظارت بر آن داشته باشد مرد خشونت را حق خود می داند.</a:t>
            </a:r>
          </a:p>
          <a:p>
            <a:pPr algn="r" rtl="1"/>
            <a:r>
              <a:rPr lang="fa-IR" dirty="0" smtClean="0"/>
              <a:t>نظریه نظم اجتماعی: در جامعه ای که </a:t>
            </a:r>
            <a:r>
              <a:rPr lang="fa-IR" dirty="0" smtClean="0">
                <a:solidFill>
                  <a:srgbClr val="C00000"/>
                </a:solidFill>
              </a:rPr>
              <a:t>زن نقش فرمانبرو مرد نقش حاکم </a:t>
            </a:r>
            <a:r>
              <a:rPr lang="fa-IR" dirty="0" smtClean="0"/>
              <a:t>را دارد برای رعایت نظم خشونت مرد مجاز است. </a:t>
            </a:r>
            <a:endParaRPr lang="fa-IR" dirty="0"/>
          </a:p>
        </p:txBody>
      </p:sp>
    </p:spTree>
    <p:extLst>
      <p:ext uri="{BB962C8B-B14F-4D97-AF65-F5344CB8AC3E}">
        <p14:creationId xmlns:p14="http://schemas.microsoft.com/office/powerpoint/2010/main" val="3167189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خشونت</a:t>
            </a:r>
            <a:endParaRPr lang="en-US" dirty="0"/>
          </a:p>
        </p:txBody>
      </p:sp>
      <p:sp>
        <p:nvSpPr>
          <p:cNvPr id="3" name="Content Placeholder 2"/>
          <p:cNvSpPr>
            <a:spLocks noGrp="1"/>
          </p:cNvSpPr>
          <p:nvPr>
            <p:ph idx="1"/>
          </p:nvPr>
        </p:nvSpPr>
        <p:spPr/>
        <p:txBody>
          <a:bodyPr>
            <a:normAutofit lnSpcReduction="10000"/>
          </a:bodyPr>
          <a:lstStyle/>
          <a:p>
            <a:pPr algn="r" rtl="1"/>
            <a:r>
              <a:rPr lang="fa-IR" b="1" dirty="0" smtClean="0"/>
              <a:t>فیزیکی</a:t>
            </a:r>
          </a:p>
          <a:p>
            <a:pPr algn="r" rtl="1"/>
            <a:r>
              <a:rPr lang="fa-IR" b="1" dirty="0" smtClean="0"/>
              <a:t>روانی/ عاطفی</a:t>
            </a:r>
          </a:p>
          <a:p>
            <a:pPr algn="r" rtl="1"/>
            <a:r>
              <a:rPr lang="fa-IR" b="1" dirty="0" smtClean="0"/>
              <a:t>کلامی</a:t>
            </a:r>
          </a:p>
          <a:p>
            <a:pPr algn="r" rtl="1"/>
            <a:r>
              <a:rPr lang="fa-IR" b="1" dirty="0" smtClean="0"/>
              <a:t>جنسی</a:t>
            </a:r>
          </a:p>
          <a:p>
            <a:pPr algn="r" rtl="1"/>
            <a:r>
              <a:rPr lang="fa-IR" b="1" dirty="0" smtClean="0"/>
              <a:t>معنوی</a:t>
            </a:r>
          </a:p>
          <a:p>
            <a:pPr algn="r" rtl="1"/>
            <a:r>
              <a:rPr lang="fa-IR" b="1" dirty="0" smtClean="0"/>
              <a:t>فرهنگی</a:t>
            </a:r>
          </a:p>
          <a:p>
            <a:pPr algn="r" rtl="1"/>
            <a:r>
              <a:rPr lang="fa-IR" b="1" dirty="0" smtClean="0"/>
              <a:t>اقتصادی/ مالی</a:t>
            </a:r>
          </a:p>
          <a:p>
            <a:pPr algn="r" rtl="1"/>
            <a:r>
              <a:rPr lang="fa-IR" b="1" dirty="0"/>
              <a:t>خشونت‌ دیجیتال </a:t>
            </a:r>
            <a:endParaRPr lang="en-US" b="1" dirty="0"/>
          </a:p>
          <a:p>
            <a:pPr algn="r" rtl="1"/>
            <a:r>
              <a:rPr lang="fa-IR" b="1" dirty="0"/>
              <a:t>خشونت‌های حقوقی</a:t>
            </a:r>
            <a:endParaRPr lang="en-US" b="1" dirty="0"/>
          </a:p>
          <a:p>
            <a:pPr algn="r" rtl="1"/>
            <a:r>
              <a:rPr lang="fa-IR" b="1" dirty="0"/>
              <a:t> خشونت‌های ممانعت از رشد اجتماعی، فکری و آموزشی </a:t>
            </a:r>
            <a:endParaRPr lang="en-US" b="1" dirty="0"/>
          </a:p>
          <a:p>
            <a:pPr algn="r" rtl="1"/>
            <a:endParaRPr lang="fa-IR" b="1" dirty="0" smtClean="0"/>
          </a:p>
          <a:p>
            <a:pPr algn="r" rtl="1"/>
            <a:endParaRPr lang="fa-IR" b="1" dirty="0" smtClean="0"/>
          </a:p>
          <a:p>
            <a:pPr algn="r" rtl="1"/>
            <a:endParaRPr lang="fa-IR" b="1" dirty="0" smtClean="0"/>
          </a:p>
          <a:p>
            <a:pPr algn="r" rtl="1"/>
            <a:endParaRPr lang="en-US" b="1" dirty="0"/>
          </a:p>
        </p:txBody>
      </p:sp>
    </p:spTree>
    <p:extLst>
      <p:ext uri="{BB962C8B-B14F-4D97-AF65-F5344CB8AC3E}">
        <p14:creationId xmlns:p14="http://schemas.microsoft.com/office/powerpoint/2010/main" val="367013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fa-IR" b="1" dirty="0"/>
              <a:t>خشونت </a:t>
            </a:r>
            <a:r>
              <a:rPr lang="fa-IR" dirty="0" smtClean="0"/>
              <a:t>فیزیکی</a:t>
            </a:r>
            <a:endParaRPr lang="en-US" dirty="0"/>
          </a:p>
        </p:txBody>
      </p:sp>
      <p:sp>
        <p:nvSpPr>
          <p:cNvPr id="3" name="Content Placeholder 2"/>
          <p:cNvSpPr>
            <a:spLocks noGrp="1"/>
          </p:cNvSpPr>
          <p:nvPr>
            <p:ph idx="1"/>
          </p:nvPr>
        </p:nvSpPr>
        <p:spPr/>
        <p:txBody>
          <a:bodyPr>
            <a:normAutofit/>
          </a:bodyPr>
          <a:lstStyle/>
          <a:p>
            <a:pPr algn="just" rtl="1"/>
            <a:r>
              <a:rPr lang="fa-IR" b="1" dirty="0" smtClean="0"/>
              <a:t>آزار </a:t>
            </a:r>
            <a:r>
              <a:rPr lang="fa-IR" b="1" dirty="0"/>
              <a:t>فیزیکی یا جسمی میتواند شامل از بین بردن اموال شخصی، محدود کردن تحرک و یا حبس کردن فرد در اتاق، محدود کردن دسترسی به مراقبت های بهداشتی و ارائه دهندگان خدمات بهداشتی مانند پزشک، ماما یا دندانپزشک و یا محدود کردن فرد در استفاده از وسایل مورد نیاز، تهدید کردن، صدمه زدن با استفاده از سلاح و یا اشیاء دیگر ، هل دادن، تنه زدن، ضربه زدن، سیلی یا لگد زدن، کتک زدن، قطع عضو و قتل باشد</a:t>
            </a:r>
            <a:r>
              <a:rPr lang="fa-IR" b="1" dirty="0" smtClean="0"/>
              <a:t>.</a:t>
            </a:r>
            <a:endParaRPr lang="en-US" dirty="0"/>
          </a:p>
        </p:txBody>
      </p:sp>
    </p:spTree>
    <p:extLst>
      <p:ext uri="{BB962C8B-B14F-4D97-AF65-F5344CB8AC3E}">
        <p14:creationId xmlns:p14="http://schemas.microsoft.com/office/powerpoint/2010/main" val="991239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خشونت فیزیکی</a:t>
            </a:r>
            <a:endParaRPr lang="en-US" dirty="0"/>
          </a:p>
        </p:txBody>
      </p:sp>
      <p:sp>
        <p:nvSpPr>
          <p:cNvPr id="3" name="Content Placeholder 2"/>
          <p:cNvSpPr>
            <a:spLocks noGrp="1"/>
          </p:cNvSpPr>
          <p:nvPr>
            <p:ph idx="1"/>
          </p:nvPr>
        </p:nvSpPr>
        <p:spPr/>
        <p:txBody>
          <a:bodyPr/>
          <a:lstStyle/>
          <a:p>
            <a:pPr algn="just" rtl="1"/>
            <a:r>
              <a:rPr lang="fa-IR" sz="2800" dirty="0" smtClean="0">
                <a:cs typeface="B Koodak" panose="00000700000000000000" pitchFamily="2" charset="-78"/>
              </a:rPr>
              <a:t>خشونت فیزیکی </a:t>
            </a:r>
            <a:r>
              <a:rPr lang="fa-IR" sz="2800" dirty="0">
                <a:cs typeface="B Koodak" panose="00000700000000000000" pitchFamily="2" charset="-78"/>
              </a:rPr>
              <a:t>نوع </a:t>
            </a:r>
            <a:r>
              <a:rPr lang="fa-IR" sz="2800" dirty="0" smtClean="0">
                <a:cs typeface="B Koodak" panose="00000700000000000000" pitchFamily="2" charset="-78"/>
              </a:rPr>
              <a:t>اول شامل </a:t>
            </a:r>
            <a:r>
              <a:rPr lang="fa-IR" sz="2800" dirty="0">
                <a:cs typeface="B Koodak" panose="00000700000000000000" pitchFamily="2" charset="-78"/>
              </a:rPr>
              <a:t>گاز گرفتن، سيلی، لگد و مشت زدن، کشيدن و هل دادن، گرفتن و بستن، زندانی کردن، چنگ انداختن و کشيدن مو، اخراج از خانه، کتک کاری مفصل، محروم کردن از غذا و … می‌شود </a:t>
            </a:r>
            <a:r>
              <a:rPr lang="fa-IR" sz="2800" dirty="0" smtClean="0">
                <a:cs typeface="B Koodak" panose="00000700000000000000" pitchFamily="2" charset="-78"/>
              </a:rPr>
              <a:t>.</a:t>
            </a:r>
          </a:p>
          <a:p>
            <a:pPr algn="just" rtl="1"/>
            <a:r>
              <a:rPr lang="fa-IR" sz="2800" dirty="0" smtClean="0">
                <a:cs typeface="B Koodak" panose="00000700000000000000" pitchFamily="2" charset="-78"/>
              </a:rPr>
              <a:t>خشونت </a:t>
            </a:r>
            <a:r>
              <a:rPr lang="fa-IR" sz="2800" dirty="0">
                <a:cs typeface="B Koodak" panose="00000700000000000000" pitchFamily="2" charset="-78"/>
              </a:rPr>
              <a:t>فيزيکی نوع دوم شامل رفتارهایی مانند محکم کوبيدن در، به هم زدن سفره و ميز غذا و شکستن اشيای منزل می شود.</a:t>
            </a:r>
            <a:endParaRPr lang="en-US" sz="2800" dirty="0">
              <a:cs typeface="B Koodak" panose="00000700000000000000" pitchFamily="2" charset="-78"/>
            </a:endParaRPr>
          </a:p>
          <a:p>
            <a:pPr algn="just" rtl="1"/>
            <a:endParaRPr lang="en-US" dirty="0"/>
          </a:p>
        </p:txBody>
      </p:sp>
    </p:spTree>
    <p:extLst>
      <p:ext uri="{BB962C8B-B14F-4D97-AF65-F5344CB8AC3E}">
        <p14:creationId xmlns:p14="http://schemas.microsoft.com/office/powerpoint/2010/main" val="3714927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fa-IR" b="1" dirty="0"/>
              <a:t>خشونت‌ </a:t>
            </a:r>
            <a:r>
              <a:rPr lang="fa-IR" dirty="0"/>
              <a:t>روانی/ عاطفی</a:t>
            </a:r>
            <a:r>
              <a:rPr lang="en-US" dirty="0"/>
              <a:t/>
            </a:r>
            <a:br>
              <a:rPr lang="en-US" dirty="0"/>
            </a:br>
            <a:endParaRPr lang="en-US" dirty="0"/>
          </a:p>
        </p:txBody>
      </p:sp>
      <p:sp>
        <p:nvSpPr>
          <p:cNvPr id="3" name="Content Placeholder 2"/>
          <p:cNvSpPr>
            <a:spLocks noGrp="1"/>
          </p:cNvSpPr>
          <p:nvPr>
            <p:ph idx="1"/>
          </p:nvPr>
        </p:nvSpPr>
        <p:spPr>
          <a:xfrm>
            <a:off x="677334" y="1506829"/>
            <a:ext cx="8596668" cy="4534534"/>
          </a:xfrm>
        </p:spPr>
        <p:txBody>
          <a:bodyPr>
            <a:normAutofit/>
          </a:bodyPr>
          <a:lstStyle/>
          <a:p>
            <a:pPr algn="just" rtl="1"/>
            <a:r>
              <a:rPr lang="fa-IR" sz="2400" dirty="0" smtClean="0">
                <a:cs typeface="B Koodak" panose="00000700000000000000" pitchFamily="2" charset="-78"/>
              </a:rPr>
              <a:t>تهدید </a:t>
            </a:r>
            <a:r>
              <a:rPr lang="fa-IR" sz="2400" dirty="0">
                <a:cs typeface="B Koodak" panose="00000700000000000000" pitchFamily="2" charset="-78"/>
              </a:rPr>
              <a:t>به گرفتن کودکان و یا تهدید به سپردن آنها به مراکز خدمات حمایتی، به کار بردن وسایل یا انجام رفتارهای آزاردهنده، کنترل نحوه گذران اوقات، محروم کردن زن از دیدار خانواده و دوستان، تهدید به صدمه زدن به شخص مورد علاقه و احترام وی،</a:t>
            </a:r>
            <a:r>
              <a:rPr lang="fa-IR" sz="2400" b="1" dirty="0">
                <a:cs typeface="B Koodak" panose="00000700000000000000" pitchFamily="2" charset="-78"/>
              </a:rPr>
              <a:t> جلوگيری از نگهداری فرزندان، تهديد به شکايت عليه زن و اقوامش به پليس و دادگاه، تهديد به کشتن زن و فرزندان، تهديد به طلاق و يا ازدواج مجدد، تهديد و برقراری محدوديت برای همسر، مخفی کردن و از بين بردن مدارک شخصی و مورد نياز زن مانند شناسنامه، دفترچه پس‌انداز، اوراق مالکيت و غیره و هم چنین تحت نظر قرار دادن و ايجاد محدوديت در تماس‌های تلفنی و رفت و آمدهای روزانه برای زن از جمله خشونتهای روانی عاطفی است. بيگاری کشيدن از زن در انجام امور و وظايفی که مربوط به او نيست، مانند تيمار داری پدر و مادر شوهر نیز در این زمره اند.</a:t>
            </a:r>
            <a:endParaRPr lang="en-US" sz="2400" dirty="0">
              <a:cs typeface="B Koodak" panose="00000700000000000000" pitchFamily="2" charset="-78"/>
            </a:endParaRPr>
          </a:p>
          <a:p>
            <a:pPr algn="just"/>
            <a:endParaRPr lang="en-US" sz="2400" dirty="0">
              <a:cs typeface="B Koodak" panose="00000700000000000000" pitchFamily="2" charset="-78"/>
            </a:endParaRPr>
          </a:p>
        </p:txBody>
      </p:sp>
    </p:spTree>
    <p:extLst>
      <p:ext uri="{BB962C8B-B14F-4D97-AF65-F5344CB8AC3E}">
        <p14:creationId xmlns:p14="http://schemas.microsoft.com/office/powerpoint/2010/main" val="2622103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خ</a:t>
            </a:r>
            <a:r>
              <a:rPr lang="fa-IR" dirty="0" smtClean="0"/>
              <a:t>شونت کلامی</a:t>
            </a:r>
            <a:endParaRPr lang="en-US" dirty="0"/>
          </a:p>
        </p:txBody>
      </p:sp>
      <p:sp>
        <p:nvSpPr>
          <p:cNvPr id="3" name="Content Placeholder 2"/>
          <p:cNvSpPr>
            <a:spLocks noGrp="1"/>
          </p:cNvSpPr>
          <p:nvPr>
            <p:ph idx="1"/>
          </p:nvPr>
        </p:nvSpPr>
        <p:spPr/>
        <p:txBody>
          <a:bodyPr>
            <a:normAutofit/>
          </a:bodyPr>
          <a:lstStyle/>
          <a:p>
            <a:pPr algn="r" rtl="1"/>
            <a:r>
              <a:rPr lang="fa-IR" sz="2400" b="1" dirty="0"/>
              <a:t>خشونت کلامی عبارت است از به کاربردن کلمات رکيک و دشنام ، بهانه‌گيری‌های پی در پی، داد و فرياد، دروغگویی، بداخلاقی، بی‌احترامی، رفتار آمرانه و تحکم آميز و دستورات پیاپی، قهر و صحبت نکردن و همچنین نامیدن فرد به اسامی که اعتماد به نفس او را هدف قرار دهد، تحقیر کردن فرد در حضور دیگران و یا اجازه ندادن به حرف زدن از جمله آزارهای کلامی هستند. بیش از نیمی از زنان در معرض این نوع آزار قرار گرفته یا قرار می گیرند. </a:t>
            </a:r>
            <a:endParaRPr lang="en-US" sz="2400" dirty="0"/>
          </a:p>
          <a:p>
            <a:pPr algn="r" rtl="1"/>
            <a:endParaRPr lang="en-US" sz="2400" dirty="0"/>
          </a:p>
        </p:txBody>
      </p:sp>
    </p:spTree>
    <p:extLst>
      <p:ext uri="{BB962C8B-B14F-4D97-AF65-F5344CB8AC3E}">
        <p14:creationId xmlns:p14="http://schemas.microsoft.com/office/powerpoint/2010/main" val="30572340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خشونت‌ سلامت باروری (جنسی)</a:t>
            </a:r>
            <a:r>
              <a:rPr lang="en-US" dirty="0"/>
              <a:t/>
            </a:r>
            <a:br>
              <a:rPr lang="en-US" dirty="0"/>
            </a:br>
            <a:endParaRPr lang="en-US" dirty="0"/>
          </a:p>
        </p:txBody>
      </p:sp>
      <p:sp>
        <p:nvSpPr>
          <p:cNvPr id="3" name="Content Placeholder 2"/>
          <p:cNvSpPr>
            <a:spLocks noGrp="1"/>
          </p:cNvSpPr>
          <p:nvPr>
            <p:ph idx="1"/>
          </p:nvPr>
        </p:nvSpPr>
        <p:spPr>
          <a:xfrm>
            <a:off x="677334" y="1571223"/>
            <a:ext cx="8596668" cy="4470139"/>
          </a:xfrm>
        </p:spPr>
        <p:txBody>
          <a:bodyPr>
            <a:normAutofit fontScale="85000" lnSpcReduction="10000"/>
          </a:bodyPr>
          <a:lstStyle/>
          <a:p>
            <a:pPr marL="0" indent="0" algn="just" rtl="1">
              <a:buNone/>
            </a:pPr>
            <a:r>
              <a:rPr lang="fa-IR" b="1" dirty="0" smtClean="0"/>
              <a:t>این </a:t>
            </a:r>
            <a:r>
              <a:rPr lang="fa-IR" b="1" dirty="0"/>
              <a:t>نوع خشونت به استفاده از قدرت و کنترل در روابط جنسی و سلامت باروری مربوط می شود. برخی از مصادیق این نوع خشونت عبارتند از:</a:t>
            </a:r>
            <a:endParaRPr lang="en-US" dirty="0"/>
          </a:p>
          <a:p>
            <a:pPr lvl="0" algn="just" rtl="1"/>
            <a:r>
              <a:rPr lang="fa-IR" b="1" dirty="0"/>
              <a:t>اعمال فشار برای برقراری رابطه جنسی علیرغم تمایل زن و استفاده از تهدید و خشونت در مواردیکه زن تمایلی به انجام رابطه جنسی ندارد.</a:t>
            </a:r>
            <a:endParaRPr lang="en-US" dirty="0"/>
          </a:p>
          <a:p>
            <a:pPr lvl="0" algn="just" rtl="1"/>
            <a:r>
              <a:rPr lang="fa-IR" b="1" dirty="0"/>
              <a:t>خودداری از به کارگيری روش های پيشگيری از بارداری نظیر کاندوم</a:t>
            </a:r>
            <a:endParaRPr lang="en-US" dirty="0"/>
          </a:p>
          <a:p>
            <a:pPr lvl="0" algn="just" rtl="1"/>
            <a:r>
              <a:rPr lang="fa-IR" b="1" dirty="0"/>
              <a:t>قرار دادن زن در معرض خطر ابتلا به بیماریهای منتقله از راه جنسی</a:t>
            </a:r>
            <a:endParaRPr lang="en-US" dirty="0"/>
          </a:p>
          <a:p>
            <a:pPr lvl="0" algn="just" rtl="1"/>
            <a:r>
              <a:rPr lang="fa-IR" b="1" dirty="0"/>
              <a:t>نادیده گرفتن نیازهای جنسی فرد </a:t>
            </a:r>
            <a:endParaRPr lang="en-US" dirty="0"/>
          </a:p>
          <a:p>
            <a:pPr lvl="0" algn="just" rtl="1"/>
            <a:r>
              <a:rPr lang="fa-IR" b="1" dirty="0"/>
              <a:t>مجبور کردن او به اعمال جنسی ناخواسته و یا غیر متعارف</a:t>
            </a:r>
            <a:endParaRPr lang="en-US" dirty="0"/>
          </a:p>
          <a:p>
            <a:pPr lvl="0" algn="just" rtl="1"/>
            <a:r>
              <a:rPr lang="fa-IR" b="1" dirty="0"/>
              <a:t>وادار کردن زن به تداوم بارداری در حالیکه بارداری برای او خطرآفرین است و یا وادار کردن او به سقط جنینن</a:t>
            </a:r>
            <a:endParaRPr lang="en-US" dirty="0"/>
          </a:p>
          <a:p>
            <a:pPr lvl="0" algn="just" rtl="1"/>
            <a:r>
              <a:rPr lang="fa-IR" b="1" dirty="0"/>
              <a:t>مجبور کرد زن به دیدن عکسها و فیلمهای خلاف اخلاق عمومی</a:t>
            </a:r>
            <a:endParaRPr lang="en-US" dirty="0"/>
          </a:p>
          <a:p>
            <a:pPr lvl="0" algn="just" rtl="1"/>
            <a:r>
              <a:rPr lang="fa-IR" b="1" dirty="0"/>
              <a:t>مجبور کردن زن به تن فروشی</a:t>
            </a:r>
            <a:endParaRPr lang="en-US" dirty="0"/>
          </a:p>
          <a:p>
            <a:pPr lvl="0" algn="just" rtl="1"/>
            <a:r>
              <a:rPr lang="fa-IR" b="1" dirty="0"/>
              <a:t>اجبار زن به حاملگی ناخواسته، </a:t>
            </a:r>
            <a:endParaRPr lang="en-US" dirty="0"/>
          </a:p>
          <a:p>
            <a:pPr lvl="0" algn="just" rtl="1"/>
            <a:r>
              <a:rPr lang="fa-IR" b="1" dirty="0"/>
              <a:t>متهم کردن زن به بی‌مبالاتی در مسائل ناموسی همچون داشتن ارتباط نامشروع (شک و بد دلی)</a:t>
            </a:r>
            <a:endParaRPr lang="en-US" dirty="0"/>
          </a:p>
          <a:p>
            <a:pPr algn="just" rtl="1"/>
            <a:endParaRPr lang="en-US" dirty="0"/>
          </a:p>
        </p:txBody>
      </p:sp>
    </p:spTree>
    <p:extLst>
      <p:ext uri="{BB962C8B-B14F-4D97-AF65-F5344CB8AC3E}">
        <p14:creationId xmlns:p14="http://schemas.microsoft.com/office/powerpoint/2010/main" val="839963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خشونت‌ معنوی</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gn="just" rtl="1"/>
            <a:r>
              <a:rPr lang="fa-IR" sz="2000" b="1" dirty="0" smtClean="0"/>
              <a:t>خشونت </a:t>
            </a:r>
            <a:r>
              <a:rPr lang="fa-IR" sz="2000" b="1" dirty="0"/>
              <a:t>معنوی عقاید و افکار فرد را هدف قرار می دهد و زمانی به وقوع می پیوندد که کسی باورهای معنوی فرد دیگر را مورد دستاویز، کنترل و سلطه جویی قرار دهد. برخی از موارد خشونت معنوی شامل موارد زیر است:</a:t>
            </a:r>
            <a:endParaRPr lang="en-US" sz="2000" dirty="0"/>
          </a:p>
          <a:p>
            <a:pPr lvl="0" algn="just" rtl="1"/>
            <a:r>
              <a:rPr lang="fa-IR" sz="2000" b="1" dirty="0"/>
              <a:t>اجازه ندادن به فرد برای عمل به مراسم و آداب معنوی دلخواه خود</a:t>
            </a:r>
            <a:endParaRPr lang="en-US" sz="2000" dirty="0"/>
          </a:p>
          <a:p>
            <a:pPr lvl="0" algn="just" rtl="1"/>
            <a:r>
              <a:rPr lang="fa-IR" sz="2000" b="1" dirty="0"/>
              <a:t>وادار کردن او به مشارکت در فعالیت های مذهبی یا سازمانی خاص </a:t>
            </a:r>
            <a:endParaRPr lang="en-US" sz="2000" dirty="0"/>
          </a:p>
          <a:p>
            <a:pPr lvl="0" algn="just" rtl="1"/>
            <a:r>
              <a:rPr lang="fa-IR" sz="2000" b="1" dirty="0"/>
              <a:t>تحقیر فرد به خاطر باورها، اعتقادات و یا آداب معنوی </a:t>
            </a:r>
            <a:r>
              <a:rPr lang="fa-IR" sz="2000" b="1" dirty="0" smtClean="0"/>
              <a:t>خاص</a:t>
            </a:r>
            <a:endParaRPr lang="en-US" sz="2000" dirty="0"/>
          </a:p>
        </p:txBody>
      </p:sp>
    </p:spTree>
    <p:extLst>
      <p:ext uri="{BB962C8B-B14F-4D97-AF65-F5344CB8AC3E}">
        <p14:creationId xmlns:p14="http://schemas.microsoft.com/office/powerpoint/2010/main" val="757991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خشونت فرهنگی</a:t>
            </a:r>
            <a:endParaRPr lang="en-US" dirty="0"/>
          </a:p>
        </p:txBody>
      </p:sp>
      <p:sp>
        <p:nvSpPr>
          <p:cNvPr id="3" name="Content Placeholder 2"/>
          <p:cNvSpPr>
            <a:spLocks noGrp="1"/>
          </p:cNvSpPr>
          <p:nvPr>
            <p:ph idx="1"/>
          </p:nvPr>
        </p:nvSpPr>
        <p:spPr/>
        <p:txBody>
          <a:bodyPr/>
          <a:lstStyle/>
          <a:p>
            <a:pPr algn="just" rtl="1"/>
            <a:r>
              <a:rPr lang="fa-IR" b="1" dirty="0" smtClean="0"/>
              <a:t>وقتی </a:t>
            </a:r>
            <a:r>
              <a:rPr lang="fa-IR" b="1" dirty="0"/>
              <a:t>بروز پیدا می کند که فرد به خاطر عمل به آموزه های فرهنگی، یا سنتی خود خشونت ورزد و یا مورد خشونت قرار گیرد. برخی از مصادیق خشونت فرهنگی عبارتند از:</a:t>
            </a:r>
            <a:endParaRPr lang="en-US" dirty="0"/>
          </a:p>
          <a:p>
            <a:pPr lvl="0" algn="just" rtl="1"/>
            <a:r>
              <a:rPr lang="fa-IR" b="1" dirty="0"/>
              <a:t>مجازاتها و قتلهای ناموسی</a:t>
            </a:r>
            <a:endParaRPr lang="en-US" dirty="0"/>
          </a:p>
          <a:p>
            <a:pPr lvl="0" algn="just" rtl="1"/>
            <a:r>
              <a:rPr lang="fa-IR" b="1" dirty="0"/>
              <a:t>ازدواجهای نامتناسب سنی</a:t>
            </a:r>
            <a:endParaRPr lang="en-US" dirty="0"/>
          </a:p>
          <a:p>
            <a:pPr lvl="0" algn="just" rtl="1"/>
            <a:r>
              <a:rPr lang="fa-IR" b="1" dirty="0"/>
              <a:t>جادوگری</a:t>
            </a:r>
            <a:endParaRPr lang="en-US" dirty="0"/>
          </a:p>
          <a:p>
            <a:pPr lvl="0" algn="just" rtl="1"/>
            <a:r>
              <a:rPr lang="fa-IR" b="1" dirty="0"/>
              <a:t>تجاوز</a:t>
            </a:r>
            <a:endParaRPr lang="en-US" dirty="0"/>
          </a:p>
          <a:p>
            <a:pPr lvl="0" algn="just" rtl="1"/>
            <a:r>
              <a:rPr lang="fa-IR" b="1" dirty="0"/>
              <a:t>رها کردن سالمندان</a:t>
            </a:r>
            <a:endParaRPr lang="en-US" dirty="0"/>
          </a:p>
          <a:p>
            <a:pPr lvl="0" algn="just" rtl="1"/>
            <a:r>
              <a:rPr lang="fa-IR" b="1" dirty="0"/>
              <a:t>بردگی جنسی</a:t>
            </a:r>
            <a:endParaRPr lang="en-US" dirty="0"/>
          </a:p>
          <a:p>
            <a:pPr lvl="0" algn="just" rtl="1"/>
            <a:r>
              <a:rPr lang="fa-IR" b="1" dirty="0"/>
              <a:t>اقدام به تجاوز برای قبول خواستگاری</a:t>
            </a:r>
            <a:endParaRPr lang="en-US" dirty="0"/>
          </a:p>
          <a:p>
            <a:pPr algn="just" rtl="1"/>
            <a:endParaRPr lang="en-US" dirty="0"/>
          </a:p>
          <a:p>
            <a:pPr algn="just" rtl="1"/>
            <a:endParaRPr lang="en-US" dirty="0"/>
          </a:p>
        </p:txBody>
      </p:sp>
    </p:spTree>
    <p:extLst>
      <p:ext uri="{BB962C8B-B14F-4D97-AF65-F5344CB8AC3E}">
        <p14:creationId xmlns:p14="http://schemas.microsoft.com/office/powerpoint/2010/main" val="2879832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61623"/>
          </a:xfrm>
        </p:spPr>
        <p:txBody>
          <a:bodyPr/>
          <a:lstStyle/>
          <a:p>
            <a:r>
              <a:rPr lang="fa-IR" b="1" dirty="0"/>
              <a:t>خشونت اقتصادی و </a:t>
            </a:r>
            <a:r>
              <a:rPr lang="fa-IR" b="1" dirty="0" smtClean="0"/>
              <a:t>مالی</a:t>
            </a:r>
            <a:endParaRPr lang="en-US" dirty="0"/>
          </a:p>
        </p:txBody>
      </p:sp>
      <p:sp>
        <p:nvSpPr>
          <p:cNvPr id="3" name="Content Placeholder 2"/>
          <p:cNvSpPr>
            <a:spLocks noGrp="1"/>
          </p:cNvSpPr>
          <p:nvPr>
            <p:ph idx="1"/>
          </p:nvPr>
        </p:nvSpPr>
        <p:spPr>
          <a:xfrm>
            <a:off x="677334" y="1455313"/>
            <a:ext cx="8596668" cy="4586049"/>
          </a:xfrm>
        </p:spPr>
        <p:txBody>
          <a:bodyPr>
            <a:normAutofit fontScale="92500" lnSpcReduction="20000"/>
          </a:bodyPr>
          <a:lstStyle/>
          <a:p>
            <a:pPr algn="just" rtl="1"/>
            <a:r>
              <a:rPr lang="fa-IR" b="1" dirty="0" smtClean="0"/>
              <a:t>خشونت </a:t>
            </a:r>
            <a:r>
              <a:rPr lang="fa-IR" b="1" dirty="0"/>
              <a:t>اقتصادی وقتی بروز می یابد که منابع مالی فرد توسط خود او یا دیگری مورد سوء استفاده و سوء بهره برداری قرار گیرد و این اقدام معمولا در جهت اعمال قدرت و کنترل صورت می گیرد. </a:t>
            </a:r>
            <a:r>
              <a:rPr lang="fa-IR" b="1" dirty="0" smtClean="0"/>
              <a:t> موارد </a:t>
            </a:r>
            <a:r>
              <a:rPr lang="fa-IR" b="1" dirty="0"/>
              <a:t>زیر از مصادیق </a:t>
            </a:r>
            <a:r>
              <a:rPr lang="fa-IR" b="1" dirty="0" smtClean="0"/>
              <a:t>اقتصادی </a:t>
            </a:r>
            <a:r>
              <a:rPr lang="fa-IR" b="1" dirty="0"/>
              <a:t>محسوب می شود:</a:t>
            </a:r>
            <a:endParaRPr lang="en-US" dirty="0"/>
          </a:p>
          <a:p>
            <a:pPr lvl="0" algn="just" rtl="1"/>
            <a:r>
              <a:rPr lang="fa-IR" b="1" dirty="0"/>
              <a:t>ایجاد مضیقه های مالی در معیشت زن و خانواده</a:t>
            </a:r>
            <a:endParaRPr lang="en-US" dirty="0"/>
          </a:p>
          <a:p>
            <a:pPr lvl="0" algn="just" rtl="1"/>
            <a:r>
              <a:rPr lang="fa-IR" b="1" dirty="0" smtClean="0"/>
              <a:t>صرف </a:t>
            </a:r>
            <a:r>
              <a:rPr lang="fa-IR" b="1" dirty="0"/>
              <a:t>درآمد در جهت اهداف و مقاصد شخصی بدون جلب رضایت همسر</a:t>
            </a:r>
            <a:endParaRPr lang="en-US" dirty="0"/>
          </a:p>
          <a:p>
            <a:pPr lvl="0" algn="just" rtl="1"/>
            <a:r>
              <a:rPr lang="fa-IR" b="1" dirty="0"/>
              <a:t>عدم تامین هزینه </a:t>
            </a:r>
            <a:r>
              <a:rPr lang="fa-IR" b="1" dirty="0" smtClean="0"/>
              <a:t>ها و </a:t>
            </a:r>
            <a:r>
              <a:rPr lang="fa-IR" b="1" dirty="0"/>
              <a:t>محدود کردن دسترسی به منابع مالی، پس اندازهای بانکی یا درآمدهای شخصی</a:t>
            </a:r>
            <a:endParaRPr lang="en-US" dirty="0"/>
          </a:p>
          <a:p>
            <a:pPr lvl="0" algn="just" rtl="1"/>
            <a:r>
              <a:rPr lang="en-US" b="1" dirty="0"/>
              <a:t> </a:t>
            </a:r>
            <a:r>
              <a:rPr lang="fa-IR" b="1" dirty="0"/>
              <a:t>فروش منزل، اموال و داراییهای بدون کسب اجازه همسر</a:t>
            </a:r>
            <a:endParaRPr lang="en-US" dirty="0"/>
          </a:p>
          <a:p>
            <a:pPr lvl="0" algn="just" rtl="1"/>
            <a:r>
              <a:rPr lang="fa-IR" b="1" dirty="0"/>
              <a:t>جعل امضا در چک ها و اوراق مالی</a:t>
            </a:r>
            <a:endParaRPr lang="en-US" dirty="0"/>
          </a:p>
          <a:p>
            <a:pPr lvl="0" algn="just" rtl="1"/>
            <a:r>
              <a:rPr lang="fa-IR" b="1" dirty="0"/>
              <a:t>عدم پرداخت قبوض، اقساط و هزینه های جاری زندگی</a:t>
            </a:r>
            <a:endParaRPr lang="en-US" dirty="0"/>
          </a:p>
          <a:p>
            <a:pPr lvl="0" algn="just" rtl="1"/>
            <a:r>
              <a:rPr lang="fa-IR" b="1" dirty="0"/>
              <a:t>تخریب اموال منزل</a:t>
            </a:r>
            <a:endParaRPr lang="en-US" dirty="0"/>
          </a:p>
          <a:p>
            <a:pPr lvl="0" algn="just" rtl="1"/>
            <a:r>
              <a:rPr lang="fa-IR" b="1" dirty="0"/>
              <a:t>استقراض از دیگران و عدم پرداخت آنها</a:t>
            </a:r>
            <a:endParaRPr lang="en-US" dirty="0"/>
          </a:p>
          <a:p>
            <a:pPr lvl="0" algn="just" rtl="1"/>
            <a:r>
              <a:rPr lang="fa-IR" b="1" dirty="0"/>
              <a:t>اجبار همسر به کار و اشتغال بیرون منزل</a:t>
            </a:r>
            <a:endParaRPr lang="en-US" dirty="0"/>
          </a:p>
          <a:p>
            <a:pPr lvl="0" algn="just" rtl="1"/>
            <a:r>
              <a:rPr lang="fa-IR" b="1" dirty="0"/>
              <a:t>عدم رضایت به اشتغال و تحصیل همسر</a:t>
            </a:r>
            <a:endParaRPr lang="en-US" dirty="0"/>
          </a:p>
        </p:txBody>
      </p:sp>
    </p:spTree>
    <p:extLst>
      <p:ext uri="{BB962C8B-B14F-4D97-AF65-F5344CB8AC3E}">
        <p14:creationId xmlns:p14="http://schemas.microsoft.com/office/powerpoint/2010/main" val="2162866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84349"/>
          </a:xfrm>
        </p:spPr>
        <p:txBody>
          <a:bodyPr/>
          <a:lstStyle/>
          <a:p>
            <a:pPr algn="r" rtl="1"/>
            <a:r>
              <a:rPr lang="fa-IR" dirty="0" smtClean="0"/>
              <a:t>اپیدمیولوژی</a:t>
            </a:r>
            <a:endParaRPr lang="en-US" dirty="0"/>
          </a:p>
        </p:txBody>
      </p:sp>
      <p:sp>
        <p:nvSpPr>
          <p:cNvPr id="3" name="Content Placeholder 2"/>
          <p:cNvSpPr>
            <a:spLocks noGrp="1"/>
          </p:cNvSpPr>
          <p:nvPr>
            <p:ph idx="1"/>
          </p:nvPr>
        </p:nvSpPr>
        <p:spPr>
          <a:xfrm>
            <a:off x="677334" y="1390919"/>
            <a:ext cx="8596668" cy="4650444"/>
          </a:xfrm>
        </p:spPr>
        <p:txBody>
          <a:bodyPr>
            <a:normAutofit/>
          </a:bodyPr>
          <a:lstStyle/>
          <a:p>
            <a:pPr algn="r" rtl="1"/>
            <a:r>
              <a:rPr lang="fa-IR" dirty="0"/>
              <a:t>هر سال در سراسر جهان تقریباً </a:t>
            </a:r>
            <a:r>
              <a:rPr lang="fa-IR" dirty="0" smtClean="0"/>
              <a:t>1.6 میلیون </a:t>
            </a:r>
            <a:r>
              <a:rPr lang="fa-IR" dirty="0"/>
              <a:t>مرگ به خاطر خشونت اتفاق می افتد. </a:t>
            </a:r>
            <a:endParaRPr lang="fa-IR" dirty="0" smtClean="0"/>
          </a:p>
          <a:p>
            <a:pPr algn="r" rtl="1"/>
            <a:r>
              <a:rPr lang="fa-IR" dirty="0" smtClean="0"/>
              <a:t>در </a:t>
            </a:r>
            <a:r>
              <a:rPr lang="fa-IR" dirty="0"/>
              <a:t>همه جای دنیا زنان کم و بیش در معرض خشونت هستند. </a:t>
            </a:r>
            <a:endParaRPr lang="en-US" dirty="0" smtClean="0"/>
          </a:p>
          <a:p>
            <a:pPr algn="r" rtl="1"/>
            <a:r>
              <a:rPr lang="fa-IR" dirty="0" smtClean="0"/>
              <a:t>در </a:t>
            </a:r>
            <a:r>
              <a:rPr lang="fa-IR" dirty="0"/>
              <a:t>کشورهای مختلف شیوع خشونت در بارداری بطور قابل توجهی متفاوت </a:t>
            </a:r>
            <a:r>
              <a:rPr lang="fa-IR" dirty="0" smtClean="0"/>
              <a:t>است از  </a:t>
            </a:r>
            <a:r>
              <a:rPr lang="fa-IR" dirty="0"/>
              <a:t>1درصد در ژاپن به 28 درصد در پرو متغیر است. </a:t>
            </a:r>
            <a:endParaRPr lang="en-US" dirty="0" smtClean="0"/>
          </a:p>
          <a:p>
            <a:pPr algn="r" rtl="1"/>
            <a:r>
              <a:rPr lang="fa-IR" dirty="0" smtClean="0"/>
              <a:t>در </a:t>
            </a:r>
            <a:r>
              <a:rPr lang="fa-IR" dirty="0"/>
              <a:t>کشورهای در حال توسعه، </a:t>
            </a:r>
            <a:r>
              <a:rPr lang="fa-IR" dirty="0" smtClean="0"/>
              <a:t>متوسط بروز خشونت بین </a:t>
            </a:r>
            <a:r>
              <a:rPr lang="fa-IR" dirty="0"/>
              <a:t>4 تا 10 درصد می باشد</a:t>
            </a:r>
            <a:r>
              <a:rPr lang="fa-IR" dirty="0" smtClean="0"/>
              <a:t>.</a:t>
            </a:r>
            <a:endParaRPr lang="en-US" dirty="0" smtClean="0"/>
          </a:p>
          <a:p>
            <a:pPr algn="r" rtl="1"/>
            <a:r>
              <a:rPr lang="fa-IR" dirty="0" smtClean="0"/>
              <a:t>در </a:t>
            </a:r>
            <a:r>
              <a:rPr lang="fa-IR" dirty="0"/>
              <a:t>هر ۱۸ ثانیه یک زن در دنیا مورد آزار قرار می‌گیرد و حتی  باردار بودن زنان هم آنها را از خشونت مصون نمی‌دارد. </a:t>
            </a:r>
            <a:endParaRPr lang="en-US" dirty="0" smtClean="0"/>
          </a:p>
          <a:p>
            <a:pPr algn="r" rtl="1"/>
            <a:r>
              <a:rPr lang="fa-IR" dirty="0" smtClean="0"/>
              <a:t>در </a:t>
            </a:r>
            <a:r>
              <a:rPr lang="fa-IR" dirty="0"/>
              <a:t>آمریکا 30 تا ۳۵ درصد زنان آمریکایی از سوی همسران خود مورد آزار جسمی می گیرند. در این کشور ۱۵ تا ۲۵ درصد از زنان باردار مورد ضرب و شتم واقع می‌شوند. </a:t>
            </a:r>
            <a:endParaRPr lang="en-US" dirty="0" smtClean="0"/>
          </a:p>
          <a:p>
            <a:pPr algn="r" rtl="1"/>
            <a:r>
              <a:rPr lang="fa-IR" dirty="0" smtClean="0"/>
              <a:t>در </a:t>
            </a:r>
            <a:r>
              <a:rPr lang="fa-IR" dirty="0"/>
              <a:t>هند ۴۱ درصد خودکشی های زنان در اثر آزار جسمی همسرانشان بوده است. </a:t>
            </a:r>
            <a:endParaRPr lang="en-US" dirty="0" smtClean="0"/>
          </a:p>
          <a:p>
            <a:pPr algn="r" rtl="1"/>
            <a:r>
              <a:rPr lang="fa-IR" dirty="0" smtClean="0"/>
              <a:t>در </a:t>
            </a:r>
            <a:r>
              <a:rPr lang="fa-IR" dirty="0"/>
              <a:t>بنگلادش نیز ۵۰ درصد قتل‌ زنان ناشی از خشونت مردان است </a:t>
            </a:r>
            <a:endParaRPr lang="en-US" dirty="0" smtClean="0"/>
          </a:p>
          <a:p>
            <a:pPr algn="r" rtl="1"/>
            <a:r>
              <a:rPr lang="fa-IR" dirty="0" smtClean="0"/>
              <a:t>در </a:t>
            </a:r>
            <a:r>
              <a:rPr lang="fa-IR" dirty="0"/>
              <a:t>شیلی ۶۳ درصد زنان مورد آزار جسمی قرار می‌گیرند.</a:t>
            </a:r>
            <a:endParaRPr lang="en-US" dirty="0"/>
          </a:p>
          <a:p>
            <a:pPr algn="r" rtl="1"/>
            <a:endParaRPr lang="en-US" dirty="0"/>
          </a:p>
        </p:txBody>
      </p:sp>
    </p:spTree>
    <p:extLst>
      <p:ext uri="{BB962C8B-B14F-4D97-AF65-F5344CB8AC3E}">
        <p14:creationId xmlns:p14="http://schemas.microsoft.com/office/powerpoint/2010/main" val="212189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سایر انواع خشونت</a:t>
            </a:r>
            <a:endParaRPr lang="en-US" dirty="0"/>
          </a:p>
        </p:txBody>
      </p:sp>
      <p:sp>
        <p:nvSpPr>
          <p:cNvPr id="3" name="Content Placeholder 2"/>
          <p:cNvSpPr>
            <a:spLocks noGrp="1"/>
          </p:cNvSpPr>
          <p:nvPr>
            <p:ph idx="1"/>
          </p:nvPr>
        </p:nvSpPr>
        <p:spPr/>
        <p:txBody>
          <a:bodyPr>
            <a:normAutofit lnSpcReduction="10000"/>
          </a:bodyPr>
          <a:lstStyle/>
          <a:p>
            <a:pPr algn="just" rtl="1"/>
            <a:r>
              <a:rPr lang="fa-IR" b="1" dirty="0"/>
              <a:t>خشونت‌ دیجیتال </a:t>
            </a:r>
            <a:endParaRPr lang="en-US" dirty="0"/>
          </a:p>
          <a:p>
            <a:pPr algn="just" rtl="1"/>
            <a:r>
              <a:rPr lang="fa-IR" b="1" dirty="0"/>
              <a:t>این نوع خشونتها بعد از ترویج استفاده از تکنولوژیهای مربوط به فناوری اطلاعات شایع شده اند و شامل، آزار کلامی، روانی یا عاطفی آنلاین، محدودیت در استفاده از اینترنت، ایمیل تصاویر و متون نامناسب، ارسال پیام کوتاه برای نظارت متوالی فرد و ردیابی تلفن فرد می باشد. </a:t>
            </a:r>
            <a:endParaRPr lang="en-US" dirty="0"/>
          </a:p>
          <a:p>
            <a:pPr algn="just" rtl="1"/>
            <a:r>
              <a:rPr lang="fa-IR" b="1" dirty="0"/>
              <a:t>خشونت‌های حقوقی</a:t>
            </a:r>
            <a:endParaRPr lang="en-US" dirty="0"/>
          </a:p>
          <a:p>
            <a:pPr algn="just" rtl="1"/>
            <a:r>
              <a:rPr lang="fa-IR" b="1" dirty="0"/>
              <a:t>برخی دیگر از محققین این نوع خشونت را جدا از سایر خشونتها مطرح می کنند که شامل، امتناع مرد از طلاق بر خلاف اصرار زن به متارکه ، ازدواج مجدد بدون اجازه همسر و مصادره کردن اموال زن می شود.</a:t>
            </a:r>
            <a:endParaRPr lang="en-US" dirty="0"/>
          </a:p>
          <a:p>
            <a:pPr algn="just" rtl="1"/>
            <a:r>
              <a:rPr lang="fa-IR" b="1" dirty="0"/>
              <a:t> خشونت‌های ممانعت از رشد اجتماعی، فکری و آموزشی </a:t>
            </a:r>
            <a:endParaRPr lang="en-US" dirty="0"/>
          </a:p>
          <a:p>
            <a:pPr algn="just" rtl="1"/>
            <a:r>
              <a:rPr lang="fa-IR" b="1" dirty="0"/>
              <a:t>این نوع خشونت عبارت است از ايجاد محدويت در ارتباطات فاميلی، دوستانه و اجتماعی، ممانعت از تحصيل، کاريابی و اشتغال است.</a:t>
            </a:r>
            <a:endParaRPr lang="en-US" dirty="0"/>
          </a:p>
          <a:p>
            <a:pPr algn="just"/>
            <a:endParaRPr lang="en-US" dirty="0"/>
          </a:p>
        </p:txBody>
      </p:sp>
    </p:spTree>
    <p:extLst>
      <p:ext uri="{BB962C8B-B14F-4D97-AF65-F5344CB8AC3E}">
        <p14:creationId xmlns:p14="http://schemas.microsoft.com/office/powerpoint/2010/main" val="59508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شکل بروز خشونت خانگی </a:t>
            </a:r>
            <a:r>
              <a:rPr lang="fa-IR" sz="2000" dirty="0" smtClean="0"/>
              <a:t>(چرخه خشونت خانگی)</a:t>
            </a:r>
            <a:r>
              <a:rPr lang="en-US" b="1" dirty="0"/>
              <a:t/>
            </a:r>
            <a:br>
              <a:rPr lang="en-US" b="1" dirty="0"/>
            </a:br>
            <a:endParaRPr lang="en-US" dirty="0"/>
          </a:p>
        </p:txBody>
      </p:sp>
      <p:graphicFrame>
        <p:nvGraphicFramePr>
          <p:cNvPr id="4" name="Content Placeholder 3"/>
          <p:cNvGraphicFramePr>
            <a:graphicFrameLocks noGrp="1"/>
          </p:cNvGraphicFramePr>
          <p:nvPr>
            <p:ph idx="1"/>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77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660B695-BCCF-4287-852B-3F67E748403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48A7FEB2-B2B8-4283-A301-E1AFCDF6EDC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F0306F3C-91CD-4C4A-B6DA-13DB2AEE9DE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08591B21-7F6D-48F7-BC05-75E90FCEA90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2B205A72-F175-49F1-8E61-A4780609905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46322AF7-2997-40E1-AAFF-C230D082272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0EE0BC8F-61F7-4B90-BF78-4159E3398815}"/>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B2E49A27-0832-4A1A-BFCD-0853C23B97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عوامل زمینه ساز خشونت خانگی</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algn="just" rtl="1"/>
            <a:r>
              <a:rPr lang="fa-IR" dirty="0" smtClean="0"/>
              <a:t>الف- </a:t>
            </a:r>
            <a:r>
              <a:rPr lang="fa-IR" dirty="0"/>
              <a:t>عوامل فردي در ايجاد خشونت:</a:t>
            </a:r>
            <a:endParaRPr lang="en-US" dirty="0"/>
          </a:p>
          <a:p>
            <a:pPr algn="just" rtl="1"/>
            <a:r>
              <a:rPr lang="fa-IR" dirty="0" smtClean="0"/>
              <a:t>ب- </a:t>
            </a:r>
            <a:r>
              <a:rPr lang="fa-IR" dirty="0"/>
              <a:t>علل ارتباطي بين فردي در ايجاد خشونت </a:t>
            </a:r>
            <a:endParaRPr lang="en-US" dirty="0"/>
          </a:p>
          <a:p>
            <a:pPr algn="just" rtl="1"/>
            <a:r>
              <a:rPr lang="fa-IR" dirty="0" smtClean="0"/>
              <a:t>ج- </a:t>
            </a:r>
            <a:r>
              <a:rPr lang="fa-IR" dirty="0"/>
              <a:t>علل اجتماعي و اقتصادي در ایجاد خشونت</a:t>
            </a:r>
            <a:endParaRPr lang="en-US" dirty="0"/>
          </a:p>
          <a:p>
            <a:pPr algn="just" rtl="1"/>
            <a:r>
              <a:rPr lang="fa-IR" dirty="0" smtClean="0"/>
              <a:t>هم </a:t>
            </a:r>
            <a:r>
              <a:rPr lang="fa-IR" dirty="0"/>
              <a:t>چنین عواملی مانند وقوع جنگ، درگیری، اغتشاش و بی ثباتی می تواند خشونت را در جامعه افزایش دهد. </a:t>
            </a:r>
            <a:endParaRPr lang="en-US" dirty="0"/>
          </a:p>
          <a:p>
            <a:pPr algn="just" rtl="1"/>
            <a:r>
              <a:rPr lang="fa-IR" dirty="0"/>
              <a:t>د-عوامل فرهنگی</a:t>
            </a:r>
            <a:endParaRPr lang="en-US" dirty="0"/>
          </a:p>
          <a:p>
            <a:pPr algn="just"/>
            <a:endParaRPr lang="en-US" dirty="0"/>
          </a:p>
        </p:txBody>
      </p:sp>
    </p:spTree>
    <p:extLst>
      <p:ext uri="{BB962C8B-B14F-4D97-AF65-F5344CB8AC3E}">
        <p14:creationId xmlns:p14="http://schemas.microsoft.com/office/powerpoint/2010/main" val="155092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پیامدهای </a:t>
            </a:r>
            <a:r>
              <a:rPr lang="fa-IR" dirty="0"/>
              <a:t>خشونت در خانواده</a:t>
            </a:r>
            <a:r>
              <a:rPr lang="en-US" b="1" dirty="0"/>
              <a:t/>
            </a:r>
            <a:br>
              <a:rPr lang="en-US" b="1" dirty="0"/>
            </a:br>
            <a:endParaRPr lang="en-US" dirty="0"/>
          </a:p>
        </p:txBody>
      </p:sp>
      <p:sp>
        <p:nvSpPr>
          <p:cNvPr id="3" name="Content Placeholder 2"/>
          <p:cNvSpPr>
            <a:spLocks noGrp="1"/>
          </p:cNvSpPr>
          <p:nvPr>
            <p:ph idx="1"/>
          </p:nvPr>
        </p:nvSpPr>
        <p:spPr/>
        <p:txBody>
          <a:bodyPr>
            <a:normAutofit fontScale="85000" lnSpcReduction="10000"/>
          </a:bodyPr>
          <a:lstStyle/>
          <a:p>
            <a:pPr algn="just" rtl="1"/>
            <a:r>
              <a:rPr lang="fa-IR" dirty="0"/>
              <a:t>الف</a:t>
            </a:r>
            <a:r>
              <a:rPr lang="en-US" dirty="0"/>
              <a:t>. </a:t>
            </a:r>
            <a:r>
              <a:rPr lang="fa-IR" dirty="0"/>
              <a:t>اثرات خشونت بر زنان:</a:t>
            </a:r>
            <a:endParaRPr lang="en-US" dirty="0"/>
          </a:p>
          <a:p>
            <a:pPr lvl="0" algn="just" rtl="1"/>
            <a:r>
              <a:rPr lang="fa-IR" dirty="0"/>
              <a:t>علائم افسردگی مانند احساس بی ارزشی و ناامیدی، کاهش اعتماد به نفس</a:t>
            </a:r>
            <a:r>
              <a:rPr lang="en-US" dirty="0"/>
              <a:t>.</a:t>
            </a:r>
          </a:p>
          <a:p>
            <a:pPr lvl="0" algn="just" rtl="1"/>
            <a:r>
              <a:rPr lang="fa-IR" dirty="0"/>
              <a:t>علائم اضطرابی مانند ترس از فضای بسته یا گذرهراسی، حمله پانیک، اختلال استرس پس از سانحه</a:t>
            </a:r>
            <a:endParaRPr lang="en-US" dirty="0"/>
          </a:p>
          <a:p>
            <a:pPr lvl="0" algn="just" rtl="1"/>
            <a:r>
              <a:rPr lang="fa-IR" dirty="0"/>
              <a:t>اختلالات روان تنی مانند سندرم درد مزمن، جراحات فیزیکی، اختلال در دستگاه گوارش، مشکلات تناسلی و بیماریهای مقاربتی، </a:t>
            </a:r>
            <a:endParaRPr lang="en-US" dirty="0"/>
          </a:p>
          <a:p>
            <a:pPr lvl="0" algn="just" rtl="1"/>
            <a:r>
              <a:rPr lang="fa-IR" dirty="0"/>
              <a:t>اختلالات مربوط به باروری نظیر حاملگی ناخواسته، سقط جنین یا مرده زایی</a:t>
            </a:r>
            <a:endParaRPr lang="en-US" dirty="0"/>
          </a:p>
          <a:p>
            <a:pPr lvl="0" algn="just" rtl="1"/>
            <a:r>
              <a:rPr lang="fa-IR" dirty="0"/>
              <a:t>رفتارهای آسیب زننده به خود مانند اقدام به خودکشی</a:t>
            </a:r>
            <a:endParaRPr lang="en-US" dirty="0"/>
          </a:p>
          <a:p>
            <a:pPr lvl="0" algn="just" rtl="1"/>
            <a:r>
              <a:rPr lang="fa-IR" dirty="0"/>
              <a:t>گرایش به مصرف سیگار، الکل و سوء مصرف مواد یا داروها</a:t>
            </a:r>
            <a:endParaRPr lang="en-US" dirty="0"/>
          </a:p>
          <a:p>
            <a:pPr lvl="0" algn="just" rtl="1"/>
            <a:r>
              <a:rPr lang="fa-IR" dirty="0"/>
              <a:t>اشکال در روابط اجتماعی، دوست یابی و اعتماد به دیگران</a:t>
            </a:r>
            <a:endParaRPr lang="en-US" dirty="0"/>
          </a:p>
          <a:p>
            <a:pPr lvl="0" algn="just" rtl="1"/>
            <a:r>
              <a:rPr lang="fa-IR" dirty="0"/>
              <a:t>شکل گیری رفتارهای انفعالی، پرخاشگرانه احساس اجبار برای خشنود کردن دیگران، تسلیم پذیری</a:t>
            </a:r>
            <a:endParaRPr lang="en-US" dirty="0"/>
          </a:p>
          <a:p>
            <a:pPr lvl="0" algn="just" rtl="1"/>
            <a:r>
              <a:rPr lang="en-US" dirty="0"/>
              <a:t> </a:t>
            </a:r>
            <a:r>
              <a:rPr lang="fa-IR" dirty="0"/>
              <a:t>پرهیز از هرگونه مقابله، عدم بیان خواسته ها و نیازهای خود</a:t>
            </a:r>
            <a:r>
              <a:rPr lang="en-US" dirty="0"/>
              <a:t>.</a:t>
            </a:r>
          </a:p>
          <a:p>
            <a:pPr algn="just"/>
            <a:endParaRPr lang="en-US" dirty="0"/>
          </a:p>
        </p:txBody>
      </p:sp>
    </p:spTree>
    <p:extLst>
      <p:ext uri="{BB962C8B-B14F-4D97-AF65-F5344CB8AC3E}">
        <p14:creationId xmlns:p14="http://schemas.microsoft.com/office/powerpoint/2010/main" val="255794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پیامدهای </a:t>
            </a:r>
            <a:r>
              <a:rPr lang="fa-IR" dirty="0"/>
              <a:t>خشونت در خانواده</a:t>
            </a:r>
            <a:r>
              <a:rPr lang="en-US" b="1" dirty="0"/>
              <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pPr algn="just" rtl="1"/>
            <a:r>
              <a:rPr lang="fa-IR" dirty="0"/>
              <a:t>ب</a:t>
            </a:r>
            <a:r>
              <a:rPr lang="en-US" dirty="0"/>
              <a:t>. </a:t>
            </a:r>
            <a:r>
              <a:rPr lang="fa-IR" dirty="0"/>
              <a:t>اثرات خشونت بر نوزادان، کودکان و نوجوانان</a:t>
            </a:r>
            <a:endParaRPr lang="en-US" dirty="0"/>
          </a:p>
          <a:p>
            <a:pPr lvl="0" algn="just" rtl="1"/>
            <a:r>
              <a:rPr lang="fa-IR" dirty="0"/>
              <a:t>بی خوابی، بی اشتهایی و تاخیر در رشد در نوزادانیکه در آغوش مادر خشونت را تجربه می کنند</a:t>
            </a:r>
            <a:endParaRPr lang="en-US" dirty="0"/>
          </a:p>
          <a:p>
            <a:pPr lvl="0" algn="just" rtl="1"/>
            <a:r>
              <a:rPr lang="fa-IR" dirty="0"/>
              <a:t>ترس، استرس، بی خوابی، شب ادراری، اختلالات انطباقی و اضطرابی، مشکلات عاطفی شناختی </a:t>
            </a:r>
            <a:endParaRPr lang="en-US" dirty="0"/>
          </a:p>
          <a:p>
            <a:pPr lvl="0" algn="just" rtl="1"/>
            <a:r>
              <a:rPr lang="fa-IR" dirty="0"/>
              <a:t>مشکلات تحصیلی، کمبودهای اجتماعی و رفتارهای تهاجمی</a:t>
            </a:r>
            <a:r>
              <a:rPr lang="en-US" dirty="0"/>
              <a:t>.</a:t>
            </a:r>
          </a:p>
          <a:p>
            <a:pPr lvl="0" algn="just" rtl="1"/>
            <a:r>
              <a:rPr lang="en-US" dirty="0"/>
              <a:t> </a:t>
            </a:r>
            <a:r>
              <a:rPr lang="fa-IR" dirty="0"/>
              <a:t>تکرار  رفتارهای خشونت آمیز افسردگی، اعتیاد به </a:t>
            </a:r>
            <a:r>
              <a:rPr lang="fa-IR" dirty="0">
                <a:hlinkClick r:id="rId2" tooltip="مواد مخدر"/>
              </a:rPr>
              <a:t>مواد مخدر</a:t>
            </a:r>
            <a:r>
              <a:rPr lang="fa-IR" dirty="0"/>
              <a:t>، الکل، بزهکاری و فرار از خانه در دوره نوجوانی</a:t>
            </a:r>
            <a:r>
              <a:rPr lang="en-US" dirty="0"/>
              <a:t>.</a:t>
            </a:r>
          </a:p>
          <a:p>
            <a:pPr lvl="0" algn="just" rtl="1"/>
            <a:r>
              <a:rPr lang="fa-IR" dirty="0"/>
              <a:t>افزایش احتمال باز تولید خشونت و  ارتکاب به همسر آزاری در پسران </a:t>
            </a:r>
            <a:endParaRPr lang="en-US" dirty="0"/>
          </a:p>
          <a:p>
            <a:pPr lvl="0" algn="just" rtl="1"/>
            <a:r>
              <a:rPr lang="fa-IR" dirty="0"/>
              <a:t>خشونت پذیری دختران در بزرگسالی</a:t>
            </a:r>
            <a:endParaRPr lang="en-US" dirty="0"/>
          </a:p>
          <a:p>
            <a:pPr lvl="0" algn="just" rtl="1"/>
            <a:r>
              <a:rPr lang="fa-IR" dirty="0">
                <a:hlinkClick r:id="rId3" tooltip="اختلال استرس پس از سانحه"/>
              </a:rPr>
              <a:t>اختلال استرس پس از </a:t>
            </a:r>
            <a:r>
              <a:rPr lang="fa-IR" dirty="0" smtClean="0">
                <a:hlinkClick r:id="rId3" tooltip="اختلال استرس پس از سانحه"/>
              </a:rPr>
              <a:t>سانحه</a:t>
            </a:r>
            <a:endParaRPr lang="fa-IR" dirty="0" smtClean="0"/>
          </a:p>
          <a:p>
            <a:pPr lvl="0" algn="just" rtl="1"/>
            <a:r>
              <a:rPr lang="en-US" dirty="0" smtClean="0"/>
              <a:t> </a:t>
            </a:r>
            <a:r>
              <a:rPr lang="fa-IR" dirty="0"/>
              <a:t>کاهش تمرکز، </a:t>
            </a:r>
            <a:endParaRPr lang="en-US" dirty="0"/>
          </a:p>
        </p:txBody>
      </p:sp>
    </p:spTree>
    <p:extLst>
      <p:ext uri="{BB962C8B-B14F-4D97-AF65-F5344CB8AC3E}">
        <p14:creationId xmlns:p14="http://schemas.microsoft.com/office/powerpoint/2010/main" val="337291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موانع آشکارسازی خشونت توسط زنان</a:t>
            </a:r>
            <a:r>
              <a:rPr lang="en-US" b="1" dirty="0"/>
              <a:t/>
            </a:r>
            <a:br>
              <a:rPr lang="en-US" b="1" dirty="0"/>
            </a:br>
            <a:endParaRPr lang="en-US" dirty="0"/>
          </a:p>
        </p:txBody>
      </p:sp>
      <p:sp>
        <p:nvSpPr>
          <p:cNvPr id="3" name="Content Placeholder 2"/>
          <p:cNvSpPr>
            <a:spLocks noGrp="1"/>
          </p:cNvSpPr>
          <p:nvPr>
            <p:ph idx="1"/>
          </p:nvPr>
        </p:nvSpPr>
        <p:spPr>
          <a:xfrm>
            <a:off x="677334" y="1416677"/>
            <a:ext cx="8596668" cy="4624686"/>
          </a:xfrm>
        </p:spPr>
        <p:txBody>
          <a:bodyPr>
            <a:normAutofit fontScale="92500" lnSpcReduction="20000"/>
          </a:bodyPr>
          <a:lstStyle/>
          <a:p>
            <a:pPr algn="r" rtl="1"/>
            <a:r>
              <a:rPr lang="fa-IR" dirty="0" smtClean="0"/>
              <a:t>تحمل </a:t>
            </a:r>
            <a:r>
              <a:rPr lang="fa-IR" dirty="0"/>
              <a:t>به خاطر فرزندان</a:t>
            </a:r>
            <a:endParaRPr lang="en-US" dirty="0"/>
          </a:p>
          <a:p>
            <a:pPr lvl="0" algn="r" rtl="1"/>
            <a:r>
              <a:rPr lang="fa-IR" dirty="0"/>
              <a:t>علاقه به همسر و زندگی مشترک</a:t>
            </a:r>
            <a:endParaRPr lang="en-US" dirty="0"/>
          </a:p>
          <a:p>
            <a:pPr lvl="0" algn="r" rtl="1"/>
            <a:r>
              <a:rPr lang="fa-IR" dirty="0"/>
              <a:t>ترس از همسر و تشدید خشونت</a:t>
            </a:r>
            <a:endParaRPr lang="en-US" dirty="0"/>
          </a:p>
          <a:p>
            <a:pPr lvl="0" algn="r" rtl="1"/>
            <a:r>
              <a:rPr lang="fa-IR" dirty="0"/>
              <a:t>عذرخواهی خشونت کننده بعد از خشونت</a:t>
            </a:r>
            <a:endParaRPr lang="en-US" dirty="0"/>
          </a:p>
          <a:p>
            <a:pPr lvl="0" algn="r" rtl="1"/>
            <a:r>
              <a:rPr lang="fa-IR" dirty="0"/>
              <a:t>امید به بهبود خودبخودی اوضاع</a:t>
            </a:r>
            <a:endParaRPr lang="en-US" dirty="0"/>
          </a:p>
          <a:p>
            <a:pPr lvl="0" algn="r" rtl="1"/>
            <a:r>
              <a:rPr lang="fa-IR" dirty="0"/>
              <a:t>ترس از آبروریزی و واکنش دیگران</a:t>
            </a:r>
            <a:endParaRPr lang="en-US" dirty="0"/>
          </a:p>
          <a:p>
            <a:pPr lvl="0" algn="r" rtl="1"/>
            <a:r>
              <a:rPr lang="fa-IR" dirty="0"/>
              <a:t>جلوگیری از دخالت دیگران در زندگی مشترک</a:t>
            </a:r>
            <a:endParaRPr lang="en-US" dirty="0"/>
          </a:p>
          <a:p>
            <a:pPr lvl="0" algn="r" rtl="1"/>
            <a:r>
              <a:rPr lang="fa-IR" dirty="0"/>
              <a:t>نداشتن استقلال مالی یا اجتماعی</a:t>
            </a:r>
            <a:endParaRPr lang="en-US" dirty="0"/>
          </a:p>
          <a:p>
            <a:pPr lvl="0" algn="r" rtl="1"/>
            <a:r>
              <a:rPr lang="fa-IR" dirty="0"/>
              <a:t>باور به اینکه با مدارا و محبت میتوان رفتار خشن همسر را تغییر داد</a:t>
            </a:r>
            <a:endParaRPr lang="en-US" dirty="0"/>
          </a:p>
          <a:p>
            <a:pPr lvl="0" algn="r" rtl="1"/>
            <a:r>
              <a:rPr lang="fa-IR" dirty="0"/>
              <a:t>نداشتن حامی و پشتیبان و عدم اطلاع از وجود منابع حمایتی در جامعه</a:t>
            </a:r>
            <a:endParaRPr lang="en-US" dirty="0"/>
          </a:p>
          <a:p>
            <a:pPr lvl="0" algn="r" rtl="1"/>
            <a:r>
              <a:rPr lang="fa-IR" dirty="0"/>
              <a:t>نگرانی از قضاوت کارکنان بهداشتی در مورد آنها</a:t>
            </a:r>
            <a:endParaRPr lang="en-US" dirty="0"/>
          </a:p>
          <a:p>
            <a:pPr lvl="0" algn="r" rtl="1"/>
            <a:r>
              <a:rPr lang="fa-IR" dirty="0"/>
              <a:t>عدم اعتماد به نظام بهداشتی در مورد رازداری و توانایی در کمک به آنان</a:t>
            </a:r>
            <a:endParaRPr lang="en-US" dirty="0"/>
          </a:p>
          <a:p>
            <a:pPr lvl="0" algn="r" rtl="1"/>
            <a:r>
              <a:rPr lang="fa-IR" dirty="0"/>
              <a:t>سوال نکردن کارکنان نظام بهداشتی در مورد همسرآزاری از مراجعین </a:t>
            </a:r>
            <a:endParaRPr lang="en-US" dirty="0"/>
          </a:p>
          <a:p>
            <a:pPr algn="r"/>
            <a:endParaRPr lang="en-US" dirty="0"/>
          </a:p>
        </p:txBody>
      </p:sp>
    </p:spTree>
    <p:extLst>
      <p:ext uri="{BB962C8B-B14F-4D97-AF65-F5344CB8AC3E}">
        <p14:creationId xmlns:p14="http://schemas.microsoft.com/office/powerpoint/2010/main" val="422721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8592"/>
          </a:xfrm>
        </p:spPr>
        <p:txBody>
          <a:bodyPr>
            <a:normAutofit fontScale="90000"/>
          </a:bodyPr>
          <a:lstStyle/>
          <a:p>
            <a:pPr algn="r" rtl="1"/>
            <a:r>
              <a:rPr lang="fa-IR" dirty="0"/>
              <a:t>خشونت خانگی در بارداری</a:t>
            </a:r>
            <a:r>
              <a:rPr lang="en-US" b="1" dirty="0"/>
              <a:t/>
            </a:r>
            <a:br>
              <a:rPr lang="en-US" b="1" dirty="0"/>
            </a:br>
            <a:endParaRPr lang="en-US" dirty="0"/>
          </a:p>
        </p:txBody>
      </p:sp>
      <p:sp>
        <p:nvSpPr>
          <p:cNvPr id="3" name="Content Placeholder 2"/>
          <p:cNvSpPr>
            <a:spLocks noGrp="1"/>
          </p:cNvSpPr>
          <p:nvPr>
            <p:ph idx="1"/>
          </p:nvPr>
        </p:nvSpPr>
        <p:spPr>
          <a:xfrm>
            <a:off x="677334" y="1468193"/>
            <a:ext cx="8596668" cy="4573170"/>
          </a:xfrm>
        </p:spPr>
        <p:txBody>
          <a:bodyPr/>
          <a:lstStyle/>
          <a:p>
            <a:pPr algn="r" rtl="1"/>
            <a:r>
              <a:rPr lang="fa-IR" sz="2400" dirty="0"/>
              <a:t>خشونت در این دوران دو قربانی دارد؛ مادر و </a:t>
            </a:r>
            <a:r>
              <a:rPr lang="fa-IR" sz="2400" dirty="0" smtClean="0"/>
              <a:t>جنین</a:t>
            </a:r>
          </a:p>
          <a:p>
            <a:pPr algn="r" rtl="1"/>
            <a:endParaRPr lang="fa-IR" dirty="0"/>
          </a:p>
          <a:p>
            <a:pPr algn="r" rtl="1"/>
            <a:r>
              <a:rPr lang="fa-IR" dirty="0" smtClean="0"/>
              <a:t>خشونت خانگی میتواند عوامل </a:t>
            </a:r>
            <a:r>
              <a:rPr lang="fa-IR" dirty="0"/>
              <a:t>خطر </a:t>
            </a:r>
            <a:r>
              <a:rPr lang="fa-IR" dirty="0" smtClean="0"/>
              <a:t>بارداری را افزایش دهد.</a:t>
            </a:r>
          </a:p>
          <a:p>
            <a:pPr marL="0" indent="0" algn="r" rtl="1">
              <a:buNone/>
            </a:pPr>
            <a:r>
              <a:rPr lang="fa-IR" dirty="0" smtClean="0"/>
              <a:t>عدم </a:t>
            </a:r>
            <a:r>
              <a:rPr lang="fa-IR" dirty="0"/>
              <a:t>اجازه همسر در ترک خانه، یا ترس از آزار و آسیب ناشی از خشونت موجبات تعویق مراقبت های دوران بارداری را فراهم آورد. </a:t>
            </a:r>
            <a:endParaRPr lang="en-US" dirty="0"/>
          </a:p>
          <a:p>
            <a:pPr algn="r" rtl="1"/>
            <a:endParaRPr lang="en-US" dirty="0" smtClean="0"/>
          </a:p>
          <a:p>
            <a:pPr algn="r" rtl="1"/>
            <a:r>
              <a:rPr lang="fa-IR" dirty="0" smtClean="0"/>
              <a:t>بیش </a:t>
            </a:r>
            <a:r>
              <a:rPr lang="fa-IR" dirty="0"/>
              <a:t>از 30 درصد از زنان مورد آزار قرار گرفته در دوران بارداری خشونت را برای اولین بار تجربه می کنند.</a:t>
            </a:r>
            <a:endParaRPr lang="fa-IR" dirty="0" smtClean="0"/>
          </a:p>
          <a:p>
            <a:pPr algn="r" rtl="1"/>
            <a:r>
              <a:rPr lang="fa-IR" dirty="0" smtClean="0"/>
              <a:t>در </a:t>
            </a:r>
            <a:r>
              <a:rPr lang="fa-IR" dirty="0"/>
              <a:t>حالی که برخی از آنها از قبل در معرض خشونت بوده اند. </a:t>
            </a:r>
            <a:endParaRPr lang="fa-IR" dirty="0" smtClean="0"/>
          </a:p>
        </p:txBody>
      </p:sp>
    </p:spTree>
    <p:extLst>
      <p:ext uri="{BB962C8B-B14F-4D97-AF65-F5344CB8AC3E}">
        <p14:creationId xmlns:p14="http://schemas.microsoft.com/office/powerpoint/2010/main" val="74743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خشونت خانگی در بارداری</a:t>
            </a:r>
            <a:r>
              <a:rPr lang="en-US" b="1" dirty="0"/>
              <a:t/>
            </a:r>
            <a:br>
              <a:rPr lang="en-US" b="1" dirty="0"/>
            </a:br>
            <a:endParaRPr lang="en-US" dirty="0"/>
          </a:p>
        </p:txBody>
      </p:sp>
      <p:sp>
        <p:nvSpPr>
          <p:cNvPr id="3" name="Content Placeholder 2"/>
          <p:cNvSpPr>
            <a:spLocks noGrp="1"/>
          </p:cNvSpPr>
          <p:nvPr>
            <p:ph idx="1"/>
          </p:nvPr>
        </p:nvSpPr>
        <p:spPr/>
        <p:txBody>
          <a:bodyPr/>
          <a:lstStyle/>
          <a:p>
            <a:pPr algn="r" rtl="1"/>
            <a:r>
              <a:rPr lang="fa-IR"/>
              <a:t>ناخواسته بودن و یا غیر مشروع بودن بارداری میزان خشونت را 4 برابر افزایش می دهد. </a:t>
            </a:r>
          </a:p>
          <a:p>
            <a:pPr algn="r" rtl="1"/>
            <a:r>
              <a:rPr lang="fa-IR"/>
              <a:t>مادران نوجوان بیشتر در معرض خشونت قرار می گیرند. </a:t>
            </a:r>
          </a:p>
          <a:p>
            <a:pPr algn="r" rtl="1"/>
            <a:r>
              <a:rPr lang="fa-IR"/>
              <a:t>فشار روحی ناشی از مشکلات مالی و حسادت ناشی از توجه شریک زندگی به نوزاد جدید از دیگر دلایل آغاز خشونت در بارداری می باشد. </a:t>
            </a:r>
          </a:p>
          <a:p>
            <a:pPr algn="r" rtl="1"/>
            <a:r>
              <a:rPr lang="fa-IR"/>
              <a:t>استرس نیز یک دلیل دیگر برای تحت تاثیر خشونت قرار گرفتن مادر و فرزند است.</a:t>
            </a:r>
            <a:endParaRPr lang="en-US" dirty="0"/>
          </a:p>
        </p:txBody>
      </p:sp>
    </p:spTree>
    <p:extLst>
      <p:ext uri="{BB962C8B-B14F-4D97-AF65-F5344CB8AC3E}">
        <p14:creationId xmlns:p14="http://schemas.microsoft.com/office/powerpoint/2010/main" val="37862593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t>اثرات خشونت در بارداری بر سلامت نوزادان و کودکان</a:t>
            </a:r>
            <a:r>
              <a:rPr lang="en-US" b="1" dirty="0"/>
              <a:t/>
            </a:r>
            <a:br>
              <a:rPr lang="en-US" b="1" dirty="0"/>
            </a:br>
            <a:endParaRPr lang="en-US" b="1" dirty="0"/>
          </a:p>
        </p:txBody>
      </p:sp>
      <p:sp>
        <p:nvSpPr>
          <p:cNvPr id="3" name="Content Placeholder 2"/>
          <p:cNvSpPr>
            <a:spLocks noGrp="1"/>
          </p:cNvSpPr>
          <p:nvPr>
            <p:ph idx="1"/>
          </p:nvPr>
        </p:nvSpPr>
        <p:spPr/>
        <p:txBody>
          <a:bodyPr>
            <a:normAutofit/>
          </a:bodyPr>
          <a:lstStyle/>
          <a:p>
            <a:pPr algn="r" rtl="1"/>
            <a:r>
              <a:rPr lang="fa-IR" dirty="0" smtClean="0"/>
              <a:t>الف: تاثیر مستقیم: </a:t>
            </a:r>
          </a:p>
          <a:p>
            <a:pPr algn="r" rtl="1"/>
            <a:r>
              <a:rPr lang="fa-IR" dirty="0" smtClean="0"/>
              <a:t>در </a:t>
            </a:r>
            <a:r>
              <a:rPr lang="fa-IR" dirty="0"/>
              <a:t>معرض آزار قرار گرفتن مادر به عنوان بد رفتاری با جنین در نظر گرفته می شود. بد رفتاری با کودک در بین شیرخواران زیر یک سال بیشترین میزان را دارد. </a:t>
            </a:r>
            <a:endParaRPr lang="en-US" dirty="0" smtClean="0"/>
          </a:p>
          <a:p>
            <a:pPr algn="r" rtl="1"/>
            <a:r>
              <a:rPr lang="fa-IR" dirty="0" smtClean="0"/>
              <a:t>نوزادان </a:t>
            </a:r>
            <a:r>
              <a:rPr lang="fa-IR" dirty="0"/>
              <a:t>می توانند وقتی که در آغوش مادر هستند و یا هنگامی که فرد دیگر در حال مداخله برای جلوگیری از آزار فیزیکی باشد آسیب ببیند. </a:t>
            </a:r>
            <a:endParaRPr lang="en-US" dirty="0" smtClean="0"/>
          </a:p>
          <a:p>
            <a:pPr algn="r" rtl="1"/>
            <a:r>
              <a:rPr lang="fa-IR" dirty="0" smtClean="0"/>
              <a:t>تاثیر غیر مستقیم:</a:t>
            </a:r>
          </a:p>
          <a:p>
            <a:pPr algn="r" rtl="1"/>
            <a:r>
              <a:rPr lang="fa-IR" dirty="0" smtClean="0"/>
              <a:t>در </a:t>
            </a:r>
            <a:r>
              <a:rPr lang="fa-IR" dirty="0"/>
              <a:t>این موارد منبع آرامش کودک یعنی مادر تبدیل به منبع ترس و پریشانی خواهد شد</a:t>
            </a:r>
            <a:r>
              <a:rPr lang="fa-IR" dirty="0" smtClean="0"/>
              <a:t>.</a:t>
            </a:r>
          </a:p>
          <a:p>
            <a:pPr algn="r" rtl="1"/>
            <a:r>
              <a:rPr lang="fa-IR" dirty="0" smtClean="0"/>
              <a:t>در </a:t>
            </a:r>
            <a:r>
              <a:rPr lang="fa-IR" dirty="0"/>
              <a:t>نوزادان و بچه های کوچکی که خشونت را  به طور مکرر تجربه می کنند ظرفیت تنظیم و کنترل احساسات و رفتار کاهش خواهد یافت زیرا که آنها از امنیت عاطفی کافی برخوردار نیستند. </a:t>
            </a:r>
            <a:endParaRPr lang="en-US" dirty="0"/>
          </a:p>
          <a:p>
            <a:endParaRPr lang="en-US" dirty="0"/>
          </a:p>
        </p:txBody>
      </p:sp>
    </p:spTree>
    <p:extLst>
      <p:ext uri="{BB962C8B-B14F-4D97-AF65-F5344CB8AC3E}">
        <p14:creationId xmlns:p14="http://schemas.microsoft.com/office/powerpoint/2010/main" val="1226103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t>اثرات خشونت در بارداری بر سلامت </a:t>
            </a:r>
            <a:r>
              <a:rPr lang="fa-IR" b="1" dirty="0" smtClean="0"/>
              <a:t>کودکان بزرگتر و نوجوانان</a:t>
            </a:r>
            <a:r>
              <a:rPr lang="en-US" b="1" dirty="0"/>
              <a:t/>
            </a:r>
            <a:br>
              <a:rPr lang="en-US" b="1" dirty="0"/>
            </a:br>
            <a:endParaRPr lang="en-US" dirty="0"/>
          </a:p>
        </p:txBody>
      </p:sp>
      <p:sp>
        <p:nvSpPr>
          <p:cNvPr id="3" name="Content Placeholder 2"/>
          <p:cNvSpPr>
            <a:spLocks noGrp="1"/>
          </p:cNvSpPr>
          <p:nvPr>
            <p:ph idx="1"/>
          </p:nvPr>
        </p:nvSpPr>
        <p:spPr/>
        <p:txBody>
          <a:bodyPr/>
          <a:lstStyle/>
          <a:p>
            <a:pPr algn="r" rtl="1"/>
            <a:r>
              <a:rPr lang="fa-IR" dirty="0"/>
              <a:t>عواقب و پیامدها برای بچه های بزرگتری که شاهد خشونت در خانه هستند، </a:t>
            </a:r>
            <a:r>
              <a:rPr lang="fa-IR" dirty="0" smtClean="0"/>
              <a:t>شامل:</a:t>
            </a:r>
          </a:p>
          <a:p>
            <a:pPr algn="r" rtl="1"/>
            <a:r>
              <a:rPr lang="fa-IR" dirty="0" smtClean="0"/>
              <a:t>افزایش </a:t>
            </a:r>
            <a:r>
              <a:rPr lang="fa-IR" dirty="0"/>
              <a:t>احتمال بروز مشکلات روانشناختی، اجتماعی، عاطفی و رفتاری </a:t>
            </a:r>
            <a:endParaRPr lang="fa-IR" dirty="0" smtClean="0"/>
          </a:p>
          <a:p>
            <a:pPr algn="r" rtl="1"/>
            <a:r>
              <a:rPr lang="fa-IR" dirty="0" smtClean="0"/>
              <a:t>اختلالات خلقی و </a:t>
            </a:r>
            <a:r>
              <a:rPr lang="fa-IR" dirty="0"/>
              <a:t>اضطراب </a:t>
            </a:r>
            <a:endParaRPr lang="fa-IR" dirty="0" smtClean="0"/>
          </a:p>
          <a:p>
            <a:pPr algn="r" rtl="1"/>
            <a:r>
              <a:rPr lang="fa-IR" dirty="0" smtClean="0"/>
              <a:t>سوء </a:t>
            </a:r>
            <a:r>
              <a:rPr lang="fa-IR" dirty="0"/>
              <a:t>مصرف مواد </a:t>
            </a:r>
            <a:endParaRPr lang="fa-IR" dirty="0" smtClean="0"/>
          </a:p>
          <a:p>
            <a:pPr algn="r" rtl="1"/>
            <a:r>
              <a:rPr lang="fa-IR" dirty="0" smtClean="0"/>
              <a:t>مشکلات </a:t>
            </a:r>
            <a:r>
              <a:rPr lang="fa-IR" dirty="0"/>
              <a:t>مربوط به مدرسه </a:t>
            </a:r>
            <a:endParaRPr lang="fa-IR" dirty="0" smtClean="0"/>
          </a:p>
          <a:p>
            <a:pPr algn="r" rtl="1"/>
            <a:endParaRPr lang="fa-IR" dirty="0"/>
          </a:p>
          <a:p>
            <a:pPr marL="0" indent="0" algn="r" rtl="1">
              <a:buNone/>
            </a:pPr>
            <a:r>
              <a:rPr lang="fa-IR" dirty="0" smtClean="0"/>
              <a:t>نکته:  در </a:t>
            </a:r>
            <a:r>
              <a:rPr lang="fa-IR" dirty="0"/>
              <a:t>پیوند امن با یک والد غیر خشن و یا یک مراقبت کننده ی دیگر می تواند یک عامل محافظت کننده مهم برای کودکانی باشد که در معرض خشونت قرار می گیرند.</a:t>
            </a:r>
            <a:endParaRPr lang="en-US" dirty="0"/>
          </a:p>
          <a:p>
            <a:endParaRPr lang="en-US" dirty="0"/>
          </a:p>
        </p:txBody>
      </p:sp>
    </p:spTree>
    <p:extLst>
      <p:ext uri="{BB962C8B-B14F-4D97-AF65-F5344CB8AC3E}">
        <p14:creationId xmlns:p14="http://schemas.microsoft.com/office/powerpoint/2010/main" val="277577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781319"/>
          </a:xfrm>
        </p:spPr>
        <p:txBody>
          <a:bodyPr/>
          <a:lstStyle/>
          <a:p>
            <a:pPr algn="r" rtl="1"/>
            <a:r>
              <a:rPr lang="fa-IR" dirty="0"/>
              <a:t>اپیدمیولوژی</a:t>
            </a:r>
            <a:endParaRPr lang="en-US" dirty="0"/>
          </a:p>
        </p:txBody>
      </p:sp>
      <p:sp>
        <p:nvSpPr>
          <p:cNvPr id="3" name="Content Placeholder 2"/>
          <p:cNvSpPr>
            <a:spLocks noGrp="1"/>
          </p:cNvSpPr>
          <p:nvPr>
            <p:ph idx="1"/>
          </p:nvPr>
        </p:nvSpPr>
        <p:spPr>
          <a:xfrm>
            <a:off x="677334" y="1558345"/>
            <a:ext cx="8596668" cy="4483018"/>
          </a:xfrm>
        </p:spPr>
        <p:txBody>
          <a:bodyPr>
            <a:noAutofit/>
          </a:bodyPr>
          <a:lstStyle/>
          <a:p>
            <a:pPr algn="just" rtl="1"/>
            <a:r>
              <a:rPr lang="fa-IR" sz="2400" dirty="0" smtClean="0"/>
              <a:t>خشونت </a:t>
            </a:r>
            <a:r>
              <a:rPr lang="fa-IR" sz="2400" dirty="0"/>
              <a:t>خانگی امری پنهان است متأسفانه در اغلب کشورها بسیاری از این خشونت‌ها گزارش نمی‌شود. </a:t>
            </a:r>
            <a:r>
              <a:rPr lang="fa-IR" sz="2400" dirty="0" smtClean="0"/>
              <a:t>بنا </a:t>
            </a:r>
            <a:r>
              <a:rPr lang="fa-IR" sz="2400" dirty="0"/>
              <a:t>بر این ارقام مذکور باید بسیار بزرگتر باشد. </a:t>
            </a:r>
            <a:endParaRPr lang="fa-IR" sz="2400" dirty="0" smtClean="0"/>
          </a:p>
          <a:p>
            <a:pPr algn="just" rtl="1"/>
            <a:r>
              <a:rPr lang="fa-IR" sz="2400" dirty="0" smtClean="0"/>
              <a:t>این </a:t>
            </a:r>
            <a:r>
              <a:rPr lang="fa-IR" sz="2400" dirty="0"/>
              <a:t>خشونتها که معمولا از جانب همسر و گاهی خانواده وی رخ می دهد می تواند به اشکال مختلف نظیر حشونت جسمی، روانی، کلامی، عاطفی و جنسی بروز کند. </a:t>
            </a:r>
            <a:endParaRPr lang="en-US" sz="2400" dirty="0"/>
          </a:p>
          <a:p>
            <a:pPr algn="just" rtl="1"/>
            <a:endParaRPr lang="en-US" sz="2400" dirty="0"/>
          </a:p>
        </p:txBody>
      </p:sp>
    </p:spTree>
    <p:extLst>
      <p:ext uri="{BB962C8B-B14F-4D97-AF65-F5344CB8AC3E}">
        <p14:creationId xmlns:p14="http://schemas.microsoft.com/office/powerpoint/2010/main" val="14417017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پیامدهای خشونت خانگی در بارداری</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fa-IR" dirty="0"/>
              <a:t>خشونت خانگی در دوران بارداری پیامدهای منفی زیاد و مهمی برای مادر و جنین/ نوزاد </a:t>
            </a:r>
            <a:r>
              <a:rPr lang="fa-IR" dirty="0" smtClean="0"/>
              <a:t>دارد.</a:t>
            </a:r>
          </a:p>
          <a:p>
            <a:pPr marL="0" indent="0" algn="r" rtl="1">
              <a:buNone/>
            </a:pPr>
            <a:r>
              <a:rPr lang="fa-IR" dirty="0" smtClean="0"/>
              <a:t>پیامدهای جنینی:</a:t>
            </a:r>
          </a:p>
          <a:p>
            <a:pPr algn="r" rtl="1"/>
            <a:r>
              <a:rPr lang="fa-IR" dirty="0" smtClean="0"/>
              <a:t>زایمان زودرس،</a:t>
            </a:r>
          </a:p>
          <a:p>
            <a:pPr algn="r" rtl="1"/>
            <a:r>
              <a:rPr lang="fa-IR" dirty="0" smtClean="0"/>
              <a:t>وزن </a:t>
            </a:r>
            <a:r>
              <a:rPr lang="fa-IR" dirty="0"/>
              <a:t>کم هنگام تولد، </a:t>
            </a:r>
            <a:endParaRPr lang="fa-IR" dirty="0" smtClean="0"/>
          </a:p>
          <a:p>
            <a:pPr algn="r" rtl="1"/>
            <a:r>
              <a:rPr lang="fa-IR" dirty="0" smtClean="0"/>
              <a:t>سقط </a:t>
            </a:r>
            <a:r>
              <a:rPr lang="fa-IR" dirty="0"/>
              <a:t>جنین به خصوص از نوع غیر ایمن، </a:t>
            </a:r>
            <a:endParaRPr lang="fa-IR" dirty="0" smtClean="0"/>
          </a:p>
          <a:p>
            <a:pPr algn="r" rtl="1"/>
            <a:r>
              <a:rPr lang="fa-IR" dirty="0" smtClean="0"/>
              <a:t>مرگ </a:t>
            </a:r>
            <a:r>
              <a:rPr lang="fa-IR" dirty="0"/>
              <a:t>جنین، </a:t>
            </a:r>
            <a:endParaRPr lang="fa-IR" dirty="0" smtClean="0"/>
          </a:p>
          <a:p>
            <a:pPr algn="r" rtl="1"/>
            <a:r>
              <a:rPr lang="fa-IR" dirty="0" smtClean="0"/>
              <a:t>محدودیت </a:t>
            </a:r>
            <a:r>
              <a:rPr lang="fa-IR" dirty="0"/>
              <a:t>رشد داخل رحمی، </a:t>
            </a:r>
            <a:endParaRPr lang="fa-IR" dirty="0" smtClean="0"/>
          </a:p>
          <a:p>
            <a:pPr marL="0" indent="0" algn="r" rtl="1">
              <a:buNone/>
            </a:pPr>
            <a:r>
              <a:rPr lang="fa-IR" dirty="0"/>
              <a:t>پیامدهای نوزادی</a:t>
            </a:r>
          </a:p>
          <a:p>
            <a:pPr algn="r" rtl="1"/>
            <a:r>
              <a:rPr lang="fa-IR" dirty="0"/>
              <a:t>افزایش مشکلات مربوط به نوزادان </a:t>
            </a:r>
          </a:p>
          <a:p>
            <a:pPr algn="r" rtl="1"/>
            <a:r>
              <a:rPr lang="fa-IR" dirty="0"/>
              <a:t>کاهش شانس تغذیه با شیر مادر  </a:t>
            </a:r>
            <a:endParaRPr lang="en-US" dirty="0"/>
          </a:p>
          <a:p>
            <a:pPr algn="r" rtl="1"/>
            <a:endParaRPr lang="fa-IR" dirty="0"/>
          </a:p>
          <a:p>
            <a:pPr algn="r" rtl="1"/>
            <a:endParaRPr lang="fa-IR" dirty="0" smtClean="0"/>
          </a:p>
          <a:p>
            <a:pPr algn="r" rtl="1"/>
            <a:endParaRPr lang="fa-IR" dirty="0" smtClean="0"/>
          </a:p>
          <a:p>
            <a:pPr algn="r" rtl="1"/>
            <a:endParaRPr lang="en-US" dirty="0"/>
          </a:p>
        </p:txBody>
      </p:sp>
    </p:spTree>
    <p:extLst>
      <p:ext uri="{BB962C8B-B14F-4D97-AF65-F5344CB8AC3E}">
        <p14:creationId xmlns:p14="http://schemas.microsoft.com/office/powerpoint/2010/main" val="4278698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پیامدهای خشونت خانگی در بارداری</a:t>
            </a:r>
            <a:endParaRPr lang="en-US" dirty="0"/>
          </a:p>
        </p:txBody>
      </p:sp>
      <p:sp>
        <p:nvSpPr>
          <p:cNvPr id="3" name="Content Placeholder 2"/>
          <p:cNvSpPr>
            <a:spLocks noGrp="1"/>
          </p:cNvSpPr>
          <p:nvPr>
            <p:ph idx="1"/>
          </p:nvPr>
        </p:nvSpPr>
        <p:spPr/>
        <p:txBody>
          <a:bodyPr>
            <a:normAutofit fontScale="85000" lnSpcReduction="20000"/>
          </a:bodyPr>
          <a:lstStyle/>
          <a:p>
            <a:pPr algn="r" rtl="1"/>
            <a:endParaRPr lang="fa-IR" dirty="0" smtClean="0"/>
          </a:p>
          <a:p>
            <a:pPr marL="0" indent="0" algn="r" rtl="1">
              <a:buNone/>
            </a:pPr>
            <a:r>
              <a:rPr lang="fa-IR" dirty="0" smtClean="0"/>
              <a:t>در مادر:</a:t>
            </a:r>
          </a:p>
          <a:p>
            <a:pPr algn="r" rtl="1"/>
            <a:r>
              <a:rPr lang="fa-IR" dirty="0" smtClean="0"/>
              <a:t>افزایش رفتارهای </a:t>
            </a:r>
            <a:r>
              <a:rPr lang="fa-IR" dirty="0"/>
              <a:t>پرخطر مانند سیگار کشیدن، مصرف مواد مخدر و الکل به عنوان مکانیسمی برای مقابله با خشونت در زنان باردار افزایش می یابد. </a:t>
            </a:r>
            <a:endParaRPr lang="fa-IR" dirty="0" smtClean="0"/>
          </a:p>
          <a:p>
            <a:pPr algn="r" rtl="1"/>
            <a:r>
              <a:rPr lang="fa-IR" dirty="0" smtClean="0"/>
              <a:t>این </a:t>
            </a:r>
            <a:r>
              <a:rPr lang="fa-IR" dirty="0"/>
              <a:t>عوامل به خودی خود خطرات و عوارض بارداری و زایمان را بالا می برد. </a:t>
            </a:r>
            <a:endParaRPr lang="fa-IR" dirty="0" smtClean="0"/>
          </a:p>
          <a:p>
            <a:pPr algn="r" rtl="1"/>
            <a:r>
              <a:rPr lang="fa-IR" dirty="0"/>
              <a:t>افسردگی، اضطراب و به خصوص اختلال استرس  پس از حادثه (</a:t>
            </a:r>
            <a:r>
              <a:rPr lang="en-US" dirty="0"/>
              <a:t>PTSD</a:t>
            </a:r>
            <a:r>
              <a:rPr lang="fa-IR" dirty="0"/>
              <a:t>) </a:t>
            </a:r>
            <a:endParaRPr lang="fa-IR" dirty="0" smtClean="0"/>
          </a:p>
          <a:p>
            <a:pPr algn="r" rtl="1"/>
            <a:r>
              <a:rPr lang="fa-IR" dirty="0" smtClean="0"/>
              <a:t>تضعیف </a:t>
            </a:r>
            <a:r>
              <a:rPr lang="fa-IR" dirty="0"/>
              <a:t>اعتماد به نفس، </a:t>
            </a:r>
            <a:endParaRPr lang="fa-IR" dirty="0" smtClean="0"/>
          </a:p>
          <a:p>
            <a:pPr algn="r" rtl="1"/>
            <a:r>
              <a:rPr lang="fa-IR" dirty="0" smtClean="0"/>
              <a:t>اختلالات </a:t>
            </a:r>
            <a:r>
              <a:rPr lang="fa-IR" dirty="0"/>
              <a:t>خواب، </a:t>
            </a:r>
            <a:endParaRPr lang="fa-IR" dirty="0" smtClean="0"/>
          </a:p>
          <a:p>
            <a:pPr algn="r" rtl="1"/>
            <a:r>
              <a:rPr lang="fa-IR" dirty="0" smtClean="0"/>
              <a:t>اختلالات </a:t>
            </a:r>
            <a:r>
              <a:rPr lang="fa-IR" dirty="0"/>
              <a:t>تغذیه، </a:t>
            </a:r>
            <a:endParaRPr lang="fa-IR" dirty="0" smtClean="0"/>
          </a:p>
          <a:p>
            <a:pPr algn="r" rtl="1"/>
            <a:r>
              <a:rPr lang="fa-IR" dirty="0" smtClean="0"/>
              <a:t>فوبیا </a:t>
            </a:r>
            <a:r>
              <a:rPr lang="fa-IR" dirty="0"/>
              <a:t>و اختلالات </a:t>
            </a:r>
            <a:r>
              <a:rPr lang="fa-IR" dirty="0" smtClean="0"/>
              <a:t>وحشت، </a:t>
            </a:r>
          </a:p>
          <a:p>
            <a:pPr algn="r" rtl="1"/>
            <a:r>
              <a:rPr lang="fa-IR" dirty="0" smtClean="0"/>
              <a:t>وابستگی </a:t>
            </a:r>
            <a:r>
              <a:rPr lang="fa-IR" dirty="0"/>
              <a:t>به مواد اعتیادآور، </a:t>
            </a:r>
            <a:endParaRPr lang="fa-IR" dirty="0" smtClean="0"/>
          </a:p>
          <a:p>
            <a:pPr algn="r" rtl="1"/>
            <a:r>
              <a:rPr lang="fa-IR" dirty="0" smtClean="0"/>
              <a:t>اختلالات </a:t>
            </a:r>
            <a:r>
              <a:rPr lang="fa-IR" dirty="0"/>
              <a:t>شخصیتی ضد اجتماعی </a:t>
            </a:r>
            <a:endParaRPr lang="fa-IR" dirty="0" smtClean="0"/>
          </a:p>
          <a:p>
            <a:pPr algn="r" rtl="1"/>
            <a:r>
              <a:rPr lang="fa-IR" dirty="0" smtClean="0"/>
              <a:t>روان </a:t>
            </a:r>
            <a:r>
              <a:rPr lang="fa-IR" dirty="0"/>
              <a:t>پریشی (سایکوز) می باشد</a:t>
            </a:r>
            <a:r>
              <a:rPr lang="fa-IR" dirty="0" smtClean="0"/>
              <a:t>.</a:t>
            </a:r>
            <a:endParaRPr lang="en-US" dirty="0"/>
          </a:p>
        </p:txBody>
      </p:sp>
    </p:spTree>
    <p:extLst>
      <p:ext uri="{BB962C8B-B14F-4D97-AF65-F5344CB8AC3E}">
        <p14:creationId xmlns:p14="http://schemas.microsoft.com/office/powerpoint/2010/main" val="1280730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51624926"/>
              </p:ext>
            </p:extLst>
          </p:nvPr>
        </p:nvGraphicFramePr>
        <p:xfrm>
          <a:off x="677863" y="270456"/>
          <a:ext cx="8596312" cy="6928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08742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a:t>
            </a:r>
            <a:r>
              <a:rPr lang="fa-IR" dirty="0" smtClean="0"/>
              <a:t>مداخلات پیشگیری </a:t>
            </a:r>
            <a:r>
              <a:rPr lang="fa-IR" dirty="0"/>
              <a:t>از خشونت در بارداری</a:t>
            </a:r>
            <a:endParaRPr lang="en-US" dirty="0"/>
          </a:p>
        </p:txBody>
      </p:sp>
      <p:sp>
        <p:nvSpPr>
          <p:cNvPr id="3" name="Content Placeholder 2"/>
          <p:cNvSpPr>
            <a:spLocks noGrp="1"/>
          </p:cNvSpPr>
          <p:nvPr>
            <p:ph idx="1"/>
          </p:nvPr>
        </p:nvSpPr>
        <p:spPr/>
        <p:txBody>
          <a:bodyPr/>
          <a:lstStyle/>
          <a:p>
            <a:pPr algn="r" rtl="1"/>
            <a:r>
              <a:rPr lang="fa-IR" dirty="0"/>
              <a:t>توانمندسازي زنان</a:t>
            </a:r>
            <a:endParaRPr lang="en-US" dirty="0"/>
          </a:p>
          <a:p>
            <a:pPr algn="r" rtl="1"/>
            <a:r>
              <a:rPr lang="fa-IR" dirty="0"/>
              <a:t>توانمندسازی کارکنان بهداشتی</a:t>
            </a:r>
            <a:endParaRPr lang="en-US" dirty="0"/>
          </a:p>
          <a:p>
            <a:pPr algn="r" rtl="1"/>
            <a:r>
              <a:rPr lang="fa-IR" dirty="0"/>
              <a:t>تأمين منابع جامعه و هماهنگی سازمانهای ذینفع </a:t>
            </a:r>
            <a:endParaRPr lang="en-US" dirty="0"/>
          </a:p>
          <a:p>
            <a:pPr algn="r" rtl="1"/>
            <a:r>
              <a:rPr lang="fa-IR" dirty="0"/>
              <a:t>مداخلات اجتماع محور</a:t>
            </a:r>
            <a:endParaRPr lang="en-US" dirty="0"/>
          </a:p>
          <a:p>
            <a:pPr algn="r" rtl="1"/>
            <a:r>
              <a:rPr lang="fa-IR" dirty="0"/>
              <a:t>ارائه خدمات تخصصی به قربانیان خشونت</a:t>
            </a:r>
            <a:endParaRPr lang="en-US" dirty="0"/>
          </a:p>
          <a:p>
            <a:pPr algn="r" rtl="1"/>
            <a:endParaRPr lang="en-US" dirty="0"/>
          </a:p>
        </p:txBody>
      </p:sp>
    </p:spTree>
    <p:extLst>
      <p:ext uri="{BB962C8B-B14F-4D97-AF65-F5344CB8AC3E}">
        <p14:creationId xmlns:p14="http://schemas.microsoft.com/office/powerpoint/2010/main" val="293784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rtl="1"/>
            <a:r>
              <a:rPr lang="fa-IR" dirty="0" smtClean="0"/>
              <a:t>پيشگيري </a:t>
            </a:r>
            <a:r>
              <a:rPr lang="fa-IR" dirty="0"/>
              <a:t>و يا كاهش موارد خشونت </a:t>
            </a:r>
            <a:r>
              <a:rPr lang="fa-IR" dirty="0" smtClean="0"/>
              <a:t>خانگي با </a:t>
            </a:r>
            <a:r>
              <a:rPr lang="fa-IR" dirty="0"/>
              <a:t>توانمندسازي زنان</a:t>
            </a:r>
            <a:r>
              <a:rPr lang="fa-IR" dirty="0" smtClean="0"/>
              <a:t> </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gn="r" rtl="1"/>
            <a:r>
              <a:rPr lang="fa-IR" sz="2400" dirty="0" smtClean="0"/>
              <a:t>توانمندسازي </a:t>
            </a:r>
            <a:r>
              <a:rPr lang="fa-IR" sz="2400" dirty="0"/>
              <a:t>زنان از طریق ارتقاء مهارت های اجتماعی و تکنیک های ارتباطی </a:t>
            </a:r>
            <a:endParaRPr lang="fa-IR" sz="2400" dirty="0" smtClean="0"/>
          </a:p>
          <a:p>
            <a:pPr algn="r" rtl="1"/>
            <a:r>
              <a:rPr lang="fa-IR" sz="2400" dirty="0" smtClean="0"/>
              <a:t>استفاده </a:t>
            </a:r>
            <a:r>
              <a:rPr lang="fa-IR" sz="2400" dirty="0"/>
              <a:t>از خدمات مشاورة خانواده، </a:t>
            </a:r>
            <a:endParaRPr lang="fa-IR" sz="2400" dirty="0" smtClean="0"/>
          </a:p>
          <a:p>
            <a:pPr algn="r" rtl="1"/>
            <a:r>
              <a:rPr lang="fa-IR" sz="2400" dirty="0" smtClean="0"/>
              <a:t>استفاده </a:t>
            </a:r>
            <a:r>
              <a:rPr lang="fa-IR" sz="2400" dirty="0"/>
              <a:t>از منابع حمایتی سازمانهایی چون بهزیستی، کمیته امداد و سازمانهای مردم نهاد محلی در هنگام بروز </a:t>
            </a:r>
            <a:r>
              <a:rPr lang="fa-IR" sz="2400" dirty="0" smtClean="0"/>
              <a:t>مشكلات</a:t>
            </a:r>
            <a:endParaRPr lang="en-US" sz="2400" dirty="0"/>
          </a:p>
        </p:txBody>
      </p:sp>
    </p:spTree>
    <p:extLst>
      <p:ext uri="{BB962C8B-B14F-4D97-AF65-F5344CB8AC3E}">
        <p14:creationId xmlns:p14="http://schemas.microsoft.com/office/powerpoint/2010/main" val="3873008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rtl="1"/>
            <a:r>
              <a:rPr lang="fa-IR" dirty="0" smtClean="0"/>
              <a:t>پيشگيري </a:t>
            </a:r>
            <a:r>
              <a:rPr lang="fa-IR" dirty="0"/>
              <a:t>و يا كاهش موارد خشونت </a:t>
            </a:r>
            <a:r>
              <a:rPr lang="fa-IR" dirty="0" smtClean="0"/>
              <a:t>خانگي با </a:t>
            </a:r>
            <a:r>
              <a:rPr lang="fa-IR" dirty="0"/>
              <a:t>توانمندسازي </a:t>
            </a:r>
            <a:r>
              <a:rPr lang="fa-IR" dirty="0" smtClean="0"/>
              <a:t>کارکنان بهداشتی</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gn="r" rtl="1"/>
            <a:r>
              <a:rPr lang="fa-IR" sz="2400" dirty="0" smtClean="0"/>
              <a:t>مراقبت </a:t>
            </a:r>
            <a:r>
              <a:rPr lang="fa-IR" sz="2400" dirty="0"/>
              <a:t>حین بارداری فرصتی استثنایی برای شناسایی </a:t>
            </a:r>
            <a:r>
              <a:rPr lang="fa-IR" sz="2400" dirty="0" smtClean="0"/>
              <a:t>زنان در معرض خشونت و </a:t>
            </a:r>
            <a:r>
              <a:rPr lang="fa-IR" sz="2400" dirty="0"/>
              <a:t>ارائه </a:t>
            </a:r>
            <a:r>
              <a:rPr lang="fa-IR" sz="2400" dirty="0" smtClean="0"/>
              <a:t>راهکار به ایشان</a:t>
            </a:r>
          </a:p>
          <a:p>
            <a:pPr algn="r" rtl="1"/>
            <a:r>
              <a:rPr lang="fa-IR" sz="2400" dirty="0" smtClean="0"/>
              <a:t>مشاوره </a:t>
            </a:r>
            <a:r>
              <a:rPr lang="fa-IR" sz="2400" dirty="0"/>
              <a:t>های آموزشی، روانی و درمانی </a:t>
            </a:r>
            <a:r>
              <a:rPr lang="fa-IR" sz="2400" dirty="0" smtClean="0"/>
              <a:t> </a:t>
            </a:r>
          </a:p>
          <a:p>
            <a:pPr algn="r" rtl="1"/>
            <a:r>
              <a:rPr lang="fa-IR" sz="2400" dirty="0" smtClean="0"/>
              <a:t>امکان </a:t>
            </a:r>
            <a:r>
              <a:rPr lang="fa-IR" sz="2400" dirty="0"/>
              <a:t>غربالگری فعال، </a:t>
            </a:r>
            <a:endParaRPr lang="fa-IR" sz="2400" dirty="0" smtClean="0"/>
          </a:p>
          <a:p>
            <a:pPr algn="r" rtl="1"/>
            <a:r>
              <a:rPr lang="fa-IR" sz="2400" dirty="0" smtClean="0"/>
              <a:t>مداخلات </a:t>
            </a:r>
            <a:r>
              <a:rPr lang="fa-IR" sz="2400" dirty="0"/>
              <a:t>به موقع فیزیکی، روانی و اجتماعی را برای زنان خشونت </a:t>
            </a:r>
            <a:r>
              <a:rPr lang="fa-IR" sz="2400" dirty="0" smtClean="0"/>
              <a:t>دیده</a:t>
            </a:r>
          </a:p>
          <a:p>
            <a:pPr algn="r" rtl="1"/>
            <a:endParaRPr lang="fa-IR" sz="2400" dirty="0" smtClean="0"/>
          </a:p>
        </p:txBody>
      </p:sp>
    </p:spTree>
    <p:extLst>
      <p:ext uri="{BB962C8B-B14F-4D97-AF65-F5344CB8AC3E}">
        <p14:creationId xmlns:p14="http://schemas.microsoft.com/office/powerpoint/2010/main" val="180146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rtl="1"/>
            <a:r>
              <a:rPr lang="fa-IR" dirty="0"/>
              <a:t>پيشگيري و يا كاهش موارد خشونت خانگي با تأمين منابع جامعه و هماهنگی سازمانهای ذینفع </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p:txBody>
          <a:bodyPr/>
          <a:lstStyle/>
          <a:p>
            <a:pPr algn="r" rtl="1"/>
            <a:r>
              <a:rPr lang="fa-IR" dirty="0" smtClean="0"/>
              <a:t>ايجاد </a:t>
            </a:r>
            <a:r>
              <a:rPr lang="fa-IR" dirty="0"/>
              <a:t>مكان هاي امن و سيستم هاي مناسب حمايتي از قربانيان در مواقع بحران، نیروی انتظامی و قضایی آموزش دیده و همچنين وجود قوانين شفاف در زمينه خشونت خانگي عليه زنان و حمايت هاي قانوني از قربانيان خشونت خانگي براي پيشگيري اوليه يا كاهش موارد خشونت خانگي ضروري است.</a:t>
            </a:r>
            <a:endParaRPr lang="en-US" dirty="0"/>
          </a:p>
          <a:p>
            <a:endParaRPr lang="en-US" dirty="0"/>
          </a:p>
        </p:txBody>
      </p:sp>
    </p:spTree>
    <p:extLst>
      <p:ext uri="{BB962C8B-B14F-4D97-AF65-F5344CB8AC3E}">
        <p14:creationId xmlns:p14="http://schemas.microsoft.com/office/powerpoint/2010/main" val="25758260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fa-IR" dirty="0"/>
              <a:t>پيشگيري و يا كاهش موارد خشونت خانگي با </a:t>
            </a:r>
            <a:r>
              <a:rPr lang="fa-IR" dirty="0" smtClean="0"/>
              <a:t>مداخلات </a:t>
            </a:r>
            <a:r>
              <a:rPr lang="fa-IR" dirty="0"/>
              <a:t>اجتماع محور</a:t>
            </a:r>
            <a:r>
              <a:rPr lang="en-US" dirty="0"/>
              <a:t/>
            </a:r>
            <a:br>
              <a:rPr lang="en-US" dirty="0"/>
            </a:br>
            <a:endParaRPr lang="en-US" dirty="0"/>
          </a:p>
        </p:txBody>
      </p:sp>
      <p:sp>
        <p:nvSpPr>
          <p:cNvPr id="3" name="Content Placeholder 2"/>
          <p:cNvSpPr>
            <a:spLocks noGrp="1"/>
          </p:cNvSpPr>
          <p:nvPr>
            <p:ph idx="1"/>
          </p:nvPr>
        </p:nvSpPr>
        <p:spPr/>
        <p:txBody>
          <a:bodyPr/>
          <a:lstStyle/>
          <a:p>
            <a:pPr algn="r" rtl="1"/>
            <a:r>
              <a:rPr lang="fa-IR" dirty="0" smtClean="0"/>
              <a:t>انجام </a:t>
            </a:r>
            <a:r>
              <a:rPr lang="fa-IR" dirty="0"/>
              <a:t>اقدامات جامعه محور برای بهبود ساختارهای فرهنگی ضروریست. </a:t>
            </a:r>
            <a:endParaRPr lang="fa-IR" dirty="0" smtClean="0"/>
          </a:p>
          <a:p>
            <a:pPr algn="r" rtl="1"/>
            <a:r>
              <a:rPr lang="fa-IR" dirty="0" smtClean="0"/>
              <a:t>هدف </a:t>
            </a:r>
            <a:r>
              <a:rPr lang="fa-IR" dirty="0"/>
              <a:t>اصلی این مداخلات تغییر نگرش ها و هنجارهای اجتماعی در زمینه انواع خشونت خانگی و به خصوص خشونت علیه زنان است. </a:t>
            </a:r>
            <a:endParaRPr lang="fa-IR" dirty="0" smtClean="0"/>
          </a:p>
          <a:p>
            <a:pPr algn="r" rtl="1"/>
            <a:r>
              <a:rPr lang="fa-IR" dirty="0" smtClean="0"/>
              <a:t>بهترین </a:t>
            </a:r>
            <a:r>
              <a:rPr lang="fa-IR" dirty="0"/>
              <a:t>نقاط ورود به بحثهای اجتماعی، مهدکودکها و مدارس (به عنوان اولین فرصت اجتماعی شدن کودکان) است. </a:t>
            </a:r>
            <a:endParaRPr lang="fa-IR" dirty="0" smtClean="0"/>
          </a:p>
          <a:p>
            <a:pPr algn="r" rtl="1"/>
            <a:r>
              <a:rPr lang="fa-IR" dirty="0" smtClean="0"/>
              <a:t>مداخلاتی </a:t>
            </a:r>
            <a:r>
              <a:rPr lang="fa-IR" dirty="0"/>
              <a:t>که در محیطهای شغلی طراحی می شوند می توانند اجرای برنامه های پیشگیرانه را برای مردان (که معمولا نظام بهداشتی به آنان دسترسی ندارد) میسر سازد.</a:t>
            </a:r>
            <a:endParaRPr lang="en-US" dirty="0"/>
          </a:p>
          <a:p>
            <a:pPr algn="r"/>
            <a:endParaRPr lang="en-US" dirty="0"/>
          </a:p>
        </p:txBody>
      </p:sp>
    </p:spTree>
    <p:extLst>
      <p:ext uri="{BB962C8B-B14F-4D97-AF65-F5344CB8AC3E}">
        <p14:creationId xmlns:p14="http://schemas.microsoft.com/office/powerpoint/2010/main" val="31902492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fa-IR" dirty="0"/>
              <a:t>ارائه خدمات تخصصی به قربانیان خشونت</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gn="r" rtl="1"/>
            <a:r>
              <a:rPr lang="fa-IR" sz="2400" dirty="0" smtClean="0"/>
              <a:t>خشونت </a:t>
            </a:r>
            <a:r>
              <a:rPr lang="fa-IR" sz="2400" dirty="0"/>
              <a:t>تاثیرات روانی بلند مدت و زیان باری را برای زنان و فرزندان و کل اعضای خانواده به همراه دارد که نیازمند مداخلات ویژه هستند. </a:t>
            </a:r>
            <a:endParaRPr lang="fa-IR" sz="2400" dirty="0" smtClean="0"/>
          </a:p>
          <a:p>
            <a:pPr algn="r" rtl="1"/>
            <a:r>
              <a:rPr lang="fa-IR" sz="2400" dirty="0" smtClean="0"/>
              <a:t>انواع </a:t>
            </a:r>
            <a:r>
              <a:rPr lang="fa-IR" sz="2400" dirty="0"/>
              <a:t>روشهای روان درمانی فردی، گروهی و خانواده درمانی از جمله روشهای حرفه ای برای کاستن اثرات نامطلوب این پدیده اجتماعیست که باید مورد استفاده و توجه قرار گیرد. </a:t>
            </a:r>
            <a:endParaRPr lang="en-US" sz="2400" dirty="0"/>
          </a:p>
        </p:txBody>
      </p:sp>
    </p:spTree>
    <p:extLst>
      <p:ext uri="{BB962C8B-B14F-4D97-AF65-F5344CB8AC3E}">
        <p14:creationId xmlns:p14="http://schemas.microsoft.com/office/powerpoint/2010/main" val="613013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US" sz="2400" b="1" dirty="0"/>
              <a:t> </a:t>
            </a:r>
            <a:r>
              <a:rPr lang="fa-IR" sz="2400" b="1" dirty="0"/>
              <a:t>مشاهده ی علائم زیر در زنان باید توجه کارکنان بهداشتی را به احتمال وجود همسرآزاری جسمانی جلب </a:t>
            </a:r>
            <a:r>
              <a:rPr lang="fa-IR" sz="2400" b="1" dirty="0" smtClean="0"/>
              <a:t>کند</a:t>
            </a:r>
            <a:r>
              <a:rPr lang="en-US" sz="2400" dirty="0"/>
              <a:t/>
            </a:r>
            <a:br>
              <a:rPr lang="en-US" sz="2400" dirty="0"/>
            </a:br>
            <a:endParaRPr lang="en-US" sz="2400" dirty="0"/>
          </a:p>
        </p:txBody>
      </p:sp>
      <p:sp>
        <p:nvSpPr>
          <p:cNvPr id="3" name="Content Placeholder 2"/>
          <p:cNvSpPr>
            <a:spLocks noGrp="1"/>
          </p:cNvSpPr>
          <p:nvPr>
            <p:ph idx="1"/>
          </p:nvPr>
        </p:nvSpPr>
        <p:spPr/>
        <p:txBody>
          <a:bodyPr>
            <a:noAutofit/>
          </a:bodyPr>
          <a:lstStyle/>
          <a:p>
            <a:pPr lvl="0" algn="r" rtl="1"/>
            <a:r>
              <a:rPr lang="fa-IR" dirty="0" smtClean="0"/>
              <a:t>آسیب </a:t>
            </a:r>
            <a:r>
              <a:rPr lang="fa-IR" dirty="0"/>
              <a:t>هایی که با توضیحات بیمار هم خوانی ندارد مثل کبودی پای چشم که بیمار عنوان می کند که در اثر برخورد به درب رخ داده است.</a:t>
            </a:r>
            <a:endParaRPr lang="en-US" dirty="0"/>
          </a:p>
          <a:p>
            <a:pPr lvl="0" algn="r" rtl="1"/>
            <a:r>
              <a:rPr lang="fa-IR" dirty="0"/>
              <a:t>آسیبهای نواحی صورت، سروگردن، گلو، قفسه ی سینه، شکم و ناحیه ی تناسلی آسیبهایی که بیشتر در مرکز بدن قرار دارند خصوصاً نقاطی که با لباس پوشیده میشوند</a:t>
            </a:r>
            <a:endParaRPr lang="en-US" dirty="0"/>
          </a:p>
          <a:p>
            <a:pPr lvl="0" algn="r" rtl="1"/>
            <a:r>
              <a:rPr lang="fa-IR" dirty="0"/>
              <a:t>کبودیهایی که در مراحل مختلف بهبودی هستند</a:t>
            </a:r>
            <a:r>
              <a:rPr lang="en-US" dirty="0"/>
              <a:t> )</a:t>
            </a:r>
            <a:r>
              <a:rPr lang="fa-IR" dirty="0"/>
              <a:t>با رنگهای مختلف</a:t>
            </a:r>
            <a:r>
              <a:rPr lang="en-US" dirty="0"/>
              <a:t>(</a:t>
            </a:r>
            <a:r>
              <a:rPr lang="fa-IR" dirty="0"/>
              <a:t>.</a:t>
            </a:r>
            <a:endParaRPr lang="en-US" dirty="0"/>
          </a:p>
          <a:p>
            <a:pPr lvl="0" algn="r" rtl="1"/>
            <a:r>
              <a:rPr lang="fa-IR" dirty="0"/>
              <a:t>بیمار با دلایل مختلف به مراکز بهداشتی مراجعه میکند</a:t>
            </a:r>
            <a:endParaRPr lang="en-US" dirty="0"/>
          </a:p>
          <a:p>
            <a:pPr lvl="0" algn="r" rtl="1"/>
            <a:r>
              <a:rPr lang="fa-IR" dirty="0"/>
              <a:t>ندادن شرح حال درست یا طفره رفتن از معاینه</a:t>
            </a:r>
            <a:endParaRPr lang="en-US" dirty="0"/>
          </a:p>
          <a:p>
            <a:pPr lvl="0" algn="r" rtl="1"/>
            <a:r>
              <a:rPr lang="fa-IR" dirty="0"/>
              <a:t>اشاره به خُلق وخوی تند یا خشم </a:t>
            </a:r>
            <a:r>
              <a:rPr lang="fa-IR" dirty="0" smtClean="0"/>
              <a:t>شوهر</a:t>
            </a:r>
          </a:p>
          <a:p>
            <a:pPr lvl="0" algn="r" rtl="1"/>
            <a:r>
              <a:rPr lang="fa-IR" dirty="0"/>
              <a:t>هرگونه صدمه در دوران بارداری</a:t>
            </a:r>
            <a:r>
              <a:rPr lang="en-US" dirty="0"/>
              <a:t> </a:t>
            </a:r>
            <a:r>
              <a:rPr lang="en-US" dirty="0" smtClean="0"/>
              <a:t>)</a:t>
            </a:r>
            <a:r>
              <a:rPr lang="fa-IR" dirty="0" smtClean="0"/>
              <a:t>فقط یک سوم </a:t>
            </a:r>
            <a:r>
              <a:rPr lang="fa-IR" dirty="0"/>
              <a:t>صدمات در بارداری به صورت سقوط یا افتادن است</a:t>
            </a:r>
            <a:r>
              <a:rPr lang="en-US" dirty="0"/>
              <a:t>(</a:t>
            </a:r>
          </a:p>
          <a:p>
            <a:pPr lvl="0" algn="r" rtl="1"/>
            <a:r>
              <a:rPr lang="fa-IR" dirty="0"/>
              <a:t>بیمار مراقبتهای بارداری خود را پیگیری </a:t>
            </a:r>
            <a:r>
              <a:rPr lang="fa-IR" dirty="0" smtClean="0"/>
              <a:t>نمیکند</a:t>
            </a:r>
          </a:p>
          <a:p>
            <a:pPr algn="r" rtl="1"/>
            <a:r>
              <a:rPr lang="fa-IR" dirty="0"/>
              <a:t>مادر از صحبت و بیان علت مراجعه در حضور همسر خودداری میکند</a:t>
            </a:r>
            <a:endParaRPr lang="en-US" dirty="0"/>
          </a:p>
          <a:p>
            <a:pPr lvl="0" algn="r" rtl="1"/>
            <a:endParaRPr lang="en-US" dirty="0"/>
          </a:p>
          <a:p>
            <a:pPr lvl="0" algn="r" rtl="1"/>
            <a:endParaRPr lang="en-US" dirty="0"/>
          </a:p>
        </p:txBody>
      </p:sp>
    </p:spTree>
    <p:extLst>
      <p:ext uri="{BB962C8B-B14F-4D97-AF65-F5344CB8AC3E}">
        <p14:creationId xmlns:p14="http://schemas.microsoft.com/office/powerpoint/2010/main" val="1692824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84349"/>
          </a:xfrm>
        </p:spPr>
        <p:txBody>
          <a:bodyPr/>
          <a:lstStyle/>
          <a:p>
            <a:pPr algn="r" rtl="1"/>
            <a:r>
              <a:rPr lang="fa-IR" dirty="0"/>
              <a:t>تعریف خشونت </a:t>
            </a:r>
            <a:endParaRPr lang="en-US" dirty="0"/>
          </a:p>
        </p:txBody>
      </p:sp>
      <p:sp>
        <p:nvSpPr>
          <p:cNvPr id="3" name="Content Placeholder 2"/>
          <p:cNvSpPr>
            <a:spLocks noGrp="1"/>
          </p:cNvSpPr>
          <p:nvPr>
            <p:ph idx="1"/>
          </p:nvPr>
        </p:nvSpPr>
        <p:spPr>
          <a:xfrm>
            <a:off x="677334" y="1236373"/>
            <a:ext cx="8596668" cy="4804990"/>
          </a:xfrm>
        </p:spPr>
        <p:txBody>
          <a:bodyPr>
            <a:normAutofit/>
          </a:bodyPr>
          <a:lstStyle/>
          <a:p>
            <a:pPr algn="r" rtl="1"/>
            <a:r>
              <a:rPr lang="fa-IR" sz="2000" dirty="0" smtClean="0">
                <a:solidFill>
                  <a:schemeClr val="tx1">
                    <a:lumMod val="95000"/>
                    <a:lumOff val="5000"/>
                  </a:schemeClr>
                </a:solidFill>
                <a:cs typeface="B Koodak" panose="00000700000000000000" pitchFamily="2" charset="-78"/>
              </a:rPr>
              <a:t>در </a:t>
            </a:r>
            <a:r>
              <a:rPr lang="fa-IR" sz="2000" dirty="0">
                <a:solidFill>
                  <a:schemeClr val="tx1">
                    <a:lumMod val="95000"/>
                    <a:lumOff val="5000"/>
                  </a:schemeClr>
                </a:solidFill>
                <a:cs typeface="B Koodak" panose="00000700000000000000" pitchFamily="2" charset="-78"/>
              </a:rPr>
              <a:t>همه </a:t>
            </a:r>
            <a:r>
              <a:rPr lang="fa-IR" sz="2000" dirty="0">
                <a:solidFill>
                  <a:schemeClr val="tx1">
                    <a:lumMod val="95000"/>
                    <a:lumOff val="5000"/>
                  </a:schemeClr>
                </a:solidFill>
                <a:cs typeface="B Koodak" panose="00000700000000000000" pitchFamily="2" charset="-78"/>
                <a:hlinkClick r:id="rId2" tooltip="جهان"/>
              </a:rPr>
              <a:t>جهان</a:t>
            </a:r>
            <a:r>
              <a:rPr lang="fa-IR" sz="2000" dirty="0">
                <a:solidFill>
                  <a:schemeClr val="tx1">
                    <a:lumMod val="95000"/>
                    <a:lumOff val="5000"/>
                  </a:schemeClr>
                </a:solidFill>
                <a:cs typeface="B Koodak" panose="00000700000000000000" pitchFamily="2" charset="-78"/>
              </a:rPr>
              <a:t>، از خشونت به عنوان ابزاری برای کنترل استفاده می‌شود. </a:t>
            </a:r>
            <a:endParaRPr lang="en-US" sz="2000" dirty="0" smtClean="0">
              <a:solidFill>
                <a:schemeClr val="tx1">
                  <a:lumMod val="95000"/>
                  <a:lumOff val="5000"/>
                </a:schemeClr>
              </a:solidFill>
              <a:cs typeface="B Koodak" panose="00000700000000000000" pitchFamily="2" charset="-78"/>
            </a:endParaRPr>
          </a:p>
          <a:p>
            <a:pPr algn="r" rtl="1"/>
            <a:r>
              <a:rPr lang="fa-IR" sz="2000" dirty="0" smtClean="0">
                <a:solidFill>
                  <a:schemeClr val="tx1">
                    <a:lumMod val="95000"/>
                    <a:lumOff val="5000"/>
                  </a:schemeClr>
                </a:solidFill>
                <a:cs typeface="B Koodak" panose="00000700000000000000" pitchFamily="2" charset="-78"/>
              </a:rPr>
              <a:t>خشونت </a:t>
            </a:r>
            <a:r>
              <a:rPr lang="fa-IR" sz="2000" dirty="0">
                <a:solidFill>
                  <a:schemeClr val="tx1">
                    <a:lumMod val="95000"/>
                    <a:lumOff val="5000"/>
                  </a:schemeClr>
                </a:solidFill>
                <a:cs typeface="B Koodak" panose="00000700000000000000" pitchFamily="2" charset="-78"/>
              </a:rPr>
              <a:t>عبارتست از استفاده از زور فیزیکی به منظور قراردادن دیگران در وضعیتی بر خلاف خواست ایشان. در این حالت فرد خشونت کننده با استفاده از زور فیزیکی و یا اعمال قدرت خواسته خود را به دیگران تحمیل می‌کند. </a:t>
            </a:r>
            <a:endParaRPr lang="en-US" sz="2000" dirty="0" smtClean="0">
              <a:solidFill>
                <a:schemeClr val="tx1">
                  <a:lumMod val="95000"/>
                  <a:lumOff val="5000"/>
                </a:schemeClr>
              </a:solidFill>
              <a:cs typeface="B Koodak" panose="00000700000000000000" pitchFamily="2" charset="-78"/>
            </a:endParaRPr>
          </a:p>
          <a:p>
            <a:pPr algn="r" rtl="1"/>
            <a:r>
              <a:rPr lang="fa-IR" sz="2000" dirty="0" smtClean="0">
                <a:solidFill>
                  <a:schemeClr val="tx1">
                    <a:lumMod val="95000"/>
                    <a:lumOff val="5000"/>
                  </a:schemeClr>
                </a:solidFill>
                <a:cs typeface="B Koodak" panose="00000700000000000000" pitchFamily="2" charset="-78"/>
              </a:rPr>
              <a:t>به</a:t>
            </a:r>
            <a:r>
              <a:rPr lang="en-US" sz="2000" dirty="0" smtClean="0">
                <a:solidFill>
                  <a:schemeClr val="tx1">
                    <a:lumMod val="95000"/>
                    <a:lumOff val="5000"/>
                  </a:schemeClr>
                </a:solidFill>
                <a:cs typeface="B Koodak" panose="00000700000000000000" pitchFamily="2" charset="-78"/>
              </a:rPr>
              <a:t> </a:t>
            </a:r>
            <a:r>
              <a:rPr lang="fa-IR" sz="2000" dirty="0" smtClean="0">
                <a:solidFill>
                  <a:schemeClr val="tx1">
                    <a:lumMod val="95000"/>
                    <a:lumOff val="5000"/>
                  </a:schemeClr>
                </a:solidFill>
                <a:cs typeface="B Koodak" panose="00000700000000000000" pitchFamily="2" charset="-78"/>
              </a:rPr>
              <a:t>این </a:t>
            </a:r>
            <a:r>
              <a:rPr lang="fa-IR" sz="2000" dirty="0">
                <a:solidFill>
                  <a:schemeClr val="tx1">
                    <a:lumMod val="95000"/>
                    <a:lumOff val="5000"/>
                  </a:schemeClr>
                </a:solidFill>
                <a:cs typeface="B Koodak" panose="00000700000000000000" pitchFamily="2" charset="-78"/>
              </a:rPr>
              <a:t>ترتیب هر </a:t>
            </a:r>
            <a:r>
              <a:rPr lang="fa-IR" sz="2000" dirty="0">
                <a:solidFill>
                  <a:schemeClr val="tx1">
                    <a:lumMod val="95000"/>
                    <a:lumOff val="5000"/>
                  </a:schemeClr>
                </a:solidFill>
                <a:cs typeface="B Koodak" panose="00000700000000000000" pitchFamily="2" charset="-78"/>
                <a:hlinkClick r:id="rId3" tooltip="رفتار"/>
              </a:rPr>
              <a:t>رفتاری</a:t>
            </a:r>
            <a:r>
              <a:rPr lang="fa-IR" sz="2000" dirty="0">
                <a:solidFill>
                  <a:schemeClr val="tx1">
                    <a:lumMod val="95000"/>
                    <a:lumOff val="5000"/>
                  </a:schemeClr>
                </a:solidFill>
                <a:cs typeface="B Koodak" panose="00000700000000000000" pitchFamily="2" charset="-78"/>
              </a:rPr>
              <a:t> که با </a:t>
            </a:r>
            <a:r>
              <a:rPr lang="fa-IR" sz="2000" dirty="0">
                <a:solidFill>
                  <a:schemeClr val="tx1">
                    <a:lumMod val="95000"/>
                    <a:lumOff val="5000"/>
                  </a:schemeClr>
                </a:solidFill>
                <a:cs typeface="B Koodak" panose="00000700000000000000" pitchFamily="2" charset="-78"/>
                <a:hlinkClick r:id="rId4" tooltip="هدف"/>
              </a:rPr>
              <a:t>هدف</a:t>
            </a:r>
            <a:r>
              <a:rPr lang="fa-IR" sz="2000" dirty="0">
                <a:solidFill>
                  <a:schemeClr val="tx1">
                    <a:lumMod val="95000"/>
                    <a:lumOff val="5000"/>
                  </a:schemeClr>
                </a:solidFill>
                <a:cs typeface="B Koodak" panose="00000700000000000000" pitchFamily="2" charset="-78"/>
              </a:rPr>
              <a:t> وارد نمودن </a:t>
            </a:r>
            <a:r>
              <a:rPr lang="fa-IR" sz="2000" dirty="0">
                <a:solidFill>
                  <a:schemeClr val="tx1">
                    <a:lumMod val="95000"/>
                    <a:lumOff val="5000"/>
                  </a:schemeClr>
                </a:solidFill>
                <a:cs typeface="B Koodak" panose="00000700000000000000" pitchFamily="2" charset="-78"/>
                <a:hlinkClick r:id="rId5" tooltip="آسیب (صفحه وجود ندارد)"/>
              </a:rPr>
              <a:t>آسیب</a:t>
            </a:r>
            <a:r>
              <a:rPr lang="fa-IR" sz="2000" dirty="0">
                <a:solidFill>
                  <a:schemeClr val="tx1">
                    <a:lumMod val="95000"/>
                    <a:lumOff val="5000"/>
                  </a:schemeClr>
                </a:solidFill>
                <a:cs typeface="B Koodak" panose="00000700000000000000" pitchFamily="2" charset="-78"/>
              </a:rPr>
              <a:t> به یک یا بیش از یک </a:t>
            </a:r>
            <a:r>
              <a:rPr lang="fa-IR" sz="2000" dirty="0">
                <a:solidFill>
                  <a:schemeClr val="tx1">
                    <a:lumMod val="95000"/>
                    <a:lumOff val="5000"/>
                  </a:schemeClr>
                </a:solidFill>
                <a:cs typeface="B Koodak" panose="00000700000000000000" pitchFamily="2" charset="-78"/>
                <a:hlinkClick r:id="rId6" tooltip="پدیده"/>
              </a:rPr>
              <a:t>پدیده</a:t>
            </a:r>
            <a:r>
              <a:rPr lang="fa-IR" sz="2000" dirty="0">
                <a:solidFill>
                  <a:schemeClr val="tx1">
                    <a:lumMod val="95000"/>
                    <a:lumOff val="5000"/>
                  </a:schemeClr>
                </a:solidFill>
                <a:cs typeface="B Koodak" panose="00000700000000000000" pitchFamily="2" charset="-78"/>
              </a:rPr>
              <a:t> (فرد یا شیء) صورت گیرد رفتار خشونت‌آمیز نام می‌گیرد. خشونت میتواند به صورت جسمی، عاطفی، جنسی، کلامی، اجتماعی، مالی و سوء استفاده های دیجیتال باشد و از طریق اعمال قدرت و کنترل بر شریک دیگر اتفاق </a:t>
            </a:r>
            <a:r>
              <a:rPr lang="fa-IR" sz="2000" dirty="0" smtClean="0">
                <a:solidFill>
                  <a:schemeClr val="tx1">
                    <a:lumMod val="95000"/>
                    <a:lumOff val="5000"/>
                  </a:schemeClr>
                </a:solidFill>
                <a:cs typeface="B Koodak" panose="00000700000000000000" pitchFamily="2" charset="-78"/>
              </a:rPr>
              <a:t>افتد</a:t>
            </a:r>
            <a:endParaRPr lang="en-US" sz="2000" dirty="0" smtClean="0">
              <a:solidFill>
                <a:schemeClr val="tx1">
                  <a:lumMod val="95000"/>
                  <a:lumOff val="5000"/>
                </a:schemeClr>
              </a:solidFill>
              <a:cs typeface="B Koodak" panose="00000700000000000000" pitchFamily="2" charset="-78"/>
            </a:endParaRPr>
          </a:p>
          <a:p>
            <a:pPr algn="r" rtl="1"/>
            <a:r>
              <a:rPr lang="fa-IR" sz="2000" dirty="0" smtClean="0">
                <a:solidFill>
                  <a:schemeClr val="tx1">
                    <a:lumMod val="95000"/>
                    <a:lumOff val="5000"/>
                  </a:schemeClr>
                </a:solidFill>
                <a:cs typeface="B Koodak" panose="00000700000000000000" pitchFamily="2" charset="-78"/>
              </a:rPr>
              <a:t>"استفاده </a:t>
            </a:r>
            <a:r>
              <a:rPr lang="fa-IR" sz="2000" dirty="0">
                <a:solidFill>
                  <a:schemeClr val="tx1">
                    <a:lumMod val="95000"/>
                    <a:lumOff val="5000"/>
                  </a:schemeClr>
                </a:solidFill>
                <a:cs typeface="B Koodak" panose="00000700000000000000" pitchFamily="2" charset="-78"/>
              </a:rPr>
              <a:t>ی عامدانه از نیروی جسمی یا قدرت، به صورت تهدید آمیز یا واقعی، علیه خود، دیگری یا گروه یا جامعه‌ای که موجب آسیب جسمی، مرگ، آسیب روانی، عقب افتادگی رشد یا محرومیت ‌شود یا احتمال این رخدادها را بسیار بالا ببرد</a:t>
            </a:r>
            <a:r>
              <a:rPr lang="fa-IR" sz="2000" dirty="0" smtClean="0">
                <a:solidFill>
                  <a:schemeClr val="tx1">
                    <a:lumMod val="95000"/>
                    <a:lumOff val="5000"/>
                  </a:schemeClr>
                </a:solidFill>
                <a:cs typeface="B Koodak" panose="00000700000000000000" pitchFamily="2" charset="-78"/>
              </a:rPr>
              <a:t>."</a:t>
            </a:r>
            <a:endParaRPr lang="en-US" sz="2000" dirty="0">
              <a:solidFill>
                <a:schemeClr val="tx1">
                  <a:lumMod val="95000"/>
                  <a:lumOff val="5000"/>
                </a:schemeClr>
              </a:solidFill>
              <a:cs typeface="B Koodak" panose="00000700000000000000" pitchFamily="2" charset="-78"/>
            </a:endParaRPr>
          </a:p>
        </p:txBody>
      </p:sp>
    </p:spTree>
    <p:extLst>
      <p:ext uri="{BB962C8B-B14F-4D97-AF65-F5344CB8AC3E}">
        <p14:creationId xmlns:p14="http://schemas.microsoft.com/office/powerpoint/2010/main" val="12144219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635617"/>
            <a:ext cx="8596668" cy="4405745"/>
          </a:xfrm>
        </p:spPr>
        <p:txBody>
          <a:bodyPr>
            <a:normAutofit/>
          </a:bodyPr>
          <a:lstStyle/>
          <a:p>
            <a:pPr algn="r" rtl="1"/>
            <a:r>
              <a:rPr lang="fa-IR" sz="2000" dirty="0" smtClean="0"/>
              <a:t>بهتر </a:t>
            </a:r>
            <a:r>
              <a:rPr lang="fa-IR" sz="2000" dirty="0"/>
              <a:t>این است که سوالات مربوط به خشونت و همسرآزاری الزاما در زمانی پرسیده شود که فرد تنهاست تا امنیت خانم به خطر نیفتد. و بهتر است در زمان و فضای خصوصی مادر را از لحاظ در معرض خطر بودن مورد سنجش قرار داد. </a:t>
            </a:r>
            <a:endParaRPr lang="en-US" sz="2000" dirty="0"/>
          </a:p>
          <a:p>
            <a:pPr lvl="0" algn="r" rtl="1"/>
            <a:r>
              <a:rPr lang="fa-IR" sz="2000" dirty="0" smtClean="0"/>
              <a:t>طرح </a:t>
            </a:r>
            <a:r>
              <a:rPr lang="fa-IR" sz="2000" dirty="0"/>
              <a:t>یک پرسش ساده مانند اینکه " آیا مورد خشونت قرار گرفته ای؟" بکار نمی آید زیرا که مادر درک نمی کند که دقیقا منظور شما از خشونت چه رفتاری از سوی همسرش بوده است. بهتر است در مواردیکه خانم مشکوک به تجربه خشونت است پرسشنامه تشخیص خشونت خانگی برای او تکمیل و امتیاز او ارزیابی گردد</a:t>
            </a:r>
            <a:r>
              <a:rPr lang="fa-IR" sz="2000" dirty="0" smtClean="0"/>
              <a:t>.</a:t>
            </a:r>
          </a:p>
          <a:p>
            <a:pPr algn="r" rtl="1"/>
            <a:r>
              <a:rPr lang="fa-IR" sz="2000" dirty="0" smtClean="0"/>
              <a:t>نکته: </a:t>
            </a:r>
            <a:r>
              <a:rPr lang="fa-IR" sz="2000" dirty="0"/>
              <a:t>زنان در صورتی از مورد سوال قرار گرفتن استقبال می کنند که مورد قضاوت قرار نگیرند و هرگونه رفتار توام با پیشداوری و قضاوت می تواند اعتماد فرد را به سیستم بهداشتی خدشه دار کند.</a:t>
            </a:r>
            <a:endParaRPr lang="en-US" sz="2000" dirty="0"/>
          </a:p>
          <a:p>
            <a:pPr lvl="0" algn="r" rtl="1"/>
            <a:endParaRPr lang="en-US" sz="2000" dirty="0"/>
          </a:p>
        </p:txBody>
      </p:sp>
      <p:sp>
        <p:nvSpPr>
          <p:cNvPr id="4" name="Title 3"/>
          <p:cNvSpPr>
            <a:spLocks noGrp="1"/>
          </p:cNvSpPr>
          <p:nvPr>
            <p:ph type="title"/>
          </p:nvPr>
        </p:nvSpPr>
        <p:spPr/>
        <p:txBody>
          <a:bodyPr/>
          <a:lstStyle/>
          <a:p>
            <a:r>
              <a:rPr lang="fa-IR" dirty="0" smtClean="0"/>
              <a:t>روش سوال کردن</a:t>
            </a:r>
            <a:endParaRPr lang="en-US" dirty="0"/>
          </a:p>
        </p:txBody>
      </p:sp>
    </p:spTree>
    <p:extLst>
      <p:ext uri="{BB962C8B-B14F-4D97-AF65-F5344CB8AC3E}">
        <p14:creationId xmlns:p14="http://schemas.microsoft.com/office/powerpoint/2010/main" val="24830191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0893"/>
            <a:ext cx="8588586" cy="695704"/>
          </a:xfrm>
        </p:spPr>
        <p:txBody>
          <a:bodyPr/>
          <a:lstStyle/>
          <a:p>
            <a:pPr algn="r" rtl="1"/>
            <a:r>
              <a:rPr lang="fa-IR" dirty="0" smtClean="0"/>
              <a:t>ابزار ارزیابی خشونت</a:t>
            </a:r>
            <a:endParaRPr lang="en-US" dirty="0"/>
          </a:p>
        </p:txBody>
      </p:sp>
      <p:pic>
        <p:nvPicPr>
          <p:cNvPr id="8" name="Content Placeholder 7"/>
          <p:cNvPicPr>
            <a:picLocks noGrp="1" noChangeAspect="1"/>
          </p:cNvPicPr>
          <p:nvPr>
            <p:ph idx="1"/>
          </p:nvPr>
        </p:nvPicPr>
        <p:blipFill>
          <a:blip r:embed="rId2"/>
          <a:stretch>
            <a:fillRect/>
          </a:stretch>
        </p:blipFill>
        <p:spPr>
          <a:xfrm>
            <a:off x="336275" y="1287888"/>
            <a:ext cx="8771774" cy="5318974"/>
          </a:xfrm>
          <a:prstGeom prst="rect">
            <a:avLst/>
          </a:prstGeom>
        </p:spPr>
      </p:pic>
    </p:spTree>
    <p:extLst>
      <p:ext uri="{BB962C8B-B14F-4D97-AF65-F5344CB8AC3E}">
        <p14:creationId xmlns:p14="http://schemas.microsoft.com/office/powerpoint/2010/main" val="12955372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شیوه برخورد با قربانیان احتمالی خشونت</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algn="r" rtl="1"/>
            <a:r>
              <a:rPr lang="fa-IR" b="1" dirty="0"/>
              <a:t>یک رابطه ی توام با اعتماد و بدون قضاوت بین مراجع و مراقب سلامت باید شکل بگیرد. </a:t>
            </a:r>
            <a:endParaRPr lang="fa-IR" b="1" dirty="0" smtClean="0"/>
          </a:p>
          <a:p>
            <a:pPr algn="r" rtl="1"/>
            <a:r>
              <a:rPr lang="fa-IR" b="1" dirty="0" smtClean="0"/>
              <a:t>قبل </a:t>
            </a:r>
            <a:r>
              <a:rPr lang="fa-IR" b="1" dirty="0"/>
              <a:t>از تکمیل پرسشنامه به مراجعه کننده در مورد اطمینان و امنیت گفتگویتان یادآوری کنید. </a:t>
            </a:r>
            <a:endParaRPr lang="fa-IR" b="1" dirty="0" smtClean="0"/>
          </a:p>
          <a:p>
            <a:pPr algn="r" rtl="1"/>
            <a:r>
              <a:rPr lang="fa-IR" b="1" dirty="0" smtClean="0"/>
              <a:t>نحوه طرح </a:t>
            </a:r>
            <a:r>
              <a:rPr lang="fa-IR" b="1" dirty="0"/>
              <a:t>موضوع </a:t>
            </a:r>
            <a:r>
              <a:rPr lang="fa-IR" b="1" dirty="0" smtClean="0"/>
              <a:t>:</a:t>
            </a:r>
          </a:p>
          <a:p>
            <a:pPr algn="r" rtl="1"/>
            <a:r>
              <a:rPr lang="fa-IR" b="1" dirty="0" smtClean="0"/>
              <a:t>موضوع را </a:t>
            </a:r>
            <a:r>
              <a:rPr lang="fa-IR" b="1" dirty="0"/>
              <a:t>با تشریح دلیل اینکه </a:t>
            </a:r>
            <a:r>
              <a:rPr lang="fa-IR" b="1" dirty="0" smtClean="0"/>
              <a:t>چرا شما </a:t>
            </a:r>
            <a:r>
              <a:rPr lang="fa-IR" b="1" dirty="0"/>
              <a:t>دارید به این مساله می پردازید، آغاز کنید. </a:t>
            </a:r>
            <a:endParaRPr lang="fa-IR" b="1" dirty="0" smtClean="0"/>
          </a:p>
          <a:p>
            <a:pPr algn="r" rtl="1"/>
            <a:r>
              <a:rPr lang="fa-IR" b="1" dirty="0"/>
              <a:t>" چون ما می دانیم که خشونت علیه زنان بسیار شایع است و ما می توانیم به افراد در این زمینه کمک کنیم، من از همه ی مراجعه کنندگانم درباره ی خشونت یا هرگونه آزار احتمالی در رابطه ی خانوادگی سوال میکنم. آیا ممکن است از شما یک تعدادی سوال بپرسم؟ "</a:t>
            </a:r>
            <a:endParaRPr lang="en-US" dirty="0"/>
          </a:p>
          <a:p>
            <a:pPr algn="r" rtl="1"/>
            <a:endParaRPr lang="en-US" dirty="0"/>
          </a:p>
        </p:txBody>
      </p:sp>
    </p:spTree>
    <p:extLst>
      <p:ext uri="{BB962C8B-B14F-4D97-AF65-F5344CB8AC3E}">
        <p14:creationId xmlns:p14="http://schemas.microsoft.com/office/powerpoint/2010/main" val="3909654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شیوه برخورد با قربانیان احتمالی خشونت</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algn="just" rtl="1"/>
            <a:r>
              <a:rPr lang="fa-IR" b="1" dirty="0"/>
              <a:t> اگر فرد مراجعه کننده جواب "نه" می دهد، به تصمیم او احترام بگذارید و اگر فرد موافق است، سوالات ویژه غربالگری خشونت را از او بپرسید.</a:t>
            </a:r>
            <a:endParaRPr lang="en-US" dirty="0"/>
          </a:p>
          <a:p>
            <a:pPr algn="just" rtl="1"/>
            <a:r>
              <a:rPr lang="fa-IR" b="1" dirty="0"/>
              <a:t>با توجه به اینکه ممکن است فرد در مراجعه اول مساله ی خشونت را افشا نکنند و یا اینکه این اتفاق در ماه های آتی بارداری رخ دهد،</a:t>
            </a:r>
            <a:endParaRPr lang="en-US" dirty="0"/>
          </a:p>
        </p:txBody>
      </p:sp>
    </p:spTree>
    <p:extLst>
      <p:ext uri="{BB962C8B-B14F-4D97-AF65-F5344CB8AC3E}">
        <p14:creationId xmlns:p14="http://schemas.microsoft.com/office/powerpoint/2010/main" val="2378900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شیوه برخورد با قربانیان احتمالی خشونت</a:t>
            </a:r>
            <a:r>
              <a:rPr lang="en-US" b="1" dirty="0"/>
              <a:t/>
            </a:r>
            <a:br>
              <a:rPr lang="en-US" b="1" dirty="0"/>
            </a:br>
            <a:endParaRPr lang="en-US" dirty="0"/>
          </a:p>
        </p:txBody>
      </p:sp>
      <p:sp>
        <p:nvSpPr>
          <p:cNvPr id="3" name="Content Placeholder 2"/>
          <p:cNvSpPr>
            <a:spLocks noGrp="1"/>
          </p:cNvSpPr>
          <p:nvPr>
            <p:ph idx="1"/>
          </p:nvPr>
        </p:nvSpPr>
        <p:spPr>
          <a:xfrm>
            <a:off x="677334" y="1648497"/>
            <a:ext cx="8596668" cy="4392866"/>
          </a:xfrm>
        </p:spPr>
        <p:txBody>
          <a:bodyPr>
            <a:normAutofit lnSpcReduction="10000"/>
          </a:bodyPr>
          <a:lstStyle/>
          <a:p>
            <a:pPr lvl="0" algn="just" rtl="1"/>
            <a:r>
              <a:rPr lang="fa-IR" dirty="0"/>
              <a:t>باید توجه داشت </a:t>
            </a:r>
            <a:r>
              <a:rPr lang="fa-IR" dirty="0" smtClean="0"/>
              <a:t>که:</a:t>
            </a:r>
          </a:p>
          <a:p>
            <a:pPr lvl="0" algn="just" rtl="1"/>
            <a:r>
              <a:rPr lang="fa-IR" dirty="0" smtClean="0"/>
              <a:t> </a:t>
            </a:r>
            <a:r>
              <a:rPr lang="fa-IR" dirty="0"/>
              <a:t>صحبت در مورد خشونت برای زنان کار بسیار مشکلی است و نیاز به فراهم شدن فضای مناسب دارد</a:t>
            </a:r>
            <a:r>
              <a:rPr lang="en-US" dirty="0"/>
              <a:t>.</a:t>
            </a:r>
          </a:p>
          <a:p>
            <a:pPr lvl="0" algn="just" rtl="1"/>
            <a:r>
              <a:rPr lang="fa-IR" dirty="0"/>
              <a:t>از دیدگاه زنان خشونت دیده، برقراری ارتباط، همدلی</a:t>
            </a:r>
            <a:r>
              <a:rPr lang="en-US" dirty="0"/>
              <a:t> )</a:t>
            </a:r>
            <a:r>
              <a:rPr lang="fa-IR" dirty="0"/>
              <a:t>درک موقعیت و احساس آنان</a:t>
            </a:r>
            <a:r>
              <a:rPr lang="en-US" dirty="0" smtClean="0"/>
              <a:t>(</a:t>
            </a:r>
            <a:r>
              <a:rPr lang="fa-IR" dirty="0" smtClean="0"/>
              <a:t> و </a:t>
            </a:r>
            <a:r>
              <a:rPr lang="fa-IR" dirty="0"/>
              <a:t>شنیده شدن حرفهایشان در اولویت قرار دارد</a:t>
            </a:r>
            <a:r>
              <a:rPr lang="en-US" dirty="0"/>
              <a:t>.</a:t>
            </a:r>
          </a:p>
          <a:p>
            <a:pPr lvl="0" algn="just" rtl="1"/>
            <a:r>
              <a:rPr lang="fa-IR" dirty="0"/>
              <a:t>هنگام مصاحبه بهتر است ضمن گوش دادن به صحبت های مراجعه کننده و توجه به شکایات او، با تکان دادن سر و استفاده از عباراتی مانند </a:t>
            </a:r>
            <a:r>
              <a:rPr lang="en-US" dirty="0"/>
              <a:t>“</a:t>
            </a:r>
            <a:r>
              <a:rPr lang="fa-IR" dirty="0"/>
              <a:t>خیلی اذیت شدید</a:t>
            </a:r>
            <a:r>
              <a:rPr lang="en-US" dirty="0"/>
              <a:t>”</a:t>
            </a:r>
            <a:r>
              <a:rPr lang="fa-IR" dirty="0"/>
              <a:t>، </a:t>
            </a:r>
            <a:r>
              <a:rPr lang="en-US" dirty="0"/>
              <a:t>“</a:t>
            </a:r>
            <a:r>
              <a:rPr lang="fa-IR" dirty="0"/>
              <a:t>میفهمم</a:t>
            </a:r>
            <a:r>
              <a:rPr lang="en-US" dirty="0"/>
              <a:t>” </a:t>
            </a:r>
            <a:r>
              <a:rPr lang="fa-IR" dirty="0"/>
              <a:t>،</a:t>
            </a:r>
            <a:r>
              <a:rPr lang="en-US" dirty="0"/>
              <a:t>... </a:t>
            </a:r>
            <a:r>
              <a:rPr lang="fa-IR" dirty="0"/>
              <a:t>ارتباط مناسب را برقرارکنید</a:t>
            </a:r>
            <a:r>
              <a:rPr lang="en-US" dirty="0"/>
              <a:t>.</a:t>
            </a:r>
          </a:p>
          <a:p>
            <a:pPr lvl="0" algn="just" rtl="1"/>
            <a:r>
              <a:rPr lang="fa-IR" dirty="0"/>
              <a:t>میتوانید از جملات حمایت کننده زیر استفاده کنید</a:t>
            </a:r>
            <a:r>
              <a:rPr lang="en-US" dirty="0"/>
              <a:t>:</a:t>
            </a:r>
          </a:p>
          <a:p>
            <a:pPr lvl="0" algn="just" rtl="1"/>
            <a:r>
              <a:rPr lang="fa-IR" dirty="0"/>
              <a:t>خوشحالم که </a:t>
            </a:r>
            <a:r>
              <a:rPr lang="fa-IR" dirty="0" smtClean="0"/>
              <a:t>موضوع </a:t>
            </a:r>
            <a:r>
              <a:rPr lang="fa-IR" dirty="0"/>
              <a:t>را با من در میان گذاشتید؛ می خواهم کمکتان کنم؛ نگران سلامتیتان هستم؛</a:t>
            </a:r>
            <a:endParaRPr lang="en-US" dirty="0"/>
          </a:p>
          <a:p>
            <a:pPr lvl="0" algn="just" rtl="1"/>
            <a:r>
              <a:rPr lang="fa-IR" dirty="0"/>
              <a:t>شما مقصر نیستید؛ و من میتوانم شما را به متخصصینی معرفی کنم که راهنماییتان کنند</a:t>
            </a:r>
            <a:r>
              <a:rPr lang="en-US" dirty="0"/>
              <a:t>.</a:t>
            </a:r>
          </a:p>
        </p:txBody>
      </p:sp>
    </p:spTree>
    <p:extLst>
      <p:ext uri="{BB962C8B-B14F-4D97-AF65-F5344CB8AC3E}">
        <p14:creationId xmlns:p14="http://schemas.microsoft.com/office/powerpoint/2010/main" val="2136215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b="1" dirty="0"/>
              <a:t>جملاتی که در این موقعیتها نباید به کار برد عبارتند از:</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lvl="0" algn="just" rtl="1"/>
            <a:r>
              <a:rPr lang="fa-IR" b="1" dirty="0" smtClean="0"/>
              <a:t>سهم </a:t>
            </a:r>
            <a:r>
              <a:rPr lang="fa-IR" b="1" dirty="0"/>
              <a:t>شما در این دعوا چه بود؟</a:t>
            </a:r>
            <a:endParaRPr lang="en-US" dirty="0"/>
          </a:p>
          <a:p>
            <a:pPr lvl="0" algn="just" rtl="1"/>
            <a:r>
              <a:rPr lang="en-US" b="1" dirty="0"/>
              <a:t> </a:t>
            </a:r>
            <a:r>
              <a:rPr lang="fa-IR" b="1" dirty="0"/>
              <a:t>شما که می دانستید عصبانی است چرا با او جر و بحث کردید؟ </a:t>
            </a:r>
            <a:endParaRPr lang="en-US" dirty="0"/>
          </a:p>
          <a:p>
            <a:pPr lvl="0" algn="just" rtl="1"/>
            <a:r>
              <a:rPr lang="fa-IR" b="1" dirty="0"/>
              <a:t>چرا زودتر به من نگفتید؟</a:t>
            </a:r>
            <a:endParaRPr lang="en-US" dirty="0"/>
          </a:p>
          <a:p>
            <a:pPr lvl="0" algn="just" rtl="1"/>
            <a:r>
              <a:rPr lang="en-US" b="1" dirty="0"/>
              <a:t> </a:t>
            </a:r>
            <a:r>
              <a:rPr lang="fa-IR" b="1" dirty="0"/>
              <a:t>چرا همان بار اولی که کتکتان زد، ترکش نکردید؟</a:t>
            </a:r>
            <a:endParaRPr lang="en-US" dirty="0"/>
          </a:p>
          <a:p>
            <a:pPr algn="just" rtl="1"/>
            <a:r>
              <a:rPr lang="fa-IR" b="1" dirty="0"/>
              <a:t>مواردی که باید مورد توجه قرار بگیرند عبارتند از:</a:t>
            </a:r>
            <a:endParaRPr lang="en-US" dirty="0"/>
          </a:p>
          <a:p>
            <a:pPr lvl="0" algn="just" rtl="1"/>
            <a:r>
              <a:rPr lang="fa-IR" b="1" dirty="0"/>
              <a:t>باید رازدار باشید</a:t>
            </a:r>
            <a:r>
              <a:rPr lang="en-US" b="1" dirty="0"/>
              <a:t>. </a:t>
            </a:r>
            <a:r>
              <a:rPr lang="fa-IR" b="1" dirty="0"/>
              <a:t>هر صحبتی با مادر باید بدون حضور اعضای خانواده و به طور خصوصی انجام شود</a:t>
            </a:r>
            <a:r>
              <a:rPr lang="en-US" b="1" dirty="0"/>
              <a:t>.</a:t>
            </a:r>
            <a:endParaRPr lang="en-US" dirty="0"/>
          </a:p>
          <a:p>
            <a:pPr lvl="0" algn="just" rtl="1"/>
            <a:r>
              <a:rPr lang="fa-IR" b="1" dirty="0"/>
              <a:t>باید موقعیت و احساس او را درک و به آن توجه کنید</a:t>
            </a:r>
            <a:r>
              <a:rPr lang="en-US" b="1" dirty="0"/>
              <a:t>.</a:t>
            </a:r>
            <a:endParaRPr lang="en-US" dirty="0"/>
          </a:p>
          <a:p>
            <a:pPr lvl="0" algn="just" rtl="1"/>
            <a:r>
              <a:rPr lang="fa-IR" b="1" dirty="0"/>
              <a:t>باید به مراجعه کننده بگویید مقصر نیست و کتک زدن تحت هیچ شرایطی کار منصفانه نیست</a:t>
            </a:r>
            <a:r>
              <a:rPr lang="en-US" b="1" dirty="0"/>
              <a:t>.</a:t>
            </a:r>
            <a:endParaRPr lang="en-US" dirty="0"/>
          </a:p>
        </p:txBody>
      </p:sp>
    </p:spTree>
    <p:extLst>
      <p:ext uri="{BB962C8B-B14F-4D97-AF65-F5344CB8AC3E}">
        <p14:creationId xmlns:p14="http://schemas.microsoft.com/office/powerpoint/2010/main" val="3995804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8287"/>
          </a:xfrm>
        </p:spPr>
        <p:txBody>
          <a:bodyPr/>
          <a:lstStyle/>
          <a:p>
            <a:r>
              <a:rPr lang="fa-IR" b="1" dirty="0"/>
              <a:t>مواردی که نباید انجام داد عبارتند از</a:t>
            </a:r>
            <a:r>
              <a:rPr lang="fa-IR" b="1" dirty="0" smtClean="0"/>
              <a:t>:</a:t>
            </a:r>
            <a:endParaRPr lang="en-US" dirty="0"/>
          </a:p>
        </p:txBody>
      </p:sp>
      <p:sp>
        <p:nvSpPr>
          <p:cNvPr id="3" name="Content Placeholder 2"/>
          <p:cNvSpPr>
            <a:spLocks noGrp="1"/>
          </p:cNvSpPr>
          <p:nvPr>
            <p:ph idx="1"/>
          </p:nvPr>
        </p:nvSpPr>
        <p:spPr>
          <a:xfrm>
            <a:off x="677334" y="1648497"/>
            <a:ext cx="8596668" cy="4392866"/>
          </a:xfrm>
        </p:spPr>
        <p:txBody>
          <a:bodyPr>
            <a:normAutofit/>
          </a:bodyPr>
          <a:lstStyle/>
          <a:p>
            <a:pPr lvl="0" algn="just" rtl="1"/>
            <a:r>
              <a:rPr lang="fa-IR" dirty="0" smtClean="0"/>
              <a:t>نباید </a:t>
            </a:r>
            <a:r>
              <a:rPr lang="fa-IR" dirty="0"/>
              <a:t>راز فرد را برملا کرد</a:t>
            </a:r>
            <a:endParaRPr lang="en-US" dirty="0"/>
          </a:p>
          <a:p>
            <a:pPr lvl="0" algn="just" rtl="1"/>
            <a:r>
              <a:rPr lang="fa-IR" dirty="0"/>
              <a:t>نباید خطر خشونت را ناچیز شمرده و دست کم گرفت. </a:t>
            </a:r>
            <a:endParaRPr lang="en-US" dirty="0"/>
          </a:p>
          <a:p>
            <a:pPr lvl="0" algn="just" rtl="1"/>
            <a:r>
              <a:rPr lang="fa-IR" dirty="0"/>
              <a:t>نیاید تصور شود حال که فرد سال هاست که در چنین شرایطی زندگی کرده، پس موضوع چندان هم جدی نیست.</a:t>
            </a:r>
            <a:endParaRPr lang="en-US" dirty="0"/>
          </a:p>
          <a:p>
            <a:pPr lvl="0" algn="just" rtl="1"/>
            <a:r>
              <a:rPr lang="fa-IR" dirty="0"/>
              <a:t>نباید او را سرزنش کرد و با پرسیدن سوالاتی نظیر "چرا ترکش نمیکنی؟ چرا در این رابطه مانده ای؟ چرا به او اجازه میدهی چنین رفتاری با تو داشته باشد؟ چرا زودتر به من نگفتی " او را آزار داد.</a:t>
            </a:r>
            <a:endParaRPr lang="en-US" dirty="0"/>
          </a:p>
          <a:p>
            <a:pPr lvl="0" algn="just" rtl="1"/>
            <a:r>
              <a:rPr lang="fa-IR" dirty="0"/>
              <a:t>نباید به استقلال و آزادی مراجعه کننده بی توجهی کرد. توصیه هایی نظیر طلاق، ترک خانه، استقلال او را زیر سوال میبرد و نباید انجام شود</a:t>
            </a:r>
            <a:r>
              <a:rPr lang="en-US" dirty="0"/>
              <a:t>.</a:t>
            </a:r>
          </a:p>
          <a:p>
            <a:pPr lvl="0" algn="just" rtl="1"/>
            <a:r>
              <a:rPr lang="fa-IR" dirty="0"/>
              <a:t>نباید زن کتک خورده را در ایجاد خشونت مقصر دانست</a:t>
            </a:r>
            <a:r>
              <a:rPr lang="en-US" dirty="0"/>
              <a:t>.</a:t>
            </a:r>
          </a:p>
          <a:p>
            <a:pPr lvl="0" algn="just" rtl="1"/>
            <a:r>
              <a:rPr lang="fa-IR" dirty="0"/>
              <a:t>نباید قربانی بودن را عادی جلوه دهید، مثلا بگویید، همه زنان کتک میخورند</a:t>
            </a:r>
            <a:r>
              <a:rPr lang="en-US" dirty="0"/>
              <a:t>.</a:t>
            </a:r>
          </a:p>
          <a:p>
            <a:pPr lvl="0" algn="just" rtl="1"/>
            <a:r>
              <a:rPr lang="fa-IR" dirty="0"/>
              <a:t>نباید با مرتکب خشونت برخورد کرد و یا مراجعه کننده را به درگیری با او تشویق کرد</a:t>
            </a:r>
            <a:r>
              <a:rPr lang="en-US" dirty="0"/>
              <a:t>.</a:t>
            </a:r>
          </a:p>
        </p:txBody>
      </p:sp>
    </p:spTree>
    <p:extLst>
      <p:ext uri="{BB962C8B-B14F-4D97-AF65-F5344CB8AC3E}">
        <p14:creationId xmlns:p14="http://schemas.microsoft.com/office/powerpoint/2010/main" val="25700286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ارجاع</a:t>
            </a:r>
            <a:endParaRPr lang="en-US" dirty="0"/>
          </a:p>
        </p:txBody>
      </p:sp>
      <p:sp>
        <p:nvSpPr>
          <p:cNvPr id="3" name="Content Placeholder 2"/>
          <p:cNvSpPr>
            <a:spLocks noGrp="1"/>
          </p:cNvSpPr>
          <p:nvPr>
            <p:ph idx="1"/>
          </p:nvPr>
        </p:nvSpPr>
        <p:spPr/>
        <p:txBody>
          <a:bodyPr/>
          <a:lstStyle/>
          <a:p>
            <a:pPr algn="just" rtl="1"/>
            <a:endParaRPr lang="en-US" b="1" dirty="0"/>
          </a:p>
          <a:p>
            <a:pPr lvl="0" algn="just" rtl="1"/>
            <a:r>
              <a:rPr lang="fa-IR" b="1" dirty="0"/>
              <a:t>افراد شناسایی شده و یا مشکوک به خشونت را به کارشناس سلامت روان مرکز بهداشتی درمانی و یا در صورت وجود علایم ضرب و شتم به پزشک مرکز ارجاع دهید</a:t>
            </a:r>
            <a:r>
              <a:rPr lang="en-US" b="1" dirty="0"/>
              <a:t>.</a:t>
            </a:r>
            <a:endParaRPr lang="en-US" dirty="0"/>
          </a:p>
          <a:p>
            <a:pPr lvl="0" algn="just" rtl="1"/>
            <a:r>
              <a:rPr lang="fa-IR" b="1" dirty="0"/>
              <a:t>درصورتی که احتمال خطر جدی برای زن خشونت دیده وجود داشته باشد لازم است مطابق برنامه پیگیری مادران باردار پرخطر   به پزشک ارجاع فوری داده یا با کارشناسان ذیربط تماس گرفته شود</a:t>
            </a:r>
            <a:r>
              <a:rPr lang="en-US" b="1" dirty="0"/>
              <a:t>.</a:t>
            </a:r>
            <a:endParaRPr lang="en-US" dirty="0"/>
          </a:p>
          <a:p>
            <a:pPr lvl="0" algn="just" rtl="1"/>
            <a:r>
              <a:rPr lang="fa-IR" b="1" dirty="0"/>
              <a:t>مشکل فرد را به خاطر بسپارید و در مراجعات بعدی در احوال پرسی و ارایه سایر خدمات بهداشتی علاقه و حمایت خود را برای کمک به وی از طریق مرکز بهداشتی درمانی یا دیگر روشهایی که مرکز به شما توصیه کرده است نشان دهید</a:t>
            </a:r>
            <a:r>
              <a:rPr lang="en-US" b="1" dirty="0"/>
              <a:t>.</a:t>
            </a:r>
            <a:endParaRPr lang="en-US" dirty="0"/>
          </a:p>
          <a:p>
            <a:pPr algn="just"/>
            <a:endParaRPr lang="en-US" dirty="0"/>
          </a:p>
        </p:txBody>
      </p:sp>
    </p:spTree>
    <p:extLst>
      <p:ext uri="{BB962C8B-B14F-4D97-AF65-F5344CB8AC3E}">
        <p14:creationId xmlns:p14="http://schemas.microsoft.com/office/powerpoint/2010/main" val="21033035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پیام های کلیدی برای </a:t>
            </a:r>
            <a:r>
              <a:rPr lang="fa-IR" dirty="0" err="1"/>
              <a:t>مراقبین</a:t>
            </a:r>
            <a:r>
              <a:rPr lang="fa-IR" dirty="0"/>
              <a:t> در مواجهه با زنان در معرض خشونت</a:t>
            </a:r>
            <a:r>
              <a:rPr lang="en-US" b="1" dirty="0"/>
              <a:t/>
            </a:r>
            <a:br>
              <a:rPr lang="en-US" b="1" dirty="0"/>
            </a:br>
            <a:endParaRPr lang="fa-IR" dirty="0"/>
          </a:p>
        </p:txBody>
      </p:sp>
      <p:sp>
        <p:nvSpPr>
          <p:cNvPr id="3" name="Content Placeholder 2"/>
          <p:cNvSpPr>
            <a:spLocks noGrp="1"/>
          </p:cNvSpPr>
          <p:nvPr>
            <p:ph idx="1"/>
          </p:nvPr>
        </p:nvSpPr>
        <p:spPr/>
        <p:txBody>
          <a:bodyPr/>
          <a:lstStyle/>
          <a:p>
            <a:pPr lvl="0" algn="just" rtl="1"/>
            <a:r>
              <a:rPr lang="fa-IR" dirty="0" err="1" smtClean="0"/>
              <a:t>حمایتگر</a:t>
            </a:r>
            <a:r>
              <a:rPr lang="fa-IR" dirty="0" smtClean="0"/>
              <a:t> </a:t>
            </a:r>
            <a:r>
              <a:rPr lang="fa-IR" dirty="0"/>
              <a:t>باشید.</a:t>
            </a:r>
            <a:endParaRPr lang="en-US" dirty="0"/>
          </a:p>
          <a:p>
            <a:pPr lvl="0" algn="just" rtl="1"/>
            <a:r>
              <a:rPr lang="fa-IR" dirty="0"/>
              <a:t>او را باور کنید و او را مورد قضاوت قرار ندهید.</a:t>
            </a:r>
            <a:endParaRPr lang="en-US" dirty="0"/>
          </a:p>
          <a:p>
            <a:pPr lvl="0" algn="just" rtl="1"/>
            <a:r>
              <a:rPr lang="fa-IR" dirty="0"/>
              <a:t>به او اطلاعات بدهید و فرصت تصمیم گیری برای ورود به چرخه درمان را ارائه دهید.</a:t>
            </a:r>
            <a:endParaRPr lang="en-US" dirty="0"/>
          </a:p>
          <a:p>
            <a:pPr lvl="0" algn="just" rtl="1"/>
            <a:r>
              <a:rPr lang="fa-IR" dirty="0"/>
              <a:t>به او اصرار نکنید که رابطه با همسرش را ترک کند و یا در رابطه بماند.</a:t>
            </a:r>
            <a:endParaRPr lang="en-US" dirty="0"/>
          </a:p>
          <a:p>
            <a:pPr lvl="0" algn="just" rtl="1"/>
            <a:r>
              <a:rPr lang="fa-IR" dirty="0"/>
              <a:t>به او اطلاعات بدهید تا بداند چگونه خشونت می تواند به مرور زمان تشدید شود.</a:t>
            </a:r>
            <a:endParaRPr lang="en-US" dirty="0"/>
          </a:p>
          <a:p>
            <a:pPr lvl="0" algn="just" rtl="1"/>
            <a:r>
              <a:rPr lang="fa-IR" dirty="0"/>
              <a:t>از او بخواهید به حفظ خود در مقابل خشونت </a:t>
            </a:r>
            <a:r>
              <a:rPr lang="fa-IR" dirty="0" err="1"/>
              <a:t>بیاندیشد</a:t>
            </a:r>
            <a:r>
              <a:rPr lang="fa-IR" dirty="0"/>
              <a:t> و  برای محافظت از خود و فرزندانش با کمک روانشناس مرکز برنامه ریزی کند</a:t>
            </a:r>
            <a:r>
              <a:rPr lang="fa-IR" dirty="0" smtClean="0"/>
              <a:t>.</a:t>
            </a:r>
            <a:endParaRPr lang="en-US" dirty="0"/>
          </a:p>
          <a:p>
            <a:pPr algn="just"/>
            <a:endParaRPr lang="fa-IR" dirty="0"/>
          </a:p>
        </p:txBody>
      </p:sp>
    </p:spTree>
    <p:extLst>
      <p:ext uri="{BB962C8B-B14F-4D97-AF65-F5344CB8AC3E}">
        <p14:creationId xmlns:p14="http://schemas.microsoft.com/office/powerpoint/2010/main" val="33002220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latin typeface="Times New Roman" panose="02020603050405020304" pitchFamily="18" charset="0"/>
                <a:ea typeface="Calibri" panose="020F0502020204030204" pitchFamily="34" charset="0"/>
                <a:cs typeface="B Koodak" panose="00000700000000000000" pitchFamily="2" charset="-78"/>
              </a:rPr>
              <a:t>اگر مراجع برای خود و فرزندانش احساس امنیت </a:t>
            </a:r>
            <a:r>
              <a:rPr lang="fa-IR" dirty="0" err="1">
                <a:latin typeface="Times New Roman" panose="02020603050405020304" pitchFamily="18" charset="0"/>
                <a:ea typeface="Calibri" panose="020F0502020204030204" pitchFamily="34" charset="0"/>
                <a:cs typeface="B Koodak" panose="00000700000000000000" pitchFamily="2" charset="-78"/>
              </a:rPr>
              <a:t>نمی</a:t>
            </a:r>
            <a:r>
              <a:rPr lang="fa-IR" dirty="0">
                <a:latin typeface="Times New Roman" panose="02020603050405020304" pitchFamily="18" charset="0"/>
                <a:ea typeface="Calibri" panose="020F0502020204030204" pitchFamily="34" charset="0"/>
                <a:cs typeface="B Koodak" panose="00000700000000000000" pitchFamily="2" charset="-78"/>
              </a:rPr>
              <a:t> کند:</a:t>
            </a:r>
            <a:r>
              <a:rPr lang="en-US" sz="3200" dirty="0">
                <a:latin typeface="Calibri" panose="020F0502020204030204" pitchFamily="34" charset="0"/>
                <a:ea typeface="Calibri" panose="020F0502020204030204" pitchFamily="34" charset="0"/>
                <a:cs typeface="Times New Roman" panose="02020603050405020304" pitchFamily="18" charset="0"/>
              </a:rPr>
              <a:t/>
            </a:r>
            <a:br>
              <a:rPr lang="en-US" sz="3200" dirty="0">
                <a:latin typeface="Calibri" panose="020F0502020204030204" pitchFamily="34" charset="0"/>
                <a:ea typeface="Calibri" panose="020F0502020204030204" pitchFamily="34" charset="0"/>
                <a:cs typeface="Times New Roman" panose="02020603050405020304" pitchFamily="18" charset="0"/>
              </a:rPr>
            </a:br>
            <a:endParaRPr lang="fa-IR" dirty="0"/>
          </a:p>
        </p:txBody>
      </p:sp>
      <p:sp>
        <p:nvSpPr>
          <p:cNvPr id="3" name="Content Placeholder 2"/>
          <p:cNvSpPr>
            <a:spLocks noGrp="1"/>
          </p:cNvSpPr>
          <p:nvPr>
            <p:ph idx="1"/>
          </p:nvPr>
        </p:nvSpPr>
        <p:spPr>
          <a:xfrm>
            <a:off x="677334" y="1350498"/>
            <a:ext cx="8596668" cy="4690865"/>
          </a:xfrm>
        </p:spPr>
        <p:txBody>
          <a:bodyPr/>
          <a:lstStyle/>
          <a:p>
            <a:pPr algn="just" rtl="1">
              <a:lnSpc>
                <a:spcPct val="115000"/>
              </a:lnSpc>
              <a:buFont typeface="Symbol" panose="05050102010706020507" pitchFamily="18" charset="2"/>
              <a:buChar char=""/>
            </a:pPr>
            <a:r>
              <a:rPr lang="fa-IR" dirty="0">
                <a:latin typeface="Times New Roman" panose="02020603050405020304" pitchFamily="18" charset="0"/>
                <a:ea typeface="Calibri" panose="020F0502020204030204" pitchFamily="34" charset="0"/>
                <a:cs typeface="+mj-cs"/>
              </a:rPr>
              <a:t>مراجعه کننده را به پزشک مرکز ارجاع فوری دهید و با پزشک راجع به حساسیت شرایط او صحبت کنید.</a:t>
            </a:r>
            <a:r>
              <a:rPr lang="fa-IR" dirty="0">
                <a:cs typeface="+mj-cs"/>
              </a:rPr>
              <a:t> او را تشویق کنید که در مواقع اورژانس برای کمک خواستن از فرد یا سازمان </a:t>
            </a:r>
            <a:r>
              <a:rPr lang="fa-IR" dirty="0" err="1">
                <a:cs typeface="+mj-cs"/>
              </a:rPr>
              <a:t>حمایتگربرنامه</a:t>
            </a:r>
            <a:r>
              <a:rPr lang="fa-IR" dirty="0">
                <a:cs typeface="+mj-cs"/>
              </a:rPr>
              <a:t> ریزی کند.</a:t>
            </a:r>
            <a:endParaRPr lang="en-US" dirty="0">
              <a:cs typeface="+mj-cs"/>
            </a:endParaRPr>
          </a:p>
          <a:p>
            <a:pPr lvl="0" algn="just" rtl="1"/>
            <a:r>
              <a:rPr lang="fa-IR" dirty="0">
                <a:cs typeface="+mj-cs"/>
              </a:rPr>
              <a:t>او را به پزشک مرکز ارجاع فوری دهید تا ترتیب ارجاع وی به مراکز خدماتی نظیر بهزیستی که از افراد در معرض خشونت محافظت می کند فراهم آید.</a:t>
            </a:r>
            <a:endParaRPr lang="en-US" dirty="0">
              <a:cs typeface="+mj-cs"/>
            </a:endParaRPr>
          </a:p>
          <a:p>
            <a:pPr lvl="0" algn="just" rtl="1"/>
            <a:r>
              <a:rPr lang="fa-IR" dirty="0">
                <a:cs typeface="+mj-cs"/>
              </a:rPr>
              <a:t>منابع و مراجع، شماره تلفن های ضروری و اطلاعات مورد نیاز او را به هر طریقی که برایش راحت تر است در اختیار او بگذارید</a:t>
            </a:r>
            <a:r>
              <a:rPr lang="fa-IR" dirty="0" smtClean="0">
                <a:cs typeface="+mj-cs"/>
              </a:rPr>
              <a:t>.</a:t>
            </a:r>
          </a:p>
          <a:p>
            <a:pPr lvl="0" algn="just" rtl="1">
              <a:lnSpc>
                <a:spcPct val="115000"/>
              </a:lnSpc>
              <a:spcBef>
                <a:spcPts val="0"/>
              </a:spcBef>
              <a:buFont typeface="Symbol" panose="05050102010706020507" pitchFamily="18" charset="2"/>
              <a:buChar char=""/>
            </a:pPr>
            <a:endParaRPr lang="en-US" dirty="0">
              <a:latin typeface="Calibri" panose="020F0502020204030204" pitchFamily="34" charset="0"/>
              <a:ea typeface="Calibri" panose="020F0502020204030204" pitchFamily="34" charset="0"/>
              <a:cs typeface="+mj-cs"/>
            </a:endParaRPr>
          </a:p>
        </p:txBody>
      </p:sp>
      <p:graphicFrame>
        <p:nvGraphicFramePr>
          <p:cNvPr id="13" name="Table 12"/>
          <p:cNvGraphicFramePr>
            <a:graphicFrameLocks noGrp="1"/>
          </p:cNvGraphicFramePr>
          <p:nvPr>
            <p:extLst>
              <p:ext uri="{D42A27DB-BD31-4B8C-83A1-F6EECF244321}">
                <p14:modId xmlns:p14="http://schemas.microsoft.com/office/powerpoint/2010/main" val="1918630491"/>
              </p:ext>
            </p:extLst>
          </p:nvPr>
        </p:nvGraphicFramePr>
        <p:xfrm>
          <a:off x="677334" y="3846976"/>
          <a:ext cx="7740624" cy="2429650"/>
        </p:xfrm>
        <a:graphic>
          <a:graphicData uri="http://schemas.openxmlformats.org/drawingml/2006/table">
            <a:tbl>
              <a:tblPr rtl="1" firstRow="1" firstCol="1" bandRow="1">
                <a:tableStyleId>{5C22544A-7EE6-4342-B048-85BDC9FD1C3A}</a:tableStyleId>
              </a:tblPr>
              <a:tblGrid>
                <a:gridCol w="3182691">
                  <a:extLst>
                    <a:ext uri="{9D8B030D-6E8A-4147-A177-3AD203B41FA5}">
                      <a16:colId xmlns:a16="http://schemas.microsoft.com/office/drawing/2014/main" val="20000"/>
                    </a:ext>
                  </a:extLst>
                </a:gridCol>
                <a:gridCol w="984739">
                  <a:extLst>
                    <a:ext uri="{9D8B030D-6E8A-4147-A177-3AD203B41FA5}">
                      <a16:colId xmlns:a16="http://schemas.microsoft.com/office/drawing/2014/main" val="20001"/>
                    </a:ext>
                  </a:extLst>
                </a:gridCol>
                <a:gridCol w="2715064">
                  <a:extLst>
                    <a:ext uri="{9D8B030D-6E8A-4147-A177-3AD203B41FA5}">
                      <a16:colId xmlns:a16="http://schemas.microsoft.com/office/drawing/2014/main" val="20002"/>
                    </a:ext>
                  </a:extLst>
                </a:gridCol>
                <a:gridCol w="858130">
                  <a:extLst>
                    <a:ext uri="{9D8B030D-6E8A-4147-A177-3AD203B41FA5}">
                      <a16:colId xmlns:a16="http://schemas.microsoft.com/office/drawing/2014/main" val="20003"/>
                    </a:ext>
                  </a:extLst>
                </a:gridCol>
              </a:tblGrid>
              <a:tr h="499524">
                <a:tc>
                  <a:txBody>
                    <a:bodyPr/>
                    <a:lstStyle/>
                    <a:p>
                      <a:pPr marL="0" marR="0" algn="just" rtl="1">
                        <a:lnSpc>
                          <a:spcPct val="107000"/>
                        </a:lnSpc>
                        <a:spcBef>
                          <a:spcPts val="0"/>
                        </a:spcBef>
                        <a:spcAft>
                          <a:spcPts val="0"/>
                        </a:spcAft>
                      </a:pPr>
                      <a:r>
                        <a:rPr lang="fa-IR" sz="1600" dirty="0">
                          <a:solidFill>
                            <a:schemeClr val="tx1"/>
                          </a:solidFill>
                          <a:effectLst/>
                        </a:rPr>
                        <a:t>نام مرکز </a:t>
                      </a:r>
                      <a:r>
                        <a:rPr lang="fa-IR" sz="1600" dirty="0" err="1">
                          <a:solidFill>
                            <a:schemeClr val="tx1"/>
                          </a:solidFill>
                          <a:effectLst/>
                        </a:rPr>
                        <a:t>حمایتگر</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1">
                        <a:lnSpc>
                          <a:spcPct val="107000"/>
                        </a:lnSpc>
                        <a:spcBef>
                          <a:spcPts val="0"/>
                        </a:spcBef>
                        <a:spcAft>
                          <a:spcPts val="0"/>
                        </a:spcAft>
                      </a:pPr>
                      <a:r>
                        <a:rPr lang="fa-IR" sz="1600">
                          <a:solidFill>
                            <a:schemeClr val="tx1"/>
                          </a:solidFill>
                          <a:effectLst/>
                        </a:rPr>
                        <a:t>شماره تلفن</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1">
                        <a:lnSpc>
                          <a:spcPct val="107000"/>
                        </a:lnSpc>
                        <a:spcBef>
                          <a:spcPts val="0"/>
                        </a:spcBef>
                        <a:spcAft>
                          <a:spcPts val="0"/>
                        </a:spcAft>
                      </a:pPr>
                      <a:r>
                        <a:rPr lang="fa-IR" sz="1600" dirty="0">
                          <a:solidFill>
                            <a:schemeClr val="tx1"/>
                          </a:solidFill>
                          <a:effectLst/>
                        </a:rPr>
                        <a:t>نام مرکز </a:t>
                      </a:r>
                      <a:r>
                        <a:rPr lang="fa-IR" sz="1600" dirty="0" err="1">
                          <a:solidFill>
                            <a:schemeClr val="tx1"/>
                          </a:solidFill>
                          <a:effectLst/>
                        </a:rPr>
                        <a:t>حمایتگر</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1">
                        <a:lnSpc>
                          <a:spcPct val="107000"/>
                        </a:lnSpc>
                        <a:spcBef>
                          <a:spcPts val="0"/>
                        </a:spcBef>
                        <a:spcAft>
                          <a:spcPts val="0"/>
                        </a:spcAft>
                      </a:pPr>
                      <a:r>
                        <a:rPr lang="fa-IR" sz="1600">
                          <a:solidFill>
                            <a:schemeClr val="tx1"/>
                          </a:solidFill>
                          <a:effectLst/>
                        </a:rPr>
                        <a:t>شماره تلفن</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61988">
                <a:tc>
                  <a:txBody>
                    <a:bodyPr/>
                    <a:lstStyle/>
                    <a:p>
                      <a:pPr marL="0" marR="0" algn="just" rtl="1">
                        <a:lnSpc>
                          <a:spcPct val="107000"/>
                        </a:lnSpc>
                        <a:spcBef>
                          <a:spcPts val="0"/>
                        </a:spcBef>
                        <a:spcAft>
                          <a:spcPts val="0"/>
                        </a:spcAft>
                      </a:pPr>
                      <a:r>
                        <a:rPr lang="fa-IR" sz="1600" dirty="0">
                          <a:solidFill>
                            <a:schemeClr val="tx1"/>
                          </a:solidFill>
                          <a:effectLst/>
                        </a:rPr>
                        <a:t>مرکز فوریتهای پزشکی</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just" rtl="1">
                        <a:lnSpc>
                          <a:spcPct val="107000"/>
                        </a:lnSpc>
                        <a:spcBef>
                          <a:spcPts val="0"/>
                        </a:spcBef>
                        <a:spcAft>
                          <a:spcPts val="0"/>
                        </a:spcAft>
                      </a:pPr>
                      <a:r>
                        <a:rPr lang="fa-IR" sz="1600">
                          <a:solidFill>
                            <a:schemeClr val="tx1"/>
                          </a:solidFill>
                          <a:effectLst/>
                        </a:rPr>
                        <a:t>115</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1">
                        <a:lnSpc>
                          <a:spcPct val="107000"/>
                        </a:lnSpc>
                        <a:spcBef>
                          <a:spcPts val="0"/>
                        </a:spcBef>
                        <a:spcAft>
                          <a:spcPts val="0"/>
                        </a:spcAft>
                      </a:pPr>
                      <a:r>
                        <a:rPr lang="fa-IR" sz="1600" b="1" kern="1200" dirty="0">
                          <a:solidFill>
                            <a:schemeClr val="tx1"/>
                          </a:solidFill>
                          <a:effectLst/>
                          <a:latin typeface="+mn-lt"/>
                          <a:ea typeface="+mn-ea"/>
                          <a:cs typeface="+mn-cs"/>
                        </a:rPr>
                        <a:t>مرکز اورژانس اجتماعی</a:t>
                      </a:r>
                      <a:endParaRPr lang="en-US" sz="1600" b="1" kern="1200" dirty="0">
                        <a:solidFill>
                          <a:schemeClr val="tx1"/>
                        </a:solidFill>
                        <a:effectLst/>
                        <a:latin typeface="+mn-lt"/>
                        <a:ea typeface="+mn-ea"/>
                        <a:cs typeface="+mn-cs"/>
                      </a:endParaRPr>
                    </a:p>
                  </a:txBody>
                  <a:tcPr marL="68580" marR="68580" marT="0" marB="0">
                    <a:solidFill>
                      <a:schemeClr val="accent1">
                        <a:lumMod val="75000"/>
                      </a:schemeClr>
                    </a:solidFill>
                  </a:tcPr>
                </a:tc>
                <a:tc>
                  <a:txBody>
                    <a:bodyPr/>
                    <a:lstStyle/>
                    <a:p>
                      <a:pPr marL="0" marR="0" algn="just" rtl="1">
                        <a:lnSpc>
                          <a:spcPct val="107000"/>
                        </a:lnSpc>
                        <a:spcBef>
                          <a:spcPts val="0"/>
                        </a:spcBef>
                        <a:spcAft>
                          <a:spcPts val="0"/>
                        </a:spcAft>
                      </a:pPr>
                      <a:r>
                        <a:rPr lang="fa-IR" sz="1600">
                          <a:solidFill>
                            <a:schemeClr val="tx1"/>
                          </a:solidFill>
                          <a:effectLst/>
                        </a:rPr>
                        <a:t>123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99524">
                <a:tc>
                  <a:txBody>
                    <a:bodyPr/>
                    <a:lstStyle/>
                    <a:p>
                      <a:pPr marL="0" marR="0" algn="just" rtl="1">
                        <a:lnSpc>
                          <a:spcPct val="107000"/>
                        </a:lnSpc>
                        <a:spcBef>
                          <a:spcPts val="0"/>
                        </a:spcBef>
                        <a:spcAft>
                          <a:spcPts val="0"/>
                        </a:spcAft>
                      </a:pPr>
                      <a:r>
                        <a:rPr lang="fa-IR" sz="1600" dirty="0">
                          <a:solidFill>
                            <a:schemeClr val="tx1"/>
                          </a:solidFill>
                          <a:effectLst/>
                        </a:rPr>
                        <a:t>نیروی انتظامی</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just" rtl="1">
                        <a:lnSpc>
                          <a:spcPct val="107000"/>
                        </a:lnSpc>
                        <a:spcBef>
                          <a:spcPts val="0"/>
                        </a:spcBef>
                        <a:spcAft>
                          <a:spcPts val="0"/>
                        </a:spcAft>
                      </a:pPr>
                      <a:r>
                        <a:rPr lang="fa-IR" sz="1600">
                          <a:solidFill>
                            <a:schemeClr val="tx1"/>
                          </a:solidFill>
                          <a:effectLst/>
                        </a:rPr>
                        <a:t>110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1">
                        <a:lnSpc>
                          <a:spcPct val="107000"/>
                        </a:lnSpc>
                        <a:spcBef>
                          <a:spcPts val="0"/>
                        </a:spcBef>
                        <a:spcAft>
                          <a:spcPts val="0"/>
                        </a:spcAft>
                      </a:pPr>
                      <a:r>
                        <a:rPr lang="fa-IR" sz="1600" b="1" kern="1200" dirty="0">
                          <a:solidFill>
                            <a:schemeClr val="tx1"/>
                          </a:solidFill>
                          <a:effectLst/>
                          <a:latin typeface="+mn-lt"/>
                          <a:ea typeface="+mn-ea"/>
                          <a:cs typeface="+mn-cs"/>
                        </a:rPr>
                        <a:t>مشاوره تلفنی سازمان بهزیستی</a:t>
                      </a:r>
                      <a:endParaRPr lang="en-US" sz="1600" b="1" kern="1200" dirty="0">
                        <a:solidFill>
                          <a:schemeClr val="tx1"/>
                        </a:solidFill>
                        <a:effectLst/>
                        <a:latin typeface="+mn-lt"/>
                        <a:ea typeface="+mn-ea"/>
                        <a:cs typeface="+mn-cs"/>
                      </a:endParaRPr>
                    </a:p>
                  </a:txBody>
                  <a:tcPr marL="68580" marR="68580" marT="0" marB="0">
                    <a:solidFill>
                      <a:schemeClr val="accent1">
                        <a:lumMod val="75000"/>
                      </a:schemeClr>
                    </a:solidFill>
                  </a:tcPr>
                </a:tc>
                <a:tc>
                  <a:txBody>
                    <a:bodyPr/>
                    <a:lstStyle/>
                    <a:p>
                      <a:pPr marL="0" marR="0" algn="just" rtl="1">
                        <a:lnSpc>
                          <a:spcPct val="107000"/>
                        </a:lnSpc>
                        <a:spcBef>
                          <a:spcPts val="0"/>
                        </a:spcBef>
                        <a:spcAft>
                          <a:spcPts val="0"/>
                        </a:spcAft>
                      </a:pPr>
                      <a:r>
                        <a:rPr lang="fa-IR" sz="1600">
                          <a:solidFill>
                            <a:schemeClr val="tx1"/>
                          </a:solidFill>
                          <a:effectLst/>
                        </a:rPr>
                        <a:t>1480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61988">
                <a:tc>
                  <a:txBody>
                    <a:bodyPr/>
                    <a:lstStyle/>
                    <a:p>
                      <a:pPr marL="0" marR="0" algn="just" rtl="1">
                        <a:lnSpc>
                          <a:spcPct val="107000"/>
                        </a:lnSpc>
                        <a:spcBef>
                          <a:spcPts val="0"/>
                        </a:spcBef>
                        <a:spcAft>
                          <a:spcPts val="0"/>
                        </a:spcAft>
                      </a:pPr>
                      <a:r>
                        <a:rPr lang="fa-IR" sz="1600" dirty="0">
                          <a:solidFill>
                            <a:schemeClr val="tx1"/>
                          </a:solidFill>
                          <a:effectLst/>
                        </a:rPr>
                        <a:t>مرکز آتش نشانی</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just" rtl="1">
                        <a:lnSpc>
                          <a:spcPct val="107000"/>
                        </a:lnSpc>
                        <a:spcBef>
                          <a:spcPts val="0"/>
                        </a:spcBef>
                        <a:spcAft>
                          <a:spcPts val="0"/>
                        </a:spcAft>
                      </a:pPr>
                      <a:r>
                        <a:rPr lang="fa-IR" sz="1600">
                          <a:solidFill>
                            <a:schemeClr val="tx1"/>
                          </a:solidFill>
                          <a:effectLst/>
                        </a:rPr>
                        <a:t>125</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gn="just" rtl="1">
                        <a:lnSpc>
                          <a:spcPct val="107000"/>
                        </a:lnSpc>
                        <a:spcBef>
                          <a:spcPts val="0"/>
                        </a:spcBef>
                        <a:spcAft>
                          <a:spcPts val="0"/>
                        </a:spcAft>
                      </a:pPr>
                      <a:r>
                        <a:rPr lang="fa-IR" sz="1600" b="1" kern="1200" dirty="0">
                          <a:solidFill>
                            <a:schemeClr val="tx1"/>
                          </a:solidFill>
                          <a:effectLst/>
                          <a:latin typeface="+mn-lt"/>
                          <a:ea typeface="+mn-ea"/>
                          <a:cs typeface="+mn-cs"/>
                        </a:rPr>
                        <a:t>مرکز پاسخگویی سوالات دارویی</a:t>
                      </a:r>
                      <a:endParaRPr lang="en-US" sz="1600" b="1" kern="1200" dirty="0">
                        <a:solidFill>
                          <a:schemeClr val="tx1"/>
                        </a:solidFill>
                        <a:effectLst/>
                        <a:latin typeface="+mn-lt"/>
                        <a:ea typeface="+mn-ea"/>
                        <a:cs typeface="+mn-cs"/>
                      </a:endParaRPr>
                    </a:p>
                    <a:p>
                      <a:pPr marL="0" marR="0" algn="just" rtl="1">
                        <a:lnSpc>
                          <a:spcPct val="107000"/>
                        </a:lnSpc>
                        <a:spcBef>
                          <a:spcPts val="0"/>
                        </a:spcBef>
                        <a:spcAft>
                          <a:spcPts val="0"/>
                        </a:spcAft>
                      </a:pPr>
                      <a:r>
                        <a:rPr lang="fa-IR" sz="1600" b="1" kern="1200" dirty="0">
                          <a:solidFill>
                            <a:schemeClr val="tx1"/>
                          </a:solidFill>
                          <a:effectLst/>
                          <a:latin typeface="+mn-lt"/>
                          <a:ea typeface="+mn-ea"/>
                          <a:cs typeface="+mn-cs"/>
                        </a:rPr>
                        <a:t> </a:t>
                      </a:r>
                      <a:endParaRPr lang="en-US" sz="1600" b="1" kern="1200" dirty="0">
                        <a:solidFill>
                          <a:schemeClr val="tx1"/>
                        </a:solidFill>
                        <a:effectLst/>
                        <a:latin typeface="+mn-lt"/>
                        <a:ea typeface="+mn-ea"/>
                        <a:cs typeface="+mn-cs"/>
                      </a:endParaRPr>
                    </a:p>
                  </a:txBody>
                  <a:tcPr marL="68580" marR="68580" marT="0" marB="0">
                    <a:solidFill>
                      <a:schemeClr val="accent1">
                        <a:lumMod val="75000"/>
                      </a:schemeClr>
                    </a:solidFill>
                  </a:tcPr>
                </a:tc>
                <a:tc rowSpan="2">
                  <a:txBody>
                    <a:bodyPr/>
                    <a:lstStyle/>
                    <a:p>
                      <a:pPr marL="0" marR="0" algn="just" rtl="1">
                        <a:lnSpc>
                          <a:spcPct val="107000"/>
                        </a:lnSpc>
                        <a:spcBef>
                          <a:spcPts val="0"/>
                        </a:spcBef>
                        <a:spcAft>
                          <a:spcPts val="0"/>
                        </a:spcAft>
                      </a:pPr>
                      <a:r>
                        <a:rPr lang="fa-IR" sz="1600" dirty="0">
                          <a:solidFill>
                            <a:schemeClr val="tx1"/>
                          </a:solidFill>
                          <a:effectLst/>
                        </a:rPr>
                        <a:t>1490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rtl="1">
                        <a:lnSpc>
                          <a:spcPct val="107000"/>
                        </a:lnSpc>
                        <a:spcBef>
                          <a:spcPts val="0"/>
                        </a:spcBef>
                        <a:spcAft>
                          <a:spcPts val="0"/>
                        </a:spcAft>
                      </a:pPr>
                      <a:r>
                        <a:rPr lang="fa-IR"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61988">
                <a:tc>
                  <a:txBody>
                    <a:bodyPr/>
                    <a:lstStyle/>
                    <a:p>
                      <a:pPr marL="0" marR="0" algn="just" rtl="1">
                        <a:lnSpc>
                          <a:spcPct val="107000"/>
                        </a:lnSpc>
                        <a:spcBef>
                          <a:spcPts val="0"/>
                        </a:spcBef>
                        <a:spcAft>
                          <a:spcPts val="0"/>
                        </a:spcAft>
                      </a:pPr>
                      <a:r>
                        <a:rPr lang="fa-IR" sz="1600" dirty="0">
                          <a:solidFill>
                            <a:schemeClr val="tx1"/>
                          </a:solidFill>
                          <a:effectLst/>
                        </a:rPr>
                        <a:t>سازمان امداد و نجات هلال احمر</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just" rtl="1">
                        <a:lnSpc>
                          <a:spcPct val="107000"/>
                        </a:lnSpc>
                        <a:spcBef>
                          <a:spcPts val="0"/>
                        </a:spcBef>
                        <a:spcAft>
                          <a:spcPts val="0"/>
                        </a:spcAft>
                      </a:pPr>
                      <a:r>
                        <a:rPr lang="fa-IR" sz="1600" dirty="0" smtClean="0">
                          <a:solidFill>
                            <a:schemeClr val="tx1"/>
                          </a:solidFill>
                          <a:effectLst/>
                        </a:rPr>
                        <a:t>112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gn="just" rtl="1">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gn="just" rtl="1">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70777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تعریف سازمان ملل از خشونت خانگی یا همسر آزاری</a:t>
            </a:r>
            <a:endParaRPr lang="fa-IR" dirty="0"/>
          </a:p>
        </p:txBody>
      </p:sp>
      <p:sp>
        <p:nvSpPr>
          <p:cNvPr id="3" name="Content Placeholder 2"/>
          <p:cNvSpPr>
            <a:spLocks noGrp="1"/>
          </p:cNvSpPr>
          <p:nvPr>
            <p:ph sz="quarter" idx="1"/>
          </p:nvPr>
        </p:nvSpPr>
        <p:spPr/>
        <p:txBody>
          <a:bodyPr/>
          <a:lstStyle/>
          <a:p>
            <a:pPr algn="r" rtl="1"/>
            <a:r>
              <a:rPr lang="fa-IR" b="1" dirty="0">
                <a:solidFill>
                  <a:schemeClr val="tx1">
                    <a:lumMod val="95000"/>
                    <a:lumOff val="5000"/>
                  </a:schemeClr>
                </a:solidFill>
                <a:cs typeface="+mj-cs"/>
              </a:rPr>
              <a:t>خشونت خانگی به معنی رفتار خشونت آمیز و سلطه گرانه یک عضو </a:t>
            </a:r>
            <a:r>
              <a:rPr lang="fa-IR" b="1" dirty="0">
                <a:solidFill>
                  <a:schemeClr val="tx1">
                    <a:lumMod val="95000"/>
                    <a:lumOff val="5000"/>
                  </a:schemeClr>
                </a:solidFill>
                <a:cs typeface="+mj-cs"/>
                <a:hlinkClick r:id="rId2" tooltip="خانواده"/>
              </a:rPr>
              <a:t>خانواده</a:t>
            </a:r>
            <a:r>
              <a:rPr lang="fa-IR" b="1" dirty="0">
                <a:solidFill>
                  <a:schemeClr val="tx1">
                    <a:lumMod val="95000"/>
                    <a:lumOff val="5000"/>
                  </a:schemeClr>
                </a:solidFill>
                <a:cs typeface="+mj-cs"/>
              </a:rPr>
              <a:t> علیه عضو یا اعضای دیگر همان خانواده </a:t>
            </a:r>
            <a:r>
              <a:rPr lang="fa-IR" b="1" dirty="0" smtClean="0">
                <a:solidFill>
                  <a:schemeClr val="tx1">
                    <a:lumMod val="95000"/>
                    <a:lumOff val="5000"/>
                  </a:schemeClr>
                </a:solidFill>
                <a:cs typeface="+mj-cs"/>
              </a:rPr>
              <a:t>است </a:t>
            </a:r>
            <a:r>
              <a:rPr lang="fa-IR" dirty="0" smtClean="0">
                <a:cs typeface="+mj-cs"/>
              </a:rPr>
              <a:t>که باعث یا احتمالا موجب آسیب های  فیزیکی ،جنسی و روانی زن میشود حتی اگر به صورت تهدید یا اجبار یا محرومیت از آزادی باشد چه در خفا انجام شود چه در ملاء عام.</a:t>
            </a:r>
          </a:p>
          <a:p>
            <a:pPr algn="r" rtl="1"/>
            <a:r>
              <a:rPr lang="fa-IR" dirty="0" smtClean="0">
                <a:cs typeface="+mj-cs"/>
              </a:rPr>
              <a:t>خشونت علیه زنان در سیر زمان منجر به ایجاد فرهنگ سکوت شده است.</a:t>
            </a:r>
            <a:endParaRPr lang="fa-IR" dirty="0">
              <a:cs typeface="+mj-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40657"/>
            <a:ext cx="7843234" cy="2877166"/>
          </a:xfrm>
          <a:prstGeom prst="rect">
            <a:avLst/>
          </a:prstGeom>
        </p:spPr>
      </p:pic>
    </p:spTree>
    <p:extLst>
      <p:ext uri="{BB962C8B-B14F-4D97-AF65-F5344CB8AC3E}">
        <p14:creationId xmlns:p14="http://schemas.microsoft.com/office/powerpoint/2010/main" val="33950361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پیگیری مادران باردار در معرض خشونت</a:t>
            </a:r>
          </a:p>
        </p:txBody>
      </p:sp>
      <p:sp>
        <p:nvSpPr>
          <p:cNvPr id="3" name="Content Placeholder 2"/>
          <p:cNvSpPr>
            <a:spLocks noGrp="1"/>
          </p:cNvSpPr>
          <p:nvPr>
            <p:ph idx="1"/>
          </p:nvPr>
        </p:nvSpPr>
        <p:spPr/>
        <p:txBody>
          <a:bodyPr>
            <a:normAutofit/>
          </a:bodyPr>
          <a:lstStyle/>
          <a:p>
            <a:pPr algn="just" rtl="1"/>
            <a:r>
              <a:rPr lang="fa-IR" sz="2400" dirty="0"/>
              <a:t>در نظام نوین مراقبتهای بهداشتی اولیه، موارد خشونت خانگی پس از ارزیابی اولیه، به کارشناس سلامت روان ارجاع شده و ارزیابی تکمیل و برنامه مداخله ای کوتاه مدت سه جلسه ای در مورد آنها انجام می شود. هم چنین سه ماه پس از اولین مداخله یک جلسه آموزش تقویتی نیز برای آنها برگزار می شود. دریافت بازخورد از کارشناس سلامت روان در خصوص تاریخ و وقت جلسات اصلی و جلسات تقویتی (هر سه ماه یک بار) و  انجام پیگیری تلفنی به مراجعان کمک می کند تا به موقع در جلسات درمانی شرکت نمایند.</a:t>
            </a:r>
            <a:endParaRPr lang="en-US" sz="2400" dirty="0"/>
          </a:p>
        </p:txBody>
      </p:sp>
    </p:spTree>
    <p:extLst>
      <p:ext uri="{BB962C8B-B14F-4D97-AF65-F5344CB8AC3E}">
        <p14:creationId xmlns:p14="http://schemas.microsoft.com/office/powerpoint/2010/main" val="34653809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t>اطلاع رسانی به زنان باردار در معرض خشونت</a:t>
            </a:r>
            <a:r>
              <a:rPr lang="en-US" b="1" dirty="0"/>
              <a:t/>
            </a:r>
            <a:br>
              <a:rPr lang="en-US" b="1" dirty="0"/>
            </a:br>
            <a:endParaRPr lang="fa-IR" dirty="0"/>
          </a:p>
        </p:txBody>
      </p:sp>
      <p:sp>
        <p:nvSpPr>
          <p:cNvPr id="3" name="Content Placeholder 2"/>
          <p:cNvSpPr>
            <a:spLocks noGrp="1"/>
          </p:cNvSpPr>
          <p:nvPr>
            <p:ph idx="1"/>
          </p:nvPr>
        </p:nvSpPr>
        <p:spPr/>
        <p:txBody>
          <a:bodyPr/>
          <a:lstStyle/>
          <a:p>
            <a:pPr algn="just" rtl="1"/>
            <a:r>
              <a:rPr lang="fa-IR" dirty="0"/>
              <a:t>کسانیکه خشونت خانگی را گزارش </a:t>
            </a:r>
            <a:r>
              <a:rPr lang="fa-IR" dirty="0" err="1"/>
              <a:t>نمی</a:t>
            </a:r>
            <a:r>
              <a:rPr lang="fa-IR" dirty="0"/>
              <a:t> دهند و یا پس از شناسایی تمایلی به ورود به برنامه ندارند هیچ مداخله مستقیمی جز در دسترس قرار دادن منابع آموزشی مثل پوستر و </a:t>
            </a:r>
            <a:r>
              <a:rPr lang="fa-IR" dirty="0" err="1"/>
              <a:t>پمفلت</a:t>
            </a:r>
            <a:r>
              <a:rPr lang="fa-IR" dirty="0"/>
              <a:t> و غیره توصیه نمیشود.</a:t>
            </a:r>
            <a:endParaRPr lang="en-US" dirty="0"/>
          </a:p>
          <a:p>
            <a:pPr algn="just" rtl="1"/>
            <a:r>
              <a:rPr lang="fa-IR" dirty="0"/>
              <a:t>بنا بر این پوسترها و مواد آموزشی درباره ی خشونت باید در مکان های خصوصی و عمومی به نمایش گذاشته شود. محتواهای آموزشی میتواند در برنامه های آموزشی که در مراکز و پایگاهها اجرا میشود بیان شود و در قفسه </a:t>
            </a:r>
            <a:r>
              <a:rPr lang="fa-IR" dirty="0" err="1"/>
              <a:t>پمفلتها</a:t>
            </a:r>
            <a:r>
              <a:rPr lang="fa-IR" dirty="0"/>
              <a:t> و کتابچه های آموزشی در معرض استفاده همگان قرار گیرد. هم چنین کلاس</a:t>
            </a:r>
            <a:r>
              <a:rPr lang="fa-IR" b="1" dirty="0"/>
              <a:t> های </a:t>
            </a:r>
            <a:r>
              <a:rPr lang="fa-IR" dirty="0"/>
              <a:t>آمادگی برای زایمان</a:t>
            </a:r>
            <a:r>
              <a:rPr lang="fa-IR" b="1" dirty="0"/>
              <a:t> که برای خانم های باردار برگزار می شود </a:t>
            </a:r>
            <a:r>
              <a:rPr lang="fa-IR" dirty="0"/>
              <a:t>میتواند یک  محیط امن و مناسب  برای طرح موضوع خشونت خانگی به خصوص در زمان بارداری باشد. </a:t>
            </a:r>
            <a:endParaRPr lang="en-US" dirty="0"/>
          </a:p>
          <a:p>
            <a:pPr algn="just" rtl="1"/>
            <a:r>
              <a:rPr lang="fa-IR" b="1" dirty="0"/>
              <a:t>اطلاع رسانی در کلاسهای آمادگی برای زایمان</a:t>
            </a:r>
            <a:endParaRPr lang="en-US" b="1" dirty="0"/>
          </a:p>
          <a:p>
            <a:pPr algn="just"/>
            <a:endParaRPr lang="fa-IR" dirty="0"/>
          </a:p>
        </p:txBody>
      </p:sp>
    </p:spTree>
    <p:extLst>
      <p:ext uri="{BB962C8B-B14F-4D97-AF65-F5344CB8AC3E}">
        <p14:creationId xmlns:p14="http://schemas.microsoft.com/office/powerpoint/2010/main" val="24446783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t>اطلاع رسانی در کلاسهای آمادگی برای زایمان</a:t>
            </a:r>
            <a:r>
              <a:rPr lang="en-US" b="1" dirty="0"/>
              <a:t/>
            </a:r>
            <a:br>
              <a:rPr lang="en-US" b="1" dirty="0"/>
            </a:br>
            <a:endParaRPr lang="fa-IR" dirty="0"/>
          </a:p>
        </p:txBody>
      </p:sp>
      <p:sp>
        <p:nvSpPr>
          <p:cNvPr id="3" name="Content Placeholder 2"/>
          <p:cNvSpPr>
            <a:spLocks noGrp="1"/>
          </p:cNvSpPr>
          <p:nvPr>
            <p:ph idx="1"/>
          </p:nvPr>
        </p:nvSpPr>
        <p:spPr>
          <a:xfrm>
            <a:off x="677334" y="1716259"/>
            <a:ext cx="8596668" cy="4325104"/>
          </a:xfrm>
        </p:spPr>
        <p:txBody>
          <a:bodyPr>
            <a:normAutofit fontScale="92500" lnSpcReduction="20000"/>
          </a:bodyPr>
          <a:lstStyle/>
          <a:p>
            <a:pPr lvl="0" algn="just" rtl="1"/>
            <a:r>
              <a:rPr lang="fa-IR" dirty="0" smtClean="0"/>
              <a:t>ارائه اطلاعات </a:t>
            </a:r>
            <a:r>
              <a:rPr lang="fa-IR" dirty="0"/>
              <a:t>در زمینه موضوع خشونت خانگی بهتر است کوتاه و مختصر ارائه شود. جزییات زیاد ممکن است موجب احساس ناآرامی در کلاس شود. </a:t>
            </a:r>
            <a:endParaRPr lang="en-US" dirty="0"/>
          </a:p>
          <a:p>
            <a:pPr lvl="0" algn="just" rtl="1"/>
            <a:r>
              <a:rPr lang="fa-IR" dirty="0"/>
              <a:t>در خلال آموزش، مفهوم خشونت و اینکه چگونه آزار در حین بارداری آشکار می شود را تشریح کنید.</a:t>
            </a:r>
            <a:endParaRPr lang="en-US" dirty="0"/>
          </a:p>
          <a:p>
            <a:pPr lvl="0" algn="just" rtl="1"/>
            <a:r>
              <a:rPr lang="fa-IR" dirty="0"/>
              <a:t>اطلاعاتی درباره ی پتانسیل اثرات خشونت بر جنین و رشد کودک را نیز در برنامه آموزشی </a:t>
            </a:r>
            <a:r>
              <a:rPr lang="fa-IR" dirty="0" smtClean="0"/>
              <a:t>گنجانده شود.</a:t>
            </a:r>
            <a:endParaRPr lang="en-US" dirty="0"/>
          </a:p>
          <a:p>
            <a:pPr lvl="0" algn="just" rtl="1"/>
            <a:r>
              <a:rPr lang="fa-IR" dirty="0"/>
              <a:t>مراجعین را تشویق کنید که درباره ی خشونت به عنوان یک عامل خطر برای سلامت خود و جنین خود با </a:t>
            </a:r>
            <a:r>
              <a:rPr lang="fa-IR" dirty="0" err="1"/>
              <a:t>مراقبین</a:t>
            </a:r>
            <a:r>
              <a:rPr lang="fa-IR" dirty="0"/>
              <a:t> سلامت، روانشناس یا پزشک صحبت کنند.</a:t>
            </a:r>
            <a:endParaRPr lang="en-US" dirty="0"/>
          </a:p>
          <a:p>
            <a:pPr lvl="0" algn="just" rtl="1"/>
            <a:r>
              <a:rPr lang="fa-IR" dirty="0"/>
              <a:t>بحث و گفتگو را گروهی پیش ببرید. </a:t>
            </a:r>
            <a:endParaRPr lang="en-US" dirty="0"/>
          </a:p>
          <a:p>
            <a:pPr lvl="0" algn="just" rtl="1"/>
            <a:r>
              <a:rPr lang="fa-IR" dirty="0"/>
              <a:t>منابع و اطلاعاتی به روز و در دسترس </a:t>
            </a:r>
            <a:r>
              <a:rPr lang="fa-IR" dirty="0" err="1"/>
              <a:t>بهمراه</a:t>
            </a:r>
            <a:r>
              <a:rPr lang="fa-IR" dirty="0"/>
              <a:t> داشته باشید.</a:t>
            </a:r>
            <a:endParaRPr lang="en-US" dirty="0"/>
          </a:p>
          <a:p>
            <a:pPr lvl="0" algn="just" rtl="1"/>
            <a:r>
              <a:rPr lang="fa-IR" dirty="0"/>
              <a:t>در صورت امکان در برنامه ی خود یک سخنگوی میهمان را نیز دعوت کنید که در زمینه ی خشونت خبره و دانا باشد. میتوانید از کارشناسان سلامت روان بهره بگیرید.</a:t>
            </a:r>
            <a:endParaRPr lang="en-US" dirty="0"/>
          </a:p>
          <a:p>
            <a:pPr lvl="0" algn="just" rtl="1"/>
            <a:r>
              <a:rPr lang="fa-IR" dirty="0"/>
              <a:t>از شرکت </a:t>
            </a:r>
            <a:r>
              <a:rPr lang="fa-IR" dirty="0" err="1"/>
              <a:t>کنندگان</a:t>
            </a:r>
            <a:r>
              <a:rPr lang="fa-IR" dirty="0"/>
              <a:t> در کلاس بخواهید اگر سوال مشخصی دارند  از روانشناس مرکز بپرسند. </a:t>
            </a:r>
            <a:endParaRPr lang="en-US" dirty="0"/>
          </a:p>
          <a:p>
            <a:pPr lvl="0" algn="just" rtl="1"/>
            <a:r>
              <a:rPr lang="fa-IR" dirty="0"/>
              <a:t>بحث و گفتگو درباره ی موضوع خشونت در یک کلاس با حضور زوج ها امری بسیار چالش برانگیز است و توصیه </a:t>
            </a:r>
            <a:r>
              <a:rPr lang="fa-IR" dirty="0" err="1"/>
              <a:t>نمی</a:t>
            </a:r>
            <a:r>
              <a:rPr lang="fa-IR" dirty="0"/>
              <a:t> شود. </a:t>
            </a:r>
            <a:endParaRPr lang="en-US" dirty="0"/>
          </a:p>
          <a:p>
            <a:pPr algn="just"/>
            <a:endParaRPr lang="fa-IR" dirty="0"/>
          </a:p>
        </p:txBody>
      </p:sp>
    </p:spTree>
    <p:extLst>
      <p:ext uri="{BB962C8B-B14F-4D97-AF65-F5344CB8AC3E}">
        <p14:creationId xmlns:p14="http://schemas.microsoft.com/office/powerpoint/2010/main" val="23578334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7169"/>
          </a:xfrm>
        </p:spPr>
        <p:txBody>
          <a:bodyPr>
            <a:normAutofit fontScale="90000"/>
          </a:bodyPr>
          <a:lstStyle/>
          <a:p>
            <a:pPr algn="r" rtl="1"/>
            <a:r>
              <a:rPr lang="fa-IR" dirty="0"/>
              <a:t>پیام های کلیدی </a:t>
            </a:r>
            <a:r>
              <a:rPr lang="fa-IR" dirty="0" smtClean="0"/>
              <a:t>برای </a:t>
            </a:r>
            <a:r>
              <a:rPr lang="fa-IR" dirty="0"/>
              <a:t>زنان در معرض خشونت</a:t>
            </a:r>
            <a:r>
              <a:rPr lang="en-US" b="1" dirty="0"/>
              <a:t/>
            </a:r>
            <a:br>
              <a:rPr lang="en-US" b="1" dirty="0"/>
            </a:br>
            <a:endParaRPr lang="fa-IR" dirty="0"/>
          </a:p>
        </p:txBody>
      </p:sp>
      <p:sp>
        <p:nvSpPr>
          <p:cNvPr id="3" name="Content Placeholder 2"/>
          <p:cNvSpPr>
            <a:spLocks noGrp="1"/>
          </p:cNvSpPr>
          <p:nvPr>
            <p:ph idx="1"/>
          </p:nvPr>
        </p:nvSpPr>
        <p:spPr>
          <a:xfrm>
            <a:off x="677334" y="1575583"/>
            <a:ext cx="8596668" cy="4465780"/>
          </a:xfrm>
        </p:spPr>
        <p:txBody>
          <a:bodyPr>
            <a:normAutofit/>
          </a:bodyPr>
          <a:lstStyle/>
          <a:p>
            <a:pPr lvl="0" algn="just" rtl="1"/>
            <a:r>
              <a:rPr lang="fa-IR" dirty="0" smtClean="0"/>
              <a:t>به </a:t>
            </a:r>
            <a:r>
              <a:rPr lang="fa-IR" dirty="0"/>
              <a:t>خود اعتماد داشته باشید.</a:t>
            </a:r>
            <a:endParaRPr lang="en-US" dirty="0"/>
          </a:p>
          <a:p>
            <a:pPr lvl="0" algn="just" rtl="1"/>
            <a:r>
              <a:rPr lang="fa-IR" dirty="0"/>
              <a:t>فراموش نکنید که در این اتفاق، شما مقصر نیستید.</a:t>
            </a:r>
            <a:endParaRPr lang="en-US" dirty="0"/>
          </a:p>
          <a:p>
            <a:pPr lvl="0" algn="just" rtl="1"/>
            <a:r>
              <a:rPr lang="fa-IR" dirty="0"/>
              <a:t>تضمینی برای عدم تکرار خشونت وجود ندارد. </a:t>
            </a:r>
            <a:endParaRPr lang="en-US" dirty="0"/>
          </a:p>
          <a:p>
            <a:pPr lvl="0" algn="just" rtl="1"/>
            <a:r>
              <a:rPr lang="fa-IR" dirty="0"/>
              <a:t>تجربه خشونت بر سلامت و رشد جنین شما اثر می گذارد.</a:t>
            </a:r>
            <a:endParaRPr lang="en-US" dirty="0"/>
          </a:p>
          <a:p>
            <a:pPr lvl="0" algn="just" rtl="1"/>
            <a:r>
              <a:rPr lang="fa-IR" dirty="0"/>
              <a:t>امنیت شما و کودکتان همیشه مهم است.</a:t>
            </a:r>
            <a:endParaRPr lang="en-US" dirty="0"/>
          </a:p>
          <a:p>
            <a:pPr lvl="0" algn="just" rtl="1"/>
            <a:r>
              <a:rPr lang="fa-IR" dirty="0"/>
              <a:t>شما مسئول تغییر رفتار </a:t>
            </a:r>
            <a:r>
              <a:rPr lang="fa-IR" dirty="0" err="1"/>
              <a:t>همسرتان</a:t>
            </a:r>
            <a:r>
              <a:rPr lang="fa-IR" dirty="0"/>
              <a:t> نیستید.</a:t>
            </a:r>
            <a:endParaRPr lang="en-US" dirty="0"/>
          </a:p>
          <a:p>
            <a:pPr lvl="0" algn="just" rtl="1"/>
            <a:r>
              <a:rPr lang="fa-IR" dirty="0"/>
              <a:t>معذرت خواستن ها و قول دادن ها به مساله ی خشونت پایان </a:t>
            </a:r>
            <a:r>
              <a:rPr lang="fa-IR" dirty="0" err="1"/>
              <a:t>نمی</a:t>
            </a:r>
            <a:r>
              <a:rPr lang="fa-IR" dirty="0"/>
              <a:t> دهد.</a:t>
            </a:r>
            <a:endParaRPr lang="en-US" dirty="0"/>
          </a:p>
          <a:p>
            <a:pPr lvl="0" algn="just" rtl="1"/>
            <a:r>
              <a:rPr lang="fa-IR" dirty="0"/>
              <a:t>خشونت، کودکان را مستقیم و غیرمستقیم تحت تاثیر قرار می دهد.</a:t>
            </a:r>
            <a:endParaRPr lang="en-US" dirty="0"/>
          </a:p>
          <a:p>
            <a:pPr lvl="0" algn="just" rtl="1"/>
            <a:r>
              <a:rPr lang="fa-IR" dirty="0"/>
              <a:t>خشونت فیزیکی حتی از جانب </a:t>
            </a:r>
            <a:r>
              <a:rPr lang="fa-IR" dirty="0" err="1"/>
              <a:t>همسرتان</a:t>
            </a:r>
            <a:r>
              <a:rPr lang="fa-IR" dirty="0"/>
              <a:t> جرم محسوب می شود.</a:t>
            </a:r>
            <a:endParaRPr lang="en-US" dirty="0"/>
          </a:p>
          <a:p>
            <a:pPr lvl="0" algn="just" rtl="1"/>
            <a:r>
              <a:rPr lang="fa-IR" dirty="0"/>
              <a:t>برای ارتقای سلامت جسمی، روانی و اجتماعی خود به برنامه سلامت روان مرکز ملحق شوید.</a:t>
            </a:r>
            <a:endParaRPr lang="en-US" dirty="0"/>
          </a:p>
          <a:p>
            <a:pPr algn="just"/>
            <a:endParaRPr lang="fa-IR" dirty="0"/>
          </a:p>
        </p:txBody>
      </p:sp>
    </p:spTree>
    <p:extLst>
      <p:ext uri="{BB962C8B-B14F-4D97-AF65-F5344CB8AC3E}">
        <p14:creationId xmlns:p14="http://schemas.microsoft.com/office/powerpoint/2010/main" val="3356457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همسرآزاری</a:t>
            </a:r>
            <a:endParaRPr lang="en-US" dirty="0"/>
          </a:p>
        </p:txBody>
      </p:sp>
      <p:sp>
        <p:nvSpPr>
          <p:cNvPr id="3" name="Content Placeholder 2"/>
          <p:cNvSpPr>
            <a:spLocks noGrp="1"/>
          </p:cNvSpPr>
          <p:nvPr>
            <p:ph idx="1"/>
          </p:nvPr>
        </p:nvSpPr>
        <p:spPr/>
        <p:txBody>
          <a:bodyPr/>
          <a:lstStyle/>
          <a:p>
            <a:pPr algn="r" rtl="1"/>
            <a:r>
              <a:rPr lang="fa-IR" dirty="0" smtClean="0"/>
              <a:t>از هر سه زن یک نفر توسط یکی از اعضای خانواده یا یک آشنا مورد خشونت فیزیکی یا رابطه ی جنسی اجباری قرار میگیرد .</a:t>
            </a:r>
          </a:p>
          <a:p>
            <a:pPr algn="r" rtl="1"/>
            <a:r>
              <a:rPr lang="fa-IR" dirty="0" smtClean="0"/>
              <a:t>تعاریف اولیه ی همسر آزاری محدود به خشونت فیزیکی می شد اما تدریجاً این تعریف گسترده تر شد و جنبه های دیگر خشونت را نیز در بر گرفت.</a:t>
            </a:r>
          </a:p>
          <a:p>
            <a:pPr algn="r" rtl="1"/>
            <a:r>
              <a:rPr lang="fa-IR" dirty="0" smtClean="0"/>
              <a:t>طبق تعریف </a:t>
            </a:r>
            <a:r>
              <a:rPr lang="en-US" dirty="0" smtClean="0"/>
              <a:t>UN </a:t>
            </a:r>
            <a:r>
              <a:rPr lang="fa-IR" dirty="0" smtClean="0"/>
              <a:t>صرف عمل حتی اگر آثار ظاهری  ضرب و جرح باقی نگذارد یا حتی اگر در حد تهدید باشد خشونت خانگی محسوب میشود .</a:t>
            </a:r>
          </a:p>
          <a:p>
            <a:pPr algn="r" rtl="1"/>
            <a:r>
              <a:rPr lang="fa-IR" dirty="0" smtClean="0"/>
              <a:t>در قرن 21 تعریف گسترده تری پذیرفته شده و حتی واژه ی </a:t>
            </a:r>
            <a:r>
              <a:rPr lang="en-US" dirty="0" smtClean="0"/>
              <a:t>Rape</a:t>
            </a:r>
            <a:r>
              <a:rPr lang="fa-IR" dirty="0" smtClean="0"/>
              <a:t> در بین زوجین که در زوجیت یکدیگرقرار دارند به کار می رود و حتی محبوس کردن (ایزوله کردن اجباری) همسر نیز در این تعریف قرار میگیرد .</a:t>
            </a:r>
          </a:p>
          <a:p>
            <a:pPr algn="r" rtl="1">
              <a:buNone/>
            </a:pPr>
            <a:endParaRPr lang="fa-IR" dirty="0" smtClean="0"/>
          </a:p>
          <a:p>
            <a:pPr algn="r" rtl="1">
              <a:buNone/>
            </a:pPr>
            <a:endParaRPr lang="fa-IR" dirty="0"/>
          </a:p>
        </p:txBody>
      </p:sp>
    </p:spTree>
    <p:extLst>
      <p:ext uri="{BB962C8B-B14F-4D97-AF65-F5344CB8AC3E}">
        <p14:creationId xmlns:p14="http://schemas.microsoft.com/office/powerpoint/2010/main" val="3218981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r" rtl="1"/>
            <a:r>
              <a:rPr lang="fa-IR" dirty="0" smtClean="0"/>
              <a:t>این باور غلط که یک فرد (</a:t>
            </a:r>
            <a:r>
              <a:rPr lang="en-US" dirty="0" smtClean="0"/>
              <a:t>Abuser</a:t>
            </a:r>
            <a:r>
              <a:rPr lang="fa-IR" dirty="0" smtClean="0"/>
              <a:t>) </a:t>
            </a:r>
            <a:r>
              <a:rPr lang="fa-IR" b="1" dirty="0" smtClean="0">
                <a:solidFill>
                  <a:srgbClr val="C00000"/>
                </a:solidFill>
              </a:rPr>
              <a:t>حق سلطه و کنترل </a:t>
            </a:r>
            <a:r>
              <a:rPr lang="fa-IR" dirty="0" smtClean="0"/>
              <a:t>دیگری را دارد موجب خشونت و سوء استفاده می شود .</a:t>
            </a:r>
          </a:p>
          <a:p>
            <a:pPr algn="r" rtl="1"/>
            <a:r>
              <a:rPr lang="fa-IR" dirty="0" smtClean="0"/>
              <a:t>در بعضی جوامع افراد بر این باورند که خشونت </a:t>
            </a:r>
            <a:r>
              <a:rPr lang="fa-IR" b="1" dirty="0" smtClean="0">
                <a:solidFill>
                  <a:srgbClr val="C00000"/>
                </a:solidFill>
              </a:rPr>
              <a:t>رابطه ی معمول </a:t>
            </a:r>
            <a:r>
              <a:rPr lang="fa-IR" dirty="0" smtClean="0"/>
              <a:t>میان  زن و مرد است و مردان باید خشن باشند در این جوامع آمار دقیق خشونت خانگی را نمیتوان به دست آورد .</a:t>
            </a:r>
          </a:p>
          <a:p>
            <a:endParaRPr lang="fa-IR" dirty="0"/>
          </a:p>
        </p:txBody>
      </p:sp>
      <p:pic>
        <p:nvPicPr>
          <p:cNvPr id="4" name="Picture 5" descr="costa2"/>
          <p:cNvPicPr>
            <a:picLocks noChangeAspect="1" noChangeArrowheads="1"/>
          </p:cNvPicPr>
          <p:nvPr/>
        </p:nvPicPr>
        <p:blipFill>
          <a:blip r:embed="rId2"/>
          <a:srcRect/>
          <a:stretch>
            <a:fillRect/>
          </a:stretch>
        </p:blipFill>
        <p:spPr bwMode="auto">
          <a:xfrm>
            <a:off x="1249251" y="3577111"/>
            <a:ext cx="3856149" cy="2926194"/>
          </a:xfrm>
          <a:prstGeom prst="rect">
            <a:avLst/>
          </a:prstGeom>
          <a:noFill/>
        </p:spPr>
      </p:pic>
    </p:spTree>
    <p:extLst>
      <p:ext uri="{BB962C8B-B14F-4D97-AF65-F5344CB8AC3E}">
        <p14:creationId xmlns:p14="http://schemas.microsoft.com/office/powerpoint/2010/main" val="3524314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fa-IR" sz="2400" dirty="0"/>
              <a:t>بر اساس پژوهش‌های انجام شده، سال اول ازدواج، دوران تنگناهای مالی، پس از تولد فرزندان، دوران ميانسالی و دوران بارداری به ترتيب پرخشونت ‌ترين دوره‌ها برای زنان ايران محسوب می‌شوند.</a:t>
            </a:r>
            <a:endParaRPr lang="en-US" sz="2400" dirty="0"/>
          </a:p>
          <a:p>
            <a:pPr algn="just" rtl="1"/>
            <a:r>
              <a:rPr lang="fa-IR" sz="2400" dirty="0" smtClean="0"/>
              <a:t>در </a:t>
            </a:r>
            <a:r>
              <a:rPr lang="fa-IR" sz="2400" dirty="0"/>
              <a:t>حالیکه، زنان باردار به طور میانگین بین 6 تا 12 بار در طی مراقبتهای مامایی تا پس از زایمان ملاقات میشوند. در این ملاقاتها به طور معمول، مادر برای موارد پره اکلامپسی، کم خونی، دیابت بارداری، اختلالات کروموزومی جنین و عوارض دیگر غربال می شوند اما به ندرت در مورد خشونتهای خانگی که آنان را در معرض خطر بیشتری قرار میدهد  غربال می گردند.</a:t>
            </a:r>
            <a:endParaRPr lang="en-US" sz="2400" dirty="0"/>
          </a:p>
          <a:p>
            <a:pPr algn="just" rtl="1"/>
            <a:endParaRPr lang="en-US" sz="2400" dirty="0"/>
          </a:p>
        </p:txBody>
      </p:sp>
    </p:spTree>
    <p:extLst>
      <p:ext uri="{BB962C8B-B14F-4D97-AF65-F5344CB8AC3E}">
        <p14:creationId xmlns:p14="http://schemas.microsoft.com/office/powerpoint/2010/main" val="355968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پرونده" ma:contentTypeID="0x01010011A0AD0FB425644AA2DFE848BD6156FB" ma:contentTypeVersion="0" ma:contentTypeDescription="یک سند جدید ایجاد کنید." ma:contentTypeScope="" ma:versionID="25564f1b39e838c2790ffe06b4ac368a">
  <xsd:schema xmlns:xsd="http://www.w3.org/2001/XMLSchema" xmlns:xs="http://www.w3.org/2001/XMLSchema" xmlns:p="http://schemas.microsoft.com/office/2006/metadata/properties" xmlns:ns2="1047730d-92e1-4018-9084-d932fd3a7f58" targetNamespace="http://schemas.microsoft.com/office/2006/metadata/properties" ma:root="true" ma:fieldsID="54a7b0c75f937540823eed961d665b27" ns2:_="">
    <xsd:import namespace="1047730d-92e1-4018-9084-d932fd3a7f5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730d-92e1-4018-9084-d932fd3a7f58" elementFormDefault="qualified">
    <xsd:import namespace="http://schemas.microsoft.com/office/2006/documentManagement/types"/>
    <xsd:import namespace="http://schemas.microsoft.com/office/infopath/2007/PartnerControls"/>
    <xsd:element name="_dlc_DocId" ma:index="8"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9"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حفظ شناسه" ma:description="نگهداری شناسه در حین افزودن."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1047730d-92e1-4018-9084-d932fd3a7f58">5NN7CDR5NKU2-647-24</_dlc_DocId>
    <_dlc_DocIdUrl xmlns="1047730d-92e1-4018-9084-d932fd3a7f58">
      <Url>http://www.health.gov.ir/family/MHO/_layouts/DocIdRedir.aspx?ID=5NN7CDR5NKU2-647-24</Url>
      <Description>5NN7CDR5NKU2-647-24</Description>
    </_dlc_DocIdUrl>
  </documentManagement>
</p:properties>
</file>

<file path=customXml/itemProps1.xml><?xml version="1.0" encoding="utf-8"?>
<ds:datastoreItem xmlns:ds="http://schemas.openxmlformats.org/officeDocument/2006/customXml" ds:itemID="{376A222F-EA0F-45B0-8E35-7744BE6B7A89}">
  <ds:schemaRefs>
    <ds:schemaRef ds:uri="http://schemas.microsoft.com/sharepoint/events"/>
  </ds:schemaRefs>
</ds:datastoreItem>
</file>

<file path=customXml/itemProps2.xml><?xml version="1.0" encoding="utf-8"?>
<ds:datastoreItem xmlns:ds="http://schemas.openxmlformats.org/officeDocument/2006/customXml" ds:itemID="{CCB0857E-F1D6-46A0-A115-FEB1E267B8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7730d-92e1-4018-9084-d932fd3a7f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A9BDB5-5D58-435D-8E11-7F03FD51F4C2}">
  <ds:schemaRefs>
    <ds:schemaRef ds:uri="http://schemas.microsoft.com/sharepoint/v3/contenttype/forms"/>
  </ds:schemaRefs>
</ds:datastoreItem>
</file>

<file path=customXml/itemProps4.xml><?xml version="1.0" encoding="utf-8"?>
<ds:datastoreItem xmlns:ds="http://schemas.openxmlformats.org/officeDocument/2006/customXml" ds:itemID="{832CFD62-BEE3-4409-A328-3D7BF78A38C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1047730d-92e1-4018-9084-d932fd3a7f58"/>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TotalTime>692</TotalTime>
  <Words>6034</Words>
  <Application>Microsoft Office PowerPoint</Application>
  <PresentationFormat>Widescreen</PresentationFormat>
  <Paragraphs>422</Paragraphs>
  <Slides>63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Arial</vt:lpstr>
      <vt:lpstr>B Koodak</vt:lpstr>
      <vt:lpstr>Calibri</vt:lpstr>
      <vt:lpstr>Symbol</vt:lpstr>
      <vt:lpstr>Tahoma</vt:lpstr>
      <vt:lpstr>Times New Roman</vt:lpstr>
      <vt:lpstr>Trebuchet MS</vt:lpstr>
      <vt:lpstr>Wingdings 3</vt:lpstr>
      <vt:lpstr>Facet</vt:lpstr>
      <vt:lpstr>Domestic violance</vt:lpstr>
      <vt:lpstr>PowerPoint Presentation</vt:lpstr>
      <vt:lpstr>اپیدمیولوژی</vt:lpstr>
      <vt:lpstr>اپیدمیولوژی</vt:lpstr>
      <vt:lpstr>تعریف خشونت </vt:lpstr>
      <vt:lpstr>تعریف سازمان ملل از خشونت خانگی یا همسر آزاری</vt:lpstr>
      <vt:lpstr>همسرآزاری</vt:lpstr>
      <vt:lpstr>PowerPoint Presentation</vt:lpstr>
      <vt:lpstr>PowerPoint Presentation</vt:lpstr>
      <vt:lpstr>به دلایل زیر در دوران بارداری و زایمان باید به خشونت خانگی توجه نمود: </vt:lpstr>
      <vt:lpstr>به دلایل زیر در دوران بارداری و زایمان باید به خشونت خانگی توجه نمود: </vt:lpstr>
      <vt:lpstr> دلایل عدم توجه کارکنان بهداشتی به زنان خشونت دیده </vt:lpstr>
      <vt:lpstr>مداخلات در زمینه پیشگیری اولیه یا ثانویه از خشونت خانگی علیه زنان به دو دسته کلی تقسیم می شوند:  </vt:lpstr>
      <vt:lpstr>مداخلات متمرکز بر سیستم خدمات بهداشتی</vt:lpstr>
      <vt:lpstr>تئوریهای بروز خشونت</vt:lpstr>
      <vt:lpstr>تئوری منابع (Resource Theory) </vt:lpstr>
      <vt:lpstr>تئوری خرده فرهنگ خشونت</vt:lpstr>
      <vt:lpstr>تئوری فمینیستها </vt:lpstr>
      <vt:lpstr>تئوری روابط بین فردی       </vt:lpstr>
      <vt:lpstr>سایر تئوریهای مطرح شده </vt:lpstr>
      <vt:lpstr>انواع خشونت</vt:lpstr>
      <vt:lpstr>خشونت فیزیکی</vt:lpstr>
      <vt:lpstr>انواع خشونت فیزیکی</vt:lpstr>
      <vt:lpstr>خشونت‌ روانی/ عاطفی </vt:lpstr>
      <vt:lpstr>خشونت کلامی</vt:lpstr>
      <vt:lpstr>خشونت‌ سلامت باروری (جنسی) </vt:lpstr>
      <vt:lpstr>خشونت‌ معنوی </vt:lpstr>
      <vt:lpstr>خشونت فرهنگی</vt:lpstr>
      <vt:lpstr>خشونت اقتصادی و مالی</vt:lpstr>
      <vt:lpstr>سایر انواع خشونت</vt:lpstr>
      <vt:lpstr>شکل بروز خشونت خانگی (چرخه خشونت خانگی) </vt:lpstr>
      <vt:lpstr>عوامل زمینه ساز خشونت خانگی </vt:lpstr>
      <vt:lpstr>پیامدهای خشونت در خانواده </vt:lpstr>
      <vt:lpstr>پیامدهای خشونت در خانواده </vt:lpstr>
      <vt:lpstr>موانع آشکارسازی خشونت توسط زنان </vt:lpstr>
      <vt:lpstr>خشونت خانگی در بارداری </vt:lpstr>
      <vt:lpstr>خشونت خانگی در بارداری </vt:lpstr>
      <vt:lpstr>اثرات خشونت در بارداری بر سلامت نوزادان و کودکان </vt:lpstr>
      <vt:lpstr>اثرات خشونت در بارداری بر سلامت کودکان بزرگتر و نوجوانان </vt:lpstr>
      <vt:lpstr>پیامدهای خشونت خانگی در بارداری</vt:lpstr>
      <vt:lpstr>پیامدهای خشونت خانگی در بارداری</vt:lpstr>
      <vt:lpstr>PowerPoint Presentation</vt:lpstr>
      <vt:lpstr> مداخلات پیشگیری از خشونت در بارداری</vt:lpstr>
      <vt:lpstr>پيشگيري و يا كاهش موارد خشونت خانگي با توانمندسازي زنان  </vt:lpstr>
      <vt:lpstr>پيشگيري و يا كاهش موارد خشونت خانگي با توانمندسازي کارکنان بهداشتی </vt:lpstr>
      <vt:lpstr>پيشگيري و يا كاهش موارد خشونت خانگي با تأمين منابع جامعه و هماهنگی سازمانهای ذینفع   </vt:lpstr>
      <vt:lpstr>پيشگيري و يا كاهش موارد خشونت خانگي با مداخلات اجتماع محور </vt:lpstr>
      <vt:lpstr>ارائه خدمات تخصصی به قربانیان خشونت </vt:lpstr>
      <vt:lpstr> مشاهده ی علائم زیر در زنان باید توجه کارکنان بهداشتی را به احتمال وجود همسرآزاری جسمانی جلب کند </vt:lpstr>
      <vt:lpstr>روش سوال کردن</vt:lpstr>
      <vt:lpstr>ابزار ارزیابی خشونت</vt:lpstr>
      <vt:lpstr>شیوه برخورد با قربانیان احتمالی خشونت </vt:lpstr>
      <vt:lpstr>شیوه برخورد با قربانیان احتمالی خشونت </vt:lpstr>
      <vt:lpstr>شیوه برخورد با قربانیان احتمالی خشونت </vt:lpstr>
      <vt:lpstr>جملاتی که در این موقعیتها نباید به کار برد عبارتند از: </vt:lpstr>
      <vt:lpstr>مواردی که نباید انجام داد عبارتند از:</vt:lpstr>
      <vt:lpstr>ارجاع</vt:lpstr>
      <vt:lpstr>پیام های کلیدی برای مراقبین در مواجهه با زنان در معرض خشونت </vt:lpstr>
      <vt:lpstr>اگر مراجع برای خود و فرزندانش احساس امنیت نمی کند: </vt:lpstr>
      <vt:lpstr>پیگیری مادران باردار در معرض خشونت</vt:lpstr>
      <vt:lpstr>اطلاع رسانی به زنان باردار در معرض خشونت </vt:lpstr>
      <vt:lpstr>اطلاع رسانی در کلاسهای آمادگی برای زایمان </vt:lpstr>
      <vt:lpstr>پیام های کلیدی برای زنان در معرض خشونت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User</cp:lastModifiedBy>
  <cp:revision>42</cp:revision>
  <dcterms:created xsi:type="dcterms:W3CDTF">2017-10-02T05:07:17Z</dcterms:created>
  <dcterms:modified xsi:type="dcterms:W3CDTF">2017-12-08T12:45:48Z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0x01010011A0AD0FB425644AA2DFE848BD6156FB</vt:lpwstr>
  </property>
  <property fmtid="{D5CDD505-2E9C-101B-9397-08002B2CF9AE}" pid="3" name="_dlc_DocIdItemGuid">
    <vt:lpwstr>bbd6dc04-b519-4253-a578-4e50a3598f7b</vt:lpwstr>
  </property>
</Properties>
</file>