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70" r:id="rId2"/>
    <p:sldId id="256" r:id="rId3"/>
    <p:sldId id="257" r:id="rId4"/>
    <p:sldId id="258" r:id="rId5"/>
    <p:sldId id="259" r:id="rId6"/>
    <p:sldId id="272" r:id="rId7"/>
    <p:sldId id="274" r:id="rId8"/>
    <p:sldId id="260" r:id="rId9"/>
    <p:sldId id="261" r:id="rId10"/>
    <p:sldId id="262" r:id="rId11"/>
    <p:sldId id="263" r:id="rId12"/>
    <p:sldId id="264" r:id="rId13"/>
    <p:sldId id="265" r:id="rId14"/>
    <p:sldId id="266" r:id="rId1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6" d="100"/>
          <a:sy n="56" d="100"/>
        </p:scale>
        <p:origin x="93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F0B4561-CF3E-4F1A-99E4-946AB8F76273}" type="datetimeFigureOut">
              <a:rPr lang="fa-IR" smtClean="0"/>
              <a:pPr/>
              <a:t>06/28/1443</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812F4B4-D32B-4535-ABCF-7CAA8E1CBCF6}"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0B4561-CF3E-4F1A-99E4-946AB8F76273}" type="datetimeFigureOut">
              <a:rPr lang="fa-IR" smtClean="0"/>
              <a:pPr/>
              <a:t>06/28/1443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5812F4B4-D32B-4535-ABCF-7CAA8E1CBCF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0B4561-CF3E-4F1A-99E4-946AB8F76273}" type="datetimeFigureOut">
              <a:rPr lang="fa-IR" smtClean="0"/>
              <a:pPr/>
              <a:t>06/28/1443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5812F4B4-D32B-4535-ABCF-7CAA8E1CBCF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0B4561-CF3E-4F1A-99E4-946AB8F76273}" type="datetimeFigureOut">
              <a:rPr lang="fa-IR" smtClean="0"/>
              <a:pPr/>
              <a:t>06/28/1443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5812F4B4-D32B-4535-ABCF-7CAA8E1CBCF6}"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F0B4561-CF3E-4F1A-99E4-946AB8F76273}" type="datetimeFigureOut">
              <a:rPr lang="fa-IR" smtClean="0"/>
              <a:pPr/>
              <a:t>06/28/1443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5812F4B4-D32B-4535-ABCF-7CAA8E1CBCF6}"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F0B4561-CF3E-4F1A-99E4-946AB8F76273}" type="datetimeFigureOut">
              <a:rPr lang="fa-IR" smtClean="0"/>
              <a:pPr/>
              <a:t>06/28/1443</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5812F4B4-D32B-4535-ABCF-7CAA8E1CBCF6}"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F0B4561-CF3E-4F1A-99E4-946AB8F76273}" type="datetimeFigureOut">
              <a:rPr lang="fa-IR" smtClean="0"/>
              <a:pPr/>
              <a:t>06/28/1443</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5812F4B4-D32B-4535-ABCF-7CAA8E1CBCF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F0B4561-CF3E-4F1A-99E4-946AB8F76273}" type="datetimeFigureOut">
              <a:rPr lang="fa-IR" smtClean="0"/>
              <a:pPr/>
              <a:t>06/28/1443</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5812F4B4-D32B-4535-ABCF-7CAA8E1CBCF6}"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F0B4561-CF3E-4F1A-99E4-946AB8F76273}" type="datetimeFigureOut">
              <a:rPr lang="fa-IR" smtClean="0"/>
              <a:pPr/>
              <a:t>06/28/1443</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5812F4B4-D32B-4535-ABCF-7CAA8E1CBCF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F0B4561-CF3E-4F1A-99E4-946AB8F76273}" type="datetimeFigureOut">
              <a:rPr lang="fa-IR" smtClean="0"/>
              <a:pPr/>
              <a:t>06/28/1443</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5812F4B4-D32B-4535-ABCF-7CAA8E1CBCF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F0B4561-CF3E-4F1A-99E4-946AB8F76273}" type="datetimeFigureOut">
              <a:rPr lang="fa-IR" smtClean="0"/>
              <a:pPr/>
              <a:t>06/28/1443</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812F4B4-D32B-4535-ABCF-7CAA8E1CBCF6}"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F0B4561-CF3E-4F1A-99E4-946AB8F76273}" type="datetimeFigureOut">
              <a:rPr lang="fa-IR" smtClean="0"/>
              <a:pPr/>
              <a:t>06/28/1443</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812F4B4-D32B-4535-ABCF-7CAA8E1CBCF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7"/>
            <a:ext cx="7772400" cy="2857519"/>
          </a:xfrm>
        </p:spPr>
        <p:txBody>
          <a:bodyPr>
            <a:normAutofit fontScale="90000"/>
          </a:bodyPr>
          <a:lstStyle/>
          <a:p>
            <a:r>
              <a:rPr lang="fa-IR" b="1" dirty="0" smtClean="0">
                <a:solidFill>
                  <a:srgbClr val="002060"/>
                </a:solidFill>
              </a:rPr>
              <a:t>فصل 6   مفهوم احتمال </a:t>
            </a:r>
            <a:br>
              <a:rPr lang="fa-IR" b="1" dirty="0" smtClean="0">
                <a:solidFill>
                  <a:srgbClr val="002060"/>
                </a:solidFill>
              </a:rPr>
            </a:br>
            <a:r>
              <a:rPr lang="fa-IR" b="1" dirty="0" smtClean="0">
                <a:solidFill>
                  <a:srgbClr val="002060"/>
                </a:solidFill>
              </a:rPr>
              <a:t>صفحه 112</a:t>
            </a:r>
            <a:r>
              <a:rPr lang="fa-IR" dirty="0" smtClean="0"/>
              <a:t/>
            </a:r>
            <a:br>
              <a:rPr lang="fa-IR" dirty="0" smtClean="0"/>
            </a:br>
            <a:r>
              <a:rPr lang="fa-IR" sz="4000" dirty="0" smtClean="0">
                <a:cs typeface="+mn-cs"/>
              </a:rPr>
              <a:t>در زندگی روز مره از کلماتی مانند شاید ،ممکن است «احتمالا» و... استفاده شود</a:t>
            </a:r>
            <a:r>
              <a:rPr lang="fa-IR" dirty="0" smtClean="0"/>
              <a:t>.</a:t>
            </a:r>
            <a:endParaRPr lang="fa-IR" dirty="0"/>
          </a:p>
        </p:txBody>
      </p:sp>
      <p:sp>
        <p:nvSpPr>
          <p:cNvPr id="3" name="Subtitle 2"/>
          <p:cNvSpPr>
            <a:spLocks noGrp="1"/>
          </p:cNvSpPr>
          <p:nvPr>
            <p:ph type="subTitle" idx="1"/>
          </p:nvPr>
        </p:nvSpPr>
        <p:spPr>
          <a:xfrm>
            <a:off x="285720" y="3357562"/>
            <a:ext cx="8429684" cy="2281238"/>
          </a:xfrm>
        </p:spPr>
        <p:txBody>
          <a:bodyPr>
            <a:normAutofit/>
          </a:bodyPr>
          <a:lstStyle/>
          <a:p>
            <a:r>
              <a:rPr lang="fa-IR" dirty="0" smtClean="0">
                <a:solidFill>
                  <a:schemeClr val="tx1"/>
                </a:solidFill>
              </a:rPr>
              <a:t>علم احتمال اولین بار از بازی های شانس به وجود آمد .</a:t>
            </a:r>
          </a:p>
          <a:p>
            <a:r>
              <a:rPr lang="fa-IR" dirty="0" smtClean="0">
                <a:solidFill>
                  <a:schemeClr val="tx1"/>
                </a:solidFill>
              </a:rPr>
              <a:t>در بازی های شانس ،برد و باخت اهمیت فراوان دارد و حدس زدن مطرح می شود.</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fa-IR"/>
          </a:p>
        </p:txBody>
      </p:sp>
      <p:sp>
        <p:nvSpPr>
          <p:cNvPr id="2" name="Title 1"/>
          <p:cNvSpPr>
            <a:spLocks noGrp="1"/>
          </p:cNvSpPr>
          <p:nvPr>
            <p:ph type="title"/>
          </p:nvPr>
        </p:nvSpPr>
        <p:spPr/>
        <p:txBody>
          <a:bodyPr/>
          <a:lstStyle/>
          <a:p>
            <a:endParaRPr lang="fa-IR" dirty="0"/>
          </a:p>
        </p:txBody>
      </p:sp>
      <p:pic>
        <p:nvPicPr>
          <p:cNvPr id="7170" name="Picture 2"/>
          <p:cNvPicPr>
            <a:picLocks noChangeAspect="1" noChangeArrowheads="1"/>
          </p:cNvPicPr>
          <p:nvPr/>
        </p:nvPicPr>
        <p:blipFill>
          <a:blip r:embed="rId2"/>
          <a:srcRect/>
          <a:stretch>
            <a:fillRect/>
          </a:stretch>
        </p:blipFill>
        <p:spPr bwMode="auto">
          <a:xfrm>
            <a:off x="357158" y="2357430"/>
            <a:ext cx="8358245" cy="128588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box(in)">
                                      <p:cBhvr>
                                        <p:cTn id="7" dur="3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fa-IR" b="1" dirty="0" smtClean="0"/>
              <a:t>روش دوم محاسبه احتمال</a:t>
            </a:r>
            <a:r>
              <a:rPr lang="fa-IR" dirty="0" smtClean="0"/>
              <a:t/>
            </a:r>
            <a:br>
              <a:rPr lang="fa-IR" dirty="0" smtClean="0"/>
            </a:br>
            <a:r>
              <a:rPr lang="fa-IR" dirty="0" smtClean="0"/>
              <a:t>در این روش تجربه ای از قبل وجود ندارد و هیچ ازمایشی انجام نمی شود فقط اطلاعات موجود فضای نمونه ازمایش است. </a:t>
            </a:r>
          </a:p>
          <a:p>
            <a:r>
              <a:rPr lang="fa-IR" b="1" dirty="0" smtClean="0"/>
              <a:t>مثال: </a:t>
            </a:r>
            <a:r>
              <a:rPr lang="fa-IR" dirty="0" smtClean="0"/>
              <a:t>در پرتاب یک سکه سالم مطلوب است احتمال ظاهر شدن رو.(احتمال رو خواسته پس مطلوب است.)</a:t>
            </a:r>
            <a:endParaRPr lang="fa-IR" dirty="0"/>
          </a:p>
        </p:txBody>
      </p:sp>
      <p:sp>
        <p:nvSpPr>
          <p:cNvPr id="2" name="Title 1"/>
          <p:cNvSpPr>
            <a:spLocks noGrp="1"/>
          </p:cNvSpPr>
          <p:nvPr>
            <p:ph type="title"/>
          </p:nvPr>
        </p:nvSpPr>
        <p:spPr/>
        <p:txBody>
          <a:bodyPr>
            <a:normAutofit/>
          </a:bodyPr>
          <a:lstStyle/>
          <a:p>
            <a:pPr algn="r"/>
            <a:r>
              <a:rPr lang="fa-IR" b="1" dirty="0" smtClean="0"/>
              <a:t>روش کلاسیک</a:t>
            </a:r>
            <a:endParaRPr lang="fa-I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3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3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fa-IR" dirty="0" smtClean="0"/>
              <a:t>احتمال هر پیشامد عددی بین صفر و یک است البته ممکن است برابر صفر یا یک هم باشد.اگر مقدار یک احتمال از یک بیش تر شد حتما محاسبات ما غلط است.</a:t>
            </a:r>
            <a:endParaRPr lang="fa-IR" dirty="0"/>
          </a:p>
        </p:txBody>
      </p:sp>
      <p:sp>
        <p:nvSpPr>
          <p:cNvPr id="2" name="Title 1"/>
          <p:cNvSpPr>
            <a:spLocks noGrp="1"/>
          </p:cNvSpPr>
          <p:nvPr>
            <p:ph type="title"/>
          </p:nvPr>
        </p:nvSpPr>
        <p:spPr/>
        <p:txBody>
          <a:bodyPr>
            <a:normAutofit/>
          </a:bodyPr>
          <a:lstStyle/>
          <a:p>
            <a:pPr algn="r"/>
            <a:r>
              <a:rPr lang="fa-IR" dirty="0" smtClean="0"/>
              <a:t>نکته:</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3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fa-IR" dirty="0" smtClean="0"/>
              <a:t>اگر احتمال یک پیشامد برابر صفر باشد آن پیشامد را غیر ممکن گویند.</a:t>
            </a:r>
            <a:br>
              <a:rPr lang="fa-IR" dirty="0" smtClean="0"/>
            </a:br>
            <a:r>
              <a:rPr lang="fa-IR" dirty="0" smtClean="0"/>
              <a:t>مثال :در پرتاب یک تاس مطلوب است احتمال این که عدد 7 ظاهر شود.(یا پرواز سنگ)</a:t>
            </a:r>
            <a:br>
              <a:rPr lang="fa-IR" dirty="0" smtClean="0"/>
            </a:br>
            <a:r>
              <a:rPr lang="fa-IR" dirty="0" smtClean="0"/>
              <a:t>نکته : می دانیم تاس تا عدد 6 دارد  پس احتمال ظاهر شدن عدد 7 صفر است.</a:t>
            </a:r>
          </a:p>
          <a:p>
            <a:r>
              <a:rPr lang="fa-IR" dirty="0" smtClean="0"/>
              <a:t>پس ظاهر شدن عدد 7 غیر ممکن است.</a:t>
            </a:r>
            <a:endParaRPr lang="fa-IR" dirty="0"/>
          </a:p>
        </p:txBody>
      </p:sp>
      <p:sp>
        <p:nvSpPr>
          <p:cNvPr id="2" name="Title 1"/>
          <p:cNvSpPr>
            <a:spLocks noGrp="1"/>
          </p:cNvSpPr>
          <p:nvPr>
            <p:ph type="title"/>
          </p:nvPr>
        </p:nvSpPr>
        <p:spPr/>
        <p:txBody>
          <a:bodyPr>
            <a:normAutofit/>
          </a:bodyPr>
          <a:lstStyle/>
          <a:p>
            <a:pPr algn="r"/>
            <a:r>
              <a:rPr lang="fa-IR" dirty="0" smtClean="0"/>
              <a:t>احتمال غیر ممکن</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3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3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fa-IR" dirty="0" smtClean="0"/>
              <a:t/>
            </a:r>
            <a:br>
              <a:rPr lang="fa-IR" dirty="0" smtClean="0"/>
            </a:br>
            <a:r>
              <a:rPr lang="fa-IR" dirty="0" smtClean="0"/>
              <a:t>اگر احتمال یک پیشامد برابر یک باشد آن پیشامد را حتمی گویند. در این صورت پیشامد مطلوب با فضای نمونه یکسان است.</a:t>
            </a:r>
            <a:br>
              <a:rPr lang="fa-IR" dirty="0" smtClean="0"/>
            </a:br>
            <a:r>
              <a:rPr lang="fa-IR" dirty="0" smtClean="0">
                <a:solidFill>
                  <a:srgbClr val="FF0000"/>
                </a:solidFill>
              </a:rPr>
              <a:t>مثال: </a:t>
            </a:r>
            <a:r>
              <a:rPr lang="fa-IR" dirty="0" smtClean="0"/>
              <a:t>در پرتاب یک سکه ،مطلوب است احتمال این که سکه رو یا پشت ظاهر شود.(فضای نمونه رو و پشت)</a:t>
            </a:r>
          </a:p>
          <a:p>
            <a:r>
              <a:rPr lang="fa-IR" dirty="0"/>
              <a:t>(</a:t>
            </a:r>
            <a:r>
              <a:rPr lang="fa-IR" dirty="0" smtClean="0"/>
              <a:t>پیشامد مطلوب رو و پشت)        2</a:t>
            </a:r>
          </a:p>
          <a:p>
            <a:r>
              <a:rPr lang="fa-IR" dirty="0" smtClean="0"/>
              <a:t>احتمال ظاهر شدن رو و پشت 1= −    است  .</a:t>
            </a:r>
          </a:p>
          <a:p>
            <a:r>
              <a:rPr lang="fa-IR" dirty="0" smtClean="0"/>
              <a:t>                                        2   </a:t>
            </a:r>
          </a:p>
          <a:p>
            <a:r>
              <a:rPr lang="fa-IR" dirty="0" smtClean="0"/>
              <a:t>صدر صد مطمئن هستیم به جز رو و پشت چیز دیگری اتفاق نمی افتد.</a:t>
            </a:r>
            <a:endParaRPr lang="fa-IR" dirty="0"/>
          </a:p>
        </p:txBody>
      </p:sp>
      <p:sp>
        <p:nvSpPr>
          <p:cNvPr id="2" name="Title 1"/>
          <p:cNvSpPr>
            <a:spLocks noGrp="1"/>
          </p:cNvSpPr>
          <p:nvPr>
            <p:ph type="title"/>
          </p:nvPr>
        </p:nvSpPr>
        <p:spPr/>
        <p:txBody>
          <a:bodyPr>
            <a:normAutofit/>
          </a:bodyPr>
          <a:lstStyle/>
          <a:p>
            <a:pPr algn="r"/>
            <a:r>
              <a:rPr lang="fa-IR" dirty="0" smtClean="0"/>
              <a:t>احتمال حتمی</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3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3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3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3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3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5"/>
            <a:ext cx="7772400" cy="1143007"/>
          </a:xfrm>
        </p:spPr>
        <p:txBody>
          <a:bodyPr/>
          <a:lstStyle/>
          <a:p>
            <a:r>
              <a:rPr lang="fa-IR" b="1" dirty="0" smtClean="0">
                <a:solidFill>
                  <a:schemeClr val="tx2"/>
                </a:solidFill>
              </a:rPr>
              <a:t>واژه احتمال</a:t>
            </a:r>
            <a:endParaRPr lang="fa-IR" dirty="0"/>
          </a:p>
        </p:txBody>
      </p:sp>
      <p:sp>
        <p:nvSpPr>
          <p:cNvPr id="3" name="Subtitle 2"/>
          <p:cNvSpPr>
            <a:spLocks noGrp="1"/>
          </p:cNvSpPr>
          <p:nvPr>
            <p:ph type="subTitle" idx="1"/>
          </p:nvPr>
        </p:nvSpPr>
        <p:spPr>
          <a:xfrm>
            <a:off x="357158" y="2143116"/>
            <a:ext cx="8572560" cy="3495684"/>
          </a:xfrm>
        </p:spPr>
        <p:txBody>
          <a:bodyPr>
            <a:normAutofit/>
          </a:bodyPr>
          <a:lstStyle/>
          <a:p>
            <a:pPr algn="r"/>
            <a:r>
              <a:rPr lang="fa-IR" b="1" dirty="0" smtClean="0">
                <a:solidFill>
                  <a:schemeClr val="tx2"/>
                </a:solidFill>
              </a:rPr>
              <a:t>واژه احتمال </a:t>
            </a:r>
            <a:r>
              <a:rPr lang="fa-IR" dirty="0" smtClean="0">
                <a:solidFill>
                  <a:schemeClr val="tx1"/>
                </a:solidFill>
              </a:rPr>
              <a:t>را در صحبت های روز مره ی اشخاص زیاد شنیده اید .به طور مثال یکی از دوستانتان به شما می گوید: به احتمال% 99 می آیم . چه قدر منتظر او هستید ؟حتما خیلی زیاد</a:t>
            </a:r>
          </a:p>
          <a:p>
            <a:pPr algn="r"/>
            <a:r>
              <a:rPr lang="fa-IR" dirty="0" smtClean="0">
                <a:solidFill>
                  <a:schemeClr val="tx1"/>
                </a:solidFill>
              </a:rPr>
              <a:t>ویا به این جمله اعتقاد دارید هر چه دانش آموز بیشتر درس بخواند احتمال قبول شدن او بیش تر است. یعنی </a:t>
            </a:r>
            <a:r>
              <a:rPr lang="fa-IR" b="1" dirty="0" smtClean="0">
                <a:solidFill>
                  <a:schemeClr val="tx1"/>
                </a:solidFill>
              </a:rPr>
              <a:t>احتمال کم و زیاد </a:t>
            </a:r>
            <a:r>
              <a:rPr lang="fa-IR" dirty="0" smtClean="0">
                <a:solidFill>
                  <a:schemeClr val="tx1"/>
                </a:solidFill>
              </a:rPr>
              <a:t>می شود ، پس احتمال را می توان اندازه گرفت.</a:t>
            </a:r>
            <a:endParaRPr lang="fa-IR" dirty="0">
              <a:solidFill>
                <a:schemeClr val="tx1"/>
              </a:solidFill>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3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3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fa-IR" b="1" dirty="0" smtClean="0">
                <a:solidFill>
                  <a:srgbClr val="FF0000"/>
                </a:solidFill>
              </a:rPr>
              <a:t>پدیده قطعی</a:t>
            </a:r>
            <a:r>
              <a:rPr lang="fa-IR" dirty="0" smtClean="0"/>
              <a:t/>
            </a:r>
            <a:br>
              <a:rPr lang="fa-IR" dirty="0" smtClean="0"/>
            </a:br>
            <a:r>
              <a:rPr lang="fa-IR" dirty="0" smtClean="0"/>
              <a:t>ازمایش یا پدیده ای که قبل از رخداد نتیجه اش معلوم باشد مثلاتوپی را در سراشیبی رها می کنیم حتما توپ به سمت پایین حرکت می کند.</a:t>
            </a:r>
            <a:br>
              <a:rPr lang="fa-IR" dirty="0" smtClean="0"/>
            </a:br>
            <a:r>
              <a:rPr lang="fa-IR" b="1" dirty="0" smtClean="0">
                <a:solidFill>
                  <a:srgbClr val="FF0000"/>
                </a:solidFill>
              </a:rPr>
              <a:t>پدیده تصادفی</a:t>
            </a:r>
            <a:r>
              <a:rPr lang="fa-IR" dirty="0" smtClean="0"/>
              <a:t/>
            </a:r>
            <a:br>
              <a:rPr lang="fa-IR" dirty="0" smtClean="0"/>
            </a:br>
            <a:r>
              <a:rPr lang="fa-IR" dirty="0" smtClean="0"/>
              <a:t>آزمایش یا پدیده ای که قبل از انجام ازمایش یا مشاهده نتیجه اش معلوم نباشد مثلا قبل از پرتاب یک سکه نمی توان با اطمینان گفت رو یا پشت ظاهر می شود</a:t>
            </a:r>
            <a:endParaRPr lang="fa-IR" dirty="0"/>
          </a:p>
        </p:txBody>
      </p:sp>
      <p:sp>
        <p:nvSpPr>
          <p:cNvPr id="2" name="Title 1"/>
          <p:cNvSpPr>
            <a:spLocks noGrp="1"/>
          </p:cNvSpPr>
          <p:nvPr>
            <p:ph type="title"/>
          </p:nvPr>
        </p:nvSpPr>
        <p:spPr/>
        <p:txBody>
          <a:bodyPr>
            <a:normAutofit fontScale="90000"/>
          </a:bodyPr>
          <a:lstStyle/>
          <a:p>
            <a:pPr algn="r"/>
            <a:r>
              <a:rPr lang="fa-IR" dirty="0" smtClean="0"/>
              <a:t>.</a:t>
            </a:r>
            <a:br>
              <a:rPr lang="fa-IR" dirty="0" smtClean="0"/>
            </a:br>
            <a:r>
              <a:rPr lang="fa-IR" dirty="0" smtClean="0"/>
              <a:t>مفاهیم و اصطلاحات مربوط به احتمال</a:t>
            </a:r>
            <a:br>
              <a:rPr lang="fa-IR" dirty="0" smtClean="0"/>
            </a:b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3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2500306"/>
            <a:ext cx="8229600" cy="3625857"/>
          </a:xfrm>
        </p:spPr>
        <p:txBody>
          <a:bodyPr/>
          <a:lstStyle/>
          <a:p>
            <a:r>
              <a:rPr lang="fa-IR" dirty="0" smtClean="0">
                <a:solidFill>
                  <a:srgbClr val="FF0000"/>
                </a:solidFill>
              </a:rPr>
              <a:t>مثال</a:t>
            </a:r>
            <a:r>
              <a:rPr lang="fa-IR" dirty="0" smtClean="0"/>
              <a:t>: اگر یک کیسه شامل 5مهره با شماره های 1 تا 5 باشد و بخواهیم یک مهره را به صورت شانسی و قرعه کشی بیرون بیاوریم فضای نمونه (1-2-3-4-5) است.</a:t>
            </a:r>
            <a:endParaRPr lang="fa-IR" dirty="0"/>
          </a:p>
        </p:txBody>
      </p:sp>
      <p:sp>
        <p:nvSpPr>
          <p:cNvPr id="2" name="Title 1"/>
          <p:cNvSpPr>
            <a:spLocks noGrp="1"/>
          </p:cNvSpPr>
          <p:nvPr>
            <p:ph type="title"/>
          </p:nvPr>
        </p:nvSpPr>
        <p:spPr>
          <a:xfrm>
            <a:off x="457200" y="357166"/>
            <a:ext cx="8229600" cy="1857388"/>
          </a:xfrm>
        </p:spPr>
        <p:txBody>
          <a:bodyPr>
            <a:normAutofit/>
          </a:bodyPr>
          <a:lstStyle/>
          <a:p>
            <a:pPr algn="r"/>
            <a:r>
              <a:rPr lang="fa-IR" dirty="0" smtClean="0"/>
              <a:t>در احتمال فقط پدیده های تصادفی را مطالعه خواهیم کرد.</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3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71810"/>
            <a:ext cx="8229600" cy="3286148"/>
          </a:xfrm>
        </p:spPr>
        <p:txBody>
          <a:bodyPr>
            <a:normAutofit lnSpcReduction="10000"/>
          </a:bodyPr>
          <a:lstStyle/>
          <a:p>
            <a:r>
              <a:rPr lang="fa-IR" dirty="0" smtClean="0"/>
              <a:t>در یک ازمایش یا بازی یا اتفاق ،تصادفی می دانیم چه حالت هایی ممکن است اتفاق بیفتد .ولی به طور معمول ما به وقوع بعضی حالت ها تمایل بیشتری داریم . </a:t>
            </a:r>
          </a:p>
          <a:p>
            <a:r>
              <a:rPr lang="fa-IR" dirty="0" smtClean="0"/>
              <a:t>مثال :در یک روز ابری می خواهیم برای گردش و تفریح بیرون برویم . می دانیم شاید باران ببارد و شاید بارن نبارد . به عبارت دیگر فضای نمونه (باران می بارد ،باران نمیبارد ) است ولی بی شک ما بیشتر تمایل داریم باران نبارد . به نباریدن باران </a:t>
            </a:r>
            <a:r>
              <a:rPr lang="fa-IR" b="1" dirty="0" smtClean="0">
                <a:solidFill>
                  <a:srgbClr val="0070C0"/>
                </a:solidFill>
              </a:rPr>
              <a:t>پیشامد</a:t>
            </a:r>
            <a:r>
              <a:rPr lang="fa-IR" dirty="0" smtClean="0"/>
              <a:t> گوییم .</a:t>
            </a:r>
            <a:br>
              <a:rPr lang="fa-IR" dirty="0" smtClean="0"/>
            </a:br>
            <a:r>
              <a:rPr lang="fa-IR" dirty="0" smtClean="0"/>
              <a:t>پیشامد به قسمتی از فضای نمونه پیشامد گویند.</a:t>
            </a:r>
            <a:endParaRPr lang="fa-IR" dirty="0"/>
          </a:p>
        </p:txBody>
      </p:sp>
      <p:sp>
        <p:nvSpPr>
          <p:cNvPr id="2" name="Title 1"/>
          <p:cNvSpPr>
            <a:spLocks noGrp="1"/>
          </p:cNvSpPr>
          <p:nvPr>
            <p:ph type="title"/>
          </p:nvPr>
        </p:nvSpPr>
        <p:spPr>
          <a:xfrm>
            <a:off x="457200" y="642918"/>
            <a:ext cx="8229600" cy="2428892"/>
          </a:xfrm>
        </p:spPr>
        <p:txBody>
          <a:bodyPr>
            <a:normAutofit fontScale="90000"/>
          </a:bodyPr>
          <a:lstStyle/>
          <a:p>
            <a:pPr algn="r"/>
            <a:r>
              <a:rPr lang="fa-IR" dirty="0" smtClean="0"/>
              <a:t>پیشامد : به مواردی که ممکن است در یک مسئله احتمال اتفاق بیفتد .(در پرتاب سکه) </a:t>
            </a:r>
            <a:br>
              <a:rPr lang="fa-IR" dirty="0" smtClean="0"/>
            </a:br>
            <a:r>
              <a:rPr lang="fa-IR" b="1" dirty="0" smtClean="0">
                <a:solidFill>
                  <a:srgbClr val="7030A0"/>
                </a:solidFill>
              </a:rPr>
              <a:t>پیشامد مطلوب</a:t>
            </a:r>
            <a:r>
              <a:rPr lang="fa-IR" dirty="0" smtClean="0"/>
              <a:t/>
            </a:r>
            <a:br>
              <a:rPr lang="fa-IR" dirty="0" smtClean="0"/>
            </a:br>
            <a:r>
              <a:rPr lang="fa-IR" dirty="0" smtClean="0"/>
              <a:t>قسمتی از فضای نمونه که ما تمایل داریم اتفاق بیفتد.</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3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3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t>احتمال چند حالت دارد؟</a:t>
            </a:r>
            <a:br>
              <a:rPr lang="fa-IR" b="1" dirty="0" smtClean="0"/>
            </a:br>
            <a:r>
              <a:rPr lang="fa-IR" dirty="0" smtClean="0"/>
              <a:t>سه حالت</a:t>
            </a:r>
            <a:endParaRPr lang="fa-IR" dirty="0"/>
          </a:p>
        </p:txBody>
      </p:sp>
      <p:sp>
        <p:nvSpPr>
          <p:cNvPr id="3" name="Content Placeholder 2"/>
          <p:cNvSpPr>
            <a:spLocks noGrp="1"/>
          </p:cNvSpPr>
          <p:nvPr>
            <p:ph idx="1"/>
          </p:nvPr>
        </p:nvSpPr>
        <p:spPr>
          <a:xfrm>
            <a:off x="457200" y="1600200"/>
            <a:ext cx="8401080" cy="4525963"/>
          </a:xfrm>
        </p:spPr>
        <p:txBody>
          <a:bodyPr/>
          <a:lstStyle/>
          <a:p>
            <a:r>
              <a:rPr lang="fa-IR" b="1" dirty="0" smtClean="0"/>
              <a:t>احتمال ممکن: </a:t>
            </a:r>
            <a:r>
              <a:rPr lang="fa-IR" dirty="0" smtClean="0"/>
              <a:t>مثال:انداختن سکه یارویا زیرمی آید برابر است.</a:t>
            </a:r>
          </a:p>
          <a:p>
            <a:r>
              <a:rPr lang="fa-IR" b="1" dirty="0" smtClean="0"/>
              <a:t>احتمال غیر ممکن:</a:t>
            </a:r>
            <a:r>
              <a:rPr lang="fa-IR" dirty="0" smtClean="0"/>
              <a:t>هرگز اتفاق نمی افتد . با عدد صفر برابر است. مثلا احتمال این که این مرغ پر نداشته باشد محال است. یا پرواز سنگ</a:t>
            </a:r>
          </a:p>
          <a:p>
            <a:r>
              <a:rPr lang="fa-IR" b="1" dirty="0" smtClean="0"/>
              <a:t>احتمال قطعی : </a:t>
            </a:r>
            <a:r>
              <a:rPr lang="fa-IR" dirty="0" smtClean="0"/>
              <a:t>حتما اتفاق می افتد .با عدد یک برابر است .مثال: احتمال این که گاو 4 پا داشته باشد حتمی است.</a:t>
            </a:r>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32"/>
            <a:ext cx="8229600" cy="1071570"/>
          </a:xfrm>
        </p:spPr>
        <p:txBody>
          <a:bodyPr>
            <a:normAutofit/>
          </a:bodyPr>
          <a:lstStyle/>
          <a:p>
            <a:pPr algn="r"/>
            <a:r>
              <a:rPr lang="fa-IR" b="1" dirty="0" smtClean="0"/>
              <a:t>نکته:</a:t>
            </a:r>
            <a:endParaRPr lang="fa-IR" b="1" dirty="0"/>
          </a:p>
        </p:txBody>
      </p:sp>
      <p:sp>
        <p:nvSpPr>
          <p:cNvPr id="3" name="Content Placeholder 2"/>
          <p:cNvSpPr>
            <a:spLocks noGrp="1"/>
          </p:cNvSpPr>
          <p:nvPr>
            <p:ph idx="1"/>
          </p:nvPr>
        </p:nvSpPr>
        <p:spPr>
          <a:xfrm>
            <a:off x="457200" y="2357431"/>
            <a:ext cx="8229600" cy="2643206"/>
          </a:xfrm>
        </p:spPr>
        <p:txBody>
          <a:bodyPr/>
          <a:lstStyle/>
          <a:p>
            <a:r>
              <a:rPr lang="fa-IR" dirty="0" smtClean="0"/>
              <a:t>همیشه مجموع احتمال برابر</a:t>
            </a:r>
            <a:r>
              <a:rPr lang="fa-IR" dirty="0" smtClean="0">
                <a:solidFill>
                  <a:schemeClr val="tx2"/>
                </a:solidFill>
              </a:rPr>
              <a:t> </a:t>
            </a:r>
            <a:r>
              <a:rPr lang="fa-IR" b="1" dirty="0" smtClean="0">
                <a:solidFill>
                  <a:schemeClr val="tx2"/>
                </a:solidFill>
              </a:rPr>
              <a:t>یک</a:t>
            </a:r>
            <a:r>
              <a:rPr lang="fa-IR" dirty="0" smtClean="0">
                <a:solidFill>
                  <a:schemeClr val="tx2"/>
                </a:solidFill>
              </a:rPr>
              <a:t> </a:t>
            </a:r>
            <a:r>
              <a:rPr lang="fa-IR" dirty="0" smtClean="0"/>
              <a:t>می شود.</a:t>
            </a:r>
          </a:p>
          <a:p>
            <a:r>
              <a:rPr lang="fa-IR" dirty="0" smtClean="0"/>
              <a:t>همیشه مقدار احتمال بین </a:t>
            </a:r>
            <a:r>
              <a:rPr lang="fa-IR" b="1" dirty="0" smtClean="0">
                <a:solidFill>
                  <a:srgbClr val="7030A0"/>
                </a:solidFill>
              </a:rPr>
              <a:t>1 و </a:t>
            </a:r>
            <a:r>
              <a:rPr lang="fa-IR" dirty="0" smtClean="0">
                <a:solidFill>
                  <a:srgbClr val="7030A0"/>
                </a:solidFill>
              </a:rPr>
              <a:t>0</a:t>
            </a:r>
            <a:r>
              <a:rPr lang="fa-IR" dirty="0" smtClean="0"/>
              <a:t> می شود.</a:t>
            </a:r>
          </a:p>
          <a:p>
            <a:r>
              <a:rPr lang="fa-IR" dirty="0" smtClean="0"/>
              <a:t>هیچ عددی وجود ندارد که احتمال آن بزرگتر از </a:t>
            </a:r>
            <a:r>
              <a:rPr lang="fa-IR" b="1" dirty="0" smtClean="0"/>
              <a:t>یک </a:t>
            </a:r>
            <a:r>
              <a:rPr lang="fa-IR" dirty="0" smtClean="0"/>
              <a:t>باشد.</a:t>
            </a:r>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fa-IR" dirty="0" smtClean="0"/>
              <a:t>برای محاسبه احتمال دو روش داریم:</a:t>
            </a:r>
            <a:br>
              <a:rPr lang="fa-IR" dirty="0" smtClean="0"/>
            </a:br>
            <a:r>
              <a:rPr lang="fa-IR" b="1" dirty="0" smtClean="0"/>
              <a:t>روش اول:</a:t>
            </a:r>
            <a:r>
              <a:rPr lang="fa-IR" dirty="0" smtClean="0"/>
              <a:t>. احتمال تجربی </a:t>
            </a:r>
            <a:endParaRPr lang="fa-IR" b="1" dirty="0" smtClean="0"/>
          </a:p>
          <a:p>
            <a:r>
              <a:rPr lang="fa-IR" b="1" dirty="0" smtClean="0"/>
              <a:t> </a:t>
            </a:r>
            <a:r>
              <a:rPr lang="fa-IR" dirty="0" smtClean="0"/>
              <a:t>از اطلاعات جمع آوری شده و یا انجام آزمایش استفاد می کنیم.یعنی دست به تجربه می زنیم .مثال : اگر احتمال ظاهر شدن در پرتاب سکه را بخواهند ،سکه را به دفعات زیاد پرتاب می کنیم بعد یک کسر نوشته که مخرج تعداد پرتاب ها و صورت تعداد روهای ظاهر شده را نشان می </a:t>
            </a:r>
            <a:br>
              <a:rPr lang="fa-IR" dirty="0" smtClean="0"/>
            </a:br>
            <a:r>
              <a:rPr lang="fa-IR" dirty="0" smtClean="0"/>
              <a:t>در احتمال تجربی اول آزمایش را چندین بار تکرار می کنیم.</a:t>
            </a:r>
            <a:endParaRPr lang="fa-IR" dirty="0"/>
          </a:p>
        </p:txBody>
      </p:sp>
      <p:sp>
        <p:nvSpPr>
          <p:cNvPr id="2" name="Title 1"/>
          <p:cNvSpPr>
            <a:spLocks noGrp="1"/>
          </p:cNvSpPr>
          <p:nvPr>
            <p:ph type="title"/>
          </p:nvPr>
        </p:nvSpPr>
        <p:spPr/>
        <p:txBody>
          <a:bodyPr>
            <a:normAutofit/>
          </a:bodyPr>
          <a:lstStyle/>
          <a:p>
            <a:pPr algn="r"/>
            <a:r>
              <a:rPr lang="fa-IR" dirty="0" smtClean="0"/>
              <a:t>احتمال تجربی</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3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3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sz="4000" b="1" dirty="0" smtClean="0"/>
              <a:t>مثال: در صدبار پرتاب یک سکه 20 مرتبه پشت ظاهر شده احتمال ظاهر شدن پشت را حساب کنید؟</a:t>
            </a:r>
            <a:endParaRPr lang="fa-IR" sz="4000" b="1" dirty="0"/>
          </a:p>
        </p:txBody>
      </p:sp>
      <p:sp>
        <p:nvSpPr>
          <p:cNvPr id="2" name="Title 1"/>
          <p:cNvSpPr>
            <a:spLocks noGrp="1"/>
          </p:cNvSpPr>
          <p:nvPr>
            <p:ph type="title"/>
          </p:nvPr>
        </p:nvSpPr>
        <p:spPr>
          <a:xfrm>
            <a:off x="214282" y="214290"/>
            <a:ext cx="8229600" cy="1143000"/>
          </a:xfrm>
        </p:spPr>
        <p:txBody>
          <a:bodyPr>
            <a:normAutofit/>
          </a:bodyPr>
          <a:lstStyle/>
          <a:p>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150</TotalTime>
  <Words>459</Words>
  <Application>Microsoft Office PowerPoint</Application>
  <PresentationFormat>On-screen Show (4:3)</PresentationFormat>
  <Paragraphs>39</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Lucida Sans Unicode</vt:lpstr>
      <vt:lpstr>Verdana</vt:lpstr>
      <vt:lpstr>Wingdings 2</vt:lpstr>
      <vt:lpstr>Wingdings 3</vt:lpstr>
      <vt:lpstr>Concourse</vt:lpstr>
      <vt:lpstr>فصل 6   مفهوم احتمال  صفحه 112 در زندگی روز مره از کلماتی مانند شاید ،ممکن است «احتمالا» و... استفاده شود.</vt:lpstr>
      <vt:lpstr>واژه احتمال</vt:lpstr>
      <vt:lpstr>. مفاهیم و اصطلاحات مربوط به احتمال </vt:lpstr>
      <vt:lpstr>در احتمال فقط پدیده های تصادفی را مطالعه خواهیم کرد.</vt:lpstr>
      <vt:lpstr>پیشامد : به مواردی که ممکن است در یک مسئله احتمال اتفاق بیفتد .(در پرتاب سکه)  پیشامد مطلوب قسمتی از فضای نمونه که ما تمایل داریم اتفاق بیفتد.</vt:lpstr>
      <vt:lpstr>احتمال چند حالت دارد؟ سه حالت</vt:lpstr>
      <vt:lpstr>نکته:</vt:lpstr>
      <vt:lpstr>احتمال تجربی</vt:lpstr>
      <vt:lpstr>PowerPoint Presentation</vt:lpstr>
      <vt:lpstr>PowerPoint Presentation</vt:lpstr>
      <vt:lpstr>روش کلاسیک</vt:lpstr>
      <vt:lpstr>نکته:</vt:lpstr>
      <vt:lpstr>احتمال غیر ممکن</vt:lpstr>
      <vt:lpstr>احتمال حتمی</vt:lpstr>
    </vt:vector>
  </TitlesOfParts>
  <Company>www.AsanDownload.com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AsanDownload</dc:creator>
  <cp:lastModifiedBy>omid arzi</cp:lastModifiedBy>
  <cp:revision>19</cp:revision>
  <dcterms:created xsi:type="dcterms:W3CDTF">2012-10-09T13:51:49Z</dcterms:created>
  <dcterms:modified xsi:type="dcterms:W3CDTF">2022-01-31T17:22:09Z</dcterms:modified>
</cp:coreProperties>
</file>