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Lst>
  <p:sldIdLst>
    <p:sldId id="301" r:id="rId4"/>
    <p:sldId id="300" r:id="rId5"/>
    <p:sldId id="260" r:id="rId6"/>
    <p:sldId id="265" r:id="rId7"/>
    <p:sldId id="261" r:id="rId8"/>
    <p:sldId id="263" r:id="rId9"/>
    <p:sldId id="264" r:id="rId10"/>
    <p:sldId id="266" r:id="rId11"/>
    <p:sldId id="267" r:id="rId12"/>
    <p:sldId id="268" r:id="rId13"/>
    <p:sldId id="269" r:id="rId14"/>
    <p:sldId id="270" r:id="rId15"/>
    <p:sldId id="271" r:id="rId16"/>
    <p:sldId id="272" r:id="rId17"/>
    <p:sldId id="273" r:id="rId18"/>
    <p:sldId id="279" r:id="rId19"/>
    <p:sldId id="280" r:id="rId20"/>
    <p:sldId id="282" r:id="rId21"/>
    <p:sldId id="283" r:id="rId22"/>
    <p:sldId id="284" r:id="rId23"/>
    <p:sldId id="286" r:id="rId24"/>
    <p:sldId id="295" r:id="rId25"/>
    <p:sldId id="287" r:id="rId26"/>
    <p:sldId id="288" r:id="rId27"/>
    <p:sldId id="293" r:id="rId28"/>
    <p:sldId id="294" r:id="rId29"/>
    <p:sldId id="296" r:id="rId30"/>
    <p:sldId id="289" r:id="rId31"/>
    <p:sldId id="291" r:id="rId32"/>
    <p:sldId id="297" r:id="rId33"/>
    <p:sldId id="298" r:id="rId34"/>
    <p:sldId id="307" r:id="rId35"/>
    <p:sldId id="304" r:id="rId3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656" autoAdjust="0"/>
    <p:restoredTop sz="94660"/>
  </p:normalViewPr>
  <p:slideViewPr>
    <p:cSldViewPr>
      <p:cViewPr varScale="1">
        <p:scale>
          <a:sx n="56" d="100"/>
          <a:sy n="56" d="100"/>
        </p:scale>
        <p:origin x="100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3DEA899-CADD-49EF-AC4A-BF1E15F6D73F}" type="datetimeFigureOut">
              <a:rPr lang="fa-IR" smtClean="0"/>
              <a:t>07/08/1443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85031D3-E07C-47F9-BB97-6C650431480A}" type="slidenum">
              <a:rPr lang="fa-IR" smtClean="0"/>
              <a:t>‹#›</a:t>
            </a:fld>
            <a:endParaRPr lang="fa-IR"/>
          </a:p>
        </p:txBody>
      </p:sp>
    </p:spTree>
    <p:extLst>
      <p:ext uri="{BB962C8B-B14F-4D97-AF65-F5344CB8AC3E}">
        <p14:creationId xmlns:p14="http://schemas.microsoft.com/office/powerpoint/2010/main" val="3511686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3DEA899-CADD-49EF-AC4A-BF1E15F6D73F}" type="datetimeFigureOut">
              <a:rPr lang="fa-IR" smtClean="0"/>
              <a:t>07/08/1443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85031D3-E07C-47F9-BB97-6C650431480A}" type="slidenum">
              <a:rPr lang="fa-IR" smtClean="0"/>
              <a:t>‹#›</a:t>
            </a:fld>
            <a:endParaRPr lang="fa-IR"/>
          </a:p>
        </p:txBody>
      </p:sp>
    </p:spTree>
    <p:extLst>
      <p:ext uri="{BB962C8B-B14F-4D97-AF65-F5344CB8AC3E}">
        <p14:creationId xmlns:p14="http://schemas.microsoft.com/office/powerpoint/2010/main" val="3201398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3DEA899-CADD-49EF-AC4A-BF1E15F6D73F}" type="datetimeFigureOut">
              <a:rPr lang="fa-IR" smtClean="0"/>
              <a:t>07/08/1443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85031D3-E07C-47F9-BB97-6C650431480A}" type="slidenum">
              <a:rPr lang="fa-IR" smtClean="0"/>
              <a:t>‹#›</a:t>
            </a:fld>
            <a:endParaRPr lang="fa-IR"/>
          </a:p>
        </p:txBody>
      </p:sp>
    </p:spTree>
    <p:extLst>
      <p:ext uri="{BB962C8B-B14F-4D97-AF65-F5344CB8AC3E}">
        <p14:creationId xmlns:p14="http://schemas.microsoft.com/office/powerpoint/2010/main" val="129212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917720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037625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30962654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987255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337114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739737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2793736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620500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3DEA899-CADD-49EF-AC4A-BF1E15F6D73F}" type="datetimeFigureOut">
              <a:rPr lang="fa-IR" smtClean="0"/>
              <a:t>07/08/1443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85031D3-E07C-47F9-BB97-6C650431480A}" type="slidenum">
              <a:rPr lang="fa-IR" smtClean="0"/>
              <a:t>‹#›</a:t>
            </a:fld>
            <a:endParaRPr lang="fa-IR"/>
          </a:p>
        </p:txBody>
      </p:sp>
    </p:spTree>
    <p:extLst>
      <p:ext uri="{BB962C8B-B14F-4D97-AF65-F5344CB8AC3E}">
        <p14:creationId xmlns:p14="http://schemas.microsoft.com/office/powerpoint/2010/main" val="2398068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980230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176080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274787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64036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132661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83852740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791581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12772370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777687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404100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DEA899-CADD-49EF-AC4A-BF1E15F6D73F}" type="datetimeFigureOut">
              <a:rPr lang="fa-IR" smtClean="0"/>
              <a:t>07/08/1443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85031D3-E07C-47F9-BB97-6C650431480A}" type="slidenum">
              <a:rPr lang="fa-IR" smtClean="0"/>
              <a:t>‹#›</a:t>
            </a:fld>
            <a:endParaRPr lang="fa-IR"/>
          </a:p>
        </p:txBody>
      </p:sp>
    </p:spTree>
    <p:extLst>
      <p:ext uri="{BB962C8B-B14F-4D97-AF65-F5344CB8AC3E}">
        <p14:creationId xmlns:p14="http://schemas.microsoft.com/office/powerpoint/2010/main" val="37288520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7650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88194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792099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B3C1F2-FCE2-4CA0-995C-E18759FF1E82}" type="datetimeFigureOut">
              <a:rPr lang="en-US" smtClean="0">
                <a:solidFill>
                  <a:srgbClr val="F0A22E">
                    <a:shade val="75000"/>
                  </a:srgbClr>
                </a:solidFill>
              </a:rPr>
              <a:pPr/>
              <a:t>2/9/2022</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04C4C2FF-7FA6-4E38-9BFB-2DA290C615D4}" type="slidenum">
              <a:rPr lang="en-US" smtClean="0">
                <a:solidFill>
                  <a:srgbClr val="F0A22E">
                    <a:shade val="75000"/>
                  </a:srgbClr>
                </a:solidFill>
              </a:rPr>
              <a:pPr/>
              <a:t>‹#›</a:t>
            </a:fld>
            <a:endParaRPr lang="en-US">
              <a:solidFill>
                <a:srgbClr val="F0A22E">
                  <a:shade val="75000"/>
                </a:srgbClr>
              </a:solidFill>
            </a:endParaRPr>
          </a:p>
        </p:txBody>
      </p:sp>
    </p:spTree>
    <p:extLst>
      <p:ext uri="{BB962C8B-B14F-4D97-AF65-F5344CB8AC3E}">
        <p14:creationId xmlns:p14="http://schemas.microsoft.com/office/powerpoint/2010/main" val="369112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3DEA899-CADD-49EF-AC4A-BF1E15F6D73F}" type="datetimeFigureOut">
              <a:rPr lang="fa-IR" smtClean="0"/>
              <a:t>07/08/1443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85031D3-E07C-47F9-BB97-6C650431480A}" type="slidenum">
              <a:rPr lang="fa-IR" smtClean="0"/>
              <a:t>‹#›</a:t>
            </a:fld>
            <a:endParaRPr lang="fa-IR"/>
          </a:p>
        </p:txBody>
      </p:sp>
    </p:spTree>
    <p:extLst>
      <p:ext uri="{BB962C8B-B14F-4D97-AF65-F5344CB8AC3E}">
        <p14:creationId xmlns:p14="http://schemas.microsoft.com/office/powerpoint/2010/main" val="869709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3DEA899-CADD-49EF-AC4A-BF1E15F6D73F}" type="datetimeFigureOut">
              <a:rPr lang="fa-IR" smtClean="0"/>
              <a:t>07/08/1443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85031D3-E07C-47F9-BB97-6C650431480A}" type="slidenum">
              <a:rPr lang="fa-IR" smtClean="0"/>
              <a:t>‹#›</a:t>
            </a:fld>
            <a:endParaRPr lang="fa-IR"/>
          </a:p>
        </p:txBody>
      </p:sp>
    </p:spTree>
    <p:extLst>
      <p:ext uri="{BB962C8B-B14F-4D97-AF65-F5344CB8AC3E}">
        <p14:creationId xmlns:p14="http://schemas.microsoft.com/office/powerpoint/2010/main" val="1181792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3DEA899-CADD-49EF-AC4A-BF1E15F6D73F}" type="datetimeFigureOut">
              <a:rPr lang="fa-IR" smtClean="0"/>
              <a:t>07/08/1443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85031D3-E07C-47F9-BB97-6C650431480A}" type="slidenum">
              <a:rPr lang="fa-IR" smtClean="0"/>
              <a:t>‹#›</a:t>
            </a:fld>
            <a:endParaRPr lang="fa-IR"/>
          </a:p>
        </p:txBody>
      </p:sp>
    </p:spTree>
    <p:extLst>
      <p:ext uri="{BB962C8B-B14F-4D97-AF65-F5344CB8AC3E}">
        <p14:creationId xmlns:p14="http://schemas.microsoft.com/office/powerpoint/2010/main" val="3700466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DEA899-CADD-49EF-AC4A-BF1E15F6D73F}" type="datetimeFigureOut">
              <a:rPr lang="fa-IR" smtClean="0"/>
              <a:t>07/08/1443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85031D3-E07C-47F9-BB97-6C650431480A}" type="slidenum">
              <a:rPr lang="fa-IR" smtClean="0"/>
              <a:t>‹#›</a:t>
            </a:fld>
            <a:endParaRPr lang="fa-IR"/>
          </a:p>
        </p:txBody>
      </p:sp>
    </p:spTree>
    <p:extLst>
      <p:ext uri="{BB962C8B-B14F-4D97-AF65-F5344CB8AC3E}">
        <p14:creationId xmlns:p14="http://schemas.microsoft.com/office/powerpoint/2010/main" val="6375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EA899-CADD-49EF-AC4A-BF1E15F6D73F}" type="datetimeFigureOut">
              <a:rPr lang="fa-IR" smtClean="0"/>
              <a:t>07/08/1443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85031D3-E07C-47F9-BB97-6C650431480A}" type="slidenum">
              <a:rPr lang="fa-IR" smtClean="0"/>
              <a:t>‹#›</a:t>
            </a:fld>
            <a:endParaRPr lang="fa-IR"/>
          </a:p>
        </p:txBody>
      </p:sp>
    </p:spTree>
    <p:extLst>
      <p:ext uri="{BB962C8B-B14F-4D97-AF65-F5344CB8AC3E}">
        <p14:creationId xmlns:p14="http://schemas.microsoft.com/office/powerpoint/2010/main" val="170311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DEA899-CADD-49EF-AC4A-BF1E15F6D73F}" type="datetimeFigureOut">
              <a:rPr lang="fa-IR" smtClean="0"/>
              <a:t>07/08/1443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85031D3-E07C-47F9-BB97-6C650431480A}" type="slidenum">
              <a:rPr lang="fa-IR" smtClean="0"/>
              <a:t>‹#›</a:t>
            </a:fld>
            <a:endParaRPr lang="fa-IR"/>
          </a:p>
        </p:txBody>
      </p:sp>
    </p:spTree>
    <p:extLst>
      <p:ext uri="{BB962C8B-B14F-4D97-AF65-F5344CB8AC3E}">
        <p14:creationId xmlns:p14="http://schemas.microsoft.com/office/powerpoint/2010/main" val="180553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3DEA899-CADD-49EF-AC4A-BF1E15F6D73F}" type="datetimeFigureOut">
              <a:rPr lang="fa-IR" smtClean="0"/>
              <a:t>07/08/1443</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85031D3-E07C-47F9-BB97-6C650431480A}" type="slidenum">
              <a:rPr lang="fa-IR" smtClean="0"/>
              <a:t>‹#›</a:t>
            </a:fld>
            <a:endParaRPr lang="fa-IR"/>
          </a:p>
        </p:txBody>
      </p:sp>
    </p:spTree>
    <p:extLst>
      <p:ext uri="{BB962C8B-B14F-4D97-AF65-F5344CB8AC3E}">
        <p14:creationId xmlns:p14="http://schemas.microsoft.com/office/powerpoint/2010/main" val="3659531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rtl="0"/>
            <a:fld id="{3CB3C1F2-FCE2-4CA0-995C-E18759FF1E82}" type="datetimeFigureOut">
              <a:rPr lang="en-US" smtClean="0">
                <a:solidFill>
                  <a:srgbClr val="F0A22E">
                    <a:shade val="75000"/>
                  </a:srgbClr>
                </a:solidFill>
              </a:rPr>
              <a:pPr rtl="0"/>
              <a:t>2/9/2022</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rtl="0"/>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rtl="0"/>
            <a:fld id="{04C4C2FF-7FA6-4E38-9BFB-2DA290C615D4}" type="slidenum">
              <a:rPr lang="en-US" smtClean="0">
                <a:solidFill>
                  <a:srgbClr val="F0A22E">
                    <a:shade val="75000"/>
                  </a:srgbClr>
                </a:solidFill>
              </a:rPr>
              <a:pPr rtl="0"/>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2434967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rtl="0"/>
            <a:fld id="{3CB3C1F2-FCE2-4CA0-995C-E18759FF1E82}" type="datetimeFigureOut">
              <a:rPr lang="en-US" smtClean="0">
                <a:solidFill>
                  <a:srgbClr val="F0A22E">
                    <a:shade val="75000"/>
                  </a:srgbClr>
                </a:solidFill>
              </a:rPr>
              <a:pPr rtl="0"/>
              <a:t>2/9/2022</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rtl="0"/>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rtl="0"/>
            <a:fld id="{04C4C2FF-7FA6-4E38-9BFB-2DA290C615D4}" type="slidenum">
              <a:rPr lang="en-US" smtClean="0">
                <a:solidFill>
                  <a:srgbClr val="F0A22E">
                    <a:shade val="75000"/>
                  </a:srgbClr>
                </a:solidFill>
              </a:rPr>
              <a:pPr rtl="0"/>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2718693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
            <a:ext cx="8458200" cy="714355"/>
          </a:xfrm>
        </p:spPr>
        <p:txBody>
          <a:bodyPr>
            <a:noAutofit/>
          </a:bodyPr>
          <a:lstStyle/>
          <a:p>
            <a:pPr algn="r" rtl="1"/>
            <a:r>
              <a:rPr lang="fa-IR" sz="5400" dirty="0" smtClean="0">
                <a:solidFill>
                  <a:schemeClr val="accent1"/>
                </a:solidFill>
                <a:cs typeface="2  Arshia" pitchFamily="2" charset="-78"/>
              </a:rPr>
              <a:t> </a:t>
            </a:r>
            <a:endParaRPr lang="en-US" sz="5400" dirty="0">
              <a:solidFill>
                <a:schemeClr val="accent1"/>
              </a:solidFill>
              <a:cs typeface="2  Arshia" pitchFamily="2" charset="-78"/>
            </a:endParaRPr>
          </a:p>
        </p:txBody>
      </p:sp>
      <p:sp>
        <p:nvSpPr>
          <p:cNvPr id="3" name="Subtitle 2"/>
          <p:cNvSpPr>
            <a:spLocks noGrp="1"/>
          </p:cNvSpPr>
          <p:nvPr>
            <p:ph type="subTitle" idx="1"/>
          </p:nvPr>
        </p:nvSpPr>
        <p:spPr>
          <a:xfrm>
            <a:off x="-252536" y="-171400"/>
            <a:ext cx="9612560" cy="7101408"/>
          </a:xfrm>
        </p:spPr>
        <p:txBody>
          <a:bodyPr/>
          <a:lstStyle/>
          <a:p>
            <a:endParaRPr lang="en-US" dirty="0"/>
          </a:p>
        </p:txBody>
      </p:sp>
      <p:pic>
        <p:nvPicPr>
          <p:cNvPr id="1029"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142976" y="0"/>
            <a:ext cx="7219950" cy="6086475"/>
          </a:xfrm>
          <a:prstGeom prst="rect">
            <a:avLst/>
          </a:prstGeom>
          <a:noFill/>
          <a:ln w="9525">
            <a:noFill/>
            <a:miter lim="800000"/>
            <a:headEnd/>
            <a:tailEnd/>
          </a:ln>
          <a:effectLst/>
        </p:spPr>
      </p:pic>
    </p:spTree>
    <p:extLst>
      <p:ext uri="{BB962C8B-B14F-4D97-AF65-F5344CB8AC3E}">
        <p14:creationId xmlns:p14="http://schemas.microsoft.com/office/powerpoint/2010/main" val="1538125543"/>
      </p:ext>
    </p:extLst>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43287" y="1404065"/>
            <a:ext cx="3756705" cy="584775"/>
          </a:xfrm>
          <a:prstGeom prst="rect">
            <a:avLst/>
          </a:prstGeom>
          <a:noFill/>
        </p:spPr>
        <p:txBody>
          <a:bodyPr wrap="square" rtlCol="1">
            <a:spAutoFit/>
          </a:bodyPr>
          <a:lstStyle/>
          <a:p>
            <a:pPr algn="l"/>
            <a:r>
              <a:rPr lang="en-US" sz="3200" dirty="0" smtClean="0">
                <a:solidFill>
                  <a:srgbClr val="00B0F0"/>
                </a:solidFill>
              </a:rPr>
              <a:t>Clustering</a:t>
            </a:r>
            <a:endParaRPr lang="fa-IR" sz="3200" dirty="0">
              <a:solidFill>
                <a:srgbClr val="00B0F0"/>
              </a:solidFill>
            </a:endParaRPr>
          </a:p>
        </p:txBody>
      </p:sp>
      <p:sp>
        <p:nvSpPr>
          <p:cNvPr id="3" name="TextBox 2"/>
          <p:cNvSpPr txBox="1"/>
          <p:nvPr/>
        </p:nvSpPr>
        <p:spPr>
          <a:xfrm>
            <a:off x="344905" y="2047488"/>
            <a:ext cx="8259543" cy="2677656"/>
          </a:xfrm>
          <a:prstGeom prst="rect">
            <a:avLst/>
          </a:prstGeom>
          <a:noFill/>
        </p:spPr>
        <p:txBody>
          <a:bodyPr wrap="square" rtlCol="1">
            <a:spAutoFit/>
          </a:bodyPr>
          <a:lstStyle/>
          <a:p>
            <a:r>
              <a:rPr lang="fa-IR" sz="2400" dirty="0" smtClean="0"/>
              <a:t>بخش بندی یک جمعیت ناهماهنگ به زیر بخش های هماهنگ تر</a:t>
            </a:r>
          </a:p>
          <a:p>
            <a:r>
              <a:rPr lang="fa-IR" sz="2400" dirty="0" smtClean="0"/>
              <a:t>تفاوت خوشه بندی با طبقه بندی :</a:t>
            </a:r>
          </a:p>
          <a:p>
            <a:r>
              <a:rPr lang="fa-IR" sz="2400" dirty="0" smtClean="0"/>
              <a:t>در طبقه بندی هر طبقه از قبل تعریف شده است اما در خوشه بندی هیچ بینشی از قبل در مورد خوشه ها وجود ندارد</a:t>
            </a:r>
          </a:p>
          <a:p>
            <a:pPr algn="just"/>
            <a:r>
              <a:rPr lang="fa-IR" sz="2400" dirty="0" smtClean="0"/>
              <a:t>در طبقه بندی هر رکورد بر اساس یک مدل که از مثال های از قبل طبقه بندی شده به دست آمده است طبقه بندی می شود اما در خوشه بندی هیچ کلاس یا طبقه ای از قبل تعریف نشده است.</a:t>
            </a:r>
          </a:p>
        </p:txBody>
      </p:sp>
      <p:sp>
        <p:nvSpPr>
          <p:cNvPr id="9" name="TextBox 8"/>
          <p:cNvSpPr txBox="1"/>
          <p:nvPr/>
        </p:nvSpPr>
        <p:spPr>
          <a:xfrm>
            <a:off x="539553" y="4869160"/>
            <a:ext cx="8064896" cy="830997"/>
          </a:xfrm>
          <a:prstGeom prst="rect">
            <a:avLst/>
          </a:prstGeom>
          <a:noFill/>
        </p:spPr>
        <p:txBody>
          <a:bodyPr wrap="square" rtlCol="1">
            <a:spAutoFit/>
          </a:bodyPr>
          <a:lstStyle/>
          <a:p>
            <a:r>
              <a:rPr lang="fa-IR" sz="2400" dirty="0" smtClean="0"/>
              <a:t>خوشه بندی معمولا قبل از دیگر تکنیک ها به منظور بیشتر همگون شدن داده ها انجام می شود</a:t>
            </a:r>
            <a:endParaRPr lang="fa-IR" sz="2400" dirty="0"/>
          </a:p>
        </p:txBody>
      </p:sp>
    </p:spTree>
    <p:extLst>
      <p:ext uri="{BB962C8B-B14F-4D97-AF65-F5344CB8AC3E}">
        <p14:creationId xmlns:p14="http://schemas.microsoft.com/office/powerpoint/2010/main" val="337681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27584" y="1268760"/>
            <a:ext cx="1656184" cy="584775"/>
          </a:xfrm>
          <a:prstGeom prst="rect">
            <a:avLst/>
          </a:prstGeom>
          <a:noFill/>
        </p:spPr>
        <p:txBody>
          <a:bodyPr wrap="square" rtlCol="1">
            <a:spAutoFit/>
          </a:bodyPr>
          <a:lstStyle/>
          <a:p>
            <a:pPr algn="l"/>
            <a:r>
              <a:rPr lang="en-US" sz="3200" dirty="0" smtClean="0">
                <a:solidFill>
                  <a:srgbClr val="00B0F0"/>
                </a:solidFill>
              </a:rPr>
              <a:t>Profiling</a:t>
            </a:r>
            <a:endParaRPr lang="fa-IR" sz="3200" dirty="0">
              <a:solidFill>
                <a:srgbClr val="00B0F0"/>
              </a:solidFill>
            </a:endParaRPr>
          </a:p>
        </p:txBody>
      </p:sp>
      <p:sp>
        <p:nvSpPr>
          <p:cNvPr id="3" name="TextBox 2"/>
          <p:cNvSpPr txBox="1"/>
          <p:nvPr/>
        </p:nvSpPr>
        <p:spPr>
          <a:xfrm>
            <a:off x="332329" y="2420888"/>
            <a:ext cx="8272119" cy="2677656"/>
          </a:xfrm>
          <a:prstGeom prst="rect">
            <a:avLst/>
          </a:prstGeom>
          <a:noFill/>
        </p:spPr>
        <p:txBody>
          <a:bodyPr wrap="square" rtlCol="1">
            <a:spAutoFit/>
          </a:bodyPr>
          <a:lstStyle/>
          <a:p>
            <a:r>
              <a:rPr lang="fa-IR" sz="2400" dirty="0" smtClean="0"/>
              <a:t>یک توصیف خوب می تواند راهنمای خوبی برای شروع فعالیت ها باشد.</a:t>
            </a:r>
          </a:p>
          <a:p>
            <a:endParaRPr lang="fa-IR" sz="2400" dirty="0" smtClean="0"/>
          </a:p>
          <a:p>
            <a:r>
              <a:rPr lang="fa-IR" sz="2400" dirty="0" smtClean="0"/>
              <a:t>مثلا اینکه «زنان بیشتر از مردان علاقه مند به خرید کالاهای لوکس هستند»</a:t>
            </a:r>
          </a:p>
          <a:p>
            <a:r>
              <a:rPr lang="fa-IR" sz="2400" dirty="0" smtClean="0"/>
              <a:t> می تواند در تدوین استرتژی های بازاریابی و فروش اثرگذار باشد.</a:t>
            </a:r>
          </a:p>
          <a:p>
            <a:endParaRPr lang="fa-IR" sz="2400" dirty="0"/>
          </a:p>
          <a:p>
            <a:r>
              <a:rPr lang="fa-IR" sz="2400" dirty="0" smtClean="0"/>
              <a:t>یک ابزار قدرتمند برای توصیف درخت تصمیم است. خوشه بندی و قوانین وابستگی نیز می توانند به منظور توصیف استفاده شوند</a:t>
            </a:r>
            <a:endParaRPr lang="fa-IR" sz="2400" dirty="0"/>
          </a:p>
        </p:txBody>
      </p:sp>
    </p:spTree>
    <p:extLst>
      <p:ext uri="{BB962C8B-B14F-4D97-AF65-F5344CB8AC3E}">
        <p14:creationId xmlns:p14="http://schemas.microsoft.com/office/powerpoint/2010/main" val="3376813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44905" y="1340768"/>
            <a:ext cx="8382000" cy="2062103"/>
          </a:xfrm>
          <a:prstGeom prst="rect">
            <a:avLst/>
          </a:prstGeom>
          <a:noFill/>
        </p:spPr>
        <p:txBody>
          <a:bodyPr wrap="square" rtlCol="1">
            <a:spAutoFit/>
          </a:bodyPr>
          <a:lstStyle/>
          <a:p>
            <a:r>
              <a:rPr lang="fa-IR" sz="3200" dirty="0" smtClean="0">
                <a:solidFill>
                  <a:srgbClr val="00B0F0"/>
                </a:solidFill>
              </a:rPr>
              <a:t>بازاریابی</a:t>
            </a:r>
            <a:r>
              <a:rPr lang="fa-IR" sz="2800" dirty="0" smtClean="0"/>
              <a:t> </a:t>
            </a:r>
          </a:p>
          <a:p>
            <a:pPr algn="just"/>
            <a:r>
              <a:rPr lang="fa-IR" sz="2400" dirty="0"/>
              <a:t>سرجیو زیمن در کتاب خود پایان عصر بازاریابی </a:t>
            </a:r>
            <a:r>
              <a:rPr lang="fa-IR" sz="2400" dirty="0" smtClean="0"/>
              <a:t>سنتی، بازاریابی </a:t>
            </a:r>
            <a:r>
              <a:rPr lang="fa-IR" sz="2400" dirty="0"/>
              <a:t>را اینچنین تعریف می‌کند</a:t>
            </a:r>
            <a:r>
              <a:rPr lang="fa-IR" sz="2400" dirty="0" smtClean="0"/>
              <a:t>:</a:t>
            </a:r>
          </a:p>
          <a:p>
            <a:pPr algn="just"/>
            <a:r>
              <a:rPr lang="fa-IR" sz="2400" dirty="0" smtClean="0"/>
              <a:t>بازاریابی </a:t>
            </a:r>
            <a:r>
              <a:rPr lang="fa-IR" sz="2400" dirty="0"/>
              <a:t>درباره داشتن برنامه‌ها و ترویج‌ها و تبلیغات و هزاران چیز دیگری است که در متقاعد کردن مردم به خرید یک محصول، موثر واقع شوند</a:t>
            </a:r>
            <a:r>
              <a:rPr lang="fa-IR" dirty="0"/>
              <a:t>.</a:t>
            </a:r>
          </a:p>
        </p:txBody>
      </p:sp>
      <p:sp>
        <p:nvSpPr>
          <p:cNvPr id="3" name="TextBox 2"/>
          <p:cNvSpPr txBox="1"/>
          <p:nvPr/>
        </p:nvSpPr>
        <p:spPr>
          <a:xfrm>
            <a:off x="539552" y="3430860"/>
            <a:ext cx="8115345" cy="2062103"/>
          </a:xfrm>
          <a:prstGeom prst="rect">
            <a:avLst/>
          </a:prstGeom>
          <a:noFill/>
        </p:spPr>
        <p:txBody>
          <a:bodyPr wrap="square" rtlCol="1">
            <a:spAutoFit/>
          </a:bodyPr>
          <a:lstStyle/>
          <a:p>
            <a:r>
              <a:rPr lang="fa-IR" sz="3200" dirty="0" smtClean="0">
                <a:solidFill>
                  <a:srgbClr val="00B0F0"/>
                </a:solidFill>
              </a:rPr>
              <a:t>بازاریابی مستقیم</a:t>
            </a:r>
          </a:p>
          <a:p>
            <a:pPr algn="just"/>
            <a:r>
              <a:rPr lang="fa-IR" sz="2400" dirty="0" smtClean="0"/>
              <a:t>از طریق ابزارهای </a:t>
            </a:r>
            <a:r>
              <a:rPr lang="fa-IR" sz="2400" dirty="0"/>
              <a:t>مختلف </a:t>
            </a:r>
            <a:r>
              <a:rPr lang="fa-IR" sz="2400" dirty="0" smtClean="0"/>
              <a:t>مانند پست</a:t>
            </a:r>
            <a:r>
              <a:rPr lang="fa-IR" sz="2400" dirty="0"/>
              <a:t>، رایانامه، پیام‌کوتاه، </a:t>
            </a:r>
            <a:r>
              <a:rPr lang="fa-IR" sz="2400" dirty="0" smtClean="0"/>
              <a:t>دورنگار و حتی ارتباط رودررو به طور مستقیم مشتریان (فعلی یا بالقوه) را مخاطب قرار </a:t>
            </a:r>
            <a:r>
              <a:rPr lang="fa-IR" sz="2400" dirty="0"/>
              <a:t>می دهد</a:t>
            </a:r>
            <a:r>
              <a:rPr lang="fa-IR" sz="2400" dirty="0" smtClean="0"/>
              <a:t>. </a:t>
            </a:r>
            <a:r>
              <a:rPr lang="fa-IR" sz="2400" dirty="0"/>
              <a:t>تبلیغات در این روش بر اساس هر مشتری باید متفاوت باشد</a:t>
            </a:r>
          </a:p>
          <a:p>
            <a:pPr algn="just"/>
            <a:endParaRPr lang="fa-IR" sz="2400" dirty="0"/>
          </a:p>
        </p:txBody>
      </p:sp>
    </p:spTree>
    <p:extLst>
      <p:ext uri="{BB962C8B-B14F-4D97-AF65-F5344CB8AC3E}">
        <p14:creationId xmlns:p14="http://schemas.microsoft.com/office/powerpoint/2010/main" val="337681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39552" y="1404065"/>
            <a:ext cx="6192688" cy="584775"/>
          </a:xfrm>
          <a:prstGeom prst="rect">
            <a:avLst/>
          </a:prstGeom>
          <a:noFill/>
        </p:spPr>
        <p:txBody>
          <a:bodyPr wrap="square" rtlCol="1">
            <a:spAutoFit/>
          </a:bodyPr>
          <a:lstStyle/>
          <a:p>
            <a:pPr algn="l"/>
            <a:r>
              <a:rPr lang="en-US" sz="3200" dirty="0" smtClean="0">
                <a:solidFill>
                  <a:srgbClr val="00B0F0"/>
                </a:solidFill>
              </a:rPr>
              <a:t>Cross-selling</a:t>
            </a:r>
            <a:endParaRPr lang="fa-IR" sz="3200" dirty="0">
              <a:solidFill>
                <a:srgbClr val="00B0F0"/>
              </a:solidFill>
            </a:endParaRPr>
          </a:p>
        </p:txBody>
      </p:sp>
      <p:sp>
        <p:nvSpPr>
          <p:cNvPr id="3" name="TextBox 2"/>
          <p:cNvSpPr txBox="1"/>
          <p:nvPr/>
        </p:nvSpPr>
        <p:spPr>
          <a:xfrm>
            <a:off x="395536" y="2407528"/>
            <a:ext cx="8187353" cy="2677656"/>
          </a:xfrm>
          <a:prstGeom prst="rect">
            <a:avLst/>
          </a:prstGeom>
          <a:noFill/>
        </p:spPr>
        <p:txBody>
          <a:bodyPr wrap="square" rtlCol="1">
            <a:spAutoFit/>
          </a:bodyPr>
          <a:lstStyle/>
          <a:p>
            <a:r>
              <a:rPr lang="fa-IR" sz="2400" dirty="0" smtClean="0"/>
              <a:t>تلاش برای فروش کالا و یا سرویس اضافه به مشتریان فعلی</a:t>
            </a:r>
          </a:p>
          <a:p>
            <a:endParaRPr lang="fa-IR" sz="2400" dirty="0" smtClean="0"/>
          </a:p>
          <a:p>
            <a:pPr algn="just"/>
            <a:r>
              <a:rPr lang="fa-IR" sz="2400" dirty="0" smtClean="0"/>
              <a:t>فروش متقاطع با مشخص کردن کالاهایی که معمولا با یکدیگر خریداری می شوند شروع می شود. سپس مشتریانی که یکی از کالاها ونه هر دو را خریده اند، مشخص می شوند. با قرار دادن این مشتریان به عنوان جامعه هدف می توان هزینه های بازاریابی را کاهش داده ونرخ پاسخگویی و میزان فروش را افزایش داد. </a:t>
            </a:r>
            <a:endParaRPr lang="fa-IR" sz="2400" dirty="0"/>
          </a:p>
        </p:txBody>
      </p:sp>
    </p:spTree>
    <p:extLst>
      <p:ext uri="{BB962C8B-B14F-4D97-AF65-F5344CB8AC3E}">
        <p14:creationId xmlns:p14="http://schemas.microsoft.com/office/powerpoint/2010/main" val="3376813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67544" y="1556792"/>
            <a:ext cx="7776864" cy="584775"/>
          </a:xfrm>
          <a:prstGeom prst="rect">
            <a:avLst/>
          </a:prstGeom>
          <a:noFill/>
        </p:spPr>
        <p:txBody>
          <a:bodyPr wrap="square" rtlCol="1">
            <a:spAutoFit/>
          </a:bodyPr>
          <a:lstStyle/>
          <a:p>
            <a:pPr algn="l"/>
            <a:r>
              <a:rPr lang="en-US" sz="3200" dirty="0" smtClean="0">
                <a:solidFill>
                  <a:srgbClr val="00B0F0"/>
                </a:solidFill>
              </a:rPr>
              <a:t>Costumer Relationship Management (CRM)</a:t>
            </a:r>
            <a:endParaRPr lang="fa-IR" sz="3200" dirty="0">
              <a:solidFill>
                <a:srgbClr val="00B0F0"/>
              </a:solidFill>
            </a:endParaRPr>
          </a:p>
        </p:txBody>
      </p:sp>
      <p:sp>
        <p:nvSpPr>
          <p:cNvPr id="3" name="TextBox 2"/>
          <p:cNvSpPr txBox="1"/>
          <p:nvPr/>
        </p:nvSpPr>
        <p:spPr>
          <a:xfrm>
            <a:off x="344905" y="2564904"/>
            <a:ext cx="8115527" cy="1569660"/>
          </a:xfrm>
          <a:prstGeom prst="rect">
            <a:avLst/>
          </a:prstGeom>
          <a:noFill/>
        </p:spPr>
        <p:txBody>
          <a:bodyPr wrap="square" rtlCol="1">
            <a:spAutoFit/>
          </a:bodyPr>
          <a:lstStyle/>
          <a:p>
            <a:pPr algn="just"/>
            <a:r>
              <a:rPr lang="en-US" sz="2400" dirty="0" smtClean="0"/>
              <a:t>CRM </a:t>
            </a:r>
            <a:r>
              <a:rPr lang="fa-IR" sz="2400" dirty="0" smtClean="0"/>
              <a:t> مدلی است برای مدیریت تعاملات و روابط یک سازمان با بازار هدفش ، مشتریان فعلی اش و همکارانش. این مدل با بهره گیری از فن آوری سعی در سازماندهی، خودکارسازی و همزمان کردن پروسه تجارت شامل فعالیت های فروش، بازاریابی و خدمات مشتری دارد.</a:t>
            </a:r>
            <a:endParaRPr lang="fa-IR" sz="2400" dirty="0"/>
          </a:p>
        </p:txBody>
      </p:sp>
      <p:sp>
        <p:nvSpPr>
          <p:cNvPr id="9" name="TextBox 8"/>
          <p:cNvSpPr txBox="1"/>
          <p:nvPr/>
        </p:nvSpPr>
        <p:spPr>
          <a:xfrm>
            <a:off x="344905" y="4581128"/>
            <a:ext cx="8115527" cy="830997"/>
          </a:xfrm>
          <a:prstGeom prst="rect">
            <a:avLst/>
          </a:prstGeom>
          <a:noFill/>
        </p:spPr>
        <p:txBody>
          <a:bodyPr wrap="square" rtlCol="1">
            <a:spAutoFit/>
          </a:bodyPr>
          <a:lstStyle/>
          <a:p>
            <a:pPr algn="just"/>
            <a:r>
              <a:rPr lang="fa-IR" sz="2400" dirty="0" smtClean="0"/>
              <a:t>گرآوری، ثبت و ذخیره تمامی اطلاعات کسب وکار شامل  داده های فروش، مشخصات مشتریان،  زمان و نحوه تراکنش ها و ... از الزامات </a:t>
            </a:r>
            <a:r>
              <a:rPr lang="en-US" sz="2400" dirty="0" smtClean="0"/>
              <a:t>CRM</a:t>
            </a:r>
            <a:r>
              <a:rPr lang="fa-IR" sz="2400" dirty="0" smtClean="0"/>
              <a:t> می باشد.</a:t>
            </a:r>
            <a:endParaRPr lang="fa-IR" sz="2400" dirty="0"/>
          </a:p>
        </p:txBody>
      </p:sp>
    </p:spTree>
    <p:extLst>
      <p:ext uri="{BB962C8B-B14F-4D97-AF65-F5344CB8AC3E}">
        <p14:creationId xmlns:p14="http://schemas.microsoft.com/office/powerpoint/2010/main" val="337681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67544" y="2492896"/>
            <a:ext cx="7992888" cy="2308324"/>
          </a:xfrm>
          <a:prstGeom prst="rect">
            <a:avLst/>
          </a:prstGeom>
          <a:noFill/>
        </p:spPr>
        <p:txBody>
          <a:bodyPr wrap="square" rtlCol="1">
            <a:spAutoFit/>
          </a:bodyPr>
          <a:lstStyle/>
          <a:p>
            <a:r>
              <a:rPr lang="fa-IR" sz="2400" dirty="0"/>
              <a:t>• کاهش هزینه‌های بازاریابی و فروش</a:t>
            </a:r>
          </a:p>
          <a:p>
            <a:r>
              <a:rPr lang="fa-IR" sz="2400" dirty="0"/>
              <a:t>• امکان شناسایی الگوهای مصرف مشتریان</a:t>
            </a:r>
          </a:p>
          <a:p>
            <a:r>
              <a:rPr lang="fa-IR" sz="2400" dirty="0"/>
              <a:t>• جلب سریع‌تر و مؤثرتر مشتریان و درک بهتر از نیازمندی‌های آنها</a:t>
            </a:r>
          </a:p>
          <a:p>
            <a:r>
              <a:rPr lang="fa-IR" sz="2400" dirty="0"/>
              <a:t>• افزایش میزان وفاداری مشتریان به سازمان</a:t>
            </a:r>
          </a:p>
          <a:p>
            <a:r>
              <a:rPr lang="fa-IR" sz="2400" dirty="0"/>
              <a:t>• فراهم کردن شرایط مراجعه مجدد مشتری</a:t>
            </a:r>
          </a:p>
          <a:p>
            <a:r>
              <a:rPr lang="fa-IR" sz="2400" dirty="0"/>
              <a:t>• توانایی مدلسازی رفتار مشتری </a:t>
            </a:r>
          </a:p>
        </p:txBody>
      </p:sp>
      <p:sp>
        <p:nvSpPr>
          <p:cNvPr id="2" name="TextBox 1"/>
          <p:cNvSpPr txBox="1"/>
          <p:nvPr/>
        </p:nvSpPr>
        <p:spPr>
          <a:xfrm>
            <a:off x="2483768" y="1340768"/>
            <a:ext cx="3960440" cy="584775"/>
          </a:xfrm>
          <a:prstGeom prst="rect">
            <a:avLst/>
          </a:prstGeom>
          <a:noFill/>
        </p:spPr>
        <p:txBody>
          <a:bodyPr wrap="square" rtlCol="1">
            <a:spAutoFit/>
          </a:bodyPr>
          <a:lstStyle/>
          <a:p>
            <a:pPr algn="ctr"/>
            <a:r>
              <a:rPr lang="fa-IR" sz="3200" dirty="0" smtClean="0">
                <a:solidFill>
                  <a:schemeClr val="bg2">
                    <a:lumMod val="50000"/>
                  </a:schemeClr>
                </a:solidFill>
              </a:rPr>
              <a:t>مزایای استفاده از </a:t>
            </a:r>
            <a:r>
              <a:rPr lang="en-US" sz="3200" dirty="0" smtClean="0">
                <a:solidFill>
                  <a:schemeClr val="bg2">
                    <a:lumMod val="50000"/>
                  </a:schemeClr>
                </a:solidFill>
              </a:rPr>
              <a:t>CRM</a:t>
            </a:r>
            <a:endParaRPr lang="fa-IR" sz="3200" dirty="0">
              <a:solidFill>
                <a:schemeClr val="bg2">
                  <a:lumMod val="50000"/>
                </a:schemeClr>
              </a:solidFill>
            </a:endParaRPr>
          </a:p>
        </p:txBody>
      </p:sp>
    </p:spTree>
    <p:extLst>
      <p:ext uri="{BB962C8B-B14F-4D97-AF65-F5344CB8AC3E}">
        <p14:creationId xmlns:p14="http://schemas.microsoft.com/office/powerpoint/2010/main" val="337681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additive="base">
                                        <p:cTn id="4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24744"/>
            <a:ext cx="4824511" cy="462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08079" y="1412776"/>
            <a:ext cx="3168377" cy="2431435"/>
          </a:xfrm>
          <a:prstGeom prst="rect">
            <a:avLst/>
          </a:prstGeom>
          <a:noFill/>
        </p:spPr>
        <p:txBody>
          <a:bodyPr wrap="square" rtlCol="1">
            <a:spAutoFit/>
          </a:bodyPr>
          <a:lstStyle/>
          <a:p>
            <a:r>
              <a:rPr lang="fa-IR" sz="2800" dirty="0" smtClean="0">
                <a:solidFill>
                  <a:srgbClr val="00B0F0"/>
                </a:solidFill>
              </a:rPr>
              <a:t>چرخه پروژه داده کاوی :</a:t>
            </a:r>
          </a:p>
          <a:p>
            <a:endParaRPr lang="fa-IR" sz="2800" dirty="0">
              <a:solidFill>
                <a:srgbClr val="00B0F0"/>
              </a:solidFill>
            </a:endParaRPr>
          </a:p>
          <a:p>
            <a:r>
              <a:rPr lang="fa-IR" sz="2400" dirty="0" smtClean="0"/>
              <a:t>مشخص کردن چالش تجارت</a:t>
            </a:r>
          </a:p>
          <a:p>
            <a:r>
              <a:rPr lang="fa-IR" sz="2400" dirty="0" smtClean="0"/>
              <a:t>بکار بردن داده کاوی</a:t>
            </a:r>
          </a:p>
          <a:p>
            <a:r>
              <a:rPr lang="fa-IR" sz="2400" dirty="0" smtClean="0"/>
              <a:t>عمل بر مبنای نتایج</a:t>
            </a:r>
          </a:p>
          <a:p>
            <a:r>
              <a:rPr lang="fa-IR" sz="2400" dirty="0" smtClean="0"/>
              <a:t>اندازه گیری تاثیرات</a:t>
            </a:r>
            <a:endParaRPr lang="fa-IR" sz="2400" dirty="0"/>
          </a:p>
        </p:txBody>
      </p:sp>
    </p:spTree>
    <p:extLst>
      <p:ext uri="{BB962C8B-B14F-4D97-AF65-F5344CB8AC3E}">
        <p14:creationId xmlns:p14="http://schemas.microsoft.com/office/powerpoint/2010/main" val="337681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44905" y="1340768"/>
            <a:ext cx="8458200" cy="3908762"/>
          </a:xfrm>
          <a:prstGeom prst="rect">
            <a:avLst/>
          </a:prstGeom>
          <a:noFill/>
        </p:spPr>
        <p:txBody>
          <a:bodyPr wrap="square" rtlCol="1">
            <a:spAutoFit/>
          </a:bodyPr>
          <a:lstStyle/>
          <a:p>
            <a:pPr algn="ctr"/>
            <a:r>
              <a:rPr lang="fa-IR" sz="3200" dirty="0" smtClean="0">
                <a:solidFill>
                  <a:srgbClr val="00B0F0"/>
                </a:solidFill>
              </a:rPr>
              <a:t>داده کاوی در پروسه تجارت</a:t>
            </a:r>
          </a:p>
          <a:p>
            <a:endParaRPr lang="fa-IR" sz="2400" dirty="0"/>
          </a:p>
          <a:p>
            <a:r>
              <a:rPr lang="fa-IR" sz="2400" dirty="0" smtClean="0"/>
              <a:t>1- پیش بینی میزان تقاضا، تهیه اقلام فروش، تاثیر قیمت و کیفیت بر میزان فروش</a:t>
            </a:r>
          </a:p>
          <a:p>
            <a:r>
              <a:rPr lang="fa-IR" sz="2400" dirty="0" smtClean="0"/>
              <a:t>2- جذب مشتری، مکان و زمان و روش تبلیغات و بازاریابی</a:t>
            </a:r>
          </a:p>
          <a:p>
            <a:r>
              <a:rPr lang="fa-IR" sz="2400" dirty="0" smtClean="0"/>
              <a:t>3- حفظ مشتریان، مشتریان وفادار، مشتریان از دست رفته</a:t>
            </a:r>
          </a:p>
          <a:p>
            <a:r>
              <a:rPr lang="fa-IR" sz="2400" dirty="0" smtClean="0"/>
              <a:t>4- درک مشتریان،مدت زمان بین دو مراجعه مشتری، نرخ ترک مشتری</a:t>
            </a:r>
          </a:p>
          <a:p>
            <a:r>
              <a:rPr lang="fa-IR" sz="2400" dirty="0" smtClean="0"/>
              <a:t>5- افزایش میزان خرید مشتریان، فروش متقاطع، فروش روبه بالا</a:t>
            </a:r>
          </a:p>
          <a:p>
            <a:r>
              <a:rPr lang="fa-IR" sz="2400" dirty="0" smtClean="0"/>
              <a:t>6- اندازه گیری تاثیر عوامل درونی و بیرونی بر کسب وکار</a:t>
            </a:r>
          </a:p>
          <a:p>
            <a:r>
              <a:rPr lang="fa-IR" sz="2400" dirty="0" smtClean="0"/>
              <a:t>7- رقابت و توسعه </a:t>
            </a:r>
          </a:p>
          <a:p>
            <a:r>
              <a:rPr lang="fa-IR" sz="2400" dirty="0" smtClean="0"/>
              <a:t>8- تحلیل سبد خرید مشتریان</a:t>
            </a:r>
            <a:endParaRPr lang="fa-IR" sz="2400" dirty="0"/>
          </a:p>
        </p:txBody>
      </p:sp>
    </p:spTree>
    <p:extLst>
      <p:ext uri="{BB962C8B-B14F-4D97-AF65-F5344CB8AC3E}">
        <p14:creationId xmlns:p14="http://schemas.microsoft.com/office/powerpoint/2010/main" val="337681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99592" y="1340768"/>
            <a:ext cx="7344816" cy="1077218"/>
          </a:xfrm>
          <a:prstGeom prst="rect">
            <a:avLst/>
          </a:prstGeom>
          <a:noFill/>
        </p:spPr>
        <p:txBody>
          <a:bodyPr wrap="square" rtlCol="1">
            <a:spAutoFit/>
          </a:bodyPr>
          <a:lstStyle/>
          <a:p>
            <a:pPr algn="ctr"/>
            <a:r>
              <a:rPr lang="fa-IR" sz="3200" dirty="0" smtClean="0">
                <a:solidFill>
                  <a:srgbClr val="00B0F0"/>
                </a:solidFill>
              </a:rPr>
              <a:t>تاثیرویژگیهای دموگرافیک بر خرید</a:t>
            </a:r>
          </a:p>
          <a:p>
            <a:endParaRPr lang="fa-IR" sz="3200" dirty="0" smtClean="0"/>
          </a:p>
        </p:txBody>
      </p:sp>
      <p:sp>
        <p:nvSpPr>
          <p:cNvPr id="2" name="TextBox 1"/>
          <p:cNvSpPr txBox="1"/>
          <p:nvPr/>
        </p:nvSpPr>
        <p:spPr>
          <a:xfrm>
            <a:off x="6372200" y="2344812"/>
            <a:ext cx="2160240" cy="2308324"/>
          </a:xfrm>
          <a:prstGeom prst="rect">
            <a:avLst/>
          </a:prstGeom>
          <a:noFill/>
        </p:spPr>
        <p:txBody>
          <a:bodyPr wrap="square" rtlCol="1">
            <a:spAutoFit/>
          </a:bodyPr>
          <a:lstStyle/>
          <a:p>
            <a:pPr lvl="0"/>
            <a:r>
              <a:rPr lang="fa-IR" sz="2400" dirty="0" smtClean="0">
                <a:solidFill>
                  <a:prstClr val="black"/>
                </a:solidFill>
              </a:rPr>
              <a:t>درآمد</a:t>
            </a:r>
          </a:p>
          <a:p>
            <a:pPr lvl="0"/>
            <a:r>
              <a:rPr lang="fa-IR" sz="2400" dirty="0" smtClean="0">
                <a:solidFill>
                  <a:prstClr val="black"/>
                </a:solidFill>
              </a:rPr>
              <a:t>جنسیت</a:t>
            </a:r>
          </a:p>
          <a:p>
            <a:pPr lvl="0"/>
            <a:r>
              <a:rPr lang="fa-IR" sz="2400" dirty="0" smtClean="0">
                <a:solidFill>
                  <a:prstClr val="black"/>
                </a:solidFill>
              </a:rPr>
              <a:t>سن</a:t>
            </a:r>
          </a:p>
          <a:p>
            <a:pPr lvl="0"/>
            <a:r>
              <a:rPr lang="fa-IR" sz="2400" dirty="0" smtClean="0">
                <a:solidFill>
                  <a:prstClr val="black"/>
                </a:solidFill>
              </a:rPr>
              <a:t>سطح سواد</a:t>
            </a:r>
          </a:p>
          <a:p>
            <a:pPr lvl="0"/>
            <a:r>
              <a:rPr lang="fa-IR" sz="2400" dirty="0" smtClean="0">
                <a:solidFill>
                  <a:prstClr val="black"/>
                </a:solidFill>
              </a:rPr>
              <a:t>وضعیت </a:t>
            </a:r>
            <a:r>
              <a:rPr lang="fa-IR" sz="2400" dirty="0">
                <a:solidFill>
                  <a:prstClr val="black"/>
                </a:solidFill>
              </a:rPr>
              <a:t>تاهل </a:t>
            </a:r>
            <a:endParaRPr lang="fa-IR" sz="2400" dirty="0" smtClean="0">
              <a:solidFill>
                <a:prstClr val="black"/>
              </a:solidFill>
            </a:endParaRPr>
          </a:p>
          <a:p>
            <a:pPr lvl="0"/>
            <a:r>
              <a:rPr lang="fa-IR" sz="2400" dirty="0" smtClean="0">
                <a:solidFill>
                  <a:prstClr val="black"/>
                </a:solidFill>
              </a:rPr>
              <a:t>و </a:t>
            </a:r>
            <a:r>
              <a:rPr lang="fa-IR" sz="2400" dirty="0">
                <a:solidFill>
                  <a:prstClr val="black"/>
                </a:solidFill>
              </a:rPr>
              <a:t>... </a:t>
            </a:r>
          </a:p>
        </p:txBody>
      </p:sp>
      <p:sp>
        <p:nvSpPr>
          <p:cNvPr id="3" name="TextBox 2"/>
          <p:cNvSpPr txBox="1"/>
          <p:nvPr/>
        </p:nvSpPr>
        <p:spPr>
          <a:xfrm>
            <a:off x="-36512" y="2488828"/>
            <a:ext cx="4255920" cy="2308324"/>
          </a:xfrm>
          <a:prstGeom prst="rect">
            <a:avLst/>
          </a:prstGeom>
          <a:noFill/>
        </p:spPr>
        <p:txBody>
          <a:bodyPr wrap="square" rtlCol="1">
            <a:spAutoFit/>
          </a:bodyPr>
          <a:lstStyle/>
          <a:p>
            <a:pPr lvl="0"/>
            <a:r>
              <a:rPr lang="fa-IR" sz="2400" dirty="0">
                <a:solidFill>
                  <a:prstClr val="black"/>
                </a:solidFill>
              </a:rPr>
              <a:t>میزان خرید فرد از </a:t>
            </a:r>
            <a:r>
              <a:rPr lang="fa-IR" sz="2400" dirty="0" smtClean="0">
                <a:solidFill>
                  <a:prstClr val="black"/>
                </a:solidFill>
              </a:rPr>
              <a:t>فروشگاه</a:t>
            </a:r>
          </a:p>
          <a:p>
            <a:pPr lvl="0"/>
            <a:r>
              <a:rPr lang="fa-IR" sz="2400" dirty="0" smtClean="0">
                <a:solidFill>
                  <a:prstClr val="black"/>
                </a:solidFill>
              </a:rPr>
              <a:t>هزینه </a:t>
            </a:r>
            <a:r>
              <a:rPr lang="fa-IR" sz="2400" dirty="0">
                <a:solidFill>
                  <a:prstClr val="black"/>
                </a:solidFill>
              </a:rPr>
              <a:t>قبض تلفن </a:t>
            </a:r>
            <a:r>
              <a:rPr lang="fa-IR" sz="2400" dirty="0" smtClean="0">
                <a:solidFill>
                  <a:prstClr val="black"/>
                </a:solidFill>
              </a:rPr>
              <a:t>همراه</a:t>
            </a:r>
          </a:p>
          <a:p>
            <a:pPr lvl="0"/>
            <a:r>
              <a:rPr lang="fa-IR" sz="2400" dirty="0" smtClean="0">
                <a:solidFill>
                  <a:prstClr val="black"/>
                </a:solidFill>
              </a:rPr>
              <a:t>ساعات </a:t>
            </a:r>
            <a:r>
              <a:rPr lang="fa-IR" sz="2400" dirty="0">
                <a:solidFill>
                  <a:prstClr val="black"/>
                </a:solidFill>
              </a:rPr>
              <a:t>استفاده از </a:t>
            </a:r>
            <a:r>
              <a:rPr lang="fa-IR" sz="2400" dirty="0" smtClean="0">
                <a:solidFill>
                  <a:prstClr val="black"/>
                </a:solidFill>
              </a:rPr>
              <a:t>اینترنت</a:t>
            </a:r>
          </a:p>
          <a:p>
            <a:pPr lvl="0"/>
            <a:r>
              <a:rPr lang="fa-IR" sz="2400" dirty="0" smtClean="0">
                <a:solidFill>
                  <a:prstClr val="black"/>
                </a:solidFill>
              </a:rPr>
              <a:t>هزینه </a:t>
            </a:r>
            <a:r>
              <a:rPr lang="fa-IR" sz="2400" dirty="0">
                <a:solidFill>
                  <a:prstClr val="black"/>
                </a:solidFill>
              </a:rPr>
              <a:t>صرف شده برای خرید </a:t>
            </a:r>
            <a:r>
              <a:rPr lang="fa-IR" sz="2400" dirty="0" smtClean="0">
                <a:solidFill>
                  <a:prstClr val="black"/>
                </a:solidFill>
              </a:rPr>
              <a:t>روزنامه </a:t>
            </a:r>
          </a:p>
          <a:p>
            <a:pPr lvl="0"/>
            <a:r>
              <a:rPr lang="fa-IR" sz="2400" dirty="0" smtClean="0">
                <a:solidFill>
                  <a:prstClr val="black"/>
                </a:solidFill>
              </a:rPr>
              <a:t>پاسخ مثبت به طرح بازاریابی</a:t>
            </a:r>
          </a:p>
          <a:p>
            <a:pPr lvl="0"/>
            <a:r>
              <a:rPr lang="fa-IR" sz="2400" dirty="0" smtClean="0">
                <a:solidFill>
                  <a:prstClr val="black"/>
                </a:solidFill>
              </a:rPr>
              <a:t>و </a:t>
            </a:r>
            <a:r>
              <a:rPr lang="fa-IR" sz="2400" dirty="0">
                <a:solidFill>
                  <a:prstClr val="black"/>
                </a:solidFill>
              </a:rPr>
              <a:t>....</a:t>
            </a:r>
          </a:p>
        </p:txBody>
      </p:sp>
      <p:sp>
        <p:nvSpPr>
          <p:cNvPr id="10" name="TextBox 9"/>
          <p:cNvSpPr txBox="1"/>
          <p:nvPr/>
        </p:nvSpPr>
        <p:spPr>
          <a:xfrm>
            <a:off x="4499992" y="2132856"/>
            <a:ext cx="1368152" cy="3046988"/>
          </a:xfrm>
          <a:prstGeom prst="rect">
            <a:avLst/>
          </a:prstGeom>
          <a:noFill/>
        </p:spPr>
        <p:txBody>
          <a:bodyPr wrap="square" rtlCol="1">
            <a:spAutoFit/>
          </a:bodyPr>
          <a:lstStyle/>
          <a:p>
            <a:r>
              <a:rPr lang="fa-IR" sz="9600" dirty="0" smtClean="0">
                <a:solidFill>
                  <a:srgbClr val="FFC000"/>
                </a:solidFill>
              </a:rPr>
              <a:t>؟</a:t>
            </a:r>
          </a:p>
          <a:p>
            <a:r>
              <a:rPr lang="fa-IR" sz="9600" dirty="0" smtClean="0">
                <a:solidFill>
                  <a:srgbClr val="FFC000"/>
                </a:solidFill>
              </a:rPr>
              <a:t>؟</a:t>
            </a:r>
            <a:endParaRPr lang="fa-IR" sz="9600" dirty="0">
              <a:solidFill>
                <a:srgbClr val="FFC000"/>
              </a:solidFill>
            </a:endParaRPr>
          </a:p>
        </p:txBody>
      </p:sp>
    </p:spTree>
    <p:extLst>
      <p:ext uri="{BB962C8B-B14F-4D97-AF65-F5344CB8AC3E}">
        <p14:creationId xmlns:p14="http://schemas.microsoft.com/office/powerpoint/2010/main" val="33768135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27584" y="2172920"/>
            <a:ext cx="7632848" cy="3416320"/>
          </a:xfrm>
          <a:prstGeom prst="rect">
            <a:avLst/>
          </a:prstGeom>
          <a:noFill/>
        </p:spPr>
        <p:txBody>
          <a:bodyPr wrap="square" rtlCol="1">
            <a:spAutoFit/>
          </a:bodyPr>
          <a:lstStyle/>
          <a:p>
            <a:r>
              <a:rPr lang="fa-IR" sz="2400" dirty="0" smtClean="0"/>
              <a:t>اطلاعات 3110 نفر شامل جنسیت، وضعیت تاهل، سن، میزان درآمد، سطح سواد و همچنین  مقداری که برای خرید ماشین هزینه کرده اند موجود است.</a:t>
            </a:r>
          </a:p>
          <a:p>
            <a:endParaRPr lang="fa-IR" sz="2400" dirty="0" smtClean="0"/>
          </a:p>
          <a:p>
            <a:pPr algn="just"/>
            <a:r>
              <a:rPr lang="fa-IR" sz="2400" dirty="0" smtClean="0"/>
              <a:t>می خواهیم از این اطلاعات استفاده کنیم تا برآورد کنیم افراد </a:t>
            </a:r>
            <a:r>
              <a:rPr lang="fa-IR" sz="2400" dirty="0"/>
              <a:t>با ویژگیهای دموگرافیک متشابه چند دلار برای خرید یک ماشین </a:t>
            </a:r>
            <a:r>
              <a:rPr lang="fa-IR" sz="2400" dirty="0" smtClean="0"/>
              <a:t>جدید </a:t>
            </a:r>
            <a:r>
              <a:rPr lang="fa-IR" sz="2400" dirty="0"/>
              <a:t>محتمل است که هزینه کنند</a:t>
            </a:r>
            <a:r>
              <a:rPr lang="fa-IR" sz="2400" dirty="0" smtClean="0"/>
              <a:t>.</a:t>
            </a:r>
          </a:p>
          <a:p>
            <a:pPr algn="just"/>
            <a:r>
              <a:rPr lang="fa-IR" sz="2400" dirty="0" smtClean="0"/>
              <a:t>برای این منظور از تکنیک درخت تصمیم استفاده خواهیم کرد.</a:t>
            </a:r>
            <a:endParaRPr lang="fa-IR" sz="2400" dirty="0"/>
          </a:p>
          <a:p>
            <a:endParaRPr lang="fa-IR" sz="2400" dirty="0"/>
          </a:p>
          <a:p>
            <a:endParaRPr lang="fa-IR" sz="2400" dirty="0"/>
          </a:p>
        </p:txBody>
      </p:sp>
      <p:sp>
        <p:nvSpPr>
          <p:cNvPr id="2" name="TextBox 1"/>
          <p:cNvSpPr txBox="1"/>
          <p:nvPr/>
        </p:nvSpPr>
        <p:spPr>
          <a:xfrm>
            <a:off x="1979712" y="1412776"/>
            <a:ext cx="4896544" cy="584775"/>
          </a:xfrm>
          <a:prstGeom prst="rect">
            <a:avLst/>
          </a:prstGeom>
          <a:noFill/>
        </p:spPr>
        <p:txBody>
          <a:bodyPr wrap="square" rtlCol="1">
            <a:spAutoFit/>
          </a:bodyPr>
          <a:lstStyle/>
          <a:p>
            <a:pPr algn="ctr"/>
            <a:r>
              <a:rPr lang="fa-IR" sz="3200" dirty="0" smtClean="0">
                <a:solidFill>
                  <a:srgbClr val="00B0F0"/>
                </a:solidFill>
              </a:rPr>
              <a:t>تولید اتومبیل جدید</a:t>
            </a:r>
            <a:endParaRPr lang="fa-IR" sz="3200" dirty="0">
              <a:solidFill>
                <a:srgbClr val="00B0F0"/>
              </a:solidFill>
            </a:endParaRPr>
          </a:p>
        </p:txBody>
      </p:sp>
    </p:spTree>
    <p:extLst>
      <p:ext uri="{BB962C8B-B14F-4D97-AF65-F5344CB8AC3E}">
        <p14:creationId xmlns:p14="http://schemas.microsoft.com/office/powerpoint/2010/main" val="337681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1619672" y="1340768"/>
            <a:ext cx="6408712" cy="1077218"/>
          </a:xfrm>
          <a:prstGeom prst="rect">
            <a:avLst/>
          </a:prstGeom>
          <a:noFill/>
        </p:spPr>
        <p:txBody>
          <a:bodyPr wrap="square" rtlCol="1">
            <a:spAutoFit/>
          </a:bodyPr>
          <a:lstStyle/>
          <a:p>
            <a:pPr algn="ctr"/>
            <a:r>
              <a:rPr lang="fa-IR" sz="3200" dirty="0">
                <a:solidFill>
                  <a:srgbClr val="00B0F0"/>
                </a:solidFill>
              </a:rPr>
              <a:t>تکنیک های داده کاوی </a:t>
            </a:r>
            <a:r>
              <a:rPr lang="fa-IR" sz="3200" dirty="0" smtClean="0">
                <a:solidFill>
                  <a:srgbClr val="00B0F0"/>
                </a:solidFill>
              </a:rPr>
              <a:t>در</a:t>
            </a:r>
            <a:r>
              <a:rPr lang="en-US" sz="3200" dirty="0" smtClean="0">
                <a:solidFill>
                  <a:srgbClr val="00B0F0"/>
                </a:solidFill>
              </a:rPr>
              <a:t> </a:t>
            </a:r>
            <a:r>
              <a:rPr lang="fa-IR" sz="3200" dirty="0" smtClean="0">
                <a:solidFill>
                  <a:srgbClr val="00B0F0"/>
                </a:solidFill>
              </a:rPr>
              <a:t>بازاریابی</a:t>
            </a:r>
            <a:r>
              <a:rPr lang="en-US" sz="3200" dirty="0" smtClean="0">
                <a:solidFill>
                  <a:srgbClr val="00B0F0"/>
                </a:solidFill>
              </a:rPr>
              <a:t> </a:t>
            </a:r>
            <a:r>
              <a:rPr lang="fa-IR" sz="3200" dirty="0" smtClean="0">
                <a:solidFill>
                  <a:srgbClr val="00B0F0"/>
                </a:solidFill>
              </a:rPr>
              <a:t>فروش </a:t>
            </a:r>
            <a:r>
              <a:rPr lang="fa-IR" sz="3200" dirty="0">
                <a:solidFill>
                  <a:srgbClr val="00B0F0"/>
                </a:solidFill>
              </a:rPr>
              <a:t>و مدیریت ارتباط </a:t>
            </a:r>
            <a:r>
              <a:rPr lang="fa-IR" sz="3200" dirty="0" smtClean="0">
                <a:solidFill>
                  <a:srgbClr val="00B0F0"/>
                </a:solidFill>
              </a:rPr>
              <a:t>با</a:t>
            </a:r>
            <a:r>
              <a:rPr lang="en-US" sz="3200" dirty="0" smtClean="0">
                <a:solidFill>
                  <a:srgbClr val="00B0F0"/>
                </a:solidFill>
              </a:rPr>
              <a:t> </a:t>
            </a:r>
            <a:r>
              <a:rPr lang="fa-IR" sz="3200" dirty="0" smtClean="0">
                <a:solidFill>
                  <a:srgbClr val="00B0F0"/>
                </a:solidFill>
              </a:rPr>
              <a:t>مشتری</a:t>
            </a:r>
            <a:endParaRPr lang="fa-IR" sz="3200" dirty="0">
              <a:solidFill>
                <a:srgbClr val="00B0F0"/>
              </a:solidFill>
            </a:endParaRPr>
          </a:p>
        </p:txBody>
      </p:sp>
    </p:spTree>
    <p:extLst>
      <p:ext uri="{BB962C8B-B14F-4D97-AF65-F5344CB8AC3E}">
        <p14:creationId xmlns:p14="http://schemas.microsoft.com/office/powerpoint/2010/main" val="1627085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71438"/>
            <a:ext cx="8543925" cy="671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9" y="-171400"/>
            <a:ext cx="878497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8967" y="-171400"/>
            <a:ext cx="2597249"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4" y="698748"/>
            <a:ext cx="4680520" cy="388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1505" y="1928813"/>
            <a:ext cx="23907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001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028"/>
                                        </p:tgtEl>
                                        <p:attrNameLst>
                                          <p:attrName>ppt_w</p:attrName>
                                        </p:attrNameLst>
                                      </p:cBhvr>
                                      <p:tavLst>
                                        <p:tav tm="0">
                                          <p:val>
                                            <p:strVal val="ppt_w"/>
                                          </p:val>
                                        </p:tav>
                                        <p:tav tm="100000">
                                          <p:val>
                                            <p:fltVal val="0"/>
                                          </p:val>
                                        </p:tav>
                                      </p:tavLst>
                                    </p:anim>
                                    <p:anim calcmode="lin" valueType="num">
                                      <p:cBhvr>
                                        <p:cTn id="14" dur="500"/>
                                        <p:tgtEl>
                                          <p:spTgt spid="1028"/>
                                        </p:tgtEl>
                                        <p:attrNameLst>
                                          <p:attrName>ppt_h</p:attrName>
                                        </p:attrNameLst>
                                      </p:cBhvr>
                                      <p:tavLst>
                                        <p:tav tm="0">
                                          <p:val>
                                            <p:strVal val="ppt_h"/>
                                          </p:val>
                                        </p:tav>
                                        <p:tav tm="100000">
                                          <p:val>
                                            <p:fltVal val="0"/>
                                          </p:val>
                                        </p:tav>
                                      </p:tavLst>
                                    </p:anim>
                                    <p:animEffect transition="out" filter="fade">
                                      <p:cBhvr>
                                        <p:cTn id="15" dur="500"/>
                                        <p:tgtEl>
                                          <p:spTgt spid="1028"/>
                                        </p:tgtEl>
                                      </p:cBhvr>
                                    </p:animEffect>
                                    <p:set>
                                      <p:cBhvr>
                                        <p:cTn id="16" dur="1" fill="hold">
                                          <p:stCondLst>
                                            <p:cond delay="499"/>
                                          </p:stCondLst>
                                        </p:cTn>
                                        <p:tgtEl>
                                          <p:spTgt spid="102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p:cTn id="21" dur="500" fill="hold"/>
                                        <p:tgtEl>
                                          <p:spTgt spid="1027"/>
                                        </p:tgtEl>
                                        <p:attrNameLst>
                                          <p:attrName>ppt_w</p:attrName>
                                        </p:attrNameLst>
                                      </p:cBhvr>
                                      <p:tavLst>
                                        <p:tav tm="0">
                                          <p:val>
                                            <p:fltVal val="0"/>
                                          </p:val>
                                        </p:tav>
                                        <p:tav tm="100000">
                                          <p:val>
                                            <p:strVal val="#ppt_w"/>
                                          </p:val>
                                        </p:tav>
                                      </p:tavLst>
                                    </p:anim>
                                    <p:anim calcmode="lin" valueType="num">
                                      <p:cBhvr>
                                        <p:cTn id="22" dur="500" fill="hold"/>
                                        <p:tgtEl>
                                          <p:spTgt spid="1027"/>
                                        </p:tgtEl>
                                        <p:attrNameLst>
                                          <p:attrName>ppt_h</p:attrName>
                                        </p:attrNameLst>
                                      </p:cBhvr>
                                      <p:tavLst>
                                        <p:tav tm="0">
                                          <p:val>
                                            <p:fltVal val="0"/>
                                          </p:val>
                                        </p:tav>
                                        <p:tav tm="100000">
                                          <p:val>
                                            <p:strVal val="#ppt_h"/>
                                          </p:val>
                                        </p:tav>
                                      </p:tavLst>
                                    </p:anim>
                                    <p:animEffect transition="in" filter="fade">
                                      <p:cBhvr>
                                        <p:cTn id="23" dur="500"/>
                                        <p:tgtEl>
                                          <p:spTgt spid="102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027"/>
                                        </p:tgtEl>
                                        <p:attrNameLst>
                                          <p:attrName>ppt_w</p:attrName>
                                        </p:attrNameLst>
                                      </p:cBhvr>
                                      <p:tavLst>
                                        <p:tav tm="0">
                                          <p:val>
                                            <p:strVal val="ppt_w"/>
                                          </p:val>
                                        </p:tav>
                                        <p:tav tm="100000">
                                          <p:val>
                                            <p:fltVal val="0"/>
                                          </p:val>
                                        </p:tav>
                                      </p:tavLst>
                                    </p:anim>
                                    <p:anim calcmode="lin" valueType="num">
                                      <p:cBhvr>
                                        <p:cTn id="28" dur="500"/>
                                        <p:tgtEl>
                                          <p:spTgt spid="1027"/>
                                        </p:tgtEl>
                                        <p:attrNameLst>
                                          <p:attrName>ppt_h</p:attrName>
                                        </p:attrNameLst>
                                      </p:cBhvr>
                                      <p:tavLst>
                                        <p:tav tm="0">
                                          <p:val>
                                            <p:strVal val="ppt_h"/>
                                          </p:val>
                                        </p:tav>
                                        <p:tav tm="100000">
                                          <p:val>
                                            <p:fltVal val="0"/>
                                          </p:val>
                                        </p:tav>
                                      </p:tavLst>
                                    </p:anim>
                                    <p:animEffect transition="out" filter="fade">
                                      <p:cBhvr>
                                        <p:cTn id="29" dur="500"/>
                                        <p:tgtEl>
                                          <p:spTgt spid="1027"/>
                                        </p:tgtEl>
                                      </p:cBhvr>
                                    </p:animEffect>
                                    <p:set>
                                      <p:cBhvr>
                                        <p:cTn id="30" dur="1" fill="hold">
                                          <p:stCondLst>
                                            <p:cond delay="499"/>
                                          </p:stCondLst>
                                        </p:cTn>
                                        <p:tgtEl>
                                          <p:spTgt spid="102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
                                        </p:tgtEl>
                                        <p:attrNameLst>
                                          <p:attrName>ppt_w</p:attrName>
                                        </p:attrNameLst>
                                      </p:cBhvr>
                                      <p:tavLst>
                                        <p:tav tm="0">
                                          <p:val>
                                            <p:strVal val="ppt_w"/>
                                          </p:val>
                                        </p:tav>
                                        <p:tav tm="100000">
                                          <p:val>
                                            <p:fltVal val="0"/>
                                          </p:val>
                                        </p:tav>
                                      </p:tavLst>
                                    </p:anim>
                                    <p:anim calcmode="lin" valueType="num">
                                      <p:cBhvr>
                                        <p:cTn id="42" dur="500"/>
                                        <p:tgtEl>
                                          <p:spTgt spid="2"/>
                                        </p:tgtEl>
                                        <p:attrNameLst>
                                          <p:attrName>ppt_h</p:attrName>
                                        </p:attrNameLst>
                                      </p:cBhvr>
                                      <p:tavLst>
                                        <p:tav tm="0">
                                          <p:val>
                                            <p:strVal val="ppt_h"/>
                                          </p:val>
                                        </p:tav>
                                        <p:tav tm="100000">
                                          <p:val>
                                            <p:fltVal val="0"/>
                                          </p:val>
                                        </p:tav>
                                      </p:tavLst>
                                    </p:anim>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nodeType="clickEffect">
                                  <p:stCondLst>
                                    <p:cond delay="0"/>
                                  </p:stCondLst>
                                  <p:childTnLst>
                                    <p:anim calcmode="lin" valueType="num">
                                      <p:cBhvr>
                                        <p:cTn id="55" dur="500"/>
                                        <p:tgtEl>
                                          <p:spTgt spid="3"/>
                                        </p:tgtEl>
                                        <p:attrNameLst>
                                          <p:attrName>ppt_w</p:attrName>
                                        </p:attrNameLst>
                                      </p:cBhvr>
                                      <p:tavLst>
                                        <p:tav tm="0">
                                          <p:val>
                                            <p:strVal val="ppt_w"/>
                                          </p:val>
                                        </p:tav>
                                        <p:tav tm="100000">
                                          <p:val>
                                            <p:fltVal val="0"/>
                                          </p:val>
                                        </p:tav>
                                      </p:tavLst>
                                    </p:anim>
                                    <p:anim calcmode="lin" valueType="num">
                                      <p:cBhvr>
                                        <p:cTn id="56" dur="500"/>
                                        <p:tgtEl>
                                          <p:spTgt spid="3"/>
                                        </p:tgtEl>
                                        <p:attrNameLst>
                                          <p:attrName>ppt_h</p:attrName>
                                        </p:attrNameLst>
                                      </p:cBhvr>
                                      <p:tavLst>
                                        <p:tav tm="0">
                                          <p:val>
                                            <p:strVal val="ppt_h"/>
                                          </p:val>
                                        </p:tav>
                                        <p:tav tm="100000">
                                          <p:val>
                                            <p:fltVal val="0"/>
                                          </p:val>
                                        </p:tav>
                                      </p:tavLst>
                                    </p:anim>
                                    <p:animEffect transition="out" filter="fade">
                                      <p:cBhvr>
                                        <p:cTn id="57" dur="500"/>
                                        <p:tgtEl>
                                          <p:spTgt spid="3"/>
                                        </p:tgtEl>
                                      </p:cBhvr>
                                    </p:animEffect>
                                    <p:set>
                                      <p:cBhvr>
                                        <p:cTn id="5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51920" y="870967"/>
            <a:ext cx="4824536" cy="5078313"/>
          </a:xfrm>
          <a:prstGeom prst="rect">
            <a:avLst/>
          </a:prstGeom>
        </p:spPr>
        <p:txBody>
          <a:bodyPr wrap="square">
            <a:spAutoFit/>
          </a:bodyPr>
          <a:lstStyle/>
          <a:p>
            <a:endParaRPr lang="en-US" dirty="0"/>
          </a:p>
          <a:p>
            <a:r>
              <a:rPr lang="en-US" dirty="0"/>
              <a:t>Node	N	Percent	Mean	</a:t>
            </a:r>
          </a:p>
          <a:p>
            <a:r>
              <a:rPr lang="fa-IR" dirty="0"/>
              <a:t>20	225	7.2%	66.7871	</a:t>
            </a:r>
          </a:p>
          <a:p>
            <a:r>
              <a:rPr lang="fa-IR" dirty="0"/>
              <a:t>28	91	2.9%	66.0769	</a:t>
            </a:r>
          </a:p>
          <a:p>
            <a:r>
              <a:rPr lang="fa-IR" dirty="0"/>
              <a:t>27	178	5.7%	61.0758	</a:t>
            </a:r>
          </a:p>
          <a:p>
            <a:r>
              <a:rPr lang="fa-IR" dirty="0"/>
              <a:t>13	141	4.5%	59.1702	</a:t>
            </a:r>
          </a:p>
          <a:p>
            <a:r>
              <a:rPr lang="fa-IR" dirty="0"/>
              <a:t>12	128	4.1%	54.0836	</a:t>
            </a:r>
          </a:p>
          <a:p>
            <a:r>
              <a:rPr lang="fa-IR" dirty="0"/>
              <a:t>11	61	2.0%	49.6230	</a:t>
            </a:r>
          </a:p>
          <a:p>
            <a:r>
              <a:rPr lang="fa-IR" dirty="0"/>
              <a:t>10	312	10.0%	30.5635	</a:t>
            </a:r>
          </a:p>
          <a:p>
            <a:r>
              <a:rPr lang="fa-IR" dirty="0"/>
              <a:t>9	255	8.2%	29.7831	</a:t>
            </a:r>
          </a:p>
          <a:p>
            <a:r>
              <a:rPr lang="fa-IR" dirty="0"/>
              <a:t>25	682	21.9%	18.2330	</a:t>
            </a:r>
          </a:p>
          <a:p>
            <a:r>
              <a:rPr lang="fa-IR" dirty="0"/>
              <a:t>26	84	2.7%	17.3262	</a:t>
            </a:r>
          </a:p>
          <a:p>
            <a:r>
              <a:rPr lang="fa-IR" dirty="0"/>
              <a:t>24	257	8.3%	17.1280	</a:t>
            </a:r>
          </a:p>
          <a:p>
            <a:r>
              <a:rPr lang="fa-IR" dirty="0"/>
              <a:t>23	107	3.4%	15.5832	</a:t>
            </a:r>
          </a:p>
          <a:p>
            <a:r>
              <a:rPr lang="fa-IR" dirty="0"/>
              <a:t>22	320	10.3%	10.2231	</a:t>
            </a:r>
          </a:p>
          <a:p>
            <a:r>
              <a:rPr lang="fa-IR" dirty="0"/>
              <a:t>21	142	4.6%	9.3937	</a:t>
            </a:r>
          </a:p>
          <a:p>
            <a:r>
              <a:rPr lang="fa-IR" dirty="0"/>
              <a:t>16	127	4.1%	7.6252	</a:t>
            </a:r>
            <a:endParaRPr lang="en-US" dirty="0"/>
          </a:p>
          <a:p>
            <a:endParaRPr lang="fa-IR" dirty="0"/>
          </a:p>
        </p:txBody>
      </p:sp>
      <p:sp>
        <p:nvSpPr>
          <p:cNvPr id="10" name="TextBox 9"/>
          <p:cNvSpPr txBox="1"/>
          <p:nvPr/>
        </p:nvSpPr>
        <p:spPr>
          <a:xfrm>
            <a:off x="251520" y="1615440"/>
            <a:ext cx="4392488" cy="2308324"/>
          </a:xfrm>
          <a:prstGeom prst="rect">
            <a:avLst/>
          </a:prstGeom>
          <a:noFill/>
        </p:spPr>
        <p:txBody>
          <a:bodyPr wrap="square" rtlCol="1">
            <a:spAutoFit/>
          </a:bodyPr>
          <a:lstStyle/>
          <a:p>
            <a:r>
              <a:rPr lang="fa-IR" sz="2400" dirty="0" smtClean="0"/>
              <a:t>گره 20 : درآمد &gt; 74، سن &gt; 46 ، تحصیلات &gt; دیپلم</a:t>
            </a:r>
          </a:p>
          <a:p>
            <a:endParaRPr lang="fa-IR" sz="2400" dirty="0" smtClean="0"/>
          </a:p>
          <a:p>
            <a:r>
              <a:rPr lang="fa-IR" sz="2400" dirty="0" smtClean="0"/>
              <a:t>گره 10 : 74&gt; درآمد&gt;49، سن &gt; 40</a:t>
            </a:r>
          </a:p>
          <a:p>
            <a:endParaRPr lang="fa-IR" sz="2400" dirty="0"/>
          </a:p>
          <a:p>
            <a:r>
              <a:rPr lang="fa-IR" sz="2400" dirty="0" smtClean="0"/>
              <a:t>گره 22 : </a:t>
            </a:r>
            <a:r>
              <a:rPr lang="fa-IR" sz="2400" dirty="0"/>
              <a:t>درآمد &lt; </a:t>
            </a:r>
            <a:r>
              <a:rPr lang="fa-IR" sz="2400" dirty="0" smtClean="0"/>
              <a:t>25، </a:t>
            </a:r>
            <a:r>
              <a:rPr lang="fa-IR" sz="2400" dirty="0"/>
              <a:t>55&gt; سن &gt; </a:t>
            </a:r>
            <a:r>
              <a:rPr lang="fa-IR" sz="2400" dirty="0" smtClean="0"/>
              <a:t>25</a:t>
            </a:r>
            <a:endParaRPr lang="fa-IR" sz="2400" dirty="0"/>
          </a:p>
        </p:txBody>
      </p:sp>
      <p:sp>
        <p:nvSpPr>
          <p:cNvPr id="2" name="TextBox 1"/>
          <p:cNvSpPr txBox="1"/>
          <p:nvPr/>
        </p:nvSpPr>
        <p:spPr>
          <a:xfrm>
            <a:off x="539552" y="4221088"/>
            <a:ext cx="4072553" cy="1569660"/>
          </a:xfrm>
          <a:prstGeom prst="rect">
            <a:avLst/>
          </a:prstGeom>
          <a:noFill/>
        </p:spPr>
        <p:txBody>
          <a:bodyPr wrap="square" rtlCol="1">
            <a:spAutoFit/>
          </a:bodyPr>
          <a:lstStyle/>
          <a:p>
            <a:pPr algn="just"/>
            <a:r>
              <a:rPr lang="fa-IR" sz="2400" dirty="0" smtClean="0"/>
              <a:t>وضعیت تاهل و جنسیت تاثیری بر میزان خرید نداشته است و همانطور که پیش بینی می شد سطح درآمد موثرین عامل است.</a:t>
            </a:r>
            <a:endParaRPr lang="fa-IR" sz="2400" dirty="0"/>
          </a:p>
        </p:txBody>
      </p:sp>
    </p:spTree>
    <p:extLst>
      <p:ext uri="{BB962C8B-B14F-4D97-AF65-F5344CB8AC3E}">
        <p14:creationId xmlns:p14="http://schemas.microsoft.com/office/powerpoint/2010/main" val="18473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07704" y="1412776"/>
            <a:ext cx="5040560" cy="523220"/>
          </a:xfrm>
          <a:prstGeom prst="rect">
            <a:avLst/>
          </a:prstGeom>
          <a:noFill/>
        </p:spPr>
        <p:txBody>
          <a:bodyPr wrap="square" rtlCol="1">
            <a:spAutoFit/>
          </a:bodyPr>
          <a:lstStyle/>
          <a:p>
            <a:pPr lvl="0"/>
            <a:r>
              <a:rPr lang="fa-IR" sz="2800" dirty="0">
                <a:solidFill>
                  <a:srgbClr val="DBF5F9">
                    <a:lumMod val="50000"/>
                  </a:srgbClr>
                </a:solidFill>
              </a:rPr>
              <a:t>وفاداری مشتریان یک شرکت تلفن همراه</a:t>
            </a:r>
          </a:p>
        </p:txBody>
      </p:sp>
      <p:sp>
        <p:nvSpPr>
          <p:cNvPr id="9" name="TextBox 8"/>
          <p:cNvSpPr txBox="1"/>
          <p:nvPr/>
        </p:nvSpPr>
        <p:spPr>
          <a:xfrm>
            <a:off x="683568" y="2492896"/>
            <a:ext cx="7776864" cy="2308324"/>
          </a:xfrm>
          <a:prstGeom prst="rect">
            <a:avLst/>
          </a:prstGeom>
          <a:noFill/>
        </p:spPr>
        <p:txBody>
          <a:bodyPr wrap="square" rtlCol="1">
            <a:spAutoFit/>
          </a:bodyPr>
          <a:lstStyle/>
          <a:p>
            <a:pPr algn="just"/>
            <a:r>
              <a:rPr lang="fa-IR" sz="2400" dirty="0" smtClean="0"/>
              <a:t>یک شرکت مخابراتی چهار نوع سرویس را به مشتریانش ارائه می دهد. این شرکت برای پیش بینی تعداد مشتریانش در ماه های آینده مایل است مدلی از مدت زمانی که هر مشتری از یک سرویس استفاده می کند و نرخ ترک مشتریان داشته باشد.</a:t>
            </a:r>
          </a:p>
          <a:p>
            <a:pPr algn="just"/>
            <a:endParaRPr lang="fa-IR" sz="2400" dirty="0"/>
          </a:p>
          <a:p>
            <a:endParaRPr lang="fa-IR" sz="2400" dirty="0"/>
          </a:p>
        </p:txBody>
      </p:sp>
    </p:spTree>
    <p:extLst>
      <p:ext uri="{BB962C8B-B14F-4D97-AF65-F5344CB8AC3E}">
        <p14:creationId xmlns:p14="http://schemas.microsoft.com/office/powerpoint/2010/main" val="2365414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548680"/>
            <a:ext cx="770485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342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a:off x="7164288" y="3523280"/>
            <a:ext cx="1080120" cy="1431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39553" y="1097449"/>
            <a:ext cx="7992888" cy="1323439"/>
          </a:xfrm>
          <a:prstGeom prst="rect">
            <a:avLst/>
          </a:prstGeom>
          <a:noFill/>
        </p:spPr>
        <p:txBody>
          <a:bodyPr wrap="square" rtlCol="1">
            <a:spAutoFit/>
          </a:bodyPr>
          <a:lstStyle/>
          <a:p>
            <a:pPr algn="ctr"/>
            <a:r>
              <a:rPr lang="fa-IR" sz="3200" dirty="0" smtClean="0">
                <a:solidFill>
                  <a:srgbClr val="00B0F0"/>
                </a:solidFill>
              </a:rPr>
              <a:t>شبکه عصبی مصنوعی</a:t>
            </a:r>
          </a:p>
          <a:p>
            <a:r>
              <a:rPr lang="fa-IR" sz="2400" dirty="0" smtClean="0"/>
              <a:t>یکی از قویترین تکنیک های داده کاوی است که می تواند برای برآورد، طبقه بندی، پیش بینی و حتی خوشه بندی بکار رود.</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375" y="3271624"/>
            <a:ext cx="2347793" cy="165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8705" y="2695560"/>
            <a:ext cx="1855023" cy="2677656"/>
          </a:xfrm>
          <a:prstGeom prst="rect">
            <a:avLst/>
          </a:prstGeom>
          <a:noFill/>
        </p:spPr>
        <p:txBody>
          <a:bodyPr wrap="square" rtlCol="1">
            <a:spAutoFit/>
          </a:bodyPr>
          <a:lstStyle/>
          <a:p>
            <a:r>
              <a:rPr lang="fa-IR" sz="2400" dirty="0" smtClean="0"/>
              <a:t>متراژ</a:t>
            </a:r>
          </a:p>
          <a:p>
            <a:r>
              <a:rPr lang="fa-IR" sz="2400" dirty="0" smtClean="0"/>
              <a:t>پارکینگ</a:t>
            </a:r>
          </a:p>
          <a:p>
            <a:r>
              <a:rPr lang="fa-IR" sz="2400" dirty="0" smtClean="0"/>
              <a:t>تعداد اتاق خواب</a:t>
            </a:r>
          </a:p>
          <a:p>
            <a:r>
              <a:rPr lang="fa-IR" sz="2400" dirty="0" smtClean="0"/>
              <a:t>تعداد کل واحدها</a:t>
            </a:r>
          </a:p>
          <a:p>
            <a:r>
              <a:rPr lang="fa-IR" sz="2400" dirty="0" smtClean="0"/>
              <a:t>مساحت پذیرایی</a:t>
            </a:r>
          </a:p>
          <a:p>
            <a:r>
              <a:rPr lang="fa-IR" sz="2400" dirty="0" smtClean="0"/>
              <a:t>منطقه</a:t>
            </a:r>
          </a:p>
          <a:p>
            <a:r>
              <a:rPr lang="fa-IR" sz="2400" dirty="0" smtClean="0"/>
              <a:t>...</a:t>
            </a:r>
            <a:endParaRPr lang="fa-IR" sz="2400" dirty="0"/>
          </a:p>
        </p:txBody>
      </p:sp>
      <p:cxnSp>
        <p:nvCxnSpPr>
          <p:cNvPr id="10" name="Straight Arrow Connector 9"/>
          <p:cNvCxnSpPr/>
          <p:nvPr/>
        </p:nvCxnSpPr>
        <p:spPr>
          <a:xfrm>
            <a:off x="2411760" y="3055600"/>
            <a:ext cx="1324615" cy="7939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411760" y="3849548"/>
            <a:ext cx="1324615" cy="184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411760" y="4279736"/>
            <a:ext cx="1324615"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411760" y="4423752"/>
            <a:ext cx="1324615"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084168" y="3941968"/>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41830" y="3631664"/>
            <a:ext cx="1778642" cy="523220"/>
          </a:xfrm>
          <a:prstGeom prst="rect">
            <a:avLst/>
          </a:prstGeom>
          <a:noFill/>
        </p:spPr>
        <p:txBody>
          <a:bodyPr wrap="square" rtlCol="1">
            <a:spAutoFit/>
          </a:bodyPr>
          <a:lstStyle/>
          <a:p>
            <a:r>
              <a:rPr lang="fa-IR" sz="2800" dirty="0" smtClean="0"/>
              <a:t>برآورد قیمت</a:t>
            </a:r>
            <a:endParaRPr lang="fa-IR" sz="2800" dirty="0">
              <a:solidFill>
                <a:schemeClr val="bg2">
                  <a:lumMod val="50000"/>
                </a:schemeClr>
              </a:solidFill>
            </a:endParaRPr>
          </a:p>
        </p:txBody>
      </p:sp>
      <p:sp>
        <p:nvSpPr>
          <p:cNvPr id="9" name="Right Brace 8"/>
          <p:cNvSpPr/>
          <p:nvPr/>
        </p:nvSpPr>
        <p:spPr>
          <a:xfrm>
            <a:off x="2123728" y="2695560"/>
            <a:ext cx="216024" cy="2556867"/>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Tree>
    <p:extLst>
      <p:ext uri="{BB962C8B-B14F-4D97-AF65-F5344CB8AC3E}">
        <p14:creationId xmlns:p14="http://schemas.microsoft.com/office/powerpoint/2010/main" val="165932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1520" y="1196752"/>
            <a:ext cx="6120680" cy="523220"/>
          </a:xfrm>
          <a:prstGeom prst="rect">
            <a:avLst/>
          </a:prstGeom>
          <a:noFill/>
        </p:spPr>
        <p:txBody>
          <a:bodyPr wrap="square" rtlCol="1">
            <a:spAutoFit/>
          </a:bodyPr>
          <a:lstStyle/>
          <a:p>
            <a:r>
              <a:rPr lang="fa-IR" sz="2800" dirty="0" smtClean="0">
                <a:solidFill>
                  <a:schemeClr val="bg2">
                    <a:lumMod val="50000"/>
                  </a:schemeClr>
                </a:solidFill>
              </a:rPr>
              <a:t>مشتریان بد حساب بانک</a:t>
            </a:r>
            <a:endParaRPr lang="fa-IR" sz="2800" dirty="0">
              <a:solidFill>
                <a:schemeClr val="bg2">
                  <a:lumMod val="50000"/>
                </a:schemeClr>
              </a:solidFill>
            </a:endParaRPr>
          </a:p>
        </p:txBody>
      </p:sp>
      <p:sp>
        <p:nvSpPr>
          <p:cNvPr id="3" name="TextBox 2"/>
          <p:cNvSpPr txBox="1"/>
          <p:nvPr/>
        </p:nvSpPr>
        <p:spPr>
          <a:xfrm>
            <a:off x="4368265" y="2276872"/>
            <a:ext cx="4164175" cy="3416320"/>
          </a:xfrm>
          <a:prstGeom prst="rect">
            <a:avLst/>
          </a:prstGeom>
          <a:noFill/>
        </p:spPr>
        <p:txBody>
          <a:bodyPr wrap="square" rtlCol="1">
            <a:spAutoFit/>
          </a:bodyPr>
          <a:lstStyle/>
          <a:p>
            <a:r>
              <a:rPr lang="fa-IR" sz="2400" dirty="0" smtClean="0"/>
              <a:t>آیتم های ورودی : </a:t>
            </a:r>
          </a:p>
          <a:p>
            <a:endParaRPr lang="fa-IR" sz="2400" dirty="0" smtClean="0"/>
          </a:p>
          <a:p>
            <a:r>
              <a:rPr lang="fa-IR" sz="2400" dirty="0" smtClean="0"/>
              <a:t>سن</a:t>
            </a:r>
          </a:p>
          <a:p>
            <a:r>
              <a:rPr lang="fa-IR" sz="2400" dirty="0" smtClean="0"/>
              <a:t> سطح تحصیلات</a:t>
            </a:r>
          </a:p>
          <a:p>
            <a:r>
              <a:rPr lang="fa-IR" sz="2400" dirty="0" smtClean="0"/>
              <a:t> درآمد</a:t>
            </a:r>
          </a:p>
          <a:p>
            <a:r>
              <a:rPr lang="fa-IR" sz="2400" dirty="0" smtClean="0"/>
              <a:t>مقدار وام های دریافتی</a:t>
            </a:r>
          </a:p>
          <a:p>
            <a:r>
              <a:rPr lang="fa-IR" sz="2400" dirty="0" smtClean="0"/>
              <a:t> مدت زمانی که مشتری بانک است</a:t>
            </a:r>
          </a:p>
          <a:p>
            <a:r>
              <a:rPr lang="fa-IR" sz="2400" dirty="0" smtClean="0"/>
              <a:t>مدت زمانی که در منزل فعلی اش ساکن است</a:t>
            </a:r>
            <a:endParaRPr lang="fa-IR" sz="2400" dirty="0"/>
          </a:p>
        </p:txBody>
      </p:sp>
      <p:sp>
        <p:nvSpPr>
          <p:cNvPr id="9" name="TextBox 8"/>
          <p:cNvSpPr txBox="1"/>
          <p:nvPr/>
        </p:nvSpPr>
        <p:spPr>
          <a:xfrm>
            <a:off x="179512" y="2276872"/>
            <a:ext cx="3888432" cy="1569660"/>
          </a:xfrm>
          <a:prstGeom prst="rect">
            <a:avLst/>
          </a:prstGeom>
          <a:noFill/>
        </p:spPr>
        <p:txBody>
          <a:bodyPr wrap="square" rtlCol="1">
            <a:spAutoFit/>
          </a:bodyPr>
          <a:lstStyle/>
          <a:p>
            <a:r>
              <a:rPr lang="fa-IR" sz="2400" dirty="0" smtClean="0"/>
              <a:t>خروجی  شبکه عصبی مصنوعی :</a:t>
            </a:r>
          </a:p>
          <a:p>
            <a:endParaRPr lang="fa-IR" sz="2400" dirty="0" smtClean="0"/>
          </a:p>
          <a:p>
            <a:r>
              <a:rPr lang="fa-IR" sz="2400" dirty="0" smtClean="0"/>
              <a:t>احتمال بد حسابی  کردن</a:t>
            </a:r>
          </a:p>
          <a:p>
            <a:r>
              <a:rPr lang="fa-IR" sz="2400" dirty="0" smtClean="0"/>
              <a:t>(احتمال بدحسابی نکردن)</a:t>
            </a:r>
            <a:endParaRPr lang="fa-IR" sz="2400" dirty="0"/>
          </a:p>
        </p:txBody>
      </p:sp>
    </p:spTree>
    <p:extLst>
      <p:ext uri="{BB962C8B-B14F-4D97-AF65-F5344CB8AC3E}">
        <p14:creationId xmlns:p14="http://schemas.microsoft.com/office/powerpoint/2010/main" val="1783071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119" y="1196752"/>
            <a:ext cx="5991225" cy="448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060848"/>
            <a:ext cx="6480720" cy="28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307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4099"/>
                                        </p:tgtEl>
                                        <p:attrNameLst>
                                          <p:attrName>ppt_w</p:attrName>
                                        </p:attrNameLst>
                                      </p:cBhvr>
                                      <p:tavLst>
                                        <p:tav tm="0">
                                          <p:val>
                                            <p:strVal val="ppt_w"/>
                                          </p:val>
                                        </p:tav>
                                        <p:tav tm="100000">
                                          <p:val>
                                            <p:fltVal val="0"/>
                                          </p:val>
                                        </p:tav>
                                      </p:tavLst>
                                    </p:anim>
                                    <p:anim calcmode="lin" valueType="num">
                                      <p:cBhvr>
                                        <p:cTn id="7" dur="500"/>
                                        <p:tgtEl>
                                          <p:spTgt spid="4099"/>
                                        </p:tgtEl>
                                        <p:attrNameLst>
                                          <p:attrName>ppt_h</p:attrName>
                                        </p:attrNameLst>
                                      </p:cBhvr>
                                      <p:tavLst>
                                        <p:tav tm="0">
                                          <p:val>
                                            <p:strVal val="ppt_h"/>
                                          </p:val>
                                        </p:tav>
                                        <p:tav tm="100000">
                                          <p:val>
                                            <p:fltVal val="0"/>
                                          </p:val>
                                        </p:tav>
                                      </p:tavLst>
                                    </p:anim>
                                    <p:animEffect transition="out" filter="fade">
                                      <p:cBhvr>
                                        <p:cTn id="8" dur="500"/>
                                        <p:tgtEl>
                                          <p:spTgt spid="4099"/>
                                        </p:tgtEl>
                                      </p:cBhvr>
                                    </p:animEffect>
                                    <p:set>
                                      <p:cBhvr>
                                        <p:cTn id="9" dur="1" fill="hold">
                                          <p:stCondLst>
                                            <p:cond delay="499"/>
                                          </p:stCondLst>
                                        </p:cTn>
                                        <p:tgtEl>
                                          <p:spTgt spid="409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 calcmode="lin" valueType="num">
                                      <p:cBhvr>
                                        <p:cTn id="14" dur="500" fill="hold"/>
                                        <p:tgtEl>
                                          <p:spTgt spid="4098"/>
                                        </p:tgtEl>
                                        <p:attrNameLst>
                                          <p:attrName>ppt_w</p:attrName>
                                        </p:attrNameLst>
                                      </p:cBhvr>
                                      <p:tavLst>
                                        <p:tav tm="0">
                                          <p:val>
                                            <p:fltVal val="0"/>
                                          </p:val>
                                        </p:tav>
                                        <p:tav tm="100000">
                                          <p:val>
                                            <p:strVal val="#ppt_w"/>
                                          </p:val>
                                        </p:tav>
                                      </p:tavLst>
                                    </p:anim>
                                    <p:anim calcmode="lin" valueType="num">
                                      <p:cBhvr>
                                        <p:cTn id="15" dur="500" fill="hold"/>
                                        <p:tgtEl>
                                          <p:spTgt spid="4098"/>
                                        </p:tgtEl>
                                        <p:attrNameLst>
                                          <p:attrName>ppt_h</p:attrName>
                                        </p:attrNameLst>
                                      </p:cBhvr>
                                      <p:tavLst>
                                        <p:tav tm="0">
                                          <p:val>
                                            <p:fltVal val="0"/>
                                          </p:val>
                                        </p:tav>
                                        <p:tav tm="100000">
                                          <p:val>
                                            <p:strVal val="#ppt_h"/>
                                          </p:val>
                                        </p:tav>
                                      </p:tavLst>
                                    </p:anim>
                                    <p:animEffect transition="in" filter="fade">
                                      <p:cBhvr>
                                        <p:cTn id="1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24" y="1772816"/>
            <a:ext cx="8820472"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4016" y="356463"/>
            <a:ext cx="8892480" cy="1200329"/>
          </a:xfrm>
          <a:prstGeom prst="rect">
            <a:avLst/>
          </a:prstGeom>
          <a:noFill/>
        </p:spPr>
        <p:txBody>
          <a:bodyPr wrap="square" rtlCol="1">
            <a:spAutoFit/>
          </a:bodyPr>
          <a:lstStyle/>
          <a:p>
            <a:pPr algn="just"/>
            <a:r>
              <a:rPr lang="fa-IR" sz="2400" dirty="0" smtClean="0"/>
              <a:t>واحد بازاریابی یک شرکت می خواهد مشتریانش را بر اساس ویژگیهای دموگرافیک آنان  دسته بندی کند تا بتواند برنانه های بازاریابی  خود را برای هر گروه تعریف کند و کالای مناسب هر گروه را پیشنهاد دهد. </a:t>
            </a:r>
            <a:endParaRPr lang="fa-IR" sz="2400" dirty="0"/>
          </a:p>
        </p:txBody>
      </p:sp>
    </p:spTree>
    <p:extLst>
      <p:ext uri="{BB962C8B-B14F-4D97-AF65-F5344CB8AC3E}">
        <p14:creationId xmlns:p14="http://schemas.microsoft.com/office/powerpoint/2010/main" val="602748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384"/>
            <a:ext cx="8882338" cy="691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92671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703545" y="1340768"/>
            <a:ext cx="3756887" cy="369332"/>
          </a:xfrm>
          <a:prstGeom prst="rect">
            <a:avLst/>
          </a:prstGeom>
          <a:noFill/>
        </p:spPr>
        <p:txBody>
          <a:bodyPr wrap="square" rtlCol="1">
            <a:spAutoFit/>
          </a:bodyPr>
          <a:lstStyle/>
          <a:p>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165069"/>
            <a:ext cx="7920880" cy="242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67944" y="1196752"/>
            <a:ext cx="4536504" cy="523220"/>
          </a:xfrm>
          <a:prstGeom prst="rect">
            <a:avLst/>
          </a:prstGeom>
          <a:noFill/>
        </p:spPr>
        <p:txBody>
          <a:bodyPr wrap="square" rtlCol="1">
            <a:spAutoFit/>
          </a:bodyPr>
          <a:lstStyle/>
          <a:p>
            <a:r>
              <a:rPr lang="fa-IR" sz="2800" dirty="0" smtClean="0">
                <a:solidFill>
                  <a:schemeClr val="bg2">
                    <a:lumMod val="50000"/>
                  </a:schemeClr>
                </a:solidFill>
              </a:rPr>
              <a:t>نرخ پاسخ به طرح بازاریابی</a:t>
            </a:r>
            <a:endParaRPr lang="fa-IR" sz="2800" dirty="0">
              <a:solidFill>
                <a:schemeClr val="bg2">
                  <a:lumMod val="50000"/>
                </a:schemeClr>
              </a:solidFill>
            </a:endParaRPr>
          </a:p>
        </p:txBody>
      </p:sp>
      <p:sp>
        <p:nvSpPr>
          <p:cNvPr id="9" name="TextBox 8"/>
          <p:cNvSpPr txBox="1"/>
          <p:nvPr/>
        </p:nvSpPr>
        <p:spPr>
          <a:xfrm>
            <a:off x="539552" y="1844824"/>
            <a:ext cx="8263553" cy="1200329"/>
          </a:xfrm>
          <a:prstGeom prst="rect">
            <a:avLst/>
          </a:prstGeom>
          <a:noFill/>
        </p:spPr>
        <p:txBody>
          <a:bodyPr wrap="square" rtlCol="1">
            <a:spAutoFit/>
          </a:bodyPr>
          <a:lstStyle/>
          <a:p>
            <a:pPr algn="just"/>
            <a:r>
              <a:rPr lang="fa-IR" sz="2400" dirty="0" smtClean="0"/>
              <a:t>واحد بازاریابی یک شرکت برای تدوین استراتژی تبلیغات خود خرید کالای مورد نظر را به یک گروه از مشتریان خود پیشنهاد می دهد. نرخ پاسخگویی مشتریان به صورت زیر است.</a:t>
            </a:r>
            <a:endParaRPr lang="fa-IR" sz="2400" dirty="0"/>
          </a:p>
        </p:txBody>
      </p:sp>
    </p:spTree>
    <p:extLst>
      <p:ext uri="{BB962C8B-B14F-4D97-AF65-F5344CB8AC3E}">
        <p14:creationId xmlns:p14="http://schemas.microsoft.com/office/powerpoint/2010/main" val="335984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71600" y="1916832"/>
            <a:ext cx="7344816" cy="1569660"/>
          </a:xfrm>
          <a:prstGeom prst="rect">
            <a:avLst/>
          </a:prstGeom>
          <a:noFill/>
        </p:spPr>
        <p:txBody>
          <a:bodyPr wrap="square" rtlCol="1">
            <a:spAutoFit/>
          </a:bodyPr>
          <a:lstStyle/>
          <a:p>
            <a:r>
              <a:rPr lang="fa-IR" sz="2400" dirty="0" smtClean="0"/>
              <a:t>تعریف :</a:t>
            </a:r>
          </a:p>
          <a:p>
            <a:r>
              <a:rPr lang="fa-IR" sz="2400" dirty="0" smtClean="0"/>
              <a:t>– استخراج دانش از انبوه داده ها </a:t>
            </a:r>
          </a:p>
          <a:p>
            <a:r>
              <a:rPr lang="fa-IR" sz="2400" dirty="0" smtClean="0"/>
              <a:t>– کشف الگوها و قوانین پنهان در داده ها</a:t>
            </a:r>
          </a:p>
          <a:p>
            <a:endParaRPr lang="fa-IR" sz="2400" dirty="0"/>
          </a:p>
        </p:txBody>
      </p:sp>
      <p:sp>
        <p:nvSpPr>
          <p:cNvPr id="2" name="TextBox 1"/>
          <p:cNvSpPr txBox="1"/>
          <p:nvPr/>
        </p:nvSpPr>
        <p:spPr>
          <a:xfrm>
            <a:off x="3275856" y="1196752"/>
            <a:ext cx="2952328" cy="584775"/>
          </a:xfrm>
          <a:prstGeom prst="rect">
            <a:avLst/>
          </a:prstGeom>
          <a:noFill/>
        </p:spPr>
        <p:txBody>
          <a:bodyPr wrap="square" rtlCol="1">
            <a:spAutoFit/>
          </a:bodyPr>
          <a:lstStyle/>
          <a:p>
            <a:pPr algn="ctr"/>
            <a:r>
              <a:rPr lang="fa-IR" sz="3200" dirty="0" smtClean="0">
                <a:solidFill>
                  <a:srgbClr val="00B0F0"/>
                </a:solidFill>
              </a:rPr>
              <a:t>داده کاوی</a:t>
            </a:r>
            <a:endParaRPr lang="fa-IR" sz="3200" dirty="0">
              <a:solidFill>
                <a:srgbClr val="00B0F0"/>
              </a:solidFill>
            </a:endParaRPr>
          </a:p>
        </p:txBody>
      </p:sp>
      <p:sp>
        <p:nvSpPr>
          <p:cNvPr id="3" name="TextBox 2"/>
          <p:cNvSpPr txBox="1"/>
          <p:nvPr/>
        </p:nvSpPr>
        <p:spPr>
          <a:xfrm>
            <a:off x="344905" y="4005064"/>
            <a:ext cx="8381999" cy="830997"/>
          </a:xfrm>
          <a:prstGeom prst="rect">
            <a:avLst/>
          </a:prstGeom>
          <a:noFill/>
        </p:spPr>
        <p:txBody>
          <a:bodyPr wrap="square" rtlCol="1">
            <a:spAutoFit/>
          </a:bodyPr>
          <a:lstStyle/>
          <a:p>
            <a:pPr algn="just"/>
            <a:r>
              <a:rPr lang="fa-IR" sz="2400" dirty="0"/>
              <a:t>یک شرکت تجاری می تواند با داده کاوی از طریق درک بهتر مشتریانش فرآیند های بازاریابی، فروش و عملیات حمایت از مشتریانش را بهبود بخشد.</a:t>
            </a:r>
          </a:p>
        </p:txBody>
      </p:sp>
    </p:spTree>
    <p:extLst>
      <p:ext uri="{BB962C8B-B14F-4D97-AF65-F5344CB8AC3E}">
        <p14:creationId xmlns:p14="http://schemas.microsoft.com/office/powerpoint/2010/main" val="405324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7776864" cy="54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299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44905" y="1556792"/>
            <a:ext cx="8458200" cy="3231654"/>
          </a:xfrm>
          <a:prstGeom prst="rect">
            <a:avLst/>
          </a:prstGeom>
          <a:noFill/>
        </p:spPr>
        <p:txBody>
          <a:bodyPr wrap="square" rtlCol="1">
            <a:spAutoFit/>
          </a:bodyPr>
          <a:lstStyle/>
          <a:p>
            <a:r>
              <a:rPr lang="fa-IR" dirty="0" smtClean="0"/>
              <a:t>کاربردها</a:t>
            </a:r>
          </a:p>
          <a:p>
            <a:endParaRPr lang="fa-IR" dirty="0"/>
          </a:p>
          <a:p>
            <a:pPr algn="just"/>
            <a:r>
              <a:rPr lang="fa-IR" sz="2400" dirty="0" smtClean="0"/>
              <a:t>در هتل  با  امکانات مختلف  مانند  استخر، سالن بیلیارد، فروشگاه صنایع دستی، سرویس استفاده از اینترنت، سرویس گردش در شهر و ...  می تواند برای تدوین استراتژیهای فروش متقاطع خود از تحلیل سبد خرید مشتریان استفاده کند.</a:t>
            </a:r>
          </a:p>
          <a:p>
            <a:pPr algn="just"/>
            <a:endParaRPr lang="fa-IR" sz="2400" dirty="0"/>
          </a:p>
          <a:p>
            <a:pPr algn="just"/>
            <a:r>
              <a:rPr lang="fa-IR" sz="2400" dirty="0" smtClean="0"/>
              <a:t>یک روزنامه با اجرای طرح نظرسنجی از مخاطبانش و استفاده از تکنیک های قوانین وابستگی می تواند با درک رفتار مخاطب، چیدمان و حجم مطالب و همچنین طرح صفحه نخست را در جهت افزایش جذب مشتری بهبود بخشد.</a:t>
            </a:r>
            <a:endParaRPr lang="fa-IR" sz="2400" dirty="0"/>
          </a:p>
        </p:txBody>
      </p:sp>
    </p:spTree>
    <p:extLst>
      <p:ext uri="{BB962C8B-B14F-4D97-AF65-F5344CB8AC3E}">
        <p14:creationId xmlns:p14="http://schemas.microsoft.com/office/powerpoint/2010/main" val="2763994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467544" y="2348880"/>
            <a:ext cx="8208912" cy="1296144"/>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a:r>
              <a:rPr lang="en-US" sz="2400" dirty="0" smtClean="0"/>
              <a:t>Data mining techniques : for marketing, sales, and</a:t>
            </a:r>
          </a:p>
          <a:p>
            <a:pPr algn="l"/>
            <a:r>
              <a:rPr lang="en-US" sz="2400" dirty="0" smtClean="0"/>
              <a:t> customer relationship management </a:t>
            </a:r>
          </a:p>
          <a:p>
            <a:pPr algn="l"/>
            <a:r>
              <a:rPr lang="en-US" sz="2400" dirty="0" smtClean="0"/>
              <a:t>Michael J.A. Berry, Gordon </a:t>
            </a:r>
            <a:r>
              <a:rPr lang="en-US" sz="2400" dirty="0" err="1" smtClean="0"/>
              <a:t>Linoff</a:t>
            </a:r>
            <a:r>
              <a:rPr lang="en-US" sz="2400" dirty="0" smtClean="0"/>
              <a:t>.— 2nd ed.</a:t>
            </a:r>
            <a:endParaRPr lang="fa-IR" sz="2400" dirty="0"/>
          </a:p>
        </p:txBody>
      </p:sp>
      <p:sp>
        <p:nvSpPr>
          <p:cNvPr id="10" name="TextBox 9"/>
          <p:cNvSpPr txBox="1"/>
          <p:nvPr/>
        </p:nvSpPr>
        <p:spPr>
          <a:xfrm>
            <a:off x="432048" y="3515524"/>
            <a:ext cx="6300192" cy="1569660"/>
          </a:xfrm>
          <a:prstGeom prst="rect">
            <a:avLst/>
          </a:prstGeom>
          <a:noFill/>
        </p:spPr>
        <p:txBody>
          <a:bodyPr wrap="square" rtlCol="1">
            <a:spAutoFit/>
          </a:bodyPr>
          <a:lstStyle/>
          <a:p>
            <a:pPr algn="l"/>
            <a:endParaRPr lang="fa-IR" sz="2400" dirty="0" smtClean="0"/>
          </a:p>
          <a:p>
            <a:pPr algn="l"/>
            <a:r>
              <a:rPr lang="en-US" sz="2400" dirty="0" smtClean="0"/>
              <a:t>IBM_SPSS Software</a:t>
            </a:r>
          </a:p>
          <a:p>
            <a:pPr algn="l"/>
            <a:endParaRPr lang="en-US" sz="2400" dirty="0" smtClean="0"/>
          </a:p>
          <a:p>
            <a:pPr algn="l"/>
            <a:r>
              <a:rPr lang="en-US" sz="2400" dirty="0" smtClean="0"/>
              <a:t>http</a:t>
            </a:r>
            <a:r>
              <a:rPr lang="en-US" sz="2400" dirty="0"/>
              <a:t>://en.wikipedia.org</a:t>
            </a:r>
            <a:endParaRPr lang="fa-IR" sz="2400" dirty="0"/>
          </a:p>
        </p:txBody>
      </p:sp>
      <p:sp>
        <p:nvSpPr>
          <p:cNvPr id="11" name="TextBox 10"/>
          <p:cNvSpPr txBox="1"/>
          <p:nvPr/>
        </p:nvSpPr>
        <p:spPr>
          <a:xfrm>
            <a:off x="6372200" y="1476073"/>
            <a:ext cx="2304256" cy="584775"/>
          </a:xfrm>
          <a:prstGeom prst="rect">
            <a:avLst/>
          </a:prstGeom>
          <a:noFill/>
        </p:spPr>
        <p:txBody>
          <a:bodyPr wrap="square" rtlCol="1">
            <a:spAutoFit/>
          </a:bodyPr>
          <a:lstStyle/>
          <a:p>
            <a:r>
              <a:rPr lang="fa-IR" sz="3200" dirty="0" smtClean="0">
                <a:solidFill>
                  <a:srgbClr val="00B0F0"/>
                </a:solidFill>
              </a:rPr>
              <a:t>منابع</a:t>
            </a:r>
            <a:endParaRPr lang="fa-IR" sz="3200" dirty="0">
              <a:solidFill>
                <a:srgbClr val="00B0F0"/>
              </a:solidFill>
            </a:endParaRPr>
          </a:p>
        </p:txBody>
      </p:sp>
      <p:sp>
        <p:nvSpPr>
          <p:cNvPr id="2" name="Flowchart: Connector 1"/>
          <p:cNvSpPr/>
          <p:nvPr/>
        </p:nvSpPr>
        <p:spPr>
          <a:xfrm>
            <a:off x="268705" y="2492896"/>
            <a:ext cx="209527"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Flowchart: Connector 12"/>
          <p:cNvSpPr/>
          <p:nvPr/>
        </p:nvSpPr>
        <p:spPr>
          <a:xfrm>
            <a:off x="258017" y="4725144"/>
            <a:ext cx="209527"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Flowchart: Connector 13"/>
          <p:cNvSpPr/>
          <p:nvPr/>
        </p:nvSpPr>
        <p:spPr>
          <a:xfrm>
            <a:off x="258017" y="4005064"/>
            <a:ext cx="209527"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319693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endParaRPr lang="en-US"/>
          </a:p>
        </p:txBody>
      </p:sp>
      <p:sp>
        <p:nvSpPr>
          <p:cNvPr id="81923" name="Rectangle 3"/>
          <p:cNvSpPr>
            <a:spLocks noGrp="1" noChangeArrowheads="1"/>
          </p:cNvSpPr>
          <p:nvPr>
            <p:ph type="body" idx="1"/>
          </p:nvPr>
        </p:nvSpPr>
        <p:spPr/>
        <p:txBody>
          <a:bodyPr/>
          <a:lstStyle/>
          <a:p>
            <a:endParaRPr lang="en-US"/>
          </a:p>
        </p:txBody>
      </p:sp>
      <p:pic>
        <p:nvPicPr>
          <p:cNvPr id="81924" name="Picture 4" descr="Nature-[PersianM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73888"/>
          </a:xfrm>
          <a:prstGeom prst="rect">
            <a:avLst/>
          </a:prstGeom>
          <a:noFill/>
          <a:extLst>
            <a:ext uri="{909E8E84-426E-40DD-AFC4-6F175D3DCCD1}">
              <a14:hiddenFill xmlns:a14="http://schemas.microsoft.com/office/drawing/2010/main">
                <a:solidFill>
                  <a:srgbClr val="FFFFFF"/>
                </a:solidFill>
              </a14:hiddenFill>
            </a:ext>
          </a:extLst>
        </p:spPr>
      </p:pic>
      <p:sp>
        <p:nvSpPr>
          <p:cNvPr id="81925" name="WordArt 5" descr="White marble"/>
          <p:cNvSpPr>
            <a:spLocks noChangeArrowheads="1" noChangeShapeType="1" noTextEdit="1"/>
          </p:cNvSpPr>
          <p:nvPr/>
        </p:nvSpPr>
        <p:spPr bwMode="auto">
          <a:xfrm>
            <a:off x="3276600" y="5597525"/>
            <a:ext cx="4606925" cy="12604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fa-IR" sz="3600" b="1" kern="10" dirty="0">
                <a:ln w="9525">
                  <a:round/>
                  <a:headEnd/>
                  <a:tailEnd/>
                </a:ln>
                <a:blipFill dpi="0" rotWithShape="0">
                  <a:blip r:embed="rId3"/>
                  <a:srcRect/>
                  <a:tile tx="0" ty="0" sx="100000" sy="100000" flip="none" algn="tl"/>
                </a:blipFill>
                <a:latin typeface="Arial Black"/>
              </a:rPr>
              <a:t>با تشكر </a:t>
            </a:r>
            <a:r>
              <a:rPr lang="fa-IR" sz="3600" b="1" kern="10" dirty="0" smtClean="0">
                <a:ln w="9525">
                  <a:round/>
                  <a:headEnd/>
                  <a:tailEnd/>
                </a:ln>
                <a:blipFill dpi="0" rotWithShape="0">
                  <a:blip r:embed="rId3"/>
                  <a:srcRect/>
                  <a:tile tx="0" ty="0" sx="100000" sy="100000" flip="none" algn="tl"/>
                </a:blipFill>
                <a:latin typeface="Arial Black"/>
              </a:rPr>
              <a:t>از حضورتان</a:t>
            </a:r>
            <a:endParaRPr lang="fa-IR" sz="3600" b="1" kern="10" dirty="0">
              <a:ln w="9525">
                <a:round/>
                <a:headEnd/>
                <a:tailEnd/>
              </a:ln>
              <a:blipFill dpi="0" rotWithShape="0">
                <a:blip r:embed="rId3"/>
                <a:srcRect/>
                <a:tile tx="0" ty="0" sx="100000" sy="100000" flip="none" algn="tl"/>
              </a:blipFill>
              <a:latin typeface="Arial Black"/>
            </a:endParaRPr>
          </a:p>
        </p:txBody>
      </p:sp>
    </p:spTree>
    <p:extLst>
      <p:ext uri="{BB962C8B-B14F-4D97-AF65-F5344CB8AC3E}">
        <p14:creationId xmlns:p14="http://schemas.microsoft.com/office/powerpoint/2010/main" val="42294874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0"/>
          <p:cNvSpPr>
            <a:spLocks noChangeArrowheads="1"/>
          </p:cNvSpPr>
          <p:nvPr/>
        </p:nvSpPr>
        <p:spPr bwMode="auto">
          <a:xfrm>
            <a:off x="4572000" y="3810000"/>
            <a:ext cx="3200400" cy="2438400"/>
          </a:xfrm>
          <a:prstGeom prst="ellipse">
            <a:avLst/>
          </a:prstGeom>
          <a:solidFill>
            <a:schemeClr val="accent2">
              <a:alpha val="50195"/>
            </a:scheme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5" name="Oval 29"/>
          <p:cNvSpPr>
            <a:spLocks noChangeArrowheads="1"/>
          </p:cNvSpPr>
          <p:nvPr/>
        </p:nvSpPr>
        <p:spPr bwMode="auto">
          <a:xfrm>
            <a:off x="914400" y="3810000"/>
            <a:ext cx="3200400" cy="2438400"/>
          </a:xfrm>
          <a:prstGeom prst="ellipse">
            <a:avLst/>
          </a:prstGeom>
          <a:solidFill>
            <a:srgbClr val="FF99CC">
              <a:alpha val="5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6" name="Oval 28"/>
          <p:cNvSpPr>
            <a:spLocks noChangeArrowheads="1"/>
          </p:cNvSpPr>
          <p:nvPr/>
        </p:nvSpPr>
        <p:spPr bwMode="auto">
          <a:xfrm>
            <a:off x="4419600" y="1143000"/>
            <a:ext cx="3200400" cy="2438400"/>
          </a:xfrm>
          <a:prstGeom prst="ellipse">
            <a:avLst/>
          </a:prstGeom>
          <a:solidFill>
            <a:srgbClr val="FFFF00">
              <a:alpha val="5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7" name="Oval 27"/>
          <p:cNvSpPr>
            <a:spLocks noChangeArrowheads="1"/>
          </p:cNvSpPr>
          <p:nvPr/>
        </p:nvSpPr>
        <p:spPr bwMode="auto">
          <a:xfrm>
            <a:off x="685800" y="1219200"/>
            <a:ext cx="3200400" cy="2438400"/>
          </a:xfrm>
          <a:prstGeom prst="ellipse">
            <a:avLst/>
          </a:prstGeom>
          <a:solidFill>
            <a:srgbClr val="99CC00">
              <a:alpha val="50195"/>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 name="AutoShape 26"/>
          <p:cNvSpPr>
            <a:spLocks noChangeArrowheads="1"/>
          </p:cNvSpPr>
          <p:nvPr/>
        </p:nvSpPr>
        <p:spPr bwMode="auto">
          <a:xfrm>
            <a:off x="2362200" y="2667000"/>
            <a:ext cx="3810000" cy="1371600"/>
          </a:xfrm>
          <a:prstGeom prst="bevel">
            <a:avLst>
              <a:gd name="adj" fmla="val 12500"/>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 name="Rectangle 2"/>
          <p:cNvSpPr>
            <a:spLocks noGrp="1" noChangeArrowheads="1"/>
          </p:cNvSpPr>
          <p:nvPr>
            <p:ph type="title"/>
          </p:nvPr>
        </p:nvSpPr>
        <p:spPr>
          <a:xfrm>
            <a:off x="457200" y="228600"/>
            <a:ext cx="8305800" cy="914400"/>
          </a:xfrm>
          <a:noFill/>
        </p:spPr>
        <p:txBody>
          <a:bodyPr lIns="92075" tIns="46038" rIns="92075" bIns="46038"/>
          <a:lstStyle/>
          <a:p>
            <a:r>
              <a:rPr lang="en-US" sz="3600" smtClean="0"/>
              <a:t>Related Fields</a:t>
            </a:r>
          </a:p>
        </p:txBody>
      </p:sp>
      <p:sp>
        <p:nvSpPr>
          <p:cNvPr id="10" name="Rectangle 11"/>
          <p:cNvSpPr>
            <a:spLocks noChangeArrowheads="1"/>
          </p:cNvSpPr>
          <p:nvPr/>
        </p:nvSpPr>
        <p:spPr bwMode="auto">
          <a:xfrm>
            <a:off x="1600200" y="4770983"/>
            <a:ext cx="17414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285750" indent="-285750">
              <a:lnSpc>
                <a:spcPct val="90000"/>
              </a:lnSpc>
              <a:spcBef>
                <a:spcPct val="30000"/>
              </a:spcBef>
            </a:pPr>
            <a:r>
              <a:rPr lang="en-US" sz="3200" b="1" dirty="0"/>
              <a:t>Statistics</a:t>
            </a:r>
          </a:p>
        </p:txBody>
      </p:sp>
      <p:sp>
        <p:nvSpPr>
          <p:cNvPr id="11" name="Rectangle 13"/>
          <p:cNvSpPr>
            <a:spLocks noChangeArrowheads="1"/>
          </p:cNvSpPr>
          <p:nvPr/>
        </p:nvSpPr>
        <p:spPr bwMode="auto">
          <a:xfrm>
            <a:off x="1295400" y="1905000"/>
            <a:ext cx="2362200" cy="768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marL="285750" indent="-285750" algn="l">
              <a:lnSpc>
                <a:spcPct val="40000"/>
              </a:lnSpc>
              <a:spcBef>
                <a:spcPct val="30000"/>
              </a:spcBef>
            </a:pPr>
            <a:r>
              <a:rPr lang="en-US" sz="3600" b="1" dirty="0"/>
              <a:t>Machine</a:t>
            </a:r>
          </a:p>
          <a:p>
            <a:pPr marL="285750" indent="-285750" algn="l">
              <a:lnSpc>
                <a:spcPct val="40000"/>
              </a:lnSpc>
              <a:spcBef>
                <a:spcPct val="30000"/>
              </a:spcBef>
            </a:pPr>
            <a:r>
              <a:rPr lang="en-US" sz="3600" b="1" dirty="0"/>
              <a:t>Learning</a:t>
            </a:r>
          </a:p>
        </p:txBody>
      </p:sp>
      <p:sp>
        <p:nvSpPr>
          <p:cNvPr id="12" name="Rectangle 15"/>
          <p:cNvSpPr>
            <a:spLocks noChangeArrowheads="1"/>
          </p:cNvSpPr>
          <p:nvPr/>
        </p:nvSpPr>
        <p:spPr bwMode="auto">
          <a:xfrm>
            <a:off x="5257800" y="4842991"/>
            <a:ext cx="194627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285750" indent="-285750">
              <a:lnSpc>
                <a:spcPct val="90000"/>
              </a:lnSpc>
              <a:spcBef>
                <a:spcPct val="30000"/>
              </a:spcBef>
            </a:pPr>
            <a:r>
              <a:rPr lang="en-US" sz="3200" b="1" dirty="0"/>
              <a:t>Databases</a:t>
            </a:r>
          </a:p>
        </p:txBody>
      </p:sp>
      <p:sp>
        <p:nvSpPr>
          <p:cNvPr id="13" name="Rectangle 16"/>
          <p:cNvSpPr>
            <a:spLocks noChangeArrowheads="1"/>
          </p:cNvSpPr>
          <p:nvPr/>
        </p:nvSpPr>
        <p:spPr bwMode="auto">
          <a:xfrm>
            <a:off x="4876800" y="1905000"/>
            <a:ext cx="24638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marL="285750" indent="-285750">
              <a:lnSpc>
                <a:spcPct val="90000"/>
              </a:lnSpc>
              <a:spcBef>
                <a:spcPct val="30000"/>
              </a:spcBef>
            </a:pPr>
            <a:r>
              <a:rPr lang="en-US" sz="3200" b="1"/>
              <a:t>Visualization</a:t>
            </a:r>
          </a:p>
        </p:txBody>
      </p:sp>
      <p:sp>
        <p:nvSpPr>
          <p:cNvPr id="14" name="Rectangle 23"/>
          <p:cNvSpPr>
            <a:spLocks noChangeArrowheads="1"/>
          </p:cNvSpPr>
          <p:nvPr/>
        </p:nvSpPr>
        <p:spPr bwMode="auto">
          <a:xfrm>
            <a:off x="2590800" y="2895600"/>
            <a:ext cx="34702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a:r>
              <a:rPr lang="en-US" sz="2800" b="1" dirty="0"/>
              <a:t>Data Mining and </a:t>
            </a:r>
          </a:p>
          <a:p>
            <a:pPr algn="ctr"/>
            <a:r>
              <a:rPr lang="en-US" sz="2800" b="1" dirty="0"/>
              <a:t>Knowledge Discovery</a:t>
            </a:r>
          </a:p>
        </p:txBody>
      </p:sp>
    </p:spTree>
    <p:extLst>
      <p:ext uri="{BB962C8B-B14F-4D97-AF65-F5344CB8AC3E}">
        <p14:creationId xmlns:p14="http://schemas.microsoft.com/office/powerpoint/2010/main" val="4190937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59632" y="1988840"/>
            <a:ext cx="3108633" cy="3046988"/>
          </a:xfrm>
          <a:prstGeom prst="rect">
            <a:avLst/>
          </a:prstGeom>
          <a:noFill/>
        </p:spPr>
        <p:txBody>
          <a:bodyPr wrap="square" rtlCol="1">
            <a:spAutoFit/>
          </a:bodyPr>
          <a:lstStyle/>
          <a:p>
            <a:pPr algn="l"/>
            <a:r>
              <a:rPr lang="en-US" sz="2400" dirty="0" smtClean="0"/>
              <a:t>Data Mining Tasks:</a:t>
            </a:r>
          </a:p>
          <a:p>
            <a:pPr algn="l"/>
            <a:endParaRPr lang="en-US" sz="2400" dirty="0" smtClean="0"/>
          </a:p>
          <a:p>
            <a:pPr algn="l"/>
            <a:r>
              <a:rPr lang="en-US" sz="2400" dirty="0" smtClean="0"/>
              <a:t>Classification</a:t>
            </a:r>
          </a:p>
          <a:p>
            <a:pPr algn="l"/>
            <a:r>
              <a:rPr lang="en-US" sz="2400" dirty="0" smtClean="0"/>
              <a:t>Estimation</a:t>
            </a:r>
          </a:p>
          <a:p>
            <a:pPr algn="l"/>
            <a:r>
              <a:rPr lang="en-US" sz="2400" dirty="0" smtClean="0"/>
              <a:t>Prediction</a:t>
            </a:r>
          </a:p>
          <a:p>
            <a:pPr algn="l"/>
            <a:r>
              <a:rPr lang="en-US" sz="2400" dirty="0" smtClean="0"/>
              <a:t>Association Rules</a:t>
            </a:r>
          </a:p>
          <a:p>
            <a:pPr algn="l"/>
            <a:r>
              <a:rPr lang="en-US" sz="2400" dirty="0" smtClean="0"/>
              <a:t>Clustering</a:t>
            </a:r>
          </a:p>
          <a:p>
            <a:pPr algn="l"/>
            <a:r>
              <a:rPr lang="en-US" sz="2400" dirty="0" smtClean="0"/>
              <a:t>Profiling</a:t>
            </a:r>
            <a:endParaRPr lang="fa-IR" sz="2400" dirty="0"/>
          </a:p>
        </p:txBody>
      </p:sp>
      <p:sp>
        <p:nvSpPr>
          <p:cNvPr id="3" name="TextBox 2"/>
          <p:cNvSpPr txBox="1"/>
          <p:nvPr/>
        </p:nvSpPr>
        <p:spPr>
          <a:xfrm>
            <a:off x="5652120" y="1988840"/>
            <a:ext cx="2736304" cy="3046988"/>
          </a:xfrm>
          <a:prstGeom prst="rect">
            <a:avLst/>
          </a:prstGeom>
          <a:noFill/>
        </p:spPr>
        <p:txBody>
          <a:bodyPr wrap="square" rtlCol="1">
            <a:spAutoFit/>
          </a:bodyPr>
          <a:lstStyle/>
          <a:p>
            <a:r>
              <a:rPr lang="fa-IR" sz="2400" dirty="0" smtClean="0"/>
              <a:t>وظایف داده کاوی :</a:t>
            </a:r>
          </a:p>
          <a:p>
            <a:endParaRPr lang="fa-IR" sz="2400" dirty="0"/>
          </a:p>
          <a:p>
            <a:r>
              <a:rPr lang="fa-IR" sz="2400" dirty="0" smtClean="0"/>
              <a:t>طبقه بندی</a:t>
            </a:r>
          </a:p>
          <a:p>
            <a:r>
              <a:rPr lang="fa-IR" sz="2400" dirty="0" smtClean="0"/>
              <a:t>برآورد</a:t>
            </a:r>
          </a:p>
          <a:p>
            <a:r>
              <a:rPr lang="fa-IR" sz="2400" dirty="0" smtClean="0"/>
              <a:t>پیش بینی</a:t>
            </a:r>
          </a:p>
          <a:p>
            <a:r>
              <a:rPr lang="fa-IR" sz="2400" dirty="0" smtClean="0"/>
              <a:t>قوانین وابستگی</a:t>
            </a:r>
          </a:p>
          <a:p>
            <a:r>
              <a:rPr lang="fa-IR" sz="2400" dirty="0" smtClean="0"/>
              <a:t>خوشه بندی</a:t>
            </a:r>
          </a:p>
          <a:p>
            <a:r>
              <a:rPr lang="fa-IR" sz="2400" dirty="0" smtClean="0"/>
              <a:t>توصیف</a:t>
            </a:r>
            <a:endParaRPr lang="fa-IR" sz="2400" dirty="0"/>
          </a:p>
        </p:txBody>
      </p:sp>
    </p:spTree>
    <p:extLst>
      <p:ext uri="{BB962C8B-B14F-4D97-AF65-F5344CB8AC3E}">
        <p14:creationId xmlns:p14="http://schemas.microsoft.com/office/powerpoint/2010/main" val="4053247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83568" y="1404065"/>
            <a:ext cx="2664296" cy="584775"/>
          </a:xfrm>
          <a:prstGeom prst="rect">
            <a:avLst/>
          </a:prstGeom>
          <a:noFill/>
        </p:spPr>
        <p:txBody>
          <a:bodyPr wrap="square" rtlCol="1">
            <a:spAutoFit/>
          </a:bodyPr>
          <a:lstStyle/>
          <a:p>
            <a:pPr algn="l"/>
            <a:r>
              <a:rPr lang="en-US" sz="3200" dirty="0" smtClean="0">
                <a:solidFill>
                  <a:srgbClr val="00B0F0"/>
                </a:solidFill>
              </a:rPr>
              <a:t>Classification</a:t>
            </a:r>
            <a:endParaRPr lang="fa-IR" sz="3200" dirty="0">
              <a:solidFill>
                <a:srgbClr val="00B0F0"/>
              </a:solidFill>
            </a:endParaRPr>
          </a:p>
        </p:txBody>
      </p:sp>
      <p:sp>
        <p:nvSpPr>
          <p:cNvPr id="3" name="TextBox 2"/>
          <p:cNvSpPr txBox="1"/>
          <p:nvPr/>
        </p:nvSpPr>
        <p:spPr>
          <a:xfrm>
            <a:off x="1475656" y="3212976"/>
            <a:ext cx="6192688" cy="1569660"/>
          </a:xfrm>
          <a:prstGeom prst="rect">
            <a:avLst/>
          </a:prstGeom>
          <a:noFill/>
        </p:spPr>
        <p:txBody>
          <a:bodyPr wrap="square" rtlCol="1">
            <a:spAutoFit/>
          </a:bodyPr>
          <a:lstStyle/>
          <a:p>
            <a:r>
              <a:rPr lang="fa-IR" sz="2400" dirty="0" smtClean="0"/>
              <a:t>مشتریان خوب یا بد</a:t>
            </a:r>
          </a:p>
          <a:p>
            <a:r>
              <a:rPr lang="fa-IR" sz="2400" dirty="0" smtClean="0"/>
              <a:t>چه کسانی کالا (سرویس) </a:t>
            </a:r>
            <a:r>
              <a:rPr lang="en-US" sz="2400" dirty="0" smtClean="0"/>
              <a:t>X </a:t>
            </a:r>
            <a:r>
              <a:rPr lang="fa-IR" sz="2400" dirty="0" smtClean="0"/>
              <a:t>را خرید می کنند</a:t>
            </a:r>
          </a:p>
          <a:p>
            <a:r>
              <a:rPr lang="fa-IR" sz="2400" dirty="0" smtClean="0"/>
              <a:t>مشتریان متقلب در بیمه</a:t>
            </a:r>
          </a:p>
          <a:p>
            <a:r>
              <a:rPr lang="fa-IR" sz="2400" dirty="0" smtClean="0"/>
              <a:t>مشتریان بدحساب در بانک</a:t>
            </a:r>
            <a:endParaRPr lang="fa-IR" sz="2400" dirty="0"/>
          </a:p>
        </p:txBody>
      </p:sp>
      <p:sp>
        <p:nvSpPr>
          <p:cNvPr id="9" name="TextBox 8"/>
          <p:cNvSpPr txBox="1"/>
          <p:nvPr/>
        </p:nvSpPr>
        <p:spPr>
          <a:xfrm>
            <a:off x="755575" y="2492896"/>
            <a:ext cx="7971329" cy="461665"/>
          </a:xfrm>
          <a:prstGeom prst="rect">
            <a:avLst/>
          </a:prstGeom>
          <a:noFill/>
        </p:spPr>
        <p:txBody>
          <a:bodyPr wrap="square" rtlCol="1">
            <a:spAutoFit/>
          </a:bodyPr>
          <a:lstStyle/>
          <a:p>
            <a:r>
              <a:rPr lang="fa-IR" sz="2400" dirty="0" smtClean="0"/>
              <a:t>برای پیش بینی خروجی های گسسته استفاده می شود</a:t>
            </a:r>
            <a:endParaRPr lang="fa-IR" sz="2400" dirty="0"/>
          </a:p>
        </p:txBody>
      </p:sp>
    </p:spTree>
    <p:extLst>
      <p:ext uri="{BB962C8B-B14F-4D97-AF65-F5344CB8AC3E}">
        <p14:creationId xmlns:p14="http://schemas.microsoft.com/office/powerpoint/2010/main" val="4053247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27584" y="1484784"/>
            <a:ext cx="2592288" cy="584775"/>
          </a:xfrm>
          <a:prstGeom prst="rect">
            <a:avLst/>
          </a:prstGeom>
          <a:noFill/>
        </p:spPr>
        <p:txBody>
          <a:bodyPr wrap="square" rtlCol="1">
            <a:spAutoFit/>
          </a:bodyPr>
          <a:lstStyle/>
          <a:p>
            <a:pPr algn="l"/>
            <a:r>
              <a:rPr lang="en-US" sz="3200" dirty="0" smtClean="0">
                <a:solidFill>
                  <a:srgbClr val="00B0F0"/>
                </a:solidFill>
              </a:rPr>
              <a:t>Estimation</a:t>
            </a:r>
            <a:endParaRPr lang="fa-IR" sz="3200" dirty="0">
              <a:solidFill>
                <a:srgbClr val="00B0F0"/>
              </a:solidFill>
            </a:endParaRPr>
          </a:p>
        </p:txBody>
      </p:sp>
      <p:sp>
        <p:nvSpPr>
          <p:cNvPr id="31" name="TextBox 30"/>
          <p:cNvSpPr txBox="1"/>
          <p:nvPr/>
        </p:nvSpPr>
        <p:spPr>
          <a:xfrm>
            <a:off x="827584" y="2636912"/>
            <a:ext cx="7488832" cy="461665"/>
          </a:xfrm>
          <a:prstGeom prst="rect">
            <a:avLst/>
          </a:prstGeom>
          <a:noFill/>
        </p:spPr>
        <p:txBody>
          <a:bodyPr wrap="square" rtlCol="1">
            <a:spAutoFit/>
          </a:bodyPr>
          <a:lstStyle/>
          <a:p>
            <a:r>
              <a:rPr lang="fa-IR" sz="2400" dirty="0" smtClean="0"/>
              <a:t>برای پیش بینی و برآورد خروجی های پیوسته بکار می رود</a:t>
            </a:r>
            <a:endParaRPr lang="fa-IR" sz="2400" dirty="0"/>
          </a:p>
        </p:txBody>
      </p:sp>
      <p:sp>
        <p:nvSpPr>
          <p:cNvPr id="32" name="TextBox 31"/>
          <p:cNvSpPr txBox="1"/>
          <p:nvPr/>
        </p:nvSpPr>
        <p:spPr>
          <a:xfrm>
            <a:off x="1835696" y="3573016"/>
            <a:ext cx="6408712" cy="1200329"/>
          </a:xfrm>
          <a:prstGeom prst="rect">
            <a:avLst/>
          </a:prstGeom>
          <a:noFill/>
        </p:spPr>
        <p:txBody>
          <a:bodyPr wrap="square" rtlCol="1">
            <a:spAutoFit/>
          </a:bodyPr>
          <a:lstStyle/>
          <a:p>
            <a:r>
              <a:rPr lang="fa-IR" sz="2400" dirty="0" smtClean="0"/>
              <a:t>برآورد میزان خرید یک مشتری</a:t>
            </a:r>
          </a:p>
          <a:p>
            <a:r>
              <a:rPr lang="fa-IR" sz="2400" dirty="0" smtClean="0"/>
              <a:t>احتمال اینکه فردی به یک طرح بازاریابی پاسخ مثبت دهد</a:t>
            </a:r>
          </a:p>
          <a:p>
            <a:r>
              <a:rPr lang="fa-IR" sz="2400" dirty="0" smtClean="0"/>
              <a:t>برآورد زمان رخداد یک واقعه مانند از دست دادن یک مشتری</a:t>
            </a:r>
            <a:endParaRPr lang="fa-IR" sz="2400" dirty="0"/>
          </a:p>
        </p:txBody>
      </p:sp>
    </p:spTree>
    <p:extLst>
      <p:ext uri="{BB962C8B-B14F-4D97-AF65-F5344CB8AC3E}">
        <p14:creationId xmlns:p14="http://schemas.microsoft.com/office/powerpoint/2010/main" val="4053247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24328"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55576" y="1340768"/>
            <a:ext cx="3096344" cy="584775"/>
          </a:xfrm>
          <a:prstGeom prst="rect">
            <a:avLst/>
          </a:prstGeom>
          <a:noFill/>
        </p:spPr>
        <p:txBody>
          <a:bodyPr wrap="square" rtlCol="1">
            <a:spAutoFit/>
          </a:bodyPr>
          <a:lstStyle/>
          <a:p>
            <a:pPr algn="l"/>
            <a:r>
              <a:rPr lang="en-US" sz="3200" dirty="0" smtClean="0">
                <a:solidFill>
                  <a:srgbClr val="00B0F0"/>
                </a:solidFill>
              </a:rPr>
              <a:t>prediction</a:t>
            </a:r>
            <a:endParaRPr lang="fa-IR" sz="3200" dirty="0">
              <a:solidFill>
                <a:srgbClr val="00B0F0"/>
              </a:solidFill>
            </a:endParaRPr>
          </a:p>
        </p:txBody>
      </p:sp>
      <p:sp>
        <p:nvSpPr>
          <p:cNvPr id="10" name="TextBox 9"/>
          <p:cNvSpPr txBox="1"/>
          <p:nvPr/>
        </p:nvSpPr>
        <p:spPr>
          <a:xfrm>
            <a:off x="899593" y="2348880"/>
            <a:ext cx="7827312" cy="830997"/>
          </a:xfrm>
          <a:prstGeom prst="rect">
            <a:avLst/>
          </a:prstGeom>
          <a:noFill/>
        </p:spPr>
        <p:txBody>
          <a:bodyPr wrap="square" rtlCol="1">
            <a:spAutoFit/>
          </a:bodyPr>
          <a:lstStyle/>
          <a:p>
            <a:r>
              <a:rPr lang="fa-IR" sz="2400" dirty="0" smtClean="0"/>
              <a:t>همانند طبقه بندی و برآورد است با این تفاوت که رکوردها را بر اساس رفتار آینده آنها طبقه بندی و یا مقادیری در اینده را برآورد می کند</a:t>
            </a:r>
            <a:endParaRPr lang="fa-IR" sz="2400" dirty="0"/>
          </a:p>
        </p:txBody>
      </p:sp>
      <p:sp>
        <p:nvSpPr>
          <p:cNvPr id="11" name="TextBox 10"/>
          <p:cNvSpPr txBox="1"/>
          <p:nvPr/>
        </p:nvSpPr>
        <p:spPr>
          <a:xfrm>
            <a:off x="2771800" y="3717032"/>
            <a:ext cx="5904656" cy="830997"/>
          </a:xfrm>
          <a:prstGeom prst="rect">
            <a:avLst/>
          </a:prstGeom>
          <a:noFill/>
        </p:spPr>
        <p:txBody>
          <a:bodyPr wrap="square" rtlCol="1">
            <a:spAutoFit/>
          </a:bodyPr>
          <a:lstStyle/>
          <a:p>
            <a:r>
              <a:rPr lang="fa-IR" sz="2400" dirty="0" smtClean="0"/>
              <a:t>کدام مشتریان را در شش ماه آینده از دست می دهیم؟</a:t>
            </a:r>
          </a:p>
          <a:p>
            <a:r>
              <a:rPr lang="fa-IR" sz="2400" dirty="0" smtClean="0"/>
              <a:t>میزان تقاضای کالا (سرویس) </a:t>
            </a:r>
            <a:r>
              <a:rPr lang="en-US" sz="2400" dirty="0" smtClean="0"/>
              <a:t>X</a:t>
            </a:r>
            <a:r>
              <a:rPr lang="fa-IR" sz="2400" dirty="0" smtClean="0"/>
              <a:t> در ماه  آینده چقدر است؟</a:t>
            </a:r>
            <a:endParaRPr lang="fa-IR" sz="2400" dirty="0"/>
          </a:p>
        </p:txBody>
      </p:sp>
    </p:spTree>
    <p:extLst>
      <p:ext uri="{BB962C8B-B14F-4D97-AF65-F5344CB8AC3E}">
        <p14:creationId xmlns:p14="http://schemas.microsoft.com/office/powerpoint/2010/main" val="3376813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ave 3"/>
          <p:cNvSpPr/>
          <p:nvPr/>
        </p:nvSpPr>
        <p:spPr>
          <a:xfrm>
            <a:off x="268705" y="420960"/>
            <a:ext cx="8686800" cy="487680"/>
          </a:xfrm>
          <a:prstGeom prst="wave">
            <a:avLst>
              <a:gd name="adj1" fmla="val 20000"/>
              <a:gd name="adj2" fmla="val 425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Shape 4"/>
          <p:cNvSpPr/>
          <p:nvPr/>
        </p:nvSpPr>
        <p:spPr>
          <a:xfrm rot="10800000">
            <a:off x="344905" y="192361"/>
            <a:ext cx="8717280" cy="868680"/>
          </a:xfrm>
          <a:prstGeom prst="corner">
            <a:avLst>
              <a:gd name="adj1" fmla="val 14913"/>
              <a:gd name="adj2" fmla="val 14580"/>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Shape 5"/>
          <p:cNvSpPr/>
          <p:nvPr/>
        </p:nvSpPr>
        <p:spPr>
          <a:xfrm>
            <a:off x="9625" y="5800680"/>
            <a:ext cx="8717280" cy="868680"/>
          </a:xfrm>
          <a:prstGeom prst="corner">
            <a:avLst>
              <a:gd name="adj1" fmla="val 14913"/>
              <a:gd name="adj2" fmla="val 1458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Wave 6"/>
          <p:cNvSpPr/>
          <p:nvPr/>
        </p:nvSpPr>
        <p:spPr>
          <a:xfrm>
            <a:off x="116305" y="5953080"/>
            <a:ext cx="8686800" cy="487680"/>
          </a:xfrm>
          <a:prstGeom prst="wave">
            <a:avLst>
              <a:gd name="adj1" fmla="val 20000"/>
              <a:gd name="adj2" fmla="val 42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92505" y="1030560"/>
            <a:ext cx="8686800" cy="4800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55576" y="1343090"/>
            <a:ext cx="3096344" cy="861774"/>
          </a:xfrm>
          <a:prstGeom prst="rect">
            <a:avLst/>
          </a:prstGeom>
          <a:noFill/>
        </p:spPr>
        <p:txBody>
          <a:bodyPr wrap="square" rtlCol="1">
            <a:spAutoFit/>
          </a:bodyPr>
          <a:lstStyle/>
          <a:p>
            <a:pPr algn="l"/>
            <a:r>
              <a:rPr lang="en-US" sz="3200" dirty="0" smtClean="0">
                <a:solidFill>
                  <a:srgbClr val="00B0F0"/>
                </a:solidFill>
              </a:rPr>
              <a:t>Association Rules</a:t>
            </a:r>
          </a:p>
          <a:p>
            <a:endParaRPr lang="fa-IR" dirty="0"/>
          </a:p>
        </p:txBody>
      </p:sp>
      <p:sp>
        <p:nvSpPr>
          <p:cNvPr id="9" name="TextBox 8"/>
          <p:cNvSpPr txBox="1"/>
          <p:nvPr/>
        </p:nvSpPr>
        <p:spPr>
          <a:xfrm>
            <a:off x="344905" y="2444695"/>
            <a:ext cx="8381999" cy="1200329"/>
          </a:xfrm>
          <a:prstGeom prst="rect">
            <a:avLst/>
          </a:prstGeom>
          <a:noFill/>
        </p:spPr>
        <p:txBody>
          <a:bodyPr wrap="square" rtlCol="1">
            <a:spAutoFit/>
          </a:bodyPr>
          <a:lstStyle/>
          <a:p>
            <a:pPr algn="just"/>
            <a:r>
              <a:rPr lang="fa-IR" sz="2400" dirty="0" smtClean="0"/>
              <a:t>کشف پدیده هایی که با هم رخ می دهند. کاربرد اصلی در تحلیل سبد خرید مشتریان است. همچنین در چیدمان فروشگاه های بزرگ طراحی کاتالوگ ها و تدوین استراتژی های فروش متقاطع کاربرد دارد</a:t>
            </a:r>
            <a:r>
              <a:rPr lang="fa-IR" dirty="0" smtClean="0"/>
              <a:t>. </a:t>
            </a:r>
            <a:endParaRPr lang="fa-IR" dirty="0"/>
          </a:p>
        </p:txBody>
      </p:sp>
      <p:sp>
        <p:nvSpPr>
          <p:cNvPr id="10" name="TextBox 9"/>
          <p:cNvSpPr txBox="1"/>
          <p:nvPr/>
        </p:nvSpPr>
        <p:spPr>
          <a:xfrm>
            <a:off x="1187624" y="4335487"/>
            <a:ext cx="7344816" cy="461665"/>
          </a:xfrm>
          <a:prstGeom prst="rect">
            <a:avLst/>
          </a:prstGeom>
          <a:noFill/>
        </p:spPr>
        <p:txBody>
          <a:bodyPr wrap="square" rtlCol="1">
            <a:spAutoFit/>
          </a:bodyPr>
          <a:lstStyle/>
          <a:p>
            <a:r>
              <a:rPr lang="fa-IR" sz="2400" dirty="0" smtClean="0"/>
              <a:t>افرادی که کالای </a:t>
            </a:r>
            <a:r>
              <a:rPr lang="en-US" sz="2400" dirty="0" smtClean="0"/>
              <a:t>X</a:t>
            </a:r>
            <a:r>
              <a:rPr lang="fa-IR" sz="2400" dirty="0" smtClean="0"/>
              <a:t> را بخرند کالای </a:t>
            </a:r>
            <a:r>
              <a:rPr lang="en-US" sz="2400" dirty="0" smtClean="0"/>
              <a:t>Y</a:t>
            </a:r>
            <a:r>
              <a:rPr lang="fa-IR" sz="2400" dirty="0" smtClean="0"/>
              <a:t> را نیز با احتمال </a:t>
            </a:r>
            <a:r>
              <a:rPr lang="en-US" sz="2400" dirty="0" smtClean="0"/>
              <a:t>P1</a:t>
            </a:r>
            <a:r>
              <a:rPr lang="fa-IR" sz="2400" dirty="0" smtClean="0"/>
              <a:t> می خرند</a:t>
            </a:r>
            <a:endParaRPr lang="fa-IR" sz="2400" dirty="0"/>
          </a:p>
        </p:txBody>
      </p:sp>
    </p:spTree>
    <p:extLst>
      <p:ext uri="{BB962C8B-B14F-4D97-AF65-F5344CB8AC3E}">
        <p14:creationId xmlns:p14="http://schemas.microsoft.com/office/powerpoint/2010/main" val="337681359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1371</TotalTime>
  <Words>1350</Words>
  <Application>Microsoft Office PowerPoint</Application>
  <PresentationFormat>On-screen Show (4:3)</PresentationFormat>
  <Paragraphs>182</Paragraphs>
  <Slides>33</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33</vt:i4>
      </vt:variant>
    </vt:vector>
  </HeadingPairs>
  <TitlesOfParts>
    <vt:vector size="45" baseType="lpstr">
      <vt:lpstr>2  Arshia</vt:lpstr>
      <vt:lpstr>Arial</vt:lpstr>
      <vt:lpstr>Arial Black</vt:lpstr>
      <vt:lpstr>Calibri</vt:lpstr>
      <vt:lpstr>Franklin Gothic Book</vt:lpstr>
      <vt:lpstr>Franklin Gothic Medium</vt:lpstr>
      <vt:lpstr>Tahoma</vt:lpstr>
      <vt:lpstr>Times New Roman</vt:lpstr>
      <vt:lpstr>Wingdings 2</vt:lpstr>
      <vt:lpstr>Office Theme</vt:lpstr>
      <vt:lpstr>Trek</vt:lpstr>
      <vt:lpstr>1_Trek</vt:lpstr>
      <vt:lpstr> </vt:lpstr>
      <vt:lpstr>PowerPoint Presentation</vt:lpstr>
      <vt:lpstr>PowerPoint Presentation</vt:lpstr>
      <vt:lpstr>Related Fields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omid arzi</cp:lastModifiedBy>
  <cp:revision>60</cp:revision>
  <dcterms:created xsi:type="dcterms:W3CDTF">2012-11-27T07:39:10Z</dcterms:created>
  <dcterms:modified xsi:type="dcterms:W3CDTF">2022-02-09T18:37:22Z</dcterms:modified>
</cp:coreProperties>
</file>