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Lst>
  <p:sldSz cx="9144000" cy="6858000" type="screen4x3"/>
  <p:notesSz cx="6858000" cy="9144000"/>
  <p:defaultTextStyle>
    <a:defPPr>
      <a:defRPr lang="fa-I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F6E42A-6AF2-4E19-AE56-60912019955D}"/>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fa-IR"/>
          </a:p>
        </p:txBody>
      </p:sp>
      <p:sp>
        <p:nvSpPr>
          <p:cNvPr id="3" name="Date Placeholder 2">
            <a:extLst>
              <a:ext uri="{FF2B5EF4-FFF2-40B4-BE49-F238E27FC236}">
                <a16:creationId xmlns:a16="http://schemas.microsoft.com/office/drawing/2014/main" id="{7FBE7378-8459-4750-A021-94E381C5A2DB}"/>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1E45C2D4-46EE-4ED2-85E8-14EB04496817}" type="datetimeFigureOut">
              <a:rPr lang="fa-IR"/>
              <a:pPr>
                <a:defRPr/>
              </a:pPr>
              <a:t>19/06/1442</a:t>
            </a:fld>
            <a:endParaRPr lang="fa-IR"/>
          </a:p>
        </p:txBody>
      </p:sp>
      <p:sp>
        <p:nvSpPr>
          <p:cNvPr id="4" name="Slide Image Placeholder 3">
            <a:extLst>
              <a:ext uri="{FF2B5EF4-FFF2-40B4-BE49-F238E27FC236}">
                <a16:creationId xmlns:a16="http://schemas.microsoft.com/office/drawing/2014/main" id="{E0315F16-7084-4F7F-B23B-D2A4635C1A2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a:extLst>
              <a:ext uri="{FF2B5EF4-FFF2-40B4-BE49-F238E27FC236}">
                <a16:creationId xmlns:a16="http://schemas.microsoft.com/office/drawing/2014/main" id="{91703214-8BC2-418E-B99B-78C6DBFF970D}"/>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858D44A-52E6-4F21-BFAA-8705C8F8B1A0}"/>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fa-IR"/>
          </a:p>
        </p:txBody>
      </p:sp>
      <p:sp>
        <p:nvSpPr>
          <p:cNvPr id="7" name="Slide Number Placeholder 6">
            <a:extLst>
              <a:ext uri="{FF2B5EF4-FFF2-40B4-BE49-F238E27FC236}">
                <a16:creationId xmlns:a16="http://schemas.microsoft.com/office/drawing/2014/main" id="{3650E624-9A7E-43BD-946C-1E337B307B26}"/>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rtl="1">
              <a:defRPr sz="1200">
                <a:latin typeface="Calibri" panose="020F0502020204030204" pitchFamily="34" charset="0"/>
              </a:defRPr>
            </a:lvl1pPr>
          </a:lstStyle>
          <a:p>
            <a:fld id="{1D327368-AEFC-4EEF-AE8A-C7D9700F0703}" type="slidenum">
              <a:rPr lang="fa-IR" altLang="fa-IR"/>
              <a:pPr/>
              <a:t>‹#›</a:t>
            </a:fld>
            <a:endParaRPr lang="fa-IR" altLang="fa-I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0ABD204-2A65-43C7-8337-54AA73FF3B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47FC580D-D533-4296-A9E7-718BDCAC1F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altLang="en-US"/>
          </a:p>
        </p:txBody>
      </p:sp>
      <p:sp>
        <p:nvSpPr>
          <p:cNvPr id="4" name="Slide Number Placeholder 3">
            <a:extLst>
              <a:ext uri="{FF2B5EF4-FFF2-40B4-BE49-F238E27FC236}">
                <a16:creationId xmlns:a16="http://schemas.microsoft.com/office/drawing/2014/main" id="{6F863ECE-B2B2-46C4-966B-E71D7595DC7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5B8B1A-D602-40F1-A459-1D6075606E4B}" type="slidenum">
              <a:rPr lang="fa-IR" altLang="fa-IR">
                <a:latin typeface="Calibri" panose="020F0502020204030204" pitchFamily="34" charset="0"/>
              </a:rPr>
              <a:pPr eaLnBrk="1" hangingPunct="1"/>
              <a:t>10</a:t>
            </a:fld>
            <a:endParaRPr lang="fa-IR" altLang="fa-IR">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C457AC48-E539-4382-820D-2B84F67BF7CD}"/>
              </a:ext>
            </a:extLst>
          </p:cNvPr>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7">
            <a:extLst>
              <a:ext uri="{FF2B5EF4-FFF2-40B4-BE49-F238E27FC236}">
                <a16:creationId xmlns:a16="http://schemas.microsoft.com/office/drawing/2014/main" id="{63504E86-1687-4B20-8FDE-D953FA155373}"/>
              </a:ext>
            </a:extLst>
          </p:cNvPr>
          <p:cNvSpPr>
            <a:spLocks noGrp="1"/>
          </p:cNvSpPr>
          <p:nvPr>
            <p:ph type="dt" sz="half" idx="10"/>
          </p:nvPr>
        </p:nvSpPr>
        <p:spPr>
          <a:xfrm>
            <a:off x="1371600" y="6011863"/>
            <a:ext cx="5791200" cy="365125"/>
          </a:xfrm>
        </p:spPr>
        <p:txBody>
          <a:bodyPr tIns="0" bIns="0" anchor="t"/>
          <a:lstStyle>
            <a:lvl1pPr algn="r">
              <a:defRPr sz="1000"/>
            </a:lvl1pPr>
          </a:lstStyle>
          <a:p>
            <a:pPr>
              <a:defRPr/>
            </a:pPr>
            <a:fld id="{F60BD4BE-DD94-42B9-849F-949495FB0FAC}" type="datetime8">
              <a:rPr lang="fa-IR"/>
              <a:pPr>
                <a:defRPr/>
              </a:pPr>
              <a:t>1 فوريه 21</a:t>
            </a:fld>
            <a:endParaRPr lang="fa-IR"/>
          </a:p>
        </p:txBody>
      </p:sp>
      <p:sp>
        <p:nvSpPr>
          <p:cNvPr id="6" name="Footer Placeholder 16">
            <a:extLst>
              <a:ext uri="{FF2B5EF4-FFF2-40B4-BE49-F238E27FC236}">
                <a16:creationId xmlns:a16="http://schemas.microsoft.com/office/drawing/2014/main" id="{84FB0F39-811E-4808-BABD-03DDDD9175B9}"/>
              </a:ext>
            </a:extLst>
          </p:cNvPr>
          <p:cNvSpPr>
            <a:spLocks noGrp="1"/>
          </p:cNvSpPr>
          <p:nvPr>
            <p:ph type="ftr" sz="quarter" idx="11"/>
          </p:nvPr>
        </p:nvSpPr>
        <p:spPr>
          <a:xfrm>
            <a:off x="1371600" y="5649913"/>
            <a:ext cx="5791200" cy="365125"/>
          </a:xfrm>
        </p:spPr>
        <p:txBody>
          <a:bodyPr tIns="0" bIns="0"/>
          <a:lstStyle>
            <a:lvl1pPr algn="r">
              <a:defRPr sz="1100"/>
            </a:lvl1pPr>
          </a:lstStyle>
          <a:p>
            <a:pPr>
              <a:defRPr/>
            </a:pPr>
            <a:r>
              <a:rPr lang="en-US"/>
              <a:t>solgi 92</a:t>
            </a:r>
            <a:endParaRPr lang="fa-IR"/>
          </a:p>
        </p:txBody>
      </p:sp>
      <p:sp>
        <p:nvSpPr>
          <p:cNvPr id="7" name="Slide Number Placeholder 28">
            <a:extLst>
              <a:ext uri="{FF2B5EF4-FFF2-40B4-BE49-F238E27FC236}">
                <a16:creationId xmlns:a16="http://schemas.microsoft.com/office/drawing/2014/main" id="{B0989948-509F-4636-BAB9-7B0832DF56F4}"/>
              </a:ext>
            </a:extLst>
          </p:cNvPr>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fld id="{3B2AAAB5-CB50-4578-BF9F-7E031F462ADC}" type="slidenum">
              <a:rPr lang="fa-IR" altLang="fa-IR"/>
              <a:pPr/>
              <a:t>‹#›</a:t>
            </a:fld>
            <a:endParaRPr lang="fa-IR" altLang="fa-IR"/>
          </a:p>
        </p:txBody>
      </p:sp>
    </p:spTree>
    <p:extLst>
      <p:ext uri="{BB962C8B-B14F-4D97-AF65-F5344CB8AC3E}">
        <p14:creationId xmlns:p14="http://schemas.microsoft.com/office/powerpoint/2010/main" val="3653839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7E49254-A4D1-45EE-9EC7-9E8A95D9D283}"/>
              </a:ext>
            </a:extLst>
          </p:cNvPr>
          <p:cNvSpPr>
            <a:spLocks noGrp="1"/>
          </p:cNvSpPr>
          <p:nvPr>
            <p:ph type="dt" sz="half" idx="10"/>
          </p:nvPr>
        </p:nvSpPr>
        <p:spPr/>
        <p:txBody>
          <a:bodyPr/>
          <a:lstStyle>
            <a:lvl1pPr>
              <a:defRPr/>
            </a:lvl1pPr>
          </a:lstStyle>
          <a:p>
            <a:pPr>
              <a:defRPr/>
            </a:pPr>
            <a:fld id="{7CEB6423-323C-466E-8ABB-99F9B82386AD}" type="datetime8">
              <a:rPr lang="fa-IR"/>
              <a:pPr>
                <a:defRPr/>
              </a:pPr>
              <a:t>1 فوريه 21</a:t>
            </a:fld>
            <a:endParaRPr lang="fa-IR"/>
          </a:p>
        </p:txBody>
      </p:sp>
      <p:sp>
        <p:nvSpPr>
          <p:cNvPr id="5" name="Footer Placeholder 2">
            <a:extLst>
              <a:ext uri="{FF2B5EF4-FFF2-40B4-BE49-F238E27FC236}">
                <a16:creationId xmlns:a16="http://schemas.microsoft.com/office/drawing/2014/main" id="{27B52941-A2F3-4843-A26C-1D5E82DFA14A}"/>
              </a:ext>
            </a:extLst>
          </p:cNvPr>
          <p:cNvSpPr>
            <a:spLocks noGrp="1"/>
          </p:cNvSpPr>
          <p:nvPr>
            <p:ph type="ftr" sz="quarter" idx="11"/>
          </p:nvPr>
        </p:nvSpPr>
        <p:spPr/>
        <p:txBody>
          <a:bodyPr/>
          <a:lstStyle>
            <a:lvl1pPr>
              <a:defRPr/>
            </a:lvl1pPr>
          </a:lstStyle>
          <a:p>
            <a:pPr>
              <a:defRPr/>
            </a:pPr>
            <a:r>
              <a:rPr lang="en-US"/>
              <a:t>solgi 92</a:t>
            </a:r>
            <a:endParaRPr lang="fa-IR"/>
          </a:p>
        </p:txBody>
      </p:sp>
      <p:sp>
        <p:nvSpPr>
          <p:cNvPr id="6" name="Slide Number Placeholder 22">
            <a:extLst>
              <a:ext uri="{FF2B5EF4-FFF2-40B4-BE49-F238E27FC236}">
                <a16:creationId xmlns:a16="http://schemas.microsoft.com/office/drawing/2014/main" id="{89398CD6-37E8-4BAD-868C-F5FEA2B9A304}"/>
              </a:ext>
            </a:extLst>
          </p:cNvPr>
          <p:cNvSpPr>
            <a:spLocks noGrp="1"/>
          </p:cNvSpPr>
          <p:nvPr>
            <p:ph type="sldNum" sz="quarter" idx="12"/>
          </p:nvPr>
        </p:nvSpPr>
        <p:spPr/>
        <p:txBody>
          <a:bodyPr/>
          <a:lstStyle>
            <a:lvl1pPr>
              <a:defRPr/>
            </a:lvl1pPr>
          </a:lstStyle>
          <a:p>
            <a:fld id="{45A64FC6-6948-4A28-9DD1-1AA2E81391F1}" type="slidenum">
              <a:rPr lang="fa-IR" altLang="fa-IR"/>
              <a:pPr/>
              <a:t>‹#›</a:t>
            </a:fld>
            <a:endParaRPr lang="fa-IR" altLang="fa-IR"/>
          </a:p>
        </p:txBody>
      </p:sp>
    </p:spTree>
    <p:extLst>
      <p:ext uri="{BB962C8B-B14F-4D97-AF65-F5344CB8AC3E}">
        <p14:creationId xmlns:p14="http://schemas.microsoft.com/office/powerpoint/2010/main" val="19719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AF52DE56-F7AD-43BA-A5A8-7A9A1BAA6048}"/>
              </a:ext>
            </a:extLst>
          </p:cNvPr>
          <p:cNvSpPr>
            <a:spLocks noGrp="1"/>
          </p:cNvSpPr>
          <p:nvPr>
            <p:ph type="dt" sz="half" idx="10"/>
          </p:nvPr>
        </p:nvSpPr>
        <p:spPr/>
        <p:txBody>
          <a:bodyPr/>
          <a:lstStyle>
            <a:lvl1pPr>
              <a:defRPr/>
            </a:lvl1pPr>
          </a:lstStyle>
          <a:p>
            <a:pPr>
              <a:defRPr/>
            </a:pPr>
            <a:fld id="{5F9D0167-7675-4D45-AE7C-97EEB0A0F792}" type="datetime8">
              <a:rPr lang="fa-IR"/>
              <a:pPr>
                <a:defRPr/>
              </a:pPr>
              <a:t>1 فوريه 21</a:t>
            </a:fld>
            <a:endParaRPr lang="fa-IR"/>
          </a:p>
        </p:txBody>
      </p:sp>
      <p:sp>
        <p:nvSpPr>
          <p:cNvPr id="5" name="Footer Placeholder 2">
            <a:extLst>
              <a:ext uri="{FF2B5EF4-FFF2-40B4-BE49-F238E27FC236}">
                <a16:creationId xmlns:a16="http://schemas.microsoft.com/office/drawing/2014/main" id="{B576617C-64B3-4AB9-BA51-EBA5E807C81F}"/>
              </a:ext>
            </a:extLst>
          </p:cNvPr>
          <p:cNvSpPr>
            <a:spLocks noGrp="1"/>
          </p:cNvSpPr>
          <p:nvPr>
            <p:ph type="ftr" sz="quarter" idx="11"/>
          </p:nvPr>
        </p:nvSpPr>
        <p:spPr/>
        <p:txBody>
          <a:bodyPr/>
          <a:lstStyle>
            <a:lvl1pPr>
              <a:defRPr/>
            </a:lvl1pPr>
          </a:lstStyle>
          <a:p>
            <a:pPr>
              <a:defRPr/>
            </a:pPr>
            <a:r>
              <a:rPr lang="en-US"/>
              <a:t>solgi 92</a:t>
            </a:r>
            <a:endParaRPr lang="fa-IR"/>
          </a:p>
        </p:txBody>
      </p:sp>
      <p:sp>
        <p:nvSpPr>
          <p:cNvPr id="6" name="Slide Number Placeholder 22">
            <a:extLst>
              <a:ext uri="{FF2B5EF4-FFF2-40B4-BE49-F238E27FC236}">
                <a16:creationId xmlns:a16="http://schemas.microsoft.com/office/drawing/2014/main" id="{E00A467F-A7D7-4190-A34C-F9BECCA433AB}"/>
              </a:ext>
            </a:extLst>
          </p:cNvPr>
          <p:cNvSpPr>
            <a:spLocks noGrp="1"/>
          </p:cNvSpPr>
          <p:nvPr>
            <p:ph type="sldNum" sz="quarter" idx="12"/>
          </p:nvPr>
        </p:nvSpPr>
        <p:spPr/>
        <p:txBody>
          <a:bodyPr/>
          <a:lstStyle>
            <a:lvl1pPr>
              <a:defRPr/>
            </a:lvl1pPr>
          </a:lstStyle>
          <a:p>
            <a:fld id="{28E77C99-9883-4D80-BA71-4A4645F8402C}" type="slidenum">
              <a:rPr lang="fa-IR" altLang="fa-IR"/>
              <a:pPr/>
              <a:t>‹#›</a:t>
            </a:fld>
            <a:endParaRPr lang="fa-IR" altLang="fa-IR"/>
          </a:p>
        </p:txBody>
      </p:sp>
    </p:spTree>
    <p:extLst>
      <p:ext uri="{BB962C8B-B14F-4D97-AF65-F5344CB8AC3E}">
        <p14:creationId xmlns:p14="http://schemas.microsoft.com/office/powerpoint/2010/main" val="377494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47D4D4-26F9-47DF-88D4-343BA231F4A1}"/>
              </a:ext>
            </a:extLst>
          </p:cNvPr>
          <p:cNvSpPr>
            <a:spLocks noGrp="1"/>
          </p:cNvSpPr>
          <p:nvPr>
            <p:ph type="dt" sz="half" idx="10"/>
          </p:nvPr>
        </p:nvSpPr>
        <p:spPr>
          <a:xfrm>
            <a:off x="4791075" y="6480175"/>
            <a:ext cx="2133600" cy="301625"/>
          </a:xfrm>
        </p:spPr>
        <p:txBody>
          <a:bodyPr/>
          <a:lstStyle>
            <a:lvl1pPr>
              <a:defRPr/>
            </a:lvl1pPr>
          </a:lstStyle>
          <a:p>
            <a:pPr>
              <a:defRPr/>
            </a:pPr>
            <a:fld id="{39F45A13-ABD9-4B3C-98F8-B35E26AFB449}" type="datetime8">
              <a:rPr lang="fa-IR"/>
              <a:pPr>
                <a:defRPr/>
              </a:pPr>
              <a:t>1 فوريه 21</a:t>
            </a:fld>
            <a:endParaRPr lang="fa-IR"/>
          </a:p>
        </p:txBody>
      </p:sp>
      <p:sp>
        <p:nvSpPr>
          <p:cNvPr id="5" name="Footer Placeholder 4">
            <a:extLst>
              <a:ext uri="{FF2B5EF4-FFF2-40B4-BE49-F238E27FC236}">
                <a16:creationId xmlns:a16="http://schemas.microsoft.com/office/drawing/2014/main" id="{8BD6C968-763D-43E8-A1DF-76A4D0DE38DB}"/>
              </a:ext>
            </a:extLst>
          </p:cNvPr>
          <p:cNvSpPr>
            <a:spLocks noGrp="1"/>
          </p:cNvSpPr>
          <p:nvPr>
            <p:ph type="ftr" sz="quarter" idx="11"/>
          </p:nvPr>
        </p:nvSpPr>
        <p:spPr>
          <a:xfrm>
            <a:off x="457200" y="6481763"/>
            <a:ext cx="4259263" cy="300037"/>
          </a:xfrm>
        </p:spPr>
        <p:txBody>
          <a:bodyPr/>
          <a:lstStyle>
            <a:lvl1pPr>
              <a:defRPr/>
            </a:lvl1pPr>
          </a:lstStyle>
          <a:p>
            <a:pPr>
              <a:defRPr/>
            </a:pPr>
            <a:r>
              <a:rPr lang="en-US"/>
              <a:t>solgi 92</a:t>
            </a:r>
            <a:endParaRPr lang="fa-IR"/>
          </a:p>
        </p:txBody>
      </p:sp>
      <p:sp>
        <p:nvSpPr>
          <p:cNvPr id="6" name="Slide Number Placeholder 5">
            <a:extLst>
              <a:ext uri="{FF2B5EF4-FFF2-40B4-BE49-F238E27FC236}">
                <a16:creationId xmlns:a16="http://schemas.microsoft.com/office/drawing/2014/main" id="{7E7E4134-77B2-46C3-AE81-E3141A5097FB}"/>
              </a:ext>
            </a:extLst>
          </p:cNvPr>
          <p:cNvSpPr>
            <a:spLocks noGrp="1"/>
          </p:cNvSpPr>
          <p:nvPr>
            <p:ph type="sldNum" sz="quarter" idx="12"/>
          </p:nvPr>
        </p:nvSpPr>
        <p:spPr/>
        <p:txBody>
          <a:bodyPr/>
          <a:lstStyle>
            <a:lvl1pPr>
              <a:defRPr/>
            </a:lvl1pPr>
          </a:lstStyle>
          <a:p>
            <a:fld id="{B6929593-C96B-4418-BF8E-4DD5367976A8}" type="slidenum">
              <a:rPr lang="fa-IR" altLang="fa-IR"/>
              <a:pPr/>
              <a:t>‹#›</a:t>
            </a:fld>
            <a:endParaRPr lang="fa-IR" altLang="fa-IR"/>
          </a:p>
        </p:txBody>
      </p:sp>
    </p:spTree>
    <p:extLst>
      <p:ext uri="{BB962C8B-B14F-4D97-AF65-F5344CB8AC3E}">
        <p14:creationId xmlns:p14="http://schemas.microsoft.com/office/powerpoint/2010/main" val="156965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69B26051-DEB1-441A-AC3F-63B1D043C6C5}"/>
              </a:ext>
            </a:extLst>
          </p:cNvPr>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Isosceles Triangle 4">
            <a:extLst>
              <a:ext uri="{FF2B5EF4-FFF2-40B4-BE49-F238E27FC236}">
                <a16:creationId xmlns:a16="http://schemas.microsoft.com/office/drawing/2014/main" id="{E5722EBC-4DB9-4CB9-B176-B48A159CF560}"/>
              </a:ext>
            </a:extLst>
          </p:cNvPr>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8863CC18-8EFD-4FD7-BBC2-D9284E7C7C38}"/>
              </a:ext>
            </a:extLst>
          </p:cNvPr>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5D289218-211D-4C63-A7AE-46BAF0C01B9C}"/>
              </a:ext>
            </a:extLst>
          </p:cNvPr>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a:t>Click to edit Master title style</a:t>
            </a:r>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ACEA6F92-CF6E-401B-AD40-1B9BCA62C55D}"/>
              </a:ext>
            </a:extLst>
          </p:cNvPr>
          <p:cNvSpPr>
            <a:spLocks noGrp="1"/>
          </p:cNvSpPr>
          <p:nvPr>
            <p:ph type="dt" sz="half" idx="10"/>
          </p:nvPr>
        </p:nvSpPr>
        <p:spPr>
          <a:xfrm>
            <a:off x="6956425" y="6477000"/>
            <a:ext cx="2133600" cy="304800"/>
          </a:xfrm>
        </p:spPr>
        <p:txBody>
          <a:bodyPr/>
          <a:lstStyle>
            <a:lvl1pPr>
              <a:defRPr/>
            </a:lvl1pPr>
          </a:lstStyle>
          <a:p>
            <a:pPr>
              <a:defRPr/>
            </a:pPr>
            <a:fld id="{081011E0-1D84-4861-98E9-7EB3123A1D4E}" type="datetime8">
              <a:rPr lang="fa-IR"/>
              <a:pPr>
                <a:defRPr/>
              </a:pPr>
              <a:t>1 فوريه 21</a:t>
            </a:fld>
            <a:endParaRPr lang="fa-IR"/>
          </a:p>
        </p:txBody>
      </p:sp>
      <p:sp>
        <p:nvSpPr>
          <p:cNvPr id="9" name="Footer Placeholder 4">
            <a:extLst>
              <a:ext uri="{FF2B5EF4-FFF2-40B4-BE49-F238E27FC236}">
                <a16:creationId xmlns:a16="http://schemas.microsoft.com/office/drawing/2014/main" id="{FA6E94FB-13BF-461A-969A-E7B8D42B17AB}"/>
              </a:ext>
            </a:extLst>
          </p:cNvPr>
          <p:cNvSpPr>
            <a:spLocks noGrp="1"/>
          </p:cNvSpPr>
          <p:nvPr>
            <p:ph type="ftr" sz="quarter" idx="11"/>
          </p:nvPr>
        </p:nvSpPr>
        <p:spPr>
          <a:xfrm>
            <a:off x="2619375" y="6481763"/>
            <a:ext cx="4260850" cy="300037"/>
          </a:xfrm>
        </p:spPr>
        <p:txBody>
          <a:bodyPr/>
          <a:lstStyle>
            <a:lvl1pPr>
              <a:defRPr/>
            </a:lvl1pPr>
          </a:lstStyle>
          <a:p>
            <a:pPr>
              <a:defRPr/>
            </a:pPr>
            <a:r>
              <a:rPr lang="en-US"/>
              <a:t>solgi 92</a:t>
            </a:r>
            <a:endParaRPr lang="fa-IR"/>
          </a:p>
        </p:txBody>
      </p:sp>
      <p:sp>
        <p:nvSpPr>
          <p:cNvPr id="10" name="Slide Number Placeholder 5">
            <a:extLst>
              <a:ext uri="{FF2B5EF4-FFF2-40B4-BE49-F238E27FC236}">
                <a16:creationId xmlns:a16="http://schemas.microsoft.com/office/drawing/2014/main" id="{DEAA52C5-3E2A-48D5-A7A0-41D0C203F0C4}"/>
              </a:ext>
            </a:extLst>
          </p:cNvPr>
          <p:cNvSpPr>
            <a:spLocks noGrp="1"/>
          </p:cNvSpPr>
          <p:nvPr>
            <p:ph type="sldNum" sz="quarter" idx="12"/>
          </p:nvPr>
        </p:nvSpPr>
        <p:spPr>
          <a:xfrm>
            <a:off x="8450263" y="809625"/>
            <a:ext cx="503237" cy="300038"/>
          </a:xfrm>
        </p:spPr>
        <p:txBody>
          <a:bodyPr/>
          <a:lstStyle>
            <a:lvl1pPr>
              <a:defRPr/>
            </a:lvl1pPr>
          </a:lstStyle>
          <a:p>
            <a:fld id="{B1C77866-3F04-479B-9764-BB874FC90673}" type="slidenum">
              <a:rPr lang="fa-IR" altLang="fa-IR"/>
              <a:pPr/>
              <a:t>‹#›</a:t>
            </a:fld>
            <a:endParaRPr lang="fa-IR" altLang="fa-IR"/>
          </a:p>
        </p:txBody>
      </p:sp>
    </p:spTree>
    <p:extLst>
      <p:ext uri="{BB962C8B-B14F-4D97-AF65-F5344CB8AC3E}">
        <p14:creationId xmlns:p14="http://schemas.microsoft.com/office/powerpoint/2010/main" val="17755134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6C70649-2B4E-4AB5-8E9B-5107BC66D215}"/>
              </a:ext>
            </a:extLst>
          </p:cNvPr>
          <p:cNvSpPr>
            <a:spLocks noGrp="1"/>
          </p:cNvSpPr>
          <p:nvPr>
            <p:ph type="dt" sz="half" idx="10"/>
          </p:nvPr>
        </p:nvSpPr>
        <p:spPr/>
        <p:txBody>
          <a:bodyPr/>
          <a:lstStyle>
            <a:lvl1pPr>
              <a:defRPr/>
            </a:lvl1pPr>
          </a:lstStyle>
          <a:p>
            <a:pPr>
              <a:defRPr/>
            </a:pPr>
            <a:fld id="{9BC39B6B-C197-400B-BCF5-8718117381AC}" type="datetime8">
              <a:rPr lang="fa-IR"/>
              <a:pPr>
                <a:defRPr/>
              </a:pPr>
              <a:t>1 فوريه 21</a:t>
            </a:fld>
            <a:endParaRPr lang="fa-IR"/>
          </a:p>
        </p:txBody>
      </p:sp>
      <p:sp>
        <p:nvSpPr>
          <p:cNvPr id="6" name="Footer Placeholder 2">
            <a:extLst>
              <a:ext uri="{FF2B5EF4-FFF2-40B4-BE49-F238E27FC236}">
                <a16:creationId xmlns:a16="http://schemas.microsoft.com/office/drawing/2014/main" id="{5E7522AA-FD48-4BD1-A3C2-9AC1F88946AD}"/>
              </a:ext>
            </a:extLst>
          </p:cNvPr>
          <p:cNvSpPr>
            <a:spLocks noGrp="1"/>
          </p:cNvSpPr>
          <p:nvPr>
            <p:ph type="ftr" sz="quarter" idx="11"/>
          </p:nvPr>
        </p:nvSpPr>
        <p:spPr/>
        <p:txBody>
          <a:bodyPr/>
          <a:lstStyle>
            <a:lvl1pPr>
              <a:defRPr/>
            </a:lvl1pPr>
          </a:lstStyle>
          <a:p>
            <a:pPr>
              <a:defRPr/>
            </a:pPr>
            <a:r>
              <a:rPr lang="en-US"/>
              <a:t>solgi 92</a:t>
            </a:r>
            <a:endParaRPr lang="fa-IR"/>
          </a:p>
        </p:txBody>
      </p:sp>
      <p:sp>
        <p:nvSpPr>
          <p:cNvPr id="7" name="Slide Number Placeholder 22">
            <a:extLst>
              <a:ext uri="{FF2B5EF4-FFF2-40B4-BE49-F238E27FC236}">
                <a16:creationId xmlns:a16="http://schemas.microsoft.com/office/drawing/2014/main" id="{59FEB520-CE81-4DCD-9C1B-16B334864E20}"/>
              </a:ext>
            </a:extLst>
          </p:cNvPr>
          <p:cNvSpPr>
            <a:spLocks noGrp="1"/>
          </p:cNvSpPr>
          <p:nvPr>
            <p:ph type="sldNum" sz="quarter" idx="12"/>
          </p:nvPr>
        </p:nvSpPr>
        <p:spPr/>
        <p:txBody>
          <a:bodyPr/>
          <a:lstStyle>
            <a:lvl1pPr>
              <a:defRPr/>
            </a:lvl1pPr>
          </a:lstStyle>
          <a:p>
            <a:fld id="{1ADD180D-4BD3-47A3-9BA1-E07BF12B383D}" type="slidenum">
              <a:rPr lang="fa-IR" altLang="fa-IR"/>
              <a:pPr/>
              <a:t>‹#›</a:t>
            </a:fld>
            <a:endParaRPr lang="fa-IR" altLang="fa-IR"/>
          </a:p>
        </p:txBody>
      </p:sp>
    </p:spTree>
    <p:extLst>
      <p:ext uri="{BB962C8B-B14F-4D97-AF65-F5344CB8AC3E}">
        <p14:creationId xmlns:p14="http://schemas.microsoft.com/office/powerpoint/2010/main" val="244862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E19AA8-8923-496C-A889-12E45C27A6B8}"/>
              </a:ext>
            </a:extLst>
          </p:cNvPr>
          <p:cNvSpPr>
            <a:spLocks noGrp="1"/>
          </p:cNvSpPr>
          <p:nvPr>
            <p:ph type="dt" sz="half" idx="10"/>
          </p:nvPr>
        </p:nvSpPr>
        <p:spPr>
          <a:xfrm>
            <a:off x="4791075" y="6481763"/>
            <a:ext cx="2130425" cy="301625"/>
          </a:xfrm>
        </p:spPr>
        <p:txBody>
          <a:bodyPr/>
          <a:lstStyle>
            <a:lvl1pPr>
              <a:defRPr/>
            </a:lvl1pPr>
          </a:lstStyle>
          <a:p>
            <a:pPr>
              <a:defRPr/>
            </a:pPr>
            <a:fld id="{8A666CEB-5776-4B4D-BC1F-6BD108A35A59}" type="datetime8">
              <a:rPr lang="fa-IR"/>
              <a:pPr>
                <a:defRPr/>
              </a:pPr>
              <a:t>1 فوريه 21</a:t>
            </a:fld>
            <a:endParaRPr lang="fa-IR"/>
          </a:p>
        </p:txBody>
      </p:sp>
      <p:sp>
        <p:nvSpPr>
          <p:cNvPr id="8" name="Footer Placeholder 7">
            <a:extLst>
              <a:ext uri="{FF2B5EF4-FFF2-40B4-BE49-F238E27FC236}">
                <a16:creationId xmlns:a16="http://schemas.microsoft.com/office/drawing/2014/main" id="{D9037B5B-EB57-4B53-9D1A-DE0A9388DE25}"/>
              </a:ext>
            </a:extLst>
          </p:cNvPr>
          <p:cNvSpPr>
            <a:spLocks noGrp="1"/>
          </p:cNvSpPr>
          <p:nvPr>
            <p:ph type="ftr" sz="quarter" idx="11"/>
          </p:nvPr>
        </p:nvSpPr>
        <p:spPr>
          <a:xfrm>
            <a:off x="457200" y="6481763"/>
            <a:ext cx="4260850" cy="301625"/>
          </a:xfrm>
        </p:spPr>
        <p:txBody>
          <a:bodyPr/>
          <a:lstStyle>
            <a:lvl1pPr>
              <a:defRPr/>
            </a:lvl1pPr>
          </a:lstStyle>
          <a:p>
            <a:pPr>
              <a:defRPr/>
            </a:pPr>
            <a:r>
              <a:rPr lang="en-US"/>
              <a:t>solgi 92</a:t>
            </a:r>
            <a:endParaRPr lang="fa-IR"/>
          </a:p>
        </p:txBody>
      </p:sp>
      <p:sp>
        <p:nvSpPr>
          <p:cNvPr id="9" name="Slide Number Placeholder 8">
            <a:extLst>
              <a:ext uri="{FF2B5EF4-FFF2-40B4-BE49-F238E27FC236}">
                <a16:creationId xmlns:a16="http://schemas.microsoft.com/office/drawing/2014/main" id="{9C75F5E8-590E-4093-9480-C0A4B5C9FF19}"/>
              </a:ext>
            </a:extLst>
          </p:cNvPr>
          <p:cNvSpPr>
            <a:spLocks noGrp="1"/>
          </p:cNvSpPr>
          <p:nvPr>
            <p:ph type="sldNum" sz="quarter" idx="12"/>
          </p:nvPr>
        </p:nvSpPr>
        <p:spPr>
          <a:xfrm>
            <a:off x="7589838" y="6483350"/>
            <a:ext cx="503237" cy="301625"/>
          </a:xfrm>
        </p:spPr>
        <p:txBody>
          <a:bodyPr/>
          <a:lstStyle>
            <a:lvl1pPr>
              <a:defRPr/>
            </a:lvl1pPr>
          </a:lstStyle>
          <a:p>
            <a:fld id="{AA7905AC-5593-44AA-88C0-BB2A5E9DAE49}" type="slidenum">
              <a:rPr lang="fa-IR" altLang="fa-IR"/>
              <a:pPr/>
              <a:t>‹#›</a:t>
            </a:fld>
            <a:endParaRPr lang="fa-IR" altLang="fa-IR"/>
          </a:p>
        </p:txBody>
      </p:sp>
    </p:spTree>
    <p:extLst>
      <p:ext uri="{BB962C8B-B14F-4D97-AF65-F5344CB8AC3E}">
        <p14:creationId xmlns:p14="http://schemas.microsoft.com/office/powerpoint/2010/main" val="106726694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Date Placeholder 13">
            <a:extLst>
              <a:ext uri="{FF2B5EF4-FFF2-40B4-BE49-F238E27FC236}">
                <a16:creationId xmlns:a16="http://schemas.microsoft.com/office/drawing/2014/main" id="{EDD69891-DB78-4B9F-AAE9-25E3F2A27A14}"/>
              </a:ext>
            </a:extLst>
          </p:cNvPr>
          <p:cNvSpPr>
            <a:spLocks noGrp="1"/>
          </p:cNvSpPr>
          <p:nvPr>
            <p:ph type="dt" sz="half" idx="10"/>
          </p:nvPr>
        </p:nvSpPr>
        <p:spPr/>
        <p:txBody>
          <a:bodyPr/>
          <a:lstStyle>
            <a:lvl1pPr>
              <a:defRPr/>
            </a:lvl1pPr>
          </a:lstStyle>
          <a:p>
            <a:pPr>
              <a:defRPr/>
            </a:pPr>
            <a:fld id="{A4B31D54-0527-4D28-ACAB-D7ED050D97EE}" type="datetime8">
              <a:rPr lang="fa-IR"/>
              <a:pPr>
                <a:defRPr/>
              </a:pPr>
              <a:t>1 فوريه 21</a:t>
            </a:fld>
            <a:endParaRPr lang="fa-IR"/>
          </a:p>
        </p:txBody>
      </p:sp>
      <p:sp>
        <p:nvSpPr>
          <p:cNvPr id="4" name="Footer Placeholder 2">
            <a:extLst>
              <a:ext uri="{FF2B5EF4-FFF2-40B4-BE49-F238E27FC236}">
                <a16:creationId xmlns:a16="http://schemas.microsoft.com/office/drawing/2014/main" id="{513F80D1-5C3A-48F0-8174-94A54C06F648}"/>
              </a:ext>
            </a:extLst>
          </p:cNvPr>
          <p:cNvSpPr>
            <a:spLocks noGrp="1"/>
          </p:cNvSpPr>
          <p:nvPr>
            <p:ph type="ftr" sz="quarter" idx="11"/>
          </p:nvPr>
        </p:nvSpPr>
        <p:spPr/>
        <p:txBody>
          <a:bodyPr/>
          <a:lstStyle>
            <a:lvl1pPr>
              <a:defRPr/>
            </a:lvl1pPr>
          </a:lstStyle>
          <a:p>
            <a:pPr>
              <a:defRPr/>
            </a:pPr>
            <a:r>
              <a:rPr lang="en-US"/>
              <a:t>solgi 92</a:t>
            </a:r>
            <a:endParaRPr lang="fa-IR"/>
          </a:p>
        </p:txBody>
      </p:sp>
      <p:sp>
        <p:nvSpPr>
          <p:cNvPr id="5" name="Slide Number Placeholder 22">
            <a:extLst>
              <a:ext uri="{FF2B5EF4-FFF2-40B4-BE49-F238E27FC236}">
                <a16:creationId xmlns:a16="http://schemas.microsoft.com/office/drawing/2014/main" id="{82638A66-3CB0-48C4-A987-308BB1D1B37F}"/>
              </a:ext>
            </a:extLst>
          </p:cNvPr>
          <p:cNvSpPr>
            <a:spLocks noGrp="1"/>
          </p:cNvSpPr>
          <p:nvPr>
            <p:ph type="sldNum" sz="quarter" idx="12"/>
          </p:nvPr>
        </p:nvSpPr>
        <p:spPr/>
        <p:txBody>
          <a:bodyPr/>
          <a:lstStyle>
            <a:lvl1pPr>
              <a:defRPr/>
            </a:lvl1pPr>
          </a:lstStyle>
          <a:p>
            <a:fld id="{4DACFE39-4B1E-4136-8328-2D665960A336}" type="slidenum">
              <a:rPr lang="fa-IR" altLang="fa-IR"/>
              <a:pPr/>
              <a:t>‹#›</a:t>
            </a:fld>
            <a:endParaRPr lang="fa-IR" altLang="fa-IR"/>
          </a:p>
        </p:txBody>
      </p:sp>
    </p:spTree>
    <p:extLst>
      <p:ext uri="{BB962C8B-B14F-4D97-AF65-F5344CB8AC3E}">
        <p14:creationId xmlns:p14="http://schemas.microsoft.com/office/powerpoint/2010/main" val="4195733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EEAF7D41-BD4C-4CDA-A007-21754B2C488D}"/>
              </a:ext>
            </a:extLst>
          </p:cNvPr>
          <p:cNvSpPr>
            <a:spLocks noGrp="1"/>
          </p:cNvSpPr>
          <p:nvPr>
            <p:ph type="dt" sz="half" idx="10"/>
          </p:nvPr>
        </p:nvSpPr>
        <p:spPr/>
        <p:txBody>
          <a:bodyPr/>
          <a:lstStyle>
            <a:lvl1pPr>
              <a:defRPr/>
            </a:lvl1pPr>
          </a:lstStyle>
          <a:p>
            <a:pPr>
              <a:defRPr/>
            </a:pPr>
            <a:fld id="{C00726DE-3B4C-4090-888F-DF41C04C7F25}" type="datetime8">
              <a:rPr lang="fa-IR"/>
              <a:pPr>
                <a:defRPr/>
              </a:pPr>
              <a:t>1 فوريه 21</a:t>
            </a:fld>
            <a:endParaRPr lang="fa-IR"/>
          </a:p>
        </p:txBody>
      </p:sp>
      <p:sp>
        <p:nvSpPr>
          <p:cNvPr id="3" name="Footer Placeholder 2">
            <a:extLst>
              <a:ext uri="{FF2B5EF4-FFF2-40B4-BE49-F238E27FC236}">
                <a16:creationId xmlns:a16="http://schemas.microsoft.com/office/drawing/2014/main" id="{2BA19C5E-C3E3-4FDA-993C-BAAF8B29E155}"/>
              </a:ext>
            </a:extLst>
          </p:cNvPr>
          <p:cNvSpPr>
            <a:spLocks noGrp="1"/>
          </p:cNvSpPr>
          <p:nvPr>
            <p:ph type="ftr" sz="quarter" idx="11"/>
          </p:nvPr>
        </p:nvSpPr>
        <p:spPr/>
        <p:txBody>
          <a:bodyPr/>
          <a:lstStyle>
            <a:lvl1pPr>
              <a:defRPr/>
            </a:lvl1pPr>
          </a:lstStyle>
          <a:p>
            <a:pPr>
              <a:defRPr/>
            </a:pPr>
            <a:r>
              <a:rPr lang="en-US"/>
              <a:t>solgi 92</a:t>
            </a:r>
            <a:endParaRPr lang="fa-IR"/>
          </a:p>
        </p:txBody>
      </p:sp>
      <p:sp>
        <p:nvSpPr>
          <p:cNvPr id="4" name="Slide Number Placeholder 22">
            <a:extLst>
              <a:ext uri="{FF2B5EF4-FFF2-40B4-BE49-F238E27FC236}">
                <a16:creationId xmlns:a16="http://schemas.microsoft.com/office/drawing/2014/main" id="{8BCF4744-D899-41AA-820C-3E711ACC0220}"/>
              </a:ext>
            </a:extLst>
          </p:cNvPr>
          <p:cNvSpPr>
            <a:spLocks noGrp="1"/>
          </p:cNvSpPr>
          <p:nvPr>
            <p:ph type="sldNum" sz="quarter" idx="12"/>
          </p:nvPr>
        </p:nvSpPr>
        <p:spPr/>
        <p:txBody>
          <a:bodyPr/>
          <a:lstStyle>
            <a:lvl1pPr>
              <a:defRPr/>
            </a:lvl1pPr>
          </a:lstStyle>
          <a:p>
            <a:fld id="{56CB61F5-75A8-47A3-8F7B-72421B094557}" type="slidenum">
              <a:rPr lang="fa-IR" altLang="fa-IR"/>
              <a:pPr/>
              <a:t>‹#›</a:t>
            </a:fld>
            <a:endParaRPr lang="fa-IR" altLang="fa-IR"/>
          </a:p>
        </p:txBody>
      </p:sp>
    </p:spTree>
    <p:extLst>
      <p:ext uri="{BB962C8B-B14F-4D97-AF65-F5344CB8AC3E}">
        <p14:creationId xmlns:p14="http://schemas.microsoft.com/office/powerpoint/2010/main" val="343062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a:t>Click to edit Master title style</a:t>
            </a:r>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4BA297-44BA-4DF5-95CB-4A9240BA0BE3}"/>
              </a:ext>
            </a:extLst>
          </p:cNvPr>
          <p:cNvSpPr>
            <a:spLocks noGrp="1"/>
          </p:cNvSpPr>
          <p:nvPr>
            <p:ph type="dt" sz="half" idx="10"/>
          </p:nvPr>
        </p:nvSpPr>
        <p:spPr>
          <a:xfrm>
            <a:off x="6278563" y="6556375"/>
            <a:ext cx="2133600" cy="301625"/>
          </a:xfrm>
        </p:spPr>
        <p:txBody>
          <a:bodyPr/>
          <a:lstStyle>
            <a:lvl1pPr>
              <a:defRPr sz="900"/>
            </a:lvl1pPr>
          </a:lstStyle>
          <a:p>
            <a:pPr>
              <a:defRPr/>
            </a:pPr>
            <a:fld id="{EEB9294D-37AC-4DE8-8EA5-B50C49E5DCF0}" type="datetime8">
              <a:rPr lang="fa-IR"/>
              <a:pPr>
                <a:defRPr/>
              </a:pPr>
              <a:t>1 فوريه 21</a:t>
            </a:fld>
            <a:endParaRPr lang="fa-IR"/>
          </a:p>
        </p:txBody>
      </p:sp>
      <p:sp>
        <p:nvSpPr>
          <p:cNvPr id="6" name="Footer Placeholder 5">
            <a:extLst>
              <a:ext uri="{FF2B5EF4-FFF2-40B4-BE49-F238E27FC236}">
                <a16:creationId xmlns:a16="http://schemas.microsoft.com/office/drawing/2014/main" id="{AF7121EA-5D3E-40AD-9BAF-42225031311C}"/>
              </a:ext>
            </a:extLst>
          </p:cNvPr>
          <p:cNvSpPr>
            <a:spLocks noGrp="1"/>
          </p:cNvSpPr>
          <p:nvPr>
            <p:ph type="ftr" sz="quarter" idx="11"/>
          </p:nvPr>
        </p:nvSpPr>
        <p:spPr>
          <a:xfrm>
            <a:off x="1135063" y="6556375"/>
            <a:ext cx="5143500" cy="301625"/>
          </a:xfrm>
        </p:spPr>
        <p:txBody>
          <a:bodyPr/>
          <a:lstStyle>
            <a:lvl1pPr>
              <a:defRPr sz="900"/>
            </a:lvl1pPr>
          </a:lstStyle>
          <a:p>
            <a:pPr>
              <a:defRPr/>
            </a:pPr>
            <a:r>
              <a:rPr lang="en-US"/>
              <a:t>solgi 92</a:t>
            </a:r>
            <a:endParaRPr lang="fa-IR"/>
          </a:p>
        </p:txBody>
      </p:sp>
      <p:sp>
        <p:nvSpPr>
          <p:cNvPr id="7" name="Slide Number Placeholder 6">
            <a:extLst>
              <a:ext uri="{FF2B5EF4-FFF2-40B4-BE49-F238E27FC236}">
                <a16:creationId xmlns:a16="http://schemas.microsoft.com/office/drawing/2014/main" id="{9FE97855-806E-42A6-9F2E-C08B27B4A5C7}"/>
              </a:ext>
            </a:extLst>
          </p:cNvPr>
          <p:cNvSpPr>
            <a:spLocks noGrp="1"/>
          </p:cNvSpPr>
          <p:nvPr>
            <p:ph type="sldNum" sz="quarter" idx="12"/>
          </p:nvPr>
        </p:nvSpPr>
        <p:spPr>
          <a:xfrm>
            <a:off x="8410575" y="6556375"/>
            <a:ext cx="503238" cy="301625"/>
          </a:xfrm>
        </p:spPr>
        <p:txBody>
          <a:bodyPr/>
          <a:lstStyle>
            <a:lvl1pPr>
              <a:defRPr sz="900"/>
            </a:lvl1pPr>
          </a:lstStyle>
          <a:p>
            <a:fld id="{FA44A8BB-08B1-4C4D-BF90-32F81DD0C898}" type="slidenum">
              <a:rPr lang="fa-IR" altLang="fa-IR"/>
              <a:pPr/>
              <a:t>‹#›</a:t>
            </a:fld>
            <a:endParaRPr lang="fa-IR" altLang="fa-IR"/>
          </a:p>
        </p:txBody>
      </p:sp>
    </p:spTree>
    <p:extLst>
      <p:ext uri="{BB962C8B-B14F-4D97-AF65-F5344CB8AC3E}">
        <p14:creationId xmlns:p14="http://schemas.microsoft.com/office/powerpoint/2010/main" val="92958170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id="{1333B858-8182-49B7-9945-21E43C0DC581}"/>
              </a:ext>
            </a:extLst>
          </p:cNvPr>
          <p:cNvSpPr>
            <a:spLocks noGrp="1"/>
          </p:cNvSpPr>
          <p:nvPr>
            <p:ph type="dt" sz="half" idx="10"/>
          </p:nvPr>
        </p:nvSpPr>
        <p:spPr>
          <a:xfrm>
            <a:off x="6108700" y="6556375"/>
            <a:ext cx="2101850" cy="301625"/>
          </a:xfrm>
        </p:spPr>
        <p:txBody>
          <a:bodyPr/>
          <a:lstStyle>
            <a:lvl1pPr>
              <a:defRPr sz="900"/>
            </a:lvl1pPr>
          </a:lstStyle>
          <a:p>
            <a:pPr>
              <a:defRPr/>
            </a:pPr>
            <a:fld id="{D01D99AA-9CC3-4128-BEB4-430201DCD565}" type="datetime8">
              <a:rPr lang="fa-IR"/>
              <a:pPr>
                <a:defRPr/>
              </a:pPr>
              <a:t>1 فوريه 21</a:t>
            </a:fld>
            <a:endParaRPr lang="fa-IR"/>
          </a:p>
        </p:txBody>
      </p:sp>
      <p:sp>
        <p:nvSpPr>
          <p:cNvPr id="6" name="Footer Placeholder 5">
            <a:extLst>
              <a:ext uri="{FF2B5EF4-FFF2-40B4-BE49-F238E27FC236}">
                <a16:creationId xmlns:a16="http://schemas.microsoft.com/office/drawing/2014/main" id="{8CE926F7-5A53-4CD1-8DEA-BD2D7AE877FB}"/>
              </a:ext>
            </a:extLst>
          </p:cNvPr>
          <p:cNvSpPr>
            <a:spLocks noGrp="1"/>
          </p:cNvSpPr>
          <p:nvPr>
            <p:ph type="ftr" sz="quarter" idx="11"/>
          </p:nvPr>
        </p:nvSpPr>
        <p:spPr>
          <a:xfrm>
            <a:off x="1169988" y="6557963"/>
            <a:ext cx="4948237" cy="301625"/>
          </a:xfrm>
        </p:spPr>
        <p:txBody>
          <a:bodyPr/>
          <a:lstStyle>
            <a:lvl1pPr>
              <a:defRPr sz="900"/>
            </a:lvl1pPr>
          </a:lstStyle>
          <a:p>
            <a:pPr>
              <a:defRPr/>
            </a:pPr>
            <a:r>
              <a:rPr lang="en-US"/>
              <a:t>solgi 92</a:t>
            </a:r>
            <a:endParaRPr lang="fa-IR"/>
          </a:p>
        </p:txBody>
      </p:sp>
      <p:sp>
        <p:nvSpPr>
          <p:cNvPr id="7" name="Slide Number Placeholder 6">
            <a:extLst>
              <a:ext uri="{FF2B5EF4-FFF2-40B4-BE49-F238E27FC236}">
                <a16:creationId xmlns:a16="http://schemas.microsoft.com/office/drawing/2014/main" id="{2732FB81-FE09-4C73-80E9-85D77394F082}"/>
              </a:ext>
            </a:extLst>
          </p:cNvPr>
          <p:cNvSpPr>
            <a:spLocks noGrp="1"/>
          </p:cNvSpPr>
          <p:nvPr>
            <p:ph type="sldNum" sz="quarter" idx="12"/>
          </p:nvPr>
        </p:nvSpPr>
        <p:spPr>
          <a:xfrm>
            <a:off x="8216900" y="6556375"/>
            <a:ext cx="366713" cy="301625"/>
          </a:xfrm>
        </p:spPr>
        <p:txBody>
          <a:bodyPr/>
          <a:lstStyle>
            <a:lvl1pPr>
              <a:defRPr sz="900"/>
            </a:lvl1pPr>
          </a:lstStyle>
          <a:p>
            <a:fld id="{C0854A66-39AE-44C3-8909-E886091D0BF9}" type="slidenum">
              <a:rPr lang="fa-IR" altLang="fa-IR"/>
              <a:pPr/>
              <a:t>‹#›</a:t>
            </a:fld>
            <a:endParaRPr lang="fa-IR" altLang="fa-IR"/>
          </a:p>
        </p:txBody>
      </p:sp>
    </p:spTree>
    <p:extLst>
      <p:ext uri="{BB962C8B-B14F-4D97-AF65-F5344CB8AC3E}">
        <p14:creationId xmlns:p14="http://schemas.microsoft.com/office/powerpoint/2010/main" val="322222297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EE9615C0-DBAC-4D26-91FF-C0C27810288B}"/>
              </a:ext>
            </a:extLst>
          </p:cNvPr>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a:extLst>
              <a:ext uri="{FF2B5EF4-FFF2-40B4-BE49-F238E27FC236}">
                <a16:creationId xmlns:a16="http://schemas.microsoft.com/office/drawing/2014/main" id="{DB9538AE-A1B2-40A1-9930-EC8D3C7A24B0}"/>
              </a:ext>
            </a:extLst>
          </p:cNvPr>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70BB3676-CCA6-41B8-919A-DE8C3D745464}"/>
              </a:ext>
            </a:extLst>
          </p:cNvPr>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a:extLst>
              <a:ext uri="{FF2B5EF4-FFF2-40B4-BE49-F238E27FC236}">
                <a16:creationId xmlns:a16="http://schemas.microsoft.com/office/drawing/2014/main" id="{83A7CD50-AE12-47D6-8CF4-48690ABBDB4C}"/>
              </a:ext>
            </a:extLst>
          </p:cNvPr>
          <p:cNvSpPr>
            <a:spLocks noGrp="1"/>
          </p:cNvSpPr>
          <p:nvPr>
            <p:ph type="title"/>
          </p:nvPr>
        </p:nvSpPr>
        <p:spPr>
          <a:xfrm>
            <a:off x="457200" y="268288"/>
            <a:ext cx="8229600" cy="1398587"/>
          </a:xfrm>
          <a:prstGeom prst="rect">
            <a:avLst/>
          </a:prstGeom>
        </p:spPr>
        <p:txBody>
          <a:bodyPr vert="horz" anchor="ctr">
            <a:normAutofit/>
          </a:bodyPr>
          <a:lstStyle/>
          <a:p>
            <a:r>
              <a:rPr lang="en-US"/>
              <a:t>Click to edit Master title style</a:t>
            </a:r>
          </a:p>
        </p:txBody>
      </p:sp>
      <p:sp>
        <p:nvSpPr>
          <p:cNvPr id="13" name="Text Placeholder 12">
            <a:extLst>
              <a:ext uri="{FF2B5EF4-FFF2-40B4-BE49-F238E27FC236}">
                <a16:creationId xmlns:a16="http://schemas.microsoft.com/office/drawing/2014/main" id="{1E8F316B-361C-41AA-A81B-29C5EE0A7050}"/>
              </a:ext>
            </a:extLst>
          </p:cNvPr>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88A0D403-8994-495B-B2BA-4D93CB6063BB}"/>
              </a:ext>
            </a:extLst>
          </p:cNvPr>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latin typeface="Arial" pitchFamily="34" charset="0"/>
                <a:cs typeface="Arial" pitchFamily="34" charset="0"/>
              </a:defRPr>
            </a:lvl1pPr>
          </a:lstStyle>
          <a:p>
            <a:pPr>
              <a:defRPr/>
            </a:pPr>
            <a:fld id="{3A46C8E0-4F8A-4CEE-8D9B-794FAE1E1F7C}" type="datetime8">
              <a:rPr lang="fa-IR"/>
              <a:pPr>
                <a:defRPr/>
              </a:pPr>
              <a:t>1 فوريه 21</a:t>
            </a:fld>
            <a:endParaRPr lang="fa-IR"/>
          </a:p>
        </p:txBody>
      </p:sp>
      <p:sp>
        <p:nvSpPr>
          <p:cNvPr id="3" name="Footer Placeholder 2">
            <a:extLst>
              <a:ext uri="{FF2B5EF4-FFF2-40B4-BE49-F238E27FC236}">
                <a16:creationId xmlns:a16="http://schemas.microsoft.com/office/drawing/2014/main" id="{8743A8E9-D3C8-47CB-8101-0590EB732753}"/>
              </a:ext>
            </a:extLst>
          </p:cNvPr>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lstStyle>
          <a:p>
            <a:pPr>
              <a:defRPr/>
            </a:pPr>
            <a:r>
              <a:rPr lang="en-US"/>
              <a:t>solgi 92</a:t>
            </a:r>
            <a:endParaRPr lang="fa-IR"/>
          </a:p>
        </p:txBody>
      </p:sp>
      <p:sp>
        <p:nvSpPr>
          <p:cNvPr id="23" name="Slide Number Placeholder 22">
            <a:extLst>
              <a:ext uri="{FF2B5EF4-FFF2-40B4-BE49-F238E27FC236}">
                <a16:creationId xmlns:a16="http://schemas.microsoft.com/office/drawing/2014/main" id="{26F22BE4-0AC2-4A92-8B66-96ECBDBF1134}"/>
              </a:ext>
            </a:extLst>
          </p:cNvPr>
          <p:cNvSpPr>
            <a:spLocks noGrp="1"/>
          </p:cNvSpPr>
          <p:nvPr>
            <p:ph type="sldNum" sz="quarter" idx="4"/>
          </p:nvPr>
        </p:nvSpPr>
        <p:spPr>
          <a:xfrm>
            <a:off x="7589838" y="6481763"/>
            <a:ext cx="503237" cy="301625"/>
          </a:xfrm>
          <a:prstGeom prst="rect">
            <a:avLst/>
          </a:prstGeom>
        </p:spPr>
        <p:txBody>
          <a:bodyPr vert="horz" wrap="square" lIns="91440" tIns="45720" rIns="91440" bIns="45720" numCol="1" anchor="b" anchorCtr="0" compatLnSpc="1">
            <a:prstTxWarp prst="textNoShape">
              <a:avLst/>
            </a:prstTxWarp>
          </a:bodyPr>
          <a:lstStyle>
            <a:lvl1pPr algn="ctr">
              <a:defRPr sz="1200"/>
            </a:lvl1pPr>
          </a:lstStyle>
          <a:p>
            <a:fld id="{4AB5F79F-30D0-4C98-8EDD-2A5EB25FADEA}" type="slidenum">
              <a:rPr lang="fa-IR" altLang="fa-IR"/>
              <a:pPr/>
              <a:t>‹#›</a:t>
            </a:fld>
            <a:endParaRPr lang="fa-IR" altLang="fa-IR"/>
          </a:p>
        </p:txBody>
      </p:sp>
    </p:spTree>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59" r:id="rId4"/>
    <p:sldLayoutId id="2147483767" r:id="rId5"/>
    <p:sldLayoutId id="2147483760" r:id="rId6"/>
    <p:sldLayoutId id="2147483761" r:id="rId7"/>
    <p:sldLayoutId id="2147483768" r:id="rId8"/>
    <p:sldLayoutId id="2147483769" r:id="rId9"/>
    <p:sldLayoutId id="2147483762" r:id="rId10"/>
    <p:sldLayoutId id="214748376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outVertical)">
                                      <p:cBhvr>
                                        <p:cTn id="7" dur="500"/>
                                        <p:tgtEl>
                                          <p:spTgt spid="2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left)">
                                      <p:cBhvr>
                                        <p:cTn id="11" dur="500"/>
                                        <p:tgtEl>
                                          <p:spTgt spid="13">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Effect transition="in" filter="wipe(left)">
                                      <p:cBhvr>
                                        <p:cTn id="14" dur="500"/>
                                        <p:tgtEl>
                                          <p:spTgt spid="13">
                                            <p:txEl>
                                              <p:pRg st="1" end="1"/>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wipe(left)">
                                      <p:cBhvr>
                                        <p:cTn id="17" dur="500"/>
                                        <p:tgtEl>
                                          <p:spTgt spid="1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xEl>
                                              <p:pRg st="3" end="3"/>
                                            </p:txEl>
                                          </p:spTgt>
                                        </p:tgtEl>
                                        <p:attrNameLst>
                                          <p:attrName>style.visibility</p:attrName>
                                        </p:attrNameLst>
                                      </p:cBhvr>
                                      <p:to>
                                        <p:strVal val="visible"/>
                                      </p:to>
                                    </p:set>
                                    <p:animEffect transition="in" filter="wipe(left)">
                                      <p:cBhvr>
                                        <p:cTn id="20" dur="500"/>
                                        <p:tgtEl>
                                          <p:spTgt spid="1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wipe(left)">
                                      <p:cBhvr>
                                        <p:cTn id="23"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utoUpdateAnimBg="0"/>
      <p:bldP spid="13" grpId="0" build="p" autoUpdateAnimBg="0" advAuto="0">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Lst>
  </p:timing>
  <p:hf sldNum="0" hdr="0" dt="0"/>
  <p:txStyles>
    <p:titleStyle>
      <a:lvl1pPr marL="484188" indent="-484188" algn="l" rtl="1"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1" eaLnBrk="0" fontAlgn="base" hangingPunct="0">
        <a:spcBef>
          <a:spcPct val="0"/>
        </a:spcBef>
        <a:spcAft>
          <a:spcPct val="0"/>
        </a:spcAft>
        <a:defRPr sz="4200">
          <a:solidFill>
            <a:srgbClr val="FF5C9C"/>
          </a:solidFill>
          <a:latin typeface="Century Gothic" pitchFamily="34" charset="0"/>
          <a:cs typeface="Tahoma" pitchFamily="34" charset="0"/>
        </a:defRPr>
      </a:lvl2pPr>
      <a:lvl3pPr marL="484188" indent="-484188" algn="l" rtl="1" eaLnBrk="0" fontAlgn="base" hangingPunct="0">
        <a:spcBef>
          <a:spcPct val="0"/>
        </a:spcBef>
        <a:spcAft>
          <a:spcPct val="0"/>
        </a:spcAft>
        <a:defRPr sz="4200">
          <a:solidFill>
            <a:srgbClr val="FF5C9C"/>
          </a:solidFill>
          <a:latin typeface="Century Gothic" pitchFamily="34" charset="0"/>
          <a:cs typeface="Tahoma" pitchFamily="34" charset="0"/>
        </a:defRPr>
      </a:lvl3pPr>
      <a:lvl4pPr marL="484188" indent="-484188" algn="l" rtl="1" eaLnBrk="0" fontAlgn="base" hangingPunct="0">
        <a:spcBef>
          <a:spcPct val="0"/>
        </a:spcBef>
        <a:spcAft>
          <a:spcPct val="0"/>
        </a:spcAft>
        <a:defRPr sz="4200">
          <a:solidFill>
            <a:srgbClr val="FF5C9C"/>
          </a:solidFill>
          <a:latin typeface="Century Gothic" pitchFamily="34" charset="0"/>
          <a:cs typeface="Tahoma" pitchFamily="34" charset="0"/>
        </a:defRPr>
      </a:lvl4pPr>
      <a:lvl5pPr marL="484188" indent="-484188" algn="l" rtl="1" eaLnBrk="0" fontAlgn="base" hangingPunct="0">
        <a:spcBef>
          <a:spcPct val="0"/>
        </a:spcBef>
        <a:spcAft>
          <a:spcPct val="0"/>
        </a:spcAft>
        <a:defRPr sz="4200">
          <a:solidFill>
            <a:srgbClr val="FF5C9C"/>
          </a:solidFill>
          <a:latin typeface="Century Gothic" pitchFamily="34" charset="0"/>
          <a:cs typeface="Tahoma" pitchFamily="34" charset="0"/>
        </a:defRPr>
      </a:lvl5pPr>
      <a:lvl6pPr marL="941388" indent="-484188" algn="l" rtl="1" fontAlgn="base">
        <a:spcBef>
          <a:spcPct val="0"/>
        </a:spcBef>
        <a:spcAft>
          <a:spcPct val="0"/>
        </a:spcAft>
        <a:defRPr sz="4200">
          <a:solidFill>
            <a:srgbClr val="FF5C9C"/>
          </a:solidFill>
          <a:latin typeface="Century Gothic" pitchFamily="34" charset="0"/>
          <a:cs typeface="Tahoma" pitchFamily="34" charset="0"/>
        </a:defRPr>
      </a:lvl6pPr>
      <a:lvl7pPr marL="1398588" indent="-484188" algn="l" rtl="1" fontAlgn="base">
        <a:spcBef>
          <a:spcPct val="0"/>
        </a:spcBef>
        <a:spcAft>
          <a:spcPct val="0"/>
        </a:spcAft>
        <a:defRPr sz="4200">
          <a:solidFill>
            <a:srgbClr val="FF5C9C"/>
          </a:solidFill>
          <a:latin typeface="Century Gothic" pitchFamily="34" charset="0"/>
          <a:cs typeface="Tahoma" pitchFamily="34" charset="0"/>
        </a:defRPr>
      </a:lvl7pPr>
      <a:lvl8pPr marL="1855788" indent="-484188" algn="l" rtl="1" fontAlgn="base">
        <a:spcBef>
          <a:spcPct val="0"/>
        </a:spcBef>
        <a:spcAft>
          <a:spcPct val="0"/>
        </a:spcAft>
        <a:defRPr sz="4200">
          <a:solidFill>
            <a:srgbClr val="FF5C9C"/>
          </a:solidFill>
          <a:latin typeface="Century Gothic" pitchFamily="34" charset="0"/>
          <a:cs typeface="Tahoma" pitchFamily="34" charset="0"/>
        </a:defRPr>
      </a:lvl8pPr>
      <a:lvl9pPr marL="2312988" indent="-484188" algn="l" rtl="1" fontAlgn="base">
        <a:spcBef>
          <a:spcPct val="0"/>
        </a:spcBef>
        <a:spcAft>
          <a:spcPct val="0"/>
        </a:spcAft>
        <a:defRPr sz="4200">
          <a:solidFill>
            <a:srgbClr val="FF5C9C"/>
          </a:solidFill>
          <a:latin typeface="Century Gothic" pitchFamily="34" charset="0"/>
          <a:cs typeface="Tahoma" pitchFamily="34" charset="0"/>
        </a:defRPr>
      </a:lvl9pPr>
    </p:titleStyle>
    <p:bodyStyle>
      <a:lvl1pPr marL="447675"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822325" indent="-285750" algn="r" rtl="1" eaLnBrk="0" fontAlgn="base" hangingPunct="0">
        <a:spcBef>
          <a:spcPct val="20000"/>
        </a:spcBef>
        <a:spcAft>
          <a:spcPct val="0"/>
        </a:spcAft>
        <a:buClr>
          <a:schemeClr val="accent1"/>
        </a:buClr>
        <a:buSzPct val="95000"/>
        <a:buFont typeface="Verdana" panose="020B0604030504040204" pitchFamily="34" charset="0"/>
        <a:buChar char="›"/>
        <a:defRPr sz="2600" kern="1200">
          <a:solidFill>
            <a:schemeClr val="tx1"/>
          </a:solidFill>
          <a:latin typeface="+mn-lt"/>
          <a:ea typeface="+mn-ea"/>
          <a:cs typeface="+mn-cs"/>
        </a:defRPr>
      </a:lvl2pPr>
      <a:lvl3pPr marL="1104900" indent="-228600" algn="r" rtl="1" eaLnBrk="0" fontAlgn="base" hangingPunct="0">
        <a:spcBef>
          <a:spcPct val="20000"/>
        </a:spcBef>
        <a:spcAft>
          <a:spcPct val="0"/>
        </a:spcAft>
        <a:buClr>
          <a:schemeClr val="accent1"/>
        </a:buClr>
        <a:buFont typeface="Wingdings 2" panose="05020102010507070707" pitchFamily="18" charset="2"/>
        <a:buChar char=""/>
        <a:defRPr sz="2400" kern="1200">
          <a:solidFill>
            <a:schemeClr val="tx1"/>
          </a:solidFill>
          <a:latin typeface="+mn-lt"/>
          <a:ea typeface="+mn-ea"/>
          <a:cs typeface="+mn-cs"/>
        </a:defRPr>
      </a:lvl3pPr>
      <a:lvl4pPr marL="1371600" indent="-209550" algn="r" rtl="1" eaLnBrk="0" fontAlgn="base" hangingPunct="0">
        <a:spcBef>
          <a:spcPct val="20000"/>
        </a:spcBef>
        <a:spcAft>
          <a:spcPct val="0"/>
        </a:spcAft>
        <a:buClr>
          <a:schemeClr val="accent1"/>
        </a:buClr>
        <a:buFont typeface="Wingdings 2" panose="05020102010507070707" pitchFamily="18" charset="2"/>
        <a:buChar char=""/>
        <a:defRPr sz="2000" kern="1200">
          <a:solidFill>
            <a:schemeClr val="tx1"/>
          </a:solidFill>
          <a:latin typeface="+mn-lt"/>
          <a:ea typeface="+mn-ea"/>
          <a:cs typeface="+mn-cs"/>
        </a:defRPr>
      </a:lvl4pPr>
      <a:lvl5pPr marL="1600200" indent="-209550" algn="r" rtl="1" eaLnBrk="0" fontAlgn="base" hangingPunct="0">
        <a:spcBef>
          <a:spcPct val="20000"/>
        </a:spcBef>
        <a:spcAft>
          <a:spcPct val="0"/>
        </a:spcAft>
        <a:buClr>
          <a:srgbClr val="FF90B2"/>
        </a:buClr>
        <a:buFont typeface="Wingdings 2" panose="05020102010507070707" pitchFamily="18" charset="2"/>
        <a:buChar char=""/>
        <a:defRPr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74D3C581-32CE-4933-ABD9-5C44895169D3}"/>
              </a:ext>
            </a:extLst>
          </p:cNvPr>
          <p:cNvSpPr>
            <a:spLocks noGrp="1"/>
          </p:cNvSpPr>
          <p:nvPr>
            <p:ph type="ftr" sz="quarter" idx="11"/>
          </p:nvPr>
        </p:nvSpPr>
        <p:spPr bwMode="auto">
          <a:xfrm>
            <a:off x="0" y="6400800"/>
            <a:ext cx="2895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b="1">
                <a:solidFill>
                  <a:srgbClr val="FFFF00"/>
                </a:solidFill>
                <a:latin typeface="Arial" panose="020B0604020202020204" pitchFamily="34" charset="0"/>
                <a:cs typeface="Arial" panose="020B0604020202020204" pitchFamily="34" charset="0"/>
              </a:rPr>
              <a:t>solgi 92</a:t>
            </a:r>
            <a:endParaRPr lang="fa-IR" altLang="en-US" sz="1000" b="1">
              <a:solidFill>
                <a:srgbClr val="FFFF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CEDC824-EA62-479C-8C60-15305FD9722B}"/>
              </a:ext>
            </a:extLst>
          </p:cNvPr>
          <p:cNvSpPr>
            <a:spLocks noGrp="1"/>
          </p:cNvSpPr>
          <p:nvPr>
            <p:ph type="title"/>
          </p:nvPr>
        </p:nvSpPr>
        <p:spPr>
          <a:xfrm>
            <a:off x="762000" y="1447800"/>
            <a:ext cx="7696200" cy="1362075"/>
          </a:xfrm>
        </p:spPr>
        <p:txBody>
          <a:bodyPr/>
          <a:lstStyle/>
          <a:p>
            <a:pPr indent="0" algn="ctr" eaLnBrk="1" fontAlgn="auto" hangingPunct="1">
              <a:spcAft>
                <a:spcPts val="0"/>
              </a:spcAft>
              <a:defRPr/>
            </a:pPr>
            <a:r>
              <a:rPr lang="fa-IR" dirty="0">
                <a:solidFill>
                  <a:srgbClr val="FF0000"/>
                </a:solidFill>
                <a:cs typeface="B Zar" pitchFamily="2" charset="-78"/>
              </a:rPr>
              <a:t>فرمول نویسی ونامگذاری ترکیبات معدنی</a:t>
            </a:r>
          </a:p>
        </p:txBody>
      </p:sp>
      <p:sp>
        <p:nvSpPr>
          <p:cNvPr id="8196" name="Text Placeholder 3">
            <a:extLst>
              <a:ext uri="{FF2B5EF4-FFF2-40B4-BE49-F238E27FC236}">
                <a16:creationId xmlns:a16="http://schemas.microsoft.com/office/drawing/2014/main" id="{9C5D986E-8EC4-4611-844C-2E332B5EF37A}"/>
              </a:ext>
            </a:extLst>
          </p:cNvPr>
          <p:cNvSpPr>
            <a:spLocks noGrp="1"/>
          </p:cNvSpPr>
          <p:nvPr>
            <p:ph type="body" idx="1"/>
          </p:nvPr>
        </p:nvSpPr>
        <p:spPr>
          <a:xfrm>
            <a:off x="533400" y="2895600"/>
            <a:ext cx="7772400" cy="1500188"/>
          </a:xfrm>
        </p:spPr>
        <p:txBody>
          <a:bodyPr/>
          <a:lstStyle/>
          <a:p>
            <a:pPr marL="53975" algn="ctr" eaLnBrk="1" hangingPunct="1"/>
            <a:r>
              <a:rPr lang="fa-IR" altLang="en-US" b="1">
                <a:solidFill>
                  <a:srgbClr val="00B050"/>
                </a:solidFill>
                <a:cs typeface="B Zar" panose="00000400000000000000" pitchFamily="2" charset="-78"/>
              </a:rPr>
              <a:t>شیمی کنکور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0160317-96DD-450B-A595-F5C49101A807}"/>
              </a:ext>
            </a:extLst>
          </p:cNvPr>
          <p:cNvSpPr>
            <a:spLocks noGrp="1"/>
          </p:cNvSpPr>
          <p:nvPr>
            <p:ph type="title"/>
          </p:nvPr>
        </p:nvSpPr>
        <p:spPr>
          <a:xfrm>
            <a:off x="457200" y="2971800"/>
            <a:ext cx="8229600" cy="1143000"/>
          </a:xfrm>
        </p:spPr>
        <p:txBody>
          <a:bodyPr>
            <a:normAutofit fontScale="90000"/>
          </a:bodyPr>
          <a:lstStyle/>
          <a:p>
            <a:pPr marL="484632" indent="0" algn="r" eaLnBrk="1" fontAlgn="auto" hangingPunct="1">
              <a:lnSpc>
                <a:spcPct val="200000"/>
              </a:lnSpc>
              <a:spcAft>
                <a:spcPts val="0"/>
              </a:spcAft>
              <a:defRPr/>
            </a:pPr>
            <a:r>
              <a:rPr lang="ar-SA" sz="1800" dirty="0">
                <a:solidFill>
                  <a:srgbClr val="002060"/>
                </a:solidFill>
                <a:effectLst/>
                <a:cs typeface="B Zar" pitchFamily="2" charset="-78"/>
              </a:rPr>
              <a:t>توجه نماييد غيرفلز سمت راست يا قويتر با كمترين ظرفيت خود در تركيب شركت مي نمايد.</a:t>
            </a:r>
            <a:br>
              <a:rPr lang="en-US" sz="1800" dirty="0">
                <a:solidFill>
                  <a:srgbClr val="002060"/>
                </a:solidFill>
                <a:effectLst/>
                <a:cs typeface="B Zar" pitchFamily="2" charset="-78"/>
              </a:rPr>
            </a:br>
            <a:r>
              <a:rPr lang="ar-SA" sz="1800" dirty="0">
                <a:solidFill>
                  <a:srgbClr val="002060"/>
                </a:solidFill>
                <a:effectLst/>
                <a:cs typeface="B Zar" pitchFamily="2" charset="-78"/>
              </a:rPr>
              <a:t>مثال: مي خواهيم فرمول تركيبات بدست آمده از فسفر و كلر را بدست آوريم.</a:t>
            </a:r>
            <a:br>
              <a:rPr lang="en-US" sz="1800" dirty="0">
                <a:solidFill>
                  <a:srgbClr val="002060"/>
                </a:solidFill>
                <a:effectLst/>
                <a:cs typeface="B Zar" pitchFamily="2" charset="-78"/>
              </a:rPr>
            </a:br>
            <a:r>
              <a:rPr lang="fa-IR" sz="1800" dirty="0">
                <a:solidFill>
                  <a:srgbClr val="002060"/>
                </a:solidFill>
                <a:effectLst/>
                <a:cs typeface="B Zar" pitchFamily="2" charset="-78"/>
              </a:rPr>
              <a:t>۱- </a:t>
            </a:r>
            <a:r>
              <a:rPr lang="ar-SA" sz="1800" dirty="0">
                <a:solidFill>
                  <a:srgbClr val="002060"/>
                </a:solidFill>
                <a:effectLst/>
                <a:cs typeface="B Zar" pitchFamily="2" charset="-78"/>
              </a:rPr>
              <a:t>فسفر نسبت به كلرغيرفلز ضعيف تري است.</a:t>
            </a:r>
            <a:br>
              <a:rPr lang="en-US" sz="1800" dirty="0">
                <a:solidFill>
                  <a:srgbClr val="002060"/>
                </a:solidFill>
                <a:effectLst/>
                <a:cs typeface="B Zar" pitchFamily="2" charset="-78"/>
              </a:rPr>
            </a:br>
            <a:r>
              <a:rPr lang="fa-IR" sz="1800" dirty="0">
                <a:solidFill>
                  <a:srgbClr val="002060"/>
                </a:solidFill>
                <a:effectLst/>
                <a:cs typeface="B Zar" pitchFamily="2" charset="-78"/>
              </a:rPr>
              <a:t>۲- </a:t>
            </a:r>
            <a:r>
              <a:rPr lang="ar-SA" sz="1800" dirty="0">
                <a:solidFill>
                  <a:srgbClr val="002060"/>
                </a:solidFill>
                <a:effectLst/>
                <a:cs typeface="B Zar" pitchFamily="2" charset="-78"/>
              </a:rPr>
              <a:t>نماد شيميايي فسفر را سمت چپ و كلر را سمت راست مي نويسيم.</a:t>
            </a:r>
            <a:br>
              <a:rPr lang="en-US" sz="1800" dirty="0">
                <a:solidFill>
                  <a:srgbClr val="002060"/>
                </a:solidFill>
                <a:effectLst/>
                <a:cs typeface="B Zar" pitchFamily="2" charset="-78"/>
              </a:rPr>
            </a:br>
            <a:r>
              <a:rPr lang="en-US" sz="1800" dirty="0" err="1">
                <a:solidFill>
                  <a:srgbClr val="002060"/>
                </a:solidFill>
                <a:effectLst/>
                <a:cs typeface="B Zar" pitchFamily="2" charset="-78"/>
              </a:rPr>
              <a:t>PCl</a:t>
            </a:r>
            <a:br>
              <a:rPr lang="en-US" sz="1800" dirty="0">
                <a:solidFill>
                  <a:srgbClr val="002060"/>
                </a:solidFill>
                <a:effectLst/>
                <a:cs typeface="B Zar" pitchFamily="2" charset="-78"/>
              </a:rPr>
            </a:br>
            <a:r>
              <a:rPr lang="ar-SA" sz="1800" dirty="0">
                <a:solidFill>
                  <a:srgbClr val="002060"/>
                </a:solidFill>
                <a:effectLst/>
                <a:cs typeface="B Zar" pitchFamily="2" charset="-78"/>
              </a:rPr>
              <a:t>3- كلر از كمترين ظرفيت خود يعني </a:t>
            </a:r>
            <a:r>
              <a:rPr lang="fa-IR" sz="1800" dirty="0">
                <a:solidFill>
                  <a:srgbClr val="002060"/>
                </a:solidFill>
                <a:effectLst/>
                <a:cs typeface="B Zar" pitchFamily="2" charset="-78"/>
              </a:rPr>
              <a:t>۱</a:t>
            </a:r>
            <a:r>
              <a:rPr lang="ar-SA" sz="1800" dirty="0">
                <a:solidFill>
                  <a:srgbClr val="002060"/>
                </a:solidFill>
                <a:effectLst/>
                <a:cs typeface="B Zar" pitchFamily="2" charset="-78"/>
              </a:rPr>
              <a:t> استفاده مي نمايد ولي فسفر داراي دو ظرفيت </a:t>
            </a:r>
            <a:r>
              <a:rPr lang="fa-IR" sz="1800" dirty="0">
                <a:solidFill>
                  <a:srgbClr val="002060"/>
                </a:solidFill>
                <a:effectLst/>
                <a:cs typeface="B Zar" pitchFamily="2" charset="-78"/>
              </a:rPr>
              <a:t>۳</a:t>
            </a:r>
            <a:r>
              <a:rPr lang="ar-SA" sz="1800" dirty="0">
                <a:solidFill>
                  <a:srgbClr val="002060"/>
                </a:solidFill>
                <a:effectLst/>
                <a:cs typeface="B Zar" pitchFamily="2" charset="-78"/>
              </a:rPr>
              <a:t> و </a:t>
            </a:r>
            <a:r>
              <a:rPr lang="fa-IR" sz="1800" dirty="0">
                <a:solidFill>
                  <a:srgbClr val="002060"/>
                </a:solidFill>
                <a:effectLst/>
                <a:cs typeface="B Zar" pitchFamily="2" charset="-78"/>
              </a:rPr>
              <a:t>۵</a:t>
            </a:r>
            <a:r>
              <a:rPr lang="ar-SA" sz="1800" dirty="0">
                <a:solidFill>
                  <a:srgbClr val="002060"/>
                </a:solidFill>
                <a:effectLst/>
                <a:cs typeface="B Zar" pitchFamily="2" charset="-78"/>
              </a:rPr>
              <a:t> است بنابراين دو تركيب خواهيم داشت.</a:t>
            </a:r>
            <a:br>
              <a:rPr lang="en-US" sz="1800" dirty="0">
                <a:solidFill>
                  <a:srgbClr val="002060"/>
                </a:solidFill>
                <a:effectLst/>
                <a:cs typeface="B Zar" pitchFamily="2" charset="-78"/>
              </a:rPr>
            </a:br>
            <a:r>
              <a:rPr lang="en-US" sz="2000" dirty="0">
                <a:solidFill>
                  <a:srgbClr val="002060"/>
                </a:solidFill>
                <a:effectLst/>
                <a:cs typeface="B Zar" pitchFamily="2" charset="-78"/>
              </a:rPr>
              <a:t>PCl3</a:t>
            </a:r>
            <a:br>
              <a:rPr lang="en-US" sz="1800" dirty="0">
                <a:solidFill>
                  <a:srgbClr val="002060"/>
                </a:solidFill>
                <a:effectLst/>
                <a:cs typeface="B Zar" pitchFamily="2" charset="-78"/>
              </a:rPr>
            </a:br>
            <a:r>
              <a:rPr lang="en-US" sz="2000" dirty="0">
                <a:solidFill>
                  <a:srgbClr val="002060"/>
                </a:solidFill>
                <a:effectLst/>
                <a:cs typeface="B Zar" pitchFamily="2" charset="-78"/>
              </a:rPr>
              <a:t>PCl5</a:t>
            </a:r>
            <a:br>
              <a:rPr lang="en-US" sz="1800" dirty="0">
                <a:solidFill>
                  <a:srgbClr val="002060"/>
                </a:solidFill>
                <a:effectLst/>
                <a:cs typeface="B Zar" pitchFamily="2" charset="-78"/>
              </a:rPr>
            </a:br>
            <a:r>
              <a:rPr lang="ar-SA" sz="1800" dirty="0">
                <a:solidFill>
                  <a:srgbClr val="002060"/>
                </a:solidFill>
                <a:effectLst/>
                <a:cs typeface="B Zar" pitchFamily="2" charset="-78"/>
              </a:rPr>
              <a:t>4- انديس ها ساده تر نمي شوند</a:t>
            </a:r>
            <a:r>
              <a:rPr lang="ar-SA" sz="1800" dirty="0">
                <a:solidFill>
                  <a:srgbClr val="002060"/>
                </a:solidFill>
                <a:cs typeface="B Zar" pitchFamily="2" charset="-78"/>
              </a:rPr>
              <a:t>.</a:t>
            </a:r>
            <a:br>
              <a:rPr lang="en-US" sz="1800" dirty="0">
                <a:solidFill>
                  <a:srgbClr val="002060"/>
                </a:solidFill>
                <a:cs typeface="B Zar" pitchFamily="2" charset="-78"/>
              </a:rPr>
            </a:br>
            <a:r>
              <a:rPr lang="ar-SA" sz="1800" dirty="0">
                <a:solidFill>
                  <a:srgbClr val="002060"/>
                </a:solidFill>
                <a:cs typeface="B Zar" pitchFamily="2" charset="-78"/>
              </a:rPr>
              <a:t> </a:t>
            </a:r>
            <a:br>
              <a:rPr lang="en-US" sz="1800" dirty="0">
                <a:solidFill>
                  <a:srgbClr val="002060"/>
                </a:solidFill>
                <a:cs typeface="B Zar" pitchFamily="2" charset="-78"/>
              </a:rPr>
            </a:br>
            <a:endParaRPr lang="fa-IR" sz="1800" dirty="0">
              <a:solidFill>
                <a:srgbClr val="002060"/>
              </a:solidFill>
              <a:cs typeface="B Zar" pitchFamily="2" charset="-78"/>
            </a:endParaRPr>
          </a:p>
        </p:txBody>
      </p:sp>
      <p:sp>
        <p:nvSpPr>
          <p:cNvPr id="17411" name="Footer Placeholder 3">
            <a:extLst>
              <a:ext uri="{FF2B5EF4-FFF2-40B4-BE49-F238E27FC236}">
                <a16:creationId xmlns:a16="http://schemas.microsoft.com/office/drawing/2014/main" id="{9027238E-2B36-474F-9096-985413B5DAA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44CFDBC5-56B8-402E-B30D-1B73669F50FB}"/>
              </a:ext>
            </a:extLst>
          </p:cNvPr>
          <p:cNvSpPr>
            <a:spLocks noChangeArrowheads="1"/>
          </p:cNvSpPr>
          <p:nvPr/>
        </p:nvSpPr>
        <p:spPr bwMode="auto">
          <a:xfrm>
            <a:off x="609600" y="439738"/>
            <a:ext cx="8034338"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eaLnBrk="1" hangingPunct="1">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نامگذاري:</a:t>
            </a:r>
            <a:endParaRPr lang="en-US" altLang="en-US" sz="1800">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برای نامگذاری این ترکیبات از الگوی زیر استفاده می نماییم:</a:t>
            </a:r>
            <a:endParaRPr lang="en-US" altLang="en-US" sz="1800" b="1">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 تعداد اتمهای عنصر سمت چپ با لفظ یونانی + نام عنصر + تعداد اتمهای عنصر سمت راست با لفظ یونانی + نام عنصر سمت راست + ید"</a:t>
            </a:r>
            <a:endParaRPr lang="en-US" altLang="en-US" sz="1800" b="1">
              <a:solidFill>
                <a:srgbClr val="002060"/>
              </a:solidFill>
              <a:latin typeface="Arial" panose="020B0604020202020204" pitchFamily="34" charset="0"/>
              <a:cs typeface="B Zar" panose="00000400000000000000" pitchFamily="2" charset="-78"/>
            </a:endParaRPr>
          </a:p>
          <a:p>
            <a:pPr>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اگر تعداد عنصر سمت راست یک باش از ذکر تعداد خودداری می نماییم. لفظ های یونانی برای اعداد مختلف عبارتند از:</a:t>
            </a:r>
            <a:endParaRPr lang="fa-IR" altLang="en-US" sz="1800" b="1">
              <a:solidFill>
                <a:srgbClr val="002060"/>
              </a:solidFill>
              <a:latin typeface="Times New Roman" panose="02020603050405020304" pitchFamily="18" charset="0"/>
              <a:cs typeface="B Zar" panose="00000400000000000000" pitchFamily="2" charset="-78"/>
            </a:endParaRPr>
          </a:p>
          <a:p>
            <a:pPr>
              <a:lnSpc>
                <a:spcPct val="150000"/>
              </a:lnSpc>
              <a:spcBef>
                <a:spcPct val="0"/>
              </a:spcBef>
              <a:buClrTx/>
              <a:buSzTx/>
              <a:buFontTx/>
              <a:buNone/>
            </a:pPr>
            <a:endParaRPr lang="fa-IR" altLang="en-US" sz="1800">
              <a:solidFill>
                <a:srgbClr val="002060"/>
              </a:solidFill>
              <a:latin typeface="Times New Roman" panose="02020603050405020304" pitchFamily="18" charset="0"/>
              <a:cs typeface="B Zar" panose="00000400000000000000" pitchFamily="2" charset="-78"/>
            </a:endParaRPr>
          </a:p>
          <a:p>
            <a:pPr>
              <a:lnSpc>
                <a:spcPct val="150000"/>
              </a:lnSpc>
              <a:spcBef>
                <a:spcPct val="0"/>
              </a:spcBef>
              <a:buClrTx/>
              <a:buSzTx/>
              <a:buFontTx/>
              <a:buNone/>
            </a:pPr>
            <a:endParaRPr lang="en-US" altLang="en-US" sz="1800">
              <a:solidFill>
                <a:srgbClr val="002060"/>
              </a:solidFill>
              <a:latin typeface="Arial" panose="020B0604020202020204" pitchFamily="34" charset="0"/>
              <a:cs typeface="B Zar" panose="00000400000000000000" pitchFamily="2" charset="-78"/>
            </a:endParaRPr>
          </a:p>
          <a:p>
            <a:pPr>
              <a:lnSpc>
                <a:spcPct val="150000"/>
              </a:lnSpc>
              <a:spcBef>
                <a:spcPct val="0"/>
              </a:spcBef>
              <a:buClrTx/>
              <a:buSzTx/>
              <a:buFontTx/>
              <a:buNone/>
            </a:pPr>
            <a:r>
              <a:rPr lang="ar-SA" altLang="en-US" sz="1800">
                <a:solidFill>
                  <a:srgbClr val="002060"/>
                </a:solidFill>
                <a:latin typeface="Times New Roman" panose="02020603050405020304" pitchFamily="18" charset="0"/>
                <a:cs typeface="B Zar" panose="00000400000000000000" pitchFamily="2" charset="-78"/>
              </a:rPr>
              <a:t>گاهی اوقات تعداد اتمهای سمت چپ را ذکر نمی کنند.</a:t>
            </a:r>
            <a:endParaRPr lang="en-US" altLang="en-US" sz="1800">
              <a:solidFill>
                <a:srgbClr val="002060"/>
              </a:solidFill>
              <a:latin typeface="Arial" panose="020B0604020202020204" pitchFamily="34" charset="0"/>
              <a:cs typeface="B Zar" panose="00000400000000000000" pitchFamily="2" charset="-78"/>
            </a:endParaRPr>
          </a:p>
          <a:p>
            <a:pPr rtl="0">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مثال:</a:t>
            </a:r>
            <a:r>
              <a:rPr lang="ar-SA" altLang="en-US" sz="1800">
                <a:solidFill>
                  <a:srgbClr val="002060"/>
                </a:solidFill>
                <a:latin typeface="Times New Roman" panose="02020603050405020304" pitchFamily="18" charset="0"/>
                <a:cs typeface="B Zar" panose="00000400000000000000" pitchFamily="2" charset="-78"/>
              </a:rPr>
              <a:t> </a:t>
            </a:r>
            <a:endParaRPr lang="en-US" altLang="en-US" sz="1800">
              <a:solidFill>
                <a:srgbClr val="002060"/>
              </a:solidFill>
              <a:latin typeface="Arial" panose="020B0604020202020204" pitchFamily="34" charset="0"/>
              <a:cs typeface="B Zar" panose="00000400000000000000" pitchFamily="2" charset="-78"/>
            </a:endParaRPr>
          </a:p>
          <a:p>
            <a:pPr rtl="0">
              <a:lnSpc>
                <a:spcPct val="150000"/>
              </a:lnSpc>
              <a:spcBef>
                <a:spcPct val="0"/>
              </a:spcBef>
              <a:buClrTx/>
              <a:buSzTx/>
              <a:buFontTx/>
              <a:buNone/>
            </a:pPr>
            <a:r>
              <a:rPr lang="ar-SA" altLang="en-US" sz="1800">
                <a:solidFill>
                  <a:srgbClr val="002060"/>
                </a:solidFill>
                <a:latin typeface="Calibri" panose="020F0502020204030204" pitchFamily="34" charset="0"/>
                <a:cs typeface="B Zar" panose="00000400000000000000" pitchFamily="2" charset="-78"/>
              </a:rPr>
              <a:t> </a:t>
            </a:r>
            <a:endParaRPr lang="en-US" altLang="en-US" sz="1800">
              <a:solidFill>
                <a:srgbClr val="002060"/>
              </a:solidFill>
              <a:latin typeface="Arial" panose="020B0604020202020204" pitchFamily="34" charset="0"/>
              <a:cs typeface="B Zar" panose="00000400000000000000" pitchFamily="2" charset="-78"/>
            </a:endParaRPr>
          </a:p>
          <a:p>
            <a:pPr rtl="0">
              <a:lnSpc>
                <a:spcPct val="150000"/>
              </a:lnSpc>
              <a:spcBef>
                <a:spcPct val="0"/>
              </a:spcBef>
              <a:buClrTx/>
              <a:buSzTx/>
              <a:buFontTx/>
              <a:buNone/>
            </a:pPr>
            <a:r>
              <a:rPr lang="ar-SA" altLang="en-US" sz="1800">
                <a:solidFill>
                  <a:srgbClr val="002060"/>
                </a:solidFill>
                <a:latin typeface="Calibri" panose="020F0502020204030204" pitchFamily="34" charset="0"/>
                <a:cs typeface="B Zar" panose="00000400000000000000" pitchFamily="2" charset="-78"/>
              </a:rPr>
              <a:t> </a:t>
            </a:r>
            <a:r>
              <a:rPr lang="ar-SA" altLang="en-US" sz="1800">
                <a:solidFill>
                  <a:srgbClr val="002060"/>
                </a:solidFill>
                <a:latin typeface="Times New Roman" panose="02020603050405020304" pitchFamily="18" charset="0"/>
                <a:cs typeface="B Zar" panose="00000400000000000000" pitchFamily="2" charset="-78"/>
              </a:rPr>
              <a:t> </a:t>
            </a:r>
            <a:r>
              <a:rPr lang="ar-SA" altLang="en-US" sz="1800">
                <a:solidFill>
                  <a:srgbClr val="002060"/>
                </a:solidFill>
                <a:latin typeface="Calibri" panose="020F0502020204030204" pitchFamily="34" charset="0"/>
                <a:cs typeface="B Zar" panose="00000400000000000000" pitchFamily="2" charset="-78"/>
              </a:rPr>
              <a:t>          </a:t>
            </a:r>
            <a:r>
              <a:rPr lang="en-US" altLang="en-US" sz="1800">
                <a:solidFill>
                  <a:srgbClr val="002060"/>
                </a:solidFill>
                <a:latin typeface="Calibri" panose="020F0502020204030204" pitchFamily="34" charset="0"/>
                <a:cs typeface="B Zar" panose="00000400000000000000" pitchFamily="2" charset="-78"/>
              </a:rPr>
              <a:t>  </a:t>
            </a:r>
            <a:r>
              <a:rPr lang="ar-SA" altLang="en-US" sz="1800">
                <a:solidFill>
                  <a:srgbClr val="002060"/>
                </a:solidFill>
                <a:latin typeface="Calibri" panose="020F0502020204030204" pitchFamily="34" charset="0"/>
                <a:cs typeface="B Zar" panose="00000400000000000000" pitchFamily="2" charset="-78"/>
              </a:rPr>
              <a:t> </a:t>
            </a:r>
            <a:r>
              <a:rPr lang="en-US" altLang="en-US" sz="1800">
                <a:solidFill>
                  <a:srgbClr val="002060"/>
                </a:solidFill>
                <a:latin typeface="Calibri" panose="020F0502020204030204" pitchFamily="34" charset="0"/>
                <a:cs typeface="B Zar" panose="00000400000000000000" pitchFamily="2" charset="-78"/>
              </a:rPr>
              <a:t> </a:t>
            </a:r>
            <a:r>
              <a:rPr lang="ar-SA" altLang="en-US" sz="1800">
                <a:solidFill>
                  <a:srgbClr val="002060"/>
                </a:solidFill>
                <a:latin typeface="Calibri" panose="020F0502020204030204" pitchFamily="34" charset="0"/>
                <a:cs typeface="B Zar" panose="00000400000000000000" pitchFamily="2" charset="-78"/>
              </a:rPr>
              <a:t>  </a:t>
            </a:r>
            <a:endParaRPr lang="en-US" altLang="en-US" sz="1800">
              <a:solidFill>
                <a:srgbClr val="002060"/>
              </a:solidFill>
              <a:latin typeface="Arial" panose="020B0604020202020204" pitchFamily="34" charset="0"/>
              <a:cs typeface="B Zar" panose="00000400000000000000" pitchFamily="2" charset="-78"/>
            </a:endParaRPr>
          </a:p>
        </p:txBody>
      </p:sp>
      <p:graphicFrame>
        <p:nvGraphicFramePr>
          <p:cNvPr id="4" name="Table 3">
            <a:extLst>
              <a:ext uri="{FF2B5EF4-FFF2-40B4-BE49-F238E27FC236}">
                <a16:creationId xmlns:a16="http://schemas.microsoft.com/office/drawing/2014/main" id="{13FD6B4A-5DB1-480F-9158-5E78FCDCC257}"/>
              </a:ext>
            </a:extLst>
          </p:cNvPr>
          <p:cNvGraphicFramePr>
            <a:graphicFrameLocks noGrp="1"/>
          </p:cNvGraphicFramePr>
          <p:nvPr/>
        </p:nvGraphicFramePr>
        <p:xfrm>
          <a:off x="533400" y="4648200"/>
          <a:ext cx="7620000" cy="1133475"/>
        </p:xfrm>
        <a:graphic>
          <a:graphicData uri="http://schemas.openxmlformats.org/drawingml/2006/table">
            <a:tbl>
              <a:tblPr rtl="1" firstRow="1" bandRow="1">
                <a:tableStyleId>{2D5ABB26-0587-4C30-8999-92F81FD0307C}</a:tableStyleId>
              </a:tblPr>
              <a:tblGrid>
                <a:gridCol w="1905000">
                  <a:extLst>
                    <a:ext uri="{9D8B030D-6E8A-4147-A177-3AD203B41FA5}">
                      <a16:colId xmlns:a16="http://schemas.microsoft.com/office/drawing/2014/main" val="20000"/>
                    </a:ext>
                  </a:extLst>
                </a:gridCol>
                <a:gridCol w="1521525">
                  <a:extLst>
                    <a:ext uri="{9D8B030D-6E8A-4147-A177-3AD203B41FA5}">
                      <a16:colId xmlns:a16="http://schemas.microsoft.com/office/drawing/2014/main" val="20001"/>
                    </a:ext>
                  </a:extLst>
                </a:gridCol>
                <a:gridCol w="2288475">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371048">
                <a:tc>
                  <a:txBody>
                    <a:bodyPr/>
                    <a:lstStyle/>
                    <a:p>
                      <a:pPr algn="ctr" rtl="1"/>
                      <a:r>
                        <a:rPr kumimoji="0" lang="ar-SA" sz="1800" b="1" u="none" strike="noStrike" cap="none" normalizeH="0" baseline="0" dirty="0">
                          <a:ln>
                            <a:noFill/>
                          </a:ln>
                          <a:solidFill>
                            <a:srgbClr val="002060"/>
                          </a:solidFill>
                          <a:effectLst/>
                          <a:cs typeface="B Zar" pitchFamily="2" charset="-78"/>
                        </a:rPr>
                        <a:t>فسفر پنتا كلريد</a:t>
                      </a:r>
                      <a:endParaRPr lang="fa-IR" sz="1800" b="1" dirty="0">
                        <a:solidFill>
                          <a:srgbClr val="002060"/>
                        </a:solidFill>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PCl</a:t>
                      </a:r>
                      <a:r>
                        <a:rPr kumimoji="0" lang="en-US" sz="1800" b="1" u="none" strike="noStrike" cap="none" normalizeH="0" baseline="-30000" dirty="0">
                          <a:ln>
                            <a:noFill/>
                          </a:ln>
                          <a:solidFill>
                            <a:srgbClr val="002060"/>
                          </a:solidFill>
                          <a:effectLst/>
                          <a:cs typeface="B Zar" pitchFamily="2" charset="-78"/>
                        </a:rPr>
                        <a:t>5</a:t>
                      </a:r>
                      <a:r>
                        <a:rPr kumimoji="0" lang="en-US" sz="1800" b="1" u="none" strike="noStrike" cap="none" normalizeH="0" baseline="0" dirty="0">
                          <a:ln>
                            <a:noFill/>
                          </a:ln>
                          <a:solidFill>
                            <a:srgbClr val="002060"/>
                          </a:solidFill>
                          <a:effectLst/>
                          <a:cs typeface="B Zar" pitchFamily="2" charset="-78"/>
                        </a:rPr>
                        <a:t> </a:t>
                      </a:r>
                      <a:endParaRPr lang="fa-IR" sz="1800" b="1" dirty="0">
                        <a:solidFill>
                          <a:srgbClr val="002060"/>
                        </a:solidFill>
                        <a:cs typeface="B Zar" pitchFamily="2" charset="-78"/>
                      </a:endParaRPr>
                    </a:p>
                  </a:txBody>
                  <a:tcPr marT="45746" marB="45746"/>
                </a:tc>
                <a:tc>
                  <a:txBody>
                    <a:bodyPr/>
                    <a:lstStyle/>
                    <a:p>
                      <a:pPr algn="ctr" rtl="1"/>
                      <a:r>
                        <a:rPr kumimoji="0" lang="ar-SA" sz="1800" b="1" u="none" strike="noStrike" cap="none" normalizeH="0" baseline="0" dirty="0">
                          <a:ln>
                            <a:noFill/>
                          </a:ln>
                          <a:solidFill>
                            <a:srgbClr val="002060"/>
                          </a:solidFill>
                          <a:effectLst/>
                          <a:cs typeface="B Zar" pitchFamily="2" charset="-78"/>
                        </a:rPr>
                        <a:t>فسفر تری کلرید </a:t>
                      </a:r>
                      <a:endParaRPr lang="fa-IR" sz="1800" b="1" dirty="0">
                        <a:solidFill>
                          <a:srgbClr val="002060"/>
                        </a:solidFill>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PCl</a:t>
                      </a:r>
                      <a:r>
                        <a:rPr kumimoji="0" lang="en-US" sz="1800" b="1" u="none" strike="noStrike" cap="none" normalizeH="0" baseline="-30000" dirty="0">
                          <a:ln>
                            <a:noFill/>
                          </a:ln>
                          <a:solidFill>
                            <a:srgbClr val="002060"/>
                          </a:solidFill>
                          <a:effectLst/>
                          <a:cs typeface="B Zar" pitchFamily="2" charset="-78"/>
                        </a:rPr>
                        <a:t>3</a:t>
                      </a:r>
                      <a:endParaRPr lang="fa-IR" sz="1800" b="1" dirty="0">
                        <a:solidFill>
                          <a:srgbClr val="002060"/>
                        </a:solidFill>
                        <a:cs typeface="B Zar" pitchFamily="2" charset="-78"/>
                      </a:endParaRPr>
                    </a:p>
                  </a:txBody>
                  <a:tcPr marT="45746" marB="45746"/>
                </a:tc>
                <a:extLst>
                  <a:ext uri="{0D108BD9-81ED-4DB2-BD59-A6C34878D82A}">
                    <a16:rowId xmlns:a16="http://schemas.microsoft.com/office/drawing/2014/main" val="10000"/>
                  </a:ext>
                </a:extLst>
              </a:tr>
              <a:tr h="391379">
                <a:tc>
                  <a:txBody>
                    <a:bodyPr/>
                    <a:lstStyle/>
                    <a:p>
                      <a:pPr algn="ctr" rtl="1"/>
                      <a:r>
                        <a:rPr kumimoji="0" lang="ar-SA" sz="1800" b="1" u="none" strike="noStrike" cap="none" normalizeH="0" baseline="0" dirty="0">
                          <a:ln>
                            <a:noFill/>
                          </a:ln>
                          <a:solidFill>
                            <a:srgbClr val="002060"/>
                          </a:solidFill>
                          <a:effectLst/>
                          <a:cs typeface="B Zar" pitchFamily="2" charset="-78"/>
                        </a:rPr>
                        <a:t>دي بور تريوكسيد</a:t>
                      </a:r>
                      <a:r>
                        <a:rPr kumimoji="0" lang="en-US" sz="1800" b="1" u="none" strike="noStrike" cap="none" normalizeH="0" baseline="0" dirty="0">
                          <a:ln>
                            <a:noFill/>
                          </a:ln>
                          <a:solidFill>
                            <a:srgbClr val="002060"/>
                          </a:solidFill>
                          <a:effectLst/>
                          <a:cs typeface="B Zar" pitchFamily="2" charset="-78"/>
                        </a:rPr>
                        <a:t> </a:t>
                      </a:r>
                      <a:endParaRPr lang="fa-IR" sz="1800" b="1" dirty="0">
                        <a:solidFill>
                          <a:srgbClr val="002060"/>
                        </a:solidFill>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B</a:t>
                      </a:r>
                      <a:r>
                        <a:rPr kumimoji="0" lang="en-US" sz="1800" b="1" u="none" strike="noStrike" cap="none" normalizeH="0" baseline="-30000" dirty="0">
                          <a:ln>
                            <a:noFill/>
                          </a:ln>
                          <a:solidFill>
                            <a:srgbClr val="002060"/>
                          </a:solidFill>
                          <a:effectLst/>
                          <a:cs typeface="B Zar" pitchFamily="2" charset="-78"/>
                        </a:rPr>
                        <a:t>2</a:t>
                      </a:r>
                      <a:r>
                        <a:rPr kumimoji="0" lang="en-US" sz="1800" b="1" u="none" strike="noStrike" cap="none" normalizeH="0" baseline="0" dirty="0">
                          <a:ln>
                            <a:noFill/>
                          </a:ln>
                          <a:solidFill>
                            <a:srgbClr val="002060"/>
                          </a:solidFill>
                          <a:effectLst/>
                          <a:cs typeface="B Zar" pitchFamily="2" charset="-78"/>
                        </a:rPr>
                        <a:t>O</a:t>
                      </a:r>
                      <a:r>
                        <a:rPr kumimoji="0" lang="en-US" sz="1800" b="1" u="none" strike="noStrike" cap="none" normalizeH="0" baseline="-30000" dirty="0">
                          <a:ln>
                            <a:noFill/>
                          </a:ln>
                          <a:solidFill>
                            <a:srgbClr val="002060"/>
                          </a:solidFill>
                          <a:effectLst/>
                          <a:cs typeface="B Zar" pitchFamily="2" charset="-78"/>
                        </a:rPr>
                        <a:t>3</a:t>
                      </a:r>
                      <a:endParaRPr lang="fa-IR" sz="1800" b="1" dirty="0">
                        <a:solidFill>
                          <a:srgbClr val="002060"/>
                        </a:solidFill>
                        <a:cs typeface="B Zar" pitchFamily="2" charset="-78"/>
                      </a:endParaRPr>
                    </a:p>
                  </a:txBody>
                  <a:tcPr marT="45746" marB="45746"/>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800" b="1" u="none" strike="noStrike" cap="none" normalizeH="0" baseline="0" dirty="0">
                          <a:ln>
                            <a:noFill/>
                          </a:ln>
                          <a:solidFill>
                            <a:srgbClr val="002060"/>
                          </a:solidFill>
                          <a:effectLst/>
                          <a:cs typeface="B Zar" pitchFamily="2" charset="-78"/>
                        </a:rPr>
                        <a:t>دي فسفر پنتا اكسيد </a:t>
                      </a:r>
                      <a:endParaRPr kumimoji="0" lang="en-US" sz="1800" b="1" i="0" u="none" strike="noStrike" cap="none" normalizeH="0" baseline="0" dirty="0">
                        <a:ln>
                          <a:noFill/>
                        </a:ln>
                        <a:solidFill>
                          <a:srgbClr val="002060"/>
                        </a:solidFill>
                        <a:effectLst/>
                        <a:latin typeface="Arial" pitchFamily="34" charset="0"/>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P</a:t>
                      </a:r>
                      <a:r>
                        <a:rPr kumimoji="0" lang="en-US" sz="1800" b="1" u="none" strike="noStrike" cap="none" normalizeH="0" baseline="-30000" dirty="0">
                          <a:ln>
                            <a:noFill/>
                          </a:ln>
                          <a:solidFill>
                            <a:srgbClr val="002060"/>
                          </a:solidFill>
                          <a:effectLst/>
                          <a:cs typeface="B Zar" pitchFamily="2" charset="-78"/>
                        </a:rPr>
                        <a:t>2</a:t>
                      </a:r>
                      <a:r>
                        <a:rPr kumimoji="0" lang="en-US" sz="1800" b="1" u="none" strike="noStrike" cap="none" normalizeH="0" baseline="0" dirty="0">
                          <a:ln>
                            <a:noFill/>
                          </a:ln>
                          <a:solidFill>
                            <a:srgbClr val="002060"/>
                          </a:solidFill>
                          <a:effectLst/>
                          <a:cs typeface="B Zar" pitchFamily="2" charset="-78"/>
                        </a:rPr>
                        <a:t>O</a:t>
                      </a:r>
                      <a:r>
                        <a:rPr kumimoji="0" lang="en-US" sz="1800" b="1" u="none" strike="noStrike" cap="none" normalizeH="0" baseline="-30000" dirty="0">
                          <a:ln>
                            <a:noFill/>
                          </a:ln>
                          <a:solidFill>
                            <a:srgbClr val="002060"/>
                          </a:solidFill>
                          <a:effectLst/>
                          <a:cs typeface="B Zar" pitchFamily="2" charset="-78"/>
                        </a:rPr>
                        <a:t>5</a:t>
                      </a:r>
                      <a:r>
                        <a:rPr kumimoji="0" lang="ar-SA" sz="1800" b="1" u="none" strike="noStrike" cap="none" normalizeH="0" baseline="-30000" dirty="0">
                          <a:ln>
                            <a:noFill/>
                          </a:ln>
                          <a:solidFill>
                            <a:srgbClr val="002060"/>
                          </a:solidFill>
                          <a:effectLst/>
                          <a:cs typeface="B Zar" pitchFamily="2" charset="-78"/>
                        </a:rPr>
                        <a:t> </a:t>
                      </a:r>
                      <a:endParaRPr lang="fa-IR" sz="1800" b="1" dirty="0">
                        <a:solidFill>
                          <a:srgbClr val="002060"/>
                        </a:solidFill>
                        <a:cs typeface="B Zar" pitchFamily="2" charset="-78"/>
                      </a:endParaRPr>
                    </a:p>
                  </a:txBody>
                  <a:tcPr marT="45746" marB="45746"/>
                </a:tc>
                <a:extLst>
                  <a:ext uri="{0D108BD9-81ED-4DB2-BD59-A6C34878D82A}">
                    <a16:rowId xmlns:a16="http://schemas.microsoft.com/office/drawing/2014/main" val="10001"/>
                  </a:ext>
                </a:extLst>
              </a:tr>
              <a:tr h="371048">
                <a:tc>
                  <a:txBody>
                    <a:bodyPr/>
                    <a:lstStyle/>
                    <a:p>
                      <a:pPr algn="ctr" rtl="1"/>
                      <a:r>
                        <a:rPr kumimoji="0" lang="ar-SA" sz="1800" b="1" u="none" strike="noStrike" cap="none" normalizeH="0" baseline="0" dirty="0">
                          <a:ln>
                            <a:noFill/>
                          </a:ln>
                          <a:solidFill>
                            <a:srgbClr val="002060"/>
                          </a:solidFill>
                          <a:effectLst/>
                          <a:cs typeface="B Zar" pitchFamily="2" charset="-78"/>
                        </a:rPr>
                        <a:t>كربن مونوكسيد</a:t>
                      </a:r>
                      <a:endParaRPr lang="fa-IR" sz="1800" b="1" dirty="0">
                        <a:solidFill>
                          <a:srgbClr val="002060"/>
                        </a:solidFill>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CO</a:t>
                      </a:r>
                      <a:endParaRPr lang="fa-IR" sz="1800" b="1" dirty="0">
                        <a:solidFill>
                          <a:srgbClr val="002060"/>
                        </a:solidFill>
                        <a:cs typeface="B Zar" pitchFamily="2" charset="-78"/>
                      </a:endParaRPr>
                    </a:p>
                  </a:txBody>
                  <a:tcPr marT="45746" marB="45746"/>
                </a:tc>
                <a:tc>
                  <a:txBody>
                    <a:bodyPr/>
                    <a:lstStyle/>
                    <a:p>
                      <a:pPr algn="ctr" rtl="1"/>
                      <a:r>
                        <a:rPr kumimoji="0" lang="ar-SA" sz="1800" b="1" u="none" strike="noStrike" cap="none" normalizeH="0" baseline="0" dirty="0">
                          <a:ln>
                            <a:noFill/>
                          </a:ln>
                          <a:solidFill>
                            <a:srgbClr val="002060"/>
                          </a:solidFill>
                          <a:effectLst/>
                          <a:cs typeface="B Zar" pitchFamily="2" charset="-78"/>
                        </a:rPr>
                        <a:t>سيليسيم ديوكسيد</a:t>
                      </a:r>
                      <a:endParaRPr lang="fa-IR" sz="1800" b="1" dirty="0">
                        <a:solidFill>
                          <a:srgbClr val="002060"/>
                        </a:solidFill>
                        <a:cs typeface="B Zar" pitchFamily="2" charset="-78"/>
                      </a:endParaRPr>
                    </a:p>
                  </a:txBody>
                  <a:tcPr marT="45746" marB="45746"/>
                </a:tc>
                <a:tc>
                  <a:txBody>
                    <a:bodyPr/>
                    <a:lstStyle/>
                    <a:p>
                      <a:pPr algn="ctr" rtl="1"/>
                      <a:r>
                        <a:rPr kumimoji="0" lang="en-US" sz="1800" b="1" u="none" strike="noStrike" cap="none" normalizeH="0" baseline="0" dirty="0">
                          <a:ln>
                            <a:noFill/>
                          </a:ln>
                          <a:solidFill>
                            <a:srgbClr val="002060"/>
                          </a:solidFill>
                          <a:effectLst/>
                          <a:cs typeface="B Zar" pitchFamily="2" charset="-78"/>
                        </a:rPr>
                        <a:t>SiO</a:t>
                      </a:r>
                      <a:r>
                        <a:rPr kumimoji="0" lang="en-US" sz="1200" b="1" u="none" strike="noStrike" cap="none" normalizeH="0" baseline="0" dirty="0">
                          <a:ln>
                            <a:noFill/>
                          </a:ln>
                          <a:solidFill>
                            <a:srgbClr val="002060"/>
                          </a:solidFill>
                          <a:effectLst/>
                          <a:cs typeface="B Zar" pitchFamily="2" charset="-78"/>
                        </a:rPr>
                        <a:t>2</a:t>
                      </a:r>
                      <a:endParaRPr lang="fa-IR" sz="1800" b="1" dirty="0">
                        <a:solidFill>
                          <a:srgbClr val="002060"/>
                        </a:solidFill>
                        <a:cs typeface="B Zar" pitchFamily="2" charset="-78"/>
                      </a:endParaRPr>
                    </a:p>
                  </a:txBody>
                  <a:tcPr marT="45746" marB="45746"/>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728B8125-4CDE-4E84-970E-FEE6DBA918C7}"/>
              </a:ext>
            </a:extLst>
          </p:cNvPr>
          <p:cNvGraphicFramePr>
            <a:graphicFrameLocks noGrp="1"/>
          </p:cNvGraphicFramePr>
          <p:nvPr/>
        </p:nvGraphicFramePr>
        <p:xfrm>
          <a:off x="1828800" y="2971800"/>
          <a:ext cx="6096000" cy="741363"/>
        </p:xfrm>
        <a:graphic>
          <a:graphicData uri="http://schemas.openxmlformats.org/drawingml/2006/table">
            <a:tbl>
              <a:tblPr rtl="1" firstRow="1" bandRow="1">
                <a:tableStyleId>{7DF18680-E054-41AD-8BC1-D1AEF772440D}</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370682">
                <a:tc>
                  <a:txBody>
                    <a:bodyPr/>
                    <a:lstStyle/>
                    <a:p>
                      <a:pPr rtl="1"/>
                      <a:r>
                        <a:rPr lang="fa-IR" sz="1800" dirty="0">
                          <a:solidFill>
                            <a:srgbClr val="FF0000"/>
                          </a:solidFill>
                        </a:rPr>
                        <a:t>10</a:t>
                      </a:r>
                    </a:p>
                  </a:txBody>
                  <a:tcPr marT="45700" marB="45700"/>
                </a:tc>
                <a:tc>
                  <a:txBody>
                    <a:bodyPr/>
                    <a:lstStyle/>
                    <a:p>
                      <a:pPr rtl="1"/>
                      <a:r>
                        <a:rPr lang="fa-IR" sz="1800" dirty="0">
                          <a:solidFill>
                            <a:srgbClr val="FF0000"/>
                          </a:solidFill>
                        </a:rPr>
                        <a:t>9</a:t>
                      </a:r>
                    </a:p>
                  </a:txBody>
                  <a:tcPr marT="45700" marB="45700"/>
                </a:tc>
                <a:tc>
                  <a:txBody>
                    <a:bodyPr/>
                    <a:lstStyle/>
                    <a:p>
                      <a:pPr rtl="1"/>
                      <a:r>
                        <a:rPr lang="fa-IR" sz="1800" dirty="0">
                          <a:solidFill>
                            <a:srgbClr val="FF0000"/>
                          </a:solidFill>
                        </a:rPr>
                        <a:t>8</a:t>
                      </a:r>
                    </a:p>
                  </a:txBody>
                  <a:tcPr marT="45700" marB="45700"/>
                </a:tc>
                <a:tc>
                  <a:txBody>
                    <a:bodyPr/>
                    <a:lstStyle/>
                    <a:p>
                      <a:pPr rtl="1"/>
                      <a:r>
                        <a:rPr lang="fa-IR" sz="1800" dirty="0">
                          <a:solidFill>
                            <a:srgbClr val="FF0000"/>
                          </a:solidFill>
                        </a:rPr>
                        <a:t>7</a:t>
                      </a:r>
                    </a:p>
                  </a:txBody>
                  <a:tcPr marT="45700" marB="45700"/>
                </a:tc>
                <a:tc>
                  <a:txBody>
                    <a:bodyPr/>
                    <a:lstStyle/>
                    <a:p>
                      <a:pPr rtl="1"/>
                      <a:r>
                        <a:rPr lang="fa-IR" sz="1800" dirty="0">
                          <a:solidFill>
                            <a:srgbClr val="FF0000"/>
                          </a:solidFill>
                        </a:rPr>
                        <a:t>6</a:t>
                      </a:r>
                    </a:p>
                  </a:txBody>
                  <a:tcPr marT="45700" marB="45700"/>
                </a:tc>
                <a:tc>
                  <a:txBody>
                    <a:bodyPr/>
                    <a:lstStyle/>
                    <a:p>
                      <a:pPr rtl="1"/>
                      <a:r>
                        <a:rPr lang="fa-IR" sz="1800" dirty="0">
                          <a:solidFill>
                            <a:srgbClr val="FF0000"/>
                          </a:solidFill>
                        </a:rPr>
                        <a:t>5</a:t>
                      </a:r>
                    </a:p>
                  </a:txBody>
                  <a:tcPr marT="45700" marB="45700"/>
                </a:tc>
                <a:tc>
                  <a:txBody>
                    <a:bodyPr/>
                    <a:lstStyle/>
                    <a:p>
                      <a:pPr rtl="1"/>
                      <a:r>
                        <a:rPr lang="fa-IR" sz="1800" dirty="0">
                          <a:solidFill>
                            <a:srgbClr val="FF0000"/>
                          </a:solidFill>
                        </a:rPr>
                        <a:t>4</a:t>
                      </a:r>
                    </a:p>
                  </a:txBody>
                  <a:tcPr marT="45700" marB="45700"/>
                </a:tc>
                <a:tc>
                  <a:txBody>
                    <a:bodyPr/>
                    <a:lstStyle/>
                    <a:p>
                      <a:pPr rtl="1"/>
                      <a:r>
                        <a:rPr lang="fa-IR" sz="1800" dirty="0">
                          <a:solidFill>
                            <a:srgbClr val="FF0000"/>
                          </a:solidFill>
                        </a:rPr>
                        <a:t>3</a:t>
                      </a:r>
                    </a:p>
                  </a:txBody>
                  <a:tcPr marT="45700" marB="45700"/>
                </a:tc>
                <a:tc>
                  <a:txBody>
                    <a:bodyPr/>
                    <a:lstStyle/>
                    <a:p>
                      <a:pPr rtl="1"/>
                      <a:r>
                        <a:rPr lang="fa-IR" sz="1800" dirty="0">
                          <a:solidFill>
                            <a:srgbClr val="FF0000"/>
                          </a:solidFill>
                        </a:rPr>
                        <a:t>2</a:t>
                      </a:r>
                    </a:p>
                  </a:txBody>
                  <a:tcPr marT="45700" marB="45700"/>
                </a:tc>
                <a:tc>
                  <a:txBody>
                    <a:bodyPr/>
                    <a:lstStyle/>
                    <a:p>
                      <a:pPr rtl="1"/>
                      <a:r>
                        <a:rPr lang="fa-IR" sz="1800" dirty="0">
                          <a:solidFill>
                            <a:srgbClr val="FF0000"/>
                          </a:solidFill>
                        </a:rPr>
                        <a:t>1</a:t>
                      </a:r>
                    </a:p>
                  </a:txBody>
                  <a:tcPr marT="45700" marB="45700"/>
                </a:tc>
                <a:extLst>
                  <a:ext uri="{0D108BD9-81ED-4DB2-BD59-A6C34878D82A}">
                    <a16:rowId xmlns:a16="http://schemas.microsoft.com/office/drawing/2014/main" val="10000"/>
                  </a:ext>
                </a:extLst>
              </a:tr>
              <a:tr h="370682">
                <a:tc>
                  <a:txBody>
                    <a:bodyPr/>
                    <a:lstStyle/>
                    <a:p>
                      <a:pPr rtl="1"/>
                      <a:r>
                        <a:rPr kumimoji="0" lang="ar-SA" sz="1400" b="1" u="none" strike="noStrike" cap="none" normalizeH="0" baseline="0" dirty="0">
                          <a:ln>
                            <a:noFill/>
                          </a:ln>
                          <a:effectLst/>
                          <a:cs typeface="B Zar" pitchFamily="2" charset="-78"/>
                        </a:rPr>
                        <a:t>دکا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نونا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 اکتا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هپتا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هگزا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پنتا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تترا</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تری</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دی </a:t>
                      </a:r>
                      <a:endParaRPr lang="fa-IR" sz="1400" b="1" dirty="0">
                        <a:cs typeface="B Zar" pitchFamily="2" charset="-78"/>
                      </a:endParaRPr>
                    </a:p>
                  </a:txBody>
                  <a:tcPr marT="45700" marB="45700"/>
                </a:tc>
                <a:tc>
                  <a:txBody>
                    <a:bodyPr/>
                    <a:lstStyle/>
                    <a:p>
                      <a:pPr rtl="1"/>
                      <a:r>
                        <a:rPr kumimoji="0" lang="ar-SA" sz="1400" b="1" u="none" strike="noStrike" cap="none" normalizeH="0" baseline="0" dirty="0">
                          <a:ln>
                            <a:noFill/>
                          </a:ln>
                          <a:effectLst/>
                          <a:cs typeface="B Zar" pitchFamily="2" charset="-78"/>
                        </a:rPr>
                        <a:t>مونو</a:t>
                      </a:r>
                      <a:endParaRPr lang="fa-IR" sz="1400" b="1" dirty="0">
                        <a:cs typeface="B Zar" pitchFamily="2" charset="-78"/>
                      </a:endParaRPr>
                    </a:p>
                  </a:txBody>
                  <a:tcPr marT="45700" marB="45700"/>
                </a:tc>
                <a:extLst>
                  <a:ext uri="{0D108BD9-81ED-4DB2-BD59-A6C34878D82A}">
                    <a16:rowId xmlns:a16="http://schemas.microsoft.com/office/drawing/2014/main" val="10001"/>
                  </a:ext>
                </a:extLst>
              </a:tr>
            </a:tbl>
          </a:graphicData>
        </a:graphic>
      </p:graphicFrame>
      <p:sp>
        <p:nvSpPr>
          <p:cNvPr id="18483" name="Footer Placeholder 5">
            <a:extLst>
              <a:ext uri="{FF2B5EF4-FFF2-40B4-BE49-F238E27FC236}">
                <a16:creationId xmlns:a16="http://schemas.microsoft.com/office/drawing/2014/main" id="{6108E416-3E9C-49D8-B279-E99FF2FAD32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842DCD50-A771-4CC2-875A-727B0C1C3AEB}"/>
              </a:ext>
            </a:extLst>
          </p:cNvPr>
          <p:cNvSpPr>
            <a:spLocks noChangeArrowheads="1"/>
          </p:cNvSpPr>
          <p:nvPr/>
        </p:nvSpPr>
        <p:spPr bwMode="auto">
          <a:xfrm>
            <a:off x="533400" y="115888"/>
            <a:ext cx="82296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algn="just" eaLnBrk="1" hangingPunct="1">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ج) تركيبات دوتايي</a:t>
            </a:r>
            <a:r>
              <a:rPr lang="ar-SA" altLang="en-US" sz="1800" b="1">
                <a:solidFill>
                  <a:srgbClr val="002060"/>
                </a:solidFill>
                <a:latin typeface="Calibri" panose="020F0502020204030204" pitchFamily="34" charset="0"/>
                <a:ea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هيدروژن</a:t>
            </a:r>
            <a:r>
              <a:rPr lang="ar-SA" altLang="en-US" sz="1800" b="1">
                <a:solidFill>
                  <a:srgbClr val="002060"/>
                </a:solidFill>
                <a:latin typeface="Calibri" panose="020F0502020204030204" pitchFamily="34" charset="0"/>
                <a:ea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 نافلز:</a:t>
            </a:r>
            <a:endParaRPr lang="en-US" altLang="en-US" sz="1800">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gn="just">
              <a:lnSpc>
                <a:spcPct val="150000"/>
              </a:lnSpc>
              <a:spcBef>
                <a:spcPct val="0"/>
              </a:spcBef>
              <a:buClrTx/>
              <a:buSzTx/>
              <a:buFontTx/>
              <a:buNone/>
            </a:pPr>
            <a:r>
              <a:rPr lang="ar-SA" altLang="en-US" sz="1800">
                <a:solidFill>
                  <a:srgbClr val="002060"/>
                </a:solidFill>
                <a:latin typeface="Calibri" panose="020F0502020204030204" pitchFamily="34" charset="0"/>
                <a:ea typeface="Times New Roman" panose="02020603050405020304" pitchFamily="18" charset="0"/>
                <a:cs typeface="B Zar" panose="00000400000000000000" pitchFamily="2" charset="-78"/>
              </a:rPr>
              <a:t> </a:t>
            </a:r>
            <a:r>
              <a:rPr lang="ar-SA" altLang="en-US" sz="1800">
                <a:solidFill>
                  <a:srgbClr val="002060"/>
                </a:solidFill>
                <a:latin typeface="Times New Roman" panose="02020603050405020304" pitchFamily="18" charset="0"/>
                <a:ea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فرمول نويسي:</a:t>
            </a:r>
            <a:endParaRPr lang="en-US" altLang="en-US" sz="1800">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a:solidFill>
                  <a:srgbClr val="002060"/>
                </a:solidFill>
                <a:latin typeface="Times New Roman" panose="02020603050405020304" pitchFamily="18" charset="0"/>
                <a:cs typeface="B Zar" panose="00000400000000000000" pitchFamily="2" charset="-78"/>
              </a:rPr>
              <a:t>براي نوشتن فرمول اين تركيبات بايد به سري زير توجه نماييم:</a:t>
            </a:r>
            <a:r>
              <a:rPr lang="en-US" altLang="en-US" sz="1800">
                <a:solidFill>
                  <a:srgbClr val="002060"/>
                </a:solidFill>
                <a:latin typeface="Calibri" panose="020F0502020204030204" pitchFamily="34" charset="0"/>
                <a:cs typeface="B Zar" panose="00000400000000000000" pitchFamily="2" charset="-78"/>
              </a:rPr>
              <a:t>Si - B - P- H- C - S - I - Br - N - Cl - O –F  </a:t>
            </a:r>
            <a:endParaRPr lang="en-US" altLang="en-US" sz="1800">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a:solidFill>
                  <a:srgbClr val="002060"/>
                </a:solidFill>
                <a:latin typeface="Times New Roman" panose="02020603050405020304" pitchFamily="18" charset="0"/>
                <a:cs typeface="B Zar" panose="00000400000000000000" pitchFamily="2" charset="-78"/>
              </a:rPr>
              <a:t>نماد عناصري كه سمت چپ هيدروژن قرار دارند در سمت چپ نماد هيدروژن نوشته مي شود و نماد عناصري كه در سمت راست قرار دارند در سمت راست نماد هيدروژن نوشته مي شود، البته استثناهايي مانند: </a:t>
            </a:r>
            <a:r>
              <a:rPr lang="en-US" altLang="en-US" sz="1800">
                <a:solidFill>
                  <a:srgbClr val="002060"/>
                </a:solidFill>
                <a:latin typeface="Calibri" panose="020F0502020204030204" pitchFamily="34" charset="0"/>
                <a:cs typeface="B Zar" panose="00000400000000000000" pitchFamily="2" charset="-78"/>
              </a:rPr>
              <a:t>NH</a:t>
            </a:r>
            <a:r>
              <a:rPr lang="en-US" altLang="en-US" sz="1800" baseline="-30000">
                <a:solidFill>
                  <a:srgbClr val="002060"/>
                </a:solidFill>
                <a:latin typeface="Calibri" panose="020F0502020204030204" pitchFamily="34" charset="0"/>
                <a:cs typeface="B Zar" panose="00000400000000000000" pitchFamily="2" charset="-78"/>
              </a:rPr>
              <a:t>3</a:t>
            </a:r>
            <a:r>
              <a:rPr lang="en-US" altLang="en-US" sz="1800">
                <a:solidFill>
                  <a:srgbClr val="002060"/>
                </a:solidFill>
                <a:latin typeface="Calibri" panose="020F0502020204030204" pitchFamily="34" charset="0"/>
                <a:cs typeface="B Zar" panose="00000400000000000000" pitchFamily="2" charset="-78"/>
              </a:rPr>
              <a:t> , CH</a:t>
            </a:r>
            <a:r>
              <a:rPr lang="en-US" altLang="en-US" sz="1800" baseline="-30000">
                <a:solidFill>
                  <a:srgbClr val="002060"/>
                </a:solidFill>
                <a:latin typeface="Calibri" panose="020F0502020204030204" pitchFamily="34" charset="0"/>
                <a:cs typeface="B Zar" panose="00000400000000000000" pitchFamily="2" charset="-78"/>
              </a:rPr>
              <a:t>4</a:t>
            </a:r>
            <a:endParaRPr lang="en-US" altLang="en-US" sz="1800">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a:solidFill>
                  <a:srgbClr val="002060"/>
                </a:solidFill>
                <a:latin typeface="Times New Roman" panose="02020603050405020304" pitchFamily="18" charset="0"/>
                <a:cs typeface="B Zar" panose="00000400000000000000" pitchFamily="2" charset="-78"/>
              </a:rPr>
              <a:t>نيز وجود دارند. كه با اينكه از لحاظ غيرفلزي بودن قويتر از هيدروژن هستند، ولي</a:t>
            </a:r>
            <a:r>
              <a:rPr lang="ar-SA" altLang="en-US" sz="1800">
                <a:solidFill>
                  <a:srgbClr val="002060"/>
                </a:solidFill>
                <a:latin typeface="Calibri" panose="020F0502020204030204" pitchFamily="34" charset="0"/>
                <a:cs typeface="B Zar" panose="00000400000000000000" pitchFamily="2" charset="-78"/>
              </a:rPr>
              <a:t> </a:t>
            </a:r>
            <a:r>
              <a:rPr lang="ar-SA" altLang="en-US" sz="1800">
                <a:solidFill>
                  <a:srgbClr val="002060"/>
                </a:solidFill>
                <a:latin typeface="Times New Roman" panose="02020603050405020304" pitchFamily="18" charset="0"/>
                <a:cs typeface="B Zar" panose="00000400000000000000" pitchFamily="2" charset="-78"/>
              </a:rPr>
              <a:t>نمادها در سمت چپ هيدروژن قرار مي گيرد.</a:t>
            </a:r>
            <a:endParaRPr lang="en-US" altLang="en-US" sz="1800">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a:solidFill>
                  <a:srgbClr val="002060"/>
                </a:solidFill>
                <a:latin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cs typeface="B Zar" panose="00000400000000000000" pitchFamily="2" charset="-78"/>
              </a:rPr>
              <a:t>نامگذاري:</a:t>
            </a:r>
            <a:endParaRPr lang="en-US" altLang="en-US" sz="1800">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براي نامگذاري اين تركيبات ابتدا نام هيدروژن را نوشته و سپس نام غيرفلز را پسون " يد " ذكر مي نماييم. مانند: </a:t>
            </a:r>
            <a:r>
              <a:rPr lang="ar-SA" altLang="en-US" sz="1800" b="1">
                <a:solidFill>
                  <a:srgbClr val="002060"/>
                </a:solidFill>
                <a:latin typeface="Calibri" panose="020F0502020204030204" pitchFamily="34" charset="0"/>
                <a:cs typeface="B Zar" panose="00000400000000000000" pitchFamily="2" charset="-78"/>
              </a:rPr>
              <a:t> </a:t>
            </a:r>
            <a:endParaRPr lang="en-US" altLang="en-US" sz="1800" b="1">
              <a:solidFill>
                <a:srgbClr val="002060"/>
              </a:solidFill>
              <a:latin typeface="Calibri" panose="020F0502020204030204" pitchFamily="34" charset="0"/>
              <a:cs typeface="B Zar" panose="00000400000000000000" pitchFamily="2" charset="-78"/>
            </a:endParaRPr>
          </a:p>
          <a:p>
            <a:pPr algn="just">
              <a:lnSpc>
                <a:spcPct val="150000"/>
              </a:lnSpc>
              <a:spcBef>
                <a:spcPct val="0"/>
              </a:spcBef>
              <a:buClrTx/>
              <a:buSzTx/>
              <a:buFontTx/>
              <a:buNone/>
            </a:pP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اگر نماد شيميايي عنصر سمت چپ نماد شيميايي هيدروژن قرار بگيرد از روش نامگذاري غيرفلز غيرفلز استفاده مي نماييم. </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مثال:</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aseline="-30000">
                <a:solidFill>
                  <a:srgbClr val="002060"/>
                </a:solidFill>
                <a:latin typeface="Calibri" panose="020F0502020204030204" pitchFamily="34" charset="0"/>
                <a:cs typeface="B Zar" panose="00000400000000000000" pitchFamily="2" charset="-78"/>
              </a:rPr>
              <a:t>                 </a:t>
            </a:r>
            <a:r>
              <a:rPr lang="ar-SA" altLang="en-US" sz="1800">
                <a:solidFill>
                  <a:srgbClr val="002060"/>
                </a:solidFill>
                <a:latin typeface="Calibri" panose="020F0502020204030204" pitchFamily="34" charset="0"/>
                <a:cs typeface="B Zar" panose="00000400000000000000" pitchFamily="2" charset="-78"/>
              </a:rPr>
              <a:t> </a:t>
            </a:r>
            <a:endParaRPr lang="en-US" altLang="en-US" sz="1800">
              <a:solidFill>
                <a:srgbClr val="002060"/>
              </a:solidFill>
              <a:latin typeface="Arial" panose="020B0604020202020204" pitchFamily="34" charset="0"/>
              <a:cs typeface="B Zar" panose="00000400000000000000" pitchFamily="2" charset="-78"/>
            </a:endParaRPr>
          </a:p>
        </p:txBody>
      </p:sp>
      <p:graphicFrame>
        <p:nvGraphicFramePr>
          <p:cNvPr id="4" name="Table 3">
            <a:extLst>
              <a:ext uri="{FF2B5EF4-FFF2-40B4-BE49-F238E27FC236}">
                <a16:creationId xmlns:a16="http://schemas.microsoft.com/office/drawing/2014/main" id="{44EFDA92-5BE4-4834-98A9-52ABCF27C7CD}"/>
              </a:ext>
            </a:extLst>
          </p:cNvPr>
          <p:cNvGraphicFramePr>
            <a:graphicFrameLocks noGrp="1"/>
          </p:cNvGraphicFramePr>
          <p:nvPr/>
        </p:nvGraphicFramePr>
        <p:xfrm>
          <a:off x="1905000" y="4038600"/>
          <a:ext cx="5524500" cy="741363"/>
        </p:xfrm>
        <a:graphic>
          <a:graphicData uri="http://schemas.openxmlformats.org/drawingml/2006/table">
            <a:tbl>
              <a:tblPr rtl="1" firstRow="1" bandRow="1">
                <a:tableStyleId>{00A15C55-8517-42AA-B614-E9B94910E393}</a:tableStyleId>
              </a:tblPr>
              <a:tblGrid>
                <a:gridCol w="1637794">
                  <a:extLst>
                    <a:ext uri="{9D8B030D-6E8A-4147-A177-3AD203B41FA5}">
                      <a16:colId xmlns:a16="http://schemas.microsoft.com/office/drawing/2014/main" val="20000"/>
                    </a:ext>
                  </a:extLst>
                </a:gridCol>
                <a:gridCol w="1784462">
                  <a:extLst>
                    <a:ext uri="{9D8B030D-6E8A-4147-A177-3AD203B41FA5}">
                      <a16:colId xmlns:a16="http://schemas.microsoft.com/office/drawing/2014/main" val="20001"/>
                    </a:ext>
                  </a:extLst>
                </a:gridCol>
                <a:gridCol w="2102243">
                  <a:extLst>
                    <a:ext uri="{9D8B030D-6E8A-4147-A177-3AD203B41FA5}">
                      <a16:colId xmlns:a16="http://schemas.microsoft.com/office/drawing/2014/main" val="20002"/>
                    </a:ext>
                  </a:extLst>
                </a:gridCol>
              </a:tblGrid>
              <a:tr h="370682">
                <a:tc>
                  <a:txBody>
                    <a:bodyPr/>
                    <a:lstStyle/>
                    <a:p>
                      <a:pPr algn="ctr" rtl="1"/>
                      <a:r>
                        <a:rPr kumimoji="0" lang="ar-SA" sz="1800" b="1" u="none" strike="noStrike" cap="none" normalizeH="0" baseline="0" dirty="0">
                          <a:ln>
                            <a:noFill/>
                          </a:ln>
                          <a:solidFill>
                            <a:srgbClr val="FF0000"/>
                          </a:solidFill>
                          <a:effectLst/>
                          <a:cs typeface="B Zar" pitchFamily="2" charset="-78"/>
                        </a:rPr>
                        <a:t>هيدروژن يديد </a:t>
                      </a:r>
                      <a:endParaRPr lang="fa-IR" sz="1800" b="1" dirty="0">
                        <a:solidFill>
                          <a:srgbClr val="FF0000"/>
                        </a:solidFill>
                        <a:cs typeface="B Zar" pitchFamily="2" charset="-78"/>
                      </a:endParaRPr>
                    </a:p>
                  </a:txBody>
                  <a:tcPr marT="45700" marB="45700"/>
                </a:tc>
                <a:tc>
                  <a:txBody>
                    <a:bodyPr/>
                    <a:lstStyle/>
                    <a:p>
                      <a:pPr algn="ctr" rtl="1"/>
                      <a:r>
                        <a:rPr kumimoji="0" lang="ar-SA" sz="1800" b="1" u="none" strike="noStrike" cap="none" normalizeH="0" baseline="0" dirty="0">
                          <a:ln>
                            <a:noFill/>
                          </a:ln>
                          <a:solidFill>
                            <a:srgbClr val="FF0000"/>
                          </a:solidFill>
                          <a:effectLst/>
                          <a:cs typeface="B Zar" pitchFamily="2" charset="-78"/>
                        </a:rPr>
                        <a:t>هيدروژن برميد </a:t>
                      </a:r>
                      <a:endParaRPr lang="fa-IR" sz="1800" b="1" dirty="0">
                        <a:solidFill>
                          <a:srgbClr val="FF0000"/>
                        </a:solidFill>
                        <a:cs typeface="B Zar" pitchFamily="2" charset="-78"/>
                      </a:endParaRPr>
                    </a:p>
                  </a:txBody>
                  <a:tcPr marT="45700" marB="45700"/>
                </a:tc>
                <a:tc>
                  <a:txBody>
                    <a:bodyPr/>
                    <a:lstStyle/>
                    <a:p>
                      <a:pPr algn="ctr" rtl="1"/>
                      <a:r>
                        <a:rPr kumimoji="0" lang="ar-SA" sz="1800" b="1" u="none" strike="noStrike" cap="none" normalizeH="0" baseline="0" dirty="0">
                          <a:ln>
                            <a:noFill/>
                          </a:ln>
                          <a:solidFill>
                            <a:srgbClr val="FF0000"/>
                          </a:solidFill>
                          <a:effectLst/>
                          <a:cs typeface="B Zar" pitchFamily="2" charset="-78"/>
                        </a:rPr>
                        <a:t>هيدروژن سولفيد </a:t>
                      </a:r>
                      <a:endParaRPr lang="fa-IR" sz="1800" b="1" dirty="0">
                        <a:solidFill>
                          <a:srgbClr val="FF0000"/>
                        </a:solidFill>
                        <a:cs typeface="B Zar" pitchFamily="2" charset="-78"/>
                      </a:endParaRPr>
                    </a:p>
                  </a:txBody>
                  <a:tcPr marT="45700" marB="45700"/>
                </a:tc>
                <a:extLst>
                  <a:ext uri="{0D108BD9-81ED-4DB2-BD59-A6C34878D82A}">
                    <a16:rowId xmlns:a16="http://schemas.microsoft.com/office/drawing/2014/main" val="10000"/>
                  </a:ext>
                </a:extLst>
              </a:tr>
              <a:tr h="370682">
                <a:tc>
                  <a:txBody>
                    <a:bodyPr/>
                    <a:lstStyle/>
                    <a:p>
                      <a:pPr algn="ctr" rtl="1"/>
                      <a:r>
                        <a:rPr kumimoji="0" lang="en-US" sz="1800" u="none" strike="noStrike" cap="none" normalizeH="0" baseline="0" dirty="0">
                          <a:ln>
                            <a:noFill/>
                          </a:ln>
                          <a:effectLst/>
                          <a:latin typeface="Times New Roman" pitchFamily="18" charset="0"/>
                          <a:cs typeface="Times New Roman" pitchFamily="18" charset="0"/>
                        </a:rPr>
                        <a:t>HI</a:t>
                      </a:r>
                      <a:endParaRPr lang="fa-IR" sz="1800" dirty="0">
                        <a:latin typeface="Times New Roman" pitchFamily="18" charset="0"/>
                        <a:cs typeface="Times New Roman" pitchFamily="18" charset="0"/>
                      </a:endParaRPr>
                    </a:p>
                  </a:txBody>
                  <a:tcPr marT="45700" marB="45700"/>
                </a:tc>
                <a:tc>
                  <a:txBody>
                    <a:bodyPr/>
                    <a:lstStyle/>
                    <a:p>
                      <a:pPr algn="ctr" rtl="1"/>
                      <a:r>
                        <a:rPr kumimoji="0" lang="en-US" sz="1800" u="none" strike="noStrike" cap="none" normalizeH="0" baseline="0" dirty="0">
                          <a:ln>
                            <a:noFill/>
                          </a:ln>
                          <a:effectLst/>
                          <a:latin typeface="Times New Roman" pitchFamily="18" charset="0"/>
                          <a:cs typeface="Times New Roman" pitchFamily="18" charset="0"/>
                        </a:rPr>
                        <a:t>HBr</a:t>
                      </a:r>
                      <a:endParaRPr lang="fa-IR" sz="1800" dirty="0">
                        <a:latin typeface="Times New Roman" pitchFamily="18" charset="0"/>
                        <a:cs typeface="Times New Roman" pitchFamily="18" charset="0"/>
                      </a:endParaRPr>
                    </a:p>
                  </a:txBody>
                  <a:tcPr marT="45700" marB="45700"/>
                </a:tc>
                <a:tc>
                  <a:txBody>
                    <a:bodyPr/>
                    <a:lstStyle/>
                    <a:p>
                      <a:pPr algn="ctr" rtl="1"/>
                      <a:r>
                        <a:rPr kumimoji="0" lang="en-US" sz="1800" u="none" strike="noStrike" cap="none" normalizeH="0" baseline="0" dirty="0">
                          <a:ln>
                            <a:noFill/>
                          </a:ln>
                          <a:effectLst/>
                          <a:latin typeface="Times New Roman" pitchFamily="18" charset="0"/>
                          <a:cs typeface="Times New Roman" pitchFamily="18" charset="0"/>
                        </a:rPr>
                        <a:t>H</a:t>
                      </a:r>
                      <a:r>
                        <a:rPr kumimoji="0" lang="en-US" sz="1100" u="none" strike="noStrike" cap="none" normalizeH="0" baseline="0" dirty="0">
                          <a:ln>
                            <a:noFill/>
                          </a:ln>
                          <a:effectLst/>
                          <a:latin typeface="Times New Roman" pitchFamily="18" charset="0"/>
                          <a:cs typeface="Times New Roman" pitchFamily="18" charset="0"/>
                        </a:rPr>
                        <a:t>2</a:t>
                      </a:r>
                      <a:r>
                        <a:rPr kumimoji="0" lang="en-US" sz="1800" u="none" strike="noStrike" cap="none" normalizeH="0" baseline="0" dirty="0">
                          <a:ln>
                            <a:noFill/>
                          </a:ln>
                          <a:effectLst/>
                          <a:latin typeface="Times New Roman" pitchFamily="18" charset="0"/>
                          <a:cs typeface="Times New Roman" pitchFamily="18" charset="0"/>
                        </a:rPr>
                        <a:t>S</a:t>
                      </a:r>
                      <a:endParaRPr lang="fa-IR" sz="1800" dirty="0">
                        <a:latin typeface="Times New Roman" pitchFamily="18" charset="0"/>
                        <a:cs typeface="Times New Roman" pitchFamily="18" charset="0"/>
                      </a:endParaRPr>
                    </a:p>
                  </a:txBody>
                  <a:tcPr marT="45700" marB="45700"/>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0E06E431-6B31-4126-BD87-F3B7A5F4E238}"/>
              </a:ext>
            </a:extLst>
          </p:cNvPr>
          <p:cNvGraphicFramePr>
            <a:graphicFrameLocks noGrp="1"/>
          </p:cNvGraphicFramePr>
          <p:nvPr/>
        </p:nvGraphicFramePr>
        <p:xfrm>
          <a:off x="2438400" y="5791200"/>
          <a:ext cx="4953000" cy="742950"/>
        </p:xfrm>
        <a:graphic>
          <a:graphicData uri="http://schemas.openxmlformats.org/drawingml/2006/table">
            <a:tbl>
              <a:tblPr rtl="1"/>
              <a:tblGrid>
                <a:gridCol w="2444750">
                  <a:extLst>
                    <a:ext uri="{9D8B030D-6E8A-4147-A177-3AD203B41FA5}">
                      <a16:colId xmlns:a16="http://schemas.microsoft.com/office/drawing/2014/main" val="20000"/>
                    </a:ext>
                  </a:extLst>
                </a:gridCol>
                <a:gridCol w="2508250">
                  <a:extLst>
                    <a:ext uri="{9D8B030D-6E8A-4147-A177-3AD203B41FA5}">
                      <a16:colId xmlns:a16="http://schemas.microsoft.com/office/drawing/2014/main" val="20001"/>
                    </a:ext>
                  </a:extLst>
                </a:gridCol>
              </a:tblGrid>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dirty="0">
                          <a:ln>
                            <a:noFill/>
                          </a:ln>
                          <a:solidFill>
                            <a:srgbClr val="002060"/>
                          </a:solidFill>
                          <a:effectLst/>
                          <a:latin typeface="Times New Roman" pitchFamily="18" charset="0"/>
                          <a:ea typeface="Times New Roman" pitchFamily="18" charset="0"/>
                          <a:cs typeface="B Zar" pitchFamily="2" charset="-78"/>
                        </a:rPr>
                        <a:t>كربن تترا هيدريد</a:t>
                      </a:r>
                      <a:endParaRPr kumimoji="0" lang="fa-IR" sz="1800" b="1" i="0" u="none" strike="noStrike" cap="none" normalizeH="0" baseline="0" dirty="0">
                        <a:ln>
                          <a:noFill/>
                        </a:ln>
                        <a:solidFill>
                          <a:srgbClr val="002060"/>
                        </a:solidFill>
                        <a:effectLst/>
                        <a:latin typeface="Arial Narrow" pitchFamily="34" charset="0"/>
                        <a:ea typeface="Times New Roman" pitchFamily="18"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30000" dirty="0">
                          <a:ln>
                            <a:noFill/>
                          </a:ln>
                          <a:solidFill>
                            <a:srgbClr val="002060"/>
                          </a:solidFill>
                          <a:effectLst/>
                          <a:latin typeface="Calibri" pitchFamily="34" charset="0"/>
                          <a:ea typeface="Times New Roman" pitchFamily="18" charset="0"/>
                          <a:cs typeface="B Zar" pitchFamily="2" charset="-78"/>
                        </a:rPr>
                        <a:t> </a:t>
                      </a:r>
                      <a:r>
                        <a:rPr kumimoji="0" lang="ar-SA" sz="1800" b="1" i="0" u="none" strike="noStrike" cap="none" normalizeH="0" baseline="0" dirty="0">
                          <a:ln>
                            <a:noFill/>
                          </a:ln>
                          <a:solidFill>
                            <a:srgbClr val="002060"/>
                          </a:solidFill>
                          <a:effectLst/>
                          <a:latin typeface="Times New Roman" pitchFamily="18" charset="0"/>
                          <a:ea typeface="Times New Roman" pitchFamily="18" charset="0"/>
                          <a:cs typeface="B Zar" pitchFamily="2" charset="-78"/>
                        </a:rPr>
                        <a:t>نيتروژن تري هيدريد</a:t>
                      </a:r>
                      <a:endParaRPr kumimoji="0" lang="fa-IR" sz="1800" b="1" i="0" u="none" strike="noStrike" cap="none" normalizeH="0" baseline="0" dirty="0">
                        <a:ln>
                          <a:noFill/>
                        </a:ln>
                        <a:solidFill>
                          <a:srgbClr val="002060"/>
                        </a:solidFill>
                        <a:effectLst/>
                        <a:latin typeface="Arial Narrow" pitchFamily="34" charset="0"/>
                        <a:ea typeface="Times New Roman" pitchFamily="18" charset="0"/>
                        <a:cs typeface="B 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2060"/>
                          </a:solidFill>
                          <a:effectLst/>
                          <a:latin typeface="Times New Roman" pitchFamily="18" charset="0"/>
                          <a:cs typeface="Times New Roman" pitchFamily="18" charset="0"/>
                        </a:rPr>
                        <a:t>CH</a:t>
                      </a:r>
                      <a:r>
                        <a:rPr kumimoji="0" lang="en-US" sz="1200" b="1" i="0" u="none" strike="noStrike" cap="none" normalizeH="0" baseline="0">
                          <a:ln>
                            <a:noFill/>
                          </a:ln>
                          <a:solidFill>
                            <a:srgbClr val="002060"/>
                          </a:solidFill>
                          <a:effectLst/>
                          <a:latin typeface="Times New Roman" pitchFamily="18" charset="0"/>
                          <a:cs typeface="Times New Roman" pitchFamily="18" charset="0"/>
                        </a:rPr>
                        <a:t>4</a:t>
                      </a:r>
                      <a:r>
                        <a:rPr kumimoji="0" lang="ar-SA" sz="1800" b="1" i="0" u="none" strike="noStrike" cap="none" normalizeH="0" baseline="-30000">
                          <a:ln>
                            <a:noFill/>
                          </a:ln>
                          <a:solidFill>
                            <a:srgbClr val="002060"/>
                          </a:solidFill>
                          <a:effectLst/>
                          <a:latin typeface="Times New Roman" pitchFamily="18" charset="0"/>
                          <a:cs typeface="Times New Roman" pitchFamily="18" charset="0"/>
                        </a:rPr>
                        <a:t> </a:t>
                      </a:r>
                      <a:endParaRPr kumimoji="0" lang="fa-IR" sz="1800" b="1" i="0" u="none" strike="noStrike" cap="none" normalizeH="0" baseline="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2060"/>
                          </a:solidFill>
                          <a:effectLst/>
                          <a:latin typeface="Times New Roman" pitchFamily="18" charset="0"/>
                          <a:cs typeface="Times New Roman" pitchFamily="18" charset="0"/>
                        </a:rPr>
                        <a:t>NH</a:t>
                      </a:r>
                      <a:r>
                        <a:rPr kumimoji="0" lang="en-US" sz="1200" b="1" i="0" u="none" strike="noStrike" cap="none" normalizeH="0" baseline="0" dirty="0">
                          <a:ln>
                            <a:noFill/>
                          </a:ln>
                          <a:solidFill>
                            <a:srgbClr val="002060"/>
                          </a:solidFill>
                          <a:effectLst/>
                          <a:latin typeface="Times New Roman" pitchFamily="18" charset="0"/>
                          <a:cs typeface="Times New Roman" pitchFamily="18" charset="0"/>
                        </a:rPr>
                        <a:t>3</a:t>
                      </a:r>
                      <a:endParaRPr kumimoji="0" lang="fa-IR" sz="1800" b="1" i="0" u="none" strike="noStrike" cap="none" normalizeH="0" baseline="0" dirty="0">
                        <a:ln>
                          <a:noFill/>
                        </a:ln>
                        <a:solidFill>
                          <a:srgbClr val="00206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extLst>
                  <a:ext uri="{0D108BD9-81ED-4DB2-BD59-A6C34878D82A}">
                    <a16:rowId xmlns:a16="http://schemas.microsoft.com/office/drawing/2014/main" val="10001"/>
                  </a:ext>
                </a:extLst>
              </a:tr>
            </a:tbl>
          </a:graphicData>
        </a:graphic>
      </p:graphicFrame>
      <p:sp>
        <p:nvSpPr>
          <p:cNvPr id="19484" name="Footer Placeholder 5">
            <a:extLst>
              <a:ext uri="{FF2B5EF4-FFF2-40B4-BE49-F238E27FC236}">
                <a16:creationId xmlns:a16="http://schemas.microsoft.com/office/drawing/2014/main" id="{8B490272-651F-4BDB-8D6E-7C9EAA57A47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1E8299D3-F0CA-46DD-B648-9866A7FCD565}"/>
              </a:ext>
            </a:extLst>
          </p:cNvPr>
          <p:cNvSpPr>
            <a:spLocks noChangeArrowheads="1"/>
          </p:cNvSpPr>
          <p:nvPr/>
        </p:nvSpPr>
        <p:spPr bwMode="auto">
          <a:xfrm>
            <a:off x="533400" y="498475"/>
            <a:ext cx="8305800" cy="535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algn="just" eaLnBrk="1" hangingPunct="1">
              <a:spcBef>
                <a:spcPct val="0"/>
              </a:spcBef>
              <a:buClrTx/>
              <a:buSzTx/>
              <a:buFontTx/>
              <a:buNone/>
            </a:pPr>
            <a:r>
              <a:rPr lang="ar-SA"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rPr>
              <a:t>برخي از تركيبات هيدروژن با نافلزها داراي نام هاي قديمي هستند كه اغلب از اين نامها استفاده مي شود:</a:t>
            </a: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fa-IR"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endParaRPr>
          </a:p>
          <a:p>
            <a:pPr algn="just" eaLnBrk="1" hangingPunct="1">
              <a:spcBef>
                <a:spcPct val="0"/>
              </a:spcBef>
              <a:buClrTx/>
              <a:buSzTx/>
              <a:buFontTx/>
              <a:buNone/>
            </a:pPr>
            <a:endParaRPr lang="en-US" altLang="en-US" sz="1800">
              <a:solidFill>
                <a:srgbClr val="0D0D0D"/>
              </a:solidFill>
              <a:latin typeface="Arial" panose="020B0604020202020204" pitchFamily="34" charset="0"/>
              <a:ea typeface="Times New Roman" panose="02020603050405020304" pitchFamily="18" charset="0"/>
              <a:cs typeface="B Zar" panose="00000400000000000000" pitchFamily="2" charset="-78"/>
            </a:endParaRPr>
          </a:p>
          <a:p>
            <a:pPr algn="just">
              <a:spcBef>
                <a:spcPct val="0"/>
              </a:spcBef>
              <a:buClrTx/>
              <a:buSzTx/>
              <a:buFontTx/>
              <a:buNone/>
            </a:pPr>
            <a:r>
              <a:rPr lang="ar-SA" altLang="en-US" sz="1800">
                <a:solidFill>
                  <a:srgbClr val="0D0D0D"/>
                </a:solidFill>
                <a:latin typeface="Calibri" panose="020F0502020204030204" pitchFamily="34" charset="0"/>
                <a:ea typeface="Times New Roman" panose="02020603050405020304" pitchFamily="18" charset="0"/>
                <a:cs typeface="B Zar" panose="00000400000000000000" pitchFamily="2" charset="-78"/>
              </a:rPr>
              <a:t>                        </a:t>
            </a:r>
            <a:r>
              <a:rPr lang="ar-SA" altLang="en-US" sz="1800">
                <a:solidFill>
                  <a:srgbClr val="0D0D0D"/>
                </a:solidFill>
                <a:latin typeface="Times New Roman" panose="02020603050405020304" pitchFamily="18" charset="0"/>
                <a:ea typeface="Times New Roman" panose="02020603050405020304" pitchFamily="18" charset="0"/>
                <a:cs typeface="B Zar" panose="00000400000000000000" pitchFamily="2" charset="-78"/>
              </a:rPr>
              <a:t> </a:t>
            </a:r>
            <a:r>
              <a:rPr lang="ar-SA" altLang="en-US" sz="1800">
                <a:solidFill>
                  <a:srgbClr val="0D0D0D"/>
                </a:solidFill>
                <a:latin typeface="Calibri" panose="020F0502020204030204" pitchFamily="34" charset="0"/>
                <a:cs typeface="Times New Roman" panose="02020603050405020304" pitchFamily="18" charset="0"/>
              </a:rPr>
              <a:t>  </a:t>
            </a:r>
            <a:r>
              <a:rPr lang="ar-SA" altLang="en-US" sz="1800">
                <a:solidFill>
                  <a:srgbClr val="0D0D0D"/>
                </a:solidFill>
                <a:latin typeface="Times New Roman" panose="02020603050405020304" pitchFamily="18" charset="0"/>
                <a:cs typeface="B Zar" panose="00000400000000000000" pitchFamily="2" charset="-78"/>
              </a:rPr>
              <a:t> </a:t>
            </a:r>
            <a:endParaRPr lang="en-US" altLang="en-US" sz="1800">
              <a:solidFill>
                <a:srgbClr val="0D0D0D"/>
              </a:solidFill>
              <a:latin typeface="Arial" panose="020B0604020202020204" pitchFamily="34" charset="0"/>
              <a:cs typeface="Times New Roman" panose="02020603050405020304" pitchFamily="18" charset="0"/>
            </a:endParaRPr>
          </a:p>
          <a:p>
            <a:pPr algn="just">
              <a:spcBef>
                <a:spcPct val="0"/>
              </a:spcBef>
              <a:buClrTx/>
              <a:buSzTx/>
              <a:buFontTx/>
              <a:buNone/>
            </a:pPr>
            <a:r>
              <a:rPr lang="ar-SA" altLang="en-US" sz="1800">
                <a:solidFill>
                  <a:srgbClr val="0D0D0D"/>
                </a:solidFill>
                <a:latin typeface="Times New Roman" panose="02020603050405020304" pitchFamily="18" charset="0"/>
                <a:cs typeface="B Zar" panose="00000400000000000000" pitchFamily="2" charset="-78"/>
              </a:rPr>
              <a:t>بيشتر تركيبات دوتايي هيدروژن با نافلزات وقتي در آب حل مي شوند، محلول اسيدي به وجود مي آورند از اين رو براي نامگذاري اين تركيب ها كه اسيدهاي بدون اكسيژن يا اسيدهاي دوتايي ناميده مي شوند، روش خاصي بكار مي رود. تركيباتي كه در آنها نماد شيميايي هيدروژن سمت راست نوشته مي شود خاصيت اسيدي نداشته و بنابراين از اين قاعده مستثن</a:t>
            </a:r>
            <a:r>
              <a:rPr lang="fa-IR" altLang="en-US" sz="1800">
                <a:solidFill>
                  <a:srgbClr val="0D0D0D"/>
                </a:solidFill>
                <a:latin typeface="Times New Roman" panose="02020603050405020304" pitchFamily="18" charset="0"/>
                <a:cs typeface="B Zar" panose="00000400000000000000" pitchFamily="2" charset="-78"/>
              </a:rPr>
              <a:t>ی</a:t>
            </a:r>
            <a:r>
              <a:rPr lang="ar-SA" altLang="en-US" sz="1800">
                <a:solidFill>
                  <a:srgbClr val="0D0D0D"/>
                </a:solidFill>
                <a:latin typeface="Times New Roman" panose="02020603050405020304" pitchFamily="18" charset="0"/>
                <a:cs typeface="B Zar" panose="00000400000000000000" pitchFamily="2" charset="-78"/>
              </a:rPr>
              <a:t> هستند.</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ar-SA" altLang="en-US" sz="1800">
                <a:solidFill>
                  <a:srgbClr val="0D0D0D"/>
                </a:solidFill>
                <a:latin typeface="Times New Roman" panose="02020603050405020304" pitchFamily="18" charset="0"/>
                <a:cs typeface="B Zar" panose="00000400000000000000" pitchFamily="2" charset="-78"/>
              </a:rPr>
              <a:t>برای نامگذاری اسیدهای دوتایی از الگوی زیر باید پیروی نمود:</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ar-SA" altLang="en-US" sz="1800">
                <a:solidFill>
                  <a:srgbClr val="0D0D0D"/>
                </a:solidFill>
                <a:latin typeface="Times New Roman" panose="02020603050405020304" pitchFamily="18" charset="0"/>
                <a:cs typeface="B Zar" panose="00000400000000000000" pitchFamily="2" charset="-78"/>
              </a:rPr>
              <a:t>" هیدرو + نام نافلز + یک + اسید"</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ar-SA" altLang="en-US" sz="1800">
                <a:solidFill>
                  <a:srgbClr val="0D0D0D"/>
                </a:solidFill>
                <a:latin typeface="Times New Roman" panose="02020603050405020304" pitchFamily="18" charset="0"/>
                <a:cs typeface="B Zar" panose="00000400000000000000" pitchFamily="2" charset="-78"/>
              </a:rPr>
              <a:t>مثال:</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en-US" altLang="en-US" sz="1800">
                <a:solidFill>
                  <a:srgbClr val="0D0D0D"/>
                </a:solidFill>
                <a:latin typeface="Calibri" panose="020F0502020204030204" pitchFamily="34" charset="0"/>
                <a:cs typeface="B Zar" panose="00000400000000000000" pitchFamily="2" charset="-78"/>
              </a:rPr>
              <a:t>HF</a:t>
            </a:r>
            <a:r>
              <a:rPr lang="ar-SA" altLang="en-US" sz="1800">
                <a:solidFill>
                  <a:srgbClr val="0D0D0D"/>
                </a:solidFill>
                <a:latin typeface="Times New Roman" panose="02020603050405020304" pitchFamily="18" charset="0"/>
                <a:cs typeface="B Zar" panose="00000400000000000000" pitchFamily="2" charset="-78"/>
              </a:rPr>
              <a:t> هیدروفلئوریک اسید</a:t>
            </a:r>
            <a:r>
              <a:rPr lang="ar-SA" altLang="en-US" sz="1800">
                <a:solidFill>
                  <a:srgbClr val="0D0D0D"/>
                </a:solidFill>
                <a:latin typeface="Calibri" panose="020F0502020204030204" pitchFamily="34" charset="0"/>
                <a:cs typeface="Arial" panose="020B0604020202020204" pitchFamily="34" charset="0"/>
              </a:rPr>
              <a:t>                           </a:t>
            </a:r>
            <a:r>
              <a:rPr lang="ar-SA" altLang="en-US" sz="1800">
                <a:solidFill>
                  <a:srgbClr val="0D0D0D"/>
                </a:solidFill>
                <a:latin typeface="Times New Roman" panose="02020603050405020304" pitchFamily="18" charset="0"/>
                <a:cs typeface="B Zar" panose="00000400000000000000" pitchFamily="2" charset="-78"/>
              </a:rPr>
              <a:t> </a:t>
            </a:r>
            <a:r>
              <a:rPr lang="ar-SA" altLang="en-US" sz="1800">
                <a:solidFill>
                  <a:srgbClr val="0D0D0D"/>
                </a:solidFill>
                <a:latin typeface="Calibri" panose="020F0502020204030204" pitchFamily="34" charset="0"/>
                <a:cs typeface="Arial" panose="020B0604020202020204" pitchFamily="34" charset="0"/>
              </a:rPr>
              <a:t>  </a:t>
            </a:r>
            <a:r>
              <a:rPr lang="ar-SA" altLang="en-US" sz="1800">
                <a:solidFill>
                  <a:srgbClr val="0D0D0D"/>
                </a:solidFill>
                <a:latin typeface="Times New Roman" panose="02020603050405020304" pitchFamily="18" charset="0"/>
                <a:cs typeface="B Zar" panose="00000400000000000000" pitchFamily="2" charset="-78"/>
              </a:rPr>
              <a:t> </a:t>
            </a:r>
            <a:r>
              <a:rPr lang="en-US" altLang="en-US" sz="1800">
                <a:solidFill>
                  <a:srgbClr val="0D0D0D"/>
                </a:solidFill>
                <a:latin typeface="Calibri" panose="020F0502020204030204" pitchFamily="34" charset="0"/>
                <a:cs typeface="B Zar" panose="00000400000000000000" pitchFamily="2" charset="-78"/>
              </a:rPr>
              <a:t>HI</a:t>
            </a:r>
            <a:r>
              <a:rPr lang="ar-SA" altLang="en-US" sz="1800">
                <a:solidFill>
                  <a:srgbClr val="0D0D0D"/>
                </a:solidFill>
                <a:latin typeface="Times New Roman" panose="02020603050405020304" pitchFamily="18" charset="0"/>
                <a:cs typeface="B Zar" panose="00000400000000000000" pitchFamily="2" charset="-78"/>
              </a:rPr>
              <a:t> هیدرویدیک اسید</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en-US" altLang="en-US" sz="1800">
                <a:solidFill>
                  <a:srgbClr val="0D0D0D"/>
                </a:solidFill>
                <a:latin typeface="Calibri" panose="020F0502020204030204" pitchFamily="34" charset="0"/>
                <a:cs typeface="B Zar" panose="00000400000000000000" pitchFamily="2" charset="-78"/>
              </a:rPr>
              <a:t>H</a:t>
            </a:r>
            <a:r>
              <a:rPr lang="en-US" altLang="en-US" sz="1800" baseline="-30000">
                <a:solidFill>
                  <a:srgbClr val="0D0D0D"/>
                </a:solidFill>
                <a:latin typeface="Calibri" panose="020F0502020204030204" pitchFamily="34" charset="0"/>
                <a:cs typeface="B Zar" panose="00000400000000000000" pitchFamily="2" charset="-78"/>
              </a:rPr>
              <a:t>2</a:t>
            </a:r>
            <a:r>
              <a:rPr lang="en-US" altLang="en-US" sz="1800">
                <a:solidFill>
                  <a:srgbClr val="0D0D0D"/>
                </a:solidFill>
                <a:latin typeface="Calibri" panose="020F0502020204030204" pitchFamily="34" charset="0"/>
                <a:cs typeface="B Zar" panose="00000400000000000000" pitchFamily="2" charset="-78"/>
              </a:rPr>
              <a:t>S</a:t>
            </a:r>
            <a:r>
              <a:rPr lang="ar-SA" altLang="en-US" sz="1800">
                <a:solidFill>
                  <a:srgbClr val="0D0D0D"/>
                </a:solidFill>
                <a:latin typeface="Times New Roman" panose="02020603050405020304" pitchFamily="18" charset="0"/>
                <a:cs typeface="B Zar" panose="00000400000000000000" pitchFamily="2" charset="-78"/>
              </a:rPr>
              <a:t> هیدرو سولفوریک اسید</a:t>
            </a:r>
            <a:r>
              <a:rPr lang="ar-SA" altLang="en-US" sz="1800">
                <a:solidFill>
                  <a:srgbClr val="0D0D0D"/>
                </a:solidFill>
                <a:latin typeface="Calibri" panose="020F0502020204030204" pitchFamily="34" charset="0"/>
                <a:cs typeface="Arial" panose="020B0604020202020204" pitchFamily="34" charset="0"/>
              </a:rPr>
              <a:t>                        </a:t>
            </a:r>
            <a:r>
              <a:rPr lang="ar-SA" altLang="en-US" sz="1800">
                <a:solidFill>
                  <a:srgbClr val="0D0D0D"/>
                </a:solidFill>
                <a:latin typeface="Times New Roman" panose="02020603050405020304" pitchFamily="18" charset="0"/>
                <a:cs typeface="B Zar" panose="00000400000000000000" pitchFamily="2" charset="-78"/>
              </a:rPr>
              <a:t> </a:t>
            </a:r>
            <a:r>
              <a:rPr lang="en-US" altLang="en-US" sz="1800">
                <a:solidFill>
                  <a:srgbClr val="0D0D0D"/>
                </a:solidFill>
                <a:latin typeface="Calibri" panose="020F0502020204030204" pitchFamily="34" charset="0"/>
                <a:cs typeface="B Zar" panose="00000400000000000000" pitchFamily="2" charset="-78"/>
              </a:rPr>
              <a:t>HBr</a:t>
            </a:r>
            <a:r>
              <a:rPr lang="ar-SA" altLang="en-US" sz="1800">
                <a:solidFill>
                  <a:srgbClr val="0D0D0D"/>
                </a:solidFill>
                <a:latin typeface="Times New Roman" panose="02020603050405020304" pitchFamily="18" charset="0"/>
                <a:cs typeface="B Zar" panose="00000400000000000000" pitchFamily="2" charset="-78"/>
              </a:rPr>
              <a:t> هیدروبرمیک اسید</a:t>
            </a:r>
            <a:r>
              <a:rPr lang="ar-SA" altLang="en-US" sz="1800">
                <a:solidFill>
                  <a:srgbClr val="0D0D0D"/>
                </a:solidFill>
                <a:latin typeface="Calibri" panose="020F0502020204030204" pitchFamily="34" charset="0"/>
                <a:cs typeface="Arial" panose="020B0604020202020204" pitchFamily="34" charset="0"/>
              </a:rPr>
              <a:t> </a:t>
            </a:r>
            <a:endParaRPr lang="en-US" altLang="en-US" sz="1800">
              <a:solidFill>
                <a:srgbClr val="0D0D0D"/>
              </a:solidFill>
              <a:latin typeface="Arial" panose="020B0604020202020204" pitchFamily="34" charset="0"/>
              <a:cs typeface="Arial" panose="020B0604020202020204" pitchFamily="34" charset="0"/>
            </a:endParaRPr>
          </a:p>
          <a:p>
            <a:pPr algn="just">
              <a:spcBef>
                <a:spcPct val="0"/>
              </a:spcBef>
              <a:buClrTx/>
              <a:buSzTx/>
              <a:buFontTx/>
              <a:buNone/>
            </a:pPr>
            <a:r>
              <a:rPr lang="en-US" altLang="en-US" sz="1800">
                <a:solidFill>
                  <a:srgbClr val="0D0D0D"/>
                </a:solidFill>
                <a:latin typeface="Calibri" panose="020F0502020204030204" pitchFamily="34" charset="0"/>
                <a:cs typeface="B Zar" panose="00000400000000000000" pitchFamily="2" charset="-78"/>
              </a:rPr>
              <a:t>HCl</a:t>
            </a:r>
            <a:r>
              <a:rPr lang="ar-SA" altLang="en-US" sz="1800">
                <a:solidFill>
                  <a:srgbClr val="0D0D0D"/>
                </a:solidFill>
                <a:latin typeface="Times New Roman" panose="02020603050405020304" pitchFamily="18" charset="0"/>
                <a:cs typeface="B Zar" panose="00000400000000000000" pitchFamily="2" charset="-78"/>
              </a:rPr>
              <a:t> اگر داراي حالت گازي باشد هيدروژن كلريد ناميده شده و اگر داراي حالت مايع باشد يا محلول آبي داشته باشد آنرا هيدروكلريك اسيد مي ناميم. </a:t>
            </a:r>
            <a:endParaRPr lang="ar-SA" altLang="en-US" sz="1800">
              <a:solidFill>
                <a:srgbClr val="0D0D0D"/>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0387D567-F219-4C71-8AAE-F36C4172D855}"/>
              </a:ext>
            </a:extLst>
          </p:cNvPr>
          <p:cNvGraphicFramePr>
            <a:graphicFrameLocks noGrp="1"/>
          </p:cNvGraphicFramePr>
          <p:nvPr/>
        </p:nvGraphicFramePr>
        <p:xfrm>
          <a:off x="1828801" y="1066800"/>
          <a:ext cx="6080124" cy="1227140"/>
        </p:xfrm>
        <a:graphic>
          <a:graphicData uri="http://schemas.openxmlformats.org/drawingml/2006/table">
            <a:tbl>
              <a:tblPr rtl="1">
                <a:tableStyleId>{BDBED569-4797-4DF1-A0F4-6AAB3CD982D8}</a:tableStyleId>
              </a:tblPr>
              <a:tblGrid>
                <a:gridCol w="2026708">
                  <a:extLst>
                    <a:ext uri="{9D8B030D-6E8A-4147-A177-3AD203B41FA5}">
                      <a16:colId xmlns:a16="http://schemas.microsoft.com/office/drawing/2014/main" val="20000"/>
                    </a:ext>
                  </a:extLst>
                </a:gridCol>
                <a:gridCol w="2026708">
                  <a:extLst>
                    <a:ext uri="{9D8B030D-6E8A-4147-A177-3AD203B41FA5}">
                      <a16:colId xmlns:a16="http://schemas.microsoft.com/office/drawing/2014/main" val="20001"/>
                    </a:ext>
                  </a:extLst>
                </a:gridCol>
                <a:gridCol w="2026708">
                  <a:extLst>
                    <a:ext uri="{9D8B030D-6E8A-4147-A177-3AD203B41FA5}">
                      <a16:colId xmlns:a16="http://schemas.microsoft.com/office/drawing/2014/main" val="20002"/>
                    </a:ext>
                  </a:extLst>
                </a:gridCol>
              </a:tblGrid>
              <a:tr h="245428">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تركيب</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solidFill>
                      <a:srgbClr val="FFFF00"/>
                    </a:solidFill>
                  </a:tcP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نام علمي</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solidFill>
                      <a:srgbClr val="FFFF00"/>
                    </a:solidFill>
                  </a:tcP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نام قديمي</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solidFill>
                      <a:srgbClr val="FFFF00"/>
                    </a:solidFill>
                  </a:tcPr>
                </a:tc>
                <a:extLst>
                  <a:ext uri="{0D108BD9-81ED-4DB2-BD59-A6C34878D82A}">
                    <a16:rowId xmlns:a16="http://schemas.microsoft.com/office/drawing/2014/main" val="10000"/>
                  </a:ext>
                </a:extLst>
              </a:tr>
              <a:tr h="245428">
                <a:tc>
                  <a:txBody>
                    <a:bodyPr/>
                    <a:lstStyle/>
                    <a:p>
                      <a:pPr algn="ctr" rtl="1">
                        <a:lnSpc>
                          <a:spcPct val="115000"/>
                        </a:lnSpc>
                        <a:spcAft>
                          <a:spcPts val="1000"/>
                        </a:spcAft>
                      </a:pPr>
                      <a:r>
                        <a:rPr lang="en-US" sz="1400" b="0" cap="none" spc="0" dirty="0">
                          <a:ln>
                            <a:noFill/>
                          </a:ln>
                          <a:solidFill>
                            <a:srgbClr val="C00000"/>
                          </a:solidFill>
                          <a:effectLst/>
                          <a:cs typeface="B Zar" pitchFamily="2" charset="-78"/>
                        </a:rPr>
                        <a:t>H</a:t>
                      </a:r>
                      <a:r>
                        <a:rPr lang="en-US" sz="1400" b="0" cap="none" spc="0" baseline="-25000" dirty="0">
                          <a:ln>
                            <a:noFill/>
                          </a:ln>
                          <a:solidFill>
                            <a:srgbClr val="C00000"/>
                          </a:solidFill>
                          <a:effectLst/>
                          <a:cs typeface="B Zar" pitchFamily="2" charset="-78"/>
                        </a:rPr>
                        <a:t>2</a:t>
                      </a:r>
                      <a:r>
                        <a:rPr lang="en-US" sz="1400" b="0" cap="none" spc="0" dirty="0">
                          <a:ln>
                            <a:noFill/>
                          </a:ln>
                          <a:solidFill>
                            <a:srgbClr val="C00000"/>
                          </a:solidFill>
                          <a:effectLst/>
                          <a:cs typeface="B Zar" pitchFamily="2" charset="-78"/>
                        </a:rPr>
                        <a:t>O</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a:ln>
                            <a:noFill/>
                          </a:ln>
                          <a:solidFill>
                            <a:srgbClr val="C00000"/>
                          </a:solidFill>
                          <a:effectLst/>
                          <a:cs typeface="B Zar" pitchFamily="2" charset="-78"/>
                        </a:rPr>
                        <a:t>هيدروژن اكسيد</a:t>
                      </a:r>
                      <a:endParaRPr lang="en-US" sz="1100" b="0" cap="none" spc="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آب</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extLst>
                  <a:ext uri="{0D108BD9-81ED-4DB2-BD59-A6C34878D82A}">
                    <a16:rowId xmlns:a16="http://schemas.microsoft.com/office/drawing/2014/main" val="10001"/>
                  </a:ext>
                </a:extLst>
              </a:tr>
              <a:tr h="245428">
                <a:tc>
                  <a:txBody>
                    <a:bodyPr/>
                    <a:lstStyle/>
                    <a:p>
                      <a:pPr algn="ctr" rtl="1">
                        <a:lnSpc>
                          <a:spcPct val="115000"/>
                        </a:lnSpc>
                        <a:spcAft>
                          <a:spcPts val="1000"/>
                        </a:spcAft>
                      </a:pPr>
                      <a:r>
                        <a:rPr lang="en-US" sz="1400" b="0" cap="none" spc="0" dirty="0">
                          <a:ln>
                            <a:noFill/>
                          </a:ln>
                          <a:solidFill>
                            <a:srgbClr val="C00000"/>
                          </a:solidFill>
                          <a:effectLst/>
                          <a:cs typeface="B Zar" pitchFamily="2" charset="-78"/>
                        </a:rPr>
                        <a:t>NH</a:t>
                      </a:r>
                      <a:r>
                        <a:rPr lang="en-US" sz="1400" b="0" cap="none" spc="0" baseline="-25000" dirty="0">
                          <a:ln>
                            <a:noFill/>
                          </a:ln>
                          <a:solidFill>
                            <a:srgbClr val="C00000"/>
                          </a:solidFill>
                          <a:effectLst/>
                          <a:cs typeface="B Zar" pitchFamily="2" charset="-78"/>
                        </a:rPr>
                        <a:t>3</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نيتروژن تري </a:t>
                      </a:r>
                      <a:r>
                        <a:rPr lang="fa-IR" sz="1400" b="0" cap="none" spc="0" dirty="0">
                          <a:ln>
                            <a:noFill/>
                          </a:ln>
                          <a:solidFill>
                            <a:srgbClr val="C00000"/>
                          </a:solidFill>
                          <a:effectLst/>
                          <a:cs typeface="B Zar" pitchFamily="2" charset="-78"/>
                        </a:rPr>
                        <a:t>هیدرید</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آمونياك</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extLst>
                  <a:ext uri="{0D108BD9-81ED-4DB2-BD59-A6C34878D82A}">
                    <a16:rowId xmlns:a16="http://schemas.microsoft.com/office/drawing/2014/main" val="10002"/>
                  </a:ext>
                </a:extLst>
              </a:tr>
              <a:tr h="245428">
                <a:tc>
                  <a:txBody>
                    <a:bodyPr/>
                    <a:lstStyle/>
                    <a:p>
                      <a:pPr algn="ctr" rtl="1">
                        <a:lnSpc>
                          <a:spcPct val="115000"/>
                        </a:lnSpc>
                        <a:spcAft>
                          <a:spcPts val="1000"/>
                        </a:spcAft>
                      </a:pPr>
                      <a:r>
                        <a:rPr lang="en-US" sz="1400" b="0" cap="none" spc="0" dirty="0">
                          <a:ln>
                            <a:noFill/>
                          </a:ln>
                          <a:solidFill>
                            <a:srgbClr val="C00000"/>
                          </a:solidFill>
                          <a:effectLst/>
                          <a:cs typeface="B Zar" pitchFamily="2" charset="-78"/>
                        </a:rPr>
                        <a:t>CH</a:t>
                      </a:r>
                      <a:r>
                        <a:rPr lang="en-US" sz="1400" b="0" cap="none" spc="0" baseline="-25000" dirty="0">
                          <a:ln>
                            <a:noFill/>
                          </a:ln>
                          <a:solidFill>
                            <a:srgbClr val="C00000"/>
                          </a:solidFill>
                          <a:effectLst/>
                          <a:cs typeface="B Zar" pitchFamily="2" charset="-78"/>
                        </a:rPr>
                        <a:t>4</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a:ln>
                            <a:noFill/>
                          </a:ln>
                          <a:solidFill>
                            <a:srgbClr val="C00000"/>
                          </a:solidFill>
                          <a:effectLst/>
                          <a:cs typeface="B Zar" pitchFamily="2" charset="-78"/>
                        </a:rPr>
                        <a:t>كربن تترا هيدريد</a:t>
                      </a:r>
                      <a:endParaRPr lang="en-US" sz="1100" b="0" cap="none" spc="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متان</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extLst>
                  <a:ext uri="{0D108BD9-81ED-4DB2-BD59-A6C34878D82A}">
                    <a16:rowId xmlns:a16="http://schemas.microsoft.com/office/drawing/2014/main" val="10003"/>
                  </a:ext>
                </a:extLst>
              </a:tr>
              <a:tr h="245428">
                <a:tc>
                  <a:txBody>
                    <a:bodyPr/>
                    <a:lstStyle/>
                    <a:p>
                      <a:pPr algn="ctr" rtl="1">
                        <a:lnSpc>
                          <a:spcPct val="115000"/>
                        </a:lnSpc>
                        <a:spcAft>
                          <a:spcPts val="1000"/>
                        </a:spcAft>
                      </a:pPr>
                      <a:r>
                        <a:rPr lang="en-US" sz="1400" b="0" cap="none" spc="0" dirty="0">
                          <a:ln>
                            <a:noFill/>
                          </a:ln>
                          <a:solidFill>
                            <a:srgbClr val="C00000"/>
                          </a:solidFill>
                          <a:effectLst/>
                          <a:cs typeface="B Zar" pitchFamily="2" charset="-78"/>
                        </a:rPr>
                        <a:t>SiH</a:t>
                      </a:r>
                      <a:r>
                        <a:rPr lang="en-US" sz="1400" b="0" cap="none" spc="0" baseline="-25000" dirty="0">
                          <a:ln>
                            <a:noFill/>
                          </a:ln>
                          <a:solidFill>
                            <a:srgbClr val="C00000"/>
                          </a:solidFill>
                          <a:effectLst/>
                          <a:cs typeface="B Zar" pitchFamily="2" charset="-78"/>
                        </a:rPr>
                        <a:t>4</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سيليسيم تترا هيدريد</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tc>
                  <a:txBody>
                    <a:bodyPr/>
                    <a:lstStyle/>
                    <a:p>
                      <a:pPr algn="ctr" rtl="1">
                        <a:lnSpc>
                          <a:spcPct val="115000"/>
                        </a:lnSpc>
                        <a:spcAft>
                          <a:spcPts val="1000"/>
                        </a:spcAft>
                      </a:pPr>
                      <a:r>
                        <a:rPr lang="ar-SA" sz="1400" b="0" cap="none" spc="0" dirty="0">
                          <a:ln>
                            <a:noFill/>
                          </a:ln>
                          <a:solidFill>
                            <a:srgbClr val="C00000"/>
                          </a:solidFill>
                          <a:effectLst/>
                          <a:cs typeface="B Zar" pitchFamily="2" charset="-78"/>
                        </a:rPr>
                        <a:t>سيلان</a:t>
                      </a:r>
                      <a:endParaRPr lang="en-US" sz="1100" b="0" cap="none" spc="0" dirty="0">
                        <a:ln>
                          <a:noFill/>
                        </a:ln>
                        <a:solidFill>
                          <a:srgbClr val="C00000"/>
                        </a:solidFill>
                        <a:effectLst/>
                        <a:latin typeface="Calibri"/>
                        <a:ea typeface="Calibri"/>
                        <a:cs typeface="B Zar" pitchFamily="2" charset="-78"/>
                      </a:endParaRPr>
                    </a:p>
                  </a:txBody>
                  <a:tcPr marL="68573" marR="68573" marT="0" marB="0" anchor="ctr"/>
                </a:tc>
                <a:extLst>
                  <a:ext uri="{0D108BD9-81ED-4DB2-BD59-A6C34878D82A}">
                    <a16:rowId xmlns:a16="http://schemas.microsoft.com/office/drawing/2014/main" val="10004"/>
                  </a:ext>
                </a:extLst>
              </a:tr>
            </a:tbl>
          </a:graphicData>
        </a:graphic>
      </p:graphicFrame>
      <p:sp>
        <p:nvSpPr>
          <p:cNvPr id="20509" name="Footer Placeholder 4">
            <a:extLst>
              <a:ext uri="{FF2B5EF4-FFF2-40B4-BE49-F238E27FC236}">
                <a16:creationId xmlns:a16="http://schemas.microsoft.com/office/drawing/2014/main" id="{486EB94D-914B-4B43-A948-B3400A208D5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05826DBA-0262-4080-B213-CE8E65FD1DF6}"/>
              </a:ext>
            </a:extLst>
          </p:cNvPr>
          <p:cNvSpPr>
            <a:spLocks noGrp="1"/>
          </p:cNvSpPr>
          <p:nvPr>
            <p:ph idx="1"/>
          </p:nvPr>
        </p:nvSpPr>
        <p:spPr>
          <a:xfrm>
            <a:off x="457200" y="838200"/>
            <a:ext cx="8229600" cy="4525963"/>
          </a:xfrm>
        </p:spPr>
        <p:txBody>
          <a:bodyPr/>
          <a:lstStyle/>
          <a:p>
            <a:pPr eaLnBrk="1" hangingPunct="1">
              <a:buFontTx/>
              <a:buNone/>
            </a:pPr>
            <a:r>
              <a:rPr lang="ar-SA" altLang="en-US" sz="2400" b="1">
                <a:solidFill>
                  <a:srgbClr val="002060"/>
                </a:solidFill>
                <a:cs typeface="B Zar" panose="00000400000000000000" pitchFamily="2" charset="-78"/>
              </a:rPr>
              <a:t>چند نكته كه بايد درمورد جدول تناوبي و عناصر شيميايي بدانيم:</a:t>
            </a:r>
            <a:endParaRPr lang="en-US" altLang="en-US" sz="2400" b="1">
              <a:solidFill>
                <a:srgbClr val="002060"/>
              </a:solidFill>
              <a:cs typeface="B Zar" panose="00000400000000000000" pitchFamily="2" charset="-78"/>
            </a:endParaRPr>
          </a:p>
          <a:p>
            <a:pPr eaLnBrk="1" hangingPunct="1">
              <a:lnSpc>
                <a:spcPct val="150000"/>
              </a:lnSpc>
              <a:buFontTx/>
              <a:buNone/>
            </a:pPr>
            <a:r>
              <a:rPr lang="fa-IR" altLang="en-US" sz="2400">
                <a:solidFill>
                  <a:srgbClr val="002060"/>
                </a:solidFill>
                <a:cs typeface="B Zar" panose="00000400000000000000" pitchFamily="2" charset="-78"/>
              </a:rPr>
              <a:t>۱- </a:t>
            </a:r>
            <a:r>
              <a:rPr lang="ar-SA" altLang="en-US" sz="2400">
                <a:solidFill>
                  <a:srgbClr val="002060"/>
                </a:solidFill>
                <a:cs typeface="B Zar" panose="00000400000000000000" pitchFamily="2" charset="-78"/>
              </a:rPr>
              <a:t>فلزات قوي تر در سمت چپ جدول تناوبي قرار داند.</a:t>
            </a:r>
            <a:endParaRPr lang="en-US" altLang="en-US" sz="2400">
              <a:solidFill>
                <a:srgbClr val="002060"/>
              </a:solidFill>
              <a:cs typeface="B Zar" panose="00000400000000000000" pitchFamily="2" charset="-78"/>
            </a:endParaRPr>
          </a:p>
          <a:p>
            <a:pPr eaLnBrk="1" hangingPunct="1">
              <a:lnSpc>
                <a:spcPct val="150000"/>
              </a:lnSpc>
              <a:buFontTx/>
              <a:buNone/>
            </a:pPr>
            <a:r>
              <a:rPr lang="fa-IR" altLang="en-US" sz="2400">
                <a:solidFill>
                  <a:srgbClr val="002060"/>
                </a:solidFill>
                <a:cs typeface="B Zar" panose="00000400000000000000" pitchFamily="2" charset="-78"/>
              </a:rPr>
              <a:t>۲- </a:t>
            </a:r>
            <a:r>
              <a:rPr lang="ar-SA" altLang="en-US" sz="2400">
                <a:solidFill>
                  <a:srgbClr val="002060"/>
                </a:solidFill>
                <a:cs typeface="B Zar" panose="00000400000000000000" pitchFamily="2" charset="-78"/>
              </a:rPr>
              <a:t>غير فلزات قوي تر در سمت راست جدول قرار دارند.</a:t>
            </a:r>
            <a:endParaRPr lang="en-US" altLang="en-US" sz="2400">
              <a:solidFill>
                <a:srgbClr val="002060"/>
              </a:solidFill>
              <a:cs typeface="B Zar" panose="00000400000000000000" pitchFamily="2" charset="-78"/>
            </a:endParaRPr>
          </a:p>
          <a:p>
            <a:pPr eaLnBrk="1" hangingPunct="1">
              <a:lnSpc>
                <a:spcPct val="150000"/>
              </a:lnSpc>
              <a:buFontTx/>
              <a:buNone/>
            </a:pPr>
            <a:r>
              <a:rPr lang="fa-IR" altLang="en-US" sz="2400">
                <a:solidFill>
                  <a:srgbClr val="002060"/>
                </a:solidFill>
                <a:cs typeface="B Zar" panose="00000400000000000000" pitchFamily="2" charset="-78"/>
              </a:rPr>
              <a:t>۳- </a:t>
            </a:r>
            <a:r>
              <a:rPr lang="ar-SA" altLang="en-US" sz="2400">
                <a:solidFill>
                  <a:srgbClr val="002060"/>
                </a:solidFill>
                <a:cs typeface="B Zar" panose="00000400000000000000" pitchFamily="2" charset="-78"/>
              </a:rPr>
              <a:t>از بالا به پايين و از راست به چپ خاصيت فلزي افزايش مي يابد. بنابراين قويترين فلزات در  گوشه سمت چپ و پايين جدول قرار داند.</a:t>
            </a:r>
            <a:endParaRPr lang="en-US" altLang="en-US" sz="2400">
              <a:solidFill>
                <a:srgbClr val="002060"/>
              </a:solidFill>
              <a:cs typeface="B Zar" panose="00000400000000000000" pitchFamily="2" charset="-78"/>
            </a:endParaRPr>
          </a:p>
          <a:p>
            <a:pPr eaLnBrk="1" hangingPunct="1">
              <a:lnSpc>
                <a:spcPct val="150000"/>
              </a:lnSpc>
              <a:buFontTx/>
              <a:buNone/>
            </a:pPr>
            <a:r>
              <a:rPr lang="fa-IR" altLang="en-US" sz="2400">
                <a:solidFill>
                  <a:srgbClr val="002060"/>
                </a:solidFill>
                <a:cs typeface="B Zar" panose="00000400000000000000" pitchFamily="2" charset="-78"/>
              </a:rPr>
              <a:t>۴- </a:t>
            </a:r>
            <a:r>
              <a:rPr lang="ar-SA" altLang="en-US" sz="2400">
                <a:solidFill>
                  <a:srgbClr val="002060"/>
                </a:solidFill>
                <a:cs typeface="B Zar" panose="00000400000000000000" pitchFamily="2" charset="-78"/>
              </a:rPr>
              <a:t>از پايين به بالا و از چپ به راست خاصيت غيرفلزي افزايش مي يابد. بنابراين قويترين غيرفلزات در گوشه سمت راست و بالاي جدول قرار دارند.</a:t>
            </a:r>
            <a:endParaRPr lang="en-US" altLang="en-US" sz="2400">
              <a:solidFill>
                <a:srgbClr val="002060"/>
              </a:solidFill>
              <a:cs typeface="B Zar" panose="00000400000000000000" pitchFamily="2" charset="-78"/>
            </a:endParaRPr>
          </a:p>
          <a:p>
            <a:pPr eaLnBrk="1" hangingPunct="1">
              <a:buFontTx/>
              <a:buNone/>
            </a:pPr>
            <a:endParaRPr lang="fa-IR" altLang="en-US" sz="2400">
              <a:solidFill>
                <a:srgbClr val="002060"/>
              </a:solidFill>
              <a:cs typeface="B Zar" panose="00000400000000000000" pitchFamily="2" charset="-78"/>
            </a:endParaRPr>
          </a:p>
        </p:txBody>
      </p:sp>
      <p:sp>
        <p:nvSpPr>
          <p:cNvPr id="9219" name="Footer Placeholder 3">
            <a:extLst>
              <a:ext uri="{FF2B5EF4-FFF2-40B4-BE49-F238E27FC236}">
                <a16:creationId xmlns:a16="http://schemas.microsoft.com/office/drawing/2014/main" id="{33D8F07D-8FB2-423C-A358-503EB62988E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2C798BD6-1636-4672-B873-3FEC6716BEEE}"/>
              </a:ext>
            </a:extLst>
          </p:cNvPr>
          <p:cNvSpPr>
            <a:spLocks noChangeArrowheads="1"/>
          </p:cNvSpPr>
          <p:nvPr/>
        </p:nvSpPr>
        <p:spPr bwMode="auto">
          <a:xfrm>
            <a:off x="609600" y="1371600"/>
            <a:ext cx="8018463"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eaLnBrk="1" hangingPunct="1">
              <a:lnSpc>
                <a:spcPct val="150000"/>
              </a:lnSpc>
              <a:spcBef>
                <a:spcPct val="0"/>
              </a:spcBef>
              <a:buClrTx/>
              <a:buSzTx/>
              <a:buFontTx/>
              <a:buNone/>
            </a:pPr>
            <a:r>
              <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۵- </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۸</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 اصلي يعني آخرين ستون از سمت چپ گروه عناصر نجيب بوده و هيچ تمايلي به واكنش دادن ندارند. يعني توضيحات بالا در مورد آنها صادق نيست.</a:t>
            </a:r>
            <a:endParaRPr lang="en-US" altLang="en-US" sz="2400">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nSpc>
                <a:spcPct val="150000"/>
              </a:lnSpc>
              <a:spcBef>
                <a:spcPct val="0"/>
              </a:spcBef>
              <a:buClrTx/>
              <a:buSzTx/>
              <a:buFontTx/>
              <a:buNone/>
            </a:pPr>
            <a:r>
              <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۶- </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بيشترين ظرفيتي كه هر عنصر مي تواند داشته باشد با شماره گروه آن برابر است. </a:t>
            </a:r>
            <a:endPar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endParaRPr>
          </a:p>
          <a:p>
            <a:pPr>
              <a:lnSpc>
                <a:spcPct val="150000"/>
              </a:lnSpc>
              <a:spcBef>
                <a:spcPct val="0"/>
              </a:spcBef>
              <a:buClrTx/>
              <a:buSzTx/>
              <a:buFontTx/>
              <a:buNone/>
            </a:pP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البته در عناصر گروه هاي اصلي.</a:t>
            </a:r>
            <a:endParaRPr lang="en-US" altLang="en-US" sz="2400">
              <a:solidFill>
                <a:srgbClr val="002060"/>
              </a:solidFill>
              <a:latin typeface="Arial" panose="020B0604020202020204" pitchFamily="34" charset="0"/>
              <a:cs typeface="Arial" panose="020B0604020202020204" pitchFamily="34" charset="0"/>
            </a:endParaRPr>
          </a:p>
          <a:p>
            <a:pPr>
              <a:lnSpc>
                <a:spcPct val="150000"/>
              </a:lnSpc>
              <a:spcBef>
                <a:spcPct val="0"/>
              </a:spcBef>
              <a:buClrTx/>
              <a:buSzTx/>
              <a:buFontTx/>
              <a:buNone/>
            </a:pPr>
            <a:r>
              <a:rPr lang="fa-IR" altLang="en-US" sz="2400">
                <a:solidFill>
                  <a:srgbClr val="002060"/>
                </a:solidFill>
                <a:latin typeface="Times New Roman" panose="02020603050405020304" pitchFamily="18" charset="0"/>
                <a:cs typeface="B Zar" panose="00000400000000000000" pitchFamily="2" charset="-78"/>
              </a:rPr>
              <a:t>۷- </a:t>
            </a:r>
            <a:r>
              <a:rPr lang="ar-SA" altLang="en-US" sz="2400">
                <a:solidFill>
                  <a:srgbClr val="002060"/>
                </a:solidFill>
                <a:latin typeface="Times New Roman" panose="02020603050405020304" pitchFamily="18" charset="0"/>
                <a:cs typeface="B Zar" panose="00000400000000000000" pitchFamily="2" charset="-78"/>
              </a:rPr>
              <a:t>عناصر واسطه داراي ظرفيت هاي متفاوتي هستند.</a:t>
            </a:r>
            <a:endParaRPr lang="ar-SA" altLang="en-US" sz="2400">
              <a:solidFill>
                <a:srgbClr val="002060"/>
              </a:solidFill>
              <a:latin typeface="Arial" panose="020B0604020202020204" pitchFamily="34" charset="0"/>
              <a:cs typeface="Arial" panose="020B0604020202020204" pitchFamily="34" charset="0"/>
            </a:endParaRPr>
          </a:p>
        </p:txBody>
      </p:sp>
      <p:sp>
        <p:nvSpPr>
          <p:cNvPr id="10243" name="Footer Placeholder 4">
            <a:extLst>
              <a:ext uri="{FF2B5EF4-FFF2-40B4-BE49-F238E27FC236}">
                <a16:creationId xmlns:a16="http://schemas.microsoft.com/office/drawing/2014/main" id="{95C0FA1D-9E32-4E23-891A-1D1ACCC1E0A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2974709E-AB95-4669-8DA4-8433551652A5}"/>
              </a:ext>
            </a:extLst>
          </p:cNvPr>
          <p:cNvSpPr>
            <a:spLocks noChangeArrowheads="1"/>
          </p:cNvSpPr>
          <p:nvPr/>
        </p:nvSpPr>
        <p:spPr bwMode="auto">
          <a:xfrm>
            <a:off x="914400" y="1219200"/>
            <a:ext cx="7620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eaLnBrk="1" hangingPunct="1">
              <a:spcBef>
                <a:spcPct val="0"/>
              </a:spcBef>
              <a:buClrTx/>
              <a:buSzTx/>
              <a:buFontTx/>
              <a:buNone/>
            </a:pPr>
            <a:r>
              <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۸- </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ظرفيت عناصر گروههاي اصلي به شرح زير است:</a:t>
            </a:r>
            <a:endParaRPr lang="en-US" altLang="en-US" sz="2400">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spcBef>
                <a:spcPct val="0"/>
              </a:spcBef>
              <a:buClrTx/>
              <a:buSzTx/>
              <a:buFontTx/>
              <a:buNone/>
            </a:pP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۱ : </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داراي ظرفيت </a:t>
            </a:r>
            <a:r>
              <a:rPr lang="fa-IR" altLang="en-US" sz="2400">
                <a:solidFill>
                  <a:srgbClr val="FF0000"/>
                </a:solidFill>
                <a:latin typeface="Times New Roman" panose="02020603050405020304" pitchFamily="18" charset="0"/>
                <a:ea typeface="Times New Roman" panose="02020603050405020304" pitchFamily="18" charset="0"/>
                <a:cs typeface="B Zar" panose="00000400000000000000" pitchFamily="2" charset="-78"/>
              </a:rPr>
              <a:t>۱</a:t>
            </a:r>
            <a:r>
              <a:rPr lang="ar-SA" altLang="en-US" sz="2400">
                <a:solidFill>
                  <a:srgbClr val="002060"/>
                </a:solidFill>
                <a:latin typeface="Times New Roman" panose="02020603050405020304" pitchFamily="18" charset="0"/>
                <a:ea typeface="Times New Roman" panose="02020603050405020304" pitchFamily="18" charset="0"/>
                <a:cs typeface="B Zar" panose="00000400000000000000" pitchFamily="2" charset="-78"/>
              </a:rPr>
              <a:t> است.</a:t>
            </a:r>
            <a:endParaRPr lang="en-US" altLang="en-US" sz="2400">
              <a:solidFill>
                <a:srgbClr val="002060"/>
              </a:solidFill>
              <a:latin typeface="Arial" panose="020B0604020202020204" pitchFamily="34" charset="0"/>
              <a:cs typeface="Times New Roman" panose="02020603050405020304" pitchFamily="18"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۲ : </a:t>
            </a:r>
            <a:r>
              <a:rPr lang="ar-SA" altLang="en-US" sz="2400">
                <a:solidFill>
                  <a:srgbClr val="002060"/>
                </a:solidFill>
                <a:latin typeface="Times New Roman" panose="02020603050405020304" pitchFamily="18" charset="0"/>
                <a:cs typeface="B Zar" panose="00000400000000000000" pitchFamily="2" charset="-78"/>
              </a:rPr>
              <a:t>داراي ظرفيت </a:t>
            </a:r>
            <a:r>
              <a:rPr lang="fa-IR" altLang="en-US" sz="2400">
                <a:solidFill>
                  <a:srgbClr val="FF0000"/>
                </a:solidFill>
                <a:latin typeface="Times New Roman" panose="02020603050405020304" pitchFamily="18" charset="0"/>
                <a:cs typeface="B Zar" panose="00000400000000000000" pitchFamily="2" charset="-78"/>
              </a:rPr>
              <a:t>۲</a:t>
            </a:r>
            <a:r>
              <a:rPr lang="ar-SA" altLang="en-US" sz="2400">
                <a:solidFill>
                  <a:srgbClr val="002060"/>
                </a:solidFill>
                <a:latin typeface="Times New Roman" panose="02020603050405020304" pitchFamily="18" charset="0"/>
                <a:cs typeface="B Zar" panose="00000400000000000000" pitchFamily="2" charset="-78"/>
              </a:rPr>
              <a:t> است.</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۳ : </a:t>
            </a:r>
            <a:r>
              <a:rPr lang="ar-SA" altLang="en-US" sz="2400">
                <a:solidFill>
                  <a:srgbClr val="002060"/>
                </a:solidFill>
                <a:latin typeface="Times New Roman" panose="02020603050405020304" pitchFamily="18" charset="0"/>
                <a:cs typeface="B Zar" panose="00000400000000000000" pitchFamily="2" charset="-78"/>
              </a:rPr>
              <a:t>داراي ظرفيت </a:t>
            </a:r>
            <a:r>
              <a:rPr lang="fa-IR" altLang="en-US" sz="2400">
                <a:solidFill>
                  <a:srgbClr val="FF0000"/>
                </a:solidFill>
                <a:latin typeface="Times New Roman" panose="02020603050405020304" pitchFamily="18" charset="0"/>
                <a:cs typeface="B Zar" panose="00000400000000000000" pitchFamily="2" charset="-78"/>
              </a:rPr>
              <a:t>۳</a:t>
            </a:r>
            <a:r>
              <a:rPr lang="ar-SA" altLang="en-US" sz="2400">
                <a:solidFill>
                  <a:srgbClr val="002060"/>
                </a:solidFill>
                <a:latin typeface="Times New Roman" panose="02020603050405020304" pitchFamily="18" charset="0"/>
                <a:cs typeface="B Zar" panose="00000400000000000000" pitchFamily="2" charset="-78"/>
              </a:rPr>
              <a:t> است.</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۴: </a:t>
            </a:r>
            <a:r>
              <a:rPr lang="ar-SA" altLang="en-US" sz="2400">
                <a:solidFill>
                  <a:srgbClr val="002060"/>
                </a:solidFill>
                <a:latin typeface="Times New Roman" panose="02020603050405020304" pitchFamily="18" charset="0"/>
                <a:cs typeface="B Zar" panose="00000400000000000000" pitchFamily="2" charset="-78"/>
              </a:rPr>
              <a:t>عناصر اين گروه داراي ظرفيت هاي </a:t>
            </a:r>
            <a:r>
              <a:rPr lang="fa-IR" altLang="en-US" sz="2400">
                <a:solidFill>
                  <a:srgbClr val="FF0000"/>
                </a:solidFill>
                <a:latin typeface="Times New Roman" panose="02020603050405020304" pitchFamily="18" charset="0"/>
                <a:cs typeface="B Zar" panose="00000400000000000000" pitchFamily="2" charset="-78"/>
              </a:rPr>
              <a:t>۲</a:t>
            </a:r>
            <a:r>
              <a:rPr lang="ar-SA" altLang="en-US" sz="2400">
                <a:solidFill>
                  <a:srgbClr val="002060"/>
                </a:solidFill>
                <a:latin typeface="Times New Roman" panose="02020603050405020304" pitchFamily="18" charset="0"/>
                <a:cs typeface="B Zar" panose="00000400000000000000" pitchFamily="2" charset="-78"/>
              </a:rPr>
              <a:t> و </a:t>
            </a:r>
            <a:r>
              <a:rPr lang="fa-IR" altLang="en-US" sz="2400">
                <a:solidFill>
                  <a:srgbClr val="FF0000"/>
                </a:solidFill>
                <a:latin typeface="Times New Roman" panose="02020603050405020304" pitchFamily="18" charset="0"/>
                <a:cs typeface="B Zar" panose="00000400000000000000" pitchFamily="2" charset="-78"/>
              </a:rPr>
              <a:t>۴</a:t>
            </a:r>
            <a:r>
              <a:rPr lang="ar-SA" altLang="en-US" sz="2400">
                <a:solidFill>
                  <a:srgbClr val="002060"/>
                </a:solidFill>
                <a:latin typeface="Times New Roman" panose="02020603050405020304" pitchFamily="18" charset="0"/>
                <a:cs typeface="B Zar" panose="00000400000000000000" pitchFamily="2" charset="-78"/>
              </a:rPr>
              <a:t> هستند.</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۵ : </a:t>
            </a:r>
            <a:r>
              <a:rPr lang="ar-SA" altLang="en-US" sz="2400">
                <a:solidFill>
                  <a:srgbClr val="002060"/>
                </a:solidFill>
                <a:latin typeface="Times New Roman" panose="02020603050405020304" pitchFamily="18" charset="0"/>
                <a:cs typeface="B Zar" panose="00000400000000000000" pitchFamily="2" charset="-78"/>
              </a:rPr>
              <a:t>عناصر اين گروه داري ظرفيت هاي </a:t>
            </a:r>
            <a:r>
              <a:rPr lang="fa-IR" altLang="en-US" sz="2400">
                <a:solidFill>
                  <a:srgbClr val="FF0000"/>
                </a:solidFill>
                <a:latin typeface="Times New Roman" panose="02020603050405020304" pitchFamily="18" charset="0"/>
                <a:cs typeface="B Zar" panose="00000400000000000000" pitchFamily="2" charset="-78"/>
              </a:rPr>
              <a:t>۳</a:t>
            </a:r>
            <a:r>
              <a:rPr lang="ar-SA" altLang="en-US" sz="2400">
                <a:solidFill>
                  <a:srgbClr val="002060"/>
                </a:solidFill>
                <a:latin typeface="Times New Roman" panose="02020603050405020304" pitchFamily="18" charset="0"/>
                <a:cs typeface="B Zar" panose="00000400000000000000" pitchFamily="2" charset="-78"/>
              </a:rPr>
              <a:t> و </a:t>
            </a:r>
            <a:r>
              <a:rPr lang="fa-IR" altLang="en-US" sz="2400">
                <a:solidFill>
                  <a:srgbClr val="FF0000"/>
                </a:solidFill>
                <a:latin typeface="Times New Roman" panose="02020603050405020304" pitchFamily="18" charset="0"/>
                <a:cs typeface="B Zar" panose="00000400000000000000" pitchFamily="2" charset="-78"/>
              </a:rPr>
              <a:t>۵</a:t>
            </a:r>
            <a:r>
              <a:rPr lang="ar-SA" altLang="en-US" sz="2400">
                <a:solidFill>
                  <a:srgbClr val="002060"/>
                </a:solidFill>
                <a:latin typeface="Times New Roman" panose="02020603050405020304" pitchFamily="18" charset="0"/>
                <a:cs typeface="B Zar" panose="00000400000000000000" pitchFamily="2" charset="-78"/>
              </a:rPr>
              <a:t> هستند.</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۶ : </a:t>
            </a:r>
            <a:r>
              <a:rPr lang="ar-SA" altLang="en-US" sz="2400">
                <a:solidFill>
                  <a:srgbClr val="002060"/>
                </a:solidFill>
                <a:latin typeface="Times New Roman" panose="02020603050405020304" pitchFamily="18" charset="0"/>
                <a:cs typeface="B Zar" panose="00000400000000000000" pitchFamily="2" charset="-78"/>
              </a:rPr>
              <a:t>عناصر اين گروه داري ظرفيت هاي </a:t>
            </a:r>
            <a:r>
              <a:rPr lang="fa-IR" altLang="en-US" sz="2400">
                <a:solidFill>
                  <a:srgbClr val="FF0000"/>
                </a:solidFill>
                <a:latin typeface="Times New Roman" panose="02020603050405020304" pitchFamily="18" charset="0"/>
                <a:cs typeface="B Zar" panose="00000400000000000000" pitchFamily="2" charset="-78"/>
              </a:rPr>
              <a:t>۲</a:t>
            </a:r>
            <a:r>
              <a:rPr lang="ar-SA" altLang="en-US" sz="2400">
                <a:solidFill>
                  <a:srgbClr val="002060"/>
                </a:solidFill>
                <a:latin typeface="Times New Roman" panose="02020603050405020304" pitchFamily="18" charset="0"/>
                <a:cs typeface="B Zar" panose="00000400000000000000" pitchFamily="2" charset="-78"/>
              </a:rPr>
              <a:t>، </a:t>
            </a:r>
            <a:r>
              <a:rPr lang="fa-IR" altLang="en-US" sz="2400">
                <a:solidFill>
                  <a:srgbClr val="FF0000"/>
                </a:solidFill>
                <a:latin typeface="Times New Roman" panose="02020603050405020304" pitchFamily="18" charset="0"/>
                <a:cs typeface="B Zar" panose="00000400000000000000" pitchFamily="2" charset="-78"/>
              </a:rPr>
              <a:t>۴</a:t>
            </a:r>
            <a:r>
              <a:rPr lang="ar-SA" altLang="en-US" sz="2400">
                <a:solidFill>
                  <a:srgbClr val="002060"/>
                </a:solidFill>
                <a:latin typeface="Times New Roman" panose="02020603050405020304" pitchFamily="18" charset="0"/>
                <a:cs typeface="B Zar" panose="00000400000000000000" pitchFamily="2" charset="-78"/>
              </a:rPr>
              <a:t> و </a:t>
            </a:r>
            <a:r>
              <a:rPr lang="fa-IR" altLang="en-US" sz="2400">
                <a:solidFill>
                  <a:srgbClr val="FF0000"/>
                </a:solidFill>
                <a:latin typeface="Times New Roman" panose="02020603050405020304" pitchFamily="18" charset="0"/>
                <a:cs typeface="B Zar" panose="00000400000000000000" pitchFamily="2" charset="-78"/>
              </a:rPr>
              <a:t>۶</a:t>
            </a:r>
            <a:r>
              <a:rPr lang="ar-SA" altLang="en-US" sz="2400">
                <a:solidFill>
                  <a:srgbClr val="002060"/>
                </a:solidFill>
                <a:latin typeface="Times New Roman" panose="02020603050405020304" pitchFamily="18" charset="0"/>
                <a:cs typeface="B Zar" panose="00000400000000000000" pitchFamily="2" charset="-78"/>
              </a:rPr>
              <a:t> هستند. سرگروه اين دسته يعني اكسيژن تك ظرفيتي بوده و ظرفيت آن فقط </a:t>
            </a:r>
            <a:r>
              <a:rPr lang="fa-IR" altLang="en-US" sz="2400">
                <a:solidFill>
                  <a:srgbClr val="FF0000"/>
                </a:solidFill>
                <a:latin typeface="Times New Roman" panose="02020603050405020304" pitchFamily="18" charset="0"/>
                <a:cs typeface="B Zar" panose="00000400000000000000" pitchFamily="2" charset="-78"/>
              </a:rPr>
              <a:t>۲</a:t>
            </a:r>
            <a:r>
              <a:rPr lang="ar-SA" altLang="en-US" sz="2400">
                <a:solidFill>
                  <a:srgbClr val="002060"/>
                </a:solidFill>
                <a:latin typeface="Times New Roman" panose="02020603050405020304" pitchFamily="18" charset="0"/>
                <a:cs typeface="B Zar" panose="00000400000000000000" pitchFamily="2" charset="-78"/>
              </a:rPr>
              <a:t> مي باشد.</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۷ : </a:t>
            </a:r>
            <a:r>
              <a:rPr lang="ar-SA" altLang="en-US" sz="2400">
                <a:solidFill>
                  <a:srgbClr val="002060"/>
                </a:solidFill>
                <a:latin typeface="Times New Roman" panose="02020603050405020304" pitchFamily="18" charset="0"/>
                <a:cs typeface="B Zar" panose="00000400000000000000" pitchFamily="2" charset="-78"/>
              </a:rPr>
              <a:t>عناصر اين گروه داراي ظرفيت هاي </a:t>
            </a:r>
            <a:r>
              <a:rPr lang="fa-IR" altLang="en-US" sz="2400">
                <a:solidFill>
                  <a:srgbClr val="FF0000"/>
                </a:solidFill>
                <a:latin typeface="Times New Roman" panose="02020603050405020304" pitchFamily="18" charset="0"/>
                <a:cs typeface="B Zar" panose="00000400000000000000" pitchFamily="2" charset="-78"/>
              </a:rPr>
              <a:t>۱</a:t>
            </a:r>
            <a:r>
              <a:rPr lang="ar-SA" altLang="en-US" sz="2400">
                <a:solidFill>
                  <a:srgbClr val="FF0000"/>
                </a:solidFill>
                <a:latin typeface="Times New Roman" panose="02020603050405020304" pitchFamily="18" charset="0"/>
                <a:cs typeface="B Zar" panose="00000400000000000000" pitchFamily="2" charset="-78"/>
              </a:rPr>
              <a:t>، </a:t>
            </a:r>
            <a:r>
              <a:rPr lang="fa-IR" altLang="en-US" sz="2400">
                <a:solidFill>
                  <a:srgbClr val="FF0000"/>
                </a:solidFill>
                <a:latin typeface="Times New Roman" panose="02020603050405020304" pitchFamily="18" charset="0"/>
                <a:cs typeface="B Zar" panose="00000400000000000000" pitchFamily="2" charset="-78"/>
              </a:rPr>
              <a:t>۳</a:t>
            </a:r>
            <a:r>
              <a:rPr lang="ar-SA" altLang="en-US" sz="2400">
                <a:solidFill>
                  <a:srgbClr val="FF0000"/>
                </a:solidFill>
                <a:latin typeface="Times New Roman" panose="02020603050405020304" pitchFamily="18" charset="0"/>
                <a:cs typeface="B Zar" panose="00000400000000000000" pitchFamily="2" charset="-78"/>
              </a:rPr>
              <a:t>، </a:t>
            </a:r>
            <a:r>
              <a:rPr lang="fa-IR" altLang="en-US" sz="2400">
                <a:solidFill>
                  <a:srgbClr val="FF0000"/>
                </a:solidFill>
                <a:latin typeface="Times New Roman" panose="02020603050405020304" pitchFamily="18" charset="0"/>
                <a:cs typeface="B Zar" panose="00000400000000000000" pitchFamily="2" charset="-78"/>
              </a:rPr>
              <a:t>۵</a:t>
            </a:r>
            <a:r>
              <a:rPr lang="ar-SA" altLang="en-US" sz="2400">
                <a:solidFill>
                  <a:srgbClr val="FF0000"/>
                </a:solidFill>
                <a:latin typeface="Times New Roman" panose="02020603050405020304" pitchFamily="18" charset="0"/>
                <a:cs typeface="B Zar" panose="00000400000000000000" pitchFamily="2" charset="-78"/>
              </a:rPr>
              <a:t> و</a:t>
            </a:r>
            <a:r>
              <a:rPr lang="fa-IR" altLang="en-US" sz="2400">
                <a:solidFill>
                  <a:srgbClr val="FF0000"/>
                </a:solidFill>
                <a:latin typeface="Times New Roman" panose="02020603050405020304" pitchFamily="18" charset="0"/>
                <a:cs typeface="B Zar" panose="00000400000000000000" pitchFamily="2" charset="-78"/>
              </a:rPr>
              <a:t>۷</a:t>
            </a:r>
            <a:r>
              <a:rPr lang="ar-SA" altLang="en-US" sz="2400">
                <a:solidFill>
                  <a:srgbClr val="FF0000"/>
                </a:solidFill>
                <a:latin typeface="Times New Roman" panose="02020603050405020304" pitchFamily="18" charset="0"/>
                <a:cs typeface="B Zar" panose="00000400000000000000" pitchFamily="2" charset="-78"/>
              </a:rPr>
              <a:t> </a:t>
            </a:r>
            <a:r>
              <a:rPr lang="ar-SA" altLang="en-US" sz="2400">
                <a:solidFill>
                  <a:srgbClr val="002060"/>
                </a:solidFill>
                <a:latin typeface="Times New Roman" panose="02020603050405020304" pitchFamily="18" charset="0"/>
                <a:cs typeface="B Zar" panose="00000400000000000000" pitchFamily="2" charset="-78"/>
              </a:rPr>
              <a:t>هستند. سرگروه اين دسته يعني</a:t>
            </a:r>
            <a:r>
              <a:rPr lang="ar-SA" altLang="en-US" sz="2400">
                <a:solidFill>
                  <a:srgbClr val="002060"/>
                </a:solidFill>
                <a:latin typeface="Calibri" panose="020F0502020204030204" pitchFamily="34" charset="0"/>
                <a:cs typeface="Arial" panose="020B0604020202020204" pitchFamily="34" charset="0"/>
              </a:rPr>
              <a:t> </a:t>
            </a:r>
            <a:r>
              <a:rPr lang="ar-SA" altLang="en-US" sz="2400">
                <a:solidFill>
                  <a:srgbClr val="002060"/>
                </a:solidFill>
                <a:latin typeface="Times New Roman" panose="02020603050405020304" pitchFamily="18" charset="0"/>
                <a:cs typeface="B Zar" panose="00000400000000000000" pitchFamily="2" charset="-78"/>
              </a:rPr>
              <a:t>فلوئور تك ظرفيتي بوده و ظرفيت آن فقط</a:t>
            </a:r>
            <a:r>
              <a:rPr lang="ar-SA" altLang="en-US" sz="2400">
                <a:solidFill>
                  <a:srgbClr val="002060"/>
                </a:solidFill>
                <a:latin typeface="Calibri" panose="020F0502020204030204" pitchFamily="34" charset="0"/>
                <a:cs typeface="Arial" panose="020B0604020202020204" pitchFamily="34" charset="0"/>
              </a:rPr>
              <a:t> </a:t>
            </a:r>
            <a:r>
              <a:rPr lang="fa-IR" altLang="en-US" sz="2400">
                <a:solidFill>
                  <a:srgbClr val="FF0000"/>
                </a:solidFill>
                <a:latin typeface="Times New Roman" panose="02020603050405020304" pitchFamily="18" charset="0"/>
                <a:cs typeface="B Zar" panose="00000400000000000000" pitchFamily="2" charset="-78"/>
              </a:rPr>
              <a:t>۱</a:t>
            </a:r>
            <a:r>
              <a:rPr lang="ar-SA" altLang="en-US" sz="2400">
                <a:solidFill>
                  <a:srgbClr val="002060"/>
                </a:solidFill>
                <a:latin typeface="Times New Roman" panose="02020603050405020304" pitchFamily="18" charset="0"/>
                <a:cs typeface="B Zar" panose="00000400000000000000" pitchFamily="2" charset="-78"/>
              </a:rPr>
              <a:t> مي باشد.</a:t>
            </a:r>
            <a:endParaRPr lang="en-US" altLang="en-US" sz="2400">
              <a:solidFill>
                <a:srgbClr val="002060"/>
              </a:solidFill>
              <a:latin typeface="Arial" panose="020B0604020202020204" pitchFamily="34" charset="0"/>
              <a:cs typeface="Arial" panose="020B0604020202020204" pitchFamily="34" charset="0"/>
            </a:endParaRPr>
          </a:p>
          <a:p>
            <a:pPr>
              <a:spcBef>
                <a:spcPct val="0"/>
              </a:spcBef>
              <a:buClrTx/>
              <a:buSzTx/>
              <a:buFontTx/>
              <a:buNone/>
            </a:pPr>
            <a:r>
              <a:rPr lang="ar-SA" altLang="en-US" sz="2400">
                <a:solidFill>
                  <a:srgbClr val="002060"/>
                </a:solidFill>
                <a:latin typeface="Times New Roman" panose="02020603050405020304" pitchFamily="18" charset="0"/>
                <a:cs typeface="B Zar" panose="00000400000000000000" pitchFamily="2" charset="-78"/>
              </a:rPr>
              <a:t>گروه </a:t>
            </a:r>
            <a:r>
              <a:rPr lang="fa-IR" altLang="en-US" sz="2400">
                <a:solidFill>
                  <a:srgbClr val="002060"/>
                </a:solidFill>
                <a:latin typeface="Times New Roman" panose="02020603050405020304" pitchFamily="18" charset="0"/>
                <a:cs typeface="B Zar" panose="00000400000000000000" pitchFamily="2" charset="-78"/>
              </a:rPr>
              <a:t>۸ : </a:t>
            </a:r>
            <a:r>
              <a:rPr lang="ar-SA" altLang="en-US" sz="2400">
                <a:solidFill>
                  <a:srgbClr val="002060"/>
                </a:solidFill>
                <a:latin typeface="Times New Roman" panose="02020603050405020304" pitchFamily="18" charset="0"/>
                <a:cs typeface="B Zar" panose="00000400000000000000" pitchFamily="2" charset="-78"/>
              </a:rPr>
              <a:t>ظرفيت عناصر اين گروه برابر صفر مي باشد. يعني تمايلي به شركت در واكنشها ندارند.</a:t>
            </a:r>
            <a:endParaRPr lang="ar-SA" altLang="en-US" sz="2400">
              <a:solidFill>
                <a:srgbClr val="002060"/>
              </a:solidFill>
              <a:latin typeface="Arial" panose="020B0604020202020204" pitchFamily="34" charset="0"/>
              <a:cs typeface="Arial" panose="020B0604020202020204" pitchFamily="34" charset="0"/>
            </a:endParaRPr>
          </a:p>
        </p:txBody>
      </p:sp>
      <p:sp>
        <p:nvSpPr>
          <p:cNvPr id="11267" name="Footer Placeholder 2">
            <a:extLst>
              <a:ext uri="{FF2B5EF4-FFF2-40B4-BE49-F238E27FC236}">
                <a16:creationId xmlns:a16="http://schemas.microsoft.com/office/drawing/2014/main" id="{FAE783F5-3F79-41B0-B976-D2DA6F27DD4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170841F1-215A-4B95-B8E9-8202363B1262}"/>
              </a:ext>
            </a:extLst>
          </p:cNvPr>
          <p:cNvSpPr>
            <a:spLocks noChangeArrowheads="1"/>
          </p:cNvSpPr>
          <p:nvPr/>
        </p:nvSpPr>
        <p:spPr bwMode="auto">
          <a:xfrm>
            <a:off x="609600" y="609600"/>
            <a:ext cx="81534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eaLnBrk="1" hangingPunct="1">
              <a:spcBef>
                <a:spcPct val="0"/>
              </a:spcBef>
              <a:buClrTx/>
              <a:buSzTx/>
              <a:buFontTx/>
              <a:buNone/>
            </a:pPr>
            <a:r>
              <a:rPr lang="ar-SA" altLang="en-US" sz="2800">
                <a:latin typeface="Calibri" panose="020F0502020204030204" pitchFamily="34" charset="0"/>
                <a:cs typeface="Times New Roman" panose="02020603050405020304" pitchFamily="18" charset="0"/>
              </a:rPr>
              <a:t> </a:t>
            </a:r>
            <a:r>
              <a:rPr lang="fa-IR" altLang="en-US" sz="2800">
                <a:solidFill>
                  <a:srgbClr val="990000"/>
                </a:solidFill>
                <a:latin typeface="Times New Roman" panose="02020603050405020304" pitchFamily="18" charset="0"/>
                <a:ea typeface="Times New Roman" panose="02020603050405020304" pitchFamily="18" charset="0"/>
                <a:cs typeface="B Zar" panose="00000400000000000000" pitchFamily="2" charset="-78"/>
              </a:rPr>
              <a:t> </a:t>
            </a:r>
            <a:r>
              <a:rPr lang="ar-SA" altLang="en-US" sz="2800" b="1">
                <a:solidFill>
                  <a:srgbClr val="FF0000"/>
                </a:solidFill>
                <a:latin typeface="Times New Roman" panose="02020603050405020304" pitchFamily="18" charset="0"/>
                <a:ea typeface="Times New Roman" panose="02020603050405020304" pitchFamily="18" charset="0"/>
                <a:cs typeface="B Zar" panose="00000400000000000000" pitchFamily="2" charset="-78"/>
              </a:rPr>
              <a:t>روش نامگذاری و فرمول نویسی ترکیبات دوتایی:</a:t>
            </a:r>
            <a:endParaRPr lang="en-US" altLang="en-US" sz="2800" b="1">
              <a:solidFill>
                <a:srgbClr val="FF0000"/>
              </a:solidFill>
              <a:latin typeface="Times New Roman" panose="02020603050405020304" pitchFamily="18" charset="0"/>
              <a:ea typeface="Times New Roman" panose="02020603050405020304" pitchFamily="18" charset="0"/>
              <a:cs typeface="B Zar" panose="00000400000000000000" pitchFamily="2" charset="-78"/>
            </a:endParaRPr>
          </a:p>
          <a:p>
            <a:pPr eaLnBrk="1" hangingPunct="1">
              <a:spcBef>
                <a:spcPct val="0"/>
              </a:spcBef>
              <a:buClrTx/>
              <a:buSzTx/>
              <a:buFontTx/>
              <a:buNone/>
            </a:pPr>
            <a:endParaRPr lang="en-US" altLang="en-US" sz="2800">
              <a:solidFill>
                <a:srgbClr val="002060"/>
              </a:solidFill>
              <a:latin typeface="Arial" panose="020B0604020202020204" pitchFamily="34" charset="0"/>
              <a:cs typeface="Times New Roman" panose="02020603050405020304" pitchFamily="18" charset="0"/>
            </a:endParaRPr>
          </a:p>
          <a:p>
            <a:pPr>
              <a:lnSpc>
                <a:spcPct val="150000"/>
              </a:lnSpc>
              <a:spcBef>
                <a:spcPct val="0"/>
              </a:spcBef>
              <a:buClrTx/>
              <a:buSzTx/>
              <a:buFontTx/>
              <a:buNone/>
            </a:pPr>
            <a:r>
              <a:rPr lang="ar-SA" altLang="en-US" sz="2800">
                <a:solidFill>
                  <a:srgbClr val="002060"/>
                </a:solidFill>
                <a:latin typeface="Times New Roman" panose="02020603050405020304" pitchFamily="18" charset="0"/>
                <a:cs typeface="B Zar" panose="00000400000000000000" pitchFamily="2" charset="-78"/>
              </a:rPr>
              <a:t>ترکیبات دوتایی ترکیباتی هستند که از دو نوع عنصر تشکیل شده اند</a:t>
            </a:r>
            <a:r>
              <a:rPr lang="en-US" altLang="en-US" sz="2800">
                <a:solidFill>
                  <a:srgbClr val="002060"/>
                </a:solidFill>
                <a:latin typeface="Times New Roman" panose="02020603050405020304" pitchFamily="18" charset="0"/>
                <a:cs typeface="B Zar" panose="00000400000000000000" pitchFamily="2" charset="-78"/>
              </a:rPr>
              <a:t>.</a:t>
            </a:r>
            <a:r>
              <a:rPr lang="ar-SA" altLang="en-US" sz="2800">
                <a:solidFill>
                  <a:srgbClr val="002060"/>
                </a:solidFill>
                <a:latin typeface="Times New Roman" panose="02020603050405020304" pitchFamily="18" charset="0"/>
                <a:cs typeface="B Zar" panose="00000400000000000000" pitchFamily="2" charset="-78"/>
              </a:rPr>
              <a:t> مانند:</a:t>
            </a:r>
            <a:r>
              <a:rPr lang="ar-SA" altLang="en-US" sz="2800">
                <a:solidFill>
                  <a:srgbClr val="002060"/>
                </a:solidFill>
                <a:latin typeface="Calibri" panose="020F0502020204030204" pitchFamily="34" charset="0"/>
                <a:cs typeface="Arial" panose="020B0604020202020204" pitchFamily="34" charset="0"/>
              </a:rPr>
              <a:t> </a:t>
            </a:r>
            <a:r>
              <a:rPr lang="ar-SA" altLang="en-US" sz="2800">
                <a:solidFill>
                  <a:srgbClr val="002060"/>
                </a:solidFill>
                <a:latin typeface="Times New Roman" panose="02020603050405020304" pitchFamily="18" charset="0"/>
                <a:cs typeface="B Zar" panose="00000400000000000000" pitchFamily="2" charset="-78"/>
              </a:rPr>
              <a:t> </a:t>
            </a:r>
            <a:r>
              <a:rPr lang="en-US" altLang="en-US" sz="2800">
                <a:solidFill>
                  <a:srgbClr val="002060"/>
                </a:solidFill>
                <a:latin typeface="Times New Roman" panose="02020603050405020304" pitchFamily="18" charset="0"/>
                <a:cs typeface="Times New Roman" panose="02020603050405020304" pitchFamily="18" charset="0"/>
              </a:rPr>
              <a:t>H</a:t>
            </a:r>
            <a:r>
              <a:rPr lang="en-US" altLang="en-US" sz="2800" baseline="-30000">
                <a:solidFill>
                  <a:srgbClr val="002060"/>
                </a:solidFill>
                <a:latin typeface="Times New Roman" panose="02020603050405020304" pitchFamily="18" charset="0"/>
                <a:cs typeface="Times New Roman" panose="02020603050405020304" pitchFamily="18" charset="0"/>
              </a:rPr>
              <a:t>2</a:t>
            </a:r>
            <a:r>
              <a:rPr lang="en-US" altLang="en-US" sz="2800">
                <a:solidFill>
                  <a:srgbClr val="002060"/>
                </a:solidFill>
                <a:latin typeface="Times New Roman" panose="02020603050405020304" pitchFamily="18" charset="0"/>
                <a:cs typeface="Times New Roman" panose="02020603050405020304" pitchFamily="18" charset="0"/>
              </a:rPr>
              <a:t>O, SO</a:t>
            </a:r>
            <a:r>
              <a:rPr lang="en-US" altLang="en-US" sz="2000">
                <a:solidFill>
                  <a:srgbClr val="002060"/>
                </a:solidFill>
                <a:latin typeface="Times New Roman" panose="02020603050405020304" pitchFamily="18" charset="0"/>
                <a:cs typeface="Times New Roman" panose="02020603050405020304" pitchFamily="18" charset="0"/>
              </a:rPr>
              <a:t>3 </a:t>
            </a:r>
            <a:r>
              <a:rPr lang="ar-SA" altLang="en-US" sz="2800">
                <a:solidFill>
                  <a:srgbClr val="002060"/>
                </a:solidFill>
                <a:latin typeface="Times New Roman" panose="02020603050405020304" pitchFamily="18" charset="0"/>
                <a:cs typeface="Times New Roman" panose="02020603050405020304" pitchFamily="18" charset="0"/>
              </a:rPr>
              <a:t>, </a:t>
            </a:r>
            <a:r>
              <a:rPr lang="en-US" altLang="en-US" sz="2800">
                <a:solidFill>
                  <a:srgbClr val="002060"/>
                </a:solidFill>
                <a:latin typeface="Times New Roman" panose="02020603050405020304" pitchFamily="18" charset="0"/>
                <a:cs typeface="Times New Roman" panose="02020603050405020304" pitchFamily="18" charset="0"/>
              </a:rPr>
              <a:t>N</a:t>
            </a:r>
            <a:r>
              <a:rPr lang="en-US" altLang="en-US" sz="2800" baseline="-30000">
                <a:solidFill>
                  <a:srgbClr val="002060"/>
                </a:solidFill>
                <a:latin typeface="Times New Roman" panose="02020603050405020304" pitchFamily="18" charset="0"/>
                <a:cs typeface="Times New Roman" panose="02020603050405020304" pitchFamily="18" charset="0"/>
              </a:rPr>
              <a:t>2</a:t>
            </a:r>
            <a:r>
              <a:rPr lang="en-US" altLang="en-US" sz="2800">
                <a:solidFill>
                  <a:srgbClr val="002060"/>
                </a:solidFill>
                <a:latin typeface="Times New Roman" panose="02020603050405020304" pitchFamily="18" charset="0"/>
                <a:cs typeface="Times New Roman" panose="02020603050405020304" pitchFamily="18" charset="0"/>
              </a:rPr>
              <a:t>O</a:t>
            </a:r>
            <a:r>
              <a:rPr lang="ar-SA" altLang="en-US" sz="2800" baseline="-30000">
                <a:solidFill>
                  <a:srgbClr val="002060"/>
                </a:solidFill>
                <a:latin typeface="Times New Roman" panose="02020603050405020304" pitchFamily="18" charset="0"/>
                <a:cs typeface="B Zar" panose="00000400000000000000" pitchFamily="2" charset="-78"/>
              </a:rPr>
              <a:t> </a:t>
            </a:r>
            <a:r>
              <a:rPr lang="ar-SA" altLang="en-US" sz="2800">
                <a:solidFill>
                  <a:srgbClr val="002060"/>
                </a:solidFill>
                <a:latin typeface="Times New Roman" panose="02020603050405020304" pitchFamily="18" charset="0"/>
                <a:cs typeface="B Zar" panose="00000400000000000000" pitchFamily="2" charset="-78"/>
              </a:rPr>
              <a:t>تركيبات به سه گروه زير تقسيم مي شوند:</a:t>
            </a:r>
            <a:endParaRPr lang="en-US" altLang="en-US" sz="2800">
              <a:solidFill>
                <a:srgbClr val="002060"/>
              </a:solidFill>
              <a:latin typeface="Arial" panose="020B0604020202020204" pitchFamily="34" charset="0"/>
              <a:cs typeface="Arial" panose="020B0604020202020204" pitchFamily="34" charset="0"/>
            </a:endParaRPr>
          </a:p>
          <a:p>
            <a:pPr>
              <a:lnSpc>
                <a:spcPct val="150000"/>
              </a:lnSpc>
              <a:spcBef>
                <a:spcPct val="0"/>
              </a:spcBef>
              <a:buClrTx/>
              <a:buSzTx/>
              <a:buFontTx/>
              <a:buNone/>
            </a:pPr>
            <a:r>
              <a:rPr lang="ar-SA" altLang="en-US" sz="2800">
                <a:solidFill>
                  <a:srgbClr val="002060"/>
                </a:solidFill>
                <a:latin typeface="Times New Roman" panose="02020603050405020304" pitchFamily="18" charset="0"/>
                <a:cs typeface="B Zar" panose="00000400000000000000" pitchFamily="2" charset="-78"/>
              </a:rPr>
              <a:t>الف) تركيبات دوتايي فلز با نافلز</a:t>
            </a:r>
            <a:endParaRPr lang="en-US" altLang="en-US" sz="2800">
              <a:solidFill>
                <a:srgbClr val="002060"/>
              </a:solidFill>
              <a:latin typeface="Arial" panose="020B0604020202020204" pitchFamily="34" charset="0"/>
              <a:cs typeface="Arial" panose="020B0604020202020204" pitchFamily="34" charset="0"/>
            </a:endParaRPr>
          </a:p>
          <a:p>
            <a:pPr>
              <a:lnSpc>
                <a:spcPct val="150000"/>
              </a:lnSpc>
              <a:spcBef>
                <a:spcPct val="0"/>
              </a:spcBef>
              <a:buClrTx/>
              <a:buSzTx/>
              <a:buFontTx/>
              <a:buNone/>
            </a:pPr>
            <a:r>
              <a:rPr lang="ar-SA" altLang="en-US" sz="2800">
                <a:solidFill>
                  <a:srgbClr val="002060"/>
                </a:solidFill>
                <a:latin typeface="Times New Roman" panose="02020603050405020304" pitchFamily="18" charset="0"/>
                <a:cs typeface="B Zar" panose="00000400000000000000" pitchFamily="2" charset="-78"/>
              </a:rPr>
              <a:t>ب) تركيبات دوتايي نافلز با نافلز</a:t>
            </a:r>
            <a:endParaRPr lang="en-US" altLang="en-US" sz="2800">
              <a:solidFill>
                <a:srgbClr val="002060"/>
              </a:solidFill>
              <a:latin typeface="Arial" panose="020B0604020202020204" pitchFamily="34" charset="0"/>
              <a:cs typeface="Arial" panose="020B0604020202020204" pitchFamily="34" charset="0"/>
            </a:endParaRPr>
          </a:p>
          <a:p>
            <a:pPr>
              <a:lnSpc>
                <a:spcPct val="150000"/>
              </a:lnSpc>
              <a:spcBef>
                <a:spcPct val="0"/>
              </a:spcBef>
              <a:buClrTx/>
              <a:buSzTx/>
              <a:buFontTx/>
              <a:buNone/>
            </a:pPr>
            <a:r>
              <a:rPr lang="ar-SA" altLang="en-US" sz="2800">
                <a:solidFill>
                  <a:srgbClr val="002060"/>
                </a:solidFill>
                <a:latin typeface="Times New Roman" panose="02020603050405020304" pitchFamily="18" charset="0"/>
                <a:cs typeface="B Zar" panose="00000400000000000000" pitchFamily="2" charset="-78"/>
              </a:rPr>
              <a:t>ج) تركيب هاي دوتايي هيدروژن و نافلز كه در واقع يك نوع تركيب دوتايي نافلز با نافلز است.</a:t>
            </a:r>
            <a:endParaRPr lang="ar-SA" altLang="en-US" sz="2800">
              <a:solidFill>
                <a:srgbClr val="002060"/>
              </a:solidFill>
              <a:latin typeface="Arial" panose="020B0604020202020204" pitchFamily="34" charset="0"/>
              <a:cs typeface="Arial" panose="020B0604020202020204" pitchFamily="34" charset="0"/>
            </a:endParaRPr>
          </a:p>
        </p:txBody>
      </p:sp>
      <p:sp>
        <p:nvSpPr>
          <p:cNvPr id="12291" name="Footer Placeholder 2">
            <a:extLst>
              <a:ext uri="{FF2B5EF4-FFF2-40B4-BE49-F238E27FC236}">
                <a16:creationId xmlns:a16="http://schemas.microsoft.com/office/drawing/2014/main" id="{0D926B7B-9811-4F5E-A4CE-1BD33B29A12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3398F293-E937-4129-84FD-3D658122BA43}"/>
              </a:ext>
            </a:extLst>
          </p:cNvPr>
          <p:cNvSpPr>
            <a:spLocks noChangeArrowheads="1"/>
          </p:cNvSpPr>
          <p:nvPr/>
        </p:nvSpPr>
        <p:spPr bwMode="auto">
          <a:xfrm>
            <a:off x="228600" y="342900"/>
            <a:ext cx="8763000" cy="628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algn="just" eaLnBrk="1" hangingPunct="1">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الف) تركيبات دوتايي فلز</a:t>
            </a:r>
            <a:r>
              <a:rPr lang="ar-SA" altLang="en-US" sz="1800" b="1">
                <a:solidFill>
                  <a:srgbClr val="002060"/>
                </a:solidFill>
                <a:latin typeface="Calibri" panose="020F0502020204030204" pitchFamily="34" charset="0"/>
                <a:ea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 نافلز:</a:t>
            </a:r>
            <a:endParaRPr lang="en-US" altLang="en-US" sz="1800" b="1">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براي نوشتن فرمول شيميايي اين تركيبات بايد به روش زير عمل نماييم:</a:t>
            </a:r>
            <a:endParaRPr lang="en-US" altLang="en-US" sz="1800" b="1">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۱- </a:t>
            </a:r>
            <a:r>
              <a:rPr lang="ar-SA" altLang="en-US" sz="1800" b="1">
                <a:solidFill>
                  <a:srgbClr val="002060"/>
                </a:solidFill>
                <a:latin typeface="Times New Roman" panose="02020603050405020304" pitchFamily="18" charset="0"/>
                <a:cs typeface="B Zar" panose="00000400000000000000" pitchFamily="2" charset="-78"/>
              </a:rPr>
              <a:t>نماد شيميايي فلز را سمت چپ و نماد شيميايي غيرفلز را سمت راست مي نويسيم. درست مانند جايگاه آنها در جدول تناوبي.</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۲- </a:t>
            </a:r>
            <a:r>
              <a:rPr lang="ar-SA" altLang="en-US" sz="1800" b="1">
                <a:solidFill>
                  <a:srgbClr val="002060"/>
                </a:solidFill>
                <a:latin typeface="Times New Roman" panose="02020603050405020304" pitchFamily="18" charset="0"/>
                <a:cs typeface="B Zar" panose="00000400000000000000" pitchFamily="2" charset="-78"/>
              </a:rPr>
              <a:t>ظرفيت فلز را انديس غيرفلز و ظرفيت غيرفلز را انديس فلز قرار مي دهيم.</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۳- </a:t>
            </a:r>
            <a:r>
              <a:rPr lang="ar-SA" altLang="en-US" sz="1800" b="1">
                <a:solidFill>
                  <a:srgbClr val="002060"/>
                </a:solidFill>
                <a:latin typeface="Times New Roman" panose="02020603050405020304" pitchFamily="18" charset="0"/>
                <a:cs typeface="B Zar" panose="00000400000000000000" pitchFamily="2" charset="-78"/>
              </a:rPr>
              <a:t>در صورت امكان انديسها را ساده مي كنيم.</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مثال: مي خواهيم</a:t>
            </a:r>
            <a:r>
              <a:rPr lang="ar-SA" altLang="en-US" sz="1800" b="1">
                <a:solidFill>
                  <a:srgbClr val="002060"/>
                </a:solidFill>
                <a:latin typeface="Calibri" panose="020F0502020204030204" pitchFamily="34" charset="0"/>
                <a:cs typeface="B Zar" panose="00000400000000000000" pitchFamily="2" charset="-78"/>
              </a:rPr>
              <a:t> </a:t>
            </a:r>
            <a:r>
              <a:rPr lang="ar-SA" altLang="en-US" sz="1800" b="1">
                <a:solidFill>
                  <a:srgbClr val="002060"/>
                </a:solidFill>
                <a:latin typeface="Times New Roman" panose="02020603050405020304" pitchFamily="18" charset="0"/>
                <a:cs typeface="B Zar" panose="00000400000000000000" pitchFamily="2" charset="-78"/>
              </a:rPr>
              <a:t>فرمول تركيب اكسي‍ژن با آلومينيم را بنويسيم:</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۱- </a:t>
            </a:r>
            <a:r>
              <a:rPr lang="ar-SA" altLang="en-US" sz="1800" b="1">
                <a:solidFill>
                  <a:srgbClr val="002060"/>
                </a:solidFill>
                <a:latin typeface="Times New Roman" panose="02020603050405020304" pitchFamily="18" charset="0"/>
                <a:cs typeface="B Zar" panose="00000400000000000000" pitchFamily="2" charset="-78"/>
              </a:rPr>
              <a:t>نماد شيميايي فلز يعني نماد آلومينيم (</a:t>
            </a:r>
            <a:r>
              <a:rPr lang="en-US" altLang="en-US" sz="1800" b="1">
                <a:solidFill>
                  <a:srgbClr val="002060"/>
                </a:solidFill>
                <a:latin typeface="Calibri" panose="020F0502020204030204" pitchFamily="34" charset="0"/>
                <a:cs typeface="B Zar" panose="00000400000000000000" pitchFamily="2" charset="-78"/>
              </a:rPr>
              <a:t>Al</a:t>
            </a:r>
            <a:r>
              <a:rPr lang="ar-SA" altLang="en-US" sz="1800" b="1">
                <a:solidFill>
                  <a:srgbClr val="002060"/>
                </a:solidFill>
                <a:latin typeface="Times New Roman" panose="02020603050405020304" pitchFamily="18" charset="0"/>
                <a:cs typeface="B Zar" panose="00000400000000000000" pitchFamily="2" charset="-78"/>
              </a:rPr>
              <a:t>) را سمت چپ و نماد شيميايي غير فلز يعني اكسيژن (</a:t>
            </a:r>
            <a:r>
              <a:rPr lang="en-US" altLang="en-US" sz="1800" b="1">
                <a:solidFill>
                  <a:srgbClr val="002060"/>
                </a:solidFill>
                <a:latin typeface="Calibri" panose="020F0502020204030204" pitchFamily="34" charset="0"/>
                <a:cs typeface="B Zar" panose="00000400000000000000" pitchFamily="2" charset="-78"/>
              </a:rPr>
              <a:t>O</a:t>
            </a:r>
            <a:r>
              <a:rPr lang="ar-SA" altLang="en-US" sz="1800" b="1">
                <a:solidFill>
                  <a:srgbClr val="002060"/>
                </a:solidFill>
                <a:latin typeface="Times New Roman" panose="02020603050405020304" pitchFamily="18" charset="0"/>
                <a:cs typeface="B Zar" panose="00000400000000000000" pitchFamily="2" charset="-78"/>
              </a:rPr>
              <a:t>) را سمت راست مي نويسيم.</a:t>
            </a:r>
            <a:r>
              <a:rPr lang="en-US" altLang="en-US" sz="1800" b="1">
                <a:solidFill>
                  <a:srgbClr val="002060"/>
                </a:solidFill>
                <a:latin typeface="Arial" panose="020B0604020202020204" pitchFamily="34" charset="0"/>
                <a:cs typeface="B Zar" panose="00000400000000000000" pitchFamily="2" charset="-78"/>
              </a:rPr>
              <a:t>  </a:t>
            </a:r>
            <a:r>
              <a:rPr lang="en-US" altLang="en-US" sz="1800" b="1">
                <a:solidFill>
                  <a:srgbClr val="002060"/>
                </a:solidFill>
                <a:latin typeface="Calibri" panose="020F0502020204030204" pitchFamily="34" charset="0"/>
                <a:cs typeface="B Zar" panose="00000400000000000000" pitchFamily="2" charset="-78"/>
              </a:rPr>
              <a:t>Al O                                                                                                                                          </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۲- </a:t>
            </a:r>
            <a:r>
              <a:rPr lang="ar-SA" altLang="en-US" sz="1800" b="1">
                <a:solidFill>
                  <a:srgbClr val="002060"/>
                </a:solidFill>
                <a:latin typeface="Times New Roman" panose="02020603050405020304" pitchFamily="18" charset="0"/>
                <a:cs typeface="B Zar" panose="00000400000000000000" pitchFamily="2" charset="-78"/>
              </a:rPr>
              <a:t>ظرفيت فلز آلومينيم </a:t>
            </a:r>
            <a:r>
              <a:rPr lang="fa-IR" altLang="en-US" sz="1800" b="1">
                <a:solidFill>
                  <a:srgbClr val="002060"/>
                </a:solidFill>
                <a:latin typeface="Times New Roman" panose="02020603050405020304" pitchFamily="18" charset="0"/>
                <a:cs typeface="B Zar" panose="00000400000000000000" pitchFamily="2" charset="-78"/>
              </a:rPr>
              <a:t>۳</a:t>
            </a:r>
            <a:r>
              <a:rPr lang="ar-SA" altLang="en-US" sz="1800" b="1">
                <a:solidFill>
                  <a:srgbClr val="002060"/>
                </a:solidFill>
                <a:latin typeface="Times New Roman" panose="02020603050405020304" pitchFamily="18" charset="0"/>
                <a:cs typeface="B Zar" panose="00000400000000000000" pitchFamily="2" charset="-78"/>
              </a:rPr>
              <a:t> است كه به عنوان انديس غيرفلز قرار مي دهيم(</a:t>
            </a:r>
            <a:r>
              <a:rPr lang="ar-SA" altLang="en-US" sz="1800" b="1" baseline="-30000">
                <a:solidFill>
                  <a:srgbClr val="002060"/>
                </a:solidFill>
                <a:latin typeface="Times New Roman" panose="02020603050405020304" pitchFamily="18" charset="0"/>
                <a:cs typeface="B Zar" panose="00000400000000000000" pitchFamily="2" charset="-78"/>
              </a:rPr>
              <a:t>3</a:t>
            </a:r>
            <a:r>
              <a:rPr lang="en-US" altLang="en-US" sz="1800" b="1">
                <a:solidFill>
                  <a:srgbClr val="002060"/>
                </a:solidFill>
                <a:latin typeface="Calibri" panose="020F0502020204030204" pitchFamily="34" charset="0"/>
                <a:cs typeface="B Zar" panose="00000400000000000000" pitchFamily="2" charset="-78"/>
              </a:rPr>
              <a:t>Al O</a:t>
            </a:r>
            <a:r>
              <a:rPr lang="ar-SA" altLang="en-US" sz="1800" b="1">
                <a:solidFill>
                  <a:srgbClr val="002060"/>
                </a:solidFill>
                <a:latin typeface="Times New Roman" panose="02020603050405020304" pitchFamily="18" charset="0"/>
                <a:cs typeface="B Zar" panose="00000400000000000000" pitchFamily="2" charset="-78"/>
              </a:rPr>
              <a:t>). ظرفیت غیر فلز یعنی اکسیژن برابر </a:t>
            </a:r>
            <a:r>
              <a:rPr lang="fa-IR" altLang="en-US" sz="1800" b="1">
                <a:solidFill>
                  <a:srgbClr val="002060"/>
                </a:solidFill>
                <a:latin typeface="Times New Roman" panose="02020603050405020304" pitchFamily="18" charset="0"/>
                <a:cs typeface="B Zar" panose="00000400000000000000" pitchFamily="2" charset="-78"/>
              </a:rPr>
              <a:t>۲</a:t>
            </a:r>
            <a:r>
              <a:rPr lang="ar-SA" altLang="en-US" sz="1800" b="1">
                <a:solidFill>
                  <a:srgbClr val="002060"/>
                </a:solidFill>
                <a:latin typeface="Times New Roman" panose="02020603050405020304" pitchFamily="18" charset="0"/>
                <a:cs typeface="B Zar" panose="00000400000000000000" pitchFamily="2" charset="-78"/>
              </a:rPr>
              <a:t> است که به عنوان اندیس برای فلز قرار می دهیم. یعنی:</a:t>
            </a:r>
            <a:endParaRPr lang="en-US" altLang="en-US" sz="1800" b="1">
              <a:solidFill>
                <a:srgbClr val="002060"/>
              </a:solidFill>
              <a:latin typeface="Arial" panose="020B0604020202020204" pitchFamily="34" charset="0"/>
              <a:cs typeface="B Zar" panose="00000400000000000000" pitchFamily="2" charset="-78"/>
            </a:endParaRPr>
          </a:p>
          <a:p>
            <a:pPr algn="just" rtl="0">
              <a:lnSpc>
                <a:spcPct val="150000"/>
              </a:lnSpc>
              <a:spcBef>
                <a:spcPct val="0"/>
              </a:spcBef>
              <a:buClrTx/>
              <a:buSzTx/>
              <a:buFontTx/>
              <a:buNone/>
            </a:pPr>
            <a:r>
              <a:rPr lang="en-US" altLang="en-US" sz="1800" b="1">
                <a:solidFill>
                  <a:srgbClr val="002060"/>
                </a:solidFill>
                <a:latin typeface="Calibri" panose="020F0502020204030204" pitchFamily="34" charset="0"/>
                <a:cs typeface="B Zar" panose="00000400000000000000" pitchFamily="2" charset="-78"/>
              </a:rPr>
              <a:t>Al</a:t>
            </a:r>
            <a:r>
              <a:rPr lang="ar-SA" altLang="en-US" sz="1800" b="1" baseline="-30000">
                <a:solidFill>
                  <a:srgbClr val="002060"/>
                </a:solidFill>
                <a:latin typeface="Times New Roman" panose="02020603050405020304" pitchFamily="18" charset="0"/>
                <a:cs typeface="B Zar" panose="00000400000000000000" pitchFamily="2" charset="-78"/>
              </a:rPr>
              <a:t>2</a:t>
            </a:r>
            <a:r>
              <a:rPr lang="en-US" altLang="en-US" sz="1800" b="1">
                <a:solidFill>
                  <a:srgbClr val="002060"/>
                </a:solidFill>
                <a:latin typeface="Calibri" panose="020F0502020204030204" pitchFamily="34" charset="0"/>
                <a:cs typeface="B Zar" panose="00000400000000000000" pitchFamily="2" charset="-78"/>
              </a:rPr>
              <a:t>O</a:t>
            </a:r>
            <a:r>
              <a:rPr lang="ar-SA" altLang="en-US" sz="1800" b="1" baseline="-30000">
                <a:solidFill>
                  <a:srgbClr val="002060"/>
                </a:solidFill>
                <a:latin typeface="Times New Roman" panose="02020603050405020304" pitchFamily="18" charset="0"/>
                <a:cs typeface="B Zar" panose="00000400000000000000" pitchFamily="2" charset="-78"/>
              </a:rPr>
              <a:t>3</a:t>
            </a:r>
            <a:endParaRPr lang="en-US" altLang="en-US" sz="1800" b="1">
              <a:solidFill>
                <a:srgbClr val="002060"/>
              </a:solidFill>
              <a:latin typeface="Arial" panose="020B0604020202020204" pitchFamily="34" charset="0"/>
              <a:cs typeface="B Zar" panose="00000400000000000000" pitchFamily="2" charset="-78"/>
            </a:endParaRPr>
          </a:p>
          <a:p>
            <a:pPr algn="just">
              <a:lnSpc>
                <a:spcPct val="150000"/>
              </a:lnSpc>
              <a:spcBef>
                <a:spcPct val="0"/>
              </a:spcBef>
              <a:buClrTx/>
              <a:buSzTx/>
              <a:buFontTx/>
              <a:buNone/>
            </a:pPr>
            <a:r>
              <a:rPr lang="ar-SA" altLang="en-US" sz="1800" b="1">
                <a:solidFill>
                  <a:srgbClr val="002060"/>
                </a:solidFill>
                <a:latin typeface="Calibri" panose="020F0502020204030204" pitchFamily="34" charset="0"/>
                <a:cs typeface="B Zar" panose="00000400000000000000" pitchFamily="2" charset="-78"/>
              </a:rPr>
              <a:t> </a:t>
            </a:r>
            <a:r>
              <a:rPr lang="ar-SA" altLang="en-US" sz="1800" b="1">
                <a:solidFill>
                  <a:srgbClr val="002060"/>
                </a:solidFill>
                <a:latin typeface="Times New Roman" panose="02020603050405020304" pitchFamily="18" charset="0"/>
                <a:cs typeface="B Zar" panose="00000400000000000000" pitchFamily="2" charset="-78"/>
              </a:rPr>
              <a:t> 3- 2 با </a:t>
            </a:r>
            <a:r>
              <a:rPr lang="fa-IR" altLang="en-US" sz="1800" b="1">
                <a:solidFill>
                  <a:srgbClr val="002060"/>
                </a:solidFill>
                <a:latin typeface="Times New Roman" panose="02020603050405020304" pitchFamily="18" charset="0"/>
                <a:cs typeface="B Zar" panose="00000400000000000000" pitchFamily="2" charset="-78"/>
              </a:rPr>
              <a:t>۳</a:t>
            </a:r>
            <a:r>
              <a:rPr lang="ar-SA" altLang="en-US" sz="1800" b="1">
                <a:solidFill>
                  <a:srgbClr val="002060"/>
                </a:solidFill>
                <a:latin typeface="Times New Roman" panose="02020603050405020304" pitchFamily="18" charset="0"/>
                <a:cs typeface="B Zar" panose="00000400000000000000" pitchFamily="2" charset="-78"/>
              </a:rPr>
              <a:t> ساده نمي شود. بنابراين فرمول ما بدون تغيير مي ماند.</a:t>
            </a:r>
            <a:endParaRPr lang="en-US" altLang="en-US" sz="1800" b="1">
              <a:solidFill>
                <a:srgbClr val="002060"/>
              </a:solidFill>
              <a:latin typeface="Arial" panose="020B0604020202020204" pitchFamily="34" charset="0"/>
              <a:cs typeface="B Zar" panose="00000400000000000000" pitchFamily="2" charset="-78"/>
            </a:endParaRPr>
          </a:p>
          <a:p>
            <a:pPr algn="just" rtl="0">
              <a:lnSpc>
                <a:spcPct val="150000"/>
              </a:lnSpc>
              <a:spcBef>
                <a:spcPct val="0"/>
              </a:spcBef>
              <a:buClrTx/>
              <a:buSzTx/>
              <a:buFontTx/>
              <a:buNone/>
            </a:pPr>
            <a:r>
              <a:rPr lang="en-US" altLang="en-US" sz="1800" b="1">
                <a:solidFill>
                  <a:srgbClr val="002060"/>
                </a:solidFill>
                <a:latin typeface="Calibri" panose="020F0502020204030204" pitchFamily="34" charset="0"/>
                <a:cs typeface="B Zar" panose="00000400000000000000" pitchFamily="2" charset="-78"/>
              </a:rPr>
              <a:t>Al</a:t>
            </a:r>
            <a:r>
              <a:rPr lang="ar-SA" altLang="en-US" sz="1800" b="1" baseline="-30000">
                <a:solidFill>
                  <a:srgbClr val="002060"/>
                </a:solidFill>
                <a:latin typeface="Times New Roman" panose="02020603050405020304" pitchFamily="18" charset="0"/>
                <a:cs typeface="B Zar" panose="00000400000000000000" pitchFamily="2" charset="-78"/>
              </a:rPr>
              <a:t>2</a:t>
            </a:r>
            <a:r>
              <a:rPr lang="en-US" altLang="en-US" sz="1800" b="1">
                <a:solidFill>
                  <a:srgbClr val="002060"/>
                </a:solidFill>
                <a:latin typeface="Calibri" panose="020F0502020204030204" pitchFamily="34" charset="0"/>
                <a:cs typeface="B Zar" panose="00000400000000000000" pitchFamily="2" charset="-78"/>
              </a:rPr>
              <a:t>O</a:t>
            </a:r>
            <a:r>
              <a:rPr lang="ar-SA" altLang="en-US" sz="1800" b="1" baseline="-30000">
                <a:solidFill>
                  <a:srgbClr val="002060"/>
                </a:solidFill>
                <a:latin typeface="Times New Roman" panose="02020603050405020304" pitchFamily="18" charset="0"/>
                <a:cs typeface="B Zar" panose="00000400000000000000" pitchFamily="2" charset="-78"/>
              </a:rPr>
              <a:t>3</a:t>
            </a:r>
            <a:endParaRPr lang="ar-SA" altLang="en-US" sz="1800" b="1">
              <a:solidFill>
                <a:srgbClr val="002060"/>
              </a:solidFill>
              <a:latin typeface="Arial" panose="020B0604020202020204" pitchFamily="34" charset="0"/>
              <a:cs typeface="B Zar" panose="00000400000000000000" pitchFamily="2" charset="-78"/>
            </a:endParaRPr>
          </a:p>
        </p:txBody>
      </p:sp>
      <p:sp>
        <p:nvSpPr>
          <p:cNvPr id="13315" name="Footer Placeholder 2">
            <a:extLst>
              <a:ext uri="{FF2B5EF4-FFF2-40B4-BE49-F238E27FC236}">
                <a16:creationId xmlns:a16="http://schemas.microsoft.com/office/drawing/2014/main" id="{F6D63175-511F-439F-B26F-D99C8E74155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A1D9246F-C163-4CE0-92A9-1DD8512E3063}"/>
              </a:ext>
            </a:extLst>
          </p:cNvPr>
          <p:cNvSpPr>
            <a:spLocks noChangeArrowheads="1"/>
          </p:cNvSpPr>
          <p:nvPr/>
        </p:nvSpPr>
        <p:spPr bwMode="auto">
          <a:xfrm>
            <a:off x="381000" y="1136650"/>
            <a:ext cx="85344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algn="ctr" eaLnBrk="1" hangingPunct="1">
              <a:spcBef>
                <a:spcPct val="0"/>
              </a:spcBef>
              <a:buClrTx/>
              <a:buSzTx/>
              <a:buFontTx/>
              <a:buNone/>
            </a:pPr>
            <a:r>
              <a:rPr lang="ar-SA" altLang="en-US" sz="1600">
                <a:solidFill>
                  <a:srgbClr val="002060"/>
                </a:solidFill>
                <a:latin typeface="Calibri" panose="020F0502020204030204" pitchFamily="34" charset="0"/>
                <a:cs typeface="Times New Roman" panose="02020603050405020304" pitchFamily="18" charset="0"/>
              </a:rPr>
              <a:t> </a:t>
            </a:r>
            <a:r>
              <a:rPr lang="ar-SA" altLang="en-US" sz="1600">
                <a:solidFill>
                  <a:srgbClr val="002060"/>
                </a:solidFill>
                <a:latin typeface="Times New Roman" panose="02020603050405020304" pitchFamily="18" charset="0"/>
                <a:ea typeface="Times New Roman" panose="02020603050405020304" pitchFamily="18" charset="0"/>
                <a:cs typeface="B Zar" panose="00000400000000000000" pitchFamily="2" charset="-78"/>
              </a:rPr>
              <a:t> </a:t>
            </a: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نامگذاري:</a:t>
            </a:r>
            <a:endParaRPr lang="en-US" altLang="en-US" sz="1800">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ar-SA" altLang="en-US" sz="1600">
                <a:solidFill>
                  <a:srgbClr val="002060"/>
                </a:solidFill>
                <a:latin typeface="Calibri" panose="020F0502020204030204" pitchFamily="34" charset="0"/>
                <a:cs typeface="Arial" panose="020B0604020202020204" pitchFamily="34" charset="0"/>
              </a:rPr>
              <a:t> </a:t>
            </a:r>
            <a:r>
              <a:rPr lang="ar-SA" altLang="en-US" sz="1800" b="1">
                <a:solidFill>
                  <a:srgbClr val="002060"/>
                </a:solidFill>
                <a:latin typeface="Times New Roman" panose="02020603050405020304" pitchFamily="18" charset="0"/>
                <a:cs typeface="B Zar" panose="00000400000000000000" pitchFamily="2" charset="-78"/>
              </a:rPr>
              <a:t>براي نامگذاري اين تركيبات به روش زير عمل مي كنيم:</a:t>
            </a: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۱- </a:t>
            </a:r>
            <a:r>
              <a:rPr lang="ar-SA" altLang="en-US" sz="1800" b="1">
                <a:solidFill>
                  <a:srgbClr val="002060"/>
                </a:solidFill>
                <a:latin typeface="Times New Roman" panose="02020603050405020304" pitchFamily="18" charset="0"/>
                <a:cs typeface="B Zar" panose="00000400000000000000" pitchFamily="2" charset="-78"/>
              </a:rPr>
              <a:t>ابتدا نام فلز را مي نويسيم.</a:t>
            </a: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۲- </a:t>
            </a:r>
            <a:r>
              <a:rPr lang="ar-SA" altLang="en-US" sz="1800" b="1">
                <a:solidFill>
                  <a:srgbClr val="002060"/>
                </a:solidFill>
                <a:latin typeface="Times New Roman" panose="02020603050405020304" pitchFamily="18" charset="0"/>
                <a:cs typeface="B Zar" panose="00000400000000000000" pitchFamily="2" charset="-78"/>
              </a:rPr>
              <a:t>اگر فلز ما چند ظرفيتي بود ظرفيتي را كه در تركيب ما دارد، به صورت اعداد يوناني در پرانتز نمايش مي دهيم. اعداد يوناني به شكل زير هستند:</a:t>
            </a:r>
            <a:endParaRPr lang="fa-IR" altLang="en-US" sz="1800" b="1">
              <a:solidFill>
                <a:srgbClr val="002060"/>
              </a:solidFill>
              <a:latin typeface="Times New Roman" panose="02020603050405020304" pitchFamily="18" charset="0"/>
              <a:cs typeface="B Zar" panose="00000400000000000000" pitchFamily="2" charset="-78"/>
            </a:endParaRPr>
          </a:p>
          <a:p>
            <a:pPr algn="just">
              <a:lnSpc>
                <a:spcPct val="150000"/>
              </a:lnSpc>
              <a:spcBef>
                <a:spcPct val="0"/>
              </a:spcBef>
              <a:buClrTx/>
              <a:buSzTx/>
              <a:buFontTx/>
              <a:buNone/>
            </a:pPr>
            <a:endParaRPr lang="fa-IR" altLang="en-US" sz="1800" b="1">
              <a:solidFill>
                <a:srgbClr val="002060"/>
              </a:solidFill>
              <a:latin typeface="Times New Roman" panose="02020603050405020304" pitchFamily="18" charset="0"/>
              <a:cs typeface="B Zar" panose="00000400000000000000" pitchFamily="2" charset="-78"/>
            </a:endParaRPr>
          </a:p>
          <a:p>
            <a:pPr algn="just">
              <a:lnSpc>
                <a:spcPct val="150000"/>
              </a:lnSpc>
              <a:spcBef>
                <a:spcPct val="0"/>
              </a:spcBef>
              <a:buClrTx/>
              <a:buSzTx/>
              <a:buFontTx/>
              <a:buNone/>
            </a:pPr>
            <a:endParaRPr lang="fa-IR" altLang="en-US" sz="1800" b="1">
              <a:solidFill>
                <a:srgbClr val="002060"/>
              </a:solidFill>
              <a:latin typeface="Times New Roman" panose="02020603050405020304" pitchFamily="18" charset="0"/>
              <a:cs typeface="B Zar" panose="00000400000000000000" pitchFamily="2" charset="-78"/>
            </a:endParaRPr>
          </a:p>
          <a:p>
            <a:pPr algn="just">
              <a:lnSpc>
                <a:spcPct val="150000"/>
              </a:lnSpc>
              <a:spcBef>
                <a:spcPct val="0"/>
              </a:spcBef>
              <a:buClrTx/>
              <a:buSzTx/>
              <a:buFontTx/>
              <a:buNone/>
            </a:pP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۳- </a:t>
            </a:r>
            <a:r>
              <a:rPr lang="ar-SA" altLang="en-US" sz="1800" b="1">
                <a:solidFill>
                  <a:srgbClr val="002060"/>
                </a:solidFill>
                <a:latin typeface="Times New Roman" panose="02020603050405020304" pitchFamily="18" charset="0"/>
                <a:cs typeface="B Zar" panose="00000400000000000000" pitchFamily="2" charset="-78"/>
              </a:rPr>
              <a:t>نام غيرفلز را نوشته و پسوند " يد" را به انتهاي آن مي افزاييم. در بعضي از غيرفلزها با افزودن پسوند "يد" نام غيرفلز مقداري تغيير مي يابد. به عنوان مثال</a:t>
            </a:r>
            <a:r>
              <a:rPr lang="ar-SA" altLang="en-US" sz="1600">
                <a:solidFill>
                  <a:srgbClr val="002060"/>
                </a:solidFill>
                <a:latin typeface="Times New Roman" panose="02020603050405020304" pitchFamily="18" charset="0"/>
                <a:cs typeface="B Zar" panose="00000400000000000000" pitchFamily="2" charset="-78"/>
              </a:rPr>
              <a:t>:</a:t>
            </a:r>
            <a:endParaRPr lang="en-US" altLang="en-US" sz="1600">
              <a:solidFill>
                <a:srgbClr val="002060"/>
              </a:solidFill>
              <a:latin typeface="Arial" panose="020B0604020202020204" pitchFamily="34" charset="0"/>
              <a:cs typeface="Arial" panose="020B0604020202020204" pitchFamily="34" charset="0"/>
            </a:endParaRPr>
          </a:p>
          <a:p>
            <a:pPr algn="ctr">
              <a:spcBef>
                <a:spcPct val="0"/>
              </a:spcBef>
              <a:buClrTx/>
              <a:buSzTx/>
              <a:buFontTx/>
              <a:buNone/>
            </a:pPr>
            <a:r>
              <a:rPr lang="ar-SA" altLang="en-US" sz="1600">
                <a:solidFill>
                  <a:srgbClr val="002060"/>
                </a:solidFill>
                <a:latin typeface="Calibri" panose="020F0502020204030204" pitchFamily="34" charset="0"/>
                <a:cs typeface="Arial" panose="020B0604020202020204" pitchFamily="34" charset="0"/>
              </a:rPr>
              <a:t>                     </a:t>
            </a:r>
            <a:r>
              <a:rPr lang="ar-SA" altLang="en-US" sz="1600">
                <a:solidFill>
                  <a:srgbClr val="002060"/>
                </a:solidFill>
                <a:latin typeface="Times New Roman" panose="02020603050405020304" pitchFamily="18" charset="0"/>
                <a:cs typeface="B Zar" panose="00000400000000000000" pitchFamily="2" charset="-78"/>
              </a:rPr>
              <a:t> </a:t>
            </a:r>
            <a:endParaRPr lang="en-US" altLang="en-US" sz="1600">
              <a:solidFill>
                <a:srgbClr val="002060"/>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16E28D11-4632-4961-BB89-D672D5DA644B}"/>
              </a:ext>
            </a:extLst>
          </p:cNvPr>
          <p:cNvGraphicFramePr>
            <a:graphicFrameLocks noGrp="1"/>
          </p:cNvGraphicFramePr>
          <p:nvPr/>
        </p:nvGraphicFramePr>
        <p:xfrm>
          <a:off x="1295400" y="5334000"/>
          <a:ext cx="6400800" cy="741363"/>
        </p:xfrm>
        <a:graphic>
          <a:graphicData uri="http://schemas.openxmlformats.org/drawingml/2006/table">
            <a:tbl>
              <a:tblPr rtl="1" firstRow="1" bandRow="1">
                <a:tableStyleId>{93296810-A885-4BE3-A3E7-6D5BEEA58F35}</a:tableStyleId>
              </a:tblPr>
              <a:tblGrid>
                <a:gridCol w="1280160">
                  <a:extLst>
                    <a:ext uri="{9D8B030D-6E8A-4147-A177-3AD203B41FA5}">
                      <a16:colId xmlns:a16="http://schemas.microsoft.com/office/drawing/2014/main" val="20000"/>
                    </a:ext>
                  </a:extLst>
                </a:gridCol>
                <a:gridCol w="957732">
                  <a:extLst>
                    <a:ext uri="{9D8B030D-6E8A-4147-A177-3AD203B41FA5}">
                      <a16:colId xmlns:a16="http://schemas.microsoft.com/office/drawing/2014/main" val="20001"/>
                    </a:ext>
                  </a:extLst>
                </a:gridCol>
                <a:gridCol w="1602588">
                  <a:extLst>
                    <a:ext uri="{9D8B030D-6E8A-4147-A177-3AD203B41FA5}">
                      <a16:colId xmlns:a16="http://schemas.microsoft.com/office/drawing/2014/main" val="20002"/>
                    </a:ext>
                  </a:extLst>
                </a:gridCol>
                <a:gridCol w="1280160">
                  <a:extLst>
                    <a:ext uri="{9D8B030D-6E8A-4147-A177-3AD203B41FA5}">
                      <a16:colId xmlns:a16="http://schemas.microsoft.com/office/drawing/2014/main" val="20003"/>
                    </a:ext>
                  </a:extLst>
                </a:gridCol>
                <a:gridCol w="1280160">
                  <a:extLst>
                    <a:ext uri="{9D8B030D-6E8A-4147-A177-3AD203B41FA5}">
                      <a16:colId xmlns:a16="http://schemas.microsoft.com/office/drawing/2014/main" val="20004"/>
                    </a:ext>
                  </a:extLst>
                </a:gridCol>
              </a:tblGrid>
              <a:tr h="370682">
                <a:tc>
                  <a:txBody>
                    <a:bodyPr/>
                    <a:lstStyle/>
                    <a:p>
                      <a:pPr algn="ctr" rtl="1"/>
                      <a:r>
                        <a:rPr kumimoji="0" lang="fa-IR" sz="1800" u="none" strike="noStrike" cap="none" normalizeH="0" baseline="0" dirty="0">
                          <a:ln>
                            <a:noFill/>
                          </a:ln>
                          <a:solidFill>
                            <a:srgbClr val="FF0000"/>
                          </a:solidFill>
                          <a:effectLst/>
                          <a:cs typeface="B Zar" pitchFamily="2" charset="-78"/>
                        </a:rPr>
                        <a:t> </a:t>
                      </a:r>
                      <a:r>
                        <a:rPr kumimoji="0" lang="ar-SA" sz="1800" u="none" strike="noStrike" cap="none" normalizeH="0" baseline="0" dirty="0">
                          <a:ln>
                            <a:noFill/>
                          </a:ln>
                          <a:solidFill>
                            <a:srgbClr val="FF0000"/>
                          </a:solidFill>
                          <a:effectLst/>
                          <a:cs typeface="B Zar" pitchFamily="2" charset="-78"/>
                        </a:rPr>
                        <a:t>اكسيژن </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solidFill>
                            <a:srgbClr val="FF0000"/>
                          </a:solidFill>
                          <a:effectLst/>
                          <a:cs typeface="B Zar" pitchFamily="2" charset="-78"/>
                        </a:rPr>
                        <a:t> نيتروژن </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solidFill>
                            <a:srgbClr val="FF0000"/>
                          </a:solidFill>
                          <a:effectLst/>
                          <a:cs typeface="B Zar" pitchFamily="2" charset="-78"/>
                        </a:rPr>
                        <a:t>گوگرد (سولفور) </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solidFill>
                            <a:srgbClr val="FF0000"/>
                          </a:solidFill>
                          <a:effectLst/>
                          <a:cs typeface="B Zar" pitchFamily="2" charset="-78"/>
                        </a:rPr>
                        <a:t>  فسفر </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solidFill>
                            <a:srgbClr val="FF0000"/>
                          </a:solidFill>
                          <a:effectLst/>
                          <a:cs typeface="B Zar" pitchFamily="2" charset="-78"/>
                        </a:rPr>
                        <a:t>هيدروژن </a:t>
                      </a:r>
                      <a:endParaRPr lang="fa-IR" sz="1800" b="1" dirty="0">
                        <a:solidFill>
                          <a:srgbClr val="FF0000"/>
                        </a:solidFill>
                        <a:cs typeface="B Zar" pitchFamily="2" charset="-78"/>
                      </a:endParaRPr>
                    </a:p>
                  </a:txBody>
                  <a:tcPr marT="45700" marB="45700"/>
                </a:tc>
                <a:extLst>
                  <a:ext uri="{0D108BD9-81ED-4DB2-BD59-A6C34878D82A}">
                    <a16:rowId xmlns:a16="http://schemas.microsoft.com/office/drawing/2014/main" val="10000"/>
                  </a:ext>
                </a:extLst>
              </a:tr>
              <a:tr h="370682">
                <a:tc>
                  <a:txBody>
                    <a:bodyPr/>
                    <a:lstStyle/>
                    <a:p>
                      <a:pPr algn="ctr" rtl="1"/>
                      <a:r>
                        <a:rPr kumimoji="0" lang="ar-SA" sz="1800" u="none" strike="noStrike" cap="none" normalizeH="0" baseline="0" dirty="0">
                          <a:ln>
                            <a:noFill/>
                          </a:ln>
                          <a:effectLst/>
                          <a:cs typeface="B Zar" pitchFamily="2" charset="-78"/>
                        </a:rPr>
                        <a:t>اكسيد</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effectLst/>
                          <a:cs typeface="B Zar" pitchFamily="2" charset="-78"/>
                        </a:rPr>
                        <a:t>نيتريد</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effectLst/>
                          <a:cs typeface="B Zar" pitchFamily="2" charset="-78"/>
                        </a:rPr>
                        <a:t>سولفيد</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effectLst/>
                          <a:cs typeface="B Zar" pitchFamily="2" charset="-78"/>
                        </a:rPr>
                        <a:t>فسفيد</a:t>
                      </a:r>
                      <a:endParaRPr lang="fa-IR" sz="1800" b="1" dirty="0">
                        <a:solidFill>
                          <a:srgbClr val="FF0000"/>
                        </a:solidFill>
                        <a:cs typeface="B Zar" pitchFamily="2" charset="-78"/>
                      </a:endParaRPr>
                    </a:p>
                  </a:txBody>
                  <a:tcPr marT="45700" marB="45700"/>
                </a:tc>
                <a:tc>
                  <a:txBody>
                    <a:bodyPr/>
                    <a:lstStyle/>
                    <a:p>
                      <a:pPr algn="ctr" rtl="1"/>
                      <a:r>
                        <a:rPr kumimoji="0" lang="ar-SA" sz="1800" u="none" strike="noStrike" cap="none" normalizeH="0" baseline="0" dirty="0">
                          <a:ln>
                            <a:noFill/>
                          </a:ln>
                          <a:effectLst/>
                          <a:cs typeface="B Zar" pitchFamily="2" charset="-78"/>
                        </a:rPr>
                        <a:t>هيدريد</a:t>
                      </a:r>
                      <a:endParaRPr lang="fa-IR" sz="1800" b="1" dirty="0">
                        <a:solidFill>
                          <a:srgbClr val="FF0000"/>
                        </a:solidFill>
                        <a:cs typeface="B Zar" pitchFamily="2" charset="-78"/>
                      </a:endParaRPr>
                    </a:p>
                  </a:txBody>
                  <a:tcPr marT="45700" marB="45700"/>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62F066B2-DF2B-48BE-88D8-F9DD056C3AAB}"/>
              </a:ext>
            </a:extLst>
          </p:cNvPr>
          <p:cNvGraphicFramePr>
            <a:graphicFrameLocks noGrp="1"/>
          </p:cNvGraphicFramePr>
          <p:nvPr/>
        </p:nvGraphicFramePr>
        <p:xfrm>
          <a:off x="1447800" y="3352800"/>
          <a:ext cx="6096000" cy="741363"/>
        </p:xfrm>
        <a:graphic>
          <a:graphicData uri="http://schemas.openxmlformats.org/drawingml/2006/table">
            <a:tbl>
              <a:tblPr rtl="1" firstRow="1" bandRow="1">
                <a:tableStyleId>{125E5076-3810-47DD-B79F-674D7AD40C01}</a:tableStyleId>
              </a:tblPr>
              <a:tblGrid>
                <a:gridCol w="609600">
                  <a:extLst>
                    <a:ext uri="{9D8B030D-6E8A-4147-A177-3AD203B41FA5}">
                      <a16:colId xmlns:a16="http://schemas.microsoft.com/office/drawing/2014/main" val="20000"/>
                    </a:ext>
                  </a:extLst>
                </a:gridCol>
                <a:gridCol w="467436">
                  <a:extLst>
                    <a:ext uri="{9D8B030D-6E8A-4147-A177-3AD203B41FA5}">
                      <a16:colId xmlns:a16="http://schemas.microsoft.com/office/drawing/2014/main" val="20001"/>
                    </a:ext>
                  </a:extLst>
                </a:gridCol>
                <a:gridCol w="751764">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370682">
                <a:tc>
                  <a:txBody>
                    <a:bodyPr/>
                    <a:lstStyle/>
                    <a:p>
                      <a:pPr rtl="1"/>
                      <a:r>
                        <a:rPr lang="fa-IR" sz="1800" dirty="0"/>
                        <a:t>10</a:t>
                      </a:r>
                      <a:endParaRPr lang="fa-IR" sz="1800" dirty="0">
                        <a:solidFill>
                          <a:srgbClr val="FF0000"/>
                        </a:solidFill>
                      </a:endParaRPr>
                    </a:p>
                  </a:txBody>
                  <a:tcPr marT="45700" marB="45700"/>
                </a:tc>
                <a:tc>
                  <a:txBody>
                    <a:bodyPr/>
                    <a:lstStyle/>
                    <a:p>
                      <a:pPr rtl="1"/>
                      <a:r>
                        <a:rPr lang="fa-IR" sz="1800" dirty="0"/>
                        <a:t>9</a:t>
                      </a:r>
                      <a:endParaRPr lang="fa-IR" sz="1800" dirty="0">
                        <a:solidFill>
                          <a:srgbClr val="FF0000"/>
                        </a:solidFill>
                      </a:endParaRPr>
                    </a:p>
                  </a:txBody>
                  <a:tcPr marT="45700" marB="45700"/>
                </a:tc>
                <a:tc>
                  <a:txBody>
                    <a:bodyPr/>
                    <a:lstStyle/>
                    <a:p>
                      <a:pPr rtl="1"/>
                      <a:r>
                        <a:rPr lang="fa-IR" sz="1800" dirty="0"/>
                        <a:t>8</a:t>
                      </a:r>
                      <a:endParaRPr lang="fa-IR" sz="1800" dirty="0">
                        <a:solidFill>
                          <a:srgbClr val="FF0000"/>
                        </a:solidFill>
                      </a:endParaRPr>
                    </a:p>
                  </a:txBody>
                  <a:tcPr marT="45700" marB="45700"/>
                </a:tc>
                <a:tc>
                  <a:txBody>
                    <a:bodyPr/>
                    <a:lstStyle/>
                    <a:p>
                      <a:pPr rtl="1"/>
                      <a:r>
                        <a:rPr lang="fa-IR" sz="1800" dirty="0"/>
                        <a:t>7</a:t>
                      </a:r>
                      <a:endParaRPr lang="fa-IR" sz="1800" dirty="0">
                        <a:solidFill>
                          <a:srgbClr val="FF0000"/>
                        </a:solidFill>
                      </a:endParaRPr>
                    </a:p>
                  </a:txBody>
                  <a:tcPr marT="45700" marB="45700"/>
                </a:tc>
                <a:tc>
                  <a:txBody>
                    <a:bodyPr/>
                    <a:lstStyle/>
                    <a:p>
                      <a:pPr rtl="1"/>
                      <a:r>
                        <a:rPr lang="fa-IR" sz="1800" dirty="0"/>
                        <a:t>6</a:t>
                      </a:r>
                      <a:endParaRPr lang="fa-IR" sz="1800" dirty="0">
                        <a:solidFill>
                          <a:srgbClr val="FF0000"/>
                        </a:solidFill>
                      </a:endParaRPr>
                    </a:p>
                  </a:txBody>
                  <a:tcPr marT="45700" marB="45700"/>
                </a:tc>
                <a:tc>
                  <a:txBody>
                    <a:bodyPr/>
                    <a:lstStyle/>
                    <a:p>
                      <a:pPr rtl="1"/>
                      <a:r>
                        <a:rPr lang="fa-IR" sz="1800" dirty="0"/>
                        <a:t>5</a:t>
                      </a:r>
                      <a:endParaRPr lang="fa-IR" sz="1800" dirty="0">
                        <a:solidFill>
                          <a:srgbClr val="FF0000"/>
                        </a:solidFill>
                      </a:endParaRPr>
                    </a:p>
                  </a:txBody>
                  <a:tcPr marT="45700" marB="45700"/>
                </a:tc>
                <a:tc>
                  <a:txBody>
                    <a:bodyPr/>
                    <a:lstStyle/>
                    <a:p>
                      <a:pPr rtl="1"/>
                      <a:r>
                        <a:rPr lang="fa-IR" sz="1800" dirty="0"/>
                        <a:t>4</a:t>
                      </a:r>
                      <a:endParaRPr lang="fa-IR" sz="1800" dirty="0">
                        <a:solidFill>
                          <a:srgbClr val="FF0000"/>
                        </a:solidFill>
                      </a:endParaRPr>
                    </a:p>
                  </a:txBody>
                  <a:tcPr marT="45700" marB="45700"/>
                </a:tc>
                <a:tc>
                  <a:txBody>
                    <a:bodyPr/>
                    <a:lstStyle/>
                    <a:p>
                      <a:pPr rtl="1"/>
                      <a:r>
                        <a:rPr lang="fa-IR" sz="1800" dirty="0"/>
                        <a:t>3</a:t>
                      </a:r>
                      <a:endParaRPr lang="fa-IR" sz="1800" dirty="0">
                        <a:solidFill>
                          <a:srgbClr val="FF0000"/>
                        </a:solidFill>
                      </a:endParaRPr>
                    </a:p>
                  </a:txBody>
                  <a:tcPr marT="45700" marB="45700"/>
                </a:tc>
                <a:tc>
                  <a:txBody>
                    <a:bodyPr/>
                    <a:lstStyle/>
                    <a:p>
                      <a:pPr rtl="1"/>
                      <a:r>
                        <a:rPr lang="fa-IR" sz="1800" dirty="0"/>
                        <a:t>2</a:t>
                      </a:r>
                      <a:endParaRPr lang="fa-IR" sz="1800" dirty="0">
                        <a:solidFill>
                          <a:srgbClr val="FF0000"/>
                        </a:solidFill>
                      </a:endParaRPr>
                    </a:p>
                  </a:txBody>
                  <a:tcPr marT="45700" marB="45700"/>
                </a:tc>
                <a:tc>
                  <a:txBody>
                    <a:bodyPr/>
                    <a:lstStyle/>
                    <a:p>
                      <a:pPr rtl="1"/>
                      <a:r>
                        <a:rPr lang="fa-IR" sz="1800" dirty="0"/>
                        <a:t>1</a:t>
                      </a:r>
                      <a:endParaRPr lang="fa-IR" sz="1800" dirty="0">
                        <a:solidFill>
                          <a:srgbClr val="FF0000"/>
                        </a:solidFill>
                      </a:endParaRPr>
                    </a:p>
                  </a:txBody>
                  <a:tcPr marT="45700" marB="45700"/>
                </a:tc>
                <a:extLst>
                  <a:ext uri="{0D108BD9-81ED-4DB2-BD59-A6C34878D82A}">
                    <a16:rowId xmlns:a16="http://schemas.microsoft.com/office/drawing/2014/main" val="10000"/>
                  </a:ext>
                </a:extLst>
              </a:tr>
              <a:tr h="370682">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X</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IX</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VIII</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VII</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VI</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V</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IV</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III</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II</a:t>
                      </a:r>
                      <a:endParaRPr lang="fa-IR" sz="1800" b="1" dirty="0">
                        <a:solidFill>
                          <a:srgbClr val="00FF00"/>
                        </a:solidFill>
                        <a:latin typeface="Times New Roman" pitchFamily="18" charset="0"/>
                        <a:cs typeface="Times New Roman" pitchFamily="18" charset="0"/>
                      </a:endParaRPr>
                    </a:p>
                  </a:txBody>
                  <a:tcPr marT="45700" marB="45700"/>
                </a:tc>
                <a:tc>
                  <a:txBody>
                    <a:bodyPr/>
                    <a:lstStyle/>
                    <a:p>
                      <a:pPr rtl="1"/>
                      <a:r>
                        <a:rPr kumimoji="0" lang="en-US" sz="1800" b="1" u="none" strike="noStrike" cap="none" normalizeH="0" baseline="0" dirty="0">
                          <a:ln>
                            <a:noFill/>
                          </a:ln>
                          <a:solidFill>
                            <a:srgbClr val="00FF00"/>
                          </a:solidFill>
                          <a:effectLst/>
                          <a:latin typeface="Times New Roman" pitchFamily="18" charset="0"/>
                          <a:cs typeface="Times New Roman" pitchFamily="18" charset="0"/>
                        </a:rPr>
                        <a:t>I </a:t>
                      </a:r>
                      <a:endParaRPr lang="fa-IR" sz="1800" b="1" dirty="0">
                        <a:solidFill>
                          <a:srgbClr val="00FF00"/>
                        </a:solidFill>
                        <a:latin typeface="Times New Roman" pitchFamily="18" charset="0"/>
                        <a:cs typeface="Times New Roman" pitchFamily="18" charset="0"/>
                      </a:endParaRPr>
                    </a:p>
                  </a:txBody>
                  <a:tcPr marT="45700" marB="45700"/>
                </a:tc>
                <a:extLst>
                  <a:ext uri="{0D108BD9-81ED-4DB2-BD59-A6C34878D82A}">
                    <a16:rowId xmlns:a16="http://schemas.microsoft.com/office/drawing/2014/main" val="10001"/>
                  </a:ext>
                </a:extLst>
              </a:tr>
            </a:tbl>
          </a:graphicData>
        </a:graphic>
      </p:graphicFrame>
      <p:sp>
        <p:nvSpPr>
          <p:cNvPr id="14381" name="Footer Placeholder 4">
            <a:extLst>
              <a:ext uri="{FF2B5EF4-FFF2-40B4-BE49-F238E27FC236}">
                <a16:creationId xmlns:a16="http://schemas.microsoft.com/office/drawing/2014/main" id="{46E8DA24-5CD9-4DB2-8ADB-83C4AF1A62B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A7DE30E4-43B9-4BA2-AA42-12A79A46DB27}"/>
              </a:ext>
            </a:extLst>
          </p:cNvPr>
          <p:cNvSpPr>
            <a:spLocks noChangeArrowheads="1"/>
          </p:cNvSpPr>
          <p:nvPr/>
        </p:nvSpPr>
        <p:spPr bwMode="auto">
          <a:xfrm>
            <a:off x="152400" y="1447800"/>
            <a:ext cx="8763000"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algn="just">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اگر توجه نماييد فرمول شيميايي تركيب را از چپ به راست خوانديم، يعني همانطور كه نوشته بوديم. ابتدا فلز و سپس غيرفلز. در حالت كلي از الگوي زير پيروي مي نماييم:</a:t>
            </a:r>
            <a:endParaRPr lang="en-US" altLang="en-US" sz="1800" b="1">
              <a:solidFill>
                <a:srgbClr val="002060"/>
              </a:solidFill>
              <a:latin typeface="Arial" panose="020B0604020202020204" pitchFamily="34" charset="0"/>
              <a:ea typeface="Times New Roman" panose="02020603050405020304" pitchFamily="18" charset="0"/>
              <a:cs typeface="B Zar" panose="00000400000000000000" pitchFamily="2" charset="-78"/>
            </a:endParaRPr>
          </a:p>
          <a:p>
            <a:pPr algn="ctr">
              <a:lnSpc>
                <a:spcPct val="150000"/>
              </a:lnSpc>
              <a:spcBef>
                <a:spcPct val="0"/>
              </a:spcBef>
              <a:buClrTx/>
              <a:buSzTx/>
              <a:buFontTx/>
              <a:buNone/>
            </a:pPr>
            <a:r>
              <a:rPr lang="ar-SA" altLang="en-US" sz="1800" b="1">
                <a:solidFill>
                  <a:srgbClr val="002060"/>
                </a:solidFill>
                <a:latin typeface="Times New Roman" panose="02020603050405020304" pitchFamily="18" charset="0"/>
                <a:ea typeface="Times New Roman" panose="02020603050405020304" pitchFamily="18" charset="0"/>
                <a:cs typeface="B Zar" panose="00000400000000000000" pitchFamily="2" charset="-78"/>
              </a:rPr>
              <a:t>" نام فلز + (ظرفيت فلزهاي چند ظرفيتي با اعداد يوناني) + نام غيرفلز + يد"</a:t>
            </a:r>
            <a:endParaRPr lang="en-US" altLang="en-US" sz="1800" b="1">
              <a:solidFill>
                <a:srgbClr val="002060"/>
              </a:solidFill>
              <a:latin typeface="Arial" panose="020B0604020202020204" pitchFamily="34" charset="0"/>
              <a:cs typeface="Arial" panose="020B0604020202020204" pitchFamily="34" charset="0"/>
            </a:endParaRPr>
          </a:p>
          <a:p>
            <a:pPr algn="ctr">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مثال:</a:t>
            </a:r>
            <a:r>
              <a:rPr lang="ar-SA" altLang="en-US" sz="1800" b="1">
                <a:solidFill>
                  <a:srgbClr val="002060"/>
                </a:solidFill>
                <a:latin typeface="Calibri" panose="020F0502020204030204" pitchFamily="34" charset="0"/>
                <a:cs typeface="Times New Roman" panose="02020603050405020304" pitchFamily="18" charset="0"/>
              </a:rPr>
              <a:t> </a:t>
            </a:r>
            <a:r>
              <a:rPr lang="ar-SA" altLang="en-US" sz="1800" b="1">
                <a:solidFill>
                  <a:srgbClr val="002060"/>
                </a:solidFill>
                <a:latin typeface="Times New Roman" panose="02020603050405020304" pitchFamily="18" charset="0"/>
                <a:cs typeface="B Zar" panose="00000400000000000000" pitchFamily="2" charset="-78"/>
              </a:rPr>
              <a:t> نام تركيب زير را بنويسيد.</a:t>
            </a:r>
            <a:r>
              <a:rPr lang="ar-SA" altLang="en-US" sz="1800" b="1">
                <a:solidFill>
                  <a:srgbClr val="002060"/>
                </a:solidFill>
                <a:latin typeface="Calibri" panose="020F0502020204030204" pitchFamily="34" charset="0"/>
                <a:cs typeface="Times New Roman" panose="02020603050405020304" pitchFamily="18" charset="0"/>
              </a:rPr>
              <a:t> </a:t>
            </a:r>
            <a:r>
              <a:rPr lang="ar-SA" altLang="en-US" sz="1800" b="1">
                <a:solidFill>
                  <a:srgbClr val="002060"/>
                </a:solidFill>
                <a:latin typeface="Times New Roman" panose="02020603050405020304" pitchFamily="18" charset="0"/>
                <a:cs typeface="B Zar" panose="00000400000000000000" pitchFamily="2" charset="-78"/>
              </a:rPr>
              <a:t> </a:t>
            </a:r>
            <a:endParaRPr lang="en-US" altLang="en-US" sz="1800" b="1">
              <a:solidFill>
                <a:srgbClr val="002060"/>
              </a:solidFill>
              <a:latin typeface="Arial" panose="020B0604020202020204" pitchFamily="34" charset="0"/>
              <a:cs typeface="Arial" panose="020B0604020202020204" pitchFamily="34" charset="0"/>
            </a:endParaRPr>
          </a:p>
          <a:p>
            <a:pPr algn="ctr" rtl="0">
              <a:lnSpc>
                <a:spcPct val="150000"/>
              </a:lnSpc>
              <a:spcBef>
                <a:spcPct val="0"/>
              </a:spcBef>
              <a:buClrTx/>
              <a:buSzTx/>
              <a:buFontTx/>
              <a:buNone/>
            </a:pPr>
            <a:r>
              <a:rPr lang="en-US" altLang="en-US" sz="2400" b="1">
                <a:solidFill>
                  <a:srgbClr val="002060"/>
                </a:solidFill>
                <a:latin typeface="Calibri" panose="020F0502020204030204" pitchFamily="34" charset="0"/>
                <a:cs typeface="B Zar" panose="00000400000000000000" pitchFamily="2" charset="-78"/>
              </a:rPr>
              <a:t>Al</a:t>
            </a:r>
            <a:r>
              <a:rPr lang="ar-SA" altLang="en-US" sz="2400" b="1" baseline="-30000">
                <a:solidFill>
                  <a:srgbClr val="002060"/>
                </a:solidFill>
                <a:latin typeface="Times New Roman" panose="02020603050405020304" pitchFamily="18" charset="0"/>
                <a:cs typeface="B Zar" panose="00000400000000000000" pitchFamily="2" charset="-78"/>
              </a:rPr>
              <a:t>2</a:t>
            </a:r>
            <a:r>
              <a:rPr lang="en-US" altLang="en-US" sz="2400" b="1">
                <a:solidFill>
                  <a:srgbClr val="002060"/>
                </a:solidFill>
                <a:latin typeface="Calibri" panose="020F0502020204030204" pitchFamily="34" charset="0"/>
                <a:cs typeface="B Zar" panose="00000400000000000000" pitchFamily="2" charset="-78"/>
              </a:rPr>
              <a:t>O</a:t>
            </a:r>
            <a:r>
              <a:rPr lang="ar-SA" altLang="en-US" sz="2400" b="1" baseline="-30000">
                <a:solidFill>
                  <a:srgbClr val="002060"/>
                </a:solidFill>
                <a:latin typeface="Times New Roman" panose="02020603050405020304" pitchFamily="18" charset="0"/>
                <a:cs typeface="B Zar" panose="00000400000000000000" pitchFamily="2" charset="-78"/>
              </a:rPr>
              <a:t>3</a:t>
            </a:r>
            <a:endParaRPr lang="en-US" altLang="en-US" sz="24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۱- </a:t>
            </a:r>
            <a:r>
              <a:rPr lang="ar-SA" altLang="en-US" sz="1800" b="1">
                <a:solidFill>
                  <a:srgbClr val="002060"/>
                </a:solidFill>
                <a:latin typeface="Times New Roman" panose="02020603050405020304" pitchFamily="18" charset="0"/>
                <a:cs typeface="B Zar" panose="00000400000000000000" pitchFamily="2" charset="-78"/>
              </a:rPr>
              <a:t>نام فلز را مي نويسيم: " آلومينيم"</a:t>
            </a: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۲- </a:t>
            </a:r>
            <a:r>
              <a:rPr lang="ar-SA" altLang="en-US" sz="1800" b="1">
                <a:solidFill>
                  <a:srgbClr val="002060"/>
                </a:solidFill>
                <a:latin typeface="Times New Roman" panose="02020603050405020304" pitchFamily="18" charset="0"/>
                <a:cs typeface="B Zar" panose="00000400000000000000" pitchFamily="2" charset="-78"/>
              </a:rPr>
              <a:t>فلز ما چند ظرفيتي نيست بنابراين نياز به نوشتن ظرفيت ندارد.</a:t>
            </a: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۳- </a:t>
            </a:r>
            <a:r>
              <a:rPr lang="ar-SA" altLang="en-US" sz="1800" b="1">
                <a:solidFill>
                  <a:srgbClr val="002060"/>
                </a:solidFill>
                <a:latin typeface="Times New Roman" panose="02020603050405020304" pitchFamily="18" charset="0"/>
                <a:cs typeface="B Zar" panose="00000400000000000000" pitchFamily="2" charset="-78"/>
              </a:rPr>
              <a:t>نام غيرفلز را مي نويسيم. " آلومينيم اكسيژن"</a:t>
            </a:r>
            <a:endParaRPr lang="en-US" altLang="en-US" sz="1800" b="1">
              <a:solidFill>
                <a:srgbClr val="002060"/>
              </a:solidFill>
              <a:latin typeface="Arial" panose="020B0604020202020204" pitchFamily="34" charset="0"/>
              <a:cs typeface="Arial" panose="020B0604020202020204" pitchFamily="34" charset="0"/>
            </a:endParaRPr>
          </a:p>
          <a:p>
            <a:pPr algn="just">
              <a:lnSpc>
                <a:spcPct val="150000"/>
              </a:lnSpc>
              <a:spcBef>
                <a:spcPct val="0"/>
              </a:spcBef>
              <a:buClrTx/>
              <a:buSzTx/>
              <a:buFontTx/>
              <a:buNone/>
            </a:pPr>
            <a:r>
              <a:rPr lang="fa-IR" altLang="en-US" sz="1800" b="1">
                <a:solidFill>
                  <a:srgbClr val="002060"/>
                </a:solidFill>
                <a:latin typeface="Times New Roman" panose="02020603050405020304" pitchFamily="18" charset="0"/>
                <a:cs typeface="B Zar" panose="00000400000000000000" pitchFamily="2" charset="-78"/>
              </a:rPr>
              <a:t>۴- </a:t>
            </a:r>
            <a:r>
              <a:rPr lang="ar-SA" altLang="en-US" sz="1800" b="1">
                <a:solidFill>
                  <a:srgbClr val="002060"/>
                </a:solidFill>
                <a:latin typeface="Times New Roman" panose="02020603050405020304" pitchFamily="18" charset="0"/>
                <a:cs typeface="B Zar" panose="00000400000000000000" pitchFamily="2" charset="-78"/>
              </a:rPr>
              <a:t>پسوند " يد" را افزوده و در صورت نياز نام غيرفلز را تغيير مي دهيم.</a:t>
            </a:r>
            <a:endParaRPr lang="en-US" altLang="en-US" sz="1800" b="1">
              <a:solidFill>
                <a:srgbClr val="002060"/>
              </a:solidFill>
              <a:latin typeface="Arial" panose="020B0604020202020204" pitchFamily="34" charset="0"/>
              <a:cs typeface="Arial" panose="020B0604020202020204" pitchFamily="34" charset="0"/>
            </a:endParaRPr>
          </a:p>
          <a:p>
            <a:pPr algn="ctr">
              <a:lnSpc>
                <a:spcPct val="150000"/>
              </a:lnSpc>
              <a:spcBef>
                <a:spcPct val="0"/>
              </a:spcBef>
              <a:buClrTx/>
              <a:buSzTx/>
              <a:buFontTx/>
              <a:buNone/>
            </a:pPr>
            <a:r>
              <a:rPr lang="ar-SA" altLang="en-US" sz="1800" b="1">
                <a:solidFill>
                  <a:srgbClr val="002060"/>
                </a:solidFill>
                <a:latin typeface="Times New Roman" panose="02020603050405020304" pitchFamily="18" charset="0"/>
                <a:cs typeface="B Zar" panose="00000400000000000000" pitchFamily="2" charset="-78"/>
              </a:rPr>
              <a:t>آلومينيم اكسيد</a:t>
            </a:r>
            <a:endParaRPr lang="ar-SA" altLang="en-US" sz="1800" b="1">
              <a:solidFill>
                <a:srgbClr val="002060"/>
              </a:solidFill>
              <a:latin typeface="Arial" panose="020B0604020202020204" pitchFamily="34" charset="0"/>
              <a:cs typeface="Arial" panose="020B0604020202020204" pitchFamily="34" charset="0"/>
            </a:endParaRPr>
          </a:p>
        </p:txBody>
      </p:sp>
      <p:sp>
        <p:nvSpPr>
          <p:cNvPr id="15363" name="Footer Placeholder 2">
            <a:extLst>
              <a:ext uri="{FF2B5EF4-FFF2-40B4-BE49-F238E27FC236}">
                <a16:creationId xmlns:a16="http://schemas.microsoft.com/office/drawing/2014/main" id="{18C48A25-F0F0-4E9F-ADB0-6B408246F9B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E8A6BCD-216F-4A34-A216-58D913BD0ED9}"/>
              </a:ext>
            </a:extLst>
          </p:cNvPr>
          <p:cNvSpPr>
            <a:spLocks noGrp="1"/>
          </p:cNvSpPr>
          <p:nvPr>
            <p:ph type="title"/>
          </p:nvPr>
        </p:nvSpPr>
        <p:spPr>
          <a:xfrm>
            <a:off x="457200" y="1066800"/>
            <a:ext cx="8458200" cy="4724400"/>
          </a:xfrm>
        </p:spPr>
        <p:txBody>
          <a:bodyPr>
            <a:normAutofit fontScale="90000"/>
          </a:bodyPr>
          <a:lstStyle/>
          <a:p>
            <a:pPr marL="484632" indent="0" algn="r" eaLnBrk="1" fontAlgn="auto" hangingPunct="1">
              <a:lnSpc>
                <a:spcPct val="150000"/>
              </a:lnSpc>
              <a:spcAft>
                <a:spcPts val="0"/>
              </a:spcAft>
              <a:defRPr/>
            </a:pPr>
            <a:r>
              <a:rPr lang="ar-SA" sz="1800" dirty="0">
                <a:solidFill>
                  <a:srgbClr val="002060"/>
                </a:solidFill>
                <a:effectLst/>
                <a:cs typeface="B Zar" pitchFamily="2" charset="-78"/>
              </a:rPr>
              <a:t>ب) تركيبات دوتايي نافلز - نافلز:</a:t>
            </a:r>
            <a:br>
              <a:rPr lang="en-US" sz="1800" dirty="0">
                <a:solidFill>
                  <a:srgbClr val="002060"/>
                </a:solidFill>
                <a:effectLst/>
                <a:cs typeface="B Zar" pitchFamily="2" charset="-78"/>
              </a:rPr>
            </a:br>
            <a:r>
              <a:rPr lang="ar-SA" sz="1800" dirty="0">
                <a:solidFill>
                  <a:srgbClr val="002060"/>
                </a:solidFill>
                <a:effectLst/>
                <a:cs typeface="B Zar" pitchFamily="2" charset="-78"/>
              </a:rPr>
              <a:t> - فرمول نويسي:</a:t>
            </a:r>
            <a:br>
              <a:rPr lang="en-US" sz="1800" dirty="0">
                <a:solidFill>
                  <a:srgbClr val="002060"/>
                </a:solidFill>
                <a:effectLst/>
                <a:cs typeface="B Zar" pitchFamily="2" charset="-78"/>
              </a:rPr>
            </a:br>
            <a:r>
              <a:rPr lang="ar-SA" sz="1800" dirty="0">
                <a:solidFill>
                  <a:srgbClr val="002060"/>
                </a:solidFill>
                <a:effectLst/>
                <a:cs typeface="B Zar" pitchFamily="2" charset="-78"/>
              </a:rPr>
              <a:t>براي نوشتن فرمول اين تركيبات شما بايد تشخيص بدهيد كه خاصيت فلزي كدام غيرفلز بيشتر است، سپس اين غيرفلز را فلز فرض كرده و فرمول نويسي را تقريباً مانند فرمول نويسي تركيبات فلز - نافلز انجام مي دهيم. براي تشخيص اينكه كدام يك از غيرفلزهاي ما ضعيف تر است از سري زير مي توان استفاده نمود:</a:t>
            </a:r>
            <a:r>
              <a:rPr lang="en-US" sz="1800" dirty="0">
                <a:solidFill>
                  <a:srgbClr val="002060"/>
                </a:solidFill>
                <a:effectLst/>
                <a:cs typeface="B Zar" pitchFamily="2" charset="-78"/>
              </a:rPr>
              <a:t>Si - B - P- H- C - S - I - Br - N - </a:t>
            </a:r>
            <a:r>
              <a:rPr lang="en-US" sz="1800" dirty="0" err="1">
                <a:solidFill>
                  <a:srgbClr val="002060"/>
                </a:solidFill>
                <a:effectLst/>
                <a:cs typeface="B Zar" pitchFamily="2" charset="-78"/>
              </a:rPr>
              <a:t>Cl</a:t>
            </a:r>
            <a:r>
              <a:rPr lang="en-US" sz="1800" dirty="0">
                <a:solidFill>
                  <a:srgbClr val="002060"/>
                </a:solidFill>
                <a:effectLst/>
                <a:cs typeface="B Zar" pitchFamily="2" charset="-78"/>
              </a:rPr>
              <a:t> - O –F  </a:t>
            </a:r>
            <a:br>
              <a:rPr lang="en-US" sz="1800" dirty="0">
                <a:solidFill>
                  <a:srgbClr val="002060"/>
                </a:solidFill>
                <a:effectLst/>
                <a:cs typeface="B Zar" pitchFamily="2" charset="-78"/>
              </a:rPr>
            </a:br>
            <a:r>
              <a:rPr lang="ar-SA" sz="1800" dirty="0">
                <a:solidFill>
                  <a:srgbClr val="002060"/>
                </a:solidFill>
                <a:effectLst/>
                <a:cs typeface="B Zar" pitchFamily="2" charset="-78"/>
              </a:rPr>
              <a:t>در سري فوق عناصري كه سمت چپ قرار دارند غيرفلزهاي ضعيف تري هستند و هرچه از چپ به راست پيش مي رويم غيرفلزها قويتر مي شوند.</a:t>
            </a:r>
            <a:br>
              <a:rPr lang="en-US" sz="1800" dirty="0">
                <a:solidFill>
                  <a:srgbClr val="002060"/>
                </a:solidFill>
                <a:effectLst/>
                <a:cs typeface="B Zar" pitchFamily="2" charset="-78"/>
              </a:rPr>
            </a:br>
            <a:r>
              <a:rPr lang="ar-SA" sz="1800" dirty="0">
                <a:solidFill>
                  <a:srgbClr val="002060"/>
                </a:solidFill>
                <a:effectLst/>
                <a:cs typeface="B Zar" pitchFamily="2" charset="-78"/>
              </a:rPr>
              <a:t>در صورتيكه نمي توانيد سري فوق را به خاطر بسپاريد از اصول هشتگانه ابتداي مقاله پيروي نماييد.</a:t>
            </a:r>
            <a:br>
              <a:rPr lang="en-US" sz="1800" dirty="0">
                <a:solidFill>
                  <a:srgbClr val="002060"/>
                </a:solidFill>
                <a:effectLst/>
                <a:cs typeface="B Zar" pitchFamily="2" charset="-78"/>
              </a:rPr>
            </a:br>
            <a:r>
              <a:rPr lang="ar-SA" sz="1800" dirty="0">
                <a:solidFill>
                  <a:srgbClr val="002060"/>
                </a:solidFill>
                <a:effectLst/>
                <a:cs typeface="B Zar" pitchFamily="2" charset="-78"/>
              </a:rPr>
              <a:t>براي فرمول نويسي تركيبات نافلز - نافلز به ترتيب زير عمل مي كنيم:</a:t>
            </a:r>
            <a:br>
              <a:rPr lang="en-US" sz="1800" dirty="0">
                <a:solidFill>
                  <a:srgbClr val="002060"/>
                </a:solidFill>
                <a:effectLst/>
                <a:cs typeface="B Zar" pitchFamily="2" charset="-78"/>
              </a:rPr>
            </a:br>
            <a:r>
              <a:rPr lang="fa-IR" sz="1800" dirty="0">
                <a:solidFill>
                  <a:srgbClr val="002060"/>
                </a:solidFill>
                <a:effectLst/>
                <a:cs typeface="B Zar" pitchFamily="2" charset="-78"/>
              </a:rPr>
              <a:t>۱- </a:t>
            </a:r>
            <a:r>
              <a:rPr lang="ar-SA" sz="1800" dirty="0">
                <a:solidFill>
                  <a:srgbClr val="002060"/>
                </a:solidFill>
                <a:effectLst/>
                <a:cs typeface="B Zar" pitchFamily="2" charset="-78"/>
              </a:rPr>
              <a:t>با توجه به توضيحات بالا نافلز ضعيف تر را شناسايي مي كنيم.</a:t>
            </a:r>
            <a:br>
              <a:rPr lang="en-US" sz="1800" dirty="0">
                <a:solidFill>
                  <a:srgbClr val="002060"/>
                </a:solidFill>
                <a:effectLst/>
                <a:cs typeface="B Zar" pitchFamily="2" charset="-78"/>
              </a:rPr>
            </a:br>
            <a:r>
              <a:rPr lang="fa-IR" sz="1800" dirty="0">
                <a:solidFill>
                  <a:srgbClr val="002060"/>
                </a:solidFill>
                <a:effectLst/>
                <a:cs typeface="B Zar" pitchFamily="2" charset="-78"/>
              </a:rPr>
              <a:t>۲- </a:t>
            </a:r>
            <a:r>
              <a:rPr lang="ar-SA" sz="1800" dirty="0">
                <a:solidFill>
                  <a:srgbClr val="002060"/>
                </a:solidFill>
                <a:effectLst/>
                <a:cs typeface="B Zar" pitchFamily="2" charset="-78"/>
              </a:rPr>
              <a:t>نماد شيميايي نافلز ضعيف تر را سمت چپ و نماد شيميايي نافلز قوييتر را سمت راست مي نويسيم.</a:t>
            </a:r>
            <a:br>
              <a:rPr lang="en-US" sz="1800" dirty="0">
                <a:solidFill>
                  <a:srgbClr val="002060"/>
                </a:solidFill>
                <a:effectLst/>
                <a:cs typeface="B Zar" pitchFamily="2" charset="-78"/>
              </a:rPr>
            </a:br>
            <a:r>
              <a:rPr lang="fa-IR" sz="1800" dirty="0">
                <a:solidFill>
                  <a:srgbClr val="002060"/>
                </a:solidFill>
                <a:effectLst/>
                <a:cs typeface="B Zar" pitchFamily="2" charset="-78"/>
              </a:rPr>
              <a:t>۳- </a:t>
            </a:r>
            <a:r>
              <a:rPr lang="ar-SA" sz="1800" dirty="0">
                <a:solidFill>
                  <a:srgbClr val="002060"/>
                </a:solidFill>
                <a:effectLst/>
                <a:cs typeface="B Zar" pitchFamily="2" charset="-78"/>
              </a:rPr>
              <a:t>ظرفيت غيرفلز سمت چپ را انديس غيرفلز سمت راست قرار داده و ظرفيت غيرفلز سمت راست را انديس غيرفلز سمت چپ قرار مي دهيم.</a:t>
            </a:r>
            <a:br>
              <a:rPr lang="en-US" sz="1800" dirty="0">
                <a:solidFill>
                  <a:srgbClr val="002060"/>
                </a:solidFill>
                <a:effectLst/>
                <a:cs typeface="B Zar" pitchFamily="2" charset="-78"/>
              </a:rPr>
            </a:br>
            <a:r>
              <a:rPr lang="fa-IR" sz="1800" dirty="0">
                <a:solidFill>
                  <a:srgbClr val="002060"/>
                </a:solidFill>
                <a:effectLst/>
                <a:cs typeface="B Zar" pitchFamily="2" charset="-78"/>
              </a:rPr>
              <a:t>۴- </a:t>
            </a:r>
            <a:r>
              <a:rPr lang="ar-SA" sz="1800" dirty="0">
                <a:solidFill>
                  <a:srgbClr val="002060"/>
                </a:solidFill>
                <a:effectLst/>
                <a:cs typeface="B Zar" pitchFamily="2" charset="-78"/>
              </a:rPr>
              <a:t>در صورت امكان انديس ها را ساده مي كنيم.</a:t>
            </a:r>
            <a:br>
              <a:rPr lang="en-US" sz="1800" dirty="0">
                <a:solidFill>
                  <a:srgbClr val="002060"/>
                </a:solidFill>
                <a:cs typeface="B Zar" pitchFamily="2" charset="-78"/>
              </a:rPr>
            </a:br>
            <a:endParaRPr lang="fa-IR" sz="1800" dirty="0">
              <a:solidFill>
                <a:srgbClr val="002060"/>
              </a:solidFill>
              <a:cs typeface="B Zar" pitchFamily="2" charset="-78"/>
            </a:endParaRPr>
          </a:p>
        </p:txBody>
      </p:sp>
      <p:sp>
        <p:nvSpPr>
          <p:cNvPr id="16387" name="Footer Placeholder 2">
            <a:extLst>
              <a:ext uri="{FF2B5EF4-FFF2-40B4-BE49-F238E27FC236}">
                <a16:creationId xmlns:a16="http://schemas.microsoft.com/office/drawing/2014/main" id="{B6BD1EBC-4AAA-451D-BB87-5326B376B28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eaLnBrk="0" hangingPunct="0">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Tahoma" panose="020B0604030504040204" pitchFamily="34" charset="0"/>
              </a:defRPr>
            </a:lvl1pPr>
            <a:lvl2pPr marL="742950" indent="-285750" algn="r" rtl="1" eaLnBrk="0" hangingPunct="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Tahoma" panose="020B0604030504040204" pitchFamily="34" charset="0"/>
              </a:defRPr>
            </a:lvl2pPr>
            <a:lvl3pPr marL="1143000" indent="-228600" algn="r" rtl="1" eaLnBrk="0" hangingPunct="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Tahoma" panose="020B0604030504040204" pitchFamily="34" charset="0"/>
              </a:defRPr>
            </a:lvl3pPr>
            <a:lvl4pPr marL="1600200" indent="-228600" algn="r" rtl="1" eaLnBrk="0" hangingPunct="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Tahoma" panose="020B0604030504040204" pitchFamily="34" charset="0"/>
              </a:defRPr>
            </a:lvl4pPr>
            <a:lvl5pPr marL="2057400" indent="-228600" algn="r" rtl="1" eaLnBrk="0" hangingPunct="0">
              <a:spcBef>
                <a:spcPct val="20000"/>
              </a:spcBef>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FF90B2"/>
              </a:buClr>
              <a:buFont typeface="Wingdings 2" panose="05020102010507070707" pitchFamily="18" charset="2"/>
              <a:buChar char=""/>
              <a:defRPr sz="1900">
                <a:solidFill>
                  <a:schemeClr val="tx1"/>
                </a:solidFill>
                <a:latin typeface="Century Gothic" panose="020B0502020202020204" pitchFamily="34" charset="0"/>
                <a:cs typeface="Tahoma" panose="020B0604030504040204" pitchFamily="34" charset="0"/>
              </a:defRPr>
            </a:lvl9pPr>
          </a:lstStyle>
          <a:p>
            <a:pPr rtl="0" eaLnBrk="1" hangingPunct="1">
              <a:spcBef>
                <a:spcPct val="0"/>
              </a:spcBef>
              <a:buClrTx/>
              <a:buSzTx/>
              <a:buFontTx/>
              <a:buNone/>
            </a:pPr>
            <a:r>
              <a:rPr lang="en-US" altLang="en-US" sz="1000">
                <a:latin typeface="Arial" panose="020B0604020202020204" pitchFamily="34" charset="0"/>
                <a:cs typeface="Arial" panose="020B0604020202020204" pitchFamily="34" charset="0"/>
              </a:rPr>
              <a:t>solgi 92</a:t>
            </a:r>
            <a:endParaRPr lang="fa-IR" altLang="en-US" sz="1000">
              <a:latin typeface="Arial" panose="020B0604020202020204" pitchFamily="34" charset="0"/>
              <a:cs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169</TotalTime>
  <Words>1746</Words>
  <Application>Microsoft Office PowerPoint</Application>
  <PresentationFormat>On-screen Show (4:3)</PresentationFormat>
  <Paragraphs>194</Paragraphs>
  <Slides>13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Century Gothic</vt:lpstr>
      <vt:lpstr>Tahoma</vt:lpstr>
      <vt:lpstr>Wingdings 2</vt:lpstr>
      <vt:lpstr>Verdana</vt:lpstr>
      <vt:lpstr>Calibri</vt:lpstr>
      <vt:lpstr>B Zar</vt:lpstr>
      <vt:lpstr>Times New Roman</vt:lpstr>
      <vt:lpstr>Arial Narrow</vt:lpstr>
      <vt:lpstr>Verve</vt:lpstr>
      <vt:lpstr>فرمول نویسی ونامگذاری ترکیبات معدنی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 تركيبات دوتايي نافلز - نافلز:  - فرمول نويسي: براي نوشتن فرمول اين تركيبات شما بايد تشخيص بدهيد كه خاصيت فلزي كدام غيرفلز بيشتر است، سپس اين غيرفلز را فلز فرض كرده و فرمول نويسي را تقريباً مانند فرمول نويسي تركيبات فلز - نافلز انجام مي دهيم. براي تشخيص اينكه كدام يك از غيرفلزهاي ما ضعيف تر است از سري زير مي توان استفاده نمود:Si - B - P- H- C - S - I - Br - N - Cl - O –F   در سري فوق عناصري كه سمت چپ قرار دارند غيرفلزهاي ضعيف تري هستند و هرچه از چپ به راست پيش مي رويم غيرفلزها قويتر مي شوند. در صورتيكه نمي توانيد سري فوق را به خاطر بسپاريد از اصول هشتگانه ابتداي مقاله پيروي نماييد. براي فرمول نويسي تركيبات نافلز - نافلز به ترتيب زير عمل مي كنيم: ۱- با توجه به توضيحات بالا نافلز ضعيف تر را شناسايي مي كنيم. ۲- نماد شيميايي نافلز ضعيف تر را سمت چپ و نماد شيميايي نافلز قوييتر را سمت راست مي نويسيم. ۳- ظرفيت غيرفلز سمت چپ را انديس غيرفلز سمت راست قرار داده و ظرفيت غيرفلز سمت راست را انديس غيرفلز سمت چپ قرار مي دهيم. ۴- در صورت امكان انديس ها را ساده مي كنيم. </vt:lpstr>
      <vt:lpstr>توجه نماييد غيرفلز سمت راست يا قويتر با كمترين ظرفيت خود در تركيب شركت مي نمايد. مثال: مي خواهيم فرمول تركيبات بدست آمده از فسفر و كلر را بدست آوريم. ۱- فسفر نسبت به كلرغيرفلز ضعيف تري است. ۲- نماد شيميايي فسفر را سمت چپ و كلر را سمت راست مي نويسيم. PCl 3- كلر از كمترين ظرفيت خود يعني ۱ استفاده مي نمايد ولي فسفر داراي دو ظرفيت ۳ و ۵ است بنابراين دو تركيب خواهيم داشت. PCl3 PCl5 4- انديس ها ساده تر نمي شوند.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فرمول نویسی و نامگذاری ترکیبات معدنی فرمول نویسی ونامگذاری ترکیبات معدنی</dc:title>
  <dc:creator>User1</dc:creator>
  <cp:lastModifiedBy>Amin Naderi</cp:lastModifiedBy>
  <cp:revision>92</cp:revision>
  <dcterms:created xsi:type="dcterms:W3CDTF">2013-03-10T19:20:41Z</dcterms:created>
  <dcterms:modified xsi:type="dcterms:W3CDTF">2021-02-01T11:28:31Z</dcterms:modified>
</cp:coreProperties>
</file>