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66" r:id="rId2"/>
    <p:sldId id="267" r:id="rId3"/>
    <p:sldId id="256" r:id="rId4"/>
    <p:sldId id="257" r:id="rId5"/>
    <p:sldId id="258" r:id="rId6"/>
    <p:sldId id="259" r:id="rId7"/>
    <p:sldId id="260" r:id="rId8"/>
    <p:sldId id="261" r:id="rId9"/>
    <p:sldId id="265" r:id="rId10"/>
    <p:sldId id="262" r:id="rId11"/>
    <p:sldId id="263"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92FAD-6ABB-4FDD-AF39-AF5E0705DCE5}" type="datetimeFigureOut">
              <a:rPr lang="en-US" smtClean="0"/>
              <a:pPr/>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2FF39-C5E4-41F0-B4CD-D776400EDA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2FF39-C5E4-41F0-B4CD-D776400EDA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4/16/2013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4/16/2013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12064"/>
            <a:ext cx="7772400" cy="2002536"/>
          </a:xfrm>
        </p:spPr>
        <p:txBody>
          <a:bodyPr/>
          <a:lstStyle/>
          <a:p>
            <a:pPr algn="ctr"/>
            <a:r>
              <a:rPr lang="fa-IR" sz="9600" dirty="0" smtClean="0">
                <a:latin typeface="_PDMS_Saleem_QuranFont" pitchFamily="2" charset="-78"/>
                <a:cs typeface="_PDMS_Saleem_QuranFont" pitchFamily="2" charset="-78"/>
              </a:rPr>
              <a:t>بسم الله الرحمن الرحیم</a:t>
            </a:r>
            <a:endParaRPr lang="en-US" sz="9600" dirty="0">
              <a:latin typeface="_PDMS_Saleem_QuranFont" pitchFamily="2" charset="-78"/>
              <a:cs typeface="_PDMS_Saleem_QuranFont" pitchFamily="2" charset="-78"/>
            </a:endParaRPr>
          </a:p>
        </p:txBody>
      </p:sp>
      <p:sp>
        <p:nvSpPr>
          <p:cNvPr id="5" name="Content Placeholder 4"/>
          <p:cNvSpPr>
            <a:spLocks noGrp="1"/>
          </p:cNvSpPr>
          <p:nvPr>
            <p:ph idx="1"/>
          </p:nvPr>
        </p:nvSpPr>
        <p:spPr>
          <a:xfrm>
            <a:off x="914400" y="2743200"/>
            <a:ext cx="7772400" cy="3612360"/>
          </a:xfrm>
        </p:spPr>
        <p:txBody>
          <a:bodyPr>
            <a:noAutofit/>
          </a:bodyPr>
          <a:lstStyle/>
          <a:p>
            <a:pPr algn="r"/>
            <a:r>
              <a:rPr lang="fa-IR" sz="5400" dirty="0" smtClean="0">
                <a:cs typeface="2  Davat" pitchFamily="2" charset="-78"/>
              </a:rPr>
              <a:t>نام استاد:آقای ویسی</a:t>
            </a:r>
          </a:p>
          <a:p>
            <a:pPr algn="r"/>
            <a:r>
              <a:rPr lang="fa-IR" sz="5400" dirty="0" smtClean="0">
                <a:cs typeface="2  Davat" pitchFamily="2" charset="-78"/>
              </a:rPr>
              <a:t>نام دانشجو:نواب محمودی</a:t>
            </a:r>
          </a:p>
          <a:p>
            <a:pPr algn="r"/>
            <a:r>
              <a:rPr lang="fa-IR" sz="5400" dirty="0" smtClean="0">
                <a:cs typeface="2  Davat" pitchFamily="2" charset="-78"/>
              </a:rPr>
              <a:t>موضوع تحقیق:ستون ها</a:t>
            </a:r>
          </a:p>
          <a:p>
            <a:pPr algn="r"/>
            <a:r>
              <a:rPr lang="fa-IR" sz="5400" dirty="0" smtClean="0">
                <a:cs typeface="2  Davat" pitchFamily="2" charset="-78"/>
              </a:rPr>
              <a:t>نام درس:عناصروجزئیات ساختمان</a:t>
            </a:r>
            <a:endParaRPr lang="en-US" sz="5400" dirty="0">
              <a:cs typeface="2  Davat" pitchFamily="2" charset="-78"/>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smtClean="0"/>
              <a:t>محاسن ومعایب ستون های اسکلت فلزی</a:t>
            </a:r>
            <a:endParaRPr lang="en-US" sz="3600" dirty="0"/>
          </a:p>
        </p:txBody>
      </p:sp>
      <p:sp>
        <p:nvSpPr>
          <p:cNvPr id="3" name="Text Placeholder 2"/>
          <p:cNvSpPr>
            <a:spLocks noGrp="1"/>
          </p:cNvSpPr>
          <p:nvPr>
            <p:ph type="body" idx="1"/>
          </p:nvPr>
        </p:nvSpPr>
        <p:spPr>
          <a:xfrm>
            <a:off x="457200" y="1066800"/>
            <a:ext cx="4040188" cy="2438400"/>
          </a:xfrm>
        </p:spPr>
        <p:txBody>
          <a:bodyPr>
            <a:normAutofit fontScale="70000" lnSpcReduction="20000"/>
          </a:bodyPr>
          <a:lstStyle/>
          <a:p>
            <a:pPr algn="r"/>
            <a:r>
              <a:rPr lang="fa-IR" dirty="0" smtClean="0"/>
              <a:t>معایب:</a:t>
            </a:r>
          </a:p>
          <a:p>
            <a:pPr algn="r"/>
            <a:r>
              <a:rPr lang="fa-IR" dirty="0" smtClean="0"/>
              <a:t>1)زنگ زدگی وپوسیدگی آهن درمقابل رطوبت</a:t>
            </a:r>
          </a:p>
          <a:p>
            <a:pPr algn="r"/>
            <a:r>
              <a:rPr lang="fa-IR" dirty="0" smtClean="0"/>
              <a:t>2)درمقابل آتش سوزی شدید مقاومت آن ضعیف است</a:t>
            </a:r>
          </a:p>
          <a:p>
            <a:pPr algn="r"/>
            <a:r>
              <a:rPr lang="fa-IR" dirty="0" smtClean="0"/>
              <a:t>3)ساختن ساختمان های فلزی کمترتابع آب وهواوعوامل جوی می باشد(البته فقط درقسمت فلزکاری)</a:t>
            </a:r>
            <a:endParaRPr lang="en-US" dirty="0"/>
          </a:p>
        </p:txBody>
      </p:sp>
      <p:sp>
        <p:nvSpPr>
          <p:cNvPr id="4" name="Text Placeholder 3"/>
          <p:cNvSpPr>
            <a:spLocks noGrp="1"/>
          </p:cNvSpPr>
          <p:nvPr>
            <p:ph type="body" sz="half" idx="3"/>
          </p:nvPr>
        </p:nvSpPr>
        <p:spPr>
          <a:xfrm>
            <a:off x="4645025" y="1371600"/>
            <a:ext cx="4117975" cy="2057400"/>
          </a:xfrm>
        </p:spPr>
        <p:txBody>
          <a:bodyPr>
            <a:normAutofit fontScale="77500" lnSpcReduction="20000"/>
          </a:bodyPr>
          <a:lstStyle/>
          <a:p>
            <a:pPr algn="r"/>
            <a:r>
              <a:rPr lang="fa-IR" dirty="0" smtClean="0"/>
              <a:t>محاسن:</a:t>
            </a:r>
          </a:p>
          <a:p>
            <a:pPr algn="r"/>
            <a:r>
              <a:rPr lang="fa-IR" dirty="0" smtClean="0"/>
              <a:t>1)جای کمتری رانسبت به ستون های بتونی اشغال میکند.</a:t>
            </a:r>
          </a:p>
          <a:p>
            <a:pPr algn="r"/>
            <a:r>
              <a:rPr lang="fa-IR" dirty="0" smtClean="0"/>
              <a:t>2)سرعت اجرای بالای دارد.</a:t>
            </a:r>
          </a:p>
          <a:p>
            <a:pPr algn="r"/>
            <a:r>
              <a:rPr lang="fa-IR" dirty="0" smtClean="0"/>
              <a:t>3)تاب مقاومت کششی فشاری خمیشی وبرشی آن نسبت ستون های بتونی بیشتراست</a:t>
            </a:r>
          </a:p>
          <a:p>
            <a:pPr algn="r"/>
            <a:endParaRPr lang="en-US" dirty="0"/>
          </a:p>
        </p:txBody>
      </p:sp>
      <p:pic>
        <p:nvPicPr>
          <p:cNvPr id="7" name="Content Placeholder 6" descr="20130117092.jpg"/>
          <p:cNvPicPr>
            <a:picLocks noGrp="1" noChangeAspect="1"/>
          </p:cNvPicPr>
          <p:nvPr>
            <p:ph sz="quarter" idx="2"/>
          </p:nvPr>
        </p:nvPicPr>
        <p:blipFill>
          <a:blip r:embed="rId3" cstate="print"/>
          <a:stretch>
            <a:fillRect/>
          </a:stretch>
        </p:blipFill>
        <p:spPr>
          <a:xfrm>
            <a:off x="0" y="3352800"/>
            <a:ext cx="4800600" cy="3352800"/>
          </a:xfrm>
        </p:spPr>
      </p:pic>
      <p:pic>
        <p:nvPicPr>
          <p:cNvPr id="8" name="Content Placeholder 7" descr="20130117095.jpg"/>
          <p:cNvPicPr>
            <a:picLocks noGrp="1" noChangeAspect="1"/>
          </p:cNvPicPr>
          <p:nvPr>
            <p:ph sz="quarter" idx="4"/>
          </p:nvPr>
        </p:nvPicPr>
        <p:blipFill>
          <a:blip r:embed="rId4" cstate="print"/>
          <a:stretch>
            <a:fillRect/>
          </a:stretch>
        </p:blipFill>
        <p:spPr>
          <a:xfrm>
            <a:off x="4876800" y="3352800"/>
            <a:ext cx="4267200" cy="3352800"/>
          </a:xfrm>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0"/>
            <a:ext cx="4040188" cy="1371600"/>
          </a:xfrm>
        </p:spPr>
        <p:txBody>
          <a:bodyPr/>
          <a:lstStyle/>
          <a:p>
            <a:pPr algn="r"/>
            <a:r>
              <a:rPr lang="fa-IR" dirty="0" smtClean="0"/>
              <a:t>نحوه اتصالات تیربه ستون</a:t>
            </a:r>
            <a:endParaRPr lang="en-US" dirty="0"/>
          </a:p>
        </p:txBody>
      </p:sp>
      <p:sp>
        <p:nvSpPr>
          <p:cNvPr id="4" name="Text Placeholder 3"/>
          <p:cNvSpPr>
            <a:spLocks noGrp="1"/>
          </p:cNvSpPr>
          <p:nvPr>
            <p:ph type="body" sz="half" idx="3"/>
          </p:nvPr>
        </p:nvSpPr>
        <p:spPr>
          <a:xfrm>
            <a:off x="4645025" y="0"/>
            <a:ext cx="4041775" cy="1295400"/>
          </a:xfrm>
        </p:spPr>
        <p:txBody>
          <a:bodyPr/>
          <a:lstStyle/>
          <a:p>
            <a:pPr algn="r"/>
            <a:r>
              <a:rPr lang="fa-IR" dirty="0" smtClean="0"/>
              <a:t>نحوه اتصال ستون به پی </a:t>
            </a:r>
            <a:endParaRPr lang="en-US" dirty="0"/>
          </a:p>
        </p:txBody>
      </p:sp>
      <p:pic>
        <p:nvPicPr>
          <p:cNvPr id="7" name="Content Placeholder 6" descr="20130117087.jpg"/>
          <p:cNvPicPr>
            <a:picLocks noGrp="1" noChangeAspect="1"/>
          </p:cNvPicPr>
          <p:nvPr>
            <p:ph sz="quarter" idx="2"/>
          </p:nvPr>
        </p:nvPicPr>
        <p:blipFill>
          <a:blip r:embed="rId3" cstate="print"/>
          <a:stretch>
            <a:fillRect/>
          </a:stretch>
        </p:blipFill>
        <p:spPr>
          <a:xfrm>
            <a:off x="0" y="1143000"/>
            <a:ext cx="4800600" cy="5486400"/>
          </a:xfrm>
        </p:spPr>
      </p:pic>
      <p:pic>
        <p:nvPicPr>
          <p:cNvPr id="8" name="Content Placeholder 7" descr="20130117088.jpg"/>
          <p:cNvPicPr>
            <a:picLocks noGrp="1" noChangeAspect="1"/>
          </p:cNvPicPr>
          <p:nvPr>
            <p:ph sz="quarter" idx="4"/>
          </p:nvPr>
        </p:nvPicPr>
        <p:blipFill>
          <a:blip r:embed="rId4" cstate="print"/>
          <a:stretch>
            <a:fillRect/>
          </a:stretch>
        </p:blipFill>
        <p:spPr>
          <a:xfrm>
            <a:off x="4953000" y="1143000"/>
            <a:ext cx="4191000" cy="548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smtClean="0"/>
              <a:t>اتصال ستونها به همدیگربااستفاده ازتسمه</a:t>
            </a:r>
            <a:endParaRPr lang="en-US" sz="3600" dirty="0"/>
          </a:p>
        </p:txBody>
      </p:sp>
      <p:pic>
        <p:nvPicPr>
          <p:cNvPr id="7" name="Content Placeholder 6" descr="20130117094.jpg"/>
          <p:cNvPicPr>
            <a:picLocks noGrp="1" noChangeAspect="1"/>
          </p:cNvPicPr>
          <p:nvPr>
            <p:ph sz="quarter" idx="2"/>
          </p:nvPr>
        </p:nvPicPr>
        <p:blipFill>
          <a:blip r:embed="rId3" cstate="print"/>
          <a:stretch>
            <a:fillRect/>
          </a:stretch>
        </p:blipFill>
        <p:spPr>
          <a:xfrm>
            <a:off x="0" y="1371600"/>
            <a:ext cx="4800600" cy="5334000"/>
          </a:xfrm>
        </p:spPr>
      </p:pic>
      <p:pic>
        <p:nvPicPr>
          <p:cNvPr id="8" name="Content Placeholder 7" descr="20130117095.jpg"/>
          <p:cNvPicPr>
            <a:picLocks noGrp="1" noChangeAspect="1"/>
          </p:cNvPicPr>
          <p:nvPr>
            <p:ph sz="quarter" idx="4"/>
          </p:nvPr>
        </p:nvPicPr>
        <p:blipFill>
          <a:blip r:embed="rId4" cstate="print"/>
          <a:stretch>
            <a:fillRect/>
          </a:stretch>
        </p:blipFill>
        <p:spPr>
          <a:xfrm>
            <a:off x="4876800" y="1371600"/>
            <a:ext cx="4267199" cy="5334000"/>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686800" cy="6705600"/>
          </a:xfrm>
        </p:spPr>
        <p:txBody>
          <a:bodyPr/>
          <a:lstStyle/>
          <a:p>
            <a:pPr algn="r"/>
            <a:r>
              <a:rPr lang="fa-IR" sz="3200" dirty="0" smtClean="0"/>
              <a:t>نکاتی درباره اتصال ستون به صفحه زیرستون:</a:t>
            </a:r>
            <a:br>
              <a:rPr lang="fa-IR" sz="3200" dirty="0" smtClean="0"/>
            </a:br>
            <a:r>
              <a:rPr lang="fa-IR" sz="2400" dirty="0" smtClean="0"/>
              <a:t/>
            </a:r>
            <a:br>
              <a:rPr lang="fa-IR" sz="2400" dirty="0" smtClean="0"/>
            </a:br>
            <a:r>
              <a:rPr lang="fa-IR" sz="2400" dirty="0" smtClean="0"/>
              <a:t>نکته1:بایدتوجه شودقبل نصب ستون به صفحه زیرستون بایدزیرستون حتماترازشودکه اصطلاحابه آن هواگیری زیرستون می گویند.</a:t>
            </a:r>
            <a:br>
              <a:rPr lang="fa-IR" sz="2400" dirty="0" smtClean="0"/>
            </a:br>
            <a:r>
              <a:rPr lang="fa-IR" sz="2400" dirty="0" smtClean="0"/>
              <a:t>نکته2:درهنگام نصب ستون ها حتما بایدشاقولی شودوهمه ستون باریسمان دریک راستای عمودقرارگیرندسپس بایدازنبشی برای نصب ستون ها وصفحه زیرستون استفاده شود. </a:t>
            </a:r>
            <a:br>
              <a:rPr lang="fa-IR" sz="2400" dirty="0" smtClean="0"/>
            </a:br>
            <a:r>
              <a:rPr lang="fa-IR" sz="2400" dirty="0" smtClean="0"/>
              <a:t>نکته3:انواع تیرآهن:1-قوطی شکل 2-بال پهن 3- تیرآهن های معمولی وغیره ..</a:t>
            </a:r>
            <a:br>
              <a:rPr lang="fa-IR" sz="2400" dirty="0" smtClean="0"/>
            </a:br>
            <a:r>
              <a:rPr lang="fa-IR" sz="2400" dirty="0" smtClean="0"/>
              <a:t>نکته4:درقسمت های مختلف جهان ازانواع اتصالات تیرآهن وجودداردمانندپیچ ومهره ولی جوش درایران متداولترین نوع اتصال است.</a:t>
            </a:r>
            <a:br>
              <a:rPr lang="fa-IR" sz="2400" dirty="0" smtClean="0"/>
            </a:br>
            <a:r>
              <a:rPr lang="fa-IR" sz="2400" dirty="0" smtClean="0"/>
              <a:t>طریقه اتصال پل به ستون:1)پل ازکناستون عبورمی کند2)پل ازوسط ستون عبورمی کند3)موقعی است که پل به جان ستون ختم می شود.</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0"/>
            <a:ext cx="8686800" cy="6858000"/>
          </a:xfrm>
        </p:spPr>
        <p:txBody>
          <a:bodyPr>
            <a:normAutofit lnSpcReduction="10000"/>
          </a:bodyPr>
          <a:lstStyle/>
          <a:p>
            <a:pPr algn="r"/>
            <a:r>
              <a:rPr lang="fa-IR" dirty="0" smtClean="0"/>
              <a:t>ستون های اسکلت بتونی </a:t>
            </a:r>
            <a:br>
              <a:rPr lang="fa-IR" dirty="0" smtClean="0"/>
            </a:br>
            <a:r>
              <a:rPr lang="fa-IR" dirty="0" smtClean="0"/>
              <a:t>مراحل اجرای ستون بتونی :</a:t>
            </a:r>
          </a:p>
          <a:p>
            <a:pPr algn="r"/>
            <a:r>
              <a:rPr lang="fa-IR" dirty="0" smtClean="0"/>
              <a:t>1)قراردادن میلگردهای انتظاردرپی وبیرون آوردن انها تا1/40 سانتی متر</a:t>
            </a:r>
          </a:p>
          <a:p>
            <a:pPr algn="r"/>
            <a:r>
              <a:rPr lang="fa-IR" dirty="0" smtClean="0"/>
              <a:t>2)اسکلت ستون هارادرفضای خالی درست می کنندوبه میلگردهای انتظاروصل کنند</a:t>
            </a:r>
          </a:p>
          <a:p>
            <a:pPr algn="r"/>
            <a:r>
              <a:rPr lang="fa-IR" dirty="0" smtClean="0"/>
              <a:t>نکته:اتصال اسکلت ستون به میلگردهای انتظار3تا4روزبعدازبتون ریزی پی انجام می دهندتامیلگردهای پی ازبتون جدانشود</a:t>
            </a:r>
          </a:p>
          <a:p>
            <a:pPr algn="r"/>
            <a:r>
              <a:rPr lang="fa-IR" dirty="0" smtClean="0"/>
              <a:t>3)قالب بندی:دراین مرحله ستون های وسط راشاقول می کنندتاهمه ستون هادریک راستاوعمودباشند</a:t>
            </a:r>
          </a:p>
          <a:p>
            <a:pPr algn="r"/>
            <a:r>
              <a:rPr lang="fa-IR" dirty="0" smtClean="0"/>
              <a:t>انواع قالب:چوبی وآهنی </a:t>
            </a:r>
          </a:p>
          <a:p>
            <a:pPr algn="r"/>
            <a:r>
              <a:rPr lang="fa-IR" dirty="0" smtClean="0"/>
              <a:t>4)بتون ریزی</a:t>
            </a:r>
          </a:p>
          <a:p>
            <a:pPr algn="r"/>
            <a:r>
              <a:rPr lang="fa-IR" dirty="0" smtClean="0"/>
              <a:t>نکته1:بایدتوجه شوددرهنگام بتون ریزی ستون هاویبره ویاچکش کاری شودتاتمام نقاط بتون به طوریکنواخت پخش شودوازکرمی کردن ستون جلوگیری شود</a:t>
            </a:r>
          </a:p>
          <a:p>
            <a:pPr algn="r"/>
            <a:r>
              <a:rPr lang="fa-IR" dirty="0" smtClean="0"/>
              <a:t>نکته2:بایدتوجه شوددرهنگام بستن خاموت یاتنگ بایدبادقت کافی آنهارابست همان طورکه درتصویرنشان داده شده بستن خاموت بدین نحواشتباه است.</a:t>
            </a:r>
          </a:p>
          <a:p>
            <a:pPr algn="r"/>
            <a:r>
              <a:rPr lang="fa-IR" dirty="0" smtClean="0"/>
              <a:t>نکته3:بایدتوجه شودحتماقالب بتون هابعداز48ساعت بازشودزیرادراین مدت بتون خودگیری خودراانجام می دهدثانیاآب دادن به بتون درموقعی که قالب بسته است میسرنیست وممکن است بتون خشک شود</a:t>
            </a:r>
          </a:p>
          <a:p>
            <a:pPr algn="r"/>
            <a:r>
              <a:rPr lang="fa-IR" dirty="0" smtClean="0"/>
              <a:t>نکته4:اگرارتفاع ستون ها زیادباشدنبایدنتون راازپایین به داخل آن پرتاب کردچون باعث جداشدن قطعات بتون ازیکدیگرمی شود.</a:t>
            </a:r>
          </a:p>
          <a:p>
            <a:pPr algn="r"/>
            <a:r>
              <a:rPr lang="fa-IR" dirty="0" smtClean="0"/>
              <a:t>نکته5:بتون سیمان ستون هابایدباعیار400تا450کیلوسیمان دریک مترمکعب باشدهمچنین حداقل تنگ هابایدازنمره 6کمترنباشد.</a:t>
            </a:r>
          </a:p>
          <a:p>
            <a:pPr algn="r"/>
            <a:r>
              <a:rPr lang="fa-IR" dirty="0" smtClean="0"/>
              <a:t>نکته6:انتهای کلیه تنگ هابایدبه قلاب غیر90درجه ختم شود به این خم بایددرهسته مرکزی ستون قرارگیرد.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fa-IR" dirty="0" smtClean="0"/>
              <a:t>مراحل اجرای ستون بتونی</a:t>
            </a:r>
            <a:r>
              <a:rPr lang="en-US" dirty="0" smtClean="0"/>
              <a:t/>
            </a:r>
            <a:br>
              <a:rPr lang="en-US" dirty="0" smtClean="0"/>
            </a:br>
            <a:endParaRPr lang="en-US" dirty="0"/>
          </a:p>
        </p:txBody>
      </p:sp>
      <p:pic>
        <p:nvPicPr>
          <p:cNvPr id="7" name="Picture Placeholder 6" descr="20130117103.jpg"/>
          <p:cNvPicPr>
            <a:picLocks noGrp="1" noChangeAspect="1"/>
          </p:cNvPicPr>
          <p:nvPr>
            <p:ph sz="quarter" idx="2"/>
          </p:nvPr>
        </p:nvPicPr>
        <p:blipFill>
          <a:blip r:embed="rId3" cstate="print"/>
          <a:stretch>
            <a:fillRect/>
          </a:stretch>
        </p:blipFill>
        <p:spPr>
          <a:xfrm>
            <a:off x="992584" y="2459038"/>
            <a:ext cx="2969419" cy="3959225"/>
          </a:xfrm>
        </p:spPr>
      </p:pic>
      <p:pic>
        <p:nvPicPr>
          <p:cNvPr id="12" name="Content Placeholder 11" descr="20130117104.jpg"/>
          <p:cNvPicPr>
            <a:picLocks noGrp="1" noChangeAspect="1"/>
          </p:cNvPicPr>
          <p:nvPr>
            <p:ph sz="quarter" idx="4"/>
          </p:nvPr>
        </p:nvPicPr>
        <p:blipFill>
          <a:blip r:embed="rId4" cstate="print"/>
          <a:stretch>
            <a:fillRect/>
          </a:stretch>
        </p:blipFill>
        <p:spPr>
          <a:xfrm>
            <a:off x="5181203" y="2459038"/>
            <a:ext cx="2969419" cy="3959225"/>
          </a:xfrm>
        </p:spPr>
      </p:pic>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30117101.jpg"/>
          <p:cNvPicPr>
            <a:picLocks noGrp="1" noChangeAspect="1"/>
          </p:cNvPicPr>
          <p:nvPr>
            <p:ph sz="quarter" idx="2"/>
          </p:nvPr>
        </p:nvPicPr>
        <p:blipFill>
          <a:blip r:embed="rId3" cstate="print"/>
          <a:stretch>
            <a:fillRect/>
          </a:stretch>
        </p:blipFill>
        <p:spPr>
          <a:xfrm>
            <a:off x="228600" y="152400"/>
            <a:ext cx="4267200" cy="6705600"/>
          </a:xfrm>
        </p:spPr>
      </p:pic>
      <p:pic>
        <p:nvPicPr>
          <p:cNvPr id="8" name="Content Placeholder 7" descr="20130117107.jpg"/>
          <p:cNvPicPr>
            <a:picLocks noGrp="1" noChangeAspect="1"/>
          </p:cNvPicPr>
          <p:nvPr>
            <p:ph sz="quarter" idx="4"/>
          </p:nvPr>
        </p:nvPicPr>
        <p:blipFill>
          <a:blip r:embed="rId4" cstate="print"/>
          <a:stretch>
            <a:fillRect/>
          </a:stretch>
        </p:blipFill>
        <p:spPr>
          <a:xfrm>
            <a:off x="4572000" y="152400"/>
            <a:ext cx="4419599" cy="6705600"/>
          </a:xfrm>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محاسن ومعایب ستون های بتونی </a:t>
            </a:r>
            <a:endParaRPr lang="en-US" dirty="0"/>
          </a:p>
        </p:txBody>
      </p:sp>
      <p:sp>
        <p:nvSpPr>
          <p:cNvPr id="3" name="Text Placeholder 2"/>
          <p:cNvSpPr>
            <a:spLocks noGrp="1"/>
          </p:cNvSpPr>
          <p:nvPr>
            <p:ph type="body" idx="1"/>
          </p:nvPr>
        </p:nvSpPr>
        <p:spPr>
          <a:xfrm>
            <a:off x="457200" y="990600"/>
            <a:ext cx="4040188" cy="2819400"/>
          </a:xfrm>
        </p:spPr>
        <p:txBody>
          <a:bodyPr>
            <a:normAutofit/>
          </a:bodyPr>
          <a:lstStyle/>
          <a:p>
            <a:pPr algn="r"/>
            <a:r>
              <a:rPr lang="fa-IR" sz="1800" dirty="0" smtClean="0"/>
              <a:t>معایب</a:t>
            </a:r>
          </a:p>
          <a:p>
            <a:pPr algn="r"/>
            <a:r>
              <a:rPr lang="fa-IR" sz="1800" dirty="0" smtClean="0"/>
              <a:t>1)سنگینی</a:t>
            </a:r>
          </a:p>
          <a:p>
            <a:pPr algn="r"/>
            <a:r>
              <a:rPr lang="fa-IR" sz="1800" dirty="0" smtClean="0"/>
              <a:t>2)مدت زمان بیشتر</a:t>
            </a:r>
          </a:p>
          <a:p>
            <a:pPr algn="r"/>
            <a:r>
              <a:rPr lang="fa-IR" sz="1800" dirty="0" smtClean="0"/>
              <a:t>3)ناکافی بودن دقت درحین اجرا</a:t>
            </a:r>
            <a:endParaRPr lang="en-US" sz="1800" dirty="0"/>
          </a:p>
        </p:txBody>
      </p:sp>
      <p:sp>
        <p:nvSpPr>
          <p:cNvPr id="4" name="Text Placeholder 3"/>
          <p:cNvSpPr>
            <a:spLocks noGrp="1"/>
          </p:cNvSpPr>
          <p:nvPr>
            <p:ph type="body" sz="half" idx="3"/>
          </p:nvPr>
        </p:nvSpPr>
        <p:spPr>
          <a:xfrm>
            <a:off x="4645025" y="1371600"/>
            <a:ext cx="4041775" cy="2743200"/>
          </a:xfrm>
        </p:spPr>
        <p:txBody>
          <a:bodyPr>
            <a:noAutofit/>
          </a:bodyPr>
          <a:lstStyle/>
          <a:p>
            <a:pPr algn="r"/>
            <a:r>
              <a:rPr lang="fa-IR" sz="1800" dirty="0" smtClean="0"/>
              <a:t>محاسن</a:t>
            </a:r>
          </a:p>
          <a:p>
            <a:pPr algn="r"/>
            <a:r>
              <a:rPr lang="fa-IR" sz="1800" dirty="0" smtClean="0"/>
              <a:t>1)ماده اصلی بتون که شن ماسه است به وفوریافت می شود</a:t>
            </a:r>
          </a:p>
          <a:p>
            <a:pPr algn="r"/>
            <a:r>
              <a:rPr lang="fa-IR" sz="1800" dirty="0" smtClean="0"/>
              <a:t>2)دارای عمرطولانی ترنسبت به ستون های فلزی است.</a:t>
            </a:r>
          </a:p>
          <a:p>
            <a:pPr algn="r"/>
            <a:r>
              <a:rPr lang="fa-IR" sz="1800" dirty="0" smtClean="0"/>
              <a:t>3)دمقابل آتش سوزی مقاوم ترازستون های فلزی است.</a:t>
            </a:r>
            <a:endParaRPr lang="en-US" sz="1800" dirty="0"/>
          </a:p>
        </p:txBody>
      </p:sp>
      <p:pic>
        <p:nvPicPr>
          <p:cNvPr id="7" name="Content Placeholder 6" descr="20130117099.jpg"/>
          <p:cNvPicPr>
            <a:picLocks noGrp="1" noChangeAspect="1"/>
          </p:cNvPicPr>
          <p:nvPr>
            <p:ph sz="quarter" idx="2"/>
          </p:nvPr>
        </p:nvPicPr>
        <p:blipFill>
          <a:blip r:embed="rId3" cstate="print"/>
          <a:stretch>
            <a:fillRect/>
          </a:stretch>
        </p:blipFill>
        <p:spPr>
          <a:xfrm>
            <a:off x="0" y="3352800"/>
            <a:ext cx="4497388" cy="3276600"/>
          </a:xfrm>
        </p:spPr>
      </p:pic>
      <p:pic>
        <p:nvPicPr>
          <p:cNvPr id="8" name="Content Placeholder 7" descr="20130117105.jpg"/>
          <p:cNvPicPr>
            <a:picLocks noGrp="1" noChangeAspect="1"/>
          </p:cNvPicPr>
          <p:nvPr>
            <p:ph sz="quarter" idx="4"/>
          </p:nvPr>
        </p:nvPicPr>
        <p:blipFill>
          <a:blip r:embed="rId4" cstate="print"/>
          <a:stretch>
            <a:fillRect/>
          </a:stretch>
        </p:blipFill>
        <p:spPr>
          <a:xfrm>
            <a:off x="4572000" y="3886200"/>
            <a:ext cx="4571999" cy="2667000"/>
          </a:xfr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وظایف ستون های بتونی</a:t>
            </a:r>
            <a:endParaRPr lang="en-US" dirty="0"/>
          </a:p>
        </p:txBody>
      </p:sp>
      <p:sp>
        <p:nvSpPr>
          <p:cNvPr id="3" name="Text Placeholder 2"/>
          <p:cNvSpPr>
            <a:spLocks noGrp="1"/>
          </p:cNvSpPr>
          <p:nvPr>
            <p:ph type="body" idx="1"/>
          </p:nvPr>
        </p:nvSpPr>
        <p:spPr>
          <a:xfrm>
            <a:off x="457200" y="1295400"/>
            <a:ext cx="4040188" cy="1981200"/>
          </a:xfrm>
        </p:spPr>
        <p:txBody>
          <a:bodyPr>
            <a:normAutofit fontScale="92500" lnSpcReduction="10000"/>
          </a:bodyPr>
          <a:lstStyle/>
          <a:p>
            <a:pPr algn="r"/>
            <a:r>
              <a:rPr lang="fa-IR" dirty="0" smtClean="0"/>
              <a:t>انواع ستون ها</a:t>
            </a:r>
          </a:p>
          <a:p>
            <a:pPr algn="r"/>
            <a:r>
              <a:rPr lang="fa-IR" dirty="0" smtClean="0"/>
              <a:t>1)مربعی </a:t>
            </a:r>
          </a:p>
          <a:p>
            <a:pPr algn="r"/>
            <a:r>
              <a:rPr lang="fa-IR" dirty="0" smtClean="0"/>
              <a:t>2)مستطیلی </a:t>
            </a:r>
          </a:p>
          <a:p>
            <a:pPr algn="r"/>
            <a:r>
              <a:rPr lang="fa-IR" dirty="0" smtClean="0"/>
              <a:t>3)چندضلعی منتظم</a:t>
            </a:r>
          </a:p>
          <a:p>
            <a:pPr algn="r"/>
            <a:r>
              <a:rPr lang="fa-IR" dirty="0" smtClean="0"/>
              <a:t>4)دایره ای </a:t>
            </a:r>
            <a:endParaRPr lang="en-US" dirty="0"/>
          </a:p>
        </p:txBody>
      </p:sp>
      <p:sp>
        <p:nvSpPr>
          <p:cNvPr id="4" name="Text Placeholder 3"/>
          <p:cNvSpPr>
            <a:spLocks noGrp="1"/>
          </p:cNvSpPr>
          <p:nvPr>
            <p:ph type="body" sz="half" idx="3"/>
          </p:nvPr>
        </p:nvSpPr>
        <p:spPr>
          <a:xfrm>
            <a:off x="4645025" y="1371600"/>
            <a:ext cx="4041775" cy="1600200"/>
          </a:xfrm>
        </p:spPr>
        <p:txBody>
          <a:bodyPr>
            <a:normAutofit fontScale="92500" lnSpcReduction="10000"/>
          </a:bodyPr>
          <a:lstStyle/>
          <a:p>
            <a:pPr algn="r"/>
            <a:r>
              <a:rPr lang="fa-IR" dirty="0" smtClean="0"/>
              <a:t>وظیفه ستون بتونی تحمل فشارهای محوری وگاهی فشارهای جانبی وانتقال این نیروهابه قسمت سطح روی فنداسیون است </a:t>
            </a:r>
            <a:endParaRPr lang="en-US" dirty="0"/>
          </a:p>
        </p:txBody>
      </p:sp>
      <p:pic>
        <p:nvPicPr>
          <p:cNvPr id="7" name="Content Placeholder 6" descr="20130117106.jpg"/>
          <p:cNvPicPr>
            <a:picLocks noGrp="1" noChangeAspect="1"/>
          </p:cNvPicPr>
          <p:nvPr>
            <p:ph sz="quarter" idx="2"/>
          </p:nvPr>
        </p:nvPicPr>
        <p:blipFill>
          <a:blip r:embed="rId3" cstate="print"/>
          <a:stretch>
            <a:fillRect/>
          </a:stretch>
        </p:blipFill>
        <p:spPr>
          <a:xfrm>
            <a:off x="0" y="3200400"/>
            <a:ext cx="4497388" cy="3429000"/>
          </a:xfrm>
        </p:spPr>
      </p:pic>
      <p:pic>
        <p:nvPicPr>
          <p:cNvPr id="8" name="Content Placeholder 7" descr="20130117108.jpg"/>
          <p:cNvPicPr>
            <a:picLocks noGrp="1" noChangeAspect="1"/>
          </p:cNvPicPr>
          <p:nvPr>
            <p:ph sz="quarter" idx="4"/>
          </p:nvPr>
        </p:nvPicPr>
        <p:blipFill>
          <a:blip r:embed="rId4" cstate="print"/>
          <a:stretch>
            <a:fillRect/>
          </a:stretch>
        </p:blipFill>
        <p:spPr>
          <a:xfrm>
            <a:off x="4648200" y="3200400"/>
            <a:ext cx="4495800" cy="3429000"/>
          </a:xfr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0130117116.jpg"/>
          <p:cNvPicPr>
            <a:picLocks noGrp="1" noChangeAspect="1"/>
          </p:cNvPicPr>
          <p:nvPr>
            <p:ph sz="quarter" idx="2"/>
          </p:nvPr>
        </p:nvPicPr>
        <p:blipFill>
          <a:blip r:embed="rId3" cstate="print"/>
          <a:stretch>
            <a:fillRect/>
          </a:stretch>
        </p:blipFill>
        <p:spPr>
          <a:xfrm>
            <a:off x="152400" y="228600"/>
            <a:ext cx="4191000" cy="6400800"/>
          </a:xfrm>
        </p:spPr>
      </p:pic>
      <p:pic>
        <p:nvPicPr>
          <p:cNvPr id="8" name="Content Placeholder 7" descr="20130117110.jpg"/>
          <p:cNvPicPr>
            <a:picLocks noGrp="1" noChangeAspect="1"/>
          </p:cNvPicPr>
          <p:nvPr>
            <p:ph sz="quarter" idx="4"/>
          </p:nvPr>
        </p:nvPicPr>
        <p:blipFill>
          <a:blip r:embed="rId4" cstate="print"/>
          <a:stretch>
            <a:fillRect/>
          </a:stretch>
        </p:blipFill>
        <p:spPr>
          <a:xfrm>
            <a:off x="4419601" y="228600"/>
            <a:ext cx="4572000" cy="6400800"/>
          </a:xfr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20000"/>
          </a:bodyPr>
          <a:lstStyle/>
          <a:p>
            <a:r>
              <a:rPr lang="fa-IR" smtClean="0"/>
              <a:t>خم خاموتها بایدبه طرف داخل خاموت هدایت شود</a:t>
            </a:r>
            <a:endParaRPr lang="en-US" dirty="0"/>
          </a:p>
        </p:txBody>
      </p:sp>
      <p:sp>
        <p:nvSpPr>
          <p:cNvPr id="16" name="Text Placeholder 15"/>
          <p:cNvSpPr>
            <a:spLocks noGrp="1"/>
          </p:cNvSpPr>
          <p:nvPr>
            <p:ph type="body" sz="half" idx="3"/>
          </p:nvPr>
        </p:nvSpPr>
        <p:spPr/>
        <p:txBody>
          <a:bodyPr/>
          <a:lstStyle/>
          <a:p>
            <a:pPr algn="r"/>
            <a:r>
              <a:rPr lang="fa-IR" dirty="0" smtClean="0"/>
              <a:t>ارماتورهای انتظار</a:t>
            </a:r>
            <a:endParaRPr lang="en-US" dirty="0"/>
          </a:p>
        </p:txBody>
      </p:sp>
      <p:pic>
        <p:nvPicPr>
          <p:cNvPr id="7" name="Content Placeholder 6" descr="20130117100.jpg"/>
          <p:cNvPicPr>
            <a:picLocks noGrp="1" noChangeAspect="1"/>
          </p:cNvPicPr>
          <p:nvPr>
            <p:ph sz="quarter" idx="2"/>
          </p:nvPr>
        </p:nvPicPr>
        <p:blipFill>
          <a:blip r:embed="rId3" cstate="print"/>
          <a:stretch>
            <a:fillRect/>
          </a:stretch>
        </p:blipFill>
        <p:spPr>
          <a:xfrm>
            <a:off x="152400" y="2459038"/>
            <a:ext cx="4648200" cy="4246562"/>
          </a:xfrm>
        </p:spPr>
      </p:pic>
      <p:pic>
        <p:nvPicPr>
          <p:cNvPr id="8" name="Content Placeholder 7" descr="20130117097.jpg"/>
          <p:cNvPicPr>
            <a:picLocks noGrp="1" noChangeAspect="1"/>
          </p:cNvPicPr>
          <p:nvPr>
            <p:ph sz="quarter" idx="4"/>
          </p:nvPr>
        </p:nvPicPr>
        <p:blipFill>
          <a:blip r:embed="rId4" cstate="print"/>
          <a:stretch>
            <a:fillRect/>
          </a:stretch>
        </p:blipFill>
        <p:spPr>
          <a:xfrm rot="5400000">
            <a:off x="4790279" y="2580482"/>
            <a:ext cx="4211637" cy="3886199"/>
          </a:xfr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6858000"/>
          </a:xfrm>
        </p:spPr>
        <p:txBody>
          <a:bodyPr/>
          <a:lstStyle/>
          <a:p>
            <a:pPr algn="r"/>
            <a:r>
              <a:rPr lang="fa-IR" sz="2400" dirty="0" smtClean="0"/>
              <a:t>اجزای تشکیل دهنده ساختمانهای فلزی</a:t>
            </a:r>
            <a:br>
              <a:rPr lang="fa-IR" sz="2400" dirty="0" smtClean="0"/>
            </a:br>
            <a:r>
              <a:rPr lang="fa-IR" sz="2400" dirty="0" smtClean="0"/>
              <a:t>1)ستونها</a:t>
            </a:r>
            <a:br>
              <a:rPr lang="fa-IR" sz="2400" dirty="0" smtClean="0"/>
            </a:br>
            <a:r>
              <a:rPr lang="fa-IR" sz="2400" dirty="0" smtClean="0"/>
              <a:t>2)پل یاتیرهای اصلی</a:t>
            </a:r>
            <a:br>
              <a:rPr lang="fa-IR" sz="2400" dirty="0" smtClean="0"/>
            </a:br>
            <a:r>
              <a:rPr lang="fa-IR" sz="2400" dirty="0" smtClean="0"/>
              <a:t>3)تیرچه ها</a:t>
            </a:r>
            <a:br>
              <a:rPr lang="fa-IR" sz="2400" dirty="0" smtClean="0"/>
            </a:br>
            <a:r>
              <a:rPr lang="fa-IR" sz="2400" dirty="0" smtClean="0"/>
              <a:t>4)پروفیل های اتصال مانندنبشی وتسمه وغیره</a:t>
            </a:r>
            <a:br>
              <a:rPr lang="fa-IR" sz="2400" dirty="0" smtClean="0"/>
            </a:br>
            <a:r>
              <a:rPr lang="fa-IR" sz="2400" dirty="0" smtClean="0"/>
              <a:t>ستونها</a:t>
            </a:r>
            <a:br>
              <a:rPr lang="fa-IR" sz="2400" dirty="0" smtClean="0"/>
            </a:br>
            <a:r>
              <a:rPr lang="fa-IR" sz="2400" dirty="0" smtClean="0"/>
              <a:t>درساختمانهای فلزی وساختمانهای بتونی وآن قسمت ازاجزا که تحت نیروی فشاری واقع هستندستون می گویند</a:t>
            </a:r>
            <a:br>
              <a:rPr lang="fa-IR" sz="2400" dirty="0" smtClean="0"/>
            </a:br>
            <a:r>
              <a:rPr lang="fa-IR" sz="2400" dirty="0" smtClean="0"/>
              <a:t>ستونهاازمهمترین وحساس ترین اجزای ساختمانهای فلزی    میباشند.بارسقفهابه وسیله پل هابه ستونها منتقل شده وبه وسیله ستون هابه زمین منتقل می گردد.</a:t>
            </a:r>
            <a:br>
              <a:rPr lang="fa-IR" sz="2400" dirty="0" smtClean="0"/>
            </a:br>
            <a:r>
              <a:rPr lang="fa-IR" sz="2400" dirty="0" smtClean="0"/>
              <a:t>قسمت های مختلف ستون</a:t>
            </a:r>
            <a:br>
              <a:rPr lang="fa-IR" sz="2400" dirty="0" smtClean="0"/>
            </a:br>
            <a:r>
              <a:rPr lang="fa-IR" sz="2400" dirty="0" smtClean="0"/>
              <a:t>1)قسمت اصلی ستون(قسمت اصلی ستون عبارت ازآن پروفیلی است که بارهای فشاری راتحمل می نماید)</a:t>
            </a:r>
            <a:br>
              <a:rPr lang="fa-IR" sz="2400" dirty="0" smtClean="0"/>
            </a:br>
            <a:r>
              <a:rPr lang="fa-IR" sz="2400" dirty="0" smtClean="0"/>
              <a:t>2)قسمت های اتصال دهنده(تسمه های اتصال)</a:t>
            </a:r>
            <a:br>
              <a:rPr lang="fa-IR" sz="2400" dirty="0" smtClean="0"/>
            </a:br>
            <a:r>
              <a:rPr lang="fa-IR" sz="2400" dirty="0" smtClean="0"/>
              <a:t>3)صفحه های تقویتی</a:t>
            </a:r>
            <a:br>
              <a:rPr lang="fa-IR" sz="2400" dirty="0" smtClean="0"/>
            </a:br>
            <a:r>
              <a:rPr lang="fa-IR" sz="2400" dirty="0" smtClean="0"/>
              <a:t>4)جوش</a:t>
            </a:r>
            <a:br>
              <a:rPr lang="fa-IR" sz="2400" dirty="0" smtClean="0"/>
            </a:br>
            <a:r>
              <a:rPr lang="fa-IR" sz="2400" dirty="0" smtClean="0"/>
              <a:t>5)اتصال ستون به صفحه زیرستون</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121</TotalTime>
  <Words>214</Words>
  <Application>Microsoft Office PowerPoint</Application>
  <PresentationFormat>On-screen Show (4:3)</PresentationFormat>
  <Paragraphs>64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Metro</vt:lpstr>
      <vt:lpstr>بسم الله الرحمن الرحیم</vt:lpstr>
      <vt:lpstr>Slide 2</vt:lpstr>
      <vt:lpstr>مراحل اجرای ستون بتونی </vt:lpstr>
      <vt:lpstr>Slide 4</vt:lpstr>
      <vt:lpstr>محاسن ومعایب ستون های بتونی </vt:lpstr>
      <vt:lpstr>وظایف ستون های بتونی</vt:lpstr>
      <vt:lpstr>Slide 7</vt:lpstr>
      <vt:lpstr>Slide 8</vt:lpstr>
      <vt:lpstr>اجزای تشکیل دهنده ساختمانهای فلزی 1)ستونها 2)پل یاتیرهای اصلی 3)تیرچه ها 4)پروفیل های اتصال مانندنبشی وتسمه وغیره ستونها درساختمانهای فلزی وساختمانهای بتونی وآن قسمت ازاجزا که تحت نیروی فشاری واقع هستندستون می گویند ستونهاازمهمترین وحساس ترین اجزای ساختمانهای فلزی    میباشند.بارسقفهابه وسیله پل هابه ستونها منتقل شده وبه وسیله ستون هابه زمین منتقل می گردد. قسمت های مختلف ستون 1)قسمت اصلی ستون(قسمت اصلی ستون عبارت ازآن پروفیلی است که بارهای فشاری راتحمل می نماید) 2)قسمت های اتصال دهنده(تسمه های اتصال) 3)صفحه های تقویتی 4)جوش 5)اتصال ستون به صفحه زیرستون</vt:lpstr>
      <vt:lpstr>محاسن ومعایب ستون های اسکلت فلزی</vt:lpstr>
      <vt:lpstr>Slide 11</vt:lpstr>
      <vt:lpstr>اتصال ستونها به همدیگربااستفاده ازتسمه</vt:lpstr>
      <vt:lpstr>نکاتی درباره اتصال ستون به صفحه زیرستون:  نکته1:بایدتوجه شودقبل نصب ستون به صفحه زیرستون بایدزیرستون حتماترازشودکه اصطلاحابه آن هواگیری زیرستون می گویند. نکته2:درهنگام نصب ستون ها حتما بایدشاقولی شودوهمه ستون باریسمان دریک راستای عمودقرارگیرندسپس بایدازنبشی برای نصب ستون ها وصفحه زیرستون استفاده شود.  نکته3:انواع تیرآهن:1-قوطی شکل 2-بال پهن 3- تیرآهن های معمولی وغیره .. نکته4:درقسمت های مختلف جهان ازانواع اتصالات تیرآهن وجودداردمانندپیچ ومهره ولی جوش درایران متداولترین نوع اتصال است. طریقه اتصال پل به ستون:1)پل ازکناستون عبورمی کند2)پل ازوسط ستون عبورمی کند3)موقعی است که پل به جان ستون ختم می شود.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مراحل اجرای ستون بتونی</dc:title>
  <dc:creator>solav-server</dc:creator>
  <cp:lastModifiedBy>solav-server</cp:lastModifiedBy>
  <cp:revision>16</cp:revision>
  <dcterms:created xsi:type="dcterms:W3CDTF">2006-08-16T00:00:00Z</dcterms:created>
  <dcterms:modified xsi:type="dcterms:W3CDTF">2013-04-17T02:37:44Z</dcterms:modified>
</cp:coreProperties>
</file>