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31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6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7" r:id="rId54"/>
    <p:sldId id="308" r:id="rId55"/>
    <p:sldId id="309" r:id="rId56"/>
    <p:sldId id="312" r:id="rId57"/>
    <p:sldId id="31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mailto:m.yousefi1348@gmail.com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934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10" y="1752600"/>
            <a:ext cx="85344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علل آلودگی هوا درکلانشهرهای کشور:</a:t>
            </a:r>
          </a:p>
          <a:p>
            <a:pPr algn="just" rtl="1"/>
            <a:r>
              <a:rPr lang="fa-IR" sz="2400" dirty="0" smtClean="0">
                <a:cs typeface="B Titr" panose="00000700000000000000" pitchFamily="2" charset="-78"/>
              </a:rPr>
              <a:t>امروزه </a:t>
            </a:r>
            <a:r>
              <a:rPr lang="fa-IR" sz="2400" dirty="0">
                <a:cs typeface="B Titr" panose="00000700000000000000" pitchFamily="2" charset="-78"/>
              </a:rPr>
              <a:t>آلودگی هوا، مشکل جدی کلان شهرهاست. بسیاری از نقاط شهری کشور به دلایل گوناگون، نظیر </a:t>
            </a:r>
            <a:r>
              <a:rPr lang="fa-IR" sz="2400" u="sng" dirty="0">
                <a:solidFill>
                  <a:srgbClr val="FF0000"/>
                </a:solidFill>
                <a:cs typeface="B Titr" panose="00000700000000000000" pitchFamily="2" charset="-78"/>
              </a:rPr>
              <a:t>تعداد خودروهای سبک </a:t>
            </a:r>
            <a:r>
              <a:rPr lang="fa-IR" sz="2400" u="sng" dirty="0" smtClean="0">
                <a:solidFill>
                  <a:srgbClr val="FF0000"/>
                </a:solidFill>
                <a:cs typeface="B Titr" panose="00000700000000000000" pitchFamily="2" charset="-78"/>
              </a:rPr>
              <a:t>و</a:t>
            </a:r>
            <a:r>
              <a:rPr lang="fa-IR" sz="2400" u="sng" dirty="0">
                <a:solidFill>
                  <a:srgbClr val="FF0000"/>
                </a:solidFill>
                <a:cs typeface="B Titr" panose="00000700000000000000" pitchFamily="2" charset="-78"/>
              </a:rPr>
              <a:t>سنگین، وجود صنایع آلاینده، انواع فرایندهای احتراقی، تولید برق یا صنایع شیمیایی</a:t>
            </a:r>
            <a:r>
              <a:rPr lang="fa-IR" sz="2400" dirty="0">
                <a:cs typeface="B Titr" panose="00000700000000000000" pitchFamily="2" charset="-78"/>
              </a:rPr>
              <a:t> در معرض انواع آلایندگی های هوا قرار دارند</a:t>
            </a:r>
            <a:r>
              <a:rPr lang="fa-IR" sz="2400" dirty="0" smtClean="0">
                <a:cs typeface="B Titr" panose="00000700000000000000" pitchFamily="2" charset="-78"/>
              </a:rPr>
              <a:t>؛</a:t>
            </a:r>
            <a:r>
              <a:rPr lang="fa-IR" sz="2400" dirty="0">
                <a:cs typeface="B Titr" panose="00000700000000000000" pitchFamily="2" charset="-78"/>
              </a:rPr>
              <a:t> اما در این میان تنها تعداد اندکی از آلاینده های اصلی به عنوان آلاینده های معیار، پایش و گزارش می شوند. در شهرهایی از </a:t>
            </a:r>
            <a:r>
              <a:rPr lang="fa-IR" sz="2400" dirty="0" smtClean="0">
                <a:cs typeface="B Titr" panose="00000700000000000000" pitchFamily="2" charset="-78"/>
              </a:rPr>
              <a:t>ایران غلظت </a:t>
            </a:r>
            <a:r>
              <a:rPr lang="fa-IR" sz="2400" dirty="0">
                <a:cs typeface="B Titr" panose="00000700000000000000" pitchFamily="2" charset="-78"/>
              </a:rPr>
              <a:t>برخی از آلاینده های هوا از حد استاندارد بیش تر است و برآورد می شود که با احتساب پدیده ریزگردها، جمعیتی بالغ بر  </a:t>
            </a:r>
            <a:r>
              <a:rPr lang="fa-IR" sz="2400" dirty="0" smtClean="0">
                <a:cs typeface="B Titr" panose="00000700000000000000" pitchFamily="2" charset="-78"/>
              </a:rPr>
              <a:t>35میلیون نفر</a:t>
            </a:r>
            <a:r>
              <a:rPr lang="fa-IR" sz="2400" dirty="0">
                <a:cs typeface="B Titr" panose="00000700000000000000" pitchFamily="2" charset="-78"/>
              </a:rPr>
              <a:t>؛ یعنی قریب به نیمی از جمعیت کشور در معرض آلودگی هوا قرار داشته باشند</a:t>
            </a:r>
            <a:r>
              <a:rPr lang="fa-IR" sz="2400" dirty="0" smtClean="0">
                <a:cs typeface="B Titr" panose="00000700000000000000" pitchFamily="2" charset="-78"/>
              </a:rPr>
              <a:t>.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5862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ohsen yousefi\Downloads\335352_9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"/>
          <a:stretch/>
        </p:blipFill>
        <p:spPr bwMode="auto">
          <a:xfrm>
            <a:off x="266700" y="169069"/>
            <a:ext cx="8610599" cy="6245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77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058756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189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763000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آلودگی هوا برای افراد مختلف، مفهوم و معنای متفاوتی دارد</a:t>
            </a:r>
            <a:r>
              <a:rPr lang="fa-IR" sz="2400" dirty="0" smtClean="0">
                <a:cs typeface="B Titr" panose="00000700000000000000" pitchFamily="2" charset="-78"/>
              </a:rPr>
              <a:t>.</a:t>
            </a:r>
          </a:p>
          <a:p>
            <a:pPr algn="just" rtl="1"/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به </a:t>
            </a:r>
            <a:r>
              <a:rPr lang="fa-IR" sz="2400" dirty="0" smtClean="0">
                <a:cs typeface="B Titr" panose="00000700000000000000" pitchFamily="2" charset="-78"/>
              </a:rPr>
              <a:t>طوری که </a:t>
            </a:r>
            <a:r>
              <a:rPr lang="fa-IR" sz="2400" u="sng" dirty="0">
                <a:solidFill>
                  <a:srgbClr val="FF0000"/>
                </a:solidFill>
                <a:cs typeface="B Titr" panose="00000700000000000000" pitchFamily="2" charset="-78"/>
              </a:rPr>
              <a:t>افراد جامعه</a:t>
            </a:r>
            <a:r>
              <a:rPr lang="fa-IR" sz="2400" dirty="0">
                <a:cs typeface="B Titr" panose="00000700000000000000" pitchFamily="2" charset="-78"/>
              </a:rPr>
              <a:t>،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کاهش دید، تحریک چشم، اختلال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در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سیستم تنفسی و گردوغباری که روی وسایل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می نشیند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را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آلودگی محسوب می کنند</a:t>
            </a:r>
            <a:r>
              <a:rPr lang="fa-IR" sz="2400" dirty="0" smtClean="0">
                <a:cs typeface="B Titr" panose="00000700000000000000" pitchFamily="2" charset="-78"/>
              </a:rPr>
              <a:t>.</a:t>
            </a:r>
          </a:p>
          <a:p>
            <a:pPr algn="just" rtl="1"/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برای یک </a:t>
            </a:r>
            <a:r>
              <a:rPr lang="fa-IR" sz="2400" u="sng" dirty="0">
                <a:solidFill>
                  <a:srgbClr val="FF0000"/>
                </a:solidFill>
                <a:cs typeface="B Titr" panose="00000700000000000000" pitchFamily="2" charset="-78"/>
              </a:rPr>
              <a:t>کشاورز</a:t>
            </a:r>
            <a:r>
              <a:rPr lang="fa-IR" sz="2400" dirty="0">
                <a:cs typeface="B Titr" panose="00000700000000000000" pitchFamily="2" charset="-78"/>
              </a:rPr>
              <a:t>،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عواملی که به گیاهان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،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 حیوانات و محصولات کشاورزی زیان وارد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می کند</a:t>
            </a:r>
            <a:r>
              <a:rPr lang="fa-IR" sz="2400" dirty="0">
                <a:cs typeface="B Titr" panose="00000700000000000000" pitchFamily="2" charset="-78"/>
              </a:rPr>
              <a:t>، </a:t>
            </a:r>
            <a:r>
              <a:rPr lang="fa-IR" sz="2400" dirty="0" smtClean="0">
                <a:cs typeface="B Titr" panose="00000700000000000000" pitchFamily="2" charset="-78"/>
              </a:rPr>
              <a:t>آلودگی محسوب می شود.</a:t>
            </a:r>
          </a:p>
          <a:p>
            <a:pPr algn="just" rtl="1"/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برای یک </a:t>
            </a:r>
            <a:r>
              <a:rPr lang="fa-IR" sz="2400" u="sng" dirty="0">
                <a:solidFill>
                  <a:srgbClr val="FF0000"/>
                </a:solidFill>
                <a:cs typeface="B Titr" panose="00000700000000000000" pitchFamily="2" charset="-78"/>
              </a:rPr>
              <a:t>خلبان</a:t>
            </a:r>
            <a:r>
              <a:rPr lang="fa-IR" sz="2400" dirty="0"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کاهش میزان دید</a:t>
            </a:r>
            <a:r>
              <a:rPr lang="fa-IR" sz="2400" dirty="0">
                <a:cs typeface="B Titr" panose="00000700000000000000" pitchFamily="2" charset="-78"/>
              </a:rPr>
              <a:t>، آلودگی </a:t>
            </a:r>
            <a:r>
              <a:rPr lang="fa-IR" sz="2400" dirty="0" smtClean="0">
                <a:cs typeface="B Titr" panose="00000700000000000000" pitchFamily="2" charset="-78"/>
              </a:rPr>
              <a:t>هوا</a:t>
            </a:r>
            <a:r>
              <a:rPr lang="fa-IR" sz="2400" dirty="0">
                <a:cs typeface="B Titr" panose="00000700000000000000" pitchFamily="2" charset="-78"/>
              </a:rPr>
              <a:t>محسوب </a:t>
            </a:r>
            <a:r>
              <a:rPr lang="fa-IR" sz="2400" dirty="0" smtClean="0">
                <a:cs typeface="B Titr" panose="00000700000000000000" pitchFamily="2" charset="-78"/>
              </a:rPr>
              <a:t>می گردد</a:t>
            </a:r>
          </a:p>
          <a:p>
            <a:pPr algn="just" rtl="1"/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و برای </a:t>
            </a:r>
            <a:r>
              <a:rPr lang="fa-IR" sz="2400" u="sng" dirty="0">
                <a:solidFill>
                  <a:srgbClr val="FF0000"/>
                </a:solidFill>
                <a:cs typeface="B Titr" panose="00000700000000000000" pitchFamily="2" charset="-78"/>
              </a:rPr>
              <a:t>صاحبان صنعت </a:t>
            </a:r>
            <a:r>
              <a:rPr lang="fa-IR" sz="2400" dirty="0">
                <a:cs typeface="B Titr" panose="00000700000000000000" pitchFamily="2" charset="-78"/>
              </a:rPr>
              <a:t>فقط مسائل مربوط </a:t>
            </a:r>
            <a:r>
              <a:rPr lang="fa-IR" sz="2400" dirty="0" smtClean="0">
                <a:cs typeface="B Titr" panose="00000700000000000000" pitchFamily="2" charset="-78"/>
              </a:rPr>
              <a:t>به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مهار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آلودگی هوا </a:t>
            </a:r>
            <a:r>
              <a:rPr lang="fa-IR" sz="2400" dirty="0">
                <a:cs typeface="B Titr" panose="00000700000000000000" pitchFamily="2" charset="-78"/>
              </a:rPr>
              <a:t>مد نظر است</a:t>
            </a:r>
            <a:r>
              <a:rPr lang="fa-IR" sz="2400" dirty="0" smtClean="0">
                <a:cs typeface="B Titr" panose="00000700000000000000" pitchFamily="2" charset="-78"/>
              </a:rPr>
              <a:t>؛</a:t>
            </a:r>
          </a:p>
          <a:p>
            <a:pPr algn="just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مفهوم آلودگی هوا از نظرمحیط زیست:</a:t>
            </a:r>
          </a:p>
          <a:p>
            <a:pPr algn="just" rtl="1"/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اما از نظر محیط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زیست وجود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هرگونه ترکیب اضافی در هوا، که سلامت و بهداشت جانداران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را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به خطر اندازد، آلودگی هوا تلقی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می شود</a:t>
            </a:r>
            <a:r>
              <a:rPr lang="fa-IR" sz="2400" dirty="0">
                <a:cs typeface="B Titr" panose="00000700000000000000" pitchFamily="2" charset="-78"/>
              </a:rPr>
              <a:t>. </a:t>
            </a:r>
            <a:r>
              <a:rPr lang="fa-IR" sz="2400" dirty="0" smtClean="0">
                <a:cs typeface="B Titr" panose="00000700000000000000" pitchFamily="2" charset="-78"/>
              </a:rPr>
              <a:t>آلاینده های </a:t>
            </a:r>
            <a:r>
              <a:rPr lang="fa-IR" sz="2400" dirty="0">
                <a:cs typeface="B Titr" panose="00000700000000000000" pitchFamily="2" charset="-78"/>
              </a:rPr>
              <a:t>هوا </a:t>
            </a:r>
            <a:r>
              <a:rPr lang="fa-IR" sz="2400" dirty="0" smtClean="0">
                <a:cs typeface="B Titr" panose="00000700000000000000" pitchFamily="2" charset="-78"/>
              </a:rPr>
              <a:t>ممکن است به صورت </a:t>
            </a:r>
            <a:r>
              <a:rPr lang="fa-IR" sz="2400" dirty="0">
                <a:cs typeface="B Titr" panose="00000700000000000000" pitchFamily="2" charset="-78"/>
              </a:rPr>
              <a:t>گاز، مایع و یا جامد باشند. </a:t>
            </a:r>
            <a:endParaRPr lang="fa-IR" sz="2400" dirty="0" smtClean="0">
              <a:cs typeface="B Titr" panose="00000700000000000000" pitchFamily="2" charset="-78"/>
            </a:endParaRPr>
          </a:p>
          <a:p>
            <a:pPr algn="just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پیامدهای منفی آلودگی هوا:</a:t>
            </a:r>
            <a:endParaRPr lang="fa-IR" sz="24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/>
            <a:r>
              <a:rPr lang="fa-IR" sz="2400" dirty="0" smtClean="0">
                <a:cs typeface="B Titr" panose="00000700000000000000" pitchFamily="2" charset="-78"/>
              </a:rPr>
              <a:t>آلودگی </a:t>
            </a:r>
            <a:r>
              <a:rPr lang="fa-IR" sz="2400" dirty="0">
                <a:cs typeface="B Titr" panose="00000700000000000000" pitchFamily="2" charset="-78"/>
              </a:rPr>
              <a:t>هوا </a:t>
            </a:r>
            <a:r>
              <a:rPr lang="fa-IR" sz="2400" dirty="0" smtClean="0">
                <a:cs typeface="B Titr" panose="00000700000000000000" pitchFamily="2" charset="-78"/>
              </a:rPr>
              <a:t>هم چنین به </a:t>
            </a:r>
            <a:r>
              <a:rPr lang="fa-IR" sz="2400" dirty="0">
                <a:cs typeface="B Titr" panose="00000700000000000000" pitchFamily="2" charset="-78"/>
              </a:rPr>
              <a:t>اجسام، </a:t>
            </a:r>
            <a:r>
              <a:rPr lang="fa-IR" sz="2400" dirty="0" smtClean="0">
                <a:cs typeface="B Titr" panose="00000700000000000000" pitchFamily="2" charset="-78"/>
              </a:rPr>
              <a:t>ساختمان ها </a:t>
            </a:r>
            <a:r>
              <a:rPr lang="fa-IR" sz="2400" dirty="0">
                <a:cs typeface="B Titr" panose="00000700000000000000" pitchFamily="2" charset="-78"/>
              </a:rPr>
              <a:t>و اموال مردم آسیب </a:t>
            </a:r>
            <a:r>
              <a:rPr lang="fa-IR" sz="2400" dirty="0" smtClean="0">
                <a:cs typeface="B Titr" panose="00000700000000000000" pitchFamily="2" charset="-78"/>
              </a:rPr>
              <a:t>می رساند </a:t>
            </a:r>
            <a:r>
              <a:rPr lang="fa-IR" sz="2400" dirty="0">
                <a:cs typeface="B Titr" panose="00000700000000000000" pitchFamily="2" charset="-78"/>
              </a:rPr>
              <a:t>و رفاه </a:t>
            </a:r>
            <a:r>
              <a:rPr lang="fa-IR" sz="2400" dirty="0" smtClean="0">
                <a:cs typeface="B Titr" panose="00000700000000000000" pitchFamily="2" charset="-78"/>
              </a:rPr>
              <a:t>و</a:t>
            </a:r>
            <a:r>
              <a:rPr lang="fa-IR" sz="2400" dirty="0">
                <a:cs typeface="B Titr" panose="00000700000000000000" pitchFamily="2" charset="-78"/>
              </a:rPr>
              <a:t>آسایش عمومی و تعادل طبیعی محیط زیست را مختل </a:t>
            </a:r>
            <a:r>
              <a:rPr lang="fa-IR" sz="2400" dirty="0" smtClean="0">
                <a:cs typeface="B Titr" panose="00000700000000000000" pitchFamily="2" charset="-78"/>
              </a:rPr>
              <a:t>می سازد.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152400"/>
            <a:ext cx="5715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مفهوم  متفاوت آلودگی هوا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0565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0"/>
            <a:ext cx="50006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93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8780"/>
            <a:ext cx="89916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1550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69621"/>
            <a:ext cx="9143999" cy="282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5637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239" y="282054"/>
            <a:ext cx="8153400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علل تفاوت آلودگی هرمنطقه با منطقه دیگر:</a:t>
            </a:r>
          </a:p>
          <a:p>
            <a:pPr algn="just" rtl="1"/>
            <a:r>
              <a:rPr lang="fa-IR" sz="3200" dirty="0" smtClean="0">
                <a:cs typeface="B Titr" panose="00000700000000000000" pitchFamily="2" charset="-78"/>
              </a:rPr>
              <a:t>آلودگی </a:t>
            </a:r>
            <a:r>
              <a:rPr lang="fa-IR" sz="3200" dirty="0">
                <a:cs typeface="B Titr" panose="00000700000000000000" pitchFamily="2" charset="-78"/>
              </a:rPr>
              <a:t>هوای هر منطقه با </a:t>
            </a:r>
            <a:r>
              <a:rPr lang="fa-IR" sz="3200" dirty="0" smtClean="0">
                <a:cs typeface="B Titr" panose="00000700000000000000" pitchFamily="2" charset="-78"/>
              </a:rPr>
              <a:t>منطقه </a:t>
            </a:r>
            <a:r>
              <a:rPr lang="fa-IR" sz="3200" dirty="0">
                <a:cs typeface="B Titr" panose="00000700000000000000" pitchFamily="2" charset="-78"/>
              </a:rPr>
              <a:t>دیگر متفاوت است و به </a:t>
            </a:r>
            <a:r>
              <a:rPr lang="fa-IR" sz="3200" dirty="0" smtClean="0">
                <a:cs typeface="B Titr" panose="00000700000000000000" pitchFamily="2" charset="-78"/>
              </a:rPr>
              <a:t>عواملی مانند</a:t>
            </a:r>
            <a:r>
              <a:rPr lang="fa-IR" sz="3200" dirty="0">
                <a:cs typeface="B Titr" panose="00000700000000000000" pitchFamily="2" charset="-78"/>
              </a:rPr>
              <a:t>: </a:t>
            </a:r>
            <a:r>
              <a:rPr lang="fa-IR" sz="3200" u="sng" dirty="0">
                <a:cs typeface="B Titr" panose="00000700000000000000" pitchFamily="2" charset="-78"/>
              </a:rPr>
              <a:t>نوع آب و هوا، وجود رشته </a:t>
            </a:r>
            <a:r>
              <a:rPr lang="fa-IR" sz="3200" u="sng" dirty="0" smtClean="0">
                <a:cs typeface="B Titr" panose="00000700000000000000" pitchFamily="2" charset="-78"/>
              </a:rPr>
              <a:t>کوه ها</a:t>
            </a:r>
            <a:r>
              <a:rPr lang="fa-IR" sz="3200" u="sng" dirty="0">
                <a:cs typeface="B Titr" panose="00000700000000000000" pitchFamily="2" charset="-78"/>
              </a:rPr>
              <a:t>، </a:t>
            </a:r>
            <a:r>
              <a:rPr lang="fa-IR" sz="3200" u="sng" dirty="0" smtClean="0">
                <a:cs typeface="B Titr" panose="00000700000000000000" pitchFamily="2" charset="-78"/>
              </a:rPr>
              <a:t>فعالیت های </a:t>
            </a:r>
            <a:r>
              <a:rPr lang="fa-IR" sz="3200" u="sng" dirty="0">
                <a:cs typeface="B Titr" panose="00000700000000000000" pitchFamily="2" charset="-78"/>
              </a:rPr>
              <a:t>صنعتی، کشاورزی و </a:t>
            </a:r>
            <a:r>
              <a:rPr lang="fa-IR" sz="3200" dirty="0">
                <a:cs typeface="B Titr" panose="00000700000000000000" pitchFamily="2" charset="-78"/>
              </a:rPr>
              <a:t>... آن منطقه بستگی دارد</a:t>
            </a:r>
            <a:r>
              <a:rPr lang="fa-IR" sz="3200" dirty="0" smtClean="0">
                <a:cs typeface="B Titr" panose="00000700000000000000" pitchFamily="2" charset="-78"/>
              </a:rPr>
              <a:t>.</a:t>
            </a:r>
          </a:p>
          <a:p>
            <a:pPr algn="just" rtl="1"/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چرا آلودگی هوا بحراتی تدریجی است؟</a:t>
            </a:r>
            <a:endParaRPr lang="fa-IR" sz="32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/>
            <a:r>
              <a:rPr lang="fa-IR" sz="3200" dirty="0" smtClean="0">
                <a:cs typeface="B Titr" panose="00000700000000000000" pitchFamily="2" charset="-78"/>
              </a:rPr>
              <a:t>در برخی موارد </a:t>
            </a:r>
            <a:r>
              <a:rPr lang="fa-IR" sz="3200" u="sng" dirty="0" smtClean="0">
                <a:cs typeface="B Titr" panose="00000700000000000000" pitchFamily="2" charset="-78"/>
              </a:rPr>
              <a:t>تأثیر</a:t>
            </a:r>
            <a:r>
              <a:rPr lang="fa-IR" sz="3200" u="sng" dirty="0">
                <a:cs typeface="B Titr" panose="00000700000000000000" pitchFamily="2" charset="-78"/>
              </a:rPr>
              <a:t>آلودگی هوا بر انسان و محیط زیست تدریجی و کند است </a:t>
            </a:r>
            <a:r>
              <a:rPr lang="fa-IR" sz="3200" dirty="0">
                <a:cs typeface="B Titr" panose="00000700000000000000" pitchFamily="2" charset="-78"/>
              </a:rPr>
              <a:t>که </a:t>
            </a:r>
            <a:r>
              <a:rPr lang="fa-IR" sz="3200" dirty="0" smtClean="0">
                <a:cs typeface="B Titr" panose="00000700000000000000" pitchFamily="2" charset="-78"/>
              </a:rPr>
              <a:t>دراین صورت کم تر </a:t>
            </a:r>
            <a:r>
              <a:rPr lang="fa-IR" sz="3200" dirty="0">
                <a:cs typeface="B Titr" panose="00000700000000000000" pitchFamily="2" charset="-78"/>
              </a:rPr>
              <a:t>مورد توجه قرار </a:t>
            </a:r>
            <a:r>
              <a:rPr lang="fa-IR" sz="3200" dirty="0" smtClean="0">
                <a:cs typeface="B Titr" panose="00000700000000000000" pitchFamily="2" charset="-78"/>
              </a:rPr>
              <a:t>می گیرد </a:t>
            </a:r>
            <a:r>
              <a:rPr lang="fa-IR" sz="3200" dirty="0">
                <a:cs typeface="B Titr" panose="00000700000000000000" pitchFamily="2" charset="-78"/>
              </a:rPr>
              <a:t>و اکثر مردم آن را </a:t>
            </a:r>
            <a:r>
              <a:rPr lang="fa-IR" sz="3200" dirty="0" smtClean="0">
                <a:cs typeface="B Titr" panose="00000700000000000000" pitchFamily="2" charset="-78"/>
              </a:rPr>
              <a:t>جدی تلقی نمی کنند </a:t>
            </a:r>
            <a:r>
              <a:rPr lang="fa-IR" sz="3200" dirty="0">
                <a:cs typeface="B Titr" panose="00000700000000000000" pitchFamily="2" charset="-78"/>
              </a:rPr>
              <a:t>و زمانی که به وضعیت حاد و اضطراری </a:t>
            </a:r>
            <a:r>
              <a:rPr lang="fa-IR" sz="3200" dirty="0" smtClean="0">
                <a:cs typeface="B Titr" panose="00000700000000000000" pitchFamily="2" charset="-78"/>
              </a:rPr>
              <a:t>می رسد،</a:t>
            </a:r>
            <a:r>
              <a:rPr lang="fa-IR" sz="3200" dirty="0">
                <a:cs typeface="B Titr" panose="00000700000000000000" pitchFamily="2" charset="-78"/>
              </a:rPr>
              <a:t> مورد توجه </a:t>
            </a:r>
            <a:r>
              <a:rPr lang="fa-IR" sz="3200" dirty="0" smtClean="0">
                <a:cs typeface="B Titr" panose="00000700000000000000" pitchFamily="2" charset="-78"/>
              </a:rPr>
              <a:t>آن ها </a:t>
            </a:r>
            <a:r>
              <a:rPr lang="fa-IR" sz="3200" dirty="0">
                <a:cs typeface="B Titr" panose="00000700000000000000" pitchFamily="2" charset="-78"/>
              </a:rPr>
              <a:t>قرار </a:t>
            </a:r>
            <a:r>
              <a:rPr lang="fa-IR" sz="3200" dirty="0" smtClean="0">
                <a:cs typeface="B Titr" panose="00000700000000000000" pitchFamily="2" charset="-78"/>
              </a:rPr>
              <a:t>می گیرد.</a:t>
            </a:r>
          </a:p>
          <a:p>
            <a:pPr algn="just" rtl="1"/>
            <a:r>
              <a:rPr lang="fa-IR" sz="3200" dirty="0" smtClean="0">
                <a:cs typeface="B Titr" panose="00000700000000000000" pitchFamily="2" charset="-78"/>
              </a:rPr>
              <a:t>بنابراین می توان </a:t>
            </a:r>
            <a:r>
              <a:rPr lang="fa-IR" sz="3200" dirty="0">
                <a:cs typeface="B Titr" panose="00000700000000000000" pitchFamily="2" charset="-78"/>
              </a:rPr>
              <a:t>گفت آلودگی هوا</a:t>
            </a:r>
            <a:r>
              <a:rPr lang="fa-IR" sz="3200" dirty="0" smtClean="0">
                <a:cs typeface="B Titr" panose="00000700000000000000" pitchFamily="2" charset="-78"/>
              </a:rPr>
              <a:t>،</a:t>
            </a:r>
            <a:r>
              <a:rPr lang="fa-IR" sz="3200" dirty="0">
                <a:cs typeface="B Titr" panose="00000700000000000000" pitchFamily="2" charset="-78"/>
              </a:rPr>
              <a:t> بحرانی تدریجی است و در دراز مدت نتایج آن مشخص می </a:t>
            </a:r>
            <a:r>
              <a:rPr lang="fa-IR" sz="3200" dirty="0" smtClean="0">
                <a:cs typeface="B Titr" panose="00000700000000000000" pitchFamily="2" charset="-78"/>
              </a:rPr>
              <a:t>شود.</a:t>
            </a: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6527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7" y="381000"/>
            <a:ext cx="8390249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8058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556637"/>
            <a:ext cx="9220199" cy="212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206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283669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719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7097"/>
            <a:ext cx="9143999" cy="354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5227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03"/>
          <a:stretch/>
        </p:blipFill>
        <p:spPr bwMode="auto">
          <a:xfrm>
            <a:off x="1" y="0"/>
            <a:ext cx="9144000" cy="50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2419351"/>
            <a:ext cx="2651079" cy="1725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45" y="1446891"/>
            <a:ext cx="2696956" cy="972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59" y="4601509"/>
            <a:ext cx="2715262" cy="1037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5332"/>
            <a:ext cx="2600326" cy="972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485788"/>
            <a:ext cx="2600326" cy="894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4" y="2419351"/>
            <a:ext cx="2904417" cy="985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457374"/>
            <a:ext cx="2803489" cy="1374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62492"/>
            <a:ext cx="2390264" cy="1164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16477"/>
            <a:ext cx="2527879" cy="933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6172200" y="1676400"/>
            <a:ext cx="457200" cy="344375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3095411" y="838200"/>
            <a:ext cx="333589" cy="207386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3095411" y="3886200"/>
            <a:ext cx="333589" cy="249705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892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41801"/>
            <a:ext cx="9144000" cy="20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3314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8818450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کیفیت هوا و تغییرات آن:</a:t>
            </a:r>
          </a:p>
          <a:p>
            <a:pPr algn="just" rtl="1"/>
            <a:r>
              <a:rPr lang="fa-IR" sz="3200" dirty="0" smtClean="0">
                <a:cs typeface="B Titr" panose="00000700000000000000" pitchFamily="2" charset="-78"/>
              </a:rPr>
              <a:t>نفس </a:t>
            </a:r>
            <a:r>
              <a:rPr lang="fa-IR" sz="3200" dirty="0">
                <a:cs typeface="B Titr" panose="00000700000000000000" pitchFamily="2" charset="-78"/>
              </a:rPr>
              <a:t>کشیدن و زندگی انسان، تحت تأثیرکیفیت هواست. </a:t>
            </a:r>
            <a:r>
              <a:rPr lang="fa-IR" sz="3200" dirty="0" smtClean="0">
                <a:cs typeface="B Titr" panose="00000700000000000000" pitchFamily="2" charset="-78"/>
              </a:rPr>
              <a:t>همان گونه </a:t>
            </a:r>
            <a:r>
              <a:rPr lang="fa-IR" sz="3200" dirty="0">
                <a:cs typeface="B Titr" panose="00000700000000000000" pitchFamily="2" charset="-78"/>
              </a:rPr>
              <a:t>که وضعیت آب و هوا روز به روز و حتی ساعت به ساعت </a:t>
            </a:r>
            <a:r>
              <a:rPr lang="fa-IR" sz="3200" dirty="0" smtClean="0">
                <a:cs typeface="B Titr" panose="00000700000000000000" pitchFamily="2" charset="-78"/>
              </a:rPr>
              <a:t>تغییر</a:t>
            </a:r>
            <a:r>
              <a:rPr lang="fa-IR" sz="3200" dirty="0">
                <a:cs typeface="B Titr" panose="00000700000000000000" pitchFamily="2" charset="-78"/>
              </a:rPr>
              <a:t>می کند، کیفیت هوا نیز می تواند متغیر باشد. </a:t>
            </a:r>
            <a:endParaRPr lang="fa-IR" sz="3200" dirty="0" smtClean="0">
              <a:cs typeface="B Titr" panose="00000700000000000000" pitchFamily="2" charset="-78"/>
            </a:endParaRPr>
          </a:p>
          <a:p>
            <a:pPr algn="just" rtl="1"/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شاخص کیفیت هوا :</a:t>
            </a:r>
          </a:p>
          <a:p>
            <a:pPr algn="just" rtl="1"/>
            <a:r>
              <a:rPr lang="fa-IR" sz="3200" dirty="0" smtClean="0">
                <a:cs typeface="B Titr" panose="00000700000000000000" pitchFamily="2" charset="-78"/>
              </a:rPr>
              <a:t>در </a:t>
            </a:r>
            <a:r>
              <a:rPr lang="fa-IR" sz="3200" dirty="0">
                <a:cs typeface="B Titr" panose="00000700000000000000" pitchFamily="2" charset="-78"/>
              </a:rPr>
              <a:t>زمینه پایش و نظارت برکیفیت هوا، </a:t>
            </a:r>
            <a:r>
              <a:rPr lang="fa-IR" sz="3200" u="sng" dirty="0" smtClean="0">
                <a:cs typeface="B Titr" panose="00000700000000000000" pitchFamily="2" charset="-78"/>
              </a:rPr>
              <a:t>داده های </a:t>
            </a:r>
            <a:r>
              <a:rPr lang="fa-IR" sz="3200" u="sng" dirty="0">
                <a:cs typeface="B Titr" panose="00000700000000000000" pitchFamily="2" charset="-78"/>
              </a:rPr>
              <a:t>مربوط به کیفیت هوا را به شاخص کیفیت هوا تبدیل </a:t>
            </a:r>
            <a:r>
              <a:rPr lang="fa-IR" sz="3200" u="sng" dirty="0" smtClean="0">
                <a:cs typeface="B Titr" panose="00000700000000000000" pitchFamily="2" charset="-78"/>
              </a:rPr>
              <a:t>می کنند </a:t>
            </a:r>
            <a:r>
              <a:rPr lang="fa-IR" sz="3200" u="sng" dirty="0">
                <a:cs typeface="B Titr" panose="00000700000000000000" pitchFamily="2" charset="-78"/>
              </a:rPr>
              <a:t>و اطلاعات مورد نیاز را در اختیار عموم مردم قرار </a:t>
            </a:r>
            <a:r>
              <a:rPr lang="fa-IR" sz="3200" u="sng" dirty="0" smtClean="0">
                <a:cs typeface="B Titr" panose="00000700000000000000" pitchFamily="2" charset="-78"/>
              </a:rPr>
              <a:t>داده می شود.</a:t>
            </a:r>
            <a:endParaRPr lang="fa-IR" sz="3200" dirty="0" smtClean="0">
              <a:cs typeface="B Titr" panose="00000700000000000000" pitchFamily="2" charset="-78"/>
            </a:endParaRPr>
          </a:p>
          <a:p>
            <a:pPr algn="just" rtl="1"/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اهمیت شاخص کیفیت هوا:</a:t>
            </a:r>
          </a:p>
          <a:p>
            <a:pPr algn="just" rtl="1"/>
            <a:r>
              <a:rPr lang="fa-IR" sz="3200" dirty="0" smtClean="0">
                <a:cs typeface="B Titr" panose="00000700000000000000" pitchFamily="2" charset="-78"/>
              </a:rPr>
              <a:t> </a:t>
            </a:r>
            <a:r>
              <a:rPr lang="fa-IR" sz="3200" dirty="0">
                <a:cs typeface="B Titr" panose="00000700000000000000" pitchFamily="2" charset="-78"/>
              </a:rPr>
              <a:t>بنابراین شاخص کیفیت هوا ابزاری کلیدی جهت </a:t>
            </a:r>
            <a:r>
              <a:rPr lang="fa-IR" sz="3200" u="sng" dirty="0">
                <a:cs typeface="B Titr" panose="00000700000000000000" pitchFamily="2" charset="-78"/>
              </a:rPr>
              <a:t>آگاهی از کیفیت هوا</a:t>
            </a:r>
            <a:r>
              <a:rPr lang="fa-IR" sz="3200" dirty="0">
                <a:cs typeface="B Titr" panose="00000700000000000000" pitchFamily="2" charset="-78"/>
              </a:rPr>
              <a:t>، </a:t>
            </a:r>
            <a:r>
              <a:rPr lang="fa-IR" sz="3200" u="sng" dirty="0">
                <a:cs typeface="B Titr" panose="00000700000000000000" pitchFamily="2" charset="-78"/>
              </a:rPr>
              <a:t>نحوه اثر آلودگی هوا بر سلامت و روش های محافظتی در برابر آن </a:t>
            </a:r>
            <a:r>
              <a:rPr lang="fa-IR" sz="3200" dirty="0">
                <a:cs typeface="B Titr" panose="00000700000000000000" pitchFamily="2" charset="-78"/>
              </a:rPr>
              <a:t>است</a:t>
            </a:r>
            <a:r>
              <a:rPr lang="fa-IR" sz="3200" dirty="0" smtClean="0">
                <a:cs typeface="B Titr" panose="00000700000000000000" pitchFamily="2" charset="-78"/>
              </a:rPr>
              <a:t>.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95479"/>
            <a:ext cx="874225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شاخص کیفیت </a:t>
            </a:r>
            <a:r>
              <a:rPr lang="fa-IR" sz="2800" dirty="0" smtClean="0">
                <a:cs typeface="B Titr" panose="00000700000000000000" pitchFamily="2" charset="-78"/>
              </a:rPr>
              <a:t>هوا</a:t>
            </a: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19735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2" y="1747838"/>
            <a:ext cx="8938968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5150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65525"/>
            <a:ext cx="9144000" cy="14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1617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236" y="130203"/>
            <a:ext cx="8458200" cy="6186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3600" dirty="0" smtClean="0">
                <a:solidFill>
                  <a:srgbClr val="0070C0"/>
                </a:solidFill>
                <a:cs typeface="B Titr" panose="00000700000000000000" pitchFamily="2" charset="-78"/>
              </a:rPr>
              <a:t>شاخص مهم برای گزارش روزانه کیفیت هوا:</a:t>
            </a:r>
          </a:p>
          <a:p>
            <a:pPr algn="just" rtl="1"/>
            <a:r>
              <a:rPr lang="fa-IR" sz="3600" dirty="0" smtClean="0">
                <a:cs typeface="B Titr" panose="00000700000000000000" pitchFamily="2" charset="-78"/>
              </a:rPr>
              <a:t>به طورکلی </a:t>
            </a:r>
            <a:r>
              <a:rPr lang="fa-IR" sz="3600" dirty="0">
                <a:cs typeface="B Titr" panose="00000700000000000000" pitchFamily="2" charset="-78"/>
              </a:rPr>
              <a:t>برای گزارش روزانه کیفیت هوا(پاک یا آلوده بودن) و تأثیر آن بر سلامتی انسان، از </a:t>
            </a:r>
            <a:r>
              <a:rPr lang="fa-IR" sz="3600" u="sng" dirty="0">
                <a:solidFill>
                  <a:srgbClr val="FF0000"/>
                </a:solidFill>
                <a:cs typeface="B Titr" panose="00000700000000000000" pitchFamily="2" charset="-78"/>
              </a:rPr>
              <a:t>شاخص</a:t>
            </a:r>
            <a:r>
              <a:rPr lang="fa-IR" sz="3600" u="sng" dirty="0">
                <a:cs typeface="B Titr" panose="00000700000000000000" pitchFamily="2" charset="-78"/>
              </a:rPr>
              <a:t> </a:t>
            </a:r>
            <a:r>
              <a:rPr lang="fa-IR" sz="3600" u="sng" dirty="0">
                <a:solidFill>
                  <a:srgbClr val="FF0000"/>
                </a:solidFill>
                <a:cs typeface="B Titr" panose="00000700000000000000" pitchFamily="2" charset="-78"/>
              </a:rPr>
              <a:t>کیفیت هوا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>
                <a:cs typeface="B Titr" panose="00000700000000000000" pitchFamily="2" charset="-78"/>
              </a:rPr>
              <a:t>استفاده </a:t>
            </a:r>
            <a:r>
              <a:rPr lang="fa-IR" sz="3600" dirty="0" smtClean="0">
                <a:cs typeface="B Titr" panose="00000700000000000000" pitchFamily="2" charset="-78"/>
              </a:rPr>
              <a:t>می شود.</a:t>
            </a:r>
          </a:p>
          <a:p>
            <a:pPr algn="just" rtl="1"/>
            <a:r>
              <a:rPr lang="fa-IR" sz="3600" dirty="0">
                <a:solidFill>
                  <a:srgbClr val="0070C0"/>
                </a:solidFill>
                <a:cs typeface="B Titr" panose="00000700000000000000" pitchFamily="2" charset="-78"/>
              </a:rPr>
              <a:t>پنج آلاینده اصلی هوا </a:t>
            </a:r>
            <a:r>
              <a:rPr lang="fa-IR" sz="3600" dirty="0" smtClean="0">
                <a:solidFill>
                  <a:srgbClr val="0070C0"/>
                </a:solidFill>
                <a:cs typeface="B Titr" panose="00000700000000000000" pitchFamily="2" charset="-78"/>
              </a:rPr>
              <a:t>برای تعیین شاخص کیفیت هوا:</a:t>
            </a:r>
            <a:endParaRPr lang="fa-IR" sz="36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/>
            <a:r>
              <a:rPr lang="fa-IR" sz="3600" dirty="0" smtClean="0">
                <a:cs typeface="B Titr" panose="00000700000000000000" pitchFamily="2" charset="-78"/>
              </a:rPr>
              <a:t>این </a:t>
            </a:r>
            <a:r>
              <a:rPr lang="fa-IR" sz="3600" dirty="0">
                <a:cs typeface="B Titr" panose="00000700000000000000" pitchFamily="2" charset="-78"/>
              </a:rPr>
              <a:t>شاخص برای پنج آلاینده اصلی هوا یعنی: </a:t>
            </a:r>
            <a:r>
              <a:rPr lang="fa-IR" sz="3600" i="1" u="sng" dirty="0">
                <a:cs typeface="B Titr" panose="00000700000000000000" pitchFamily="2" charset="-78"/>
              </a:rPr>
              <a:t>ذرات معلق، نیتروژن </a:t>
            </a:r>
            <a:r>
              <a:rPr lang="fa-IR" sz="3600" i="1" u="sng" dirty="0" smtClean="0">
                <a:cs typeface="B Titr" panose="00000700000000000000" pitchFamily="2" charset="-78"/>
              </a:rPr>
              <a:t>دی اکسید</a:t>
            </a:r>
            <a:r>
              <a:rPr lang="fa-IR" sz="3600" i="1" u="sng" dirty="0">
                <a:cs typeface="B Titr" panose="00000700000000000000" pitchFamily="2" charset="-78"/>
              </a:rPr>
              <a:t>، ازون سطح زمین، کربن منوکسید و گوگرد </a:t>
            </a:r>
            <a:r>
              <a:rPr lang="fa-IR" sz="3600" i="1" u="sng" dirty="0" smtClean="0">
                <a:cs typeface="B Titr" panose="00000700000000000000" pitchFamily="2" charset="-78"/>
              </a:rPr>
              <a:t>دی اکسید </a:t>
            </a:r>
            <a:r>
              <a:rPr lang="fa-IR" sz="3600" dirty="0" smtClean="0">
                <a:cs typeface="B Titr" panose="00000700000000000000" pitchFamily="2" charset="-78"/>
              </a:rPr>
              <a:t>محاسبه </a:t>
            </a:r>
            <a:r>
              <a:rPr lang="fa-IR" sz="3600" dirty="0">
                <a:cs typeface="B Titr" panose="00000700000000000000" pitchFamily="2" charset="-78"/>
              </a:rPr>
              <a:t>می شود</a:t>
            </a:r>
            <a:r>
              <a:rPr lang="fa-IR" sz="3600" dirty="0" smtClean="0">
                <a:cs typeface="B Titr" panose="00000700000000000000" pitchFamily="2" charset="-78"/>
              </a:rPr>
              <a:t>.</a:t>
            </a:r>
          </a:p>
          <a:p>
            <a:pPr algn="just" rtl="1"/>
            <a:r>
              <a:rPr lang="fa-IR" sz="3600" dirty="0" smtClean="0">
                <a:cs typeface="B Titr" panose="00000700000000000000" pitchFamily="2" charset="-78"/>
              </a:rPr>
              <a:t> </a:t>
            </a:r>
            <a:r>
              <a:rPr lang="fa-IR" sz="3600" dirty="0">
                <a:cs typeface="B Titr" panose="00000700000000000000" pitchFamily="2" charset="-78"/>
              </a:rPr>
              <a:t>شاخص کیفیت هوا از منظر سلامت انسان، در شش طبقه زیر تقسیم بندی می شود</a:t>
            </a:r>
            <a:r>
              <a:rPr lang="fa-IR" sz="3600" dirty="0" smtClean="0">
                <a:cs typeface="B Titr" panose="00000700000000000000" pitchFamily="2" charset="-78"/>
              </a:rPr>
              <a:t>.</a:t>
            </a:r>
            <a:endParaRPr lang="en-US" sz="3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47184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914400"/>
            <a:ext cx="9171709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85" y="1962150"/>
            <a:ext cx="920028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85" y="2505075"/>
            <a:ext cx="920028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09" y="3248025"/>
            <a:ext cx="9209809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09" y="4057650"/>
            <a:ext cx="9209809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47" y="4800600"/>
            <a:ext cx="920504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459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" y="1752600"/>
            <a:ext cx="87630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3200" dirty="0">
                <a:cs typeface="B Titr" panose="00000700000000000000" pitchFamily="2" charset="-78"/>
              </a:rPr>
              <a:t>یکی از مسائل زیست محیطی که بیش از دو دهه است، کشور ما و </a:t>
            </a:r>
            <a:r>
              <a:rPr lang="fa-IR" sz="3200" dirty="0" smtClean="0">
                <a:cs typeface="B Titr" panose="00000700000000000000" pitchFamily="2" charset="-78"/>
              </a:rPr>
              <a:t>بخش های وسیعی </a:t>
            </a:r>
            <a:r>
              <a:rPr lang="fa-IR" sz="3200" dirty="0">
                <a:cs typeface="B Titr" panose="00000700000000000000" pitchFamily="2" charset="-78"/>
              </a:rPr>
              <a:t>از منطقه خاورمیانه را </a:t>
            </a:r>
            <a:r>
              <a:rPr lang="fa-IR" sz="3200" dirty="0" smtClean="0">
                <a:cs typeface="B Titr" panose="00000700000000000000" pitchFamily="2" charset="-78"/>
              </a:rPr>
              <a:t>به طور </a:t>
            </a:r>
            <a:r>
              <a:rPr lang="fa-IR" sz="3200" dirty="0">
                <a:cs typeface="B Titr" panose="00000700000000000000" pitchFamily="2" charset="-78"/>
              </a:rPr>
              <a:t>جدی تحت تأثیر قرار داده است</a:t>
            </a:r>
            <a:r>
              <a:rPr lang="fa-IR" sz="3200" dirty="0" smtClean="0">
                <a:cs typeface="B Titr" panose="00000700000000000000" pitchFamily="2" charset="-78"/>
              </a:rPr>
              <a:t>،</a:t>
            </a:r>
            <a:r>
              <a:rPr lang="fa-IR" sz="3200" dirty="0">
                <a:cs typeface="B Titr" panose="00000700000000000000" pitchFamily="2" charset="-78"/>
              </a:rPr>
              <a:t> </a:t>
            </a:r>
            <a:r>
              <a:rPr lang="fa-IR" sz="3200" dirty="0" smtClean="0">
                <a:cs typeface="B Titr" panose="00000700000000000000" pitchFamily="2" charset="-78"/>
              </a:rPr>
              <a:t>طوفان های </a:t>
            </a:r>
            <a:r>
              <a:rPr lang="fa-IR" sz="3200" dirty="0">
                <a:cs typeface="B Titr" panose="00000700000000000000" pitchFamily="2" charset="-78"/>
              </a:rPr>
              <a:t>گرد و غباری است. این پدیده در </a:t>
            </a:r>
            <a:r>
              <a:rPr lang="fa-IR" sz="3200" u="sng" dirty="0">
                <a:cs typeface="B Titr" panose="00000700000000000000" pitchFamily="2" charset="-78"/>
              </a:rPr>
              <a:t>ابعاد </a:t>
            </a:r>
            <a:r>
              <a:rPr lang="fa-IR" sz="3200" u="sng" dirty="0" smtClean="0">
                <a:cs typeface="B Titr" panose="00000700000000000000" pitchFamily="2" charset="-78"/>
              </a:rPr>
              <a:t>منطقه ای</a:t>
            </a:r>
            <a:r>
              <a:rPr lang="fa-IR" sz="3200" u="sng" dirty="0">
                <a:cs typeface="B Titr" panose="00000700000000000000" pitchFamily="2" charset="-78"/>
              </a:rPr>
              <a:t>، ملی و محلی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خسارات متعددی به محیط زیست، بهداشت و سلامت جامعه، منابع زیربنایی و تأسیسات صنعتی وارد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می نماید .</a:t>
            </a:r>
            <a:r>
              <a:rPr lang="fa-IR" sz="3200" dirty="0" smtClean="0">
                <a:cs typeface="B Titr" panose="00000700000000000000" pitchFamily="2" charset="-78"/>
              </a:rPr>
              <a:t>(</a:t>
            </a:r>
            <a:r>
              <a:rPr lang="fa-IR" sz="3200" dirty="0">
                <a:cs typeface="B Titr" panose="00000700000000000000" pitchFamily="2" charset="-78"/>
              </a:rPr>
              <a:t>شکل6 </a:t>
            </a:r>
            <a:r>
              <a:rPr lang="fa-IR" sz="3200" dirty="0" smtClean="0">
                <a:cs typeface="B Titr" panose="00000700000000000000" pitchFamily="2" charset="-78"/>
              </a:rPr>
              <a:t>)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3019" y="304800"/>
            <a:ext cx="598272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rtl="1"/>
            <a:r>
              <a:rPr lang="fa-IR" sz="3200" dirty="0">
                <a:cs typeface="B Titr" panose="00000700000000000000" pitchFamily="2" charset="-78"/>
              </a:rPr>
              <a:t>طوفان های گرد و </a:t>
            </a:r>
            <a:r>
              <a:rPr lang="fa-IR" sz="3200" dirty="0" smtClean="0">
                <a:cs typeface="B Titr" panose="00000700000000000000" pitchFamily="2" charset="-78"/>
              </a:rPr>
              <a:t>غبار وخسارت های آن</a:t>
            </a: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24271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3" y="762000"/>
            <a:ext cx="758478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2332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38" y="140244"/>
            <a:ext cx="7149562" cy="656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0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982593"/>
            <a:ext cx="8839200" cy="25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832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81000"/>
            <a:ext cx="8582522" cy="5940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پیامدهای آلودگی هوا</a:t>
            </a:r>
          </a:p>
          <a:p>
            <a:pPr algn="just" rtl="1"/>
            <a:r>
              <a:rPr lang="fa-IR" sz="2000" dirty="0" smtClean="0">
                <a:cs typeface="B Titr" panose="00000700000000000000" pitchFamily="2" charset="-78"/>
              </a:rPr>
              <a:t>پس </a:t>
            </a:r>
            <a:r>
              <a:rPr lang="fa-IR" sz="2000" dirty="0">
                <a:cs typeface="B Titr" panose="00000700000000000000" pitchFamily="2" charset="-78"/>
              </a:rPr>
              <a:t>از انقلاب صنعتی و </a:t>
            </a:r>
            <a:r>
              <a:rPr lang="fa-IR" sz="2000" dirty="0" smtClean="0">
                <a:cs typeface="B Titr" panose="00000700000000000000" pitchFamily="2" charset="-78"/>
              </a:rPr>
              <a:t>پیشرفت های </a:t>
            </a:r>
            <a:r>
              <a:rPr lang="fa-IR" sz="2000" dirty="0">
                <a:cs typeface="B Titr" panose="00000700000000000000" pitchFamily="2" charset="-78"/>
              </a:rPr>
              <a:t>فناورانه، آلودگی هوا همواره به عنوان پیامد آن مطرح بوده است و </a:t>
            </a: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تأثیرات بسیار مخربی بر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زندگی گونه های </a:t>
            </a: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مختلف زیستی </a:t>
            </a:r>
            <a:r>
              <a:rPr lang="fa-IR" sz="2000" dirty="0">
                <a:cs typeface="B Titr" panose="00000700000000000000" pitchFamily="2" charset="-78"/>
              </a:rPr>
              <a:t>برجای گذاشته است و به نوعی زندگی آنان را مورد تهدید قرار داده است. </a:t>
            </a:r>
            <a:endParaRPr lang="fa-IR" sz="2000" dirty="0" smtClean="0">
              <a:cs typeface="B Titr" panose="00000700000000000000" pitchFamily="2" charset="-78"/>
            </a:endParaRPr>
          </a:p>
          <a:p>
            <a:pPr algn="just" rtl="1"/>
            <a:r>
              <a:rPr lang="fa-IR" sz="2000" dirty="0" smtClean="0">
                <a:cs typeface="B Titr" panose="00000700000000000000" pitchFamily="2" charset="-78"/>
              </a:rPr>
              <a:t>از این رو </a:t>
            </a:r>
            <a:r>
              <a:rPr lang="fa-IR" sz="2000" dirty="0">
                <a:cs typeface="B Titr" panose="00000700000000000000" pitchFamily="2" charset="-78"/>
              </a:rPr>
              <a:t>همواره مورد توجه دانشمندان بوده است. آلودگی هوا به اشکال مختلف زندگی انسان و سایر جانداران را تحت تأثیر قرار </a:t>
            </a:r>
            <a:r>
              <a:rPr lang="fa-IR" sz="2000" dirty="0" smtClean="0">
                <a:cs typeface="B Titr" panose="00000700000000000000" pitchFamily="2" charset="-78"/>
              </a:rPr>
              <a:t>می دهد</a:t>
            </a:r>
            <a:r>
              <a:rPr lang="fa-IR" sz="2000" dirty="0">
                <a:cs typeface="B Titr" panose="00000700000000000000" pitchFamily="2" charset="-78"/>
              </a:rPr>
              <a:t>.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مهم ترین </a:t>
            </a: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شکل آن تهدید سلامت انسان و بروز بیماریهای تنفسی، قلبی و ... </a:t>
            </a:r>
            <a:r>
              <a:rPr lang="fa-IR" sz="2000" dirty="0">
                <a:cs typeface="B Titr" panose="00000700000000000000" pitchFamily="2" charset="-78"/>
              </a:rPr>
              <a:t>است</a:t>
            </a:r>
            <a:r>
              <a:rPr lang="fa-IR" sz="2000" dirty="0" smtClean="0">
                <a:cs typeface="B Titr" panose="00000700000000000000" pitchFamily="2" charset="-78"/>
              </a:rPr>
              <a:t>.</a:t>
            </a:r>
            <a:endParaRPr lang="fa-IR" sz="2000" dirty="0">
              <a:cs typeface="B Titr" panose="00000700000000000000" pitchFamily="2" charset="-78"/>
            </a:endParaRPr>
          </a:p>
          <a:p>
            <a:pPr algn="just" rtl="1"/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ریزش بارش های اسیدی</a:t>
            </a:r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،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تغییرات </a:t>
            </a: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آب و هوایی </a:t>
            </a:r>
            <a:r>
              <a:rPr lang="fa-IR" sz="2000" dirty="0">
                <a:solidFill>
                  <a:schemeClr val="tx1"/>
                </a:solidFill>
                <a:cs typeface="B Titr" panose="00000700000000000000" pitchFamily="2" charset="-78"/>
              </a:rPr>
              <a:t>و</a:t>
            </a: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 گرمایش جهانی </a:t>
            </a:r>
            <a:r>
              <a:rPr lang="fa-IR" sz="2000" dirty="0">
                <a:cs typeface="B Titr" panose="00000700000000000000" pitchFamily="2" charset="-78"/>
              </a:rPr>
              <a:t>از دیگر پیامدهای آلودگی هواست</a:t>
            </a:r>
            <a:r>
              <a:rPr lang="fa-IR" sz="2000" dirty="0" smtClean="0">
                <a:cs typeface="B Titr" panose="00000700000000000000" pitchFamily="2" charset="-78"/>
              </a:rPr>
              <a:t>.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lvl="0" algn="just" rtl="1"/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بارش اسیدی چیست؟</a:t>
            </a:r>
            <a:endParaRPr lang="fa-IR" sz="20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/>
            <a:r>
              <a:rPr lang="fa-IR" sz="2000" dirty="0" smtClean="0">
                <a:cs typeface="B Titr" panose="00000700000000000000" pitchFamily="2" charset="-78"/>
              </a:rPr>
              <a:t> بارش </a:t>
            </a:r>
            <a:r>
              <a:rPr lang="fa-IR" sz="2000" dirty="0">
                <a:cs typeface="B Titr" panose="00000700000000000000" pitchFamily="2" charset="-78"/>
              </a:rPr>
              <a:t>اسیدی به هرگونه بارش، مانند باران، برف، تگرگ یا حتی مه که </a:t>
            </a:r>
            <a:r>
              <a:rPr lang="fa-IR" sz="2000" dirty="0" smtClean="0">
                <a:cs typeface="B Titr" panose="00000700000000000000" pitchFamily="2" charset="-78"/>
              </a:rPr>
              <a:t>در</a:t>
            </a:r>
            <a:r>
              <a:rPr lang="fa-IR" sz="2000" dirty="0">
                <a:cs typeface="B Titr" panose="00000700000000000000" pitchFamily="2" charset="-78"/>
              </a:rPr>
              <a:t>آن مواد مضری مانند اکسیدهای نیتروژن و گوگرد وجود داشته باشند، اطلاق </a:t>
            </a:r>
            <a:r>
              <a:rPr lang="fa-IR" sz="2000" dirty="0" smtClean="0">
                <a:cs typeface="B Titr" panose="00000700000000000000" pitchFamily="2" charset="-78"/>
              </a:rPr>
              <a:t>می شود</a:t>
            </a:r>
            <a:r>
              <a:rPr lang="fa-IR" sz="2000" dirty="0">
                <a:cs typeface="B Titr" panose="00000700000000000000" pitchFamily="2" charset="-78"/>
              </a:rPr>
              <a:t>. </a:t>
            </a:r>
            <a:endParaRPr lang="fa-IR" sz="2000" dirty="0" smtClean="0">
              <a:cs typeface="B Titr" panose="00000700000000000000" pitchFamily="2" charset="-78"/>
            </a:endParaRPr>
          </a:p>
          <a:p>
            <a:pPr algn="just" rtl="1"/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نحوه پیدایش بارش های اسیدی:</a:t>
            </a:r>
            <a:endParaRPr lang="fa-IR" sz="20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/>
            <a:r>
              <a:rPr lang="fa-IR" sz="2000" dirty="0" smtClean="0">
                <a:cs typeface="B Titr" panose="00000700000000000000" pitchFamily="2" charset="-78"/>
              </a:rPr>
              <a:t>این </a:t>
            </a:r>
            <a:r>
              <a:rPr lang="fa-IR" sz="2000" dirty="0">
                <a:cs typeface="B Titr" panose="00000700000000000000" pitchFamily="2" charset="-78"/>
              </a:rPr>
              <a:t>دو ماده در هواکره با اکسیژن و بخارآب واکنش شیمیایی داده و </a:t>
            </a:r>
            <a:r>
              <a:rPr lang="fa-IR" sz="2000" dirty="0" smtClean="0">
                <a:cs typeface="B Titr" panose="00000700000000000000" pitchFamily="2" charset="-78"/>
              </a:rPr>
              <a:t>به صورت </a:t>
            </a:r>
            <a:r>
              <a:rPr lang="fa-IR" sz="2000" dirty="0">
                <a:cs typeface="B Titr" panose="00000700000000000000" pitchFamily="2" charset="-78"/>
              </a:rPr>
              <a:t>نیتریک اسید و سولفوریک اسید در </a:t>
            </a:r>
            <a:r>
              <a:rPr lang="fa-IR" sz="2000" dirty="0" smtClean="0">
                <a:cs typeface="B Titr" panose="00000700000000000000" pitchFamily="2" charset="-78"/>
              </a:rPr>
              <a:t>می آیند</a:t>
            </a:r>
            <a:r>
              <a:rPr lang="fa-IR" sz="2000" dirty="0">
                <a:cs typeface="B Titr" panose="00000700000000000000" pitchFamily="2" charset="-78"/>
              </a:rPr>
              <a:t>. عامل اصلی این </a:t>
            </a:r>
            <a:r>
              <a:rPr lang="fa-IR" sz="2000" dirty="0" smtClean="0">
                <a:cs typeface="B Titr" panose="00000700000000000000" pitchFamily="2" charset="-78"/>
              </a:rPr>
              <a:t>آلاینده ها</a:t>
            </a:r>
            <a:r>
              <a:rPr lang="fa-IR" sz="2000" dirty="0">
                <a:cs typeface="B Titr" panose="00000700000000000000" pitchFamily="2" charset="-78"/>
              </a:rPr>
              <a:t>، مصرف </a:t>
            </a:r>
            <a:r>
              <a:rPr lang="fa-IR" sz="2000" dirty="0" smtClean="0">
                <a:cs typeface="B Titr" panose="00000700000000000000" pitchFamily="2" charset="-78"/>
              </a:rPr>
              <a:t>سوخت های </a:t>
            </a:r>
            <a:r>
              <a:rPr lang="fa-IR" sz="2000" dirty="0">
                <a:cs typeface="B Titr" panose="00000700000000000000" pitchFamily="2" charset="-78"/>
              </a:rPr>
              <a:t>فسیلی در صنایع، حمل و نقل و </a:t>
            </a:r>
            <a:r>
              <a:rPr lang="fa-IR" sz="2000" dirty="0" smtClean="0">
                <a:cs typeface="B Titr" panose="00000700000000000000" pitchFamily="2" charset="-78"/>
              </a:rPr>
              <a:t>کارخانه های </a:t>
            </a:r>
            <a:r>
              <a:rPr lang="fa-IR" sz="2000" dirty="0">
                <a:cs typeface="B Titr" panose="00000700000000000000" pitchFamily="2" charset="-78"/>
              </a:rPr>
              <a:t>مختلف است که سبب افزایش شدید میزان اسیدیته بارش </a:t>
            </a:r>
            <a:r>
              <a:rPr lang="fa-IR" sz="2000" dirty="0" smtClean="0">
                <a:cs typeface="B Titr" panose="00000700000000000000" pitchFamily="2" charset="-78"/>
              </a:rPr>
              <a:t>می شوند.</a:t>
            </a:r>
          </a:p>
          <a:p>
            <a:pPr algn="just" rtl="1"/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پیامدهای بارش های اسیدی:</a:t>
            </a:r>
            <a:endParaRPr lang="fa-IR" sz="20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/>
            <a:r>
              <a:rPr lang="fa-IR" sz="2000" dirty="0" smtClean="0"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باران اسیدی باعث آسیب رساندن به </a:t>
            </a:r>
            <a:r>
              <a:rPr lang="fa-IR" sz="2000" dirty="0" smtClean="0">
                <a:cs typeface="B Titr" panose="00000700000000000000" pitchFamily="2" charset="-78"/>
              </a:rPr>
              <a:t>انسان ها </a:t>
            </a:r>
            <a:r>
              <a:rPr lang="fa-IR" sz="2000" dirty="0">
                <a:cs typeface="B Titr" panose="00000700000000000000" pitchFamily="2" charset="-78"/>
              </a:rPr>
              <a:t>و سایر جانداران و نمای </a:t>
            </a:r>
            <a:r>
              <a:rPr lang="fa-IR" sz="2000" dirty="0" smtClean="0">
                <a:cs typeface="B Titr" panose="00000700000000000000" pitchFamily="2" charset="-78"/>
              </a:rPr>
              <a:t>ساختمان ها </a:t>
            </a:r>
            <a:r>
              <a:rPr lang="fa-IR" sz="2000" dirty="0">
                <a:cs typeface="B Titr" panose="00000700000000000000" pitchFamily="2" charset="-78"/>
              </a:rPr>
              <a:t>و بناهای تاریخی، رنگ خودروها و کاهش </a:t>
            </a:r>
            <a:r>
              <a:rPr lang="fa-IR" sz="2000" dirty="0" smtClean="0">
                <a:cs typeface="B Titr" panose="00000700000000000000" pitchFamily="2" charset="-78"/>
              </a:rPr>
              <a:t>حاصل خیزی </a:t>
            </a:r>
            <a:r>
              <a:rPr lang="fa-IR" sz="2000" dirty="0">
                <a:cs typeface="B Titr" panose="00000700000000000000" pitchFamily="2" charset="-78"/>
              </a:rPr>
              <a:t>خاک های کشاورزی </a:t>
            </a:r>
            <a:r>
              <a:rPr lang="fa-IR" sz="2000" dirty="0" smtClean="0">
                <a:cs typeface="B Titr" panose="00000700000000000000" pitchFamily="2" charset="-78"/>
              </a:rPr>
              <a:t>می شود .</a:t>
            </a:r>
          </a:p>
        </p:txBody>
      </p:sp>
    </p:spTree>
    <p:extLst>
      <p:ext uri="{BB962C8B-B14F-4D97-AF65-F5344CB8AC3E}">
        <p14:creationId xmlns:p14="http://schemas.microsoft.com/office/powerpoint/2010/main" val="38751860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3" y="381000"/>
            <a:ext cx="85108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358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4440"/>
            <a:ext cx="5562600" cy="579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6629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2234" y="185678"/>
            <a:ext cx="4953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rtl="1"/>
            <a:r>
              <a:rPr lang="fa-IR" dirty="0" smtClean="0">
                <a:cs typeface="B Titr" panose="00000700000000000000" pitchFamily="2" charset="-78"/>
              </a:rPr>
              <a:t>تجربه های </a:t>
            </a:r>
            <a:r>
              <a:rPr lang="fa-IR" dirty="0">
                <a:cs typeface="B Titr" panose="00000700000000000000" pitchFamily="2" charset="-78"/>
              </a:rPr>
              <a:t>موفق برخی </a:t>
            </a:r>
            <a:r>
              <a:rPr lang="fa-IR" dirty="0" smtClean="0">
                <a:cs typeface="B Titr" panose="00000700000000000000" pitchFamily="2" charset="-78"/>
              </a:rPr>
              <a:t>کشور مکزیک  </a:t>
            </a:r>
            <a:r>
              <a:rPr lang="fa-IR" dirty="0">
                <a:cs typeface="B Titr" panose="00000700000000000000" pitchFamily="2" charset="-78"/>
              </a:rPr>
              <a:t>در مقابل </a:t>
            </a:r>
            <a:r>
              <a:rPr lang="fa-IR" dirty="0" smtClean="0">
                <a:cs typeface="B Titr" panose="00000700000000000000" pitchFamily="2" charset="-78"/>
              </a:rPr>
              <a:t>آلودگی هوا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913" y="685800"/>
            <a:ext cx="8816386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وضع آلودگی هوا درشهرمکزیکو سیتی دیروز و امروز: </a:t>
            </a:r>
          </a:p>
          <a:p>
            <a:pPr algn="just" rtl="1"/>
            <a:r>
              <a:rPr lang="fa-IR" sz="2400" dirty="0" smtClean="0">
                <a:cs typeface="B Titr" panose="00000700000000000000" pitchFamily="2" charset="-78"/>
              </a:rPr>
              <a:t>مکزیکوسیتی </a:t>
            </a:r>
            <a:r>
              <a:rPr lang="fa-IR" sz="2400" dirty="0">
                <a:cs typeface="B Titr" panose="00000700000000000000" pitchFamily="2" charset="-78"/>
              </a:rPr>
              <a:t>به عنوان یکی از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موفقت ترین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شهرهای دنیا </a:t>
            </a:r>
            <a:r>
              <a:rPr lang="fa-IR" sz="2400" dirty="0">
                <a:cs typeface="B Titr" panose="00000700000000000000" pitchFamily="2" charset="-78"/>
              </a:rPr>
              <a:t>در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مقابله با آلودگی هوا </a:t>
            </a:r>
            <a:r>
              <a:rPr lang="fa-IR" sz="2400" dirty="0">
                <a:cs typeface="B Titr" panose="00000700000000000000" pitchFamily="2" charset="-78"/>
              </a:rPr>
              <a:t>شناخته </a:t>
            </a:r>
            <a:r>
              <a:rPr lang="fa-IR" sz="2400" dirty="0" smtClean="0">
                <a:cs typeface="B Titr" panose="00000700000000000000" pitchFamily="2" charset="-78"/>
              </a:rPr>
              <a:t>می شود</a:t>
            </a:r>
            <a:r>
              <a:rPr lang="fa-IR" sz="2400" dirty="0">
                <a:cs typeface="B Titr" panose="00000700000000000000" pitchFamily="2" charset="-78"/>
              </a:rPr>
              <a:t>. </a:t>
            </a:r>
            <a:r>
              <a:rPr lang="fa-IR" sz="2400" u="sng" dirty="0">
                <a:cs typeface="B Titr" panose="00000700000000000000" pitchFamily="2" charset="-78"/>
              </a:rPr>
              <a:t>سال  1992سازمان ملل این شهر </a:t>
            </a:r>
            <a:r>
              <a:rPr lang="fa-IR" sz="2400" u="sng" dirty="0" smtClean="0">
                <a:cs typeface="B Titr" panose="00000700000000000000" pitchFamily="2" charset="-78"/>
              </a:rPr>
              <a:t>را</a:t>
            </a:r>
            <a:r>
              <a:rPr lang="fa-IR" sz="2400" u="sng" dirty="0">
                <a:cs typeface="B Titr" panose="00000700000000000000" pitchFamily="2" charset="-78"/>
              </a:rPr>
              <a:t>به عنوان </a:t>
            </a:r>
            <a:r>
              <a:rPr lang="fa-IR" sz="2400" u="sng" dirty="0" smtClean="0">
                <a:cs typeface="B Titr" panose="00000700000000000000" pitchFamily="2" charset="-78"/>
              </a:rPr>
              <a:t>آلوده ترین </a:t>
            </a:r>
            <a:r>
              <a:rPr lang="fa-IR" sz="2400" u="sng" dirty="0">
                <a:cs typeface="B Titr" panose="00000700000000000000" pitchFamily="2" charset="-78"/>
              </a:rPr>
              <a:t>شهر جهان معرفی کرد</a:t>
            </a:r>
            <a:r>
              <a:rPr lang="fa-IR" sz="2400" dirty="0">
                <a:cs typeface="B Titr" panose="00000700000000000000" pitchFamily="2" charset="-78"/>
              </a:rPr>
              <a:t>. در سال ،1990در حدود  330روز شاخص </a:t>
            </a:r>
            <a:r>
              <a:rPr lang="fa-IR" sz="2400" dirty="0" smtClean="0">
                <a:cs typeface="B Titr" panose="00000700000000000000" pitchFamily="2" charset="-78"/>
              </a:rPr>
              <a:t>آلاینده ها </a:t>
            </a:r>
            <a:r>
              <a:rPr lang="fa-IR" sz="2400" dirty="0">
                <a:cs typeface="B Titr" panose="00000700000000000000" pitchFamily="2" charset="-78"/>
              </a:rPr>
              <a:t>در این شهر بالاتر از حد استانداردبود. آن زمان مشهور بود که در مکزیکوسیتی به خاطر آلودگی هوا، </a:t>
            </a:r>
            <a:r>
              <a:rPr lang="fa-IR" sz="2400" dirty="0" smtClean="0">
                <a:cs typeface="B Titr" panose="00000700000000000000" pitchFamily="2" charset="-78"/>
              </a:rPr>
              <a:t>پرنده ها </a:t>
            </a:r>
            <a:r>
              <a:rPr lang="fa-IR" sz="2400" dirty="0">
                <a:cs typeface="B Titr" panose="00000700000000000000" pitchFamily="2" charset="-78"/>
              </a:rPr>
              <a:t>هنگام پرواز </a:t>
            </a:r>
            <a:r>
              <a:rPr lang="fa-IR" sz="2400" dirty="0" smtClean="0">
                <a:cs typeface="B Titr" panose="00000700000000000000" pitchFamily="2" charset="-78"/>
              </a:rPr>
              <a:t>می میرند </a:t>
            </a:r>
            <a:r>
              <a:rPr lang="fa-IR" sz="2400" dirty="0">
                <a:cs typeface="B Titr" panose="00000700000000000000" pitchFamily="2" charset="-78"/>
              </a:rPr>
              <a:t>و روی زمین </a:t>
            </a:r>
            <a:r>
              <a:rPr lang="fa-IR" sz="2400" dirty="0" smtClean="0">
                <a:cs typeface="B Titr" panose="00000700000000000000" pitchFamily="2" charset="-78"/>
              </a:rPr>
              <a:t>می افتند</a:t>
            </a:r>
            <a:r>
              <a:rPr lang="fa-IR" sz="2400" dirty="0">
                <a:cs typeface="B Titr" panose="00000700000000000000" pitchFamily="2" charset="-78"/>
              </a:rPr>
              <a:t>. اما امروز بااجرای </a:t>
            </a:r>
            <a:r>
              <a:rPr lang="fa-IR" sz="2400" dirty="0" smtClean="0">
                <a:cs typeface="B Titr" panose="00000700000000000000" pitchFamily="2" charset="-78"/>
              </a:rPr>
              <a:t>برنامه های </a:t>
            </a:r>
            <a:r>
              <a:rPr lang="fa-IR" sz="2400" dirty="0">
                <a:cs typeface="B Titr" panose="00000700000000000000" pitchFamily="2" charset="-78"/>
              </a:rPr>
              <a:t>منسجم مقابله با آلودگی هوا، دیگر نام مکزیکوسیتی حتی در میان  10شهر اول آلوده جهان به چشم </a:t>
            </a:r>
            <a:r>
              <a:rPr lang="fa-IR" sz="2400" dirty="0" smtClean="0">
                <a:cs typeface="B Titr" panose="00000700000000000000" pitchFamily="2" charset="-78"/>
              </a:rPr>
              <a:t>نمی خورد.</a:t>
            </a:r>
          </a:p>
          <a:p>
            <a:pPr algn="just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مهم ترین راهکارهای منسجم و سریع درمهارآلودگی هوا درشهرمکزیکو سیتی:</a:t>
            </a:r>
            <a:endParaRPr lang="fa-IR" sz="24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/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fa-IR" sz="2400" u="sng" dirty="0">
                <a:cs typeface="B Titr" panose="00000700000000000000" pitchFamily="2" charset="-78"/>
              </a:rPr>
              <a:t>کیفیت نامطلوب سوخت و خودروهای فرسوده </a:t>
            </a:r>
            <a:r>
              <a:rPr lang="fa-IR" sz="2400" dirty="0">
                <a:cs typeface="B Titr" panose="00000700000000000000" pitchFamily="2" charset="-78"/>
              </a:rPr>
              <a:t>یکی از مهم </a:t>
            </a:r>
            <a:r>
              <a:rPr lang="fa-IR" sz="2400" dirty="0" smtClean="0">
                <a:cs typeface="B Titr" panose="00000700000000000000" pitchFamily="2" charset="-78"/>
              </a:rPr>
              <a:t>ترین </a:t>
            </a:r>
            <a:r>
              <a:rPr lang="fa-IR" sz="2400" dirty="0">
                <a:cs typeface="B Titr" panose="00000700000000000000" pitchFamily="2" charset="-78"/>
              </a:rPr>
              <a:t>دلایل آلودگی هوای مکزیکوسیتی بود. دولت مکزیک با سرمایه  9/3میلیارد </a:t>
            </a:r>
            <a:r>
              <a:rPr lang="fa-IR" sz="2400" dirty="0" smtClean="0">
                <a:cs typeface="B Titr" panose="00000700000000000000" pitchFamily="2" charset="-78"/>
              </a:rPr>
              <a:t>دلارپالایشگاه هایی </a:t>
            </a:r>
            <a:r>
              <a:rPr lang="fa-IR" sz="2400" dirty="0">
                <a:cs typeface="B Titr" panose="00000700000000000000" pitchFamily="2" charset="-78"/>
              </a:rPr>
              <a:t>برای تولید سوخت مناسب (با میزان گوگرد پایین) </a:t>
            </a:r>
            <a:r>
              <a:rPr lang="fa-IR" sz="2400" dirty="0" smtClean="0">
                <a:cs typeface="B Titr" panose="00000700000000000000" pitchFamily="2" charset="-78"/>
              </a:rPr>
              <a:t>راه اندازی </a:t>
            </a:r>
            <a:r>
              <a:rPr lang="fa-IR" sz="2400" dirty="0">
                <a:cs typeface="B Titr" panose="00000700000000000000" pitchFamily="2" charset="-78"/>
              </a:rPr>
              <a:t>کرد.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اصلاح کیفیت بنزین </a:t>
            </a:r>
            <a:r>
              <a:rPr lang="fa-IR" sz="2400" dirty="0">
                <a:cs typeface="B Titr" panose="00000700000000000000" pitchFamily="2" charset="-78"/>
              </a:rPr>
              <a:t>را میتوان </a:t>
            </a:r>
            <a:r>
              <a:rPr lang="fa-IR" sz="2400" dirty="0" smtClean="0">
                <a:cs typeface="B Titr" panose="00000700000000000000" pitchFamily="2" charset="-78"/>
              </a:rPr>
              <a:t>مهم ترین </a:t>
            </a:r>
            <a:r>
              <a:rPr lang="fa-IR" sz="2400" dirty="0">
                <a:cs typeface="B Titr" panose="00000700000000000000" pitchFamily="2" charset="-78"/>
              </a:rPr>
              <a:t>سیاست دولت مکزیک در مهار آلودگی هوای مکزیکوسیتی دانست (شکل </a:t>
            </a:r>
            <a:r>
              <a:rPr lang="fa-IR" sz="2400" dirty="0" smtClean="0">
                <a:cs typeface="B Titr" panose="00000700000000000000" pitchFamily="2" charset="-78"/>
              </a:rPr>
              <a:t>8) راهکارهای </a:t>
            </a:r>
            <a:r>
              <a:rPr lang="fa-IR" sz="2400" dirty="0">
                <a:cs typeface="B Titr" panose="00000700000000000000" pitchFamily="2" charset="-78"/>
              </a:rPr>
              <a:t>منسجم و سریع در کاهش آلودگی هوا عبارت اند 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از: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کاهش استفاده از خودروهای شخصی، بهبود کیفیت خودروها، گسترش سیستم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نقلیه عمومی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و اصلاح کیفیت بنزین </a:t>
            </a:r>
            <a:r>
              <a:rPr lang="fa-IR" sz="2400" dirty="0" smtClean="0">
                <a:cs typeface="B Titr" panose="00000700000000000000" pitchFamily="2" charset="-78"/>
              </a:rPr>
              <a:t>است.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3145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20627"/>
            <a:ext cx="4924425" cy="34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2" y="3518797"/>
            <a:ext cx="4800600" cy="332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76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3126"/>
            <a:ext cx="9220200" cy="55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3900" y="32499"/>
            <a:ext cx="7886700" cy="6134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Titr" panose="00000700000000000000" pitchFamily="2" charset="-78"/>
              </a:rPr>
              <a:t>تجربه های موفق کشورچین برای مقابله با آلودگی هوا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46" y="1371600"/>
            <a:ext cx="9208827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کشور چین در حال حاضر </a:t>
            </a:r>
            <a:r>
              <a:rPr lang="fa-IR" sz="2400" dirty="0" smtClean="0">
                <a:cs typeface="B Titr" panose="00000700000000000000" pitchFamily="2" charset="-78"/>
              </a:rPr>
              <a:t>بزرگ ترین </a:t>
            </a:r>
            <a:r>
              <a:rPr lang="fa-IR" sz="2400" dirty="0">
                <a:cs typeface="B Titr" panose="00000700000000000000" pitchFamily="2" charset="-78"/>
              </a:rPr>
              <a:t>تولیدکننده پانل خورشیدی، موتورسیکلت برقی، دوچرخه برقی </a:t>
            </a:r>
            <a:r>
              <a:rPr lang="fa-IR" sz="2400" dirty="0" smtClean="0">
                <a:cs typeface="B Titr" panose="00000700000000000000" pitchFamily="2" charset="-78"/>
              </a:rPr>
              <a:t>و</a:t>
            </a:r>
            <a:r>
              <a:rPr lang="fa-IR" sz="2400" dirty="0">
                <a:cs typeface="B Titr" panose="00000700000000000000" pitchFamily="2" charset="-78"/>
              </a:rPr>
              <a:t>یکی از </a:t>
            </a:r>
            <a:r>
              <a:rPr lang="fa-IR" sz="2400" dirty="0" smtClean="0">
                <a:cs typeface="B Titr" panose="00000700000000000000" pitchFamily="2" charset="-78"/>
              </a:rPr>
              <a:t>موفق ترین </a:t>
            </a:r>
            <a:r>
              <a:rPr lang="fa-IR" sz="2400" dirty="0">
                <a:cs typeface="B Titr" panose="00000700000000000000" pitchFamily="2" charset="-78"/>
              </a:rPr>
              <a:t>کشورها در زمینه استفاده از سیستم حمل و نقل الکتریکی است و توانسته بسیاری ازمعضلات محیط زیستی و کمبود </a:t>
            </a:r>
            <a:r>
              <a:rPr lang="fa-IR" sz="2400" dirty="0" smtClean="0">
                <a:cs typeface="B Titr" panose="00000700000000000000" pitchFamily="2" charset="-78"/>
              </a:rPr>
              <a:t>انرژی های </a:t>
            </a:r>
            <a:r>
              <a:rPr lang="fa-IR" sz="2400" dirty="0">
                <a:cs typeface="B Titr" panose="00000700000000000000" pitchFamily="2" charset="-78"/>
              </a:rPr>
              <a:t>فسیلی خود را با استفاده از انرژی های نو و پاک جبران کند</a:t>
            </a:r>
            <a:r>
              <a:rPr lang="fa-IR" sz="2400" dirty="0" smtClean="0">
                <a:cs typeface="B Titr" panose="00000700000000000000" pitchFamily="2" charset="-78"/>
              </a:rPr>
              <a:t>.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3815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66843"/>
            <a:ext cx="8915400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انواع دیگرآلودگی هوا:</a:t>
            </a:r>
          </a:p>
          <a:p>
            <a:pPr algn="just" rtl="1"/>
            <a:r>
              <a:rPr lang="fa-IR" sz="2400" b="1" dirty="0" smtClean="0">
                <a:cs typeface="B Titr" panose="00000700000000000000" pitchFamily="2" charset="-78"/>
              </a:rPr>
              <a:t>افزون </a:t>
            </a:r>
            <a:r>
              <a:rPr lang="fa-IR" sz="2400" b="1" dirty="0">
                <a:cs typeface="B Titr" panose="00000700000000000000" pitchFamily="2" charset="-78"/>
              </a:rPr>
              <a:t>بر انواع مختلف آلاینده های موجود در هوا، که باعث تغییر ترکیب هوا </a:t>
            </a:r>
            <a:r>
              <a:rPr lang="fa-IR" sz="2400" b="1" dirty="0" smtClean="0">
                <a:cs typeface="B Titr" panose="00000700000000000000" pitchFamily="2" charset="-78"/>
              </a:rPr>
              <a:t>می شوند</a:t>
            </a:r>
            <a:r>
              <a:rPr lang="fa-IR" sz="2400" b="1" dirty="0">
                <a:cs typeface="B Titr" panose="00000700000000000000" pitchFamily="2" charset="-78"/>
              </a:rPr>
              <a:t>، </a:t>
            </a:r>
            <a:r>
              <a:rPr lang="fa-IR" sz="2400" b="1" dirty="0" smtClean="0">
                <a:cs typeface="B Titr" panose="00000700000000000000" pitchFamily="2" charset="-78"/>
              </a:rPr>
              <a:t>آلودگی های </a:t>
            </a:r>
            <a:r>
              <a:rPr lang="fa-IR" sz="2400" b="1" dirty="0">
                <a:cs typeface="B Titr" panose="00000700000000000000" pitchFamily="2" charset="-78"/>
              </a:rPr>
              <a:t>دیگری مانند: </a:t>
            </a:r>
            <a:r>
              <a:rPr lang="fa-IR" sz="2400" b="1" u="sng" dirty="0">
                <a:solidFill>
                  <a:srgbClr val="FF0000"/>
                </a:solidFill>
                <a:cs typeface="B Titr" panose="00000700000000000000" pitchFamily="2" charset="-78"/>
              </a:rPr>
              <a:t>آلودگی صوتی</a:t>
            </a:r>
            <a:r>
              <a:rPr lang="fa-IR" sz="2400" b="1" u="sng" dirty="0" smtClean="0">
                <a:solidFill>
                  <a:srgbClr val="FF0000"/>
                </a:solidFill>
                <a:cs typeface="B Titr" panose="00000700000000000000" pitchFamily="2" charset="-78"/>
              </a:rPr>
              <a:t>،</a:t>
            </a:r>
            <a:r>
              <a:rPr lang="fa-IR" sz="2400" b="1" u="sng" dirty="0">
                <a:solidFill>
                  <a:srgbClr val="FF0000"/>
                </a:solidFill>
                <a:cs typeface="B Titr" panose="00000700000000000000" pitchFamily="2" charset="-78"/>
              </a:rPr>
              <a:t> الکترومغناطیسی، نوری و حرارتی</a:t>
            </a:r>
            <a:r>
              <a:rPr lang="fa-IR" sz="2400" b="1" dirty="0">
                <a:cs typeface="B Titr" panose="00000700000000000000" pitchFamily="2" charset="-78"/>
              </a:rPr>
              <a:t> نیز وجود دارند که باعث تغییرات و </a:t>
            </a:r>
            <a:r>
              <a:rPr lang="fa-IR" sz="2400" b="1" dirty="0" smtClean="0">
                <a:cs typeface="B Titr" panose="00000700000000000000" pitchFamily="2" charset="-78"/>
              </a:rPr>
              <a:t>آلودگی های </a:t>
            </a:r>
            <a:r>
              <a:rPr lang="fa-IR" sz="2400" b="1" dirty="0">
                <a:cs typeface="B Titr" panose="00000700000000000000" pitchFamily="2" charset="-78"/>
              </a:rPr>
              <a:t>فیزیکی هوا </a:t>
            </a:r>
            <a:r>
              <a:rPr lang="fa-IR" sz="2400" b="1" dirty="0" smtClean="0">
                <a:cs typeface="B Titr" panose="00000700000000000000" pitchFamily="2" charset="-78"/>
              </a:rPr>
              <a:t>می گردند.</a:t>
            </a:r>
            <a:endParaRPr lang="fa-IR" sz="2400" b="1" dirty="0">
              <a:cs typeface="B Titr" panose="00000700000000000000" pitchFamily="2" charset="-78"/>
            </a:endParaRPr>
          </a:p>
          <a:p>
            <a:pPr algn="just" rtl="1"/>
            <a:r>
              <a:rPr lang="fa-IR" sz="24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آلودگی صوتی چیست؟</a:t>
            </a:r>
          </a:p>
          <a:p>
            <a:pPr algn="just" rtl="1"/>
            <a:r>
              <a:rPr lang="fa-IR" sz="2400" b="1" dirty="0" smtClean="0">
                <a:cs typeface="B Titr" panose="00000700000000000000" pitchFamily="2" charset="-78"/>
              </a:rPr>
              <a:t> </a:t>
            </a:r>
            <a:r>
              <a:rPr lang="fa-IR" sz="2400" b="1" dirty="0">
                <a:cs typeface="B Titr" panose="00000700000000000000" pitchFamily="2" charset="-78"/>
              </a:rPr>
              <a:t>منظور از آلودگی صوتی، امواج </a:t>
            </a:r>
            <a:r>
              <a:rPr lang="fa-IR" sz="2400" b="1" dirty="0" smtClean="0">
                <a:cs typeface="B Titr" panose="00000700000000000000" pitchFamily="2" charset="-78"/>
              </a:rPr>
              <a:t>ناخواسته ای </a:t>
            </a:r>
            <a:r>
              <a:rPr lang="fa-IR" sz="2400" b="1" dirty="0">
                <a:cs typeface="B Titr" panose="00000700000000000000" pitchFamily="2" charset="-78"/>
              </a:rPr>
              <a:t>است که بر فعالیت موجودات زنده </a:t>
            </a:r>
            <a:r>
              <a:rPr lang="fa-IR" sz="2400" b="1" dirty="0" smtClean="0">
                <a:cs typeface="B Titr" panose="00000700000000000000" pitchFamily="2" charset="-78"/>
              </a:rPr>
              <a:t>به ویژه </a:t>
            </a:r>
            <a:r>
              <a:rPr lang="fa-IR" sz="2400" b="1" dirty="0">
                <a:cs typeface="B Titr" panose="00000700000000000000" pitchFamily="2" charset="-78"/>
              </a:rPr>
              <a:t>انسان تأثیر </a:t>
            </a:r>
            <a:r>
              <a:rPr lang="fa-IR" sz="2400" b="1" dirty="0" smtClean="0">
                <a:cs typeface="B Titr" panose="00000700000000000000" pitchFamily="2" charset="-78"/>
              </a:rPr>
              <a:t>می گذارند </a:t>
            </a:r>
            <a:r>
              <a:rPr lang="fa-IR" sz="2400" b="1" dirty="0">
                <a:cs typeface="B Titr" panose="00000700000000000000" pitchFamily="2" charset="-78"/>
              </a:rPr>
              <a:t>و </a:t>
            </a:r>
            <a:r>
              <a:rPr lang="fa-IR" sz="2400" b="1" dirty="0" smtClean="0">
                <a:cs typeface="B Titr" panose="00000700000000000000" pitchFamily="2" charset="-78"/>
              </a:rPr>
              <a:t>می توانند با</a:t>
            </a:r>
            <a:r>
              <a:rPr lang="fa-IR" sz="2400" b="1" dirty="0">
                <a:cs typeface="B Titr" panose="00000700000000000000" pitchFamily="2" charset="-78"/>
              </a:rPr>
              <a:t>تأثیرگذاری بر سامانه اعصاب و شنوایی انسان باعث عوارض متعدد جسمی و روحی شوند. انتشار صدا در محیط باز و بسته با هم متفاوت است.</a:t>
            </a:r>
          </a:p>
          <a:p>
            <a:pPr algn="just" rtl="1"/>
            <a:r>
              <a:rPr lang="fa-IR" sz="24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وضعیت امواج صوتی درمحیط باز و بسته:</a:t>
            </a:r>
            <a:endParaRPr lang="fa-IR" sz="2400" b="1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/>
            <a:r>
              <a:rPr lang="fa-IR" sz="2400" b="1" dirty="0" smtClean="0">
                <a:cs typeface="B Titr" panose="00000700000000000000" pitchFamily="2" charset="-78"/>
              </a:rPr>
              <a:t>در </a:t>
            </a:r>
            <a:r>
              <a:rPr lang="fa-IR" sz="2400" b="1" dirty="0">
                <a:cs typeface="B Titr" panose="00000700000000000000" pitchFamily="2" charset="-78"/>
              </a:rPr>
              <a:t>یک محیط باز امواج صوتی بدون برخورد به مانع منتشر </a:t>
            </a:r>
            <a:r>
              <a:rPr lang="fa-IR" sz="2400" b="1" dirty="0" smtClean="0">
                <a:cs typeface="B Titr" panose="00000700000000000000" pitchFamily="2" charset="-78"/>
              </a:rPr>
              <a:t>می شوند </a:t>
            </a:r>
            <a:r>
              <a:rPr lang="fa-IR" sz="2400" b="1" dirty="0">
                <a:cs typeface="B Titr" panose="00000700000000000000" pitchFamily="2" charset="-78"/>
              </a:rPr>
              <a:t>و در نهایت از بین </a:t>
            </a:r>
            <a:r>
              <a:rPr lang="fa-IR" sz="2400" b="1" dirty="0" smtClean="0">
                <a:cs typeface="B Titr" panose="00000700000000000000" pitchFamily="2" charset="-78"/>
              </a:rPr>
              <a:t>می روند</a:t>
            </a:r>
            <a:r>
              <a:rPr lang="fa-IR" sz="2400" b="1" dirty="0">
                <a:cs typeface="B Titr" panose="00000700000000000000" pitchFamily="2" charset="-78"/>
              </a:rPr>
              <a:t>؛ اما در محیط بسته ، امواج صوتی پس از </a:t>
            </a:r>
            <a:r>
              <a:rPr lang="fa-IR" sz="2400" b="1" dirty="0" smtClean="0">
                <a:cs typeface="B Titr" panose="00000700000000000000" pitchFamily="2" charset="-78"/>
              </a:rPr>
              <a:t>برخورد</a:t>
            </a:r>
            <a:r>
              <a:rPr lang="fa-IR" sz="2400" b="1" dirty="0">
                <a:cs typeface="B Titr" panose="00000700000000000000" pitchFamily="2" charset="-78"/>
              </a:rPr>
              <a:t>به دیوارها و موانع موجود در مسیر، منعکس و تشدید </a:t>
            </a:r>
            <a:r>
              <a:rPr lang="fa-IR" sz="2400" b="1" dirty="0" smtClean="0">
                <a:cs typeface="B Titr" panose="00000700000000000000" pitchFamily="2" charset="-78"/>
              </a:rPr>
              <a:t>می شوند.</a:t>
            </a:r>
            <a:endParaRPr lang="en-US" sz="2400" b="1" dirty="0">
              <a:cs typeface="B Titr" panose="00000700000000000000" pitchFamily="2" charset="-78"/>
            </a:endParaRPr>
          </a:p>
          <a:p>
            <a:pPr algn="just" rtl="1"/>
            <a:endParaRPr lang="fa-IR" sz="2400" b="1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228600"/>
            <a:ext cx="229902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3200" dirty="0">
                <a:cs typeface="B Titr" panose="00000700000000000000" pitchFamily="2" charset="-78"/>
              </a:rPr>
              <a:t>آلودگی صوتی</a:t>
            </a: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87596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03955"/>
            <a:ext cx="9144000" cy="254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8199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1195"/>
            <a:ext cx="839743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علل افزایش آلودگی الکترومغناطیسی:</a:t>
            </a:r>
          </a:p>
          <a:p>
            <a:pPr algn="just" rtl="1"/>
            <a:r>
              <a:rPr lang="fa-IR" sz="2400" dirty="0" smtClean="0">
                <a:cs typeface="B Titr" panose="00000700000000000000" pitchFamily="2" charset="-78"/>
              </a:rPr>
              <a:t>امواج </a:t>
            </a:r>
            <a:r>
              <a:rPr lang="fa-IR" sz="2400" dirty="0">
                <a:cs typeface="B Titr" panose="00000700000000000000" pitchFamily="2" charset="-78"/>
              </a:rPr>
              <a:t>الکترومغناطیس یکی دیگر از انواع </a:t>
            </a:r>
            <a:r>
              <a:rPr lang="fa-IR" sz="2400" dirty="0" smtClean="0">
                <a:cs typeface="B Titr" panose="00000700000000000000" pitchFamily="2" charset="-78"/>
              </a:rPr>
              <a:t>آلودگی هایی </a:t>
            </a:r>
            <a:r>
              <a:rPr lang="fa-IR" sz="2400" dirty="0">
                <a:cs typeface="B Titr" panose="00000700000000000000" pitchFamily="2" charset="-78"/>
              </a:rPr>
              <a:t>است که </a:t>
            </a:r>
            <a:r>
              <a:rPr lang="fa-IR" sz="2400" dirty="0" smtClean="0">
                <a:cs typeface="B Titr" panose="00000700000000000000" pitchFamily="2" charset="-78"/>
              </a:rPr>
              <a:t>ویژگی های </a:t>
            </a:r>
            <a:r>
              <a:rPr lang="fa-IR" sz="2400" dirty="0">
                <a:cs typeface="B Titr" panose="00000700000000000000" pitchFamily="2" charset="-78"/>
              </a:rPr>
              <a:t>فیزیکی محیط زیست </a:t>
            </a:r>
            <a:r>
              <a:rPr lang="fa-IR" sz="2400" dirty="0" smtClean="0">
                <a:cs typeface="B Titr" panose="00000700000000000000" pitchFamily="2" charset="-78"/>
              </a:rPr>
              <a:t>را</a:t>
            </a:r>
            <a:r>
              <a:rPr lang="fa-IR" sz="2400" dirty="0">
                <a:cs typeface="B Titr" panose="00000700000000000000" pitchFamily="2" charset="-78"/>
              </a:rPr>
              <a:t>تغییر می دهند. متأسفانه با توسعه </a:t>
            </a:r>
            <a:r>
              <a:rPr lang="fa-IR" sz="2400" dirty="0" smtClean="0">
                <a:cs typeface="B Titr" panose="00000700000000000000" pitchFamily="2" charset="-78"/>
              </a:rPr>
              <a:t>فناوری های </a:t>
            </a:r>
            <a:r>
              <a:rPr lang="fa-IR" sz="2400" dirty="0">
                <a:cs typeface="B Titr" panose="00000700000000000000" pitchFamily="2" charset="-78"/>
              </a:rPr>
              <a:t>مختلف در زندگی، مقدار این </a:t>
            </a:r>
            <a:r>
              <a:rPr lang="fa-IR" sz="2400" dirty="0" smtClean="0">
                <a:cs typeface="B Titr" panose="00000700000000000000" pitchFamily="2" charset="-78"/>
              </a:rPr>
              <a:t>آلودگی ها </a:t>
            </a:r>
            <a:r>
              <a:rPr lang="fa-IR" sz="2400" dirty="0">
                <a:cs typeface="B Titr" panose="00000700000000000000" pitchFamily="2" charset="-78"/>
              </a:rPr>
              <a:t>افزایش یافته </a:t>
            </a:r>
            <a:r>
              <a:rPr lang="fa-IR" sz="2400" dirty="0" smtClean="0">
                <a:cs typeface="B Titr" panose="00000700000000000000" pitchFamily="2" charset="-78"/>
              </a:rPr>
              <a:t>است.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0015" y="88683"/>
            <a:ext cx="336823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2800" dirty="0">
                <a:cs typeface="B Titr" panose="00000700000000000000" pitchFamily="2" charset="-78"/>
              </a:rPr>
              <a:t>آلودگی الکترومغناطیسی</a:t>
            </a: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76617"/>
            <a:ext cx="2362200" cy="1229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52" y="2250855"/>
            <a:ext cx="2994901" cy="918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67" y="3169804"/>
            <a:ext cx="3048000" cy="962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53" y="4131829"/>
            <a:ext cx="3048000" cy="904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52" y="5036418"/>
            <a:ext cx="3020704" cy="850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53" y="5887400"/>
            <a:ext cx="3048000" cy="809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172200" y="2514600"/>
            <a:ext cx="609600" cy="40386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42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22707"/>
            <a:ext cx="6400800" cy="641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310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244" y="1066800"/>
            <a:ext cx="8731155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3600" dirty="0">
                <a:cs typeface="B Titr" panose="00000700000000000000" pitchFamily="2" charset="-78"/>
              </a:rPr>
              <a:t>برای کاهش تأثیرات امواج الکترومغناطیسی، رعایت نکات </a:t>
            </a:r>
            <a:r>
              <a:rPr lang="fa-IR" sz="3600" dirty="0" smtClean="0">
                <a:cs typeface="B Titr" panose="00000700000000000000" pitchFamily="2" charset="-78"/>
              </a:rPr>
              <a:t>زیر</a:t>
            </a:r>
            <a:r>
              <a:rPr lang="fa-IR" sz="3600" dirty="0">
                <a:cs typeface="B Titr" panose="00000700000000000000" pitchFamily="2" charset="-78"/>
              </a:rPr>
              <a:t>ضروری </a:t>
            </a:r>
            <a:r>
              <a:rPr lang="fa-IR" sz="3600" dirty="0" smtClean="0">
                <a:cs typeface="B Titr" panose="00000700000000000000" pitchFamily="2" charset="-78"/>
              </a:rPr>
              <a:t>است:</a:t>
            </a:r>
            <a:endParaRPr lang="fa-IR" sz="3600" dirty="0">
              <a:cs typeface="B Titr" panose="00000700000000000000" pitchFamily="2" charset="-78"/>
            </a:endParaRPr>
          </a:p>
          <a:p>
            <a:pPr algn="just" rtl="1"/>
            <a:r>
              <a:rPr lang="fa-IR" sz="3600" dirty="0" smtClean="0">
                <a:cs typeface="B Titr" panose="00000700000000000000" pitchFamily="2" charset="-78"/>
              </a:rPr>
              <a:t>1ــ </a:t>
            </a:r>
            <a:r>
              <a:rPr lang="fa-IR" sz="3600" u="sng" dirty="0">
                <a:cs typeface="B Titr" panose="00000700000000000000" pitchFamily="2" charset="-78"/>
              </a:rPr>
              <a:t>عدم استفاده طولانی مدت از تلفن همراه</a:t>
            </a:r>
          </a:p>
          <a:p>
            <a:pPr algn="just" rtl="1"/>
            <a:r>
              <a:rPr lang="fa-IR" sz="3600" dirty="0">
                <a:cs typeface="B Titr" panose="00000700000000000000" pitchFamily="2" charset="-78"/>
              </a:rPr>
              <a:t>2ــ </a:t>
            </a:r>
            <a:r>
              <a:rPr lang="fa-IR" sz="3600" u="sng" dirty="0">
                <a:cs typeface="B Titr" panose="00000700000000000000" pitchFamily="2" charset="-78"/>
              </a:rPr>
              <a:t>خاموش کردن تلفن همراه در شب و هنگام خوابیدن</a:t>
            </a:r>
          </a:p>
          <a:p>
            <a:pPr algn="just" rtl="1"/>
            <a:r>
              <a:rPr lang="fa-IR" sz="3600" dirty="0">
                <a:cs typeface="B Titr" panose="00000700000000000000" pitchFamily="2" charset="-78"/>
              </a:rPr>
              <a:t>3ــ رعایت فاصله بین وسایل برقی و محل استراحت</a:t>
            </a:r>
          </a:p>
          <a:p>
            <a:pPr algn="just" rtl="1"/>
            <a:r>
              <a:rPr lang="fa-IR" sz="3600" dirty="0">
                <a:cs typeface="B Titr" panose="00000700000000000000" pitchFamily="2" charset="-78"/>
              </a:rPr>
              <a:t>4ــ </a:t>
            </a:r>
            <a:r>
              <a:rPr lang="fa-IR" sz="3600" u="sng" dirty="0">
                <a:cs typeface="B Titr" panose="00000700000000000000" pitchFamily="2" charset="-78"/>
              </a:rPr>
              <a:t>استفاده نکردن </a:t>
            </a:r>
            <a:r>
              <a:rPr lang="fa-IR" sz="3600" u="sng" dirty="0" smtClean="0">
                <a:cs typeface="B Titr" panose="00000700000000000000" pitchFamily="2" charset="-78"/>
              </a:rPr>
              <a:t>بچه های </a:t>
            </a:r>
            <a:r>
              <a:rPr lang="fa-IR" sz="3600" u="sng" dirty="0">
                <a:cs typeface="B Titr" panose="00000700000000000000" pitchFamily="2" charset="-78"/>
              </a:rPr>
              <a:t>زیر شش سال از وسایل الکترونیکی</a:t>
            </a:r>
          </a:p>
          <a:p>
            <a:pPr algn="just" rtl="1"/>
            <a:r>
              <a:rPr lang="fa-IR" sz="3600" dirty="0">
                <a:cs typeface="B Titr" panose="00000700000000000000" pitchFamily="2" charset="-78"/>
              </a:rPr>
              <a:t>5ــ </a:t>
            </a:r>
            <a:r>
              <a:rPr lang="fa-IR" sz="3600" u="sng" dirty="0">
                <a:cs typeface="B Titr" panose="00000700000000000000" pitchFamily="2" charset="-78"/>
              </a:rPr>
              <a:t>رعایت حریم ساخت و ساز با خطوط برق فشار </a:t>
            </a:r>
            <a:r>
              <a:rPr lang="fa-IR" sz="3600" u="sng" dirty="0" smtClean="0">
                <a:cs typeface="B Titr" panose="00000700000000000000" pitchFamily="2" charset="-78"/>
              </a:rPr>
              <a:t>قوی</a:t>
            </a:r>
            <a:endParaRPr lang="fa-IR" sz="3600" u="sng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301" y="152400"/>
            <a:ext cx="680186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راه های کاهش </a:t>
            </a:r>
            <a:r>
              <a:rPr lang="fa-IR" sz="3200" dirty="0">
                <a:cs typeface="B Titr" panose="00000700000000000000" pitchFamily="2" charset="-78"/>
              </a:rPr>
              <a:t>تأثیرات امواج الکترومغناطیسی</a:t>
            </a: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78535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194" y="152400"/>
            <a:ext cx="8571931" cy="64940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fa-IR" sz="2800" dirty="0" smtClean="0">
                <a:solidFill>
                  <a:srgbClr val="0070C0"/>
                </a:solidFill>
                <a:cs typeface="B Titr" panose="00000700000000000000" pitchFamily="2" charset="-78"/>
              </a:rPr>
              <a:t>تاثیرات وسایل خانگی دارای سیم پیچی در آلودگی الکترومغناطیسی:</a:t>
            </a:r>
          </a:p>
          <a:p>
            <a:pPr algn="just" rtl="1"/>
            <a:r>
              <a:rPr lang="fa-IR" sz="2800" dirty="0" smtClean="0">
                <a:cs typeface="B Titr" panose="00000700000000000000" pitchFamily="2" charset="-78"/>
              </a:rPr>
              <a:t>در </a:t>
            </a:r>
            <a:r>
              <a:rPr lang="fa-IR" sz="2800" dirty="0">
                <a:cs typeface="B Titr" panose="00000700000000000000" pitchFamily="2" charset="-78"/>
              </a:rPr>
              <a:t>بین وسایل منزل، آن دسته از وسایلی که سیم پیچی دارند، </a:t>
            </a:r>
            <a:r>
              <a:rPr lang="fa-IR" sz="2800" dirty="0" smtClean="0">
                <a:cs typeface="B Titr" panose="00000700000000000000" pitchFamily="2" charset="-78"/>
              </a:rPr>
              <a:t>مانند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سشوار، جاروبرقی، ماشین لباسشویی </a:t>
            </a:r>
            <a:r>
              <a:rPr lang="fa-IR" sz="2800" dirty="0">
                <a:cs typeface="B Titr" panose="00000700000000000000" pitchFamily="2" charset="-78"/>
              </a:rPr>
              <a:t>و ... میدان مغناطیسی بسیار قوی تری در اطراف خود ایجاد می کنند که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باعث ایجاد آلودگی های الکترومغناطیسی می شوند</a:t>
            </a:r>
            <a:r>
              <a:rPr lang="fa-IR" sz="2800" dirty="0" smtClean="0">
                <a:cs typeface="B Titr" panose="00000700000000000000" pitchFamily="2" charset="-78"/>
              </a:rPr>
              <a:t>.</a:t>
            </a:r>
          </a:p>
          <a:p>
            <a:pPr algn="just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تاثیر برخی ازفناوری های ساخته بشربرالکترومغناطیس طبیعی زمین:</a:t>
            </a:r>
          </a:p>
          <a:p>
            <a:pPr algn="just" rtl="1"/>
            <a:r>
              <a:rPr lang="fa-IR" sz="2800" dirty="0" smtClean="0">
                <a:cs typeface="B Titr" panose="00000700000000000000" pitchFamily="2" charset="-78"/>
              </a:rPr>
              <a:t> </a:t>
            </a:r>
            <a:r>
              <a:rPr lang="fa-IR" sz="2800" dirty="0">
                <a:cs typeface="B Titr" panose="00000700000000000000" pitchFamily="2" charset="-78"/>
              </a:rPr>
              <a:t>پژوهش ها نشان می دهد که برخی از </a:t>
            </a:r>
            <a:r>
              <a:rPr lang="fa-IR" sz="2800" dirty="0" smtClean="0">
                <a:cs typeface="B Titr" panose="00000700000000000000" pitchFamily="2" charset="-78"/>
              </a:rPr>
              <a:t>فناوری های </a:t>
            </a:r>
            <a:r>
              <a:rPr lang="fa-IR" sz="2800" dirty="0">
                <a:cs typeface="B Titr" panose="00000700000000000000" pitchFamily="2" charset="-78"/>
              </a:rPr>
              <a:t>ساخته بشر میدان های الکترومغناطیس طبیعی زمین را تغییر می دهند؛ در این شرایط جانورانی که از نیروهای طبیعی برای جهت یابی و تعیین موقعیت استفاده می کنند، گیج می شوند و مسیر خود را گم می کنند</a:t>
            </a:r>
            <a:r>
              <a:rPr lang="fa-IR" sz="2800" dirty="0" smtClean="0">
                <a:cs typeface="B Titr" panose="00000700000000000000" pitchFamily="2" charset="-78"/>
              </a:rPr>
              <a:t>.</a:t>
            </a:r>
          </a:p>
          <a:p>
            <a:pPr algn="just" rtl="1"/>
            <a:r>
              <a:rPr lang="fa-IR" sz="2800" dirty="0" smtClean="0">
                <a:solidFill>
                  <a:srgbClr val="0070C0"/>
                </a:solidFill>
                <a:cs typeface="B Titr" panose="00000700000000000000" pitchFamily="2" charset="-78"/>
              </a:rPr>
              <a:t>تاثیرات امواج رادیویی و مایکروویو:</a:t>
            </a:r>
            <a:endParaRPr lang="fa-IR" sz="2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/>
            <a:r>
              <a:rPr lang="fa-IR" sz="2800" dirty="0">
                <a:cs typeface="B Titr" panose="00000700000000000000" pitchFamily="2" charset="-78"/>
              </a:rPr>
              <a:t>امواج رادیویی و مایکروویو نیز بر محیط زیست تأثیرگذارند. این امواج افزون بر انسان ها و حیوانات، برگیاهان و درختان نیز تأثیراتی دارند.</a:t>
            </a:r>
          </a:p>
        </p:txBody>
      </p:sp>
    </p:spTree>
    <p:extLst>
      <p:ext uri="{BB962C8B-B14F-4D97-AF65-F5344CB8AC3E}">
        <p14:creationId xmlns:p14="http://schemas.microsoft.com/office/powerpoint/2010/main" val="23251738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" y="381000"/>
            <a:ext cx="9012444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5554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529050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2800" dirty="0" smtClean="0">
                <a:solidFill>
                  <a:srgbClr val="0070C0"/>
                </a:solidFill>
                <a:cs typeface="B Titr" panose="00000700000000000000" pitchFamily="2" charset="-78"/>
              </a:rPr>
              <a:t>پیامدهای منفی آلودگی نوری:</a:t>
            </a:r>
          </a:p>
          <a:p>
            <a:pPr algn="just" rtl="1"/>
            <a:r>
              <a:rPr lang="fa-IR" sz="2800" dirty="0" smtClean="0">
                <a:cs typeface="B Titr" panose="00000700000000000000" pitchFamily="2" charset="-78"/>
              </a:rPr>
              <a:t>آلودگی </a:t>
            </a:r>
            <a:r>
              <a:rPr lang="fa-IR" sz="2800" dirty="0">
                <a:cs typeface="B Titr" panose="00000700000000000000" pitchFamily="2" charset="-78"/>
              </a:rPr>
              <a:t>نوری یکی دیگر از انواع </a:t>
            </a:r>
            <a:r>
              <a:rPr lang="fa-IR" sz="2800" dirty="0" smtClean="0">
                <a:cs typeface="B Titr" panose="00000700000000000000" pitchFamily="2" charset="-78"/>
              </a:rPr>
              <a:t>آلودگی های محیط </a:t>
            </a:r>
            <a:r>
              <a:rPr lang="fa-IR" sz="2800" dirty="0">
                <a:cs typeface="B Titr" panose="00000700000000000000" pitchFamily="2" charset="-78"/>
              </a:rPr>
              <a:t>زیست محسوب میشود (شکل  </a:t>
            </a:r>
            <a:r>
              <a:rPr lang="fa-IR" sz="2800" dirty="0" smtClean="0">
                <a:cs typeface="B Titr" panose="00000700000000000000" pitchFamily="2" charset="-78"/>
              </a:rPr>
              <a:t>10) نورهای </a:t>
            </a:r>
            <a:r>
              <a:rPr lang="fa-IR" sz="2800" dirty="0">
                <a:cs typeface="B Titr" panose="00000700000000000000" pitchFamily="2" charset="-78"/>
              </a:rPr>
              <a:t>مصنوعی </a:t>
            </a:r>
            <a:r>
              <a:rPr lang="fa-IR" sz="2800" dirty="0" smtClean="0">
                <a:cs typeface="B Titr" panose="00000700000000000000" pitchFamily="2" charset="-78"/>
              </a:rPr>
              <a:t>درزمان ها </a:t>
            </a:r>
            <a:r>
              <a:rPr lang="fa-IR" sz="2800" dirty="0">
                <a:cs typeface="B Titr" panose="00000700000000000000" pitchFamily="2" charset="-78"/>
              </a:rPr>
              <a:t>یا </a:t>
            </a:r>
            <a:r>
              <a:rPr lang="fa-IR" sz="2800" dirty="0" smtClean="0">
                <a:cs typeface="B Titr" panose="00000700000000000000" pitchFamily="2" charset="-78"/>
              </a:rPr>
              <a:t>مکان های </a:t>
            </a:r>
            <a:r>
              <a:rPr lang="fa-IR" sz="2800" dirty="0">
                <a:cs typeface="B Titr" panose="00000700000000000000" pitchFamily="2" charset="-78"/>
              </a:rPr>
              <a:t>نامناسب و با کیفیت نامطلوب،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محیط زیست و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آسمان شب را آلوده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می سازند</a:t>
            </a:r>
            <a:r>
              <a:rPr lang="fa-IR" sz="2800" dirty="0">
                <a:cs typeface="B Titr" panose="00000700000000000000" pitchFamily="2" charset="-78"/>
              </a:rPr>
              <a:t>. </a:t>
            </a:r>
            <a:endParaRPr lang="fa-IR" sz="2800" dirty="0" smtClean="0">
              <a:cs typeface="B Titr" panose="00000700000000000000" pitchFamily="2" charset="-78"/>
            </a:endParaRPr>
          </a:p>
          <a:p>
            <a:pPr algn="just" rtl="1"/>
            <a:r>
              <a:rPr lang="fa-IR" sz="2800" dirty="0" smtClean="0">
                <a:cs typeface="B Titr" panose="00000700000000000000" pitchFamily="2" charset="-78"/>
              </a:rPr>
              <a:t>وجود </a:t>
            </a:r>
            <a:r>
              <a:rPr lang="fa-IR" sz="2800" dirty="0">
                <a:cs typeface="B Titr" panose="00000700000000000000" pitchFamily="2" charset="-78"/>
              </a:rPr>
              <a:t>نور زیاد در برخی </a:t>
            </a:r>
            <a:r>
              <a:rPr lang="fa-IR" sz="2800" dirty="0" smtClean="0">
                <a:cs typeface="B Titr" panose="00000700000000000000" pitchFamily="2" charset="-78"/>
              </a:rPr>
              <a:t>بزرگراه هادر </a:t>
            </a:r>
            <a:r>
              <a:rPr lang="fa-IR" sz="2800" dirty="0">
                <a:cs typeface="B Titr" panose="00000700000000000000" pitchFamily="2" charset="-78"/>
              </a:rPr>
              <a:t>طول شب، باعث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تغییر اکوسیستم برای گیاهان و درختان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و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حتی جانوران </a:t>
            </a:r>
            <a:r>
              <a:rPr lang="fa-IR" sz="2800" dirty="0">
                <a:cs typeface="B Titr" panose="00000700000000000000" pitchFamily="2" charset="-78"/>
              </a:rPr>
              <a:t>موجود در اطراف آن بزرگراه </a:t>
            </a:r>
            <a:r>
              <a:rPr lang="fa-IR" sz="2800" dirty="0" smtClean="0">
                <a:cs typeface="B Titr" panose="00000700000000000000" pitchFamily="2" charset="-78"/>
              </a:rPr>
              <a:t>می شود.</a:t>
            </a:r>
          </a:p>
          <a:p>
            <a:pPr algn="just" rtl="1"/>
            <a:r>
              <a:rPr lang="fa-IR" sz="2800" dirty="0" smtClean="0">
                <a:cs typeface="B Titr" panose="00000700000000000000" pitchFamily="2" charset="-78"/>
              </a:rPr>
              <a:t> </a:t>
            </a:r>
            <a:r>
              <a:rPr lang="fa-IR" sz="2800" dirty="0">
                <a:cs typeface="B Titr" panose="00000700000000000000" pitchFamily="2" charset="-78"/>
              </a:rPr>
              <a:t>نور زیاد </a:t>
            </a:r>
            <a:r>
              <a:rPr lang="fa-IR" sz="2800" dirty="0" smtClean="0">
                <a:cs typeface="B Titr" panose="00000700000000000000" pitchFamily="2" charset="-78"/>
              </a:rPr>
              <a:t>در</a:t>
            </a:r>
            <a:r>
              <a:rPr lang="fa-IR" sz="2800" dirty="0">
                <a:cs typeface="B Titr" panose="00000700000000000000" pitchFamily="2" charset="-78"/>
              </a:rPr>
              <a:t>شهرها نیز باعث ایجاد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مشکلاتی در رصد آسمان شب </a:t>
            </a:r>
            <a:r>
              <a:rPr lang="fa-IR" sz="2800" dirty="0" smtClean="0">
                <a:cs typeface="B Titr" panose="00000700000000000000" pitchFamily="2" charset="-78"/>
              </a:rPr>
              <a:t>می شود.</a:t>
            </a:r>
            <a:endParaRPr lang="en-US" sz="2800" dirty="0">
              <a:cs typeface="B Titr" panose="00000700000000000000" pitchFamily="2" charset="-78"/>
            </a:endParaRPr>
          </a:p>
          <a:p>
            <a:pPr algn="just" rtl="1"/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381000"/>
            <a:ext cx="220445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3200" dirty="0">
                <a:cs typeface="B Titr" panose="00000700000000000000" pitchFamily="2" charset="-78"/>
              </a:rPr>
              <a:t>آلودگی نوری</a:t>
            </a: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9088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33933"/>
            <a:ext cx="6629399" cy="55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662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94384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200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250" y="1295400"/>
            <a:ext cx="8534400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عوامل آلودگی هوا درمحیط های بسته:</a:t>
            </a:r>
          </a:p>
          <a:p>
            <a:pPr algn="just" rtl="1"/>
            <a:r>
              <a:rPr lang="fa-IR" sz="3200" dirty="0" smtClean="0">
                <a:cs typeface="B Titr" panose="00000700000000000000" pitchFamily="2" charset="-78"/>
              </a:rPr>
              <a:t>امروزه </a:t>
            </a:r>
            <a:r>
              <a:rPr lang="fa-IR" sz="3200" dirty="0">
                <a:cs typeface="B Titr" panose="00000700000000000000" pitchFamily="2" charset="-78"/>
              </a:rPr>
              <a:t>خطر آلودگی هوا در فضای بسته، به یکی از پنج عامل اصلی تهدید سلامت بشر </a:t>
            </a:r>
            <a:r>
              <a:rPr lang="fa-IR" sz="3200" dirty="0" smtClean="0">
                <a:cs typeface="B Titr" panose="00000700000000000000" pitchFamily="2" charset="-78"/>
              </a:rPr>
              <a:t>تبدیل شده </a:t>
            </a:r>
            <a:r>
              <a:rPr lang="fa-IR" sz="3200" dirty="0">
                <a:cs typeface="B Titr" panose="00000700000000000000" pitchFamily="2" charset="-78"/>
              </a:rPr>
              <a:t>است. عوامل افزایش آلودگی هوا </a:t>
            </a:r>
            <a:r>
              <a:rPr lang="fa-IR" sz="3200" dirty="0" smtClean="0">
                <a:cs typeface="B Titr" panose="00000700000000000000" pitchFamily="2" charset="-78"/>
              </a:rPr>
              <a:t>درمحیط های بسته در </a:t>
            </a:r>
            <a:r>
              <a:rPr lang="fa-IR" sz="3200" dirty="0">
                <a:cs typeface="B Titr" panose="00000700000000000000" pitchFamily="2" charset="-78"/>
              </a:rPr>
              <a:t>چند دهه اخیر را </a:t>
            </a:r>
            <a:r>
              <a:rPr lang="fa-IR" sz="3200" dirty="0" smtClean="0">
                <a:cs typeface="B Titr" panose="00000700000000000000" pitchFamily="2" charset="-78"/>
              </a:rPr>
              <a:t>می توان </a:t>
            </a:r>
            <a:r>
              <a:rPr lang="fa-IR" sz="3200" dirty="0">
                <a:cs typeface="B Titr" panose="00000700000000000000" pitchFamily="2" charset="-78"/>
              </a:rPr>
              <a:t>با </a:t>
            </a:r>
            <a:r>
              <a:rPr lang="fa-IR" sz="3200" u="sng" dirty="0">
                <a:solidFill>
                  <a:srgbClr val="FF0000"/>
                </a:solidFill>
                <a:cs typeface="B Titr" panose="00000700000000000000" pitchFamily="2" charset="-78"/>
              </a:rPr>
              <a:t>تراکم و نزدیکی بیش </a:t>
            </a:r>
            <a:r>
              <a:rPr lang="fa-IR" sz="3200" u="sng" dirty="0" smtClean="0">
                <a:solidFill>
                  <a:srgbClr val="FF0000"/>
                </a:solidFill>
                <a:cs typeface="B Titr" panose="00000700000000000000" pitchFamily="2" charset="-78"/>
              </a:rPr>
              <a:t>از</a:t>
            </a:r>
            <a:r>
              <a:rPr lang="fa-IR" sz="3200" u="sng" dirty="0">
                <a:solidFill>
                  <a:srgbClr val="FF0000"/>
                </a:solidFill>
                <a:cs typeface="B Titr" panose="00000700000000000000" pitchFamily="2" charset="-78"/>
              </a:rPr>
              <a:t>حد ساختمان ها، عدم تهویه مناسب هوابه منظور جلوگیری از اتلاف انرژی، استفاده از مواد مصنوعی و شیمیایی در ساختمان، </a:t>
            </a:r>
            <a:r>
              <a:rPr lang="fa-IR" sz="3200" u="sng" dirty="0" smtClean="0">
                <a:solidFill>
                  <a:srgbClr val="FF0000"/>
                </a:solidFill>
                <a:cs typeface="B Titr" panose="00000700000000000000" pitchFamily="2" charset="-78"/>
              </a:rPr>
              <a:t>مبلمان و وسایل شخصی، همین طور استفاده از حشره کش ها، مواد شوینده، تمیزکننده و ضدعفونی کننده </a:t>
            </a:r>
            <a:r>
              <a:rPr lang="fa-IR" sz="3200" dirty="0" smtClean="0">
                <a:cs typeface="B Titr" panose="00000700000000000000" pitchFamily="2" charset="-78"/>
              </a:rPr>
              <a:t>دانست.</a:t>
            </a:r>
            <a:endParaRPr lang="en-US" sz="3200" dirty="0" smtClean="0">
              <a:cs typeface="B Titr" panose="00000700000000000000" pitchFamily="2" charset="-78"/>
            </a:endParaRPr>
          </a:p>
          <a:p>
            <a:pPr algn="just" rtl="1"/>
            <a:endParaRPr lang="fa-IR" sz="3200" dirty="0" smtClean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381000"/>
            <a:ext cx="84638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آلودگی هوا در محیط های بسته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0760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48" y="2286000"/>
            <a:ext cx="2771489" cy="224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7575"/>
            <a:ext cx="1752600" cy="17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55" y="84887"/>
            <a:ext cx="1868818" cy="195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42" y="397899"/>
            <a:ext cx="1418571" cy="189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42" y="2777849"/>
            <a:ext cx="1871663" cy="14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94" y="4974521"/>
            <a:ext cx="2074068" cy="155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17" y="4974520"/>
            <a:ext cx="2223420" cy="18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0171"/>
            <a:ext cx="3217803" cy="186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74546"/>
            <a:ext cx="1566863" cy="145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10" y="6569237"/>
            <a:ext cx="2952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4114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49393"/>
            <a:ext cx="8915400" cy="64940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مقایسه میزان آلودگی محیط های بسته با محیط های باز:</a:t>
            </a:r>
          </a:p>
          <a:p>
            <a:pPr algn="just" rtl="1"/>
            <a:r>
              <a:rPr lang="fa-IR" sz="3200" dirty="0" smtClean="0">
                <a:cs typeface="B Titr" panose="00000700000000000000" pitchFamily="2" charset="-78"/>
              </a:rPr>
              <a:t>همواره محیط های </a:t>
            </a:r>
            <a:r>
              <a:rPr lang="fa-IR" sz="3200" dirty="0">
                <a:cs typeface="B Titr" panose="00000700000000000000" pitchFamily="2" charset="-78"/>
              </a:rPr>
              <a:t>بسته، 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5تا  10برابر </a:t>
            </a:r>
            <a:r>
              <a:rPr lang="fa-IR" sz="3200" dirty="0" smtClean="0">
                <a:cs typeface="B Titr" panose="00000700000000000000" pitchFamily="2" charset="-78"/>
              </a:rPr>
              <a:t>آلوده تر </a:t>
            </a:r>
            <a:r>
              <a:rPr lang="fa-IR" sz="3200" dirty="0">
                <a:cs typeface="B Titr" panose="00000700000000000000" pitchFamily="2" charset="-78"/>
              </a:rPr>
              <a:t>از </a:t>
            </a:r>
            <a:r>
              <a:rPr lang="fa-IR" sz="3200" dirty="0" smtClean="0">
                <a:cs typeface="B Titr" panose="00000700000000000000" pitchFamily="2" charset="-78"/>
              </a:rPr>
              <a:t>محیط های </a:t>
            </a:r>
            <a:r>
              <a:rPr lang="fa-IR" sz="3200" dirty="0">
                <a:cs typeface="B Titr" panose="00000700000000000000" pitchFamily="2" charset="-78"/>
              </a:rPr>
              <a:t>باز مجاور خود هستند و این درحالی است که  80درصد اوقات و </a:t>
            </a:r>
            <a:r>
              <a:rPr lang="fa-IR" sz="3200" dirty="0" smtClean="0">
                <a:cs typeface="B Titr" panose="00000700000000000000" pitchFamily="2" charset="-78"/>
              </a:rPr>
              <a:t>ساعات زندگی انسان ها </a:t>
            </a:r>
            <a:r>
              <a:rPr lang="fa-IR" sz="3200" dirty="0">
                <a:cs typeface="B Titr" panose="00000700000000000000" pitchFamily="2" charset="-78"/>
              </a:rPr>
              <a:t>در </a:t>
            </a:r>
            <a:r>
              <a:rPr lang="fa-IR" sz="3200" dirty="0" smtClean="0">
                <a:cs typeface="B Titr" panose="00000700000000000000" pitchFamily="2" charset="-78"/>
              </a:rPr>
              <a:t>محیط های </a:t>
            </a:r>
            <a:r>
              <a:rPr lang="fa-IR" sz="3200" dirty="0">
                <a:cs typeface="B Titr" panose="00000700000000000000" pitchFamily="2" charset="-78"/>
              </a:rPr>
              <a:t>بسته سپری </a:t>
            </a:r>
            <a:r>
              <a:rPr lang="fa-IR" sz="3200" dirty="0" smtClean="0">
                <a:cs typeface="B Titr" panose="00000700000000000000" pitchFamily="2" charset="-78"/>
              </a:rPr>
              <a:t>می شود.</a:t>
            </a:r>
          </a:p>
          <a:p>
            <a:pPr algn="just" rtl="1"/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پیامدها ی </a:t>
            </a:r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ناشی از آلودگی هوای محیط بسته </a:t>
            </a:r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:</a:t>
            </a:r>
            <a:endParaRPr lang="fa-IR" sz="32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/>
            <a:r>
              <a:rPr lang="fa-IR" sz="3200" dirty="0" smtClean="0">
                <a:cs typeface="B Titr" panose="00000700000000000000" pitchFamily="2" charset="-78"/>
              </a:rPr>
              <a:t>از </a:t>
            </a:r>
            <a:r>
              <a:rPr lang="fa-IR" sz="3200" dirty="0">
                <a:cs typeface="B Titr" panose="00000700000000000000" pitchFamily="2" charset="-78"/>
              </a:rPr>
              <a:t>مشکلات ناشی از آلودگی هوای محیط بسته میتوان به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 سرطان ریه، آسم، نازایی، کاهش دید و بیماریهای قلبی ــ عروقی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ومرگ ومیر</a:t>
            </a:r>
            <a:r>
              <a:rPr lang="fa-IR" sz="3200" dirty="0" smtClean="0">
                <a:cs typeface="B Titr" panose="00000700000000000000" pitchFamily="2" charset="-78"/>
              </a:rPr>
              <a:t> </a:t>
            </a:r>
            <a:r>
              <a:rPr lang="fa-IR" sz="3200" dirty="0">
                <a:cs typeface="B Titr" panose="00000700000000000000" pitchFamily="2" charset="-78"/>
              </a:rPr>
              <a:t>اشاره کرد. </a:t>
            </a:r>
            <a:endParaRPr lang="fa-IR" sz="3200" dirty="0" smtClean="0">
              <a:cs typeface="B Titr" panose="00000700000000000000" pitchFamily="2" charset="-78"/>
            </a:endParaRPr>
          </a:p>
          <a:p>
            <a:pPr algn="just" rtl="1"/>
            <a:r>
              <a:rPr lang="fa-IR" sz="3200" dirty="0">
                <a:solidFill>
                  <a:srgbClr val="0070C0"/>
                </a:solidFill>
                <a:cs typeface="B Titr" panose="00000700000000000000" pitchFamily="2" charset="-78"/>
              </a:rPr>
              <a:t>مهم ترین آلاینده های هوای محیط های </a:t>
            </a:r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بسته:</a:t>
            </a:r>
          </a:p>
          <a:p>
            <a:pPr algn="just" rtl="1"/>
            <a:r>
              <a:rPr lang="fa-IR" sz="3200" dirty="0" smtClean="0">
                <a:cs typeface="B Titr" panose="00000700000000000000" pitchFamily="2" charset="-78"/>
              </a:rPr>
              <a:t>مهم ترین آلاینده های </a:t>
            </a:r>
            <a:r>
              <a:rPr lang="fa-IR" sz="3200" dirty="0">
                <a:cs typeface="B Titr" panose="00000700000000000000" pitchFamily="2" charset="-78"/>
              </a:rPr>
              <a:t>هوای </a:t>
            </a:r>
            <a:r>
              <a:rPr lang="fa-IR" sz="3200" dirty="0" smtClean="0">
                <a:cs typeface="B Titr" panose="00000700000000000000" pitchFamily="2" charset="-78"/>
              </a:rPr>
              <a:t>محیط های </a:t>
            </a:r>
            <a:r>
              <a:rPr lang="fa-IR" sz="3200" dirty="0">
                <a:cs typeface="B Titr" panose="00000700000000000000" pitchFamily="2" charset="-78"/>
              </a:rPr>
              <a:t>بسته، </a:t>
            </a:r>
            <a:r>
              <a:rPr lang="fa-IR" sz="3200" dirty="0" smtClean="0">
                <a:cs typeface="B Titr" panose="00000700000000000000" pitchFamily="2" charset="-78"/>
              </a:rPr>
              <a:t>عبارت اند </a:t>
            </a:r>
            <a:r>
              <a:rPr lang="fa-IR" sz="3200" dirty="0">
                <a:cs typeface="B Titr" panose="00000700000000000000" pitchFamily="2" charset="-78"/>
              </a:rPr>
              <a:t>از: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عوامل آلرژی، ترکیبات ارگانیک بخار شونده، فرمالدئید، اکسیدهای نیتروژن، کربن مونواکسید ، رادن، سرب و آفت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زداها</a:t>
            </a:r>
            <a:endParaRPr lang="en-US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60590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0"/>
            <a:ext cx="673146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661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" y="795487"/>
            <a:ext cx="9116291" cy="147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282532"/>
            <a:ext cx="909724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9" y="2677387"/>
            <a:ext cx="900625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9" y="3020287"/>
            <a:ext cx="898547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5826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3999" cy="4688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638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9143999" cy="4715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9017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9388"/>
            <a:ext cx="9220200" cy="176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401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534400" cy="61247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1-هوا مهم تراست یا آب وغذا؟توضیح دهید.</a:t>
            </a:r>
          </a:p>
          <a:p>
            <a:pPr algn="just" rtl="1"/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2-آیا هوا فقط به دلیل تنفس کردن موجودات زنده دارای اهمیت است؟توضیح دهید.</a:t>
            </a:r>
          </a:p>
          <a:p>
            <a:pPr algn="just" rtl="1"/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3-چراامروزه یکی از دغدغه های اصلی مردم هوای پاک و سالم می باشد؟</a:t>
            </a:r>
          </a:p>
          <a:p>
            <a:pPr algn="just" rtl="1"/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4-علل آلودگی هوا درکلانشهرهای کشوررا بیان کنید.</a:t>
            </a:r>
          </a:p>
          <a:p>
            <a:pPr algn="just" rtl="1"/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5-مفهوم آلودگی هوا را از نظرهریک ازافراد زیررا بنویسید:</a:t>
            </a:r>
          </a:p>
          <a:p>
            <a:pPr algn="just" rtl="1"/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-افراد جامعه</a:t>
            </a:r>
          </a:p>
          <a:p>
            <a:pPr algn="just" rtl="1"/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-خلبان</a:t>
            </a:r>
          </a:p>
          <a:p>
            <a:pPr algn="just" rtl="1"/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-کشاورز</a:t>
            </a:r>
          </a:p>
          <a:p>
            <a:pPr algn="just" rtl="1"/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-</a:t>
            </a:r>
            <a:r>
              <a:rPr lang="fa-IR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صاحبان </a:t>
            </a:r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صنعت</a:t>
            </a:r>
          </a:p>
          <a:p>
            <a:pPr algn="just" rtl="1"/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6-مفهوم آلودگی هوا از نظرمحیط زیست را بنویسید.</a:t>
            </a:r>
          </a:p>
          <a:p>
            <a:pPr algn="just" rtl="1"/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7-علل تفاوت آلودگی هرمنطقه با منطقه دیگر چیست؟</a:t>
            </a:r>
          </a:p>
          <a:p>
            <a:pPr algn="just" rtl="1"/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8-چرا آلودگی هوا بحراتی تدریجی است؟</a:t>
            </a:r>
          </a:p>
          <a:p>
            <a:pPr algn="just" rtl="1"/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9-عوامل طبیعی موثردرآلودگی هوا را بنویسید.</a:t>
            </a:r>
          </a:p>
          <a:p>
            <a:pPr algn="just" rtl="1"/>
            <a:r>
              <a:rPr lang="fa-IR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10-عوامل انسانی موثردرآلودگی هوا را بنویسید.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6200" y="42081"/>
            <a:ext cx="2895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نمونه سوالات درس سوم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35862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7693"/>
            <a:ext cx="8763000" cy="67403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3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-شاخص کیفیت هوا چیست؟</a:t>
            </a:r>
          </a:p>
          <a:p>
            <a:pPr algn="just" rtl="1"/>
            <a:r>
              <a:rPr lang="fa-IR" sz="3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12-اهمیت شاخص کیفیت هوا را بیان کنید.</a:t>
            </a:r>
          </a:p>
          <a:p>
            <a:pPr algn="just" rtl="1"/>
            <a:r>
              <a:rPr lang="fa-IR" sz="3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13-پنج آلاینده اصلی هوا برای تعیین شاخص کیفیت هوارا نام ببرید.</a:t>
            </a:r>
          </a:p>
          <a:p>
            <a:pPr algn="just" rtl="1"/>
            <a:r>
              <a:rPr lang="fa-IR" sz="3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14-کیفیت هوا درطبقه کیفیت هوای خطرناک چگونه است؟</a:t>
            </a:r>
          </a:p>
          <a:p>
            <a:pPr algn="just" rtl="1"/>
            <a:r>
              <a:rPr lang="fa-IR" sz="3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15-مهم ترین خسارت های وارده توسط طوفان های گردوغباررا بنویسید.</a:t>
            </a:r>
          </a:p>
          <a:p>
            <a:pPr algn="just" rtl="1"/>
            <a:r>
              <a:rPr lang="fa-IR" sz="3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16-پیامدهای آلودگی هوا را بنویسید.</a:t>
            </a:r>
          </a:p>
          <a:p>
            <a:pPr algn="just" rtl="1"/>
            <a:r>
              <a:rPr lang="fa-IR" sz="3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17-بارش اسیدی چیست؟</a:t>
            </a:r>
          </a:p>
          <a:p>
            <a:pPr algn="just" rtl="1"/>
            <a:r>
              <a:rPr lang="fa-IR" sz="3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18-نحوه پیدایش بارش های اسیدی را بنویسید.</a:t>
            </a:r>
          </a:p>
          <a:p>
            <a:pPr algn="just" rtl="1"/>
            <a:r>
              <a:rPr lang="fa-IR" sz="3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19-پیامدهای بارش های اسیدی را بیان کنید.</a:t>
            </a:r>
          </a:p>
          <a:p>
            <a:pPr algn="just" rtl="1"/>
            <a:r>
              <a:rPr lang="fa-IR" sz="3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20-مهم ترین راهکارهای منسجم و سریع درمهارآلودگی هوا درشهرمکزیکو سیتی را بنویسید.</a:t>
            </a:r>
          </a:p>
        </p:txBody>
      </p:sp>
    </p:spTree>
    <p:extLst>
      <p:ext uri="{BB962C8B-B14F-4D97-AF65-F5344CB8AC3E}">
        <p14:creationId xmlns:p14="http://schemas.microsoft.com/office/powerpoint/2010/main" val="17172674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3285"/>
            <a:ext cx="9143999" cy="64940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-مهم ترین تجربه های موفق کشورچین برای مقابله با آلودگی هوارت بیان کنید.</a:t>
            </a:r>
          </a:p>
          <a:p>
            <a:pPr algn="just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22-آلودگی صوتی چیست؟</a:t>
            </a:r>
          </a:p>
          <a:p>
            <a:pPr algn="just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23-وضعیت امواج صوتی درمحیط باز و بسته را شرح دهید.</a:t>
            </a:r>
          </a:p>
          <a:p>
            <a:pPr algn="just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24-علل افزایش آلودگی الکترومغناطیسی چیست؟</a:t>
            </a:r>
          </a:p>
          <a:p>
            <a:pPr algn="just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25-عوامل آلودگی های الکترومغناطیسی رانام ببرید.</a:t>
            </a:r>
          </a:p>
          <a:p>
            <a:pPr algn="just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26-راه های کاهش تأثیرات امواج الکترومغناطیسی را بنویسید.</a:t>
            </a:r>
          </a:p>
          <a:p>
            <a:pPr algn="just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27-تاثیرات وسایل خانگی دارای سیم پیچی در آلودگی الکترومغناطیسی را بنویسید.</a:t>
            </a:r>
          </a:p>
          <a:p>
            <a:pPr algn="just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28-پیامدهای منفی آلودگی نوری را بنویسید.</a:t>
            </a:r>
          </a:p>
          <a:p>
            <a:pPr algn="just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29-عوامل آلودگی هوا درمحیط های بسته را بنویسید.</a:t>
            </a:r>
          </a:p>
          <a:p>
            <a:pPr algn="just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30-میزان آلودگی محیط بسته و باز را باهم مقایسه کنید.درکدام محیط ساعات زندگی انسان بیش تراست؟</a:t>
            </a:r>
          </a:p>
          <a:p>
            <a:pPr algn="just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31-مهم ترین پیامدها ی ناشی از آلودگی هوای محیط بسته را بنویسید.</a:t>
            </a:r>
          </a:p>
          <a:p>
            <a:pPr algn="just" rtl="1"/>
            <a:r>
              <a:rPr lang="fa-IR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32-مهم ترین آلاینده های هوای محیط های بسته را نام ببرید.</a:t>
            </a:r>
          </a:p>
        </p:txBody>
      </p:sp>
    </p:spTree>
    <p:extLst>
      <p:ext uri="{BB962C8B-B14F-4D97-AF65-F5344CB8AC3E}">
        <p14:creationId xmlns:p14="http://schemas.microsoft.com/office/powerpoint/2010/main" val="4882810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304800"/>
            <a:ext cx="7543800" cy="609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4400" b="1" dirty="0" smtClean="0">
              <a:solidFill>
                <a:prstClr val="black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fa-IR" sz="4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محسن یوسفی</a:t>
            </a:r>
          </a:p>
          <a:p>
            <a:pPr algn="ctr"/>
            <a:r>
              <a:rPr lang="fa-IR" sz="4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استان قم</a:t>
            </a:r>
          </a:p>
          <a:p>
            <a:pPr algn="ctr"/>
            <a:r>
              <a:rPr lang="fa-IR" sz="4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ایمیل:</a:t>
            </a:r>
          </a:p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  <a:hlinkClick r:id="rId2"/>
              </a:rPr>
              <a:t>m.yousefi1348@gmail.com</a:t>
            </a:r>
            <a:endParaRPr lang="en-US" sz="4400" b="1" dirty="0" smtClean="0">
              <a:solidFill>
                <a:prstClr val="black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fa-IR" sz="4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وبلاگ:</a:t>
            </a:r>
          </a:p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qomgeo.blogfa.com</a:t>
            </a:r>
            <a:endParaRPr lang="fa-IR" sz="4400" b="1" dirty="0" smtClean="0">
              <a:solidFill>
                <a:prstClr val="black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fa-IR" sz="4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شماره همراه:</a:t>
            </a:r>
          </a:p>
          <a:p>
            <a:pPr algn="ctr"/>
            <a:r>
              <a:rPr lang="fa-IR" sz="4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09127543391</a:t>
            </a:r>
          </a:p>
          <a:p>
            <a:pPr algn="ctr"/>
            <a:endParaRPr lang="en-US" sz="4400" b="1" dirty="0">
              <a:solidFill>
                <a:prstClr val="black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73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152400"/>
            <a:ext cx="7162800" cy="6324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5400" b="1" dirty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شماره حساب</a:t>
            </a:r>
          </a:p>
          <a:p>
            <a:pPr algn="ctr"/>
            <a:r>
              <a:rPr lang="fa-IR" sz="5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0104632102006</a:t>
            </a:r>
          </a:p>
          <a:p>
            <a:pPr algn="ctr"/>
            <a:r>
              <a:rPr lang="fa-IR" sz="5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شماره کارت</a:t>
            </a:r>
          </a:p>
          <a:p>
            <a:pPr algn="ctr"/>
            <a:r>
              <a:rPr lang="fa-IR" sz="5400" b="1" dirty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6037997281300377</a:t>
            </a:r>
            <a:endParaRPr lang="en-US" sz="5400" b="1" dirty="0">
              <a:solidFill>
                <a:prstClr val="black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endParaRPr lang="fa-IR" sz="5400" b="1" dirty="0" smtClean="0">
              <a:solidFill>
                <a:prstClr val="black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23054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224088"/>
            <a:ext cx="8972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444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838200"/>
            <a:ext cx="8762999" cy="53245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مقایسه اهمیت هوا با آب و غذا</a:t>
            </a:r>
          </a:p>
          <a:p>
            <a:pPr algn="just" rtl="1"/>
            <a:r>
              <a:rPr lang="fa-IR" sz="2000" dirty="0" smtClean="0">
                <a:cs typeface="B Titr" panose="00000700000000000000" pitchFamily="2" charset="-78"/>
              </a:rPr>
              <a:t>بدون تردید نیاز به هوا برای ادامه زندگی، بیش از سایر چیزهای دیگر</a:t>
            </a:r>
            <a:r>
              <a:rPr lang="fa-IR" sz="2000" dirty="0">
                <a:cs typeface="B Titr" panose="00000700000000000000" pitchFamily="2" charset="-78"/>
              </a:rPr>
              <a:t>است </a:t>
            </a:r>
            <a:r>
              <a:rPr lang="fa-IR" sz="2000" dirty="0" smtClean="0">
                <a:cs typeface="B Titr" panose="00000700000000000000" pitchFamily="2" charset="-78"/>
              </a:rPr>
              <a:t>.آدمی </a:t>
            </a:r>
            <a:r>
              <a:rPr lang="fa-IR" sz="2000" dirty="0">
                <a:cs typeface="B Titr" panose="00000700000000000000" pitchFamily="2" charset="-78"/>
              </a:rPr>
              <a:t>می ً تواند بدون غذا تقریبا  5هفته و بدون آب حدود 5روز زنده بماند؛ </a:t>
            </a:r>
            <a:r>
              <a:rPr lang="fa-IR" sz="2000" dirty="0" smtClean="0">
                <a:cs typeface="B Titr" panose="00000700000000000000" pitchFamily="2" charset="-78"/>
              </a:rPr>
              <a:t>درحالی که </a:t>
            </a:r>
            <a:r>
              <a:rPr lang="fa-IR" sz="2000" dirty="0">
                <a:cs typeface="B Titr" panose="00000700000000000000" pitchFamily="2" charset="-78"/>
              </a:rPr>
              <a:t>بدون هوا بیش از چند دقیقه نمی تواندزنده بماند. هر فرد </a:t>
            </a:r>
            <a:r>
              <a:rPr lang="fa-IR" sz="2000" dirty="0" smtClean="0">
                <a:cs typeface="B Titr" panose="00000700000000000000" pitchFamily="2" charset="-78"/>
              </a:rPr>
              <a:t>به طور </a:t>
            </a:r>
            <a:r>
              <a:rPr lang="fa-IR" sz="2000" dirty="0">
                <a:cs typeface="B Titr" panose="00000700000000000000" pitchFamily="2" charset="-78"/>
              </a:rPr>
              <a:t>متوسط و طبیعی در هر 4ثانیه یک بارنفس </a:t>
            </a:r>
            <a:r>
              <a:rPr lang="fa-IR" sz="2000" dirty="0" smtClean="0">
                <a:cs typeface="B Titr" panose="00000700000000000000" pitchFamily="2" charset="-78"/>
              </a:rPr>
              <a:t>می کشد</a:t>
            </a:r>
            <a:r>
              <a:rPr lang="fa-IR" sz="2000" dirty="0">
                <a:cs typeface="B Titr" panose="00000700000000000000" pitchFamily="2" charset="-78"/>
              </a:rPr>
              <a:t>. اهمیت هوا فقط به دلیل تنفس کردن موجودات زنده نیست، بلکه وجود هواکره </a:t>
            </a:r>
            <a:r>
              <a:rPr lang="fa-IR" sz="2000" u="sng" dirty="0">
                <a:cs typeface="B Titr" panose="00000700000000000000" pitchFamily="2" charset="-78"/>
              </a:rPr>
              <a:t>درحفاظت از آنها در برابر اشعه </a:t>
            </a:r>
            <a:r>
              <a:rPr lang="fa-IR" sz="2000" u="sng" dirty="0" smtClean="0">
                <a:cs typeface="B Titr" panose="00000700000000000000" pitchFamily="2" charset="-78"/>
              </a:rPr>
              <a:t>های خطرناک </a:t>
            </a:r>
            <a:r>
              <a:rPr lang="fa-IR" sz="2000" u="sng" dirty="0">
                <a:cs typeface="B Titr" panose="00000700000000000000" pitchFamily="2" charset="-78"/>
              </a:rPr>
              <a:t>خورشید </a:t>
            </a:r>
            <a:r>
              <a:rPr lang="fa-IR" sz="2000" dirty="0">
                <a:cs typeface="B Titr" panose="00000700000000000000" pitchFamily="2" charset="-78"/>
              </a:rPr>
              <a:t>نیز نقش مهم و اساسی ایفا می نماید.</a:t>
            </a:r>
          </a:p>
          <a:p>
            <a:pPr algn="just" rtl="1"/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چراامروزه یکی از دغدغه های اصلی مردم هوای پاک و سالم می باشد؟</a:t>
            </a:r>
            <a:endParaRPr lang="fa-IR" sz="20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/>
            <a:r>
              <a:rPr lang="fa-IR" sz="2000" dirty="0" smtClean="0">
                <a:cs typeface="B Titr" panose="00000700000000000000" pitchFamily="2" charset="-78"/>
              </a:rPr>
              <a:t>در </a:t>
            </a:r>
            <a:r>
              <a:rPr lang="fa-IR" sz="2000" dirty="0">
                <a:cs typeface="B Titr" panose="00000700000000000000" pitchFamily="2" charset="-78"/>
              </a:rPr>
              <a:t>گذشته، </a:t>
            </a:r>
            <a:r>
              <a:rPr lang="fa-IR" sz="2000" dirty="0" smtClean="0">
                <a:cs typeface="B Titr" panose="00000700000000000000" pitchFamily="2" charset="-78"/>
              </a:rPr>
              <a:t>دغدغه</a:t>
            </a:r>
            <a:r>
              <a:rPr lang="en-US" sz="2000" dirty="0" smtClean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های </a:t>
            </a:r>
            <a:r>
              <a:rPr lang="fa-IR" sz="2000" dirty="0">
                <a:cs typeface="B Titr" panose="00000700000000000000" pitchFamily="2" charset="-78"/>
              </a:rPr>
              <a:t>مردم فقط تأمین نان و آب بود، اما </a:t>
            </a:r>
            <a:r>
              <a:rPr lang="fa-IR" sz="2000" dirty="0" smtClean="0">
                <a:cs typeface="B Titr" panose="00000700000000000000" pitchFamily="2" charset="-78"/>
              </a:rPr>
              <a:t>امروزه با </a:t>
            </a:r>
            <a:r>
              <a:rPr lang="fa-IR" sz="2000" u="sng" dirty="0">
                <a:solidFill>
                  <a:srgbClr val="FF0000"/>
                </a:solidFill>
                <a:cs typeface="B Titr" panose="00000700000000000000" pitchFamily="2" charset="-78"/>
              </a:rPr>
              <a:t>رشد </a:t>
            </a:r>
            <a:r>
              <a:rPr lang="fa-IR" sz="2000" u="sng" dirty="0" smtClean="0">
                <a:solidFill>
                  <a:srgbClr val="FF0000"/>
                </a:solidFill>
                <a:cs typeface="B Titr" panose="00000700000000000000" pitchFamily="2" charset="-78"/>
              </a:rPr>
              <a:t>فزاینده فعالیت های </a:t>
            </a:r>
            <a:r>
              <a:rPr lang="fa-IR" sz="2000" u="sng" dirty="0">
                <a:solidFill>
                  <a:srgbClr val="FF0000"/>
                </a:solidFill>
                <a:cs typeface="B Titr" panose="00000700000000000000" pitchFamily="2" charset="-78"/>
              </a:rPr>
              <a:t>صنعتی و افزایش مصرف انرژی، تعداد وسایل نقلیه موتوری و رشد شهرنشینی و توسعه عمودی شهرها</a:t>
            </a:r>
            <a:r>
              <a:rPr lang="fa-IR" sz="2000" dirty="0">
                <a:cs typeface="B Titr" panose="00000700000000000000" pitchFamily="2" charset="-78"/>
              </a:rPr>
              <a:t>، داشتن هوای پاک و سالم نیز، به این دغدغه</a:t>
            </a:r>
            <a:r>
              <a:rPr lang="en-US" sz="2000" dirty="0"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ها افزوده</a:t>
            </a:r>
            <a:r>
              <a:rPr lang="en-US" sz="2000" dirty="0"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شده است. پدیده آلودگی هوا درمناطق شهری، یکی از پیامدهای</a:t>
            </a:r>
            <a:r>
              <a:rPr lang="en-US" sz="2000" dirty="0"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صنعتی شدن زندگی انسان است که از حدود سیصد سال قبل</a:t>
            </a:r>
            <a:r>
              <a:rPr lang="en-US" sz="2000" dirty="0"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شروع و روز به روز بر میزان و شدت آن افزوده می</a:t>
            </a:r>
            <a:r>
              <a:rPr lang="en-US" sz="2000" dirty="0"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شود. </a:t>
            </a:r>
          </a:p>
          <a:p>
            <a:pPr algn="just" rtl="1"/>
            <a:endParaRPr lang="fa-IR" sz="2000" dirty="0">
              <a:cs typeface="B Titr" panose="00000700000000000000" pitchFamily="2" charset="-78"/>
            </a:endParaRPr>
          </a:p>
          <a:p>
            <a:pPr algn="just" rtl="1"/>
            <a:r>
              <a:rPr lang="fa-IR" sz="2000" dirty="0" smtClean="0">
                <a:cs typeface="B Titr" panose="00000700000000000000" pitchFamily="2" charset="-78"/>
              </a:rPr>
              <a:t>در این</a:t>
            </a:r>
            <a:r>
              <a:rPr lang="en-US" sz="2000" dirty="0" smtClean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شرایط </a:t>
            </a:r>
            <a:r>
              <a:rPr lang="fa-IR" sz="2000" dirty="0">
                <a:cs typeface="B Titr" panose="00000700000000000000" pitchFamily="2" charset="-78"/>
              </a:rPr>
              <a:t>دیدن آسمان آبی با ابرهای سفید برای بیشتر مردم، به</a:t>
            </a:r>
            <a:r>
              <a:rPr lang="en-US" sz="2000" dirty="0"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ویژه</a:t>
            </a:r>
            <a:r>
              <a:rPr lang="en-US" sz="2000" dirty="0"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کسانی که در کلانشهرها زندگی </a:t>
            </a:r>
            <a:r>
              <a:rPr lang="fa-IR" sz="2000" dirty="0" smtClean="0">
                <a:cs typeface="B Titr" panose="00000700000000000000" pitchFamily="2" charset="-78"/>
              </a:rPr>
              <a:t>می</a:t>
            </a:r>
            <a:r>
              <a:rPr lang="en-US" sz="2000" dirty="0" smtClean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کنند</a:t>
            </a:r>
            <a:r>
              <a:rPr lang="fa-IR" sz="2000" dirty="0">
                <a:cs typeface="B Titr" panose="00000700000000000000" pitchFamily="2" charset="-78"/>
              </a:rPr>
              <a:t>، به یک آرزو تبدیل شده</a:t>
            </a:r>
            <a:r>
              <a:rPr lang="en-US" sz="2000" dirty="0"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است. </a:t>
            </a:r>
          </a:p>
          <a:p>
            <a:pPr algn="just" rtl="1"/>
            <a:r>
              <a:rPr lang="fa-IR" sz="2000" dirty="0" smtClean="0">
                <a:cs typeface="B Titr" panose="00000700000000000000" pitchFamily="2" charset="-78"/>
              </a:rPr>
              <a:t>آیا </a:t>
            </a:r>
            <a:r>
              <a:rPr lang="fa-IR" sz="2000" dirty="0">
                <a:cs typeface="B Titr" panose="00000700000000000000" pitchFamily="2" charset="-78"/>
              </a:rPr>
              <a:t>تاکنون با خود </a:t>
            </a:r>
            <a:r>
              <a:rPr lang="fa-IR" sz="2000" dirty="0" smtClean="0">
                <a:cs typeface="B Titr" panose="00000700000000000000" pitchFamily="2" charset="-78"/>
              </a:rPr>
              <a:t>اندیشیده</a:t>
            </a:r>
            <a:r>
              <a:rPr lang="en-US" sz="2000" dirty="0" smtClean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اید</a:t>
            </a:r>
            <a:r>
              <a:rPr lang="fa-IR" sz="2000" dirty="0">
                <a:cs typeface="B Titr" panose="00000700000000000000" pitchFamily="2" charset="-78"/>
              </a:rPr>
              <a:t>، به چه هوایی، هوای </a:t>
            </a:r>
            <a:r>
              <a:rPr lang="fa-IR" sz="2000" dirty="0" smtClean="0">
                <a:cs typeface="B Titr" panose="00000700000000000000" pitchFamily="2" charset="-78"/>
              </a:rPr>
              <a:t>پاک</a:t>
            </a:r>
            <a:r>
              <a:rPr lang="en-US" sz="2000" dirty="0" smtClean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می</a:t>
            </a:r>
            <a:r>
              <a:rPr lang="en-US" sz="2000" dirty="0" smtClean="0"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گویند؟</a:t>
            </a:r>
            <a:endParaRPr lang="en-US" sz="2000" dirty="0">
              <a:cs typeface="B Titr" panose="00000700000000000000" pitchFamily="2" charset="-78"/>
            </a:endParaRPr>
          </a:p>
          <a:p>
            <a:pPr algn="just" rtl="1"/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76965" y="193964"/>
            <a:ext cx="13099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2400" dirty="0">
                <a:cs typeface="B Titr" panose="00000700000000000000" pitchFamily="2" charset="-78"/>
              </a:rPr>
              <a:t>اهمیت </a:t>
            </a:r>
            <a:r>
              <a:rPr lang="fa-IR" sz="2400" dirty="0" smtClean="0">
                <a:cs typeface="B Titr" panose="00000700000000000000" pitchFamily="2" charset="-78"/>
              </a:rPr>
              <a:t>هوا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59693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581025"/>
            <a:ext cx="50387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155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82"/>
            <a:ext cx="8997723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2911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</TotalTime>
  <Words>2543</Words>
  <Application>Microsoft Office PowerPoint</Application>
  <PresentationFormat>On-screen Show (4:3)</PresentationFormat>
  <Paragraphs>143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mohsen.yousefi</dc:creator>
  <cp:lastModifiedBy>MRT</cp:lastModifiedBy>
  <cp:revision>105</cp:revision>
  <dcterms:created xsi:type="dcterms:W3CDTF">2006-08-16T00:00:00Z</dcterms:created>
  <dcterms:modified xsi:type="dcterms:W3CDTF">2017-08-08T19:54:06Z</dcterms:modified>
</cp:coreProperties>
</file>