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57" r:id="rId4"/>
    <p:sldId id="295" r:id="rId5"/>
    <p:sldId id="291" r:id="rId6"/>
    <p:sldId id="258" r:id="rId7"/>
    <p:sldId id="299" r:id="rId8"/>
    <p:sldId id="297" r:id="rId9"/>
    <p:sldId id="298" r:id="rId10"/>
    <p:sldId id="300" r:id="rId11"/>
    <p:sldId id="293" r:id="rId12"/>
    <p:sldId id="259" r:id="rId13"/>
    <p:sldId id="262" r:id="rId14"/>
    <p:sldId id="290" r:id="rId15"/>
    <p:sldId id="301" r:id="rId16"/>
    <p:sldId id="263" r:id="rId17"/>
    <p:sldId id="285" r:id="rId18"/>
    <p:sldId id="266" r:id="rId19"/>
    <p:sldId id="302" r:id="rId20"/>
    <p:sldId id="268" r:id="rId21"/>
    <p:sldId id="269" r:id="rId22"/>
    <p:sldId id="270"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5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chemeClr val="accent1">
                    <a:lumMod val="75000"/>
                  </a:schemeClr>
                </a:solidFill>
              </a:rPr>
              <a:t>بنام خدای زیبایی ها</a:t>
            </a:r>
            <a:endParaRPr lang="en-US" dirty="0">
              <a:solidFill>
                <a:schemeClr val="accent1">
                  <a:lumMod val="75000"/>
                </a:schemeClr>
              </a:solidFill>
            </a:endParaRPr>
          </a:p>
        </p:txBody>
      </p:sp>
      <p:sp>
        <p:nvSpPr>
          <p:cNvPr id="3" name="Subtitle 2"/>
          <p:cNvSpPr>
            <a:spLocks noGrp="1"/>
          </p:cNvSpPr>
          <p:nvPr>
            <p:ph type="subTitle" idx="1"/>
          </p:nvPr>
        </p:nvSpPr>
        <p:spPr>
          <a:xfrm>
            <a:off x="2692398" y="3657597"/>
            <a:ext cx="6815669" cy="1320802"/>
          </a:xfrm>
        </p:spPr>
        <p:txBody>
          <a:bodyPr>
            <a:normAutofit/>
          </a:bodyPr>
          <a:lstStyle/>
          <a:p>
            <a:r>
              <a:rPr lang="fa-IR" b="1" dirty="0" smtClean="0">
                <a:solidFill>
                  <a:schemeClr val="accent4">
                    <a:lumMod val="75000"/>
                  </a:schemeClr>
                </a:solidFill>
              </a:rPr>
              <a:t>عنوان:ساختمان های پیش </a:t>
            </a:r>
            <a:r>
              <a:rPr lang="fa-IR" b="1" dirty="0" smtClean="0">
                <a:solidFill>
                  <a:schemeClr val="accent4">
                    <a:lumMod val="75000"/>
                  </a:schemeClr>
                </a:solidFill>
              </a:rPr>
              <a:t>ساخته</a:t>
            </a:r>
            <a:endParaRPr lang="fa-IR" b="1" dirty="0" smtClean="0">
              <a:solidFill>
                <a:schemeClr val="accent4">
                  <a:lumMod val="75000"/>
                </a:schemeClr>
              </a:solidFill>
            </a:endParaRPr>
          </a:p>
        </p:txBody>
      </p:sp>
    </p:spTree>
    <p:extLst>
      <p:ext uri="{BB962C8B-B14F-4D97-AF65-F5344CB8AC3E}">
        <p14:creationId xmlns:p14="http://schemas.microsoft.com/office/powerpoint/2010/main" xmlns="" val="2531843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5-این هتل به گونه ای ساخته شده است که از هدر رفتن 80% انرژی جلوگیری میکند.</a:t>
            </a:r>
            <a:endParaRPr lang="en-US" sz="2800" dirty="0"/>
          </a:p>
        </p:txBody>
      </p:sp>
      <p:pic>
        <p:nvPicPr>
          <p:cNvPr id="12290" name="Picture 2" descr="H:\New Folder (6)\hotel-15-6a.jpg"/>
          <p:cNvPicPr>
            <a:picLocks noGrp="1" noChangeAspect="1" noChangeArrowheads="1"/>
          </p:cNvPicPr>
          <p:nvPr>
            <p:ph idx="1"/>
          </p:nvPr>
        </p:nvPicPr>
        <p:blipFill>
          <a:blip r:embed="rId2"/>
          <a:srcRect/>
          <a:stretch>
            <a:fillRect/>
          </a:stretch>
        </p:blipFill>
        <p:spPr bwMode="auto">
          <a:xfrm>
            <a:off x="3421118" y="2876226"/>
            <a:ext cx="5573110" cy="27308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New Folder (6)\hotel-15-6a.jpg"/>
          <p:cNvPicPr>
            <a:picLocks noGrp="1" noChangeAspect="1" noChangeArrowheads="1"/>
          </p:cNvPicPr>
          <p:nvPr>
            <p:ph idx="1"/>
          </p:nvPr>
        </p:nvPicPr>
        <p:blipFill>
          <a:blip r:embed="rId2"/>
          <a:srcRect/>
          <a:stretch>
            <a:fillRect/>
          </a:stretch>
        </p:blipFill>
        <p:spPr bwMode="auto">
          <a:xfrm>
            <a:off x="1168007" y="2995449"/>
            <a:ext cx="6391557" cy="3131863"/>
          </a:xfrm>
          <a:prstGeom prst="rect">
            <a:avLst/>
          </a:prstGeom>
          <a:noFill/>
        </p:spPr>
      </p:pic>
      <p:pic>
        <p:nvPicPr>
          <p:cNvPr id="7171" name="Picture 3" descr="H:\New Folder (6)\فاغ6غتعغت.jpg"/>
          <p:cNvPicPr>
            <a:picLocks noChangeAspect="1" noChangeArrowheads="1"/>
          </p:cNvPicPr>
          <p:nvPr/>
        </p:nvPicPr>
        <p:blipFill>
          <a:blip r:embed="rId3"/>
          <a:srcRect/>
          <a:stretch>
            <a:fillRect/>
          </a:stretch>
        </p:blipFill>
        <p:spPr bwMode="auto">
          <a:xfrm>
            <a:off x="5992031" y="1150884"/>
            <a:ext cx="4894716" cy="26260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65813"/>
            <a:ext cx="9601196" cy="4510055"/>
          </a:xfrm>
        </p:spPr>
        <p:txBody>
          <a:bodyPr/>
          <a:lstStyle/>
          <a:p>
            <a:pPr algn="r" rtl="1"/>
            <a:r>
              <a:rPr lang="fa-IR" dirty="0" smtClean="0"/>
              <a:t>                                                    </a:t>
            </a:r>
            <a:r>
              <a:rPr lang="fa-IR" sz="2800" b="1" dirty="0" smtClean="0"/>
              <a:t>روش ساخت</a:t>
            </a:r>
          </a:p>
          <a:p>
            <a:pPr algn="r" rtl="1"/>
            <a:r>
              <a:rPr lang="ar-SA" dirty="0" smtClean="0"/>
              <a:t>روش ساخت هتل آرک از آنجا دارای اهمیت است که در ساخت آن تا حد امکان از مصالح ساختمانی پیش ساخته استفاده شده؛ به طوری که 99درصد از این مصالح به‌طور مفید در ساختمان به کار رفتند </a:t>
            </a:r>
            <a:r>
              <a:rPr lang="fa-IR" dirty="0" smtClean="0"/>
              <a:t>و ت</a:t>
            </a:r>
            <a:r>
              <a:rPr lang="ar-SA" dirty="0" smtClean="0"/>
              <a:t>نها یک درصد آنها تبدیل به نخاله و پرت شده‌ است. </a:t>
            </a:r>
            <a:endParaRPr lang="fa-IR" dirty="0" smtClean="0"/>
          </a:p>
          <a:p>
            <a:pPr algn="r" rtl="1"/>
            <a:r>
              <a:rPr lang="ar-SA" dirty="0" smtClean="0"/>
              <a:t>احداث بنای کلی </a:t>
            </a:r>
            <a:r>
              <a:rPr lang="fa-IR" dirty="0" smtClean="0"/>
              <a:t>هتل آرک </a:t>
            </a:r>
            <a:r>
              <a:rPr lang="ar-SA" dirty="0" smtClean="0"/>
              <a:t>فقط 46 ساعت طول کشیده و عملیات نازک‌کاری آن نیز ظرف 72 ساعت انجام شده است. تجهیز و جمع‌آوری کارگاه نیز در فاصله یک روز انجام شده است</a:t>
            </a:r>
            <a:r>
              <a:rPr lang="en-US" dirty="0" smtClean="0"/>
              <a:t>. </a:t>
            </a:r>
            <a:endParaRPr lang="fa-IR" dirty="0" smtClean="0"/>
          </a:p>
          <a:p>
            <a:pPr algn="r" rtl="1"/>
            <a:r>
              <a:rPr lang="en-US" dirty="0" smtClean="0"/>
              <a:t>. </a:t>
            </a:r>
            <a:endParaRPr lang="en-US" dirty="0"/>
          </a:p>
        </p:txBody>
      </p:sp>
      <p:pic>
        <p:nvPicPr>
          <p:cNvPr id="3074" name="Picture 2" descr="H:\New Folder (6)\فاغ6غتعغت.jpg"/>
          <p:cNvPicPr>
            <a:picLocks noChangeAspect="1" noChangeArrowheads="1"/>
          </p:cNvPicPr>
          <p:nvPr/>
        </p:nvPicPr>
        <p:blipFill>
          <a:blip r:embed="rId2"/>
          <a:srcRect/>
          <a:stretch>
            <a:fillRect/>
          </a:stretch>
        </p:blipFill>
        <p:spPr bwMode="auto">
          <a:xfrm>
            <a:off x="1998936" y="3585560"/>
            <a:ext cx="4000500" cy="2146300"/>
          </a:xfrm>
          <a:prstGeom prst="rect">
            <a:avLst/>
          </a:prstGeom>
          <a:noFill/>
        </p:spPr>
      </p:pic>
    </p:spTree>
    <p:extLst>
      <p:ext uri="{BB962C8B-B14F-4D97-AF65-F5344CB8AC3E}">
        <p14:creationId xmlns:p14="http://schemas.microsoft.com/office/powerpoint/2010/main" xmlns="" val="3820054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88020"/>
            <a:ext cx="9601196" cy="4787848"/>
          </a:xfrm>
        </p:spPr>
        <p:txBody>
          <a:bodyPr>
            <a:normAutofit/>
          </a:bodyPr>
          <a:lstStyle/>
          <a:p>
            <a:pPr lvl="1" algn="r" rtl="1"/>
            <a:r>
              <a:rPr lang="ar-SA" sz="2400" b="1" dirty="0" smtClean="0"/>
              <a:t>در ساخت این هتل از نوعی تکنولوژی جدید با عنوان</a:t>
            </a:r>
            <a:r>
              <a:rPr lang="en-US" sz="2400" b="1" dirty="0" smtClean="0"/>
              <a:t> modularization construction technology </a:t>
            </a:r>
            <a:r>
              <a:rPr lang="ar-SA" sz="2400" b="1" dirty="0" smtClean="0"/>
              <a:t>یا همان فن‌آوری پیمانه‌بندی استفاده شده است. </a:t>
            </a:r>
            <a:endParaRPr lang="fa-IR" sz="2400" b="1" dirty="0" smtClean="0"/>
          </a:p>
          <a:p>
            <a:pPr lvl="1" algn="r" rtl="1"/>
            <a:r>
              <a:rPr lang="ar-SA" sz="2400" b="1" dirty="0" smtClean="0"/>
              <a:t>در این روش که بر اساس استانداردها و پیمانه‌های جهانی انجام می‌شود </a:t>
            </a:r>
            <a:r>
              <a:rPr lang="fa-IR" sz="2400" b="1" dirty="0" smtClean="0"/>
              <a:t>و</a:t>
            </a:r>
            <a:r>
              <a:rPr lang="ar-SA" sz="2400" b="1" dirty="0" smtClean="0"/>
              <a:t>سازنده به بالاترین میزان استفاده مفید از مصالح ساختمانی دست می‌یابد، در مصرف انرژی ساختمان تا بیشترین حد ممکن صرفه‌جویی می‌شود و مهم‌تر از همه ساختمان را در برابر 9 ریشتر زلزله مقاوم می‌کند که این یعنی بالاترین میزان مقاومتی که تاکنون یک ساختمان در برابر زلزله داشته است</a:t>
            </a:r>
            <a:r>
              <a:rPr lang="fa-IR" sz="2400" b="1" dirty="0" smtClean="0"/>
              <a:t>.</a:t>
            </a:r>
          </a:p>
          <a:p>
            <a:pPr lvl="1" algn="r" rtl="1"/>
            <a:r>
              <a:rPr lang="fa-IR" sz="2400" b="1" dirty="0" smtClean="0"/>
              <a:t>در این هتل پیش ساخته تمامی استانداردهای ایمنی رعایت شده است.</a:t>
            </a:r>
          </a:p>
        </p:txBody>
      </p:sp>
    </p:spTree>
    <p:extLst>
      <p:ext uri="{BB962C8B-B14F-4D97-AF65-F5344CB8AC3E}">
        <p14:creationId xmlns:p14="http://schemas.microsoft.com/office/powerpoint/2010/main" xmlns="" val="345804829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77007"/>
            <a:ext cx="9601196" cy="4598861"/>
          </a:xfrm>
        </p:spPr>
        <p:txBody>
          <a:bodyPr>
            <a:normAutofit/>
          </a:bodyPr>
          <a:lstStyle/>
          <a:p>
            <a:pPr algn="r"/>
            <a:endParaRPr lang="fa-IR" dirty="0" smtClean="0"/>
          </a:p>
          <a:p>
            <a:pPr algn="r"/>
            <a:r>
              <a:rPr lang="ar-SA" dirty="0" smtClean="0"/>
              <a:t>تکنولوژی به کار رفته در </a:t>
            </a:r>
            <a:r>
              <a:rPr lang="fa-IR" dirty="0" smtClean="0"/>
              <a:t>این هتل کاملا پیش ساخته از 6 </a:t>
            </a:r>
            <a:r>
              <a:rPr lang="ar-SA" dirty="0" smtClean="0"/>
              <a:t>ویژگی بارز برخوردار است؛ </a:t>
            </a:r>
            <a:endParaRPr lang="fa-IR" dirty="0" smtClean="0"/>
          </a:p>
          <a:p>
            <a:pPr algn="r"/>
            <a:endParaRPr lang="fa-IR" dirty="0" smtClean="0"/>
          </a:p>
          <a:p>
            <a:pPr algn="r"/>
            <a:r>
              <a:rPr lang="fa-IR" sz="2800" dirty="0" smtClean="0"/>
              <a:t>1 _بکارگیری </a:t>
            </a:r>
            <a:r>
              <a:rPr lang="ar-SA" sz="2800" dirty="0" smtClean="0"/>
              <a:t>پنجره‌های 3 جداره،</a:t>
            </a:r>
            <a:endParaRPr lang="fa-IR" sz="2800" dirty="0" smtClean="0"/>
          </a:p>
          <a:p>
            <a:pPr algn="r"/>
            <a:r>
              <a:rPr lang="ar-SA" sz="2800" dirty="0" smtClean="0"/>
              <a:t> </a:t>
            </a:r>
            <a:r>
              <a:rPr lang="fa-IR" sz="2800" dirty="0" smtClean="0"/>
              <a:t>2_استفاده از </a:t>
            </a:r>
            <a:r>
              <a:rPr lang="ar-SA" sz="2800" dirty="0" smtClean="0"/>
              <a:t>عایق گرما در دیوارها،</a:t>
            </a:r>
            <a:endParaRPr lang="fa-IR" sz="2800" dirty="0" smtClean="0"/>
          </a:p>
          <a:p>
            <a:pPr algn="r"/>
            <a:r>
              <a:rPr lang="fa-IR" sz="2800" dirty="0" smtClean="0"/>
              <a:t>3_</a:t>
            </a:r>
            <a:r>
              <a:rPr lang="ar-SA" sz="2800" dirty="0" smtClean="0"/>
              <a:t> سیستم بازیافت هوای گرم و رفلکس تابش خورشی</a:t>
            </a:r>
            <a:r>
              <a:rPr lang="fa-IR" sz="2800" dirty="0" smtClean="0"/>
              <a:t>د </a:t>
            </a:r>
          </a:p>
          <a:p>
            <a:pPr algn="r"/>
            <a:r>
              <a:rPr lang="en-US" dirty="0" smtClean="0"/>
              <a:t>. </a:t>
            </a:r>
            <a:endParaRPr lang="en-US" b="1" dirty="0"/>
          </a:p>
        </p:txBody>
      </p:sp>
    </p:spTree>
    <p:extLst>
      <p:ext uri="{BB962C8B-B14F-4D97-AF65-F5344CB8AC3E}">
        <p14:creationId xmlns:p14="http://schemas.microsoft.com/office/powerpoint/2010/main" xmlns="" val="319507860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a-IR" sz="2800" dirty="0" smtClean="0"/>
              <a:t>4_ بکار بردن تجهیزات تنظیم دمای اتوماتیک                                                            </a:t>
            </a:r>
          </a:p>
          <a:p>
            <a:r>
              <a:rPr lang="fa-IR" sz="2800" dirty="0" smtClean="0"/>
              <a:t>5_اکوستیک بودن در برابر صداهای مزاحم                                                              _</a:t>
            </a:r>
          </a:p>
          <a:p>
            <a:r>
              <a:rPr lang="fa-IR" sz="2800" dirty="0" smtClean="0"/>
              <a:t>6_استفاده از شیشه های مقاوم در برابر ضربه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214" y="1340069"/>
            <a:ext cx="10171383" cy="4535799"/>
          </a:xfrm>
        </p:spPr>
        <p:txBody>
          <a:bodyPr>
            <a:normAutofit/>
          </a:bodyPr>
          <a:lstStyle/>
          <a:p>
            <a:pPr lvl="2" algn="r"/>
            <a:r>
              <a:rPr lang="fa-IR" sz="2400" dirty="0" smtClean="0"/>
              <a:t>به گفته شرکت سازنده این هتل (برود)</a:t>
            </a:r>
            <a:r>
              <a:rPr lang="ar-SA" sz="2400" dirty="0" smtClean="0"/>
              <a:t>در هر یک متر مربع از هتل 15 طبقه آرک تنها 53 کیلو فلز و 43 کیلو بتن به کار رفته است، این در حالی است که در ساختمان‌های دیگر از این دست که بدون فناوری نوین احداث شده‌اند، بیش از 180 کیلو فلز و 355 کیلو بتن در هر مترمربع از ساختمان به‌کار می‌رو</a:t>
            </a:r>
            <a:r>
              <a:rPr lang="fa-IR" sz="2400" dirty="0" smtClean="0"/>
              <a:t>د </a:t>
            </a:r>
          </a:p>
          <a:p>
            <a:pPr lvl="2" algn="r"/>
            <a:r>
              <a:rPr lang="en-US" sz="2400" dirty="0" smtClean="0"/>
              <a:t>. </a:t>
            </a:r>
            <a:endParaRPr lang="en-US" sz="2400" dirty="0"/>
          </a:p>
        </p:txBody>
      </p:sp>
      <p:pic>
        <p:nvPicPr>
          <p:cNvPr id="2050" name="Picture 2" descr="H:\New Folder (6)\مهتاب.jpg"/>
          <p:cNvPicPr>
            <a:picLocks noChangeAspect="1" noChangeArrowheads="1"/>
          </p:cNvPicPr>
          <p:nvPr/>
        </p:nvPicPr>
        <p:blipFill>
          <a:blip r:embed="rId2"/>
          <a:srcRect/>
          <a:stretch>
            <a:fillRect/>
          </a:stretch>
        </p:blipFill>
        <p:spPr bwMode="auto">
          <a:xfrm>
            <a:off x="1902372" y="3448705"/>
            <a:ext cx="3331779" cy="2498835"/>
          </a:xfrm>
          <a:prstGeom prst="rect">
            <a:avLst/>
          </a:prstGeom>
          <a:noFill/>
        </p:spPr>
      </p:pic>
    </p:spTree>
    <p:extLst>
      <p:ext uri="{BB962C8B-B14F-4D97-AF65-F5344CB8AC3E}">
        <p14:creationId xmlns:p14="http://schemas.microsoft.com/office/powerpoint/2010/main" xmlns="" val="15180161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r"/>
            <a:r>
              <a:rPr lang="fa-IR" dirty="0" smtClean="0"/>
              <a:t> در ساخت این هتل از </a:t>
            </a:r>
            <a:r>
              <a:rPr lang="ar-SA" dirty="0" smtClean="0"/>
              <a:t>سبک چینی برای سریع‌سازی </a:t>
            </a:r>
            <a:r>
              <a:rPr lang="fa-IR" dirty="0" smtClean="0"/>
              <a:t>هتل استفاده شده است.</a:t>
            </a:r>
          </a:p>
          <a:p>
            <a:pPr algn="r"/>
            <a:r>
              <a:rPr lang="fa-IR" dirty="0" smtClean="0"/>
              <a:t>این هتل کاملا پیش ساخته بطور خیلی سریع به سبک چینی سازی ساخته شده است.</a:t>
            </a:r>
          </a:p>
          <a:p>
            <a:pPr algn="r"/>
            <a:r>
              <a:rPr lang="fa-IR" dirty="0" smtClean="0"/>
              <a:t>از فناوری پیمانه بندی که در ساخت این هتل استفاده شده است باعث میشود این هتل از دیگر ساختمانهای ساخته شده به این روش مجزا باشد.</a:t>
            </a:r>
            <a:endParaRPr lang="en-US" dirty="0"/>
          </a:p>
        </p:txBody>
      </p:sp>
    </p:spTree>
    <p:extLst>
      <p:ext uri="{BB962C8B-B14F-4D97-AF65-F5344CB8AC3E}">
        <p14:creationId xmlns:p14="http://schemas.microsoft.com/office/powerpoint/2010/main" xmlns="" val="121173317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هتل 30 طبقه در 15 روز</a:t>
            </a:r>
            <a:endParaRPr lang="en-US" dirty="0"/>
          </a:p>
        </p:txBody>
      </p:sp>
      <p:sp>
        <p:nvSpPr>
          <p:cNvPr id="7" name="Content Placeholder 6"/>
          <p:cNvSpPr>
            <a:spLocks noGrp="1"/>
          </p:cNvSpPr>
          <p:nvPr>
            <p:ph idx="1"/>
          </p:nvPr>
        </p:nvSpPr>
        <p:spPr/>
        <p:txBody>
          <a:bodyPr/>
          <a:lstStyle/>
          <a:p>
            <a:pPr algn="r"/>
            <a:r>
              <a:rPr lang="fa-IR" dirty="0" smtClean="0"/>
              <a:t>این هتل در شهر چانگشا چین در استان هونان قرار دارد. </a:t>
            </a:r>
          </a:p>
          <a:p>
            <a:pPr algn="r"/>
            <a:r>
              <a:rPr lang="fa-IR" dirty="0" smtClean="0"/>
              <a:t> این هتل کاملا پیش ساخته </a:t>
            </a:r>
            <a:r>
              <a:rPr lang="ar-SA" dirty="0" smtClean="0"/>
              <a:t>در کنار دریاچه «دانگتینگ» </a:t>
            </a:r>
            <a:endParaRPr lang="fa-IR" dirty="0" smtClean="0"/>
          </a:p>
          <a:p>
            <a:pPr algn="r"/>
            <a:r>
              <a:rPr lang="fa-IR" dirty="0" smtClean="0"/>
              <a:t>نام شرکت سازنده این هتل برود گروپ است.</a:t>
            </a:r>
            <a:endParaRPr lang="en-US" dirty="0" smtClean="0"/>
          </a:p>
          <a:p>
            <a:pPr algn="r"/>
            <a:endParaRPr lang="en-US" dirty="0"/>
          </a:p>
        </p:txBody>
      </p:sp>
      <p:pic>
        <p:nvPicPr>
          <p:cNvPr id="1026" name="Picture 2" descr="H:\New Folder (6)\568208bfc4.jpg"/>
          <p:cNvPicPr>
            <a:picLocks noChangeAspect="1" noChangeArrowheads="1"/>
          </p:cNvPicPr>
          <p:nvPr/>
        </p:nvPicPr>
        <p:blipFill>
          <a:blip r:embed="rId2"/>
          <a:srcRect/>
          <a:stretch>
            <a:fillRect/>
          </a:stretch>
        </p:blipFill>
        <p:spPr bwMode="auto">
          <a:xfrm>
            <a:off x="1943647" y="2596439"/>
            <a:ext cx="2659063" cy="3240087"/>
          </a:xfrm>
          <a:prstGeom prst="rect">
            <a:avLst/>
          </a:prstGeom>
          <a:noFill/>
        </p:spPr>
      </p:pic>
    </p:spTree>
    <p:extLst>
      <p:ext uri="{BB962C8B-B14F-4D97-AF65-F5344CB8AC3E}">
        <p14:creationId xmlns:p14="http://schemas.microsoft.com/office/powerpoint/2010/main" xmlns="" val="25396630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ها</a:t>
            </a:r>
            <a:endParaRPr lang="en-US" dirty="0"/>
          </a:p>
        </p:txBody>
      </p:sp>
      <p:sp>
        <p:nvSpPr>
          <p:cNvPr id="3" name="Content Placeholder 2"/>
          <p:cNvSpPr>
            <a:spLocks noGrp="1"/>
          </p:cNvSpPr>
          <p:nvPr>
            <p:ph idx="1"/>
          </p:nvPr>
        </p:nvSpPr>
        <p:spPr/>
        <p:txBody>
          <a:bodyPr/>
          <a:lstStyle/>
          <a:p>
            <a:pPr algn="r"/>
            <a:r>
              <a:rPr lang="fa-IR" dirty="0" smtClean="0"/>
              <a:t>این هتل در </a:t>
            </a:r>
            <a:r>
              <a:rPr lang="ar-SA" dirty="0" smtClean="0"/>
              <a:t>مدت 360 ساعت کاری یا 15 روز ساخته شد و به بهره‌برداری رسید</a:t>
            </a:r>
            <a:r>
              <a:rPr lang="fa-IR" dirty="0" smtClean="0"/>
              <a:t>  </a:t>
            </a:r>
          </a:p>
          <a:p>
            <a:pPr algn="r"/>
            <a:r>
              <a:rPr lang="ar-SA" dirty="0" smtClean="0"/>
              <a:t>‌ این هتل در فضایی به مساحت 6 هزار و 100 متر </a:t>
            </a:r>
            <a:r>
              <a:rPr lang="fa-IR" dirty="0" smtClean="0"/>
              <a:t>احداث شده است.</a:t>
            </a:r>
          </a:p>
          <a:p>
            <a:pPr algn="r"/>
            <a:r>
              <a:rPr lang="fa-IR" dirty="0" smtClean="0"/>
              <a:t>این هتل از مصالح کاملا مدرن و پیش ساخته بنا شده است.</a:t>
            </a:r>
          </a:p>
          <a:p>
            <a:pPr algn="r"/>
            <a:r>
              <a:rPr lang="ar-SA" dirty="0" smtClean="0"/>
              <a:t>مجموع مساحت این ساختمان به 17 هزار متر مربع می رسد</a:t>
            </a:r>
            <a:r>
              <a:rPr lang="en-US" dirty="0" smtClean="0"/>
              <a:t>. </a:t>
            </a:r>
          </a:p>
          <a:p>
            <a:pPr algn="r"/>
            <a:endParaRPr lang="en-US" dirty="0"/>
          </a:p>
        </p:txBody>
      </p:sp>
      <p:pic>
        <p:nvPicPr>
          <p:cNvPr id="2050" name="Picture 2" descr="H:\New Folder (6)\0.480893001329505307_irannaz_com.jpg"/>
          <p:cNvPicPr>
            <a:picLocks noChangeAspect="1" noChangeArrowheads="1"/>
          </p:cNvPicPr>
          <p:nvPr/>
        </p:nvPicPr>
        <p:blipFill>
          <a:blip r:embed="rId2"/>
          <a:srcRect/>
          <a:stretch>
            <a:fillRect/>
          </a:stretch>
        </p:blipFill>
        <p:spPr bwMode="auto">
          <a:xfrm>
            <a:off x="1008009" y="3105807"/>
            <a:ext cx="2537728" cy="30742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655379"/>
            <a:ext cx="9601196" cy="4220489"/>
          </a:xfrm>
        </p:spPr>
        <p:txBody>
          <a:bodyPr>
            <a:normAutofit/>
          </a:bodyPr>
          <a:lstStyle/>
          <a:p>
            <a:r>
              <a:rPr lang="fa-IR" sz="2800" dirty="0" smtClean="0"/>
              <a:t>هتل کاملا پیش ساخته آرک در چین                            </a:t>
            </a:r>
            <a:endParaRPr lang="en-US" sz="2800" dirty="0"/>
          </a:p>
        </p:txBody>
      </p:sp>
      <p:pic>
        <p:nvPicPr>
          <p:cNvPr id="9218" name="Picture 2" descr="H:\New Folder (6)\فاغ6غتعغت.jpg"/>
          <p:cNvPicPr>
            <a:picLocks noChangeAspect="1" noChangeArrowheads="1"/>
          </p:cNvPicPr>
          <p:nvPr/>
        </p:nvPicPr>
        <p:blipFill>
          <a:blip r:embed="rId2"/>
          <a:srcRect/>
          <a:stretch>
            <a:fillRect/>
          </a:stretch>
        </p:blipFill>
        <p:spPr bwMode="auto">
          <a:xfrm>
            <a:off x="6129502" y="3307564"/>
            <a:ext cx="4606815" cy="2471593"/>
          </a:xfrm>
          <a:prstGeom prst="rect">
            <a:avLst/>
          </a:prstGeom>
          <a:noFill/>
        </p:spPr>
      </p:pic>
      <p:pic>
        <p:nvPicPr>
          <p:cNvPr id="9219" name="Picture 3" descr="H:\New Folder (6)\images.jpeg"/>
          <p:cNvPicPr>
            <a:picLocks noChangeAspect="1" noChangeArrowheads="1"/>
          </p:cNvPicPr>
          <p:nvPr/>
        </p:nvPicPr>
        <p:blipFill>
          <a:blip r:embed="rId3"/>
          <a:srcRect/>
          <a:stretch>
            <a:fillRect/>
          </a:stretch>
        </p:blipFill>
        <p:spPr bwMode="auto">
          <a:xfrm>
            <a:off x="1018940" y="3105807"/>
            <a:ext cx="4708541" cy="26367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زمین ساخت هتل 30 طبقه در 15 روز</a:t>
            </a:r>
            <a:endParaRPr lang="en-US" b="1" dirty="0"/>
          </a:p>
        </p:txBody>
      </p:sp>
      <p:pic>
        <p:nvPicPr>
          <p:cNvPr id="4098" name="Picture 2" descr="H:\New Folder (6)\383239e699.jpg"/>
          <p:cNvPicPr>
            <a:picLocks noGrp="1" noChangeAspect="1" noChangeArrowheads="1"/>
          </p:cNvPicPr>
          <p:nvPr>
            <p:ph idx="1"/>
          </p:nvPr>
        </p:nvPicPr>
        <p:blipFill>
          <a:blip r:embed="rId2"/>
          <a:srcRect/>
          <a:stretch>
            <a:fillRect/>
          </a:stretch>
        </p:blipFill>
        <p:spPr bwMode="auto">
          <a:xfrm>
            <a:off x="3257931" y="2758966"/>
            <a:ext cx="5733862" cy="2747434"/>
          </a:xfrm>
          <a:prstGeom prst="rect">
            <a:avLst/>
          </a:prstGeom>
          <a:noFill/>
        </p:spPr>
      </p:pic>
    </p:spTree>
    <p:extLst>
      <p:ext uri="{BB962C8B-B14F-4D97-AF65-F5344CB8AC3E}">
        <p14:creationId xmlns:p14="http://schemas.microsoft.com/office/powerpoint/2010/main" xmlns="" val="304842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New Folder (6)\17c8134c204c292f728a10b8131224be_XL.jpg"/>
          <p:cNvPicPr>
            <a:picLocks noGrp="1" noChangeAspect="1" noChangeArrowheads="1"/>
          </p:cNvPicPr>
          <p:nvPr>
            <p:ph idx="1"/>
          </p:nvPr>
        </p:nvPicPr>
        <p:blipFill>
          <a:blip r:embed="rId2"/>
          <a:srcRect/>
          <a:stretch>
            <a:fillRect/>
          </a:stretch>
        </p:blipFill>
        <p:spPr bwMode="auto">
          <a:xfrm>
            <a:off x="3195930" y="2490952"/>
            <a:ext cx="5740491" cy="3311033"/>
          </a:xfrm>
          <a:prstGeom prst="rect">
            <a:avLst/>
          </a:prstGeom>
          <a:noFill/>
        </p:spPr>
      </p:pic>
    </p:spTree>
    <p:extLst>
      <p:ext uri="{BB962C8B-B14F-4D97-AF65-F5344CB8AC3E}">
        <p14:creationId xmlns:p14="http://schemas.microsoft.com/office/powerpoint/2010/main" xmlns="" val="2487288967"/>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این ساختمان با مصالح کاملا پیش ساخته و مدرن ساخته شده است</a:t>
            </a:r>
            <a:endParaRPr lang="en-US" b="1" dirty="0"/>
          </a:p>
        </p:txBody>
      </p:sp>
      <p:pic>
        <p:nvPicPr>
          <p:cNvPr id="6146" name="Picture 2" descr="H:\New Folder (6)\V2hVcFNwVCVcNVcoUXxYagllA3hUYQM1ACIGMQk3AGdWbVgnWm4AblRqDXIMe1l_VHsGAAI3CzBWaAYkDjdRP1dhVWpTK1RlXDtXKVE5WH4Jbg,,.jpg"/>
          <p:cNvPicPr>
            <a:picLocks noGrp="1" noChangeAspect="1" noChangeArrowheads="1"/>
          </p:cNvPicPr>
          <p:nvPr>
            <p:ph idx="1"/>
          </p:nvPr>
        </p:nvPicPr>
        <p:blipFill>
          <a:blip r:embed="rId2"/>
          <a:srcRect/>
          <a:stretch>
            <a:fillRect/>
          </a:stretch>
        </p:blipFill>
        <p:spPr bwMode="auto">
          <a:xfrm>
            <a:off x="3238500" y="2616200"/>
            <a:ext cx="5715000" cy="3200400"/>
          </a:xfrm>
          <a:prstGeom prst="rect">
            <a:avLst/>
          </a:prstGeom>
          <a:noFill/>
        </p:spPr>
      </p:pic>
    </p:spTree>
    <p:extLst>
      <p:ext uri="{BB962C8B-B14F-4D97-AF65-F5344CB8AC3E}">
        <p14:creationId xmlns:p14="http://schemas.microsoft.com/office/powerpoint/2010/main" xmlns="" val="294299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algn="r"/>
            <a:endParaRPr lang="en-US" dirty="0"/>
          </a:p>
        </p:txBody>
      </p:sp>
    </p:spTree>
    <p:extLst>
      <p:ext uri="{BB962C8B-B14F-4D97-AF65-F5344CB8AC3E}">
        <p14:creationId xmlns:p14="http://schemas.microsoft.com/office/powerpoint/2010/main" xmlns="" val="25499889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هتل پیش ساخته آرک</a:t>
            </a:r>
            <a:endParaRPr lang="en-US" dirty="0"/>
          </a:p>
        </p:txBody>
      </p:sp>
      <p:sp>
        <p:nvSpPr>
          <p:cNvPr id="3" name="Content Placeholder 2"/>
          <p:cNvSpPr>
            <a:spLocks noGrp="1"/>
          </p:cNvSpPr>
          <p:nvPr>
            <p:ph idx="1"/>
          </p:nvPr>
        </p:nvSpPr>
        <p:spPr>
          <a:xfrm>
            <a:off x="756745" y="2442258"/>
            <a:ext cx="10139852" cy="3433610"/>
          </a:xfrm>
        </p:spPr>
        <p:txBody>
          <a:bodyPr>
            <a:normAutofit/>
          </a:bodyPr>
          <a:lstStyle/>
          <a:p>
            <a:pPr lvl="8" algn="r"/>
            <a:r>
              <a:rPr lang="fa-IR" sz="2000" b="1" dirty="0" smtClean="0"/>
              <a:t>این هتل پیش ساخته در شانگ های چین واقع شده است.</a:t>
            </a:r>
          </a:p>
          <a:p>
            <a:pPr lvl="8" algn="r"/>
            <a:r>
              <a:rPr lang="fa-IR" sz="2000" b="1" dirty="0" smtClean="0"/>
              <a:t>این هتل در 15 طبقه در طی 6 شبانه روز بطور کاملا پیش ساخته  ساخته شده است.</a:t>
            </a:r>
          </a:p>
          <a:p>
            <a:pPr lvl="8" algn="r"/>
            <a:r>
              <a:rPr lang="fa-IR" sz="2000" b="1" dirty="0" smtClean="0"/>
              <a:t>شرکت سازنده این هتل پیش ساخته برود نام دارد.</a:t>
            </a:r>
          </a:p>
        </p:txBody>
      </p:sp>
      <p:pic>
        <p:nvPicPr>
          <p:cNvPr id="1026" name="Picture 2" descr="H:\New Folder (6)\images.jpeg"/>
          <p:cNvPicPr>
            <a:picLocks noChangeAspect="1" noChangeArrowheads="1"/>
          </p:cNvPicPr>
          <p:nvPr/>
        </p:nvPicPr>
        <p:blipFill>
          <a:blip r:embed="rId2"/>
          <a:srcRect/>
          <a:stretch>
            <a:fillRect/>
          </a:stretch>
        </p:blipFill>
        <p:spPr bwMode="auto">
          <a:xfrm>
            <a:off x="1072712" y="3421118"/>
            <a:ext cx="4025836" cy="2254468"/>
          </a:xfrm>
          <a:prstGeom prst="rect">
            <a:avLst/>
          </a:prstGeom>
          <a:noFill/>
        </p:spPr>
      </p:pic>
    </p:spTree>
    <p:extLst>
      <p:ext uri="{BB962C8B-B14F-4D97-AF65-F5344CB8AC3E}">
        <p14:creationId xmlns:p14="http://schemas.microsoft.com/office/powerpoint/2010/main" xmlns="" val="43577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8" algn="r"/>
            <a:r>
              <a:rPr lang="ar-SA" sz="2000" b="1" dirty="0" smtClean="0"/>
              <a:t>مهندسان چینی‌ </a:t>
            </a:r>
            <a:r>
              <a:rPr lang="fa-IR" sz="2000" b="1" dirty="0" smtClean="0"/>
              <a:t>این هتل </a:t>
            </a:r>
            <a:r>
              <a:rPr lang="ar-SA" sz="2000" b="1" dirty="0" smtClean="0"/>
              <a:t>به‌خاطر سرعت در نحوه ساخت </a:t>
            </a:r>
            <a:r>
              <a:rPr lang="fa-IR" sz="2000" b="1" dirty="0" smtClean="0"/>
              <a:t>آن </a:t>
            </a:r>
            <a:r>
              <a:rPr lang="ar-SA" sz="2000" b="1" dirty="0" smtClean="0"/>
              <a:t>موفق شدند </a:t>
            </a:r>
            <a:endParaRPr lang="fa-IR" sz="2000" b="1" dirty="0" smtClean="0"/>
          </a:p>
          <a:p>
            <a:pPr lvl="8" algn="r"/>
            <a:r>
              <a:rPr lang="ar-SA" sz="2000" b="1" dirty="0" smtClean="0"/>
              <a:t>رکورد جهانی سریع‌سازی را به نام خود ثبت کن</a:t>
            </a:r>
            <a:r>
              <a:rPr lang="fa-IR" sz="2000" b="1" dirty="0" smtClean="0"/>
              <a:t>د</a:t>
            </a:r>
          </a:p>
          <a:p>
            <a:pPr lvl="8" algn="r"/>
            <a:r>
              <a:rPr lang="fa-IR" sz="2000" b="1" dirty="0" smtClean="0"/>
              <a:t>در ساخت این هتل از </a:t>
            </a:r>
            <a:r>
              <a:rPr lang="ar-SA" sz="2000" b="1" dirty="0" smtClean="0"/>
              <a:t>جدیدترین تکنولوژی روز جهان در صنعت ساخت‌و‌ساز </a:t>
            </a:r>
            <a:r>
              <a:rPr lang="fa-IR" sz="2000" b="1" dirty="0" smtClean="0"/>
              <a:t>استفاده شده است</a:t>
            </a:r>
          </a:p>
          <a:p>
            <a:pPr lvl="8" algn="r"/>
            <a:r>
              <a:rPr lang="fa-IR" sz="2000" b="1" dirty="0" smtClean="0"/>
              <a:t> </a:t>
            </a:r>
            <a:r>
              <a:rPr lang="ar-SA" sz="2000" b="1" dirty="0" smtClean="0"/>
              <a:t>معمار برجسته </a:t>
            </a:r>
            <a:r>
              <a:rPr lang="fa-IR" sz="2000" b="1" dirty="0" smtClean="0"/>
              <a:t>این هتل </a:t>
            </a:r>
            <a:r>
              <a:rPr lang="ar-SA" sz="2000" b="1" dirty="0" smtClean="0"/>
              <a:t>الکساندر رمیزو</a:t>
            </a:r>
            <a:r>
              <a:rPr lang="fa-IR" sz="2000" b="1" dirty="0" smtClean="0"/>
              <a:t>ف است.</a:t>
            </a:r>
            <a:endParaRPr lang="en-US" dirty="0"/>
          </a:p>
        </p:txBody>
      </p:sp>
      <p:pic>
        <p:nvPicPr>
          <p:cNvPr id="10242" name="Picture 2" descr="H:\New Folder (6)\تفت.jpg"/>
          <p:cNvPicPr>
            <a:picLocks noChangeAspect="1" noChangeArrowheads="1"/>
          </p:cNvPicPr>
          <p:nvPr/>
        </p:nvPicPr>
        <p:blipFill>
          <a:blip r:embed="rId2"/>
          <a:srcRect/>
          <a:stretch>
            <a:fillRect/>
          </a:stretch>
        </p:blipFill>
        <p:spPr bwMode="auto">
          <a:xfrm>
            <a:off x="1045122" y="2774732"/>
            <a:ext cx="4366684" cy="3259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481959"/>
            <a:ext cx="9601196" cy="4393909"/>
          </a:xfrm>
        </p:spPr>
        <p:txBody>
          <a:bodyPr/>
          <a:lstStyle/>
          <a:p>
            <a:pPr algn="r" rtl="1"/>
            <a:r>
              <a:rPr lang="ar-SA" dirty="0" smtClean="0"/>
              <a:t>کارگران</a:t>
            </a:r>
            <a:r>
              <a:rPr lang="fa-IR" dirty="0" smtClean="0"/>
              <a:t> چینی</a:t>
            </a:r>
            <a:r>
              <a:rPr lang="ar-SA" dirty="0" smtClean="0"/>
              <a:t> </a:t>
            </a:r>
            <a:r>
              <a:rPr lang="fa-IR" dirty="0" smtClean="0"/>
              <a:t>هتل آرک را </a:t>
            </a:r>
            <a:r>
              <a:rPr lang="ar-SA" dirty="0" smtClean="0"/>
              <a:t>با مواد از پیش ساخته بالا بردند. </a:t>
            </a:r>
            <a:endParaRPr lang="fa-IR" dirty="0" smtClean="0"/>
          </a:p>
          <a:p>
            <a:pPr algn="r" rtl="1"/>
            <a:r>
              <a:rPr lang="ar-SA" dirty="0" smtClean="0"/>
              <a:t>به عبارت دیگر کارگران در کارگاهی قطعات را ساخته و سپس به محل ساخت هتل منتقل کرده و در آنجا عده‌ای دیگر از کارگزان قطعات را بر روی</a:t>
            </a:r>
            <a:r>
              <a:rPr lang="fa-IR" dirty="0" smtClean="0"/>
              <a:t> </a:t>
            </a:r>
            <a:r>
              <a:rPr lang="ar-SA" dirty="0" smtClean="0"/>
              <a:t>یکدیگر سوار کردند</a:t>
            </a:r>
            <a:r>
              <a:rPr lang="en-US" dirty="0" smtClean="0"/>
              <a:t>.</a:t>
            </a:r>
            <a:endParaRPr lang="fa-IR" dirty="0" smtClean="0"/>
          </a:p>
          <a:p>
            <a:pPr algn="r" rtl="1"/>
            <a:r>
              <a:rPr lang="fa-IR" dirty="0" smtClean="0"/>
              <a:t>در </a:t>
            </a:r>
            <a:r>
              <a:rPr lang="ar-SA" dirty="0" smtClean="0"/>
              <a:t>ساخت هتل آرک علاوه بر سرعت فوق‌العاده ساخت آن، این است که در جریان احداث ساختمان حتی یک کارگر نیز مجروح و هیچ جرثقیلی در طول عملیات به سایت آورده نشد</a:t>
            </a:r>
            <a:endParaRPr lang="en-US" dirty="0" smtClean="0"/>
          </a:p>
          <a:p>
            <a:pPr algn="r" rtl="1"/>
            <a:endParaRPr lang="en-US" dirty="0" smtClean="0"/>
          </a:p>
          <a:p>
            <a:pPr algn="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ها</a:t>
            </a:r>
            <a:endParaRPr lang="en-US" dirty="0"/>
          </a:p>
        </p:txBody>
      </p:sp>
      <p:sp>
        <p:nvSpPr>
          <p:cNvPr id="3" name="Content Placeholder 2"/>
          <p:cNvSpPr>
            <a:spLocks noGrp="1"/>
          </p:cNvSpPr>
          <p:nvPr>
            <p:ph idx="1"/>
          </p:nvPr>
        </p:nvSpPr>
        <p:spPr/>
        <p:txBody>
          <a:bodyPr>
            <a:normAutofit/>
          </a:bodyPr>
          <a:lstStyle/>
          <a:p>
            <a:pPr algn="r" rtl="1"/>
            <a:r>
              <a:rPr lang="fa-IR" dirty="0" smtClean="0"/>
              <a:t> 1_این هتل </a:t>
            </a:r>
            <a:r>
              <a:rPr lang="ar-SA" dirty="0" smtClean="0"/>
              <a:t>حاوی قطعات </a:t>
            </a:r>
            <a:r>
              <a:rPr lang="fa-IR" dirty="0" smtClean="0"/>
              <a:t>پیش ساخته </a:t>
            </a:r>
            <a:r>
              <a:rPr lang="ar-SA" dirty="0" smtClean="0"/>
              <a:t>فلزی و بتنی بزرگ تولیدشده در کارخانه است که کمتر از یک هفته در محل مونتاژ شده است</a:t>
            </a:r>
            <a:r>
              <a:rPr lang="fa-IR" dirty="0" smtClean="0"/>
              <a:t> و با کمترین میزان پرت مصالح.در 6 شبانه روز احداث شده است.</a:t>
            </a:r>
          </a:p>
          <a:p>
            <a:pPr algn="r" rtl="1"/>
            <a:r>
              <a:rPr lang="en-US" dirty="0" smtClean="0"/>
              <a:t>.</a:t>
            </a:r>
            <a:endParaRPr lang="fa-IR" dirty="0" smtClean="0"/>
          </a:p>
          <a:p>
            <a:pPr algn="r" rtl="1"/>
            <a:endParaRPr lang="en-US" dirty="0"/>
          </a:p>
        </p:txBody>
      </p:sp>
    </p:spTree>
    <p:extLst>
      <p:ext uri="{BB962C8B-B14F-4D97-AF65-F5344CB8AC3E}">
        <p14:creationId xmlns:p14="http://schemas.microsoft.com/office/powerpoint/2010/main" xmlns="" val="345271355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2_در ساخت این هتل 15 طبقه در 6 روز تماما از تکنولوژی پیش ساخته استفاده شده است.</a:t>
            </a:r>
            <a:endParaRPr lang="en-US" sz="3200" dirty="0"/>
          </a:p>
        </p:txBody>
      </p:sp>
      <p:pic>
        <p:nvPicPr>
          <p:cNvPr id="8194" name="Picture 2" descr="H:\New Folder (6)\20101113171625158_003.jpg"/>
          <p:cNvPicPr>
            <a:picLocks noGrp="1" noChangeAspect="1" noChangeArrowheads="1"/>
          </p:cNvPicPr>
          <p:nvPr>
            <p:ph idx="1"/>
          </p:nvPr>
        </p:nvPicPr>
        <p:blipFill>
          <a:blip r:embed="rId2"/>
          <a:srcRect/>
          <a:stretch>
            <a:fillRect/>
          </a:stretch>
        </p:blipFill>
        <p:spPr bwMode="auto">
          <a:xfrm>
            <a:off x="3744695" y="2790497"/>
            <a:ext cx="4934630" cy="29278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608083"/>
            <a:ext cx="9601196" cy="4267785"/>
          </a:xfrm>
        </p:spPr>
        <p:txBody>
          <a:bodyPr/>
          <a:lstStyle/>
          <a:p>
            <a:pPr algn="r"/>
            <a:r>
              <a:rPr lang="fa-IR" dirty="0" smtClean="0"/>
              <a:t>3_از ویژگی های بارزدیگر  این هتل که آن را از بین تمامی ساختمانها متمایز میکند بکار رفتن مصنوعات پلاستیکی در </a:t>
            </a:r>
            <a:r>
              <a:rPr lang="en-US" dirty="0" smtClean="0"/>
              <a:t> </a:t>
            </a:r>
            <a:r>
              <a:rPr lang="ar-SA" dirty="0" smtClean="0"/>
              <a:t>برخی قسمت‌های هتل همچون در و پنجره‌ها </a:t>
            </a:r>
            <a:r>
              <a:rPr lang="fa-IR" dirty="0" smtClean="0"/>
              <a:t>است که این ویژگی میتواند باعث آن شده باشد که این هتل در کمترین زمان ممکن و سریع و بسیار سبک بصورت پیش ساخته احداث شئد.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24303"/>
            <a:ext cx="9601196" cy="4551565"/>
          </a:xfrm>
        </p:spPr>
        <p:txBody>
          <a:bodyPr/>
          <a:lstStyle/>
          <a:p>
            <a:pPr algn="r"/>
            <a:r>
              <a:rPr lang="fa-IR" dirty="0" smtClean="0"/>
              <a:t>4_از ویژگی های دیگر هتل پیش ساخته  آرک در چین </a:t>
            </a:r>
            <a:r>
              <a:rPr lang="ar-SA" dirty="0" smtClean="0"/>
              <a:t>استفاده بهینه از تمام مصالح ساختمانی و تولید کم نخاله است که می‌تواند برای دست‌اندرکاران ساخت و ساز در کشور ما نیز الگویی مناسب باشد. چرا که بر اساس اعلام مراجع رسمی‌فقط در تهران سالانه بیش از 40 هزار تن نخاله ساختمانی تولید می‌شود و حجم کل نخاله‌های ساختمانی بیش از 5برابر زباله‌های خانگی تخمین زده شده است</a:t>
            </a:r>
            <a:endParaRPr lang="en-US" dirty="0"/>
          </a:p>
        </p:txBody>
      </p:sp>
      <p:pic>
        <p:nvPicPr>
          <p:cNvPr id="4098" name="Picture 2" descr="H:\New Folder (6)\20101113171625236_005.jpg"/>
          <p:cNvPicPr>
            <a:picLocks noChangeAspect="1" noChangeArrowheads="1"/>
          </p:cNvPicPr>
          <p:nvPr/>
        </p:nvPicPr>
        <p:blipFill>
          <a:blip r:embed="rId2"/>
          <a:srcRect/>
          <a:stretch>
            <a:fillRect/>
          </a:stretch>
        </p:blipFill>
        <p:spPr bwMode="auto">
          <a:xfrm>
            <a:off x="2724150" y="3199250"/>
            <a:ext cx="5081382" cy="274434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290</TotalTime>
  <Words>882</Words>
  <Application>Microsoft Office PowerPoint</Application>
  <PresentationFormat>Custom</PresentationFormat>
  <Paragraphs>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بنام خدای زیبایی ها</vt:lpstr>
      <vt:lpstr>Slide 2</vt:lpstr>
      <vt:lpstr>هتل پیش ساخته آرک</vt:lpstr>
      <vt:lpstr>Slide 4</vt:lpstr>
      <vt:lpstr>Slide 5</vt:lpstr>
      <vt:lpstr>ویژگی ها</vt:lpstr>
      <vt:lpstr>2_در ساخت این هتل 15 طبقه در 6 روز تماما از تکنولوژی پیش ساخته استفاده شده است.</vt:lpstr>
      <vt:lpstr>Slide 8</vt:lpstr>
      <vt:lpstr>Slide 9</vt:lpstr>
      <vt:lpstr>5-این هتل به گونه ای ساخته شده است که از هدر رفتن 80% انرژی جلوگیری میکند.</vt:lpstr>
      <vt:lpstr>Slide 11</vt:lpstr>
      <vt:lpstr>Slide 12</vt:lpstr>
      <vt:lpstr>Slide 13</vt:lpstr>
      <vt:lpstr>Slide 14</vt:lpstr>
      <vt:lpstr>Slide 15</vt:lpstr>
      <vt:lpstr>Slide 16</vt:lpstr>
      <vt:lpstr>Slide 17</vt:lpstr>
      <vt:lpstr>هتل 30 طبقه در 15 روز</vt:lpstr>
      <vt:lpstr>ویژگی ها</vt:lpstr>
      <vt:lpstr>زمین ساخت هتل 30 طبقه در 15 روز</vt:lpstr>
      <vt:lpstr>Slide 21</vt:lpstr>
      <vt:lpstr>این ساختمان با مصالح کاملا پیش ساخته و مدرن ساخته شده است</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خدای زیبایی ها</dc:title>
  <dc:creator>RS</dc:creator>
  <cp:lastModifiedBy>User</cp:lastModifiedBy>
  <cp:revision>64</cp:revision>
  <dcterms:created xsi:type="dcterms:W3CDTF">2014-12-10T21:11:37Z</dcterms:created>
  <dcterms:modified xsi:type="dcterms:W3CDTF">2017-11-11T19:39:52Z</dcterms:modified>
</cp:coreProperties>
</file>