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21"/>
  </p:notesMasterIdLst>
  <p:sldIdLst>
    <p:sldId id="364" r:id="rId2"/>
    <p:sldId id="290" r:id="rId3"/>
    <p:sldId id="293" r:id="rId4"/>
    <p:sldId id="283" r:id="rId5"/>
    <p:sldId id="284" r:id="rId6"/>
    <p:sldId id="292" r:id="rId7"/>
    <p:sldId id="307" r:id="rId8"/>
    <p:sldId id="287" r:id="rId9"/>
    <p:sldId id="309" r:id="rId10"/>
    <p:sldId id="299" r:id="rId11"/>
    <p:sldId id="361" r:id="rId12"/>
    <p:sldId id="320" r:id="rId13"/>
    <p:sldId id="321" r:id="rId14"/>
    <p:sldId id="322" r:id="rId15"/>
    <p:sldId id="344" r:id="rId16"/>
    <p:sldId id="347" r:id="rId17"/>
    <p:sldId id="348" r:id="rId18"/>
    <p:sldId id="352" r:id="rId19"/>
    <p:sldId id="365"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00"/>
    <a:srgbClr val="C0C0C0"/>
    <a:srgbClr val="FFFFFF"/>
    <a:srgbClr val="FFCC66"/>
    <a:srgbClr val="DF7B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horzBarState="maximized">
    <p:restoredLeft sz="15620"/>
    <p:restoredTop sz="94660"/>
  </p:normalViewPr>
  <p:slideViewPr>
    <p:cSldViewPr>
      <p:cViewPr>
        <p:scale>
          <a:sx n="66" d="100"/>
          <a:sy n="66" d="100"/>
        </p:scale>
        <p:origin x="-1349" y="-168"/>
      </p:cViewPr>
      <p:guideLst>
        <p:guide orient="horz" pos="1872"/>
        <p:guide orient="horz" pos="672"/>
        <p:guide orient="horz" pos="2208"/>
        <p:guide orient="horz" pos="1152"/>
        <p:guide pos="2880"/>
        <p:guide pos="4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8" charset="0"/>
              </a:defRPr>
            </a:lvl1pPr>
          </a:lstStyle>
          <a:p>
            <a:fld id="{5245B405-0609-4DD1-BA25-933FE858D45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4274" name="Rectangle 1026"/>
          <p:cNvSpPr>
            <a:spLocks noGrp="1" noChangeArrowheads="1"/>
          </p:cNvSpPr>
          <p:nvPr>
            <p:ph type="ctrTitle"/>
          </p:nvPr>
        </p:nvSpPr>
        <p:spPr>
          <a:xfrm>
            <a:off x="4572000" y="1897063"/>
            <a:ext cx="4419600" cy="685800"/>
          </a:xfrm>
        </p:spPr>
        <p:txBody>
          <a:bodyPr/>
          <a:lstStyle>
            <a:lvl1pPr algn="l">
              <a:defRPr b="1">
                <a:solidFill>
                  <a:schemeClr val="bg1"/>
                </a:solidFill>
              </a:defRPr>
            </a:lvl1pPr>
          </a:lstStyle>
          <a:p>
            <a:r>
              <a:rPr lang="en-US"/>
              <a:t>Chapter Number</a:t>
            </a:r>
          </a:p>
        </p:txBody>
      </p:sp>
      <p:sp>
        <p:nvSpPr>
          <p:cNvPr id="694275" name="Rectangle 1027"/>
          <p:cNvSpPr>
            <a:spLocks noGrp="1" noChangeArrowheads="1"/>
          </p:cNvSpPr>
          <p:nvPr>
            <p:ph type="subTitle" idx="1"/>
          </p:nvPr>
        </p:nvSpPr>
        <p:spPr>
          <a:xfrm>
            <a:off x="4572000" y="2743200"/>
            <a:ext cx="4419600" cy="1752600"/>
          </a:xfrm>
        </p:spPr>
        <p:txBody>
          <a:bodyPr/>
          <a:lstStyle>
            <a:lvl1pPr marL="0" indent="0">
              <a:buFontTx/>
              <a:buNone/>
              <a:defRPr sz="3600" b="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r>
              <a:rPr lang="en-US"/>
              <a:t>Copyright © Houghton Mifflin Company. All rights reserved.</a:t>
            </a:r>
          </a:p>
        </p:txBody>
      </p:sp>
      <p:sp>
        <p:nvSpPr>
          <p:cNvPr id="5" name="Slide Number Placeholder 4"/>
          <p:cNvSpPr>
            <a:spLocks noGrp="1"/>
          </p:cNvSpPr>
          <p:nvPr>
            <p:ph type="sldNum" sz="quarter" idx="11"/>
          </p:nvPr>
        </p:nvSpPr>
        <p:spPr/>
        <p:txBody>
          <a:bodyPr/>
          <a:lstStyle>
            <a:lvl1pPr>
              <a:defRPr/>
            </a:lvl1pPr>
          </a:lstStyle>
          <a:p>
            <a:r>
              <a:rPr lang="en-US"/>
              <a:t>4 | </a:t>
            </a:r>
            <a:fld id="{E7F1D479-4ACB-4F13-8B4F-39DCD43E302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74625"/>
            <a:ext cx="2286000" cy="62261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0" y="174625"/>
            <a:ext cx="6705600" cy="622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r>
              <a:rPr lang="en-US"/>
              <a:t>Copyright © Houghton Mifflin Company. All rights reserved.</a:t>
            </a:r>
          </a:p>
        </p:txBody>
      </p:sp>
      <p:sp>
        <p:nvSpPr>
          <p:cNvPr id="5" name="Slide Number Placeholder 4"/>
          <p:cNvSpPr>
            <a:spLocks noGrp="1"/>
          </p:cNvSpPr>
          <p:nvPr>
            <p:ph type="sldNum" sz="quarter" idx="11"/>
          </p:nvPr>
        </p:nvSpPr>
        <p:spPr/>
        <p:txBody>
          <a:bodyPr/>
          <a:lstStyle>
            <a:lvl1pPr>
              <a:defRPr/>
            </a:lvl1pPr>
          </a:lstStyle>
          <a:p>
            <a:r>
              <a:rPr lang="en-US"/>
              <a:t>4 | </a:t>
            </a:r>
            <a:fld id="{6F46B3F8-0290-42B5-9BD7-4D60E98E510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74625"/>
            <a:ext cx="91440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85800" y="1524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5240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4648200" y="4038600"/>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10"/>
          </p:nvPr>
        </p:nvSpPr>
        <p:spPr>
          <a:xfrm>
            <a:off x="0" y="6629400"/>
            <a:ext cx="5486400" cy="228600"/>
          </a:xfrm>
        </p:spPr>
        <p:txBody>
          <a:bodyPr/>
          <a:lstStyle>
            <a:lvl1pPr>
              <a:defRPr/>
            </a:lvl1pPr>
          </a:lstStyle>
          <a:p>
            <a:r>
              <a:rPr lang="en-US"/>
              <a:t>Copyright © Houghton Mifflin Company. All rights reserved.</a:t>
            </a:r>
          </a:p>
        </p:txBody>
      </p:sp>
      <p:sp>
        <p:nvSpPr>
          <p:cNvPr id="7" name="Slide Number Placeholder 6"/>
          <p:cNvSpPr>
            <a:spLocks noGrp="1"/>
          </p:cNvSpPr>
          <p:nvPr>
            <p:ph type="sldNum" sz="quarter" idx="11"/>
          </p:nvPr>
        </p:nvSpPr>
        <p:spPr>
          <a:xfrm>
            <a:off x="7086600" y="6629400"/>
            <a:ext cx="2057400" cy="228600"/>
          </a:xfrm>
        </p:spPr>
        <p:txBody>
          <a:bodyPr/>
          <a:lstStyle>
            <a:lvl1pPr>
              <a:defRPr/>
            </a:lvl1pPr>
          </a:lstStyle>
          <a:p>
            <a:r>
              <a:rPr lang="en-US"/>
              <a:t>4 | </a:t>
            </a:r>
            <a:fld id="{AA3A97FC-01DE-4EA1-A01E-64B14458644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Footer Placeholder 3"/>
          <p:cNvSpPr>
            <a:spLocks noGrp="1"/>
          </p:cNvSpPr>
          <p:nvPr>
            <p:ph type="ftr" sz="quarter" idx="10"/>
          </p:nvPr>
        </p:nvSpPr>
        <p:spPr/>
        <p:txBody>
          <a:bodyPr/>
          <a:lstStyle>
            <a:lvl1pPr>
              <a:defRPr/>
            </a:lvl1pPr>
          </a:lstStyle>
          <a:p>
            <a:r>
              <a:rPr lang="en-US"/>
              <a:t>Copyright © Houghton Mifflin Company. All rights reserved.</a:t>
            </a:r>
          </a:p>
        </p:txBody>
      </p:sp>
      <p:sp>
        <p:nvSpPr>
          <p:cNvPr id="5" name="Slide Number Placeholder 4"/>
          <p:cNvSpPr>
            <a:spLocks noGrp="1"/>
          </p:cNvSpPr>
          <p:nvPr>
            <p:ph type="sldNum" sz="quarter" idx="11"/>
          </p:nvPr>
        </p:nvSpPr>
        <p:spPr/>
        <p:txBody>
          <a:bodyPr/>
          <a:lstStyle>
            <a:lvl1pPr>
              <a:defRPr/>
            </a:lvl1pPr>
          </a:lstStyle>
          <a:p>
            <a:r>
              <a:rPr lang="en-US"/>
              <a:t>4 | </a:t>
            </a:r>
            <a:fld id="{D762EF83-1387-4F7C-9909-31B9BF45167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Houghton Mifflin Company. All rights reserved.</a:t>
            </a:r>
          </a:p>
        </p:txBody>
      </p:sp>
      <p:sp>
        <p:nvSpPr>
          <p:cNvPr id="5" name="Slide Number Placeholder 4"/>
          <p:cNvSpPr>
            <a:spLocks noGrp="1"/>
          </p:cNvSpPr>
          <p:nvPr>
            <p:ph type="sldNum" sz="quarter" idx="11"/>
          </p:nvPr>
        </p:nvSpPr>
        <p:spPr/>
        <p:txBody>
          <a:bodyPr/>
          <a:lstStyle>
            <a:lvl1pPr>
              <a:defRPr/>
            </a:lvl1pPr>
          </a:lstStyle>
          <a:p>
            <a:r>
              <a:rPr lang="en-US"/>
              <a:t>4 | </a:t>
            </a:r>
            <a:fld id="{9CA9F919-E3E9-4BE2-ADFD-2CBBB27FF85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524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524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Footer Placeholder 4"/>
          <p:cNvSpPr>
            <a:spLocks noGrp="1"/>
          </p:cNvSpPr>
          <p:nvPr>
            <p:ph type="ftr" sz="quarter" idx="10"/>
          </p:nvPr>
        </p:nvSpPr>
        <p:spPr/>
        <p:txBody>
          <a:bodyPr/>
          <a:lstStyle>
            <a:lvl1pPr>
              <a:defRPr/>
            </a:lvl1pPr>
          </a:lstStyle>
          <a:p>
            <a:r>
              <a:rPr lang="en-US"/>
              <a:t>Copyright © Houghton Mifflin Company. All rights reserved.</a:t>
            </a:r>
          </a:p>
        </p:txBody>
      </p:sp>
      <p:sp>
        <p:nvSpPr>
          <p:cNvPr id="6" name="Slide Number Placeholder 5"/>
          <p:cNvSpPr>
            <a:spLocks noGrp="1"/>
          </p:cNvSpPr>
          <p:nvPr>
            <p:ph type="sldNum" sz="quarter" idx="11"/>
          </p:nvPr>
        </p:nvSpPr>
        <p:spPr/>
        <p:txBody>
          <a:bodyPr/>
          <a:lstStyle>
            <a:lvl1pPr>
              <a:defRPr/>
            </a:lvl1pPr>
          </a:lstStyle>
          <a:p>
            <a:r>
              <a:rPr lang="en-US"/>
              <a:t>4 | </a:t>
            </a:r>
            <a:fld id="{3DCAB8A4-1615-4E5E-AAA3-36F0EA3DBF2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Footer Placeholder 6"/>
          <p:cNvSpPr>
            <a:spLocks noGrp="1"/>
          </p:cNvSpPr>
          <p:nvPr>
            <p:ph type="ftr" sz="quarter" idx="10"/>
          </p:nvPr>
        </p:nvSpPr>
        <p:spPr/>
        <p:txBody>
          <a:bodyPr/>
          <a:lstStyle>
            <a:lvl1pPr>
              <a:defRPr/>
            </a:lvl1pPr>
          </a:lstStyle>
          <a:p>
            <a:r>
              <a:rPr lang="en-US"/>
              <a:t>Copyright © Houghton Mifflin Company. All rights reserved.</a:t>
            </a:r>
          </a:p>
        </p:txBody>
      </p:sp>
      <p:sp>
        <p:nvSpPr>
          <p:cNvPr id="8" name="Slide Number Placeholder 7"/>
          <p:cNvSpPr>
            <a:spLocks noGrp="1"/>
          </p:cNvSpPr>
          <p:nvPr>
            <p:ph type="sldNum" sz="quarter" idx="11"/>
          </p:nvPr>
        </p:nvSpPr>
        <p:spPr/>
        <p:txBody>
          <a:bodyPr/>
          <a:lstStyle>
            <a:lvl1pPr>
              <a:defRPr/>
            </a:lvl1pPr>
          </a:lstStyle>
          <a:p>
            <a:r>
              <a:rPr lang="en-US"/>
              <a:t>4 | </a:t>
            </a:r>
            <a:fld id="{86944169-0D7C-482D-AAF3-5FD6E8EE065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Footer Placeholder 2"/>
          <p:cNvSpPr>
            <a:spLocks noGrp="1"/>
          </p:cNvSpPr>
          <p:nvPr>
            <p:ph type="ftr" sz="quarter" idx="10"/>
          </p:nvPr>
        </p:nvSpPr>
        <p:spPr/>
        <p:txBody>
          <a:bodyPr/>
          <a:lstStyle>
            <a:lvl1pPr>
              <a:defRPr/>
            </a:lvl1pPr>
          </a:lstStyle>
          <a:p>
            <a:r>
              <a:rPr lang="en-US"/>
              <a:t>Copyright © Houghton Mifflin Company. All rights reserved.</a:t>
            </a:r>
          </a:p>
        </p:txBody>
      </p:sp>
      <p:sp>
        <p:nvSpPr>
          <p:cNvPr id="4" name="Slide Number Placeholder 3"/>
          <p:cNvSpPr>
            <a:spLocks noGrp="1"/>
          </p:cNvSpPr>
          <p:nvPr>
            <p:ph type="sldNum" sz="quarter" idx="11"/>
          </p:nvPr>
        </p:nvSpPr>
        <p:spPr/>
        <p:txBody>
          <a:bodyPr/>
          <a:lstStyle>
            <a:lvl1pPr>
              <a:defRPr/>
            </a:lvl1pPr>
          </a:lstStyle>
          <a:p>
            <a:r>
              <a:rPr lang="en-US"/>
              <a:t>4 | </a:t>
            </a:r>
            <a:fld id="{4C23C3E0-E45C-4514-80B7-7439C3ABA03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Houghton Mifflin Company. All rights reserved.</a:t>
            </a:r>
          </a:p>
        </p:txBody>
      </p:sp>
      <p:sp>
        <p:nvSpPr>
          <p:cNvPr id="3" name="Slide Number Placeholder 2"/>
          <p:cNvSpPr>
            <a:spLocks noGrp="1"/>
          </p:cNvSpPr>
          <p:nvPr>
            <p:ph type="sldNum" sz="quarter" idx="11"/>
          </p:nvPr>
        </p:nvSpPr>
        <p:spPr/>
        <p:txBody>
          <a:bodyPr/>
          <a:lstStyle>
            <a:lvl1pPr>
              <a:defRPr/>
            </a:lvl1pPr>
          </a:lstStyle>
          <a:p>
            <a:r>
              <a:rPr lang="en-US"/>
              <a:t>4 | </a:t>
            </a:r>
            <a:fld id="{110C00DA-57BD-4EC5-AFCD-E98DD18BEE1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Houghton Mifflin Company. All rights reserved.</a:t>
            </a:r>
          </a:p>
        </p:txBody>
      </p:sp>
      <p:sp>
        <p:nvSpPr>
          <p:cNvPr id="6" name="Slide Number Placeholder 5"/>
          <p:cNvSpPr>
            <a:spLocks noGrp="1"/>
          </p:cNvSpPr>
          <p:nvPr>
            <p:ph type="sldNum" sz="quarter" idx="11"/>
          </p:nvPr>
        </p:nvSpPr>
        <p:spPr/>
        <p:txBody>
          <a:bodyPr/>
          <a:lstStyle>
            <a:lvl1pPr>
              <a:defRPr/>
            </a:lvl1pPr>
          </a:lstStyle>
          <a:p>
            <a:r>
              <a:rPr lang="en-US"/>
              <a:t>4 | </a:t>
            </a:r>
            <a:fld id="{58B38FD1-B9F9-4E8F-AA96-676B55883D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Houghton Mifflin Company. All rights reserved.</a:t>
            </a:r>
          </a:p>
        </p:txBody>
      </p:sp>
      <p:sp>
        <p:nvSpPr>
          <p:cNvPr id="6" name="Slide Number Placeholder 5"/>
          <p:cNvSpPr>
            <a:spLocks noGrp="1"/>
          </p:cNvSpPr>
          <p:nvPr>
            <p:ph type="sldNum" sz="quarter" idx="11"/>
          </p:nvPr>
        </p:nvSpPr>
        <p:spPr/>
        <p:txBody>
          <a:bodyPr/>
          <a:lstStyle>
            <a:lvl1pPr>
              <a:defRPr/>
            </a:lvl1pPr>
          </a:lstStyle>
          <a:p>
            <a:r>
              <a:rPr lang="en-US"/>
              <a:t>4 | </a:t>
            </a:r>
            <a:fld id="{CEA5B307-F6DB-4FBE-BE4E-37FE35B8A00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bwMode="auto">
          <a:xfrm>
            <a:off x="0" y="174625"/>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693251" name="Rectangle 3"/>
          <p:cNvSpPr>
            <a:spLocks noGrp="1" noChangeArrowheads="1"/>
          </p:cNvSpPr>
          <p:nvPr>
            <p:ph type="body" idx="1"/>
          </p:nvPr>
        </p:nvSpPr>
        <p:spPr bwMode="auto">
          <a:xfrm>
            <a:off x="685800" y="1524000"/>
            <a:ext cx="7772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3252" name="Rectangle 4"/>
          <p:cNvSpPr>
            <a:spLocks noGrp="1" noChangeArrowheads="1"/>
          </p:cNvSpPr>
          <p:nvPr>
            <p:ph type="ftr" sz="quarter" idx="3"/>
          </p:nvPr>
        </p:nvSpPr>
        <p:spPr bwMode="auto">
          <a:xfrm>
            <a:off x="0" y="6629400"/>
            <a:ext cx="5486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b="1">
                <a:solidFill>
                  <a:schemeClr val="bg1"/>
                </a:solidFill>
              </a:defRPr>
            </a:lvl1pPr>
          </a:lstStyle>
          <a:p>
            <a:r>
              <a:rPr lang="en-US"/>
              <a:t>Copyright © Houghton Mifflin Company. All rights reserved.</a:t>
            </a:r>
          </a:p>
        </p:txBody>
      </p:sp>
      <p:sp>
        <p:nvSpPr>
          <p:cNvPr id="693253" name="Rectangle 5"/>
          <p:cNvSpPr>
            <a:spLocks noGrp="1" noChangeArrowheads="1"/>
          </p:cNvSpPr>
          <p:nvPr>
            <p:ph type="sldNum" sz="quarter" idx="4"/>
          </p:nvPr>
        </p:nvSpPr>
        <p:spPr bwMode="auto">
          <a:xfrm>
            <a:off x="7086600" y="6629400"/>
            <a:ext cx="2057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1">
                <a:solidFill>
                  <a:schemeClr val="bg1"/>
                </a:solidFill>
              </a:defRPr>
            </a:lvl1pPr>
          </a:lstStyle>
          <a:p>
            <a:r>
              <a:rPr lang="en-US"/>
              <a:t>4 | </a:t>
            </a:r>
            <a:fld id="{F5E4477B-1E28-492F-9E62-40A93B308D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fontAlgn="base">
        <a:spcBef>
          <a:spcPct val="0"/>
        </a:spcBef>
        <a:spcAft>
          <a:spcPct val="0"/>
        </a:spcAft>
        <a:defRPr sz="3600">
          <a:solidFill>
            <a:srgbClr val="001932"/>
          </a:solidFill>
          <a:latin typeface="+mj-lt"/>
          <a:ea typeface="+mj-ea"/>
          <a:cs typeface="+mj-cs"/>
        </a:defRPr>
      </a:lvl1pPr>
      <a:lvl2pPr algn="ctr" rtl="0" fontAlgn="base">
        <a:spcBef>
          <a:spcPct val="0"/>
        </a:spcBef>
        <a:spcAft>
          <a:spcPct val="0"/>
        </a:spcAft>
        <a:defRPr sz="3600">
          <a:solidFill>
            <a:srgbClr val="001932"/>
          </a:solidFill>
          <a:latin typeface="Arial" pitchFamily="34" charset="0"/>
        </a:defRPr>
      </a:lvl2pPr>
      <a:lvl3pPr algn="ctr" rtl="0" fontAlgn="base">
        <a:spcBef>
          <a:spcPct val="0"/>
        </a:spcBef>
        <a:spcAft>
          <a:spcPct val="0"/>
        </a:spcAft>
        <a:defRPr sz="3600">
          <a:solidFill>
            <a:srgbClr val="001932"/>
          </a:solidFill>
          <a:latin typeface="Arial" pitchFamily="34" charset="0"/>
        </a:defRPr>
      </a:lvl3pPr>
      <a:lvl4pPr algn="ctr" rtl="0" fontAlgn="base">
        <a:spcBef>
          <a:spcPct val="0"/>
        </a:spcBef>
        <a:spcAft>
          <a:spcPct val="0"/>
        </a:spcAft>
        <a:defRPr sz="3600">
          <a:solidFill>
            <a:srgbClr val="001932"/>
          </a:solidFill>
          <a:latin typeface="Arial" pitchFamily="34" charset="0"/>
        </a:defRPr>
      </a:lvl4pPr>
      <a:lvl5pPr algn="ctr" rtl="0" fontAlgn="base">
        <a:spcBef>
          <a:spcPct val="0"/>
        </a:spcBef>
        <a:spcAft>
          <a:spcPct val="0"/>
        </a:spcAft>
        <a:defRPr sz="3600">
          <a:solidFill>
            <a:srgbClr val="001932"/>
          </a:solidFill>
          <a:latin typeface="Arial" pitchFamily="34" charset="0"/>
        </a:defRPr>
      </a:lvl5pPr>
      <a:lvl6pPr marL="457200" algn="ctr" rtl="0" fontAlgn="base">
        <a:spcBef>
          <a:spcPct val="0"/>
        </a:spcBef>
        <a:spcAft>
          <a:spcPct val="0"/>
        </a:spcAft>
        <a:defRPr sz="3600">
          <a:solidFill>
            <a:srgbClr val="001932"/>
          </a:solidFill>
          <a:latin typeface="Arial" pitchFamily="34" charset="0"/>
        </a:defRPr>
      </a:lvl6pPr>
      <a:lvl7pPr marL="914400" algn="ctr" rtl="0" fontAlgn="base">
        <a:spcBef>
          <a:spcPct val="0"/>
        </a:spcBef>
        <a:spcAft>
          <a:spcPct val="0"/>
        </a:spcAft>
        <a:defRPr sz="3600">
          <a:solidFill>
            <a:srgbClr val="001932"/>
          </a:solidFill>
          <a:latin typeface="Arial" pitchFamily="34" charset="0"/>
        </a:defRPr>
      </a:lvl7pPr>
      <a:lvl8pPr marL="1371600" algn="ctr" rtl="0" fontAlgn="base">
        <a:spcBef>
          <a:spcPct val="0"/>
        </a:spcBef>
        <a:spcAft>
          <a:spcPct val="0"/>
        </a:spcAft>
        <a:defRPr sz="3600">
          <a:solidFill>
            <a:srgbClr val="001932"/>
          </a:solidFill>
          <a:latin typeface="Arial" pitchFamily="34" charset="0"/>
        </a:defRPr>
      </a:lvl8pPr>
      <a:lvl9pPr marL="1828800" algn="ctr" rtl="0" fontAlgn="base">
        <a:spcBef>
          <a:spcPct val="0"/>
        </a:spcBef>
        <a:spcAft>
          <a:spcPct val="0"/>
        </a:spcAft>
        <a:defRPr sz="3600">
          <a:solidFill>
            <a:srgbClr val="00193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www.Oloomtest.ir</a:t>
            </a:r>
            <a:endParaRPr lang="en-US" dirty="0"/>
          </a:p>
        </p:txBody>
      </p:sp>
      <p:sp>
        <p:nvSpPr>
          <p:cNvPr id="6" name="Slide Number Placeholder 4"/>
          <p:cNvSpPr>
            <a:spLocks noGrp="1"/>
          </p:cNvSpPr>
          <p:nvPr>
            <p:ph type="sldNum" sz="quarter" idx="11"/>
          </p:nvPr>
        </p:nvSpPr>
        <p:spPr/>
        <p:txBody>
          <a:bodyPr/>
          <a:lstStyle/>
          <a:p>
            <a:r>
              <a:rPr lang="fa-IR" sz="1200" dirty="0" smtClean="0"/>
              <a:t>صفحه 1</a:t>
            </a:r>
            <a:endParaRPr lang="en-US" sz="1200" dirty="0"/>
          </a:p>
        </p:txBody>
      </p:sp>
      <p:sp>
        <p:nvSpPr>
          <p:cNvPr id="621578" name="Rectangle 10"/>
          <p:cNvSpPr>
            <a:spLocks noGrp="1" noChangeArrowheads="1"/>
          </p:cNvSpPr>
          <p:nvPr>
            <p:ph type="title"/>
          </p:nvPr>
        </p:nvSpPr>
        <p:spPr>
          <a:xfrm>
            <a:off x="0" y="1905000"/>
            <a:ext cx="9144000" cy="1143000"/>
          </a:xfrm>
        </p:spPr>
        <p:style>
          <a:lnRef idx="0">
            <a:scrgbClr r="0" g="0" b="0"/>
          </a:lnRef>
          <a:fillRef idx="1003">
            <a:schemeClr val="lt1"/>
          </a:fillRef>
          <a:effectRef idx="0">
            <a:scrgbClr r="0" g="0" b="0"/>
          </a:effectRef>
          <a:fontRef idx="major"/>
        </p:style>
        <p:txBody>
          <a:bodyPr/>
          <a:lstStyle/>
          <a:p>
            <a:r>
              <a:rPr lang="fa-IR" sz="4800" b="1" dirty="0" smtClean="0">
                <a:solidFill>
                  <a:schemeClr val="accent2"/>
                </a:solidFill>
                <a:effectLst>
                  <a:outerShdw blurRad="38100" dist="38100" dir="2700000" algn="tl">
                    <a:srgbClr val="000000">
                      <a:alpha val="43137"/>
                    </a:srgbClr>
                  </a:outerShdw>
                </a:effectLst>
              </a:rPr>
              <a:t>کار و انرژی در فیزیک</a:t>
            </a:r>
            <a:endParaRPr lang="en-US" sz="4800" b="1" dirty="0">
              <a:solidFill>
                <a:schemeClr val="accent2"/>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xfrm>
            <a:off x="228600" y="152400"/>
            <a:ext cx="8686800" cy="685800"/>
          </a:xfrm>
        </p:spPr>
        <p:style>
          <a:lnRef idx="3">
            <a:schemeClr val="lt1"/>
          </a:lnRef>
          <a:fillRef idx="1">
            <a:schemeClr val="accent1"/>
          </a:fillRef>
          <a:effectRef idx="1">
            <a:schemeClr val="accent1"/>
          </a:effectRef>
          <a:fontRef idx="minor">
            <a:schemeClr val="lt1"/>
          </a:fontRef>
        </p:style>
        <p:txBody>
          <a:bodyPr/>
          <a:lstStyle/>
          <a:p>
            <a:r>
              <a:rPr lang="fa-IR" b="1" dirty="0" smtClean="0">
                <a:effectLst>
                  <a:outerShdw blurRad="38100" dist="38100" dir="2700000" algn="tl">
                    <a:srgbClr val="000000">
                      <a:alpha val="43137"/>
                    </a:srgbClr>
                  </a:outerShdw>
                </a:effectLst>
              </a:rPr>
              <a:t>انرژی پتانسیل</a:t>
            </a:r>
            <a:endParaRPr lang="en-US" b="1" dirty="0">
              <a:effectLst>
                <a:outerShdw blurRad="38100" dist="38100" dir="2700000" algn="tl">
                  <a:srgbClr val="000000">
                    <a:alpha val="43137"/>
                  </a:srgbClr>
                </a:outerShdw>
              </a:effectLst>
            </a:endParaRPr>
          </a:p>
        </p:txBody>
      </p:sp>
      <p:sp>
        <p:nvSpPr>
          <p:cNvPr id="633859" name="Rectangle 3"/>
          <p:cNvSpPr>
            <a:spLocks noGrp="1" noChangeArrowheads="1"/>
          </p:cNvSpPr>
          <p:nvPr>
            <p:ph type="body" idx="1"/>
          </p:nvPr>
        </p:nvSpPr>
        <p:spPr>
          <a:xfrm>
            <a:off x="684213" y="1066800"/>
            <a:ext cx="7850187" cy="5410200"/>
          </a:xfrm>
        </p:spPr>
        <p:txBody>
          <a:bodyPr/>
          <a:lstStyle/>
          <a:p>
            <a:pPr algn="r" rtl="1"/>
            <a:r>
              <a:rPr lang="fa-IR" sz="2800" u="sng" dirty="0" smtClean="0">
                <a:effectLst>
                  <a:outerShdw blurRad="38100" dist="38100" dir="2700000" algn="tl">
                    <a:srgbClr val="000000">
                      <a:alpha val="43137"/>
                    </a:srgbClr>
                  </a:outerShdw>
                </a:effectLst>
              </a:rPr>
              <a:t>انرژی پتانسیل : این انرژی در یک جسم ذخیره شده است و به آن انرژی ذخیره شده نیز می گویند .</a:t>
            </a:r>
            <a:endParaRPr lang="en-US" sz="2800" dirty="0">
              <a:effectLst>
                <a:outerShdw blurRad="38100" dist="38100" dir="2700000" algn="tl">
                  <a:srgbClr val="000000">
                    <a:alpha val="43137"/>
                  </a:srgbClr>
                </a:outerShdw>
              </a:effectLst>
            </a:endParaRPr>
          </a:p>
          <a:p>
            <a:pPr algn="r" rtl="1"/>
            <a:r>
              <a:rPr lang="fa-IR" sz="2800" dirty="0" smtClean="0">
                <a:effectLst>
                  <a:outerShdw blurRad="38100" dist="38100" dir="2700000" algn="tl">
                    <a:srgbClr val="000000">
                      <a:alpha val="43137"/>
                    </a:srgbClr>
                  </a:outerShdw>
                </a:effectLst>
              </a:rPr>
              <a:t>نوعی انرژی پتانسیل حاصل نیروی گرانش می باشد و به آن </a:t>
            </a:r>
            <a:r>
              <a:rPr lang="fa-IR" sz="2800" dirty="0" smtClean="0">
                <a:solidFill>
                  <a:srgbClr val="FF0000"/>
                </a:solidFill>
                <a:effectLst>
                  <a:outerShdw blurRad="38100" dist="38100" dir="2700000" algn="tl">
                    <a:srgbClr val="000000">
                      <a:alpha val="43137"/>
                    </a:srgbClr>
                  </a:outerShdw>
                </a:effectLst>
              </a:rPr>
              <a:t>پتانسیل گرانشی </a:t>
            </a:r>
            <a:r>
              <a:rPr lang="fa-IR" sz="2800" dirty="0" smtClean="0">
                <a:effectLst>
                  <a:outerShdw blurRad="38100" dist="38100" dir="2700000" algn="tl">
                    <a:srgbClr val="000000">
                      <a:alpha val="43137"/>
                    </a:srgbClr>
                  </a:outerShdw>
                </a:effectLst>
              </a:rPr>
              <a:t>می گویند .</a:t>
            </a:r>
            <a:endParaRPr lang="en-US" sz="2800" dirty="0">
              <a:effectLst>
                <a:outerShdw blurRad="38100" dist="38100" dir="2700000" algn="tl">
                  <a:srgbClr val="000000">
                    <a:alpha val="43137"/>
                  </a:srgbClr>
                </a:outerShdw>
              </a:effectLst>
            </a:endParaRPr>
          </a:p>
          <a:p>
            <a:pPr algn="r" rtl="1"/>
            <a:r>
              <a:rPr lang="fa-IR" sz="2800" dirty="0" smtClean="0"/>
              <a:t>خلاصه مطالب :</a:t>
            </a:r>
            <a:endParaRPr lang="en-US" sz="2800" dirty="0"/>
          </a:p>
          <a:p>
            <a:pPr lvl="1" algn="r" rtl="1"/>
            <a:r>
              <a:rPr lang="fa-IR" sz="2400" i="1" dirty="0" smtClean="0"/>
              <a:t>کار = نیرو × جابه جایی   </a:t>
            </a:r>
            <a:r>
              <a:rPr lang="en-US" sz="2400" i="1" dirty="0" smtClean="0"/>
              <a:t>  </a:t>
            </a:r>
            <a:r>
              <a:rPr lang="en-US" sz="2400" i="1" dirty="0"/>
              <a:t>(W = </a:t>
            </a:r>
            <a:r>
              <a:rPr lang="en-US" sz="2400" i="1" dirty="0" err="1"/>
              <a:t>Fd</a:t>
            </a:r>
            <a:r>
              <a:rPr lang="en-US" sz="2400" i="1" dirty="0"/>
              <a:t>)</a:t>
            </a:r>
          </a:p>
          <a:p>
            <a:pPr lvl="1" algn="r" rtl="1"/>
            <a:r>
              <a:rPr lang="fa-IR" sz="2400" i="1" dirty="0" smtClean="0"/>
              <a:t>وزن همان نیرو است        </a:t>
            </a:r>
            <a:r>
              <a:rPr lang="en-US" sz="2400" i="1" dirty="0" smtClean="0"/>
              <a:t>  </a:t>
            </a:r>
            <a:r>
              <a:rPr lang="en-US" sz="2400" i="1" dirty="0"/>
              <a:t>(w = mg)</a:t>
            </a:r>
          </a:p>
          <a:p>
            <a:pPr lvl="1" algn="r" rtl="1"/>
            <a:r>
              <a:rPr lang="fa-IR" sz="2400" i="1" dirty="0" smtClean="0"/>
              <a:t>ارتفاع </a:t>
            </a:r>
            <a:r>
              <a:rPr lang="en-US" sz="2400" i="1" dirty="0" smtClean="0"/>
              <a:t>h</a:t>
            </a:r>
            <a:r>
              <a:rPr lang="fa-IR" sz="2400" i="1" dirty="0" smtClean="0"/>
              <a:t> همان حابجایی </a:t>
            </a:r>
            <a:r>
              <a:rPr lang="en-US" sz="2400" i="1" dirty="0" smtClean="0"/>
              <a:t>d</a:t>
            </a:r>
            <a:r>
              <a:rPr lang="fa-IR" sz="2400" i="1" dirty="0" smtClean="0"/>
              <a:t> است .</a:t>
            </a:r>
            <a:endParaRPr lang="en-US" sz="2400" i="1" dirty="0"/>
          </a:p>
          <a:p>
            <a:pPr algn="r" rtl="1"/>
            <a:r>
              <a:rPr lang="fa-IR" sz="2800" dirty="0" smtClean="0"/>
              <a:t>بنابراین          </a:t>
            </a:r>
            <a:r>
              <a:rPr lang="en-US" sz="2800" dirty="0" smtClean="0"/>
              <a:t> </a:t>
            </a:r>
            <a:r>
              <a:rPr lang="en-US" sz="2800" i="1" dirty="0">
                <a:solidFill>
                  <a:schemeClr val="accent2"/>
                </a:solidFill>
              </a:rPr>
              <a:t>W = </a:t>
            </a:r>
            <a:r>
              <a:rPr lang="en-US" sz="2800" i="1" dirty="0" err="1">
                <a:solidFill>
                  <a:schemeClr val="accent2"/>
                </a:solidFill>
              </a:rPr>
              <a:t>mgh</a:t>
            </a:r>
            <a:r>
              <a:rPr lang="en-US" dirty="0">
                <a:solidFill>
                  <a:schemeClr val="accent2"/>
                </a:solidFill>
              </a:rPr>
              <a:t> </a:t>
            </a:r>
          </a:p>
          <a:p>
            <a:pPr lvl="1" algn="r" rtl="1"/>
            <a:r>
              <a:rPr lang="fa-IR" sz="2400" i="1" dirty="0" smtClean="0"/>
              <a:t>انرژی پتانسیل گرانشی = وزن × ارتفاع</a:t>
            </a:r>
            <a:endParaRPr lang="en-US" sz="2400" i="1" dirty="0"/>
          </a:p>
          <a:p>
            <a:pPr algn="r" rtl="1"/>
            <a:r>
              <a:rPr lang="en-US" i="1" dirty="0" err="1">
                <a:solidFill>
                  <a:schemeClr val="accent2"/>
                </a:solidFill>
              </a:rPr>
              <a:t>E</a:t>
            </a:r>
            <a:r>
              <a:rPr lang="en-US" i="1" baseline="-25000" dirty="0" err="1">
                <a:solidFill>
                  <a:schemeClr val="accent2"/>
                </a:solidFill>
              </a:rPr>
              <a:t>p</a:t>
            </a:r>
            <a:r>
              <a:rPr lang="en-US" i="1" dirty="0">
                <a:solidFill>
                  <a:schemeClr val="accent2"/>
                </a:solidFill>
              </a:rPr>
              <a:t> = </a:t>
            </a:r>
            <a:r>
              <a:rPr lang="en-US" i="1" dirty="0" err="1">
                <a:solidFill>
                  <a:schemeClr val="accent2"/>
                </a:solidFill>
              </a:rPr>
              <a:t>mgh</a:t>
            </a:r>
            <a:endParaRPr lang="en-US" i="1" dirty="0">
              <a:solidFill>
                <a:schemeClr val="accent2"/>
              </a:solidFill>
            </a:endParaRPr>
          </a:p>
        </p:txBody>
      </p:sp>
      <p:sp>
        <p:nvSpPr>
          <p:cNvPr id="7"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8"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10</a:t>
            </a:r>
            <a:endParaRPr lang="en-US" sz="1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33859">
                                            <p:txEl>
                                              <p:pRg st="0" end="0"/>
                                            </p:txEl>
                                          </p:spTgt>
                                        </p:tgtEl>
                                        <p:attrNameLst>
                                          <p:attrName>style.visibility</p:attrName>
                                        </p:attrNameLst>
                                      </p:cBhvr>
                                      <p:to>
                                        <p:strVal val="visible"/>
                                      </p:to>
                                    </p:set>
                                    <p:animEffect transition="in" filter="wipe(right)">
                                      <p:cBhvr>
                                        <p:cTn id="7" dur="500"/>
                                        <p:tgtEl>
                                          <p:spTgt spid="633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33859">
                                            <p:txEl>
                                              <p:pRg st="1" end="1"/>
                                            </p:txEl>
                                          </p:spTgt>
                                        </p:tgtEl>
                                        <p:attrNameLst>
                                          <p:attrName>style.visibility</p:attrName>
                                        </p:attrNameLst>
                                      </p:cBhvr>
                                      <p:to>
                                        <p:strVal val="visible"/>
                                      </p:to>
                                    </p:set>
                                    <p:animEffect transition="in" filter="wipe(right)">
                                      <p:cBhvr>
                                        <p:cTn id="12" dur="500"/>
                                        <p:tgtEl>
                                          <p:spTgt spid="633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33859">
                                            <p:txEl>
                                              <p:pRg st="2" end="2"/>
                                            </p:txEl>
                                          </p:spTgt>
                                        </p:tgtEl>
                                        <p:attrNameLst>
                                          <p:attrName>style.visibility</p:attrName>
                                        </p:attrNameLst>
                                      </p:cBhvr>
                                      <p:to>
                                        <p:strVal val="visible"/>
                                      </p:to>
                                    </p:set>
                                    <p:animEffect transition="in" filter="wipe(right)">
                                      <p:cBhvr>
                                        <p:cTn id="17" dur="500"/>
                                        <p:tgtEl>
                                          <p:spTgt spid="6338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33859">
                                            <p:txEl>
                                              <p:pRg st="3" end="3"/>
                                            </p:txEl>
                                          </p:spTgt>
                                        </p:tgtEl>
                                        <p:attrNameLst>
                                          <p:attrName>style.visibility</p:attrName>
                                        </p:attrNameLst>
                                      </p:cBhvr>
                                      <p:to>
                                        <p:strVal val="visible"/>
                                      </p:to>
                                    </p:set>
                                    <p:animEffect transition="in" filter="wipe(right)">
                                      <p:cBhvr>
                                        <p:cTn id="22" dur="500"/>
                                        <p:tgtEl>
                                          <p:spTgt spid="6338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33859">
                                            <p:txEl>
                                              <p:pRg st="4" end="4"/>
                                            </p:txEl>
                                          </p:spTgt>
                                        </p:tgtEl>
                                        <p:attrNameLst>
                                          <p:attrName>style.visibility</p:attrName>
                                        </p:attrNameLst>
                                      </p:cBhvr>
                                      <p:to>
                                        <p:strVal val="visible"/>
                                      </p:to>
                                    </p:set>
                                    <p:animEffect transition="in" filter="wipe(right)">
                                      <p:cBhvr>
                                        <p:cTn id="27" dur="500"/>
                                        <p:tgtEl>
                                          <p:spTgt spid="6338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33859">
                                            <p:txEl>
                                              <p:pRg st="5" end="5"/>
                                            </p:txEl>
                                          </p:spTgt>
                                        </p:tgtEl>
                                        <p:attrNameLst>
                                          <p:attrName>style.visibility</p:attrName>
                                        </p:attrNameLst>
                                      </p:cBhvr>
                                      <p:to>
                                        <p:strVal val="visible"/>
                                      </p:to>
                                    </p:set>
                                    <p:animEffect transition="in" filter="wipe(right)">
                                      <p:cBhvr>
                                        <p:cTn id="32" dur="500"/>
                                        <p:tgtEl>
                                          <p:spTgt spid="6338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633859">
                                            <p:txEl>
                                              <p:pRg st="6" end="6"/>
                                            </p:txEl>
                                          </p:spTgt>
                                        </p:tgtEl>
                                        <p:attrNameLst>
                                          <p:attrName>style.visibility</p:attrName>
                                        </p:attrNameLst>
                                      </p:cBhvr>
                                      <p:to>
                                        <p:strVal val="visible"/>
                                      </p:to>
                                    </p:set>
                                    <p:animEffect transition="in" filter="wipe(right)">
                                      <p:cBhvr>
                                        <p:cTn id="37" dur="500"/>
                                        <p:tgtEl>
                                          <p:spTgt spid="6338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633859">
                                            <p:txEl>
                                              <p:pRg st="7" end="7"/>
                                            </p:txEl>
                                          </p:spTgt>
                                        </p:tgtEl>
                                        <p:attrNameLst>
                                          <p:attrName>style.visibility</p:attrName>
                                        </p:attrNameLst>
                                      </p:cBhvr>
                                      <p:to>
                                        <p:strVal val="visible"/>
                                      </p:to>
                                    </p:set>
                                    <p:animEffect transition="in" filter="wipe(right)">
                                      <p:cBhvr>
                                        <p:cTn id="42" dur="500"/>
                                        <p:tgtEl>
                                          <p:spTgt spid="6338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633859">
                                            <p:txEl>
                                              <p:pRg st="8" end="8"/>
                                            </p:txEl>
                                          </p:spTgt>
                                        </p:tgtEl>
                                        <p:attrNameLst>
                                          <p:attrName>style.visibility</p:attrName>
                                        </p:attrNameLst>
                                      </p:cBhvr>
                                      <p:to>
                                        <p:strVal val="visible"/>
                                      </p:to>
                                    </p:set>
                                    <p:animEffect transition="in" filter="wipe(right)">
                                      <p:cBhvr>
                                        <p:cTn id="47" dur="500"/>
                                        <p:tgtEl>
                                          <p:spTgt spid="6338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dirty="0" smtClean="0">
                <a:effectLst>
                  <a:outerShdw blurRad="38100" dist="38100" dir="2700000" algn="tl">
                    <a:srgbClr val="000000">
                      <a:alpha val="43137"/>
                    </a:srgbClr>
                  </a:outerShdw>
                </a:effectLst>
              </a:rPr>
              <a:t> </a:t>
            </a:r>
            <a:r>
              <a:rPr lang="fa-IR" dirty="0" smtClean="0">
                <a:effectLst>
                  <a:outerShdw blurRad="38100" dist="38100" dir="2700000" algn="tl">
                    <a:srgbClr val="000000">
                      <a:alpha val="43137"/>
                    </a:srgbClr>
                  </a:outerShdw>
                </a:effectLst>
              </a:rPr>
              <a:t>تبدیل انرژی پتانسیل به جنبشی</a:t>
            </a:r>
            <a:endParaRPr lang="en-US" dirty="0">
              <a:effectLst>
                <a:outerShdw blurRad="38100" dist="38100" dir="2700000" algn="tl">
                  <a:srgbClr val="000000">
                    <a:alpha val="43137"/>
                  </a:srgbClr>
                </a:outerShdw>
              </a:effectLst>
            </a:endParaRPr>
          </a:p>
        </p:txBody>
      </p:sp>
      <p:sp>
        <p:nvSpPr>
          <p:cNvPr id="704515" name="Rectangle 3"/>
          <p:cNvSpPr>
            <a:spLocks noGrp="1" noChangeArrowheads="1"/>
          </p:cNvSpPr>
          <p:nvPr>
            <p:ph type="body" idx="1"/>
          </p:nvPr>
        </p:nvSpPr>
        <p:spPr>
          <a:xfrm>
            <a:off x="457200" y="1676400"/>
            <a:ext cx="4495800" cy="3505200"/>
          </a:xfrm>
        </p:spPr>
        <p:txBody>
          <a:bodyPr/>
          <a:lstStyle/>
          <a:p>
            <a:pPr algn="just" rtl="1">
              <a:lnSpc>
                <a:spcPct val="90000"/>
              </a:lnSpc>
            </a:pPr>
            <a:r>
              <a:rPr lang="fa-IR" dirty="0" smtClean="0">
                <a:effectLst>
                  <a:outerShdw blurRad="38100" dist="38100" dir="2700000" algn="tl">
                    <a:srgbClr val="000000">
                      <a:alpha val="43137"/>
                    </a:srgbClr>
                  </a:outerShdw>
                </a:effectLst>
              </a:rPr>
              <a:t>اگر قطعه سنگی را ده متر بالا ببریم در آن انرژی پتانسیل گرانشی ذخیره می شود و هر گاه آن را رها کنیم انرژی پتانسیل به انرژی جنبشی تبدیل می شود .</a:t>
            </a:r>
            <a:endParaRPr lang="en-US" dirty="0">
              <a:effectLst>
                <a:outerShdw blurRad="38100" dist="38100" dir="2700000" algn="tl">
                  <a:srgbClr val="000000">
                    <a:alpha val="43137"/>
                  </a:srgbClr>
                </a:outerShdw>
              </a:effectLst>
            </a:endParaRPr>
          </a:p>
        </p:txBody>
      </p:sp>
      <p:pic>
        <p:nvPicPr>
          <p:cNvPr id="704517" name="Picture 5" descr="C:\Documents and Settings\smithja\Desktop\shipman\art\ch04\fig_04_09.jpg"/>
          <p:cNvPicPr>
            <a:picLocks noChangeAspect="1" noChangeArrowheads="1"/>
          </p:cNvPicPr>
          <p:nvPr/>
        </p:nvPicPr>
        <p:blipFill>
          <a:blip r:embed="rId2"/>
          <a:srcRect/>
          <a:stretch>
            <a:fillRect/>
          </a:stretch>
        </p:blipFill>
        <p:spPr bwMode="auto">
          <a:xfrm>
            <a:off x="5105400" y="1905000"/>
            <a:ext cx="3810000" cy="3759200"/>
          </a:xfrm>
          <a:prstGeom prst="rect">
            <a:avLst/>
          </a:prstGeom>
          <a:noFill/>
          <a:ln w="12699">
            <a:solidFill>
              <a:srgbClr val="000000"/>
            </a:solidFill>
            <a:miter lim="800000"/>
            <a:headEnd/>
            <a:tailEnd/>
          </a:ln>
        </p:spPr>
      </p:pic>
      <p:sp>
        <p:nvSpPr>
          <p:cNvPr id="8"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9"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11</a:t>
            </a:r>
            <a:endParaRPr lang="en-US" sz="1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04515">
                                            <p:txEl>
                                              <p:pRg st="0" end="0"/>
                                            </p:txEl>
                                          </p:spTgt>
                                        </p:tgtEl>
                                        <p:attrNameLst>
                                          <p:attrName>style.visibility</p:attrName>
                                        </p:attrNameLst>
                                      </p:cBhvr>
                                      <p:to>
                                        <p:strVal val="visible"/>
                                      </p:to>
                                    </p:set>
                                    <p:animEffect transition="in" filter="wipe(up)">
                                      <p:cBhvr>
                                        <p:cTn id="7" dur="1000"/>
                                        <p:tgtEl>
                                          <p:spTgt spid="70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5"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fa-IR" b="1" dirty="0" smtClean="0">
                <a:effectLst>
                  <a:outerShdw blurRad="38100" dist="38100" dir="2700000" algn="tl">
                    <a:srgbClr val="000000">
                      <a:alpha val="43137"/>
                    </a:srgbClr>
                  </a:outerShdw>
                </a:effectLst>
              </a:rPr>
              <a:t>توان </a:t>
            </a:r>
            <a:endParaRPr lang="en-US" b="1" dirty="0">
              <a:effectLst>
                <a:outerShdw blurRad="38100" dist="38100" dir="2700000" algn="tl">
                  <a:srgbClr val="000000">
                    <a:alpha val="43137"/>
                  </a:srgbClr>
                </a:outerShdw>
              </a:effectLst>
            </a:endParaRPr>
          </a:p>
        </p:txBody>
      </p:sp>
      <p:sp>
        <p:nvSpPr>
          <p:cNvPr id="655363" name="Rectangle 3"/>
          <p:cNvSpPr>
            <a:spLocks noGrp="1" noChangeArrowheads="1"/>
          </p:cNvSpPr>
          <p:nvPr>
            <p:ph type="body" sz="half" idx="1"/>
          </p:nvPr>
        </p:nvSpPr>
        <p:spPr>
          <a:xfrm>
            <a:off x="685800" y="1676400"/>
            <a:ext cx="8077200" cy="762000"/>
          </a:xfrm>
        </p:spPr>
        <p:txBody>
          <a:bodyPr/>
          <a:lstStyle/>
          <a:p>
            <a:pPr algn="r" rtl="1"/>
            <a:r>
              <a:rPr lang="fa-IR" sz="3200" dirty="0" smtClean="0">
                <a:effectLst>
                  <a:outerShdw blurRad="38100" dist="38100" dir="2700000" algn="tl">
                    <a:srgbClr val="000000">
                      <a:alpha val="43137"/>
                    </a:srgbClr>
                  </a:outerShdw>
                </a:effectLst>
              </a:rPr>
              <a:t>توان یعنی سرعت انجام کار یا سرعت مصرف انرژی</a:t>
            </a:r>
            <a:endParaRPr lang="en-US" sz="3200" dirty="0">
              <a:effectLst>
                <a:outerShdw blurRad="38100" dist="38100" dir="2700000" algn="tl">
                  <a:srgbClr val="000000">
                    <a:alpha val="43137"/>
                  </a:srgbClr>
                </a:outerShdw>
              </a:effectLst>
            </a:endParaRPr>
          </a:p>
        </p:txBody>
      </p:sp>
      <p:sp>
        <p:nvSpPr>
          <p:cNvPr id="655370" name="Rectangle 10"/>
          <p:cNvSpPr>
            <a:spLocks noGrp="1" noChangeArrowheads="1"/>
          </p:cNvSpPr>
          <p:nvPr>
            <p:ph type="body" sz="half" idx="2"/>
          </p:nvPr>
        </p:nvSpPr>
        <p:spPr>
          <a:xfrm>
            <a:off x="684213" y="3276600"/>
            <a:ext cx="8154987" cy="2438400"/>
          </a:xfrm>
        </p:spPr>
        <p:txBody>
          <a:bodyPr/>
          <a:lstStyle/>
          <a:p>
            <a:pPr algn="r" rtl="1"/>
            <a:r>
              <a:rPr lang="fa-IR" dirty="0" smtClean="0"/>
              <a:t>واحد توان در سیستم </a:t>
            </a:r>
            <a:r>
              <a:rPr lang="en-US" dirty="0" smtClean="0"/>
              <a:t>SI</a:t>
            </a:r>
            <a:r>
              <a:rPr lang="fa-IR" dirty="0" smtClean="0"/>
              <a:t> ژول بر ثانیه یا وات است .</a:t>
            </a:r>
          </a:p>
          <a:p>
            <a:pPr algn="r" rtl="1"/>
            <a:r>
              <a:rPr lang="fa-IR" dirty="0" smtClean="0"/>
              <a:t>                                              </a:t>
            </a:r>
            <a:r>
              <a:rPr lang="en-US" dirty="0" smtClean="0">
                <a:solidFill>
                  <a:schemeClr val="accent2"/>
                </a:solidFill>
                <a:sym typeface="Wingdings" pitchFamily="2" charset="2"/>
              </a:rPr>
              <a:t>(1 </a:t>
            </a:r>
            <a:r>
              <a:rPr lang="en-US" dirty="0">
                <a:solidFill>
                  <a:schemeClr val="accent2"/>
                </a:solidFill>
                <a:sym typeface="Wingdings" pitchFamily="2" charset="2"/>
              </a:rPr>
              <a:t>J/s = 1 W)</a:t>
            </a:r>
          </a:p>
          <a:p>
            <a:pPr algn="r" rtl="1"/>
            <a:r>
              <a:rPr lang="fa-IR" dirty="0" smtClean="0">
                <a:sym typeface="Wingdings" pitchFamily="2" charset="2"/>
              </a:rPr>
              <a:t>برای مثال یک لامپ وقتی 100 ژول انرژی الکتریکی را در یک ثانیه مصرف کند 100 وات توان دارد .</a:t>
            </a:r>
            <a:endParaRPr lang="en-US" u="sng" dirty="0"/>
          </a:p>
          <a:p>
            <a:endParaRPr lang="en-US" dirty="0"/>
          </a:p>
        </p:txBody>
      </p:sp>
      <p:grpSp>
        <p:nvGrpSpPr>
          <p:cNvPr id="655371" name="Group 11"/>
          <p:cNvGrpSpPr>
            <a:grpSpLocks/>
          </p:cNvGrpSpPr>
          <p:nvPr/>
        </p:nvGrpSpPr>
        <p:grpSpPr bwMode="auto">
          <a:xfrm>
            <a:off x="684213" y="2286001"/>
            <a:ext cx="5362575" cy="1077913"/>
            <a:chOff x="431" y="1440"/>
            <a:chExt cx="3378" cy="679"/>
          </a:xfrm>
        </p:grpSpPr>
        <p:sp>
          <p:nvSpPr>
            <p:cNvPr id="655364" name="Text Box 4"/>
            <p:cNvSpPr txBox="1">
              <a:spLocks noChangeArrowheads="1"/>
            </p:cNvSpPr>
            <p:nvPr/>
          </p:nvSpPr>
          <p:spPr bwMode="auto">
            <a:xfrm>
              <a:off x="1728" y="1440"/>
              <a:ext cx="547" cy="679"/>
            </a:xfrm>
            <a:prstGeom prst="rect">
              <a:avLst/>
            </a:prstGeom>
            <a:noFill/>
            <a:ln w="9525">
              <a:noFill/>
              <a:miter lim="800000"/>
              <a:headEnd/>
              <a:tailEnd/>
            </a:ln>
            <a:effectLst/>
          </p:spPr>
          <p:txBody>
            <a:bodyPr wrap="none">
              <a:spAutoFit/>
            </a:bodyPr>
            <a:lstStyle/>
            <a:p>
              <a:pPr algn="ctr" eaLnBrk="0" hangingPunct="0"/>
              <a:r>
                <a:rPr lang="fa-IR" sz="3200" u="sng" dirty="0" smtClean="0"/>
                <a:t>کار  </a:t>
              </a:r>
              <a:endParaRPr lang="en-US" sz="3200" u="sng" dirty="0"/>
            </a:p>
            <a:p>
              <a:pPr algn="ctr" eaLnBrk="0" hangingPunct="0"/>
              <a:r>
                <a:rPr lang="fa-IR" sz="3200" dirty="0" smtClean="0"/>
                <a:t>زمان</a:t>
              </a:r>
              <a:endParaRPr lang="en-US" sz="3200" dirty="0"/>
            </a:p>
          </p:txBody>
        </p:sp>
        <p:sp>
          <p:nvSpPr>
            <p:cNvPr id="655365" name="Text Box 5"/>
            <p:cNvSpPr txBox="1">
              <a:spLocks noChangeArrowheads="1"/>
            </p:cNvSpPr>
            <p:nvPr/>
          </p:nvSpPr>
          <p:spPr bwMode="auto">
            <a:xfrm>
              <a:off x="2667" y="1440"/>
              <a:ext cx="358" cy="672"/>
            </a:xfrm>
            <a:prstGeom prst="rect">
              <a:avLst/>
            </a:prstGeom>
            <a:noFill/>
            <a:ln w="9525">
              <a:noFill/>
              <a:miter lim="800000"/>
              <a:headEnd/>
              <a:tailEnd/>
            </a:ln>
            <a:effectLst/>
          </p:spPr>
          <p:txBody>
            <a:bodyPr wrap="none">
              <a:spAutoFit/>
            </a:bodyPr>
            <a:lstStyle/>
            <a:p>
              <a:pPr algn="ctr" eaLnBrk="0" hangingPunct="0"/>
              <a:r>
                <a:rPr lang="en-US" sz="3200" i="1" u="sng" dirty="0"/>
                <a:t>W</a:t>
              </a:r>
            </a:p>
            <a:p>
              <a:pPr algn="ctr" eaLnBrk="0" hangingPunct="0"/>
              <a:r>
                <a:rPr lang="en-US" sz="3200" i="1" dirty="0"/>
                <a:t>t</a:t>
              </a:r>
            </a:p>
          </p:txBody>
        </p:sp>
        <p:sp>
          <p:nvSpPr>
            <p:cNvPr id="655366" name="Text Box 6"/>
            <p:cNvSpPr txBox="1">
              <a:spLocks noChangeArrowheads="1"/>
            </p:cNvSpPr>
            <p:nvPr/>
          </p:nvSpPr>
          <p:spPr bwMode="auto">
            <a:xfrm>
              <a:off x="3395" y="1440"/>
              <a:ext cx="414" cy="672"/>
            </a:xfrm>
            <a:prstGeom prst="rect">
              <a:avLst/>
            </a:prstGeom>
            <a:noFill/>
            <a:ln w="9525">
              <a:noFill/>
              <a:miter lim="800000"/>
              <a:headEnd/>
              <a:tailEnd/>
            </a:ln>
            <a:effectLst/>
          </p:spPr>
          <p:txBody>
            <a:bodyPr wrap="none">
              <a:spAutoFit/>
            </a:bodyPr>
            <a:lstStyle/>
            <a:p>
              <a:pPr algn="ctr" eaLnBrk="0" hangingPunct="0"/>
              <a:r>
                <a:rPr lang="en-US" sz="3200" i="1" u="sng"/>
                <a:t>Fd</a:t>
              </a:r>
            </a:p>
            <a:p>
              <a:pPr algn="ctr" eaLnBrk="0" hangingPunct="0"/>
              <a:r>
                <a:rPr lang="en-US" sz="3200" i="1"/>
                <a:t> t</a:t>
              </a:r>
            </a:p>
          </p:txBody>
        </p:sp>
        <p:sp>
          <p:nvSpPr>
            <p:cNvPr id="655369" name="Rectangle 9"/>
            <p:cNvSpPr>
              <a:spLocks noChangeArrowheads="1"/>
            </p:cNvSpPr>
            <p:nvPr/>
          </p:nvSpPr>
          <p:spPr bwMode="auto">
            <a:xfrm>
              <a:off x="431" y="1536"/>
              <a:ext cx="2949" cy="368"/>
            </a:xfrm>
            <a:prstGeom prst="rect">
              <a:avLst/>
            </a:prstGeom>
            <a:noFill/>
            <a:ln w="9525">
              <a:noFill/>
              <a:miter lim="800000"/>
              <a:headEnd/>
              <a:tailEnd/>
            </a:ln>
            <a:effectLst/>
          </p:spPr>
          <p:txBody>
            <a:bodyPr wrap="none">
              <a:spAutoFit/>
            </a:bodyPr>
            <a:lstStyle/>
            <a:p>
              <a:pPr marL="346075" indent="-346075" algn="l">
                <a:spcBef>
                  <a:spcPct val="20000"/>
                </a:spcBef>
                <a:buFontTx/>
                <a:buChar char="•"/>
              </a:pPr>
              <a:r>
                <a:rPr lang="fa-IR" sz="3200" dirty="0" smtClean="0"/>
                <a:t>توان     </a:t>
              </a:r>
              <a:r>
                <a:rPr lang="en-US" sz="3200" dirty="0" smtClean="0"/>
                <a:t> =         </a:t>
              </a:r>
              <a:r>
                <a:rPr lang="en-US" sz="3200" dirty="0"/>
                <a:t>= </a:t>
              </a:r>
              <a:r>
                <a:rPr lang="en-US" sz="3200" dirty="0" smtClean="0"/>
                <a:t>        =</a:t>
              </a:r>
              <a:endParaRPr lang="en-US" sz="3200" dirty="0"/>
            </a:p>
          </p:txBody>
        </p:sp>
      </p:grpSp>
      <p:sp>
        <p:nvSpPr>
          <p:cNvPr id="13"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14"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12</a:t>
            </a:r>
            <a:endParaRPr lang="en-US" sz="1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55363">
                                            <p:txEl>
                                              <p:pRg st="0" end="0"/>
                                            </p:txEl>
                                          </p:spTgt>
                                        </p:tgtEl>
                                        <p:attrNameLst>
                                          <p:attrName>style.visibility</p:attrName>
                                        </p:attrNameLst>
                                      </p:cBhvr>
                                      <p:to>
                                        <p:strVal val="visible"/>
                                      </p:to>
                                    </p:set>
                                    <p:animEffect transition="in" filter="wipe(right)">
                                      <p:cBhvr>
                                        <p:cTn id="7" dur="500"/>
                                        <p:tgtEl>
                                          <p:spTgt spid="65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70">
                                            <p:txEl>
                                              <p:pRg st="0" end="0"/>
                                            </p:txEl>
                                          </p:spTgt>
                                        </p:tgtEl>
                                        <p:attrNameLst>
                                          <p:attrName>style.visibility</p:attrName>
                                        </p:attrNameLst>
                                      </p:cBhvr>
                                      <p:to>
                                        <p:strVal val="visible"/>
                                      </p:to>
                                    </p:set>
                                    <p:animEffect transition="in" filter="wipe(left)">
                                      <p:cBhvr>
                                        <p:cTn id="12" dur="500"/>
                                        <p:tgtEl>
                                          <p:spTgt spid="65537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70">
                                            <p:txEl>
                                              <p:pRg st="1" end="1"/>
                                            </p:txEl>
                                          </p:spTgt>
                                        </p:tgtEl>
                                        <p:attrNameLst>
                                          <p:attrName>style.visibility</p:attrName>
                                        </p:attrNameLst>
                                      </p:cBhvr>
                                      <p:to>
                                        <p:strVal val="visible"/>
                                      </p:to>
                                    </p:set>
                                    <p:animEffect transition="in" filter="wipe(left)">
                                      <p:cBhvr>
                                        <p:cTn id="17" dur="500"/>
                                        <p:tgtEl>
                                          <p:spTgt spid="65537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70">
                                            <p:txEl>
                                              <p:pRg st="2" end="2"/>
                                            </p:txEl>
                                          </p:spTgt>
                                        </p:tgtEl>
                                        <p:attrNameLst>
                                          <p:attrName>style.visibility</p:attrName>
                                        </p:attrNameLst>
                                      </p:cBhvr>
                                      <p:to>
                                        <p:strVal val="visible"/>
                                      </p:to>
                                    </p:set>
                                    <p:animEffect transition="in" filter="wipe(left)">
                                      <p:cBhvr>
                                        <p:cTn id="22" dur="500"/>
                                        <p:tgtEl>
                                          <p:spTgt spid="6553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655371"/>
                                        </p:tgtEl>
                                        <p:attrNameLst>
                                          <p:attrName>style.visibility</p:attrName>
                                        </p:attrNameLst>
                                      </p:cBhvr>
                                      <p:to>
                                        <p:strVal val="visible"/>
                                      </p:to>
                                    </p:set>
                                    <p:animEffect transition="in" filter="wipe(right)">
                                      <p:cBhvr>
                                        <p:cTn id="27" dur="1000"/>
                                        <p:tgtEl>
                                          <p:spTgt spid="65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3" grpId="0" build="p" bldLvl="5" autoUpdateAnimBg="0"/>
      <p:bldP spid="655370"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228600" y="152400"/>
            <a:ext cx="8686800" cy="1295400"/>
          </a:xfrm>
        </p:spPr>
        <p:style>
          <a:lnRef idx="1">
            <a:schemeClr val="accent4"/>
          </a:lnRef>
          <a:fillRef idx="2">
            <a:schemeClr val="accent4"/>
          </a:fillRef>
          <a:effectRef idx="1">
            <a:schemeClr val="accent4"/>
          </a:effectRef>
          <a:fontRef idx="minor">
            <a:schemeClr val="dk1"/>
          </a:fontRef>
        </p:style>
        <p:txBody>
          <a:bodyPr/>
          <a:lstStyle/>
          <a:p>
            <a:r>
              <a:rPr lang="fa-IR" dirty="0" smtClean="0">
                <a:effectLst>
                  <a:outerShdw blurRad="38100" dist="38100" dir="2700000" algn="tl">
                    <a:srgbClr val="000000">
                      <a:alpha val="43137"/>
                    </a:srgbClr>
                  </a:outerShdw>
                </a:effectLst>
              </a:rPr>
              <a:t>در شکل زیر توان این شخص را حساب کنید .</a:t>
            </a:r>
            <a:endParaRPr lang="en-US" u="sng" dirty="0">
              <a:effectLst>
                <a:outerShdw blurRad="38100" dist="38100" dir="2700000" algn="tl">
                  <a:srgbClr val="000000">
                    <a:alpha val="43137"/>
                  </a:srgbClr>
                </a:outerShdw>
              </a:effectLst>
            </a:endParaRPr>
          </a:p>
        </p:txBody>
      </p:sp>
      <p:pic>
        <p:nvPicPr>
          <p:cNvPr id="656390" name="Picture 6" descr="C:\Documents and Settings\smithja\Desktop\shipman\art\ch04\fig_04_10.jpg"/>
          <p:cNvPicPr>
            <a:picLocks noChangeAspect="1" noChangeArrowheads="1"/>
          </p:cNvPicPr>
          <p:nvPr/>
        </p:nvPicPr>
        <p:blipFill>
          <a:blip r:embed="rId2"/>
          <a:stretch>
            <a:fillRect/>
          </a:stretch>
        </p:blipFill>
        <p:spPr bwMode="auto">
          <a:xfrm>
            <a:off x="265045" y="2057400"/>
            <a:ext cx="8613909" cy="4057650"/>
          </a:xfrm>
          <a:prstGeom prst="rect">
            <a:avLst/>
          </a:prstGeom>
          <a:noFill/>
          <a:ln w="12699">
            <a:solidFill>
              <a:srgbClr val="000000"/>
            </a:solidFill>
            <a:miter lim="800000"/>
            <a:headEnd/>
            <a:tailEnd/>
          </a:ln>
        </p:spPr>
      </p:pic>
      <p:sp>
        <p:nvSpPr>
          <p:cNvPr id="7"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8"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13</a:t>
            </a:r>
            <a:endParaRPr lang="en-US" sz="1200"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7410" name="Group 2"/>
          <p:cNvGraphicFramePr>
            <a:graphicFrameLocks noGrp="1"/>
          </p:cNvGraphicFramePr>
          <p:nvPr/>
        </p:nvGraphicFramePr>
        <p:xfrm>
          <a:off x="609600" y="1524000"/>
          <a:ext cx="7848600" cy="4724402"/>
        </p:xfrm>
        <a:graphic>
          <a:graphicData uri="http://schemas.openxmlformats.org/drawingml/2006/table">
            <a:tbl>
              <a:tblPr/>
              <a:tblGrid>
                <a:gridCol w="1962150"/>
                <a:gridCol w="1962150"/>
                <a:gridCol w="1962150"/>
                <a:gridCol w="1962150"/>
              </a:tblGrid>
              <a:tr h="960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فرمول</a:t>
                      </a:r>
                      <a:endParaRPr kumimoji="0" lang="en-US" sz="28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یکا</a:t>
                      </a:r>
                      <a:endParaRPr kumimoji="0" lang="en-US" sz="28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نماد</a:t>
                      </a:r>
                      <a:endParaRPr kumimoji="0" lang="en-US" sz="28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8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کمیّت</a:t>
                      </a:r>
                      <a:endParaRPr kumimoji="0" lang="en-US" sz="2800" b="0"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0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Kg-m/s</a:t>
                      </a:r>
                      <a:r>
                        <a:rPr kumimoji="0" lang="en-US" sz="3200" b="0" i="0" u="none" strike="noStrike" cap="none" normalizeH="0" baseline="30000" dirty="0" smtClean="0">
                          <a:ln>
                            <a:noFill/>
                          </a:ln>
                          <a:solidFill>
                            <a:schemeClr val="tx1"/>
                          </a:solidFill>
                          <a:effectLst>
                            <a:outerShdw blurRad="38100" dist="38100" dir="2700000" algn="tl">
                              <a:srgbClr val="000000">
                                <a:alpha val="43137"/>
                              </a:srgbClr>
                            </a:outerShdw>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نیوتن</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نیرو</a:t>
                      </a:r>
                      <a:endParaRPr kumimoji="0" lang="en-US" sz="3200" b="0" i="0" u="none" strike="noStrike" cap="none" normalizeH="0" baseline="3000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N-m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ژول</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rPr>
                        <a:t>J</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کار</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0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N-m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ژول</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rPr>
                        <a:t>J</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انرژی</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J/s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وات</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rPr>
                        <a:t>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rPr>
                        <a:t>توان</a:t>
                      </a:r>
                      <a:endPar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7445" name="Rectangle 37"/>
          <p:cNvSpPr>
            <a:spLocks noGrp="1" noChangeArrowheads="1"/>
          </p:cNvSpPr>
          <p:nvPr>
            <p:ph type="title"/>
          </p:nvPr>
        </p:nvSpPr>
        <p:spPr/>
        <p:style>
          <a:lnRef idx="1">
            <a:schemeClr val="accent1"/>
          </a:lnRef>
          <a:fillRef idx="3">
            <a:schemeClr val="accent1"/>
          </a:fillRef>
          <a:effectRef idx="2">
            <a:schemeClr val="accent1"/>
          </a:effectRef>
          <a:fontRef idx="minor">
            <a:schemeClr val="lt1"/>
          </a:fontRef>
        </p:style>
        <p:txBody>
          <a:bodyPr/>
          <a:lstStyle/>
          <a:p>
            <a:pPr rtl="1"/>
            <a:r>
              <a:rPr lang="fa-IR" b="1" dirty="0" smtClean="0">
                <a:effectLst>
                  <a:outerShdw blurRad="38100" dist="38100" dir="2700000" algn="tl">
                    <a:srgbClr val="000000">
                      <a:alpha val="43137"/>
                    </a:srgbClr>
                  </a:outerShdw>
                </a:effectLst>
              </a:rPr>
              <a:t>جدول یکاها در سیستم </a:t>
            </a:r>
            <a:r>
              <a:rPr lang="en-US" b="1" dirty="0" smtClean="0">
                <a:effectLst>
                  <a:outerShdw blurRad="38100" dist="38100" dir="2700000" algn="tl">
                    <a:srgbClr val="000000">
                      <a:alpha val="43137"/>
                    </a:srgbClr>
                  </a:outerShdw>
                </a:effectLst>
              </a:rPr>
              <a:t>SI</a:t>
            </a:r>
            <a:endParaRPr lang="en-US" b="1" dirty="0">
              <a:effectLst>
                <a:outerShdw blurRad="38100" dist="38100" dir="2700000" algn="tl">
                  <a:srgbClr val="000000">
                    <a:alpha val="43137"/>
                  </a:srgbClr>
                </a:outerShdw>
              </a:effectLst>
            </a:endParaRPr>
          </a:p>
        </p:txBody>
      </p:sp>
      <p:sp>
        <p:nvSpPr>
          <p:cNvPr id="7"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8"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14</a:t>
            </a:r>
            <a:endParaRPr lang="en-US" sz="1200"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43" name="Rectangle 7"/>
          <p:cNvSpPr>
            <a:spLocks noGrp="1" noChangeArrowheads="1"/>
          </p:cNvSpPr>
          <p:nvPr>
            <p:ph type="title"/>
          </p:nvPr>
        </p:nvSpPr>
        <p:spPr>
          <a:xfrm>
            <a:off x="0" y="174625"/>
            <a:ext cx="9144000" cy="892175"/>
          </a:xfrm>
        </p:spPr>
        <p:style>
          <a:lnRef idx="1">
            <a:schemeClr val="accent6"/>
          </a:lnRef>
          <a:fillRef idx="2">
            <a:schemeClr val="accent6"/>
          </a:fillRef>
          <a:effectRef idx="1">
            <a:schemeClr val="accent6"/>
          </a:effectRef>
          <a:fontRef idx="minor">
            <a:schemeClr val="dk1"/>
          </a:fontRef>
        </p:style>
        <p:txBody>
          <a:bodyPr/>
          <a:lstStyle/>
          <a:p>
            <a:r>
              <a:rPr lang="fa-IR" dirty="0" smtClean="0"/>
              <a:t>انرژی پتانسیل گرانشی در آب پشت سد</a:t>
            </a:r>
            <a:endParaRPr lang="en-US" dirty="0"/>
          </a:p>
        </p:txBody>
      </p:sp>
      <p:pic>
        <p:nvPicPr>
          <p:cNvPr id="679939" name="Picture 3" descr="82L99FlmGrg"/>
          <p:cNvPicPr>
            <a:picLocks noGrp="1" noChangeAspect="1" noChangeArrowheads="1"/>
          </p:cNvPicPr>
          <p:nvPr>
            <p:ph idx="4294967295"/>
          </p:nvPr>
        </p:nvPicPr>
        <p:blipFill>
          <a:blip r:embed="rId2">
            <a:lum bright="6000"/>
          </a:blip>
          <a:srcRect/>
          <a:stretch>
            <a:fillRect/>
          </a:stretch>
        </p:blipFill>
        <p:spPr>
          <a:xfrm>
            <a:off x="533400" y="1104900"/>
            <a:ext cx="8077200" cy="5181600"/>
          </a:xfrm>
          <a:noFill/>
          <a:ln w="12700">
            <a:solidFill>
              <a:schemeClr val="tx1"/>
            </a:solidFill>
          </a:ln>
        </p:spPr>
      </p:pic>
      <p:sp>
        <p:nvSpPr>
          <p:cNvPr id="679942" name="Rectangle 6"/>
          <p:cNvSpPr>
            <a:spLocks noChangeArrowheads="1"/>
          </p:cNvSpPr>
          <p:nvPr/>
        </p:nvSpPr>
        <p:spPr bwMode="auto">
          <a:xfrm>
            <a:off x="533400" y="6324600"/>
            <a:ext cx="8077200" cy="244475"/>
          </a:xfrm>
          <a:prstGeom prst="rect">
            <a:avLst/>
          </a:prstGeom>
          <a:noFill/>
          <a:ln w="9525">
            <a:noFill/>
            <a:miter lim="800000"/>
            <a:headEnd/>
            <a:tailEnd/>
          </a:ln>
          <a:effectLst/>
        </p:spPr>
        <p:txBody>
          <a:bodyPr>
            <a:spAutoFit/>
          </a:bodyPr>
          <a:lstStyle/>
          <a:p>
            <a:pPr algn="ctr" eaLnBrk="0" hangingPunct="0"/>
            <a:r>
              <a:rPr lang="en-US" sz="1000" dirty="0" smtClean="0">
                <a:cs typeface="Arial" pitchFamily="34" charset="0"/>
              </a:rPr>
              <a:t>. </a:t>
            </a:r>
            <a:endParaRPr lang="en-US" sz="1000" dirty="0">
              <a:cs typeface="Arial" pitchFamily="34" charset="0"/>
            </a:endParaRPr>
          </a:p>
        </p:txBody>
      </p:sp>
      <p:sp>
        <p:nvSpPr>
          <p:cNvPr id="8"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9"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15</a:t>
            </a:r>
            <a:endParaRPr lang="en-US" sz="1200"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6" name="Rectangle 8"/>
          <p:cNvSpPr>
            <a:spLocks noGrp="1" noChangeArrowheads="1"/>
          </p:cNvSpPr>
          <p:nvPr>
            <p:ph type="title"/>
          </p:nvPr>
        </p:nvSpPr>
        <p:spPr>
          <a:xfrm>
            <a:off x="0" y="174625"/>
            <a:ext cx="9144000" cy="968375"/>
          </a:xfrm>
        </p:spPr>
        <p:style>
          <a:lnRef idx="1">
            <a:schemeClr val="accent1"/>
          </a:lnRef>
          <a:fillRef idx="3">
            <a:schemeClr val="accent1"/>
          </a:fillRef>
          <a:effectRef idx="2">
            <a:schemeClr val="accent1"/>
          </a:effectRef>
          <a:fontRef idx="minor">
            <a:schemeClr val="lt1"/>
          </a:fontRef>
        </p:style>
        <p:txBody>
          <a:bodyPr/>
          <a:lstStyle/>
          <a:p>
            <a:r>
              <a:rPr lang="fa-IR" b="1" dirty="0" smtClean="0">
                <a:effectLst>
                  <a:outerShdw blurRad="38100" dist="38100" dir="2700000" algn="tl">
                    <a:srgbClr val="000000">
                      <a:alpha val="43137"/>
                    </a:srgbClr>
                  </a:outerShdw>
                </a:effectLst>
              </a:rPr>
              <a:t>تبدیل انرژی جنبشی مکانیکی باد به الکتریسیته</a:t>
            </a:r>
            <a:endParaRPr lang="en-US" b="1" dirty="0">
              <a:effectLst>
                <a:outerShdw blurRad="38100" dist="38100" dir="2700000" algn="tl">
                  <a:srgbClr val="000000">
                    <a:alpha val="43137"/>
                  </a:srgbClr>
                </a:outerShdw>
              </a:effectLst>
            </a:endParaRPr>
          </a:p>
        </p:txBody>
      </p:sp>
      <p:pic>
        <p:nvPicPr>
          <p:cNvPr id="683012" name="Picture 4" descr="MojWdGen"/>
          <p:cNvPicPr>
            <a:picLocks noChangeAspect="1" noChangeArrowheads="1"/>
          </p:cNvPicPr>
          <p:nvPr/>
        </p:nvPicPr>
        <p:blipFill>
          <a:blip r:embed="rId2"/>
          <a:srcRect b="1199"/>
          <a:stretch>
            <a:fillRect/>
          </a:stretch>
        </p:blipFill>
        <p:spPr bwMode="auto">
          <a:xfrm>
            <a:off x="533400" y="1171575"/>
            <a:ext cx="8077200" cy="5054600"/>
          </a:xfrm>
          <a:prstGeom prst="rect">
            <a:avLst/>
          </a:prstGeom>
          <a:noFill/>
          <a:ln w="12699">
            <a:solidFill>
              <a:srgbClr val="000000"/>
            </a:solidFill>
            <a:miter lim="800000"/>
            <a:headEnd/>
            <a:tailEnd/>
          </a:ln>
        </p:spPr>
      </p:pic>
      <p:sp>
        <p:nvSpPr>
          <p:cNvPr id="8"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9"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16</a:t>
            </a:r>
            <a:endParaRPr lang="en-US" sz="1200"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4035" name="Picture 3" descr="H253WdFrm"/>
          <p:cNvPicPr>
            <a:picLocks noGrp="1" noChangeAspect="1" noChangeArrowheads="1"/>
          </p:cNvPicPr>
          <p:nvPr>
            <p:ph idx="4294967295"/>
          </p:nvPr>
        </p:nvPicPr>
        <p:blipFill>
          <a:blip r:embed="rId2"/>
          <a:srcRect/>
          <a:stretch>
            <a:fillRect/>
          </a:stretch>
        </p:blipFill>
        <p:spPr>
          <a:xfrm>
            <a:off x="457200" y="1049338"/>
            <a:ext cx="8229600" cy="5213350"/>
          </a:xfrm>
          <a:noFill/>
          <a:ln w="12700">
            <a:solidFill>
              <a:schemeClr val="tx1"/>
            </a:solidFill>
          </a:ln>
        </p:spPr>
      </p:pic>
      <p:sp>
        <p:nvSpPr>
          <p:cNvPr id="8" name="Title 7"/>
          <p:cNvSpPr>
            <a:spLocks noGrp="1"/>
          </p:cNvSpPr>
          <p:nvPr>
            <p:ph type="title"/>
          </p:nvPr>
        </p:nvSpPr>
        <p:spPr/>
        <p:txBody>
          <a:bodyPr/>
          <a:lstStyle/>
          <a:p>
            <a:endParaRPr lang="fa-IR"/>
          </a:p>
        </p:txBody>
      </p:sp>
      <p:sp>
        <p:nvSpPr>
          <p:cNvPr id="9" name="Rectangle 8"/>
          <p:cNvSpPr txBox="1">
            <a:spLocks noChangeArrowheads="1"/>
          </p:cNvSpPr>
          <p:nvPr/>
        </p:nvSpPr>
        <p:spPr bwMode="auto">
          <a:xfrm>
            <a:off x="0" y="174625"/>
            <a:ext cx="9144000" cy="968375"/>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3600" b="1" i="0" u="none" strike="noStrike" kern="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rPr>
              <a:t>تبدیل انرژی جنبشی مکانیکی باد به الکتریسیته</a:t>
            </a:r>
            <a:endParaRPr kumimoji="0" lang="en-US" sz="3600" b="1" i="0" u="none" strike="noStrike" kern="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10"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11"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17</a:t>
            </a:r>
            <a:endParaRPr lang="en-US" sz="1200" dirty="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6" name="Rectangle 8"/>
          <p:cNvSpPr>
            <a:spLocks noGrp="1" noChangeArrowheads="1"/>
          </p:cNvSpPr>
          <p:nvPr>
            <p:ph type="title"/>
          </p:nvPr>
        </p:nvSpPr>
        <p:spPr>
          <a:xfrm>
            <a:off x="0" y="174625"/>
            <a:ext cx="9144000" cy="1044575"/>
          </a:xfrm>
        </p:spPr>
        <p:style>
          <a:lnRef idx="1">
            <a:schemeClr val="accent2"/>
          </a:lnRef>
          <a:fillRef idx="2">
            <a:schemeClr val="accent2"/>
          </a:fillRef>
          <a:effectRef idx="1">
            <a:schemeClr val="accent2"/>
          </a:effectRef>
          <a:fontRef idx="minor">
            <a:schemeClr val="dk1"/>
          </a:fontRef>
        </p:style>
        <p:txBody>
          <a:bodyPr/>
          <a:lstStyle/>
          <a:p>
            <a:r>
              <a:rPr lang="fa-IR" b="1" dirty="0" smtClean="0">
                <a:effectLst>
                  <a:outerShdw blurRad="38100" dist="38100" dir="2700000" algn="tl">
                    <a:srgbClr val="000000">
                      <a:alpha val="43137"/>
                    </a:srgbClr>
                  </a:outerShdw>
                </a:effectLst>
              </a:rPr>
              <a:t>انرژی زمین گرمایی</a:t>
            </a:r>
            <a:endParaRPr lang="en-US" b="1" dirty="0">
              <a:effectLst>
                <a:outerShdw blurRad="38100" dist="38100" dir="2700000" algn="tl">
                  <a:srgbClr val="000000">
                    <a:alpha val="43137"/>
                  </a:srgbClr>
                </a:outerShdw>
              </a:effectLst>
            </a:endParaRPr>
          </a:p>
        </p:txBody>
      </p:sp>
      <p:pic>
        <p:nvPicPr>
          <p:cNvPr id="688132" name="Picture 4" descr="BI-KalapanaTerminous"/>
          <p:cNvPicPr>
            <a:picLocks noChangeAspect="1" noChangeArrowheads="1"/>
          </p:cNvPicPr>
          <p:nvPr/>
        </p:nvPicPr>
        <p:blipFill>
          <a:blip r:embed="rId2"/>
          <a:srcRect/>
          <a:stretch>
            <a:fillRect/>
          </a:stretch>
        </p:blipFill>
        <p:spPr bwMode="auto">
          <a:xfrm>
            <a:off x="609600" y="1225550"/>
            <a:ext cx="7924800" cy="5016500"/>
          </a:xfrm>
          <a:prstGeom prst="rect">
            <a:avLst/>
          </a:prstGeom>
          <a:noFill/>
          <a:ln w="12699">
            <a:solidFill>
              <a:srgbClr val="000000"/>
            </a:solidFill>
            <a:miter lim="800000"/>
            <a:headEnd/>
            <a:tailEnd/>
          </a:ln>
        </p:spPr>
      </p:pic>
      <p:sp>
        <p:nvSpPr>
          <p:cNvPr id="8"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9"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18</a:t>
            </a:r>
            <a:endParaRPr lang="en-US" sz="1200"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7772400" cy="1362075"/>
          </a:xfrm>
        </p:spPr>
        <p:style>
          <a:lnRef idx="1">
            <a:schemeClr val="accent1"/>
          </a:lnRef>
          <a:fillRef idx="2">
            <a:schemeClr val="accent1"/>
          </a:fillRef>
          <a:effectRef idx="1">
            <a:schemeClr val="accent1"/>
          </a:effectRef>
          <a:fontRef idx="minor">
            <a:schemeClr val="dk1"/>
          </a:fontRef>
        </p:style>
        <p:txBody>
          <a:bodyPr/>
          <a:lstStyle/>
          <a:p>
            <a:r>
              <a:rPr lang="fa-IR" dirty="0" smtClean="0"/>
              <a:t>عبدالحمید بزله</a:t>
            </a:r>
            <a:br>
              <a:rPr lang="fa-IR" dirty="0" smtClean="0"/>
            </a:br>
            <a:r>
              <a:rPr lang="fa-IR" dirty="0" smtClean="0"/>
              <a:t>دبیر علوم تجربی متوسطه اول</a:t>
            </a:r>
            <a:endParaRPr lang="fa-IR" dirty="0"/>
          </a:p>
        </p:txBody>
      </p:sp>
      <p:sp>
        <p:nvSpPr>
          <p:cNvPr id="3" name="Text Placeholder 2"/>
          <p:cNvSpPr>
            <a:spLocks noGrp="1"/>
          </p:cNvSpPr>
          <p:nvPr>
            <p:ph type="body" idx="1"/>
          </p:nvPr>
        </p:nvSpPr>
        <p:spPr>
          <a:xfrm>
            <a:off x="838200" y="914400"/>
            <a:ext cx="7772400" cy="1500187"/>
          </a:xfrm>
        </p:spPr>
        <p:style>
          <a:lnRef idx="1">
            <a:schemeClr val="accent2"/>
          </a:lnRef>
          <a:fillRef idx="2">
            <a:schemeClr val="accent2"/>
          </a:fillRef>
          <a:effectRef idx="1">
            <a:schemeClr val="accent2"/>
          </a:effectRef>
          <a:fontRef idx="minor">
            <a:schemeClr val="dk1"/>
          </a:fontRef>
        </p:style>
        <p:txBody>
          <a:bodyPr/>
          <a:lstStyle/>
          <a:p>
            <a:pPr algn="r" rtl="1"/>
            <a:r>
              <a:rPr lang="fa-IR" sz="4400" b="1" dirty="0" smtClean="0">
                <a:effectLst>
                  <a:outerShdw blurRad="38100" dist="38100" dir="2700000" algn="tl">
                    <a:srgbClr val="000000">
                      <a:alpha val="43137"/>
                    </a:srgbClr>
                  </a:outerShdw>
                </a:effectLst>
              </a:rPr>
              <a:t>تهیه و تنطیم محتوا :</a:t>
            </a:r>
            <a:endParaRPr lang="fa-IR" sz="4400" b="1" dirty="0">
              <a:effectLst>
                <a:outerShdw blurRad="38100" dist="38100" dir="2700000" algn="tl">
                  <a:srgbClr val="000000">
                    <a:alpha val="43137"/>
                  </a:srgbClr>
                </a:outerShdw>
              </a:effectLst>
            </a:endParaRPr>
          </a:p>
        </p:txBody>
      </p:sp>
      <p:sp>
        <p:nvSpPr>
          <p:cNvPr id="6"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7"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19</a:t>
            </a:r>
            <a:endParaRPr lang="en-US" sz="1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www.Oloomtest.ir</a:t>
            </a:r>
            <a:endParaRPr lang="en-US" dirty="0"/>
          </a:p>
        </p:txBody>
      </p:sp>
      <p:sp>
        <p:nvSpPr>
          <p:cNvPr id="6" name="Slide Number Placeholder 4"/>
          <p:cNvSpPr>
            <a:spLocks noGrp="1"/>
          </p:cNvSpPr>
          <p:nvPr>
            <p:ph type="sldNum" sz="quarter" idx="11"/>
          </p:nvPr>
        </p:nvSpPr>
        <p:spPr/>
        <p:txBody>
          <a:bodyPr/>
          <a:lstStyle/>
          <a:p>
            <a:r>
              <a:rPr lang="fa-IR" sz="1200" dirty="0" smtClean="0"/>
              <a:t>صفحه 2</a:t>
            </a:r>
            <a:endParaRPr lang="en-US" sz="1200" dirty="0"/>
          </a:p>
        </p:txBody>
      </p:sp>
      <p:sp>
        <p:nvSpPr>
          <p:cNvPr id="621578" name="Rectangle 10"/>
          <p:cNvSpPr>
            <a:spLocks noGrp="1" noChangeArrowheads="1"/>
          </p:cNvSpPr>
          <p:nvPr>
            <p:ph type="title"/>
          </p:nvPr>
        </p:nvSpPr>
        <p:spPr/>
        <p:txBody>
          <a:bodyPr/>
          <a:lstStyle/>
          <a:p>
            <a:r>
              <a:rPr lang="fa-IR" b="1" dirty="0" smtClean="0">
                <a:solidFill>
                  <a:schemeClr val="accent2"/>
                </a:solidFill>
                <a:effectLst>
                  <a:outerShdw blurRad="38100" dist="38100" dir="2700000" algn="tl">
                    <a:srgbClr val="000000">
                      <a:alpha val="43137"/>
                    </a:srgbClr>
                  </a:outerShdw>
                </a:effectLst>
              </a:rPr>
              <a:t>کار</a:t>
            </a:r>
            <a:endParaRPr lang="en-US" b="1" dirty="0">
              <a:solidFill>
                <a:schemeClr val="accent2"/>
              </a:solidFill>
              <a:effectLst>
                <a:outerShdw blurRad="38100" dist="38100" dir="2700000" algn="tl">
                  <a:srgbClr val="000000">
                    <a:alpha val="43137"/>
                  </a:srgbClr>
                </a:outerShdw>
              </a:effectLst>
            </a:endParaRPr>
          </a:p>
        </p:txBody>
      </p:sp>
      <p:sp>
        <p:nvSpPr>
          <p:cNvPr id="621579" name="Rectangle 11"/>
          <p:cNvSpPr>
            <a:spLocks noGrp="1" noChangeArrowheads="1"/>
          </p:cNvSpPr>
          <p:nvPr>
            <p:ph type="body" idx="1"/>
          </p:nvPr>
        </p:nvSpPr>
        <p:spPr>
          <a:xfrm>
            <a:off x="685800" y="1524000"/>
            <a:ext cx="7772400" cy="3429000"/>
          </a:xfrm>
        </p:spPr>
        <p:txBody>
          <a:bodyPr/>
          <a:lstStyle/>
          <a:p>
            <a:pPr algn="just" rtl="1"/>
            <a:r>
              <a:rPr lang="fa-IR" b="1" dirty="0" smtClean="0"/>
              <a:t>کار عبارتست از حاصلضرب نیرو ( </a:t>
            </a:r>
            <a:r>
              <a:rPr lang="en-US" b="1" dirty="0" smtClean="0"/>
              <a:t>F</a:t>
            </a:r>
            <a:r>
              <a:rPr lang="fa-IR" b="1" dirty="0" smtClean="0"/>
              <a:t> ) در جابه جایی ( </a:t>
            </a:r>
            <a:r>
              <a:rPr lang="en-US" b="1" dirty="0" smtClean="0"/>
              <a:t>d</a:t>
            </a:r>
            <a:r>
              <a:rPr lang="fa-IR" b="1" dirty="0" smtClean="0"/>
              <a:t> ) هنگامی که یک جسم در حال حرکت باشد .</a:t>
            </a:r>
            <a:endParaRPr lang="en-US" b="1" dirty="0"/>
          </a:p>
          <a:p>
            <a:pPr algn="r" rtl="1"/>
            <a:r>
              <a:rPr lang="fa-IR" dirty="0" smtClean="0"/>
              <a:t>کار = نیرو × جابه جایی</a:t>
            </a:r>
            <a:endParaRPr lang="en-US" dirty="0"/>
          </a:p>
          <a:p>
            <a:pPr algn="r" rtl="1"/>
            <a:r>
              <a:rPr lang="en-US" dirty="0">
                <a:solidFill>
                  <a:srgbClr val="FF0000"/>
                </a:solidFill>
              </a:rPr>
              <a:t>W = </a:t>
            </a:r>
            <a:r>
              <a:rPr lang="en-US" i="1" dirty="0" err="1" smtClean="0">
                <a:solidFill>
                  <a:srgbClr val="FF0000"/>
                </a:solidFill>
              </a:rPr>
              <a:t>Fd</a:t>
            </a:r>
            <a:r>
              <a:rPr lang="en-US" i="1" dirty="0" smtClean="0">
                <a:solidFill>
                  <a:srgbClr val="FF0000"/>
                </a:solidFill>
              </a:rPr>
              <a:t>       </a:t>
            </a:r>
            <a:endParaRPr lang="en-US" i="1" dirty="0">
              <a:solidFill>
                <a:srgbClr val="FF0000"/>
              </a:solidFill>
            </a:endParaRPr>
          </a:p>
          <a:p>
            <a:pPr algn="r" rtl="1"/>
            <a:r>
              <a:rPr lang="fa-IR" b="1" i="1" dirty="0" smtClean="0"/>
              <a:t>به عبارتی کار همان نیروی وارد شده و حرکت است .</a:t>
            </a:r>
            <a:endParaRPr lang="en-US" b="1" i="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1579">
                                            <p:txEl>
                                              <p:pRg st="0" end="0"/>
                                            </p:txEl>
                                          </p:spTgt>
                                        </p:tgtEl>
                                        <p:attrNameLst>
                                          <p:attrName>style.visibility</p:attrName>
                                        </p:attrNameLst>
                                      </p:cBhvr>
                                      <p:to>
                                        <p:strVal val="visible"/>
                                      </p:to>
                                    </p:set>
                                    <p:anim calcmode="lin" valueType="num">
                                      <p:cBhvr additive="base">
                                        <p:cTn id="7" dur="500" fill="hold"/>
                                        <p:tgtEl>
                                          <p:spTgt spid="621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1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1579">
                                            <p:txEl>
                                              <p:pRg st="1" end="1"/>
                                            </p:txEl>
                                          </p:spTgt>
                                        </p:tgtEl>
                                        <p:attrNameLst>
                                          <p:attrName>style.visibility</p:attrName>
                                        </p:attrNameLst>
                                      </p:cBhvr>
                                      <p:to>
                                        <p:strVal val="visible"/>
                                      </p:to>
                                    </p:set>
                                    <p:anim calcmode="lin" valueType="num">
                                      <p:cBhvr additive="base">
                                        <p:cTn id="13" dur="500" fill="hold"/>
                                        <p:tgtEl>
                                          <p:spTgt spid="621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1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1579">
                                            <p:txEl>
                                              <p:pRg st="2" end="2"/>
                                            </p:txEl>
                                          </p:spTgt>
                                        </p:tgtEl>
                                        <p:attrNameLst>
                                          <p:attrName>style.visibility</p:attrName>
                                        </p:attrNameLst>
                                      </p:cBhvr>
                                      <p:to>
                                        <p:strVal val="visible"/>
                                      </p:to>
                                    </p:set>
                                    <p:anim calcmode="lin" valueType="num">
                                      <p:cBhvr additive="base">
                                        <p:cTn id="19" dur="500" fill="hold"/>
                                        <p:tgtEl>
                                          <p:spTgt spid="621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1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1579">
                                            <p:txEl>
                                              <p:pRg st="3" end="3"/>
                                            </p:txEl>
                                          </p:spTgt>
                                        </p:tgtEl>
                                        <p:attrNameLst>
                                          <p:attrName>style.visibility</p:attrName>
                                        </p:attrNameLst>
                                      </p:cBhvr>
                                      <p:to>
                                        <p:strVal val="visible"/>
                                      </p:to>
                                    </p:set>
                                    <p:anim calcmode="lin" valueType="num">
                                      <p:cBhvr additive="base">
                                        <p:cTn id="25" dur="500" fill="hold"/>
                                        <p:tgtEl>
                                          <p:spTgt spid="621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15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style>
          <a:lnRef idx="0">
            <a:scrgbClr r="0" g="0" b="0"/>
          </a:lnRef>
          <a:fillRef idx="1002">
            <a:schemeClr val="lt1"/>
          </a:fillRef>
          <a:effectRef idx="0">
            <a:scrgbClr r="0" g="0" b="0"/>
          </a:effectRef>
          <a:fontRef idx="major"/>
        </p:style>
        <p:txBody>
          <a:bodyPr/>
          <a:lstStyle/>
          <a:p>
            <a:pPr rtl="1"/>
            <a:r>
              <a:rPr lang="fa-IR" sz="3200" b="1" dirty="0" smtClean="0"/>
              <a:t>وقتی بر جسمی نیرو وارد شود ولی جسم حرکت نکند( 0=</a:t>
            </a:r>
            <a:r>
              <a:rPr lang="fa-IR" sz="3200" b="1" dirty="0"/>
              <a:t> </a:t>
            </a:r>
            <a:r>
              <a:rPr lang="en-US" sz="3200" b="1" dirty="0" smtClean="0"/>
              <a:t>d</a:t>
            </a:r>
            <a:r>
              <a:rPr lang="fa-IR" sz="3200" b="1" dirty="0" smtClean="0"/>
              <a:t> ) کار انجام نشده است .</a:t>
            </a:r>
            <a:endParaRPr lang="en-US" sz="3200" b="1" dirty="0"/>
          </a:p>
        </p:txBody>
      </p:sp>
      <p:pic>
        <p:nvPicPr>
          <p:cNvPr id="624650" name="Picture 10" descr="C:\Documents and Settings\smithja\Desktop\shipman\art\ch04\fig_04_01.jpg"/>
          <p:cNvPicPr>
            <a:picLocks noChangeAspect="1" noChangeArrowheads="1"/>
          </p:cNvPicPr>
          <p:nvPr/>
        </p:nvPicPr>
        <p:blipFill>
          <a:blip r:embed="rId2"/>
          <a:srcRect/>
          <a:stretch>
            <a:fillRect/>
          </a:stretch>
        </p:blipFill>
        <p:spPr bwMode="auto">
          <a:xfrm>
            <a:off x="1600200" y="1524000"/>
            <a:ext cx="5943600" cy="4702175"/>
          </a:xfrm>
          <a:prstGeom prst="rect">
            <a:avLst/>
          </a:prstGeom>
          <a:noFill/>
          <a:ln w="12699">
            <a:solidFill>
              <a:srgbClr val="000000"/>
            </a:solidFill>
            <a:miter lim="800000"/>
            <a:headEnd/>
            <a:tailEnd/>
          </a:ln>
        </p:spPr>
      </p:pic>
      <p:sp>
        <p:nvSpPr>
          <p:cNvPr id="7"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8" name="Slide Number Placeholder 4"/>
          <p:cNvSpPr>
            <a:spLocks noGrp="1"/>
          </p:cNvSpPr>
          <p:nvPr>
            <p:ph type="sldNum" sz="quarter" idx="11"/>
          </p:nvPr>
        </p:nvSpPr>
        <p:spPr>
          <a:xfrm>
            <a:off x="7086600" y="6629400"/>
            <a:ext cx="2057400" cy="228600"/>
          </a:xfrm>
        </p:spPr>
        <p:txBody>
          <a:bodyPr/>
          <a:lstStyle/>
          <a:p>
            <a:r>
              <a:rPr lang="fa-IR" sz="1200" dirty="0" smtClean="0"/>
              <a:t>صفحه 3</a:t>
            </a:r>
            <a:endParaRPr lang="en-US" sz="1200"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Rectangle 9"/>
          <p:cNvSpPr>
            <a:spLocks noGrp="1" noChangeArrowheads="1"/>
          </p:cNvSpPr>
          <p:nvPr>
            <p:ph type="title"/>
          </p:nvPr>
        </p:nvSpPr>
        <p:spPr/>
        <p:style>
          <a:lnRef idx="1">
            <a:schemeClr val="dk1"/>
          </a:lnRef>
          <a:fillRef idx="2">
            <a:schemeClr val="dk1"/>
          </a:fillRef>
          <a:effectRef idx="1">
            <a:schemeClr val="dk1"/>
          </a:effectRef>
          <a:fontRef idx="minor">
            <a:schemeClr val="dk1"/>
          </a:fontRef>
        </p:style>
        <p:txBody>
          <a:bodyPr/>
          <a:lstStyle/>
          <a:p>
            <a:pPr rtl="1"/>
            <a:r>
              <a:rPr lang="fa-IR" b="1" dirty="0" smtClean="0">
                <a:effectLst>
                  <a:outerShdw blurRad="38100" dist="38100" dir="2700000" algn="tl">
                    <a:srgbClr val="000000">
                      <a:alpha val="43137"/>
                    </a:srgbClr>
                  </a:outerShdw>
                </a:effectLst>
              </a:rPr>
              <a:t>وقتی نیروی ( </a:t>
            </a:r>
            <a:r>
              <a:rPr lang="en-US" b="1" dirty="0" smtClean="0">
                <a:effectLst>
                  <a:outerShdw blurRad="38100" dist="38100" dir="2700000" algn="tl">
                    <a:srgbClr val="000000">
                      <a:alpha val="43137"/>
                    </a:srgbClr>
                  </a:outerShdw>
                </a:effectLst>
              </a:rPr>
              <a:t>F</a:t>
            </a:r>
            <a:r>
              <a:rPr lang="fa-IR" b="1" dirty="0" smtClean="0">
                <a:effectLst>
                  <a:outerShdw blurRad="38100" dist="38100" dir="2700000" algn="tl">
                    <a:srgbClr val="000000">
                      <a:alpha val="43137"/>
                    </a:srgbClr>
                  </a:outerShdw>
                </a:effectLst>
              </a:rPr>
              <a:t> ) بر جسم وارد شود و آنرا به اندازه ( </a:t>
            </a:r>
            <a:r>
              <a:rPr lang="en-US" b="1" dirty="0" smtClean="0">
                <a:effectLst>
                  <a:outerShdw blurRad="38100" dist="38100" dir="2700000" algn="tl">
                    <a:srgbClr val="000000">
                      <a:alpha val="43137"/>
                    </a:srgbClr>
                  </a:outerShdw>
                </a:effectLst>
              </a:rPr>
              <a:t>d</a:t>
            </a:r>
            <a:r>
              <a:rPr lang="fa-IR" b="1" dirty="0" smtClean="0">
                <a:effectLst>
                  <a:outerShdw blurRad="38100" dist="38100" dir="2700000" algn="tl">
                    <a:srgbClr val="000000">
                      <a:alpha val="43137"/>
                    </a:srgbClr>
                  </a:outerShdw>
                </a:effectLst>
              </a:rPr>
              <a:t> ) جابه جا کند کار انجام شده است .</a:t>
            </a:r>
            <a:endParaRPr lang="en-US" b="1" dirty="0">
              <a:effectLst>
                <a:outerShdw blurRad="38100" dist="38100" dir="2700000" algn="tl">
                  <a:srgbClr val="000000">
                    <a:alpha val="43137"/>
                  </a:srgbClr>
                </a:outerShdw>
              </a:effectLst>
            </a:endParaRPr>
          </a:p>
        </p:txBody>
      </p:sp>
      <p:pic>
        <p:nvPicPr>
          <p:cNvPr id="30730" name="Picture 10" descr="C:\Documents and Settings\smithja\Desktop\shipman\art\ch04\fig_04_02.jpg"/>
          <p:cNvPicPr>
            <a:picLocks noChangeAspect="1" noChangeArrowheads="1"/>
          </p:cNvPicPr>
          <p:nvPr/>
        </p:nvPicPr>
        <p:blipFill>
          <a:blip r:embed="rId2"/>
          <a:srcRect/>
          <a:stretch>
            <a:fillRect/>
          </a:stretch>
        </p:blipFill>
        <p:spPr bwMode="auto">
          <a:xfrm>
            <a:off x="228600" y="1676400"/>
            <a:ext cx="8686800" cy="4473575"/>
          </a:xfrm>
          <a:prstGeom prst="rect">
            <a:avLst/>
          </a:prstGeom>
          <a:noFill/>
          <a:ln w="12699">
            <a:solidFill>
              <a:srgbClr val="000000"/>
            </a:solidFill>
            <a:miter lim="800000"/>
            <a:headEnd/>
            <a:tailEnd/>
          </a:ln>
        </p:spPr>
      </p:pic>
      <p:sp>
        <p:nvSpPr>
          <p:cNvPr id="7"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8"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4</a:t>
            </a:r>
            <a:endParaRPr lang="en-US" sz="1200"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0" y="0"/>
            <a:ext cx="9144000" cy="1676400"/>
          </a:xfrm>
        </p:spPr>
        <p:style>
          <a:lnRef idx="0">
            <a:schemeClr val="accent2"/>
          </a:lnRef>
          <a:fillRef idx="3">
            <a:schemeClr val="accent2"/>
          </a:fillRef>
          <a:effectRef idx="3">
            <a:schemeClr val="accent2"/>
          </a:effectRef>
          <a:fontRef idx="minor">
            <a:schemeClr val="lt1"/>
          </a:fontRef>
        </p:style>
        <p:txBody>
          <a:bodyPr/>
          <a:lstStyle/>
          <a:p>
            <a:pPr rtl="1"/>
            <a:r>
              <a:rPr lang="fa-IR" sz="3200" u="sng" dirty="0" smtClean="0">
                <a:effectLst>
                  <a:outerShdw blurRad="38100" dist="38100" dir="2700000" algn="tl">
                    <a:srgbClr val="000000">
                      <a:alpha val="43137"/>
                    </a:srgbClr>
                  </a:outerShdw>
                </a:effectLst>
              </a:rPr>
              <a:t>با توجه به شکل نیروی افقی کار انجام می دهد </a:t>
            </a:r>
            <a:br>
              <a:rPr lang="fa-IR" sz="3200" u="sng" dirty="0" smtClean="0">
                <a:effectLst>
                  <a:outerShdw blurRad="38100" dist="38100" dir="2700000" algn="tl">
                    <a:srgbClr val="000000">
                      <a:alpha val="43137"/>
                    </a:srgbClr>
                  </a:outerShdw>
                </a:effectLst>
              </a:rPr>
            </a:br>
            <a:r>
              <a:rPr lang="fa-IR" sz="3200" u="sng" dirty="0" smtClean="0">
                <a:effectLst>
                  <a:outerShdw blurRad="38100" dist="38100" dir="2700000" algn="tl">
                    <a:srgbClr val="000000">
                      <a:alpha val="43137"/>
                    </a:srgbClr>
                  </a:outerShdw>
                </a:effectLst>
              </a:rPr>
              <a:t>اما نیروی عمودی کاری انجام نمی دهد زیرا حرکت افقی است</a:t>
            </a:r>
            <a:r>
              <a:rPr lang="en-US" dirty="0"/>
              <a:t/>
            </a:r>
            <a:br>
              <a:rPr lang="en-US" dirty="0"/>
            </a:br>
            <a:r>
              <a:rPr lang="fa-IR" sz="2400" i="1" dirty="0" smtClean="0"/>
              <a:t>(مثل وقتی شما جسمی را فشار دهید اما آن جسم به پایین حرکت نکند) </a:t>
            </a:r>
            <a:endParaRPr lang="en-US" sz="2400" dirty="0"/>
          </a:p>
        </p:txBody>
      </p:sp>
      <p:pic>
        <p:nvPicPr>
          <p:cNvPr id="31753" name="Picture 9" descr="C:\Documents and Settings\smithja\Desktop\shipman\art\ch04\fig_04_03.jpg"/>
          <p:cNvPicPr>
            <a:picLocks noChangeAspect="1" noChangeArrowheads="1"/>
          </p:cNvPicPr>
          <p:nvPr/>
        </p:nvPicPr>
        <p:blipFill>
          <a:blip r:embed="rId2"/>
          <a:stretch>
            <a:fillRect/>
          </a:stretch>
        </p:blipFill>
        <p:spPr bwMode="auto">
          <a:xfrm>
            <a:off x="777726" y="1752600"/>
            <a:ext cx="7588548" cy="4495800"/>
          </a:xfrm>
          <a:prstGeom prst="rect">
            <a:avLst/>
          </a:prstGeom>
          <a:noFill/>
          <a:ln w="12699">
            <a:solidFill>
              <a:srgbClr val="000000"/>
            </a:solidFill>
            <a:miter lim="800000"/>
            <a:headEnd/>
            <a:tailEnd/>
          </a:ln>
        </p:spPr>
      </p:pic>
      <p:sp>
        <p:nvSpPr>
          <p:cNvPr id="7"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8"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5</a:t>
            </a:r>
            <a:endParaRPr lang="en-US" sz="1200"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3622" name="Rectangle 1030"/>
          <p:cNvSpPr>
            <a:spLocks noGrp="1" noChangeArrowheads="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fa-IR" b="1" dirty="0" smtClean="0">
                <a:effectLst>
                  <a:outerShdw blurRad="38100" dist="38100" dir="2700000" algn="tl">
                    <a:srgbClr val="000000">
                      <a:alpha val="43137"/>
                    </a:srgbClr>
                  </a:outerShdw>
                </a:effectLst>
              </a:rPr>
              <a:t>یکای کار</a:t>
            </a:r>
            <a:endParaRPr lang="en-US" b="1" dirty="0">
              <a:effectLst>
                <a:outerShdw blurRad="38100" dist="38100" dir="2700000" algn="tl">
                  <a:srgbClr val="000000">
                    <a:alpha val="43137"/>
                  </a:srgbClr>
                </a:outerShdw>
              </a:effectLst>
            </a:endParaRPr>
          </a:p>
        </p:txBody>
      </p:sp>
      <p:sp>
        <p:nvSpPr>
          <p:cNvPr id="623623" name="Rectangle 1031"/>
          <p:cNvSpPr>
            <a:spLocks noGrp="1" noChangeArrowheads="1"/>
          </p:cNvSpPr>
          <p:nvPr>
            <p:ph type="body" idx="1"/>
          </p:nvPr>
        </p:nvSpPr>
        <p:spPr/>
        <p:txBody>
          <a:bodyPr/>
          <a:lstStyle/>
          <a:p>
            <a:pPr algn="r" rtl="1"/>
            <a:r>
              <a:rPr lang="fa-IR" dirty="0" smtClean="0"/>
              <a:t>یکای کار در سیستم ( </a:t>
            </a:r>
            <a:r>
              <a:rPr lang="en-US" dirty="0" smtClean="0"/>
              <a:t>SI</a:t>
            </a:r>
            <a:r>
              <a:rPr lang="fa-IR" dirty="0" smtClean="0"/>
              <a:t> )</a:t>
            </a:r>
            <a:endParaRPr lang="en-US" dirty="0"/>
          </a:p>
          <a:p>
            <a:pPr lvl="1">
              <a:buNone/>
            </a:pPr>
            <a:r>
              <a:rPr lang="en-US" sz="2400" b="1" dirty="0"/>
              <a:t>W = </a:t>
            </a:r>
            <a:r>
              <a:rPr lang="en-US" sz="2400" b="1" i="1" dirty="0" err="1"/>
              <a:t>Fd</a:t>
            </a:r>
            <a:r>
              <a:rPr lang="en-US" sz="2400" b="1" dirty="0"/>
              <a:t> </a:t>
            </a:r>
            <a:r>
              <a:rPr lang="en-US" sz="2400" b="1" dirty="0">
                <a:sym typeface="Wingdings" pitchFamily="2" charset="2"/>
              </a:rPr>
              <a:t> </a:t>
            </a:r>
            <a:r>
              <a:rPr lang="en-US" sz="2400" b="1" dirty="0" err="1"/>
              <a:t>newton</a:t>
            </a:r>
            <a:r>
              <a:rPr lang="en-US" sz="2400" b="1" dirty="0"/>
              <a:t> x meter = </a:t>
            </a:r>
            <a:r>
              <a:rPr lang="en-US" sz="2400" b="1" dirty="0" err="1" smtClean="0"/>
              <a:t>N.m</a:t>
            </a:r>
            <a:r>
              <a:rPr lang="en-US" sz="2400" b="1" dirty="0" smtClean="0"/>
              <a:t> </a:t>
            </a:r>
            <a:r>
              <a:rPr lang="en-US" sz="2400" b="1" dirty="0"/>
              <a:t>= joule </a:t>
            </a:r>
            <a:r>
              <a:rPr lang="en-US" sz="2400" b="1" dirty="0" smtClean="0"/>
              <a:t>  (</a:t>
            </a:r>
            <a:r>
              <a:rPr lang="en-US" sz="2400" b="1" dirty="0"/>
              <a:t>J</a:t>
            </a:r>
            <a:r>
              <a:rPr lang="en-US" sz="2400" b="1" dirty="0" smtClean="0"/>
              <a:t>) </a:t>
            </a:r>
          </a:p>
          <a:p>
            <a:pPr lvl="1" algn="r" rtl="1">
              <a:buNone/>
            </a:pPr>
            <a:r>
              <a:rPr lang="en-US" sz="2400" b="1" dirty="0" smtClean="0"/>
              <a:t>             </a:t>
            </a:r>
            <a:r>
              <a:rPr lang="fa-IR" sz="2400" b="1" dirty="0" smtClean="0"/>
              <a:t> ژول    نیوتن متر       متر × نیوتن                    کار</a:t>
            </a:r>
            <a:endParaRPr lang="en-US" sz="2400" dirty="0"/>
          </a:p>
        </p:txBody>
      </p:sp>
      <p:sp>
        <p:nvSpPr>
          <p:cNvPr id="7"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8"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6</a:t>
            </a:r>
            <a:endParaRPr lang="en-US" sz="1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3623">
                                            <p:txEl>
                                              <p:pRg st="0" end="0"/>
                                            </p:txEl>
                                          </p:spTgt>
                                        </p:tgtEl>
                                        <p:attrNameLst>
                                          <p:attrName>style.visibility</p:attrName>
                                        </p:attrNameLst>
                                      </p:cBhvr>
                                      <p:to>
                                        <p:strVal val="visible"/>
                                      </p:to>
                                    </p:set>
                                    <p:animEffect transition="in" filter="wipe(down)">
                                      <p:cBhvr>
                                        <p:cTn id="7" dur="500"/>
                                        <p:tgtEl>
                                          <p:spTgt spid="62362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23623">
                                            <p:txEl>
                                              <p:pRg st="1" end="1"/>
                                            </p:txEl>
                                          </p:spTgt>
                                        </p:tgtEl>
                                        <p:attrNameLst>
                                          <p:attrName>style.visibility</p:attrName>
                                        </p:attrNameLst>
                                      </p:cBhvr>
                                      <p:to>
                                        <p:strVal val="visible"/>
                                      </p:to>
                                    </p:set>
                                    <p:animEffect transition="in" filter="wipe(down)">
                                      <p:cBhvr>
                                        <p:cTn id="10" dur="500"/>
                                        <p:tgtEl>
                                          <p:spTgt spid="62362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23623">
                                            <p:txEl>
                                              <p:pRg st="2" end="2"/>
                                            </p:txEl>
                                          </p:spTgt>
                                        </p:tgtEl>
                                        <p:attrNameLst>
                                          <p:attrName>style.visibility</p:attrName>
                                        </p:attrNameLst>
                                      </p:cBhvr>
                                      <p:to>
                                        <p:strVal val="visible"/>
                                      </p:to>
                                    </p:set>
                                    <p:animEffect transition="in" filter="wipe(down)">
                                      <p:cBhvr>
                                        <p:cTn id="13" dur="500"/>
                                        <p:tgtEl>
                                          <p:spTgt spid="6236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0" y="174625"/>
            <a:ext cx="9144000" cy="762000"/>
          </a:xfrm>
        </p:spPr>
        <p:style>
          <a:lnRef idx="1">
            <a:schemeClr val="accent2"/>
          </a:lnRef>
          <a:fillRef idx="2">
            <a:schemeClr val="accent2"/>
          </a:fillRef>
          <a:effectRef idx="1">
            <a:schemeClr val="accent2"/>
          </a:effectRef>
          <a:fontRef idx="minor">
            <a:schemeClr val="dk1"/>
          </a:fontRef>
        </p:style>
        <p:txBody>
          <a:bodyPr/>
          <a:lstStyle/>
          <a:p>
            <a:r>
              <a:rPr lang="fa-IR" b="1" dirty="0" smtClean="0">
                <a:effectLst>
                  <a:outerShdw blurRad="38100" dist="38100" dir="2700000" algn="tl">
                    <a:srgbClr val="000000">
                      <a:alpha val="43137"/>
                    </a:srgbClr>
                  </a:outerShdw>
                </a:effectLst>
              </a:rPr>
              <a:t>محاسبه کار هنگام بلند کردن جسم</a:t>
            </a:r>
            <a:endParaRPr lang="en-US" b="1" dirty="0">
              <a:effectLst>
                <a:outerShdw blurRad="38100" dist="38100" dir="2700000" algn="tl">
                  <a:srgbClr val="000000">
                    <a:alpha val="43137"/>
                  </a:srgbClr>
                </a:outerShdw>
              </a:effectLst>
            </a:endParaRPr>
          </a:p>
        </p:txBody>
      </p:sp>
      <p:sp>
        <p:nvSpPr>
          <p:cNvPr id="642051" name="Rectangle 3"/>
          <p:cNvSpPr>
            <a:spLocks noGrp="1" noChangeArrowheads="1"/>
          </p:cNvSpPr>
          <p:nvPr>
            <p:ph type="body" idx="1"/>
          </p:nvPr>
        </p:nvSpPr>
        <p:spPr>
          <a:xfrm>
            <a:off x="684213" y="1371600"/>
            <a:ext cx="8154987" cy="3505200"/>
          </a:xfrm>
        </p:spPr>
        <p:txBody>
          <a:bodyPr/>
          <a:lstStyle/>
          <a:p>
            <a:pPr algn="r" rtl="1">
              <a:lnSpc>
                <a:spcPct val="90000"/>
              </a:lnSpc>
            </a:pPr>
            <a:r>
              <a:rPr lang="fa-IR" b="1" dirty="0" smtClean="0">
                <a:effectLst>
                  <a:outerShdw blurRad="38100" dist="38100" dir="2700000" algn="tl">
                    <a:srgbClr val="000000">
                      <a:alpha val="43137"/>
                    </a:srgbClr>
                  </a:outerShdw>
                </a:effectLst>
              </a:rPr>
              <a:t>وقتی چیزی را بلند می کنیم برنیروی گرانش زمین غلبه کرده ایم که به این نیرو </a:t>
            </a:r>
            <a:r>
              <a:rPr lang="fa-IR" b="1" dirty="0" smtClean="0">
                <a:solidFill>
                  <a:srgbClr val="FF0000"/>
                </a:solidFill>
                <a:effectLst>
                  <a:outerShdw blurRad="38100" dist="38100" dir="2700000" algn="tl">
                    <a:srgbClr val="000000">
                      <a:alpha val="43137"/>
                    </a:srgbClr>
                  </a:outerShdw>
                </a:effectLst>
              </a:rPr>
              <a:t>وزن</a:t>
            </a:r>
            <a:r>
              <a:rPr lang="fa-IR" b="1" dirty="0" smtClean="0">
                <a:effectLst>
                  <a:outerShdw blurRad="38100" dist="38100" dir="2700000" algn="tl">
                    <a:srgbClr val="000000">
                      <a:alpha val="43137"/>
                    </a:srgbClr>
                  </a:outerShdw>
                </a:effectLst>
              </a:rPr>
              <a:t> جسم می گوییم .</a:t>
            </a:r>
          </a:p>
          <a:p>
            <a:pPr algn="r" rtl="1">
              <a:lnSpc>
                <a:spcPct val="90000"/>
              </a:lnSpc>
            </a:pPr>
            <a:r>
              <a:rPr lang="fa-IR" b="1" dirty="0" smtClean="0">
                <a:effectLst>
                  <a:outerShdw blurRad="38100" dist="38100" dir="2700000" algn="tl">
                    <a:srgbClr val="000000">
                      <a:alpha val="43137"/>
                    </a:srgbClr>
                  </a:outerShdw>
                </a:effectLst>
              </a:rPr>
              <a:t>در این حالت فرمول کار عبارتست از :</a:t>
            </a:r>
            <a:endParaRPr lang="en-US" b="1" dirty="0">
              <a:effectLst>
                <a:outerShdw blurRad="38100" dist="38100" dir="2700000" algn="tl">
                  <a:srgbClr val="000000">
                    <a:alpha val="43137"/>
                  </a:srgbClr>
                </a:outerShdw>
              </a:effectLst>
            </a:endParaRPr>
          </a:p>
          <a:p>
            <a:pPr algn="ctr">
              <a:lnSpc>
                <a:spcPct val="90000"/>
              </a:lnSpc>
              <a:buNone/>
            </a:pPr>
            <a:r>
              <a:rPr lang="fa-IR" b="1" i="1" dirty="0" smtClean="0">
                <a:solidFill>
                  <a:srgbClr val="0070C0"/>
                </a:solidFill>
              </a:rPr>
              <a:t>کار</a:t>
            </a:r>
            <a:r>
              <a:rPr lang="en-US" b="1" i="1" dirty="0" smtClean="0">
                <a:solidFill>
                  <a:srgbClr val="0070C0"/>
                </a:solidFill>
              </a:rPr>
              <a:t> </a:t>
            </a:r>
            <a:r>
              <a:rPr lang="en-US" b="1" i="1" dirty="0">
                <a:solidFill>
                  <a:srgbClr val="0070C0"/>
                </a:solidFill>
              </a:rPr>
              <a:t>= W= </a:t>
            </a:r>
            <a:r>
              <a:rPr lang="en-US" b="1" i="1" dirty="0" err="1">
                <a:solidFill>
                  <a:srgbClr val="0070C0"/>
                </a:solidFill>
              </a:rPr>
              <a:t>Fd</a:t>
            </a:r>
            <a:r>
              <a:rPr lang="en-US" b="1" i="1" dirty="0">
                <a:solidFill>
                  <a:srgbClr val="0070C0"/>
                </a:solidFill>
              </a:rPr>
              <a:t> = </a:t>
            </a:r>
            <a:r>
              <a:rPr lang="en-US" b="1" i="1" dirty="0" err="1">
                <a:solidFill>
                  <a:srgbClr val="0070C0"/>
                </a:solidFill>
              </a:rPr>
              <a:t>wh</a:t>
            </a:r>
            <a:r>
              <a:rPr lang="en-US" b="1" i="1" dirty="0">
                <a:solidFill>
                  <a:srgbClr val="0070C0"/>
                </a:solidFill>
              </a:rPr>
              <a:t> = </a:t>
            </a:r>
            <a:r>
              <a:rPr lang="en-US" b="1" i="1" dirty="0" err="1" smtClean="0">
                <a:solidFill>
                  <a:srgbClr val="0070C0"/>
                </a:solidFill>
              </a:rPr>
              <a:t>mgh</a:t>
            </a:r>
            <a:r>
              <a:rPr lang="en-US" b="1" i="1" dirty="0" smtClean="0">
                <a:solidFill>
                  <a:srgbClr val="0070C0"/>
                </a:solidFill>
              </a:rPr>
              <a:t>   </a:t>
            </a:r>
            <a:endParaRPr lang="en-US" b="1" i="1" dirty="0">
              <a:solidFill>
                <a:srgbClr val="0070C0"/>
              </a:solidFill>
            </a:endParaRPr>
          </a:p>
        </p:txBody>
      </p:sp>
      <p:sp>
        <p:nvSpPr>
          <p:cNvPr id="7"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8"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7</a:t>
            </a:r>
            <a:endParaRPr lang="en-US" sz="1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42051">
                                            <p:txEl>
                                              <p:pRg st="0" end="0"/>
                                            </p:txEl>
                                          </p:spTgt>
                                        </p:tgtEl>
                                        <p:attrNameLst>
                                          <p:attrName>style.visibility</p:attrName>
                                        </p:attrNameLst>
                                      </p:cBhvr>
                                      <p:to>
                                        <p:strVal val="visible"/>
                                      </p:to>
                                    </p:set>
                                    <p:animEffect transition="in" filter="wipe(right)">
                                      <p:cBhvr>
                                        <p:cTn id="7" dur="500"/>
                                        <p:tgtEl>
                                          <p:spTgt spid="64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42051">
                                            <p:txEl>
                                              <p:pRg st="1" end="1"/>
                                            </p:txEl>
                                          </p:spTgt>
                                        </p:tgtEl>
                                        <p:attrNameLst>
                                          <p:attrName>style.visibility</p:attrName>
                                        </p:attrNameLst>
                                      </p:cBhvr>
                                      <p:to>
                                        <p:strVal val="visible"/>
                                      </p:to>
                                    </p:set>
                                    <p:animEffect transition="in" filter="wipe(right)">
                                      <p:cBhvr>
                                        <p:cTn id="12" dur="500"/>
                                        <p:tgtEl>
                                          <p:spTgt spid="64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42051">
                                            <p:txEl>
                                              <p:pRg st="2" end="2"/>
                                            </p:txEl>
                                          </p:spTgt>
                                        </p:tgtEl>
                                        <p:attrNameLst>
                                          <p:attrName>style.visibility</p:attrName>
                                        </p:attrNameLst>
                                      </p:cBhvr>
                                      <p:to>
                                        <p:strVal val="visible"/>
                                      </p:to>
                                    </p:set>
                                    <p:animEffect transition="in" filter="wipe(right)">
                                      <p:cBhvr>
                                        <p:cTn id="17" dur="500"/>
                                        <p:tgtEl>
                                          <p:spTgt spid="64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1"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501" name="Rectangle 5"/>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b="1" dirty="0" smtClean="0">
                <a:solidFill>
                  <a:srgbClr val="C00000"/>
                </a:solidFill>
                <a:effectLst>
                  <a:outerShdw blurRad="38100" dist="38100" dir="2700000" algn="tl">
                    <a:srgbClr val="000000">
                      <a:alpha val="43137"/>
                    </a:srgbClr>
                  </a:outerShdw>
                </a:effectLst>
              </a:rPr>
              <a:t>انرژی</a:t>
            </a:r>
            <a:endParaRPr lang="en-US" b="1" dirty="0">
              <a:solidFill>
                <a:srgbClr val="C00000"/>
              </a:solidFill>
              <a:effectLst>
                <a:outerShdw blurRad="38100" dist="38100" dir="2700000" algn="tl">
                  <a:srgbClr val="000000">
                    <a:alpha val="43137"/>
                  </a:srgbClr>
                </a:outerShdw>
              </a:effectLst>
            </a:endParaRPr>
          </a:p>
        </p:txBody>
      </p:sp>
      <p:sp>
        <p:nvSpPr>
          <p:cNvPr id="618502" name="Rectangle 6"/>
          <p:cNvSpPr>
            <a:spLocks noGrp="1" noChangeArrowheads="1"/>
          </p:cNvSpPr>
          <p:nvPr>
            <p:ph type="body" idx="1"/>
          </p:nvPr>
        </p:nvSpPr>
        <p:spPr>
          <a:xfrm>
            <a:off x="685800" y="1524000"/>
            <a:ext cx="7772400" cy="2438400"/>
          </a:xfrm>
        </p:spPr>
        <p:txBody>
          <a:bodyPr/>
          <a:lstStyle/>
          <a:p>
            <a:pPr algn="r" rtl="1">
              <a:lnSpc>
                <a:spcPct val="90000"/>
              </a:lnSpc>
            </a:pPr>
            <a:r>
              <a:rPr lang="fa-IR" sz="2800" dirty="0" smtClean="0">
                <a:effectLst>
                  <a:outerShdw blurRad="38100" dist="38100" dir="2700000" algn="tl">
                    <a:srgbClr val="000000">
                      <a:alpha val="43137"/>
                    </a:srgbClr>
                  </a:outerShdw>
                </a:effectLst>
              </a:rPr>
              <a:t>انرژی یعنی توانایی انجام کار ، وقتی انرژی مصرف شود و جسم یا ماشینی حرکت کند می گوییم کار انجام شده است .</a:t>
            </a:r>
            <a:endParaRPr lang="en-US" sz="2800" dirty="0">
              <a:effectLst>
                <a:outerShdw blurRad="38100" dist="38100" dir="2700000" algn="tl">
                  <a:srgbClr val="000000">
                    <a:alpha val="43137"/>
                  </a:srgbClr>
                </a:outerShdw>
              </a:effectLst>
            </a:endParaRPr>
          </a:p>
          <a:p>
            <a:pPr algn="r" rtl="1">
              <a:lnSpc>
                <a:spcPct val="90000"/>
              </a:lnSpc>
            </a:pPr>
            <a:r>
              <a:rPr lang="fa-IR" sz="2800" dirty="0" smtClean="0">
                <a:effectLst>
                  <a:outerShdw blurRad="38100" dist="38100" dir="2700000" algn="tl">
                    <a:srgbClr val="000000">
                      <a:alpha val="43137"/>
                    </a:srgbClr>
                  </a:outerShdw>
                </a:effectLst>
              </a:rPr>
              <a:t>وقتی یک ماشین کار انجام می دهد انرژی آن کاهش می یابد .</a:t>
            </a:r>
            <a:endParaRPr lang="en-US" sz="2800" dirty="0">
              <a:effectLst>
                <a:outerShdw blurRad="38100" dist="38100" dir="2700000" algn="tl">
                  <a:srgbClr val="000000">
                    <a:alpha val="43137"/>
                  </a:srgbClr>
                </a:outerShdw>
              </a:effectLst>
            </a:endParaRPr>
          </a:p>
          <a:p>
            <a:pPr algn="r" rtl="1">
              <a:lnSpc>
                <a:spcPct val="90000"/>
              </a:lnSpc>
            </a:pPr>
            <a:r>
              <a:rPr lang="fa-IR" sz="2800" dirty="0" smtClean="0">
                <a:effectLst>
                  <a:outerShdw blurRad="38100" dist="38100" dir="2700000" algn="tl">
                    <a:srgbClr val="000000">
                      <a:alpha val="43137"/>
                    </a:srgbClr>
                  </a:outerShdw>
                </a:effectLst>
              </a:rPr>
              <a:t>کار و انرژی هر دو با یکای ژول اندازه گیری می شوند .</a:t>
            </a:r>
            <a:endParaRPr lang="en-US" sz="2800" dirty="0">
              <a:effectLst>
                <a:outerShdw blurRad="38100" dist="38100" dir="2700000" algn="tl">
                  <a:srgbClr val="000000">
                    <a:alpha val="43137"/>
                  </a:srgbClr>
                </a:outerShdw>
              </a:effectLst>
            </a:endParaRPr>
          </a:p>
        </p:txBody>
      </p:sp>
      <p:sp>
        <p:nvSpPr>
          <p:cNvPr id="7"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8"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8</a:t>
            </a:r>
            <a:endParaRPr lang="en-US" sz="1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18502">
                                            <p:txEl>
                                              <p:pRg st="0" end="0"/>
                                            </p:txEl>
                                          </p:spTgt>
                                        </p:tgtEl>
                                        <p:attrNameLst>
                                          <p:attrName>style.visibility</p:attrName>
                                        </p:attrNameLst>
                                      </p:cBhvr>
                                      <p:to>
                                        <p:strVal val="visible"/>
                                      </p:to>
                                    </p:set>
                                    <p:animEffect transition="in" filter="wipe(right)">
                                      <p:cBhvr>
                                        <p:cTn id="7" dur="500"/>
                                        <p:tgtEl>
                                          <p:spTgt spid="6185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18502">
                                            <p:txEl>
                                              <p:pRg st="1" end="1"/>
                                            </p:txEl>
                                          </p:spTgt>
                                        </p:tgtEl>
                                        <p:attrNameLst>
                                          <p:attrName>style.visibility</p:attrName>
                                        </p:attrNameLst>
                                      </p:cBhvr>
                                      <p:to>
                                        <p:strVal val="visible"/>
                                      </p:to>
                                    </p:set>
                                    <p:animEffect transition="in" filter="wipe(right)">
                                      <p:cBhvr>
                                        <p:cTn id="12" dur="500"/>
                                        <p:tgtEl>
                                          <p:spTgt spid="6185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18502">
                                            <p:txEl>
                                              <p:pRg st="2" end="2"/>
                                            </p:txEl>
                                          </p:spTgt>
                                        </p:tgtEl>
                                        <p:attrNameLst>
                                          <p:attrName>style.visibility</p:attrName>
                                        </p:attrNameLst>
                                      </p:cBhvr>
                                      <p:to>
                                        <p:strVal val="visible"/>
                                      </p:to>
                                    </p:set>
                                    <p:animEffect transition="in" filter="wipe(right)">
                                      <p:cBhvr>
                                        <p:cTn id="17" dur="500"/>
                                        <p:tgtEl>
                                          <p:spTgt spid="6185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2"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4104" name="Rectangle 1032"/>
          <p:cNvSpPr>
            <a:spLocks noGrp="1" noChangeArrowheads="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fa-IR" b="1" dirty="0" smtClean="0">
                <a:effectLst>
                  <a:outerShdw blurRad="38100" dist="38100" dir="2700000" algn="tl">
                    <a:srgbClr val="000000">
                      <a:alpha val="43137"/>
                    </a:srgbClr>
                  </a:outerShdw>
                </a:effectLst>
              </a:rPr>
              <a:t>انرژی جنبشی</a:t>
            </a:r>
            <a:endParaRPr lang="en-US" b="1" dirty="0">
              <a:effectLst>
                <a:outerShdw blurRad="38100" dist="38100" dir="2700000" algn="tl">
                  <a:srgbClr val="000000">
                    <a:alpha val="43137"/>
                  </a:srgbClr>
                </a:outerShdw>
              </a:effectLst>
            </a:endParaRPr>
          </a:p>
        </p:txBody>
      </p:sp>
      <p:sp>
        <p:nvSpPr>
          <p:cNvPr id="644105" name="Rectangle 1033"/>
          <p:cNvSpPr>
            <a:spLocks noGrp="1" noChangeArrowheads="1"/>
          </p:cNvSpPr>
          <p:nvPr>
            <p:ph type="body" idx="1"/>
          </p:nvPr>
        </p:nvSpPr>
        <p:spPr/>
        <p:txBody>
          <a:bodyPr/>
          <a:lstStyle/>
          <a:p>
            <a:pPr algn="r" rtl="1"/>
            <a:r>
              <a:rPr lang="fa-IR" b="1" dirty="0" smtClean="0">
                <a:effectLst>
                  <a:outerShdw blurRad="38100" dist="38100" dir="2700000" algn="tl">
                    <a:srgbClr val="000000">
                      <a:alpha val="43137"/>
                    </a:srgbClr>
                  </a:outerShdw>
                </a:effectLst>
              </a:rPr>
              <a:t>انرژی جنبشی : </a:t>
            </a:r>
            <a:r>
              <a:rPr lang="fa-IR" dirty="0" smtClean="0"/>
              <a:t>اجسام در حال حرکت دارای انرژی جنبشی هستند .</a:t>
            </a:r>
            <a:endParaRPr lang="en-US" dirty="0"/>
          </a:p>
          <a:p>
            <a:pPr algn="r" rtl="1"/>
            <a:r>
              <a:rPr lang="fa-IR" dirty="0" smtClean="0"/>
              <a:t>انرژی جنبشی برابر است با :    جرم  ضربدر مجذور سرعت</a:t>
            </a:r>
            <a:endParaRPr lang="en-US" baseline="30000" dirty="0"/>
          </a:p>
          <a:p>
            <a:pPr algn="ctr" rtl="1">
              <a:buNone/>
            </a:pPr>
            <a:r>
              <a:rPr lang="en-US" dirty="0" err="1">
                <a:solidFill>
                  <a:schemeClr val="accent2"/>
                </a:solidFill>
              </a:rPr>
              <a:t>E</a:t>
            </a:r>
            <a:r>
              <a:rPr lang="en-US" baseline="-25000" dirty="0" err="1">
                <a:solidFill>
                  <a:schemeClr val="accent2"/>
                </a:solidFill>
              </a:rPr>
              <a:t>k</a:t>
            </a:r>
            <a:r>
              <a:rPr lang="en-US" dirty="0">
                <a:solidFill>
                  <a:schemeClr val="accent2"/>
                </a:solidFill>
              </a:rPr>
              <a:t> = ½</a:t>
            </a:r>
            <a:r>
              <a:rPr lang="en-US" dirty="0" smtClean="0">
                <a:solidFill>
                  <a:schemeClr val="accent2"/>
                </a:solidFill>
              </a:rPr>
              <a:t>mv</a:t>
            </a:r>
            <a:r>
              <a:rPr lang="en-US" baseline="30000" dirty="0" smtClean="0">
                <a:solidFill>
                  <a:schemeClr val="accent2"/>
                </a:solidFill>
              </a:rPr>
              <a:t>2                        </a:t>
            </a:r>
            <a:endParaRPr lang="en-US" baseline="30000" dirty="0">
              <a:solidFill>
                <a:schemeClr val="accent2"/>
              </a:solidFill>
            </a:endParaRPr>
          </a:p>
          <a:p>
            <a:pPr algn="r" rtl="1"/>
            <a:r>
              <a:rPr lang="fa-IR" dirty="0" smtClean="0"/>
              <a:t>کار = تغییرات انرژی جنبشی</a:t>
            </a:r>
            <a:endParaRPr lang="en-US" dirty="0"/>
          </a:p>
          <a:p>
            <a:pPr algn="r" rtl="1"/>
            <a:r>
              <a:rPr lang="en-US" dirty="0">
                <a:solidFill>
                  <a:schemeClr val="accent2"/>
                </a:solidFill>
              </a:rPr>
              <a:t>W = </a:t>
            </a:r>
            <a:r>
              <a:rPr lang="en-US" dirty="0" err="1">
                <a:solidFill>
                  <a:schemeClr val="accent2"/>
                </a:solidFill>
                <a:latin typeface="Symbol" pitchFamily="18" charset="2"/>
              </a:rPr>
              <a:t>DE</a:t>
            </a:r>
            <a:r>
              <a:rPr lang="en-US" baseline="-25000" dirty="0" err="1">
                <a:solidFill>
                  <a:schemeClr val="accent2"/>
                </a:solidFill>
              </a:rPr>
              <a:t>k</a:t>
            </a:r>
            <a:r>
              <a:rPr lang="en-US" dirty="0">
                <a:solidFill>
                  <a:schemeClr val="accent2"/>
                </a:solidFill>
              </a:rPr>
              <a:t> = E</a:t>
            </a:r>
            <a:r>
              <a:rPr lang="en-US" baseline="-25000" dirty="0">
                <a:solidFill>
                  <a:schemeClr val="accent2"/>
                </a:solidFill>
              </a:rPr>
              <a:t>k</a:t>
            </a:r>
            <a:r>
              <a:rPr lang="en-US" baseline="-36000" dirty="0">
                <a:solidFill>
                  <a:schemeClr val="accent2"/>
                </a:solidFill>
              </a:rPr>
              <a:t>2</a:t>
            </a:r>
            <a:r>
              <a:rPr lang="en-US" dirty="0">
                <a:solidFill>
                  <a:schemeClr val="accent2"/>
                </a:solidFill>
              </a:rPr>
              <a:t> – E</a:t>
            </a:r>
            <a:r>
              <a:rPr lang="en-US" baseline="-25000" dirty="0">
                <a:solidFill>
                  <a:schemeClr val="accent2"/>
                </a:solidFill>
              </a:rPr>
              <a:t>k</a:t>
            </a:r>
            <a:r>
              <a:rPr lang="en-US" baseline="-36000" dirty="0">
                <a:solidFill>
                  <a:schemeClr val="accent2"/>
                </a:solidFill>
              </a:rPr>
              <a:t>1</a:t>
            </a:r>
            <a:r>
              <a:rPr lang="en-US" dirty="0">
                <a:solidFill>
                  <a:schemeClr val="accent2"/>
                </a:solidFill>
              </a:rPr>
              <a:t> = </a:t>
            </a:r>
            <a:r>
              <a:rPr lang="en-US" i="1" dirty="0">
                <a:solidFill>
                  <a:schemeClr val="accent2"/>
                </a:solidFill>
              </a:rPr>
              <a:t>½mv</a:t>
            </a:r>
            <a:r>
              <a:rPr lang="en-US" i="1" baseline="-25000" dirty="0">
                <a:solidFill>
                  <a:schemeClr val="accent2"/>
                </a:solidFill>
              </a:rPr>
              <a:t>2</a:t>
            </a:r>
            <a:r>
              <a:rPr lang="en-US" i="1" baseline="30000" dirty="0">
                <a:solidFill>
                  <a:schemeClr val="accent2"/>
                </a:solidFill>
              </a:rPr>
              <a:t>2</a:t>
            </a:r>
            <a:r>
              <a:rPr lang="en-US" i="1" dirty="0">
                <a:solidFill>
                  <a:schemeClr val="accent2"/>
                </a:solidFill>
              </a:rPr>
              <a:t> - ½mv</a:t>
            </a:r>
            <a:r>
              <a:rPr lang="en-US" i="1" baseline="-25000" dirty="0">
                <a:solidFill>
                  <a:schemeClr val="accent2"/>
                </a:solidFill>
              </a:rPr>
              <a:t>1</a:t>
            </a:r>
            <a:r>
              <a:rPr lang="en-US" i="1" baseline="30000" dirty="0">
                <a:solidFill>
                  <a:schemeClr val="accent2"/>
                </a:solidFill>
              </a:rPr>
              <a:t>2</a:t>
            </a:r>
            <a:endParaRPr lang="en-US" dirty="0">
              <a:solidFill>
                <a:schemeClr val="accent2"/>
              </a:solidFill>
            </a:endParaRPr>
          </a:p>
        </p:txBody>
      </p:sp>
      <p:graphicFrame>
        <p:nvGraphicFramePr>
          <p:cNvPr id="7" name="Object 6"/>
          <p:cNvGraphicFramePr>
            <a:graphicFrameLocks noChangeAspect="1"/>
          </p:cNvGraphicFramePr>
          <p:nvPr/>
        </p:nvGraphicFramePr>
        <p:xfrm>
          <a:off x="3810000" y="2514600"/>
          <a:ext cx="292100" cy="823191"/>
        </p:xfrm>
        <a:graphic>
          <a:graphicData uri="http://schemas.openxmlformats.org/presentationml/2006/ole">
            <p:oleObj spid="_x0000_s1026" name="Equation" r:id="rId3" imgW="139680" imgH="393480" progId="Equation.DSMT4">
              <p:embed/>
            </p:oleObj>
          </a:graphicData>
        </a:graphic>
      </p:graphicFrame>
      <p:sp>
        <p:nvSpPr>
          <p:cNvPr id="8" name="Footer Placeholder 3"/>
          <p:cNvSpPr>
            <a:spLocks noGrp="1"/>
          </p:cNvSpPr>
          <p:nvPr>
            <p:ph type="ftr" sz="quarter" idx="10"/>
          </p:nvPr>
        </p:nvSpPr>
        <p:spPr>
          <a:xfrm>
            <a:off x="0" y="6629400"/>
            <a:ext cx="5486400" cy="228600"/>
          </a:xfrm>
        </p:spPr>
        <p:txBody>
          <a:bodyPr/>
          <a:lstStyle/>
          <a:p>
            <a:r>
              <a:rPr lang="en-US" dirty="0" smtClean="0"/>
              <a:t>www.Oloomtest.ir</a:t>
            </a:r>
            <a:endParaRPr lang="en-US" dirty="0"/>
          </a:p>
        </p:txBody>
      </p:sp>
      <p:sp>
        <p:nvSpPr>
          <p:cNvPr id="9" name="Slide Number Placeholder 4"/>
          <p:cNvSpPr>
            <a:spLocks noGrp="1"/>
          </p:cNvSpPr>
          <p:nvPr>
            <p:ph type="sldNum" sz="quarter" idx="11"/>
          </p:nvPr>
        </p:nvSpPr>
        <p:spPr>
          <a:xfrm>
            <a:off x="7086600" y="6629400"/>
            <a:ext cx="2057400" cy="228600"/>
          </a:xfrm>
        </p:spPr>
        <p:txBody>
          <a:bodyPr/>
          <a:lstStyle/>
          <a:p>
            <a:r>
              <a:rPr lang="fa-IR" sz="1200" dirty="0" smtClean="0"/>
              <a:t>صفحه </a:t>
            </a:r>
            <a:r>
              <a:rPr lang="fa-IR" sz="1200" dirty="0" smtClean="0"/>
              <a:t>9</a:t>
            </a:r>
            <a:endParaRPr lang="en-US" sz="1200"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shipman_template">
  <a:themeElements>
    <a:clrScheme name="shipma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hipma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hipma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hipma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hipma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hipma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hipma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hipma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hipma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Settings\smithja\Desktop\shipman\shipman_ppts\template\shipman_template.pot</Template>
  <TotalTime>2037</TotalTime>
  <Words>580</Words>
  <Application>Microsoft PowerPoint</Application>
  <PresentationFormat>On-screen Show (4:3)</PresentationFormat>
  <Paragraphs>118</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shipman_template</vt:lpstr>
      <vt:lpstr>Equation</vt:lpstr>
      <vt:lpstr>کار و انرژی در فیزیک</vt:lpstr>
      <vt:lpstr>کار</vt:lpstr>
      <vt:lpstr>وقتی بر جسمی نیرو وارد شود ولی جسم حرکت نکند( 0= d ) کار انجام نشده است .</vt:lpstr>
      <vt:lpstr>وقتی نیروی ( F ) بر جسم وارد شود و آنرا به اندازه ( d ) جابه جا کند کار انجام شده است .</vt:lpstr>
      <vt:lpstr>با توجه به شکل نیروی افقی کار انجام می دهد  اما نیروی عمودی کاری انجام نمی دهد زیرا حرکت افقی است (مثل وقتی شما جسمی را فشار دهید اما آن جسم به پایین حرکت نکند) </vt:lpstr>
      <vt:lpstr>یکای کار</vt:lpstr>
      <vt:lpstr>محاسبه کار هنگام بلند کردن جسم</vt:lpstr>
      <vt:lpstr>انرژی</vt:lpstr>
      <vt:lpstr>انرژی جنبشی</vt:lpstr>
      <vt:lpstr>انرژی پتانسیل</vt:lpstr>
      <vt:lpstr> تبدیل انرژی پتانسیل به جنبشی</vt:lpstr>
      <vt:lpstr>توان </vt:lpstr>
      <vt:lpstr>در شکل زیر توان این شخص را حساب کنید .</vt:lpstr>
      <vt:lpstr>جدول یکاها در سیستم SI</vt:lpstr>
      <vt:lpstr>انرژی پتانسیل گرانشی در آب پشت سد</vt:lpstr>
      <vt:lpstr>تبدیل انرژی جنبشی مکانیکی باد به الکتریسیته</vt:lpstr>
      <vt:lpstr>Slide 17</vt:lpstr>
      <vt:lpstr>انرژی زمین گرمایی</vt:lpstr>
      <vt:lpstr>عبدالحمید بزله دبیر علوم تجربی متوسطه اول</vt:lpstr>
    </vt:vector>
  </TitlesOfParts>
  <Company>hmco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1.1a Some Optical Illusions</dc:title>
  <dc:creator>hmco</dc:creator>
  <cp:lastModifiedBy>MRT</cp:lastModifiedBy>
  <cp:revision>189</cp:revision>
  <dcterms:created xsi:type="dcterms:W3CDTF">2002-06-27T18:36:00Z</dcterms:created>
  <dcterms:modified xsi:type="dcterms:W3CDTF">2014-08-25T19:26:14Z</dcterms:modified>
</cp:coreProperties>
</file>