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56" r:id="rId8"/>
    <p:sldId id="264" r:id="rId9"/>
    <p:sldId id="289" r:id="rId10"/>
    <p:sldId id="290" r:id="rId11"/>
    <p:sldId id="265" r:id="rId12"/>
    <p:sldId id="266" r:id="rId13"/>
    <p:sldId id="267" r:id="rId14"/>
    <p:sldId id="268" r:id="rId15"/>
    <p:sldId id="291" r:id="rId16"/>
    <p:sldId id="269" r:id="rId17"/>
    <p:sldId id="292" r:id="rId18"/>
    <p:sldId id="270" r:id="rId19"/>
    <p:sldId id="272" r:id="rId20"/>
    <p:sldId id="293" r:id="rId21"/>
    <p:sldId id="294" r:id="rId22"/>
    <p:sldId id="273" r:id="rId23"/>
    <p:sldId id="274" r:id="rId24"/>
    <p:sldId id="295" r:id="rId25"/>
    <p:sldId id="275" r:id="rId26"/>
    <p:sldId id="296" r:id="rId27"/>
    <p:sldId id="297" r:id="rId28"/>
    <p:sldId id="276" r:id="rId29"/>
    <p:sldId id="277" r:id="rId30"/>
    <p:sldId id="278" r:id="rId31"/>
    <p:sldId id="298" r:id="rId32"/>
    <p:sldId id="279" r:id="rId33"/>
    <p:sldId id="280" r:id="rId34"/>
    <p:sldId id="299" r:id="rId35"/>
    <p:sldId id="300" r:id="rId36"/>
    <p:sldId id="301" r:id="rId37"/>
    <p:sldId id="281" r:id="rId38"/>
    <p:sldId id="282" r:id="rId39"/>
    <p:sldId id="283" r:id="rId40"/>
    <p:sldId id="284" r:id="rId41"/>
    <p:sldId id="285" r:id="rId42"/>
    <p:sldId id="286" r:id="rId43"/>
    <p:sldId id="287" r:id="rId44"/>
    <p:sldId id="288" r:id="rId45"/>
    <p:sldId id="302" r:id="rId46"/>
    <p:sldId id="303" r:id="rId47"/>
    <p:sldId id="304" r:id="rId48"/>
    <p:sldId id="305" r:id="rId49"/>
    <p:sldId id="308" r:id="rId50"/>
    <p:sldId id="30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5" autoAdjust="0"/>
    <p:restoredTop sz="94660"/>
  </p:normalViewPr>
  <p:slideViewPr>
    <p:cSldViewPr>
      <p:cViewPr varScale="1">
        <p:scale>
          <a:sx n="69" d="100"/>
          <a:sy n="69" d="100"/>
        </p:scale>
        <p:origin x="-117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8/8/2017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mailto:m.yousefi1348@gmail.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53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7579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37" y="914400"/>
            <a:ext cx="866601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sz="2400" dirty="0" smtClean="0">
                <a:cs typeface="B Titr" panose="00000700000000000000" pitchFamily="2" charset="-78"/>
              </a:rPr>
              <a:t>بخش </a:t>
            </a:r>
            <a:r>
              <a:rPr lang="fa-IR" sz="2400" dirty="0">
                <a:cs typeface="B Titr" panose="00000700000000000000" pitchFamily="2" charset="-78"/>
              </a:rPr>
              <a:t>معدنی خاک از انواع کانی ها تشکیل شده است که در </a:t>
            </a:r>
            <a:r>
              <a:rPr lang="fa-IR" sz="2400" dirty="0" smtClean="0">
                <a:cs typeface="B Titr" panose="00000700000000000000" pitchFamily="2" charset="-78"/>
              </a:rPr>
              <a:t>ساختار</a:t>
            </a:r>
            <a:r>
              <a:rPr lang="fa-IR" sz="2400" dirty="0">
                <a:cs typeface="B Titr" panose="00000700000000000000" pitchFamily="2" charset="-78"/>
              </a:rPr>
              <a:t>این کانیها انواع عناصر مانند سدیم، کلسیم، پتاسیم و… به کار رفته است. </a:t>
            </a:r>
            <a:endParaRPr lang="fa-IR" sz="2400" dirty="0" smtClean="0">
              <a:cs typeface="B Titr" panose="00000700000000000000" pitchFamily="2" charset="-78"/>
            </a:endParaRPr>
          </a:p>
          <a:p>
            <a:pPr algn="just" rtl="1"/>
            <a:endParaRPr lang="fa-IR" sz="2400" dirty="0" smtClean="0">
              <a:cs typeface="B Titr" panose="00000700000000000000" pitchFamily="2" charset="-78"/>
            </a:endParaRPr>
          </a:p>
        </p:txBody>
      </p:sp>
      <p:sp>
        <p:nvSpPr>
          <p:cNvPr id="3" name="Rectangle 2"/>
          <p:cNvSpPr/>
          <p:nvPr/>
        </p:nvSpPr>
        <p:spPr>
          <a:xfrm>
            <a:off x="263237" y="152400"/>
            <a:ext cx="8652163"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400" dirty="0" smtClean="0">
                <a:cs typeface="B Titr" panose="00000700000000000000" pitchFamily="2" charset="-78"/>
              </a:rPr>
              <a:t>کانی های تشکیل دهنده بخش معدنی خاک</a:t>
            </a:r>
            <a:endParaRPr lang="en-US" sz="2400" dirty="0">
              <a:cs typeface="B Titr" panose="00000700000000000000" pitchFamily="2" charset="-78"/>
            </a:endParaRPr>
          </a:p>
        </p:txBody>
      </p:sp>
      <p:sp>
        <p:nvSpPr>
          <p:cNvPr id="4" name="Rectangle 3"/>
          <p:cNvSpPr/>
          <p:nvPr/>
        </p:nvSpPr>
        <p:spPr>
          <a:xfrm>
            <a:off x="152400" y="5867400"/>
            <a:ext cx="87630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rtl="1"/>
            <a:r>
              <a:rPr lang="fa-IR" sz="2400" dirty="0">
                <a:cs typeface="B Titr" panose="00000700000000000000" pitchFamily="2" charset="-78"/>
              </a:rPr>
              <a:t>مواد آلی خاک یکی از مقادیر کیفی در سلامت خاک اند و درحاصلخیزی </a:t>
            </a:r>
            <a:r>
              <a:rPr lang="fa-IR" sz="2400" dirty="0" smtClean="0">
                <a:cs typeface="B Titr" panose="00000700000000000000" pitchFamily="2" charset="-78"/>
              </a:rPr>
              <a:t>خاک های </a:t>
            </a:r>
            <a:r>
              <a:rPr lang="fa-IR" sz="2400" dirty="0">
                <a:cs typeface="B Titr" panose="00000700000000000000" pitchFamily="2" charset="-78"/>
              </a:rPr>
              <a:t>کشاورزی بسیار اهمیت دارند.</a:t>
            </a:r>
          </a:p>
        </p:txBody>
      </p:sp>
      <p:sp>
        <p:nvSpPr>
          <p:cNvPr id="5" name="Rectangle 4"/>
          <p:cNvSpPr/>
          <p:nvPr/>
        </p:nvSpPr>
        <p:spPr>
          <a:xfrm>
            <a:off x="263236" y="3514958"/>
            <a:ext cx="8652163"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fa-IR" sz="2400" dirty="0">
                <a:cs typeface="B Titr" panose="00000700000000000000" pitchFamily="2" charset="-78"/>
              </a:rPr>
              <a:t>گرچه این عناصر برای حفظ ویژگی خاک و حاصلخیزی آن برای کشاورزی لازم اند؛ اما گاهی افزایش غلظت آنها موجب شورشدن، قلیایی شدن یا شور ــ قلیایی شدن خاک میشود. از این روکشاورزان باید گیاهان مناسب با این نوع خاک ها را انتخاب کنند.</a:t>
            </a:r>
          </a:p>
        </p:txBody>
      </p:sp>
      <p:sp>
        <p:nvSpPr>
          <p:cNvPr id="6" name="Rectangle 5"/>
          <p:cNvSpPr/>
          <p:nvPr/>
        </p:nvSpPr>
        <p:spPr>
          <a:xfrm>
            <a:off x="263237" y="2362200"/>
            <a:ext cx="8652163"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cs typeface="B Titr" panose="00000700000000000000" pitchFamily="2" charset="-78"/>
              </a:rPr>
              <a:t>علل شورشدن و قلیایی شدن خاک و روش کشاورزان برای مقابله با آن</a:t>
            </a:r>
            <a:endParaRPr lang="en-US" sz="2400" dirty="0">
              <a:cs typeface="B Titr" panose="00000700000000000000" pitchFamily="2" charset="-78"/>
            </a:endParaRPr>
          </a:p>
        </p:txBody>
      </p:sp>
      <p:sp>
        <p:nvSpPr>
          <p:cNvPr id="7" name="Rectangle 6"/>
          <p:cNvSpPr/>
          <p:nvPr/>
        </p:nvSpPr>
        <p:spPr>
          <a:xfrm>
            <a:off x="263237" y="5257800"/>
            <a:ext cx="8652162"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smtClean="0">
                <a:cs typeface="B Titr" panose="00000700000000000000" pitchFamily="2" charset="-78"/>
              </a:rPr>
              <a:t>مواد آلی خاک</a:t>
            </a:r>
            <a:endParaRPr lang="en-US" sz="2400" dirty="0">
              <a:cs typeface="B Titr" panose="00000700000000000000" pitchFamily="2" charset="-78"/>
            </a:endParaRPr>
          </a:p>
        </p:txBody>
      </p:sp>
    </p:spTree>
    <p:extLst>
      <p:ext uri="{BB962C8B-B14F-4D97-AF65-F5344CB8AC3E}">
        <p14:creationId xmlns:p14="http://schemas.microsoft.com/office/powerpoint/2010/main" val="12999576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49" y="381000"/>
            <a:ext cx="880850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963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15" y="990600"/>
            <a:ext cx="854584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2377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790" y="139588"/>
            <a:ext cx="6765210" cy="648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2493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02" y="304800"/>
            <a:ext cx="8403597"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7116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727" y="990600"/>
            <a:ext cx="8610600" cy="569386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sz="2800" dirty="0" smtClean="0">
                <a:cs typeface="B Titr" panose="00000700000000000000" pitchFamily="2" charset="-78"/>
              </a:rPr>
              <a:t>برخی </a:t>
            </a:r>
            <a:r>
              <a:rPr lang="fa-IR" sz="2800" dirty="0">
                <a:cs typeface="B Titr" panose="00000700000000000000" pitchFamily="2" charset="-78"/>
              </a:rPr>
              <a:t>از عوامل </a:t>
            </a:r>
            <a:r>
              <a:rPr lang="fa-IR" sz="2800" dirty="0" smtClean="0">
                <a:cs typeface="B Titr" panose="00000700000000000000" pitchFamily="2" charset="-78"/>
              </a:rPr>
              <a:t>مانند</a:t>
            </a:r>
          </a:p>
          <a:p>
            <a:pPr algn="just" rtl="1"/>
            <a:r>
              <a:rPr lang="fa-IR" sz="2800" dirty="0" smtClean="0">
                <a:cs typeface="B Titr" panose="00000700000000000000" pitchFamily="2" charset="-78"/>
              </a:rPr>
              <a:t> </a:t>
            </a:r>
            <a:r>
              <a:rPr lang="fa-IR" sz="2800" dirty="0">
                <a:cs typeface="B Titr" panose="00000700000000000000" pitchFamily="2" charset="-78"/>
              </a:rPr>
              <a:t>فرسایش</a:t>
            </a:r>
            <a:r>
              <a:rPr lang="fa-IR" sz="2800" dirty="0" smtClean="0">
                <a:cs typeface="B Titr" panose="00000700000000000000" pitchFamily="2" charset="-78"/>
              </a:rPr>
              <a:t>،</a:t>
            </a:r>
          </a:p>
          <a:p>
            <a:pPr algn="just" rtl="1"/>
            <a:r>
              <a:rPr lang="fa-IR" sz="2800" dirty="0" smtClean="0">
                <a:cs typeface="B Titr" panose="00000700000000000000" pitchFamily="2" charset="-78"/>
              </a:rPr>
              <a:t> </a:t>
            </a:r>
            <a:r>
              <a:rPr lang="fa-IR" sz="2800" dirty="0">
                <a:cs typeface="B Titr" panose="00000700000000000000" pitchFamily="2" charset="-78"/>
              </a:rPr>
              <a:t>آلودگی</a:t>
            </a:r>
            <a:r>
              <a:rPr lang="fa-IR" sz="2800" dirty="0" smtClean="0">
                <a:cs typeface="B Titr" panose="00000700000000000000" pitchFamily="2" charset="-78"/>
              </a:rPr>
              <a:t>،</a:t>
            </a:r>
          </a:p>
          <a:p>
            <a:pPr algn="just" rtl="1"/>
            <a:r>
              <a:rPr lang="fa-IR" sz="2800" dirty="0" smtClean="0">
                <a:cs typeface="B Titr" panose="00000700000000000000" pitchFamily="2" charset="-78"/>
              </a:rPr>
              <a:t> </a:t>
            </a:r>
            <a:r>
              <a:rPr lang="fa-IR" sz="2800" dirty="0">
                <a:cs typeface="B Titr" panose="00000700000000000000" pitchFamily="2" charset="-78"/>
              </a:rPr>
              <a:t>غرقابی شدن</a:t>
            </a:r>
            <a:r>
              <a:rPr lang="fa-IR" sz="2800" dirty="0" smtClean="0">
                <a:cs typeface="B Titr" panose="00000700000000000000" pitchFamily="2" charset="-78"/>
              </a:rPr>
              <a:t>،</a:t>
            </a:r>
          </a:p>
          <a:p>
            <a:pPr algn="just" rtl="1"/>
            <a:r>
              <a:rPr lang="fa-IR" sz="2800" dirty="0" smtClean="0">
                <a:cs typeface="B Titr" panose="00000700000000000000" pitchFamily="2" charset="-78"/>
              </a:rPr>
              <a:t> بیابان زایی،</a:t>
            </a:r>
          </a:p>
          <a:p>
            <a:pPr algn="just" rtl="1"/>
            <a:r>
              <a:rPr lang="fa-IR" sz="2800" dirty="0" smtClean="0">
                <a:cs typeface="B Titr" panose="00000700000000000000" pitchFamily="2" charset="-78"/>
              </a:rPr>
              <a:t> </a:t>
            </a:r>
            <a:r>
              <a:rPr lang="fa-IR" sz="2800" dirty="0">
                <a:cs typeface="B Titr" panose="00000700000000000000" pitchFamily="2" charset="-78"/>
              </a:rPr>
              <a:t>شورشدن</a:t>
            </a:r>
            <a:r>
              <a:rPr lang="fa-IR" sz="2800" dirty="0" smtClean="0">
                <a:cs typeface="B Titr" panose="00000700000000000000" pitchFamily="2" charset="-78"/>
              </a:rPr>
              <a:t>،</a:t>
            </a:r>
          </a:p>
          <a:p>
            <a:pPr algn="just" rtl="1"/>
            <a:r>
              <a:rPr lang="fa-IR" sz="2800" dirty="0" smtClean="0">
                <a:cs typeface="B Titr" panose="00000700000000000000" pitchFamily="2" charset="-78"/>
              </a:rPr>
              <a:t> </a:t>
            </a:r>
            <a:r>
              <a:rPr lang="fa-IR" sz="2800" dirty="0">
                <a:cs typeface="B Titr" panose="00000700000000000000" pitchFamily="2" charset="-78"/>
              </a:rPr>
              <a:t>تغییر کاربری </a:t>
            </a:r>
            <a:r>
              <a:rPr lang="fa-IR" sz="2800" dirty="0" smtClean="0">
                <a:cs typeface="B Titr" panose="00000700000000000000" pitchFamily="2" charset="-78"/>
              </a:rPr>
              <a:t>زمین ها </a:t>
            </a:r>
            <a:r>
              <a:rPr lang="fa-IR" sz="2800" dirty="0">
                <a:cs typeface="B Titr" panose="00000700000000000000" pitchFamily="2" charset="-78"/>
              </a:rPr>
              <a:t>(تبدیل </a:t>
            </a:r>
            <a:r>
              <a:rPr lang="fa-IR" sz="2800" dirty="0" smtClean="0">
                <a:cs typeface="B Titr" panose="00000700000000000000" pitchFamily="2" charset="-78"/>
              </a:rPr>
              <a:t>مزرعه ها</a:t>
            </a:r>
            <a:r>
              <a:rPr lang="fa-IR" sz="2800" dirty="0">
                <a:cs typeface="B Titr" panose="00000700000000000000" pitchFamily="2" charset="-78"/>
              </a:rPr>
              <a:t>، </a:t>
            </a:r>
            <a:r>
              <a:rPr lang="fa-IR" sz="2800" dirty="0" smtClean="0">
                <a:cs typeface="B Titr" panose="00000700000000000000" pitchFamily="2" charset="-78"/>
              </a:rPr>
              <a:t>مرتع ها</a:t>
            </a:r>
            <a:r>
              <a:rPr lang="fa-IR" sz="2800" dirty="0">
                <a:cs typeface="B Titr" panose="00000700000000000000" pitchFamily="2" charset="-78"/>
              </a:rPr>
              <a:t>، </a:t>
            </a:r>
            <a:r>
              <a:rPr lang="fa-IR" sz="2800" dirty="0" smtClean="0">
                <a:cs typeface="B Titr" panose="00000700000000000000" pitchFamily="2" charset="-78"/>
              </a:rPr>
              <a:t>باغ ها </a:t>
            </a:r>
            <a:r>
              <a:rPr lang="fa-IR" sz="2800" dirty="0">
                <a:cs typeface="B Titr" panose="00000700000000000000" pitchFamily="2" charset="-78"/>
              </a:rPr>
              <a:t>و </a:t>
            </a:r>
            <a:r>
              <a:rPr lang="fa-IR" sz="2800" dirty="0" smtClean="0">
                <a:cs typeface="B Titr" panose="00000700000000000000" pitchFamily="2" charset="-78"/>
              </a:rPr>
              <a:t>جنگل ها به </a:t>
            </a:r>
            <a:r>
              <a:rPr lang="fa-IR" sz="2800" dirty="0">
                <a:cs typeface="B Titr" panose="00000700000000000000" pitchFamily="2" charset="-78"/>
              </a:rPr>
              <a:t>مناطق مسکونی، </a:t>
            </a:r>
            <a:r>
              <a:rPr lang="fa-IR" sz="2800" dirty="0" smtClean="0">
                <a:cs typeface="B Titr" panose="00000700000000000000" pitchFamily="2" charset="-78"/>
              </a:rPr>
              <a:t>صنعتی)</a:t>
            </a:r>
          </a:p>
          <a:p>
            <a:pPr algn="just" rtl="1"/>
            <a:r>
              <a:rPr lang="fa-IR" sz="2800" dirty="0" smtClean="0">
                <a:cs typeface="B Titr" panose="00000700000000000000" pitchFamily="2" charset="-78"/>
              </a:rPr>
              <a:t> چرای </a:t>
            </a:r>
            <a:r>
              <a:rPr lang="fa-IR" sz="2800" dirty="0">
                <a:cs typeface="B Titr" panose="00000700000000000000" pitchFamily="2" charset="-78"/>
              </a:rPr>
              <a:t>بی رویه</a:t>
            </a:r>
            <a:r>
              <a:rPr lang="fa-IR" sz="2800" dirty="0" smtClean="0">
                <a:cs typeface="B Titr" panose="00000700000000000000" pitchFamily="2" charset="-78"/>
              </a:rPr>
              <a:t>،</a:t>
            </a:r>
          </a:p>
          <a:p>
            <a:pPr algn="just" rtl="1"/>
            <a:r>
              <a:rPr lang="fa-IR" sz="2800" dirty="0" smtClean="0">
                <a:cs typeface="B Titr" panose="00000700000000000000" pitchFamily="2" charset="-78"/>
              </a:rPr>
              <a:t> </a:t>
            </a:r>
            <a:r>
              <a:rPr lang="fa-IR" sz="2800" dirty="0">
                <a:cs typeface="B Titr" panose="00000700000000000000" pitchFamily="2" charset="-78"/>
              </a:rPr>
              <a:t>گرد و غبار، </a:t>
            </a:r>
            <a:endParaRPr lang="fa-IR" sz="2800" dirty="0" smtClean="0">
              <a:cs typeface="B Titr" panose="00000700000000000000" pitchFamily="2" charset="-78"/>
            </a:endParaRPr>
          </a:p>
          <a:p>
            <a:pPr algn="just" rtl="1"/>
            <a:r>
              <a:rPr lang="fa-IR" sz="2800" dirty="0" smtClean="0">
                <a:cs typeface="B Titr" panose="00000700000000000000" pitchFamily="2" charset="-78"/>
              </a:rPr>
              <a:t>آتش سوزی</a:t>
            </a:r>
          </a:p>
          <a:p>
            <a:pPr algn="just" rtl="1"/>
            <a:r>
              <a:rPr lang="fa-IR" sz="2800" dirty="0" smtClean="0">
                <a:cs typeface="B Titr" panose="00000700000000000000" pitchFamily="2" charset="-78"/>
              </a:rPr>
              <a:t> </a:t>
            </a:r>
            <a:r>
              <a:rPr lang="fa-IR" sz="2800" dirty="0">
                <a:cs typeface="B Titr" panose="00000700000000000000" pitchFamily="2" charset="-78"/>
              </a:rPr>
              <a:t>و فعالیت های صنعتی توان تولید خاک را تحت تأثیر قرار می دهند.</a:t>
            </a:r>
            <a:endParaRPr lang="en-US" sz="2800" dirty="0">
              <a:cs typeface="B Titr" panose="00000700000000000000" pitchFamily="2" charset="-78"/>
            </a:endParaRPr>
          </a:p>
          <a:p>
            <a:pPr algn="just" rtl="1"/>
            <a:endParaRPr lang="fa-IR" sz="2800" dirty="0">
              <a:cs typeface="B Titr" panose="00000700000000000000" pitchFamily="2" charset="-78"/>
            </a:endParaRPr>
          </a:p>
        </p:txBody>
      </p:sp>
      <p:sp>
        <p:nvSpPr>
          <p:cNvPr id="3" name="Rectangle 2"/>
          <p:cNvSpPr/>
          <p:nvPr/>
        </p:nvSpPr>
        <p:spPr>
          <a:xfrm>
            <a:off x="5345192" y="369700"/>
            <a:ext cx="3570208"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a-IR" sz="2400" dirty="0" smtClean="0">
                <a:cs typeface="B Titr" panose="00000700000000000000" pitchFamily="2" charset="-78"/>
              </a:rPr>
              <a:t>عوامل از </a:t>
            </a:r>
            <a:r>
              <a:rPr lang="fa-IR" sz="2400" dirty="0">
                <a:cs typeface="B Titr" panose="00000700000000000000" pitchFamily="2" charset="-78"/>
              </a:rPr>
              <a:t>دست رفتن خاک خوب</a:t>
            </a:r>
          </a:p>
        </p:txBody>
      </p:sp>
    </p:spTree>
    <p:extLst>
      <p:ext uri="{BB962C8B-B14F-4D97-AF65-F5344CB8AC3E}">
        <p14:creationId xmlns:p14="http://schemas.microsoft.com/office/powerpoint/2010/main" val="11595047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circle(in)">
                                      <p:cBhvr>
                                        <p:cTn id="18" dur="2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heel(1)">
                                      <p:cBhvr>
                                        <p:cTn id="23" dur="2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heel(1)">
                                      <p:cBhvr>
                                        <p:cTn id="28" dur="20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circle(in)">
                                      <p:cBhvr>
                                        <p:cTn id="33" dur="20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circle(in)">
                                      <p:cBhvr>
                                        <p:cTn id="38" dur="20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circle(in)">
                                      <p:cBhvr>
                                        <p:cTn id="43" dur="2000"/>
                                        <p:tgtEl>
                                          <p:spTgt spid="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circle(in)">
                                      <p:cBhvr>
                                        <p:cTn id="48" dur="2000"/>
                                        <p:tgtEl>
                                          <p:spTgt spid="2">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circle(in)">
                                      <p:cBhvr>
                                        <p:cTn id="53" dur="2000"/>
                                        <p:tgtEl>
                                          <p:spTgt spid="2">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circle(in)">
                                      <p:cBhvr>
                                        <p:cTn id="58" dur="20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circle(in)">
                                      <p:cBhvr>
                                        <p:cTn id="63" dur="2000"/>
                                        <p:tgtEl>
                                          <p:spTgt spid="2">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2">
                                            <p:txEl>
                                              <p:pRg st="10" end="10"/>
                                            </p:txEl>
                                          </p:spTgt>
                                        </p:tgtEl>
                                        <p:attrNameLst>
                                          <p:attrName>style.visibility</p:attrName>
                                        </p:attrNameLst>
                                      </p:cBhvr>
                                      <p:to>
                                        <p:strVal val="visible"/>
                                      </p:to>
                                    </p:set>
                                    <p:animEffect transition="in" filter="circle(in)">
                                      <p:cBhvr>
                                        <p:cTn id="68"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0143"/>
            <a:ext cx="9144000" cy="511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3721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51452"/>
            <a:ext cx="888769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fa-IR" dirty="0" smtClean="0">
                <a:cs typeface="B Titr" panose="00000700000000000000" pitchFamily="2" charset="-78"/>
              </a:rPr>
              <a:t>یکی </a:t>
            </a:r>
            <a:r>
              <a:rPr lang="fa-IR" dirty="0">
                <a:cs typeface="B Titr" panose="00000700000000000000" pitchFamily="2" charset="-78"/>
              </a:rPr>
              <a:t>دیگر از </a:t>
            </a:r>
            <a:r>
              <a:rPr lang="fa-IR" dirty="0" smtClean="0">
                <a:cs typeface="B Titr" panose="00000700000000000000" pitchFamily="2" charset="-78"/>
              </a:rPr>
              <a:t>راه های </a:t>
            </a:r>
            <a:r>
              <a:rPr lang="fa-IR" dirty="0">
                <a:cs typeface="B Titr" panose="00000700000000000000" pitchFamily="2" charset="-78"/>
              </a:rPr>
              <a:t>از دست دادن خاک خوب</a:t>
            </a:r>
            <a:r>
              <a:rPr lang="fa-IR" dirty="0" smtClean="0">
                <a:cs typeface="B Titr" panose="00000700000000000000" pitchFamily="2" charset="-78"/>
              </a:rPr>
              <a:t>،</a:t>
            </a:r>
            <a:r>
              <a:rPr lang="fa-IR" dirty="0">
                <a:cs typeface="B Titr" panose="00000700000000000000" pitchFamily="2" charset="-78"/>
              </a:rPr>
              <a:t> آلودگی است که کیفیت آن را برای استفاده انسان، گیاهان و </a:t>
            </a:r>
            <a:r>
              <a:rPr lang="fa-IR" dirty="0" smtClean="0">
                <a:cs typeface="B Titr" panose="00000700000000000000" pitchFamily="2" charset="-78"/>
              </a:rPr>
              <a:t>سایر</a:t>
            </a:r>
            <a:r>
              <a:rPr lang="fa-IR" dirty="0">
                <a:cs typeface="B Titr" panose="00000700000000000000" pitchFamily="2" charset="-78"/>
              </a:rPr>
              <a:t>موجودات زنده نامناسب می کند</a:t>
            </a:r>
            <a:r>
              <a:rPr lang="fa-IR" dirty="0" smtClean="0">
                <a:cs typeface="B Titr" panose="00000700000000000000" pitchFamily="2" charset="-78"/>
              </a:rPr>
              <a:t>.</a:t>
            </a:r>
            <a:endParaRPr lang="en-US" dirty="0">
              <a:cs typeface="B Titr" panose="00000700000000000000" pitchFamily="2" charset="-78"/>
            </a:endParaRPr>
          </a:p>
        </p:txBody>
      </p:sp>
      <p:sp>
        <p:nvSpPr>
          <p:cNvPr id="4" name="Rectangle 3"/>
          <p:cNvSpPr/>
          <p:nvPr/>
        </p:nvSpPr>
        <p:spPr>
          <a:xfrm>
            <a:off x="7551528" y="196334"/>
            <a:ext cx="1372492"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dirty="0">
                <a:cs typeface="B Titr" panose="00000700000000000000" pitchFamily="2" charset="-78"/>
              </a:rPr>
              <a:t>آلودگی خاک:</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574" y="3581400"/>
            <a:ext cx="16764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14945"/>
            <a:ext cx="1666875" cy="476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782" y="2470872"/>
            <a:ext cx="1647825" cy="485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927" y="3086966"/>
            <a:ext cx="1647825" cy="514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3564" y="3803505"/>
            <a:ext cx="1638300" cy="495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9625" y="4495800"/>
            <a:ext cx="1619250" cy="504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9234" y="5257800"/>
            <a:ext cx="1638300" cy="495300"/>
          </a:xfrm>
          <a:prstGeom prst="rect">
            <a:avLst/>
          </a:prstGeom>
          <a:ln>
            <a:solidFill>
              <a:srgbClr val="C00000"/>
            </a:solidFill>
          </a:ln>
        </p:spPr>
        <p:style>
          <a:lnRef idx="1">
            <a:schemeClr val="accent3"/>
          </a:lnRef>
          <a:fillRef idx="2">
            <a:schemeClr val="accent3"/>
          </a:fillRef>
          <a:effectRef idx="1">
            <a:schemeClr val="accent3"/>
          </a:effectRef>
          <a:fontRef idx="minor">
            <a:schemeClr val="dk1"/>
          </a:fontRef>
        </p:style>
      </p:pic>
      <p:sp>
        <p:nvSpPr>
          <p:cNvPr id="5" name="Right Brace 4"/>
          <p:cNvSpPr/>
          <p:nvPr/>
        </p:nvSpPr>
        <p:spPr>
          <a:xfrm>
            <a:off x="6477000" y="1905000"/>
            <a:ext cx="922574" cy="38481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2714" y="6248400"/>
            <a:ext cx="20002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2955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wheel(1)">
                                      <p:cBhvr>
                                        <p:cTn id="29" dur="20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circle(in)">
                                      <p:cBhvr>
                                        <p:cTn id="34" dur="2000"/>
                                        <p:tgtEl>
                                          <p:spTgt spid="102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circle(in)">
                                      <p:cBhvr>
                                        <p:cTn id="39" dur="2000"/>
                                        <p:tgtEl>
                                          <p:spTgt spid="102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30"/>
                                        </p:tgtEl>
                                        <p:attrNameLst>
                                          <p:attrName>style.visibility</p:attrName>
                                        </p:attrNameLst>
                                      </p:cBhvr>
                                      <p:to>
                                        <p:strVal val="visible"/>
                                      </p:to>
                                    </p:set>
                                    <p:animEffect transition="in" filter="circle(in)">
                                      <p:cBhvr>
                                        <p:cTn id="44" dur="2000"/>
                                        <p:tgtEl>
                                          <p:spTgt spid="103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031"/>
                                        </p:tgtEl>
                                        <p:attrNameLst>
                                          <p:attrName>style.visibility</p:attrName>
                                        </p:attrNameLst>
                                      </p:cBhvr>
                                      <p:to>
                                        <p:strVal val="visible"/>
                                      </p:to>
                                    </p:set>
                                    <p:animEffect transition="in" filter="circle(in)">
                                      <p:cBhvr>
                                        <p:cTn id="49" dur="2000"/>
                                        <p:tgtEl>
                                          <p:spTgt spid="103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032"/>
                                        </p:tgtEl>
                                        <p:attrNameLst>
                                          <p:attrName>style.visibility</p:attrName>
                                        </p:attrNameLst>
                                      </p:cBhvr>
                                      <p:to>
                                        <p:strVal val="visible"/>
                                      </p:to>
                                    </p:set>
                                    <p:animEffect transition="in" filter="circle(in)">
                                      <p:cBhvr>
                                        <p:cTn id="54" dur="2000"/>
                                        <p:tgtEl>
                                          <p:spTgt spid="103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033"/>
                                        </p:tgtEl>
                                        <p:attrNameLst>
                                          <p:attrName>style.visibility</p:attrName>
                                        </p:attrNameLst>
                                      </p:cBhvr>
                                      <p:to>
                                        <p:strVal val="visible"/>
                                      </p:to>
                                    </p:set>
                                    <p:animEffect transition="in" filter="fade">
                                      <p:cBhvr>
                                        <p:cTn id="59" dur="1000"/>
                                        <p:tgtEl>
                                          <p:spTgt spid="1033"/>
                                        </p:tgtEl>
                                      </p:cBhvr>
                                    </p:animEffect>
                                    <p:anim calcmode="lin" valueType="num">
                                      <p:cBhvr>
                                        <p:cTn id="60" dur="1000" fill="hold"/>
                                        <p:tgtEl>
                                          <p:spTgt spid="1033"/>
                                        </p:tgtEl>
                                        <p:attrNameLst>
                                          <p:attrName>ppt_x</p:attrName>
                                        </p:attrNameLst>
                                      </p:cBhvr>
                                      <p:tavLst>
                                        <p:tav tm="0">
                                          <p:val>
                                            <p:strVal val="#ppt_x"/>
                                          </p:val>
                                        </p:tav>
                                        <p:tav tm="100000">
                                          <p:val>
                                            <p:strVal val="#ppt_x"/>
                                          </p:val>
                                        </p:tav>
                                      </p:tavLst>
                                    </p:anim>
                                    <p:anim calcmode="lin" valueType="num">
                                      <p:cBhvr>
                                        <p:cTn id="61"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73179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4475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68731"/>
            <a:ext cx="9143999" cy="220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4780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398027"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669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8492836"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rtl="1"/>
            <a:r>
              <a:rPr lang="fa-IR" sz="2400" dirty="0">
                <a:cs typeface="B Titr" panose="00000700000000000000" pitchFamily="2" charset="-78"/>
              </a:rPr>
              <a:t>آلاینده ها به </a:t>
            </a:r>
            <a:r>
              <a:rPr lang="fa-IR" sz="2400" u="sng" dirty="0">
                <a:cs typeface="B Titr" panose="00000700000000000000" pitchFamily="2" charset="-78"/>
              </a:rPr>
              <a:t>صورت غیر مستقیم </a:t>
            </a:r>
            <a:r>
              <a:rPr lang="fa-IR" sz="2400" dirty="0">
                <a:cs typeface="B Titr" panose="00000700000000000000" pitchFamily="2" charset="-78"/>
              </a:rPr>
              <a:t>و </a:t>
            </a:r>
            <a:r>
              <a:rPr lang="fa-IR" sz="2400" u="sng" dirty="0">
                <a:cs typeface="B Titr" panose="00000700000000000000" pitchFamily="2" charset="-78"/>
              </a:rPr>
              <a:t>از طریق گیاهان </a:t>
            </a:r>
            <a:r>
              <a:rPr lang="fa-IR" sz="2400" dirty="0">
                <a:cs typeface="B Titr" panose="00000700000000000000" pitchFamily="2" charset="-78"/>
              </a:rPr>
              <a:t>یا </a:t>
            </a:r>
            <a:r>
              <a:rPr lang="fa-IR" sz="2400" dirty="0" smtClean="0">
                <a:cs typeface="B Titr" panose="00000700000000000000" pitchFamily="2" charset="-78"/>
              </a:rPr>
              <a:t>به صورت </a:t>
            </a:r>
            <a:r>
              <a:rPr lang="fa-IR" sz="2400" dirty="0">
                <a:cs typeface="B Titr" panose="00000700000000000000" pitchFamily="2" charset="-78"/>
              </a:rPr>
              <a:t>مستقیم از طریق </a:t>
            </a:r>
            <a:r>
              <a:rPr lang="fa-IR" sz="2400" u="sng" dirty="0">
                <a:cs typeface="B Titr" panose="00000700000000000000" pitchFamily="2" charset="-78"/>
              </a:rPr>
              <a:t>استنشاق یا جذب پوستی روی سلامت انسان و </a:t>
            </a:r>
            <a:r>
              <a:rPr lang="fa-IR" sz="2400" u="sng" dirty="0" smtClean="0">
                <a:cs typeface="B Titr" panose="00000700000000000000" pitchFamily="2" charset="-78"/>
              </a:rPr>
              <a:t>جانوران</a:t>
            </a:r>
            <a:r>
              <a:rPr lang="fa-IR" sz="2400" dirty="0" smtClean="0">
                <a:cs typeface="B Titr" panose="00000700000000000000" pitchFamily="2" charset="-78"/>
              </a:rPr>
              <a:t> تأثیر می گذارند</a:t>
            </a:r>
            <a:r>
              <a:rPr lang="fa-IR" sz="2400" dirty="0">
                <a:cs typeface="B Titr" panose="00000700000000000000" pitchFamily="2" charset="-78"/>
              </a:rPr>
              <a:t>. این </a:t>
            </a:r>
            <a:r>
              <a:rPr lang="fa-IR" sz="2400" dirty="0" smtClean="0">
                <a:cs typeface="B Titr" panose="00000700000000000000" pitchFamily="2" charset="-78"/>
              </a:rPr>
              <a:t>آلاینده ها </a:t>
            </a:r>
            <a:r>
              <a:rPr lang="fa-IR" sz="2400" dirty="0">
                <a:cs typeface="B Titr" panose="00000700000000000000" pitchFamily="2" charset="-78"/>
              </a:rPr>
              <a:t>پس از ورود به بدن موجودات زنده، فعالیت </a:t>
            </a:r>
            <a:r>
              <a:rPr lang="fa-IR" sz="2400" dirty="0" smtClean="0">
                <a:cs typeface="B Titr" panose="00000700000000000000" pitchFamily="2" charset="-78"/>
              </a:rPr>
              <a:t>دستگاه های </a:t>
            </a:r>
            <a:r>
              <a:rPr lang="fa-IR" sz="2400" dirty="0">
                <a:cs typeface="B Titr" panose="00000700000000000000" pitchFamily="2" charset="-78"/>
              </a:rPr>
              <a:t>مختلف بدن را </a:t>
            </a:r>
            <a:r>
              <a:rPr lang="fa-IR" sz="2400" dirty="0" smtClean="0">
                <a:cs typeface="B Titr" panose="00000700000000000000" pitchFamily="2" charset="-78"/>
              </a:rPr>
              <a:t>تحت تأثیر </a:t>
            </a:r>
            <a:r>
              <a:rPr lang="fa-IR" sz="2400" dirty="0">
                <a:cs typeface="B Titr" panose="00000700000000000000" pitchFamily="2" charset="-78"/>
              </a:rPr>
              <a:t>قرار </a:t>
            </a:r>
            <a:r>
              <a:rPr lang="fa-IR" sz="2400" dirty="0" smtClean="0">
                <a:cs typeface="B Titr" panose="00000700000000000000" pitchFamily="2" charset="-78"/>
              </a:rPr>
              <a:t>می دهند.مانند کادمیوم</a:t>
            </a:r>
            <a:endParaRPr lang="fa-IR" sz="2400" dirty="0">
              <a:cs typeface="B Titr" panose="00000700000000000000" pitchFamily="2" charset="-78"/>
            </a:endParaRPr>
          </a:p>
        </p:txBody>
      </p:sp>
      <p:sp>
        <p:nvSpPr>
          <p:cNvPr id="3" name="Rectangle 2"/>
          <p:cNvSpPr/>
          <p:nvPr/>
        </p:nvSpPr>
        <p:spPr>
          <a:xfrm>
            <a:off x="360218" y="221673"/>
            <a:ext cx="8388927"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cs typeface="B Titr" panose="00000700000000000000" pitchFamily="2" charset="-78"/>
              </a:rPr>
              <a:t>آلاینده ها ی خاک چگونه روی سلامتی انسان تاثیر می گذارند؟</a:t>
            </a:r>
            <a:endParaRPr lang="en-US" sz="2400" dirty="0">
              <a:cs typeface="B Titr" panose="00000700000000000000" pitchFamily="2" charset="-78"/>
            </a:endParaRPr>
          </a:p>
        </p:txBody>
      </p:sp>
      <p:sp>
        <p:nvSpPr>
          <p:cNvPr id="4" name="Rectangle 3"/>
          <p:cNvSpPr/>
          <p:nvPr/>
        </p:nvSpPr>
        <p:spPr>
          <a:xfrm>
            <a:off x="381000" y="4191000"/>
            <a:ext cx="8312727"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sz="2800" u="sng" dirty="0">
                <a:cs typeface="B Titr" panose="00000700000000000000" pitchFamily="2" charset="-78"/>
              </a:rPr>
              <a:t>کادمیوم از طریق فاضلاب صنایع </a:t>
            </a:r>
            <a:r>
              <a:rPr lang="fa-IR" sz="2800" u="sng" dirty="0" smtClean="0">
                <a:cs typeface="B Titr" panose="00000700000000000000" pitchFamily="2" charset="-78"/>
              </a:rPr>
              <a:t>رنگ سازی</a:t>
            </a:r>
            <a:r>
              <a:rPr lang="fa-IR" sz="2800" u="sng" dirty="0">
                <a:cs typeface="B Titr" panose="00000700000000000000" pitchFamily="2" charset="-78"/>
              </a:rPr>
              <a:t>، پلاستیک سازی، باتری سازی، عکاسی، کارخانه های ذوب فلزات، کودهای فسفردار و سوخت های فسیلی وارد خاک </a:t>
            </a:r>
            <a:r>
              <a:rPr lang="fa-IR" sz="2800" u="sng" dirty="0" smtClean="0">
                <a:cs typeface="B Titr" panose="00000700000000000000" pitchFamily="2" charset="-78"/>
              </a:rPr>
              <a:t>می شود</a:t>
            </a:r>
            <a:r>
              <a:rPr lang="fa-IR" sz="2800" dirty="0">
                <a:cs typeface="B Titr" panose="00000700000000000000" pitchFamily="2" charset="-78"/>
              </a:rPr>
              <a:t>. این عنصر به آسانی به وسیله گیاه قابل جذب است و باعث بالا رفتن فشار خون ونارسایی کلیه ها در انسان می شود.</a:t>
            </a:r>
          </a:p>
        </p:txBody>
      </p:sp>
      <p:sp>
        <p:nvSpPr>
          <p:cNvPr id="5" name="Rectangle 4"/>
          <p:cNvSpPr/>
          <p:nvPr/>
        </p:nvSpPr>
        <p:spPr>
          <a:xfrm>
            <a:off x="381000" y="3048000"/>
            <a:ext cx="8368145"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400" dirty="0" smtClean="0">
                <a:cs typeface="B Titr" panose="00000700000000000000" pitchFamily="2" charset="-78"/>
              </a:rPr>
              <a:t>روش های ورود کادمیوم به خاک و تاثیرات آن برسلامت انسان</a:t>
            </a:r>
            <a:endParaRPr lang="en-US" sz="2400" dirty="0">
              <a:cs typeface="B Titr" panose="00000700000000000000" pitchFamily="2" charset="-78"/>
            </a:endParaRPr>
          </a:p>
        </p:txBody>
      </p:sp>
    </p:spTree>
    <p:extLst>
      <p:ext uri="{BB962C8B-B14F-4D97-AF65-F5344CB8AC3E}">
        <p14:creationId xmlns:p14="http://schemas.microsoft.com/office/powerpoint/2010/main" val="38544427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62000"/>
            <a:ext cx="86868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sz="2000" dirty="0">
                <a:cs typeface="B Titr" panose="00000700000000000000" pitchFamily="2" charset="-78"/>
              </a:rPr>
              <a:t>نیکل از عناصری است که در صنایع فولاد و فلزات، رنگ سازی، لوازم آرایشی و ادوات برقی از آن استفاده </a:t>
            </a:r>
            <a:r>
              <a:rPr lang="fa-IR" sz="2000" dirty="0" smtClean="0">
                <a:cs typeface="B Titr" panose="00000700000000000000" pitchFamily="2" charset="-78"/>
              </a:rPr>
              <a:t>می شود</a:t>
            </a:r>
            <a:r>
              <a:rPr lang="fa-IR" sz="2000" dirty="0">
                <a:cs typeface="B Titr" panose="00000700000000000000" pitchFamily="2" charset="-78"/>
              </a:rPr>
              <a:t>. با توجه به </a:t>
            </a:r>
            <a:r>
              <a:rPr lang="fa-IR" sz="2000" dirty="0" smtClean="0">
                <a:cs typeface="B Titr" panose="00000700000000000000" pitchFamily="2" charset="-78"/>
              </a:rPr>
              <a:t>اینکه نیکل می تواند </a:t>
            </a:r>
            <a:r>
              <a:rPr lang="fa-IR" sz="2000" dirty="0">
                <a:cs typeface="B Titr" panose="00000700000000000000" pitchFamily="2" charset="-78"/>
              </a:rPr>
              <a:t>به راحتی توسط گیاه جذب شود و سمیت شدیدی ایجاد کند، </a:t>
            </a:r>
            <a:r>
              <a:rPr lang="fa-IR" sz="2000" dirty="0">
                <a:solidFill>
                  <a:schemeClr val="tx1"/>
                </a:solidFill>
                <a:cs typeface="B Titr" panose="00000700000000000000" pitchFamily="2" charset="-78"/>
              </a:rPr>
              <a:t>سبب</a:t>
            </a:r>
            <a:r>
              <a:rPr lang="fa-IR" sz="2000" dirty="0">
                <a:solidFill>
                  <a:srgbClr val="FF0000"/>
                </a:solidFill>
                <a:cs typeface="B Titr" panose="00000700000000000000" pitchFamily="2" charset="-78"/>
              </a:rPr>
              <a:t> زرد شدن گیاهان (کلروز ) </a:t>
            </a:r>
            <a:r>
              <a:rPr lang="fa-IR" sz="2000" dirty="0" smtClean="0">
                <a:cs typeface="B Titr" panose="00000700000000000000" pitchFamily="2" charset="-78"/>
              </a:rPr>
              <a:t>می شود</a:t>
            </a:r>
            <a:r>
              <a:rPr lang="fa-IR" sz="2000" dirty="0">
                <a:cs typeface="B Titr" panose="00000700000000000000" pitchFamily="2" charset="-78"/>
              </a:rPr>
              <a:t>. برخی از آثار آلودگی نیکل، </a:t>
            </a:r>
            <a:r>
              <a:rPr lang="fa-IR" sz="2000" i="1" u="sng" dirty="0">
                <a:cs typeface="B Titr" panose="00000700000000000000" pitchFamily="2" charset="-78"/>
              </a:rPr>
              <a:t>مشکلات دستگاه تنفسی، اختلال در سیستم ایمنی و انواع </a:t>
            </a:r>
            <a:r>
              <a:rPr lang="fa-IR" sz="2000" i="1" u="sng" dirty="0" smtClean="0">
                <a:cs typeface="B Titr" panose="00000700000000000000" pitchFamily="2" charset="-78"/>
              </a:rPr>
              <a:t>سرطان ها </a:t>
            </a:r>
            <a:r>
              <a:rPr lang="fa-IR" sz="2000" i="1" u="sng" dirty="0">
                <a:cs typeface="B Titr" panose="00000700000000000000" pitchFamily="2" charset="-78"/>
              </a:rPr>
              <a:t>در انسان </a:t>
            </a:r>
            <a:r>
              <a:rPr lang="fa-IR" sz="2000" dirty="0">
                <a:cs typeface="B Titr" panose="00000700000000000000" pitchFamily="2" charset="-78"/>
              </a:rPr>
              <a:t>است</a:t>
            </a:r>
            <a:r>
              <a:rPr lang="fa-IR" sz="2000" dirty="0" smtClean="0">
                <a:cs typeface="B Titr" panose="00000700000000000000" pitchFamily="2" charset="-78"/>
              </a:rPr>
              <a:t>.</a:t>
            </a:r>
            <a:endParaRPr lang="fa-IR" sz="2000" dirty="0">
              <a:cs typeface="B Titr" panose="00000700000000000000" pitchFamily="2" charset="-78"/>
            </a:endParaRPr>
          </a:p>
        </p:txBody>
      </p:sp>
      <p:sp>
        <p:nvSpPr>
          <p:cNvPr id="2" name="Rectangle 1"/>
          <p:cNvSpPr/>
          <p:nvPr/>
        </p:nvSpPr>
        <p:spPr>
          <a:xfrm>
            <a:off x="1981200" y="166255"/>
            <a:ext cx="57150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a:cs typeface="B Titr" panose="00000700000000000000" pitchFamily="2" charset="-78"/>
              </a:rPr>
              <a:t>روش های ورود </a:t>
            </a:r>
            <a:r>
              <a:rPr lang="fa-IR" dirty="0" smtClean="0">
                <a:cs typeface="B Titr" panose="00000700000000000000" pitchFamily="2" charset="-78"/>
              </a:rPr>
              <a:t> نیکل به </a:t>
            </a:r>
            <a:r>
              <a:rPr lang="fa-IR" dirty="0">
                <a:cs typeface="B Titr" panose="00000700000000000000" pitchFamily="2" charset="-78"/>
              </a:rPr>
              <a:t>خاک و تاثیرات آن برسلامت انسان</a:t>
            </a:r>
          </a:p>
        </p:txBody>
      </p:sp>
      <p:sp>
        <p:nvSpPr>
          <p:cNvPr id="4" name="Rectangle 3"/>
          <p:cNvSpPr/>
          <p:nvPr/>
        </p:nvSpPr>
        <p:spPr>
          <a:xfrm>
            <a:off x="304800" y="4419600"/>
            <a:ext cx="8652163"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fa-IR" dirty="0" smtClean="0">
                <a:cs typeface="B Titr" panose="00000700000000000000" pitchFamily="2" charset="-78"/>
              </a:rPr>
              <a:t>برای </a:t>
            </a:r>
            <a:r>
              <a:rPr lang="fa-IR" dirty="0">
                <a:cs typeface="B Titr" panose="00000700000000000000" pitchFamily="2" charset="-78"/>
              </a:rPr>
              <a:t>شناسایی آلودگی خاک از استانداردهای کیفیت خاک استفاده می شود. مقادیر استاندارد خاک، استانداردهای عمومی کیفیت هستندکه در کشورهای مختلف برای قانونمند کردن مدیریت خاک های آلوده از آنها استفاده می شود. </a:t>
            </a:r>
            <a:r>
              <a:rPr lang="fa-IR" dirty="0">
                <a:solidFill>
                  <a:srgbClr val="FF0000"/>
                </a:solidFill>
                <a:cs typeface="B Titr" panose="00000700000000000000" pitchFamily="2" charset="-78"/>
              </a:rPr>
              <a:t>زمانی که غلظت آلاینده ها در خاک بیش تر ازمقدار استاندارد باشد، خاک آلوده محسوب </a:t>
            </a:r>
            <a:r>
              <a:rPr lang="fa-IR" dirty="0" smtClean="0">
                <a:solidFill>
                  <a:srgbClr val="FF0000"/>
                </a:solidFill>
                <a:cs typeface="B Titr" panose="00000700000000000000" pitchFamily="2" charset="-78"/>
              </a:rPr>
              <a:t>می شود</a:t>
            </a:r>
            <a:r>
              <a:rPr lang="fa-IR" dirty="0" smtClean="0">
                <a:cs typeface="B Titr" panose="00000700000000000000" pitchFamily="2" charset="-78"/>
              </a:rPr>
              <a:t> </a:t>
            </a:r>
            <a:r>
              <a:rPr lang="fa-IR" dirty="0">
                <a:cs typeface="B Titr" panose="00000700000000000000" pitchFamily="2" charset="-78"/>
              </a:rPr>
              <a:t>و آثار سوء بر سلامتی انسان و یا سایر موجودات زنده می </a:t>
            </a:r>
            <a:r>
              <a:rPr lang="fa-IR" u="sng" dirty="0">
                <a:solidFill>
                  <a:schemeClr val="tx1"/>
                </a:solidFill>
                <a:cs typeface="B Titr" panose="00000700000000000000" pitchFamily="2" charset="-78"/>
              </a:rPr>
              <a:t>گذارد.در صورتی که </a:t>
            </a:r>
            <a:r>
              <a:rPr lang="fa-IR" u="sng" dirty="0">
                <a:solidFill>
                  <a:srgbClr val="FF0000"/>
                </a:solidFill>
                <a:cs typeface="B Titr" panose="00000700000000000000" pitchFamily="2" charset="-78"/>
              </a:rPr>
              <a:t>میزان آلاینده ها بیش از مقدار استاندارد باشد، ابتدا باید منبع آلاینده حذف و سپس اقدام به برطرف کردن آلودگی خاک کرد.</a:t>
            </a:r>
          </a:p>
        </p:txBody>
      </p:sp>
      <p:sp>
        <p:nvSpPr>
          <p:cNvPr id="5" name="Rectangle 4"/>
          <p:cNvSpPr/>
          <p:nvPr/>
        </p:nvSpPr>
        <p:spPr>
          <a:xfrm>
            <a:off x="270162" y="2251364"/>
            <a:ext cx="8686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روش های پیش گیری از آلودگی خاک</a:t>
            </a:r>
            <a:endParaRPr lang="en-US" dirty="0">
              <a:cs typeface="B Titr" panose="00000700000000000000" pitchFamily="2" charset="-78"/>
            </a:endParaRPr>
          </a:p>
        </p:txBody>
      </p:sp>
      <p:sp>
        <p:nvSpPr>
          <p:cNvPr id="7" name="Rectangle 6"/>
          <p:cNvSpPr/>
          <p:nvPr/>
        </p:nvSpPr>
        <p:spPr>
          <a:xfrm>
            <a:off x="304800" y="2895600"/>
            <a:ext cx="867294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dirty="0">
                <a:cs typeface="B Titr" panose="00000700000000000000" pitchFamily="2" charset="-78"/>
              </a:rPr>
              <a:t>برای پیش گیری از آلودگی خاک، باید از ورود انواع آلاینده ها مانند فاضلاب، پسماند و آلاینده های گازی به خاک جلوگیری کرد.</a:t>
            </a:r>
          </a:p>
        </p:txBody>
      </p:sp>
      <p:sp>
        <p:nvSpPr>
          <p:cNvPr id="8" name="Rectangle 7"/>
          <p:cNvSpPr/>
          <p:nvPr/>
        </p:nvSpPr>
        <p:spPr>
          <a:xfrm>
            <a:off x="304799" y="3733800"/>
            <a:ext cx="8652163"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راه های شناسایی و مقابله با  آلودگی خاک:</a:t>
            </a:r>
            <a:endParaRPr lang="en-US" dirty="0">
              <a:cs typeface="B Titr" panose="00000700000000000000" pitchFamily="2" charset="-78"/>
            </a:endParaRPr>
          </a:p>
        </p:txBody>
      </p:sp>
    </p:spTree>
    <p:extLst>
      <p:ext uri="{BB962C8B-B14F-4D97-AF65-F5344CB8AC3E}">
        <p14:creationId xmlns:p14="http://schemas.microsoft.com/office/powerpoint/2010/main" val="18944452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09549"/>
            <a:ext cx="9144000" cy="212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8404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3175"/>
            <a:ext cx="9144000" cy="249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2300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ircle(in)">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76200"/>
            <a:ext cx="3773790"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400" dirty="0" smtClean="0">
                <a:cs typeface="B Titr" panose="00000700000000000000" pitchFamily="2" charset="-78"/>
              </a:rPr>
              <a:t>تجربه های </a:t>
            </a:r>
            <a:r>
              <a:rPr lang="fa-IR" sz="2400" dirty="0">
                <a:cs typeface="B Titr" panose="00000700000000000000" pitchFamily="2" charset="-78"/>
              </a:rPr>
              <a:t>موفق در حفاظت خاک</a:t>
            </a:r>
            <a:endParaRPr lang="en-US" sz="2400" dirty="0">
              <a:cs typeface="B Titr" panose="00000700000000000000" pitchFamily="2" charset="-78"/>
            </a:endParaRPr>
          </a:p>
        </p:txBody>
      </p:sp>
      <p:sp>
        <p:nvSpPr>
          <p:cNvPr id="3" name="Rectangle 2"/>
          <p:cNvSpPr/>
          <p:nvPr/>
        </p:nvSpPr>
        <p:spPr>
          <a:xfrm>
            <a:off x="228599" y="1236518"/>
            <a:ext cx="8762998"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sz="3600" dirty="0">
                <a:cs typeface="B Titr" panose="00000700000000000000" pitchFamily="2" charset="-78"/>
              </a:rPr>
              <a:t>رفع آلودگی خاک فرایندی طولانی مدت و پرهزینه است و به </a:t>
            </a:r>
            <a:r>
              <a:rPr lang="fa-IR" sz="3600" dirty="0" smtClean="0">
                <a:cs typeface="B Titr" panose="00000700000000000000" pitchFamily="2" charset="-78"/>
              </a:rPr>
              <a:t>روش های </a:t>
            </a:r>
            <a:r>
              <a:rPr lang="fa-IR" sz="3600" dirty="0">
                <a:cs typeface="B Titr" panose="00000700000000000000" pitchFamily="2" charset="-78"/>
              </a:rPr>
              <a:t>مختلف شیمیایی ، فیزیکی و زیستی انجام </a:t>
            </a:r>
            <a:r>
              <a:rPr lang="fa-IR" sz="3600" dirty="0" smtClean="0">
                <a:cs typeface="B Titr" panose="00000700000000000000" pitchFamily="2" charset="-78"/>
              </a:rPr>
              <a:t>می گیرد</a:t>
            </a:r>
            <a:r>
              <a:rPr lang="fa-IR" sz="3600" dirty="0">
                <a:cs typeface="B Titr" panose="00000700000000000000" pitchFamily="2" charset="-78"/>
              </a:rPr>
              <a:t>. کم </a:t>
            </a:r>
            <a:r>
              <a:rPr lang="fa-IR" sz="3600" dirty="0" smtClean="0">
                <a:cs typeface="B Titr" panose="00000700000000000000" pitchFamily="2" charset="-78"/>
              </a:rPr>
              <a:t>هزینه ترین و</a:t>
            </a:r>
            <a:r>
              <a:rPr lang="fa-IR" sz="3600" dirty="0">
                <a:cs typeface="B Titr" panose="00000700000000000000" pitchFamily="2" charset="-78"/>
              </a:rPr>
              <a:t>کم خطرترین این </a:t>
            </a:r>
            <a:r>
              <a:rPr lang="fa-IR" sz="3600" dirty="0" smtClean="0">
                <a:cs typeface="B Titr" panose="00000700000000000000" pitchFamily="2" charset="-78"/>
              </a:rPr>
              <a:t>روش ها </a:t>
            </a:r>
            <a:r>
              <a:rPr lang="fa-IR" sz="3600" dirty="0">
                <a:solidFill>
                  <a:srgbClr val="FF0000"/>
                </a:solidFill>
                <a:cs typeface="B Titr" panose="00000700000000000000" pitchFamily="2" charset="-78"/>
              </a:rPr>
              <a:t>حذف زیستی آلودگی </a:t>
            </a:r>
            <a:r>
              <a:rPr lang="fa-IR" sz="3600" dirty="0">
                <a:cs typeface="B Titr" panose="00000700000000000000" pitchFamily="2" charset="-78"/>
              </a:rPr>
              <a:t>است که معمولاً به وسیله برخی از موجودات زنده صورت </a:t>
            </a:r>
            <a:r>
              <a:rPr lang="fa-IR" sz="3600" dirty="0" smtClean="0">
                <a:cs typeface="B Titr" panose="00000700000000000000" pitchFamily="2" charset="-78"/>
              </a:rPr>
              <a:t>می گیرد </a:t>
            </a:r>
            <a:r>
              <a:rPr lang="fa-IR" sz="3600" dirty="0">
                <a:cs typeface="B Titr" panose="00000700000000000000" pitchFamily="2" charset="-78"/>
              </a:rPr>
              <a:t>و آن را </a:t>
            </a:r>
            <a:r>
              <a:rPr lang="fa-IR" sz="3600" dirty="0">
                <a:solidFill>
                  <a:srgbClr val="FF0000"/>
                </a:solidFill>
                <a:cs typeface="B Titr" panose="00000700000000000000" pitchFamily="2" charset="-78"/>
              </a:rPr>
              <a:t>زیست پالایی </a:t>
            </a:r>
            <a:r>
              <a:rPr lang="fa-IR" sz="3600" dirty="0" smtClean="0">
                <a:cs typeface="B Titr" panose="00000700000000000000" pitchFamily="2" charset="-78"/>
              </a:rPr>
              <a:t>می گویند.</a:t>
            </a:r>
          </a:p>
          <a:p>
            <a:pPr algn="just" rtl="1"/>
            <a:r>
              <a:rPr lang="fa-IR" sz="3600" dirty="0" smtClean="0">
                <a:cs typeface="B Titr" panose="00000700000000000000" pitchFamily="2" charset="-78"/>
              </a:rPr>
              <a:t> </a:t>
            </a:r>
            <a:r>
              <a:rPr lang="fa-IR" sz="3600" dirty="0">
                <a:solidFill>
                  <a:srgbClr val="FF0000"/>
                </a:solidFill>
                <a:cs typeface="B Titr" panose="00000700000000000000" pitchFamily="2" charset="-78"/>
              </a:rPr>
              <a:t>گیاه پالایی </a:t>
            </a:r>
            <a:r>
              <a:rPr lang="fa-IR" sz="3600" dirty="0">
                <a:cs typeface="B Titr" panose="00000700000000000000" pitchFamily="2" charset="-78"/>
              </a:rPr>
              <a:t>رفع آلودگی خاک توسط گیاهان </a:t>
            </a:r>
            <a:r>
              <a:rPr lang="fa-IR" sz="3600" dirty="0" smtClean="0">
                <a:cs typeface="B Titr" panose="00000700000000000000" pitchFamily="2" charset="-78"/>
              </a:rPr>
              <a:t>است.</a:t>
            </a:r>
            <a:endParaRPr lang="en-US" sz="3600" dirty="0">
              <a:cs typeface="B Titr" panose="00000700000000000000" pitchFamily="2" charset="-78"/>
            </a:endParaRPr>
          </a:p>
        </p:txBody>
      </p:sp>
      <p:sp>
        <p:nvSpPr>
          <p:cNvPr id="4" name="Rectangle 3"/>
          <p:cNvSpPr/>
          <p:nvPr/>
        </p:nvSpPr>
        <p:spPr>
          <a:xfrm>
            <a:off x="304799" y="647700"/>
            <a:ext cx="8610599"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sz="2400" dirty="0">
                <a:cs typeface="B Titr" panose="00000700000000000000" pitchFamily="2" charset="-78"/>
              </a:rPr>
              <a:t>کم هزینه ترین وکم </a:t>
            </a:r>
            <a:r>
              <a:rPr lang="fa-IR" sz="2400" dirty="0" smtClean="0">
                <a:cs typeface="B Titr" panose="00000700000000000000" pitchFamily="2" charset="-78"/>
              </a:rPr>
              <a:t>خطرترین روش برای رفع آلودگی خاک:</a:t>
            </a:r>
            <a:endParaRPr lang="en-US" sz="2400" dirty="0">
              <a:cs typeface="B Titr" panose="00000700000000000000" pitchFamily="2" charset="-78"/>
            </a:endParaRPr>
          </a:p>
        </p:txBody>
      </p:sp>
      <p:sp>
        <p:nvSpPr>
          <p:cNvPr id="5" name="Rectangle 4"/>
          <p:cNvSpPr/>
          <p:nvPr/>
        </p:nvSpPr>
        <p:spPr>
          <a:xfrm>
            <a:off x="6676540" y="5334000"/>
            <a:ext cx="2315057" cy="64633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3600" dirty="0">
                <a:cs typeface="B Titr" panose="00000700000000000000" pitchFamily="2" charset="-78"/>
              </a:rPr>
              <a:t>زیست پالایی</a:t>
            </a:r>
            <a:r>
              <a:rPr lang="fa-IR" sz="3600" dirty="0">
                <a:solidFill>
                  <a:srgbClr val="FF0000"/>
                </a:solidFill>
                <a:cs typeface="B Titr" panose="00000700000000000000" pitchFamily="2" charset="-78"/>
              </a:rPr>
              <a:t> </a:t>
            </a:r>
            <a:endParaRPr lang="en-US" dirty="0"/>
          </a:p>
        </p:txBody>
      </p:sp>
      <p:sp>
        <p:nvSpPr>
          <p:cNvPr id="6" name="Rectangle 5"/>
          <p:cNvSpPr/>
          <p:nvPr/>
        </p:nvSpPr>
        <p:spPr>
          <a:xfrm>
            <a:off x="6676540" y="6130636"/>
            <a:ext cx="229427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a-IR" sz="3600" dirty="0">
                <a:solidFill>
                  <a:schemeClr val="tx1"/>
                </a:solidFill>
                <a:cs typeface="B Titr" panose="00000700000000000000" pitchFamily="2" charset="-78"/>
              </a:rPr>
              <a:t>گیاه پالایی </a:t>
            </a:r>
            <a:endParaRPr lang="en-US" dirty="0">
              <a:solidFill>
                <a:schemeClr val="tx1"/>
              </a:solidFill>
            </a:endParaRPr>
          </a:p>
        </p:txBody>
      </p:sp>
      <p:sp>
        <p:nvSpPr>
          <p:cNvPr id="8" name="Rectangle 7"/>
          <p:cNvSpPr/>
          <p:nvPr/>
        </p:nvSpPr>
        <p:spPr>
          <a:xfrm>
            <a:off x="76200" y="5395555"/>
            <a:ext cx="6447941"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a-IR" sz="2800" dirty="0">
                <a:solidFill>
                  <a:schemeClr val="tx1"/>
                </a:solidFill>
                <a:cs typeface="B Titr" panose="00000700000000000000" pitchFamily="2" charset="-78"/>
              </a:rPr>
              <a:t>حذف زیستی </a:t>
            </a:r>
            <a:r>
              <a:rPr lang="fa-IR" sz="2800" dirty="0" smtClean="0">
                <a:solidFill>
                  <a:schemeClr val="tx1"/>
                </a:solidFill>
                <a:cs typeface="B Titr" panose="00000700000000000000" pitchFamily="2" charset="-78"/>
              </a:rPr>
              <a:t>آلودگی توسط برخی موجودات زنده </a:t>
            </a:r>
            <a:endParaRPr lang="en-US" sz="1400" dirty="0">
              <a:solidFill>
                <a:schemeClr val="tx1"/>
              </a:solidFill>
            </a:endParaRPr>
          </a:p>
        </p:txBody>
      </p:sp>
      <p:sp>
        <p:nvSpPr>
          <p:cNvPr id="9" name="Rectangle 8"/>
          <p:cNvSpPr/>
          <p:nvPr/>
        </p:nvSpPr>
        <p:spPr>
          <a:xfrm>
            <a:off x="76200" y="6192191"/>
            <a:ext cx="6447941"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rtl="1"/>
            <a:r>
              <a:rPr lang="fa-IR" sz="2800" dirty="0">
                <a:solidFill>
                  <a:srgbClr val="000000"/>
                </a:solidFill>
                <a:cs typeface="B Titr" panose="00000700000000000000" pitchFamily="2" charset="-78"/>
              </a:rPr>
              <a:t>رفع آلودگی خاک توسط گیاهان است.</a:t>
            </a:r>
            <a:endParaRPr lang="en-US" sz="2800" dirty="0">
              <a:solidFill>
                <a:srgbClr val="000000"/>
              </a:solidFill>
              <a:cs typeface="B Titr" panose="00000700000000000000" pitchFamily="2" charset="-78"/>
            </a:endParaRPr>
          </a:p>
        </p:txBody>
      </p:sp>
    </p:spTree>
    <p:extLst>
      <p:ext uri="{BB962C8B-B14F-4D97-AF65-F5344CB8AC3E}">
        <p14:creationId xmlns:p14="http://schemas.microsoft.com/office/powerpoint/2010/main" val="4485775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416" y="1323109"/>
            <a:ext cx="460375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6782" y="3903161"/>
            <a:ext cx="2297834"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rtl="1"/>
            <a:r>
              <a:rPr lang="fa-IR" sz="2400" b="1" dirty="0">
                <a:latin typeface="Adobe Arabic" panose="02040503050201020203" pitchFamily="18" charset="-78"/>
                <a:cs typeface="Adobe Arabic" panose="02040503050201020203" pitchFamily="18" charset="-78"/>
              </a:rPr>
              <a:t>ترشحات ريشه گياه جامعه ميکروبی را </a:t>
            </a:r>
            <a:r>
              <a:rPr lang="fa-IR" sz="2400" b="1" dirty="0" smtClean="0">
                <a:latin typeface="Adobe Arabic" panose="02040503050201020203" pitchFamily="18" charset="-78"/>
                <a:cs typeface="Adobe Arabic" panose="02040503050201020203" pitchFamily="18" charset="-78"/>
              </a:rPr>
              <a:t>افزايش</a:t>
            </a:r>
            <a:r>
              <a:rPr lang="en-US" sz="2400" b="1" dirty="0" smtClean="0">
                <a:latin typeface="Adobe Arabic" panose="02040503050201020203" pitchFamily="18" charset="-78"/>
                <a:cs typeface="Adobe Arabic" panose="02040503050201020203" pitchFamily="18" charset="-78"/>
              </a:rPr>
              <a:t> </a:t>
            </a:r>
            <a:r>
              <a:rPr lang="fa-IR" sz="2400" b="1" dirty="0" smtClean="0">
                <a:latin typeface="Adobe Arabic" panose="02040503050201020203" pitchFamily="18" charset="-78"/>
                <a:cs typeface="Adobe Arabic" panose="02040503050201020203" pitchFamily="18" charset="-78"/>
              </a:rPr>
              <a:t>و </a:t>
            </a:r>
            <a:r>
              <a:rPr lang="fa-IR" sz="2400" b="1" dirty="0">
                <a:latin typeface="Adobe Arabic" panose="02040503050201020203" pitchFamily="18" charset="-78"/>
                <a:cs typeface="Adobe Arabic" panose="02040503050201020203" pitchFamily="18" charset="-78"/>
              </a:rPr>
              <a:t>تجزيه هيدروکربن</a:t>
            </a:r>
            <a:r>
              <a:rPr lang="en-US" sz="2400" b="1" dirty="0">
                <a:latin typeface="Adobe Arabic" panose="02040503050201020203" pitchFamily="18" charset="-78"/>
                <a:cs typeface="Adobe Arabic" panose="02040503050201020203" pitchFamily="18" charset="-78"/>
              </a:rPr>
              <a:t> </a:t>
            </a:r>
            <a:r>
              <a:rPr lang="fa-IR" sz="2400" b="1" dirty="0">
                <a:latin typeface="Adobe Arabic" panose="02040503050201020203" pitchFamily="18" charset="-78"/>
                <a:cs typeface="Adobe Arabic" panose="02040503050201020203" pitchFamily="18" charset="-78"/>
              </a:rPr>
              <a:t>های نفتی را سريع می</a:t>
            </a:r>
            <a:r>
              <a:rPr lang="en-US" sz="2400" b="1" dirty="0">
                <a:latin typeface="Adobe Arabic" panose="02040503050201020203" pitchFamily="18" charset="-78"/>
                <a:cs typeface="Adobe Arabic" panose="02040503050201020203" pitchFamily="18" charset="-78"/>
              </a:rPr>
              <a:t> </a:t>
            </a:r>
            <a:r>
              <a:rPr lang="fa-IR" sz="2400" b="1" dirty="0" smtClean="0">
                <a:latin typeface="Adobe Arabic" panose="02040503050201020203" pitchFamily="18" charset="-78"/>
                <a:cs typeface="Adobe Arabic" panose="02040503050201020203" pitchFamily="18" charset="-78"/>
              </a:rPr>
              <a:t>کند</a:t>
            </a:r>
            <a:r>
              <a:rPr lang="en-US" sz="2400" b="1" dirty="0" smtClean="0">
                <a:latin typeface="Adobe Arabic" panose="02040503050201020203" pitchFamily="18" charset="-78"/>
                <a:cs typeface="Adobe Arabic" panose="02040503050201020203" pitchFamily="18" charset="-78"/>
              </a:rPr>
              <a:t>.</a:t>
            </a:r>
            <a:endParaRPr lang="en-US" sz="2400" b="1" dirty="0">
              <a:latin typeface="Adobe Arabic" panose="02040503050201020203" pitchFamily="18" charset="-78"/>
              <a:cs typeface="Adobe Arabic" panose="02040503050201020203" pitchFamily="18" charset="-78"/>
            </a:endParaRPr>
          </a:p>
        </p:txBody>
      </p:sp>
      <p:sp>
        <p:nvSpPr>
          <p:cNvPr id="3" name="Rectangle 2"/>
          <p:cNvSpPr/>
          <p:nvPr/>
        </p:nvSpPr>
        <p:spPr>
          <a:xfrm>
            <a:off x="2819400" y="443345"/>
            <a:ext cx="266700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rtl="1"/>
            <a:r>
              <a:rPr lang="fa-IR" sz="2000" b="1" dirty="0">
                <a:latin typeface="Adobe Arabic" panose="02040503050201020203" pitchFamily="18" charset="-78"/>
                <a:cs typeface="Adobe Arabic" panose="02040503050201020203" pitchFamily="18" charset="-78"/>
              </a:rPr>
              <a:t>تبخير و تعرق </a:t>
            </a:r>
            <a:r>
              <a:rPr lang="fa-IR" sz="2000" b="1" dirty="0" smtClean="0">
                <a:latin typeface="Adobe Arabic" panose="02040503050201020203" pitchFamily="18" charset="-78"/>
                <a:cs typeface="Adobe Arabic" panose="02040503050201020203" pitchFamily="18" charset="-78"/>
              </a:rPr>
              <a:t>هيدروکربن</a:t>
            </a:r>
            <a:r>
              <a:rPr lang="en-US" sz="2000" b="1" dirty="0" smtClean="0">
                <a:latin typeface="Adobe Arabic" panose="02040503050201020203" pitchFamily="18" charset="-78"/>
                <a:cs typeface="Adobe Arabic" panose="02040503050201020203" pitchFamily="18" charset="-78"/>
              </a:rPr>
              <a:t> </a:t>
            </a:r>
            <a:r>
              <a:rPr lang="fa-IR" sz="2000" b="1" dirty="0" smtClean="0">
                <a:latin typeface="Adobe Arabic" panose="02040503050201020203" pitchFamily="18" charset="-78"/>
                <a:cs typeface="Adobe Arabic" panose="02040503050201020203" pitchFamily="18" charset="-78"/>
              </a:rPr>
              <a:t>های </a:t>
            </a:r>
            <a:r>
              <a:rPr lang="fa-IR" sz="2000" b="1" dirty="0">
                <a:latin typeface="Adobe Arabic" panose="02040503050201020203" pitchFamily="18" charset="-78"/>
                <a:cs typeface="Adobe Arabic" panose="02040503050201020203" pitchFamily="18" charset="-78"/>
              </a:rPr>
              <a:t>فرار را در </a:t>
            </a:r>
            <a:r>
              <a:rPr lang="fa-IR" sz="2000" b="1" dirty="0" smtClean="0">
                <a:latin typeface="Adobe Arabic" panose="02040503050201020203" pitchFamily="18" charset="-78"/>
                <a:cs typeface="Adobe Arabic" panose="02040503050201020203" pitchFamily="18" charset="-78"/>
              </a:rPr>
              <a:t>گياه</a:t>
            </a:r>
            <a:r>
              <a:rPr lang="en-US" sz="2000" b="1" dirty="0" smtClean="0">
                <a:latin typeface="Adobe Arabic" panose="02040503050201020203" pitchFamily="18" charset="-78"/>
                <a:cs typeface="Adobe Arabic" panose="02040503050201020203" pitchFamily="18" charset="-78"/>
              </a:rPr>
              <a:t> </a:t>
            </a:r>
            <a:r>
              <a:rPr lang="fa-IR" sz="2000" b="1" dirty="0" smtClean="0">
                <a:latin typeface="Adobe Arabic" panose="02040503050201020203" pitchFamily="18" charset="-78"/>
                <a:cs typeface="Adobe Arabic" panose="02040503050201020203" pitchFamily="18" charset="-78"/>
              </a:rPr>
              <a:t>انتقال </a:t>
            </a:r>
            <a:r>
              <a:rPr lang="fa-IR" sz="2000" b="1" dirty="0">
                <a:latin typeface="Adobe Arabic" panose="02040503050201020203" pitchFamily="18" charset="-78"/>
                <a:cs typeface="Adobe Arabic" panose="02040503050201020203" pitchFamily="18" charset="-78"/>
              </a:rPr>
              <a:t>داده و از خاک به اتمسفر انتقال می</a:t>
            </a:r>
            <a:r>
              <a:rPr lang="en-US" sz="2000" b="1" dirty="0">
                <a:latin typeface="Adobe Arabic" panose="02040503050201020203" pitchFamily="18" charset="-78"/>
                <a:cs typeface="Adobe Arabic" panose="02040503050201020203" pitchFamily="18" charset="-78"/>
              </a:rPr>
              <a:t> </a:t>
            </a:r>
            <a:r>
              <a:rPr lang="fa-IR" sz="2000" b="1" dirty="0" smtClean="0">
                <a:latin typeface="Adobe Arabic" panose="02040503050201020203" pitchFamily="18" charset="-78"/>
                <a:cs typeface="Adobe Arabic" panose="02040503050201020203" pitchFamily="18" charset="-78"/>
              </a:rPr>
              <a:t>دهند</a:t>
            </a:r>
            <a:r>
              <a:rPr lang="en-US" sz="2000" b="1" smtClean="0">
                <a:latin typeface="Adobe Arabic" panose="02040503050201020203" pitchFamily="18" charset="-78"/>
                <a:cs typeface="Adobe Arabic" panose="02040503050201020203" pitchFamily="18" charset="-78"/>
              </a:rPr>
              <a:t>.</a:t>
            </a:r>
            <a:endParaRPr lang="fa-IR" sz="2000" b="1" dirty="0">
              <a:latin typeface="Adobe Arabic" panose="02040503050201020203" pitchFamily="18" charset="-78"/>
              <a:cs typeface="Adobe Arabic" panose="02040503050201020203" pitchFamily="18" charset="-78"/>
            </a:endParaRPr>
          </a:p>
        </p:txBody>
      </p:sp>
      <p:sp>
        <p:nvSpPr>
          <p:cNvPr id="4" name="Rectangle 3"/>
          <p:cNvSpPr/>
          <p:nvPr/>
        </p:nvSpPr>
        <p:spPr>
          <a:xfrm>
            <a:off x="152400" y="2521941"/>
            <a:ext cx="231370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rtl="1"/>
            <a:r>
              <a:rPr lang="fa-IR" sz="2400" b="1" dirty="0">
                <a:latin typeface="Adobe Arabic" panose="02040503050201020203" pitchFamily="18" charset="-78"/>
                <a:cs typeface="Adobe Arabic" panose="02040503050201020203" pitchFamily="18" charset="-78"/>
              </a:rPr>
              <a:t>هيدروکربنهای نفتی </a:t>
            </a:r>
            <a:r>
              <a:rPr lang="fa-IR" sz="2400" b="1" dirty="0" smtClean="0">
                <a:latin typeface="Adobe Arabic" panose="02040503050201020203" pitchFamily="18" charset="-78"/>
                <a:cs typeface="Adobe Arabic" panose="02040503050201020203" pitchFamily="18" charset="-78"/>
              </a:rPr>
              <a:t>می</a:t>
            </a:r>
            <a:r>
              <a:rPr lang="en-US" sz="2400" b="1" dirty="0" smtClean="0">
                <a:latin typeface="Adobe Arabic" panose="02040503050201020203" pitchFamily="18" charset="-78"/>
                <a:cs typeface="Adobe Arabic" panose="02040503050201020203" pitchFamily="18" charset="-78"/>
              </a:rPr>
              <a:t> </a:t>
            </a:r>
            <a:r>
              <a:rPr lang="fa-IR" sz="2400" b="1" dirty="0" smtClean="0">
                <a:latin typeface="Adobe Arabic" panose="02040503050201020203" pitchFamily="18" charset="-78"/>
                <a:cs typeface="Adobe Arabic" panose="02040503050201020203" pitchFamily="18" charset="-78"/>
              </a:rPr>
              <a:t>توانند در</a:t>
            </a:r>
            <a:r>
              <a:rPr lang="fa-IR" sz="2400" b="1" dirty="0">
                <a:latin typeface="Adobe Arabic" panose="02040503050201020203" pitchFamily="18" charset="-78"/>
                <a:cs typeface="Adobe Arabic" panose="02040503050201020203" pitchFamily="18" charset="-78"/>
              </a:rPr>
              <a:t>گياه تجزيه يا تجمع يابند</a:t>
            </a:r>
            <a:r>
              <a:rPr lang="en-US" sz="2400" b="1" dirty="0" smtClean="0">
                <a:latin typeface="Adobe Arabic" panose="02040503050201020203" pitchFamily="18" charset="-78"/>
                <a:cs typeface="Adobe Arabic" panose="02040503050201020203" pitchFamily="18" charset="-78"/>
              </a:rPr>
              <a:t>.</a:t>
            </a:r>
            <a:endParaRPr lang="en-US" sz="2400" b="1" dirty="0">
              <a:latin typeface="Adobe Arabic" panose="02040503050201020203" pitchFamily="18" charset="-78"/>
              <a:cs typeface="Adobe Arabic" panose="02040503050201020203" pitchFamily="18" charset="-78"/>
            </a:endParaRPr>
          </a:p>
        </p:txBody>
      </p:sp>
      <p:sp>
        <p:nvSpPr>
          <p:cNvPr id="5" name="Rectangle 4"/>
          <p:cNvSpPr/>
          <p:nvPr/>
        </p:nvSpPr>
        <p:spPr>
          <a:xfrm>
            <a:off x="304800" y="5103490"/>
            <a:ext cx="28194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rtl="1"/>
            <a:r>
              <a:rPr lang="fa-IR" sz="2400" b="1" dirty="0" smtClean="0">
                <a:latin typeface="Adobe Arabic" panose="02040503050201020203" pitchFamily="18" charset="-78"/>
                <a:cs typeface="Adobe Arabic" panose="02040503050201020203" pitchFamily="18" charset="-78"/>
              </a:rPr>
              <a:t>ريشه</a:t>
            </a:r>
            <a:r>
              <a:rPr lang="en-US" sz="2400" b="1" dirty="0" smtClean="0">
                <a:latin typeface="Adobe Arabic" panose="02040503050201020203" pitchFamily="18" charset="-78"/>
                <a:cs typeface="Adobe Arabic" panose="02040503050201020203" pitchFamily="18" charset="-78"/>
              </a:rPr>
              <a:t> </a:t>
            </a:r>
            <a:r>
              <a:rPr lang="fa-IR" sz="2400" b="1" dirty="0" smtClean="0">
                <a:latin typeface="Adobe Arabic" panose="02040503050201020203" pitchFamily="18" charset="-78"/>
                <a:cs typeface="Adobe Arabic" panose="02040503050201020203" pitchFamily="18" charset="-78"/>
              </a:rPr>
              <a:t>های </a:t>
            </a:r>
            <a:r>
              <a:rPr lang="fa-IR" sz="2400" b="1" dirty="0">
                <a:latin typeface="Adobe Arabic" panose="02040503050201020203" pitchFamily="18" charset="-78"/>
                <a:cs typeface="Adobe Arabic" panose="02040503050201020203" pitchFamily="18" charset="-78"/>
              </a:rPr>
              <a:t>گياه ممکن است که </a:t>
            </a:r>
            <a:r>
              <a:rPr lang="fa-IR" sz="2400" b="1" dirty="0" smtClean="0">
                <a:latin typeface="Adobe Arabic" panose="02040503050201020203" pitchFamily="18" charset="-78"/>
                <a:cs typeface="Adobe Arabic" panose="02040503050201020203" pitchFamily="18" charset="-78"/>
              </a:rPr>
              <a:t>هيدروکربن</a:t>
            </a:r>
            <a:r>
              <a:rPr lang="en-US" sz="2400" b="1" dirty="0" smtClean="0">
                <a:latin typeface="Adobe Arabic" panose="02040503050201020203" pitchFamily="18" charset="-78"/>
                <a:cs typeface="Adobe Arabic" panose="02040503050201020203" pitchFamily="18" charset="-78"/>
              </a:rPr>
              <a:t> </a:t>
            </a:r>
            <a:r>
              <a:rPr lang="fa-IR" sz="2400" b="1" dirty="0" smtClean="0">
                <a:latin typeface="Adobe Arabic" panose="02040503050201020203" pitchFamily="18" charset="-78"/>
                <a:cs typeface="Adobe Arabic" panose="02040503050201020203" pitchFamily="18" charset="-78"/>
              </a:rPr>
              <a:t>های</a:t>
            </a:r>
            <a:r>
              <a:rPr lang="en-US" sz="2400" b="1" dirty="0" smtClean="0">
                <a:latin typeface="Adobe Arabic" panose="02040503050201020203" pitchFamily="18" charset="-78"/>
                <a:cs typeface="Adobe Arabic" panose="02040503050201020203" pitchFamily="18" charset="-78"/>
              </a:rPr>
              <a:t> </a:t>
            </a:r>
            <a:r>
              <a:rPr lang="fa-IR" sz="2400" b="1" dirty="0" smtClean="0">
                <a:latin typeface="Adobe Arabic" panose="02040503050201020203" pitchFamily="18" charset="-78"/>
                <a:cs typeface="Adobe Arabic" panose="02040503050201020203" pitchFamily="18" charset="-78"/>
              </a:rPr>
              <a:t>نفتی </a:t>
            </a:r>
            <a:r>
              <a:rPr lang="fa-IR" sz="2400" b="1" dirty="0">
                <a:latin typeface="Adobe Arabic" panose="02040503050201020203" pitchFamily="18" charset="-78"/>
                <a:cs typeface="Adobe Arabic" panose="02040503050201020203" pitchFamily="18" charset="-78"/>
              </a:rPr>
              <a:t>را در سطح خودشان جذب کنند</a:t>
            </a:r>
            <a:r>
              <a:rPr lang="en-US" sz="2400" b="1" dirty="0" smtClean="0">
                <a:latin typeface="Adobe Arabic" panose="02040503050201020203" pitchFamily="18" charset="-78"/>
                <a:cs typeface="Adobe Arabic" panose="02040503050201020203" pitchFamily="18" charset="-78"/>
              </a:rPr>
              <a:t>.</a:t>
            </a:r>
            <a:endParaRPr lang="en-US" sz="2400" b="1" dirty="0">
              <a:latin typeface="Adobe Arabic" panose="02040503050201020203" pitchFamily="18" charset="-78"/>
              <a:cs typeface="Adobe Arabic" panose="02040503050201020203" pitchFamily="18" charset="-78"/>
            </a:endParaRPr>
          </a:p>
        </p:txBody>
      </p:sp>
      <p:sp>
        <p:nvSpPr>
          <p:cNvPr id="6" name="Rectangle 5"/>
          <p:cNvSpPr/>
          <p:nvPr/>
        </p:nvSpPr>
        <p:spPr>
          <a:xfrm>
            <a:off x="4273117" y="5605894"/>
            <a:ext cx="31242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fa-IR" sz="2400" b="1" dirty="0" smtClean="0">
                <a:latin typeface="Adobe Arabic" panose="02040503050201020203" pitchFamily="18" charset="-78"/>
                <a:cs typeface="Adobe Arabic" panose="02040503050201020203" pitchFamily="18" charset="-78"/>
              </a:rPr>
              <a:t>هيدروکربن</a:t>
            </a:r>
            <a:r>
              <a:rPr lang="en-US" sz="2400" b="1" dirty="0" smtClean="0">
                <a:latin typeface="Adobe Arabic" panose="02040503050201020203" pitchFamily="18" charset="-78"/>
                <a:cs typeface="Adobe Arabic" panose="02040503050201020203" pitchFamily="18" charset="-78"/>
              </a:rPr>
              <a:t> </a:t>
            </a:r>
            <a:r>
              <a:rPr lang="fa-IR" sz="2400" b="1" dirty="0" smtClean="0">
                <a:latin typeface="Adobe Arabic" panose="02040503050201020203" pitchFamily="18" charset="-78"/>
                <a:cs typeface="Adobe Arabic" panose="02040503050201020203" pitchFamily="18" charset="-78"/>
              </a:rPr>
              <a:t>های </a:t>
            </a:r>
            <a:r>
              <a:rPr lang="fa-IR" sz="2400" b="1" dirty="0">
                <a:latin typeface="Adobe Arabic" panose="02040503050201020203" pitchFamily="18" charset="-78"/>
                <a:cs typeface="Adobe Arabic" panose="02040503050201020203" pitchFamily="18" charset="-78"/>
              </a:rPr>
              <a:t>نفتی به دليل جذب آب </a:t>
            </a:r>
            <a:r>
              <a:rPr lang="fa-IR" sz="2400" b="1" dirty="0" smtClean="0">
                <a:latin typeface="Adobe Arabic" panose="02040503050201020203" pitchFamily="18" charset="-78"/>
                <a:cs typeface="Adobe Arabic" panose="02040503050201020203" pitchFamily="18" charset="-78"/>
              </a:rPr>
              <a:t>به</a:t>
            </a:r>
            <a:r>
              <a:rPr lang="en-US" sz="2400" b="1" dirty="0" smtClean="0">
                <a:latin typeface="Adobe Arabic" panose="02040503050201020203" pitchFamily="18" charset="-78"/>
                <a:cs typeface="Adobe Arabic" panose="02040503050201020203" pitchFamily="18" charset="-78"/>
              </a:rPr>
              <a:t> </a:t>
            </a:r>
            <a:r>
              <a:rPr lang="fa-IR" sz="2400" b="1" dirty="0" smtClean="0">
                <a:latin typeface="Adobe Arabic" panose="02040503050201020203" pitchFamily="18" charset="-78"/>
                <a:cs typeface="Adobe Arabic" panose="02040503050201020203" pitchFamily="18" charset="-78"/>
              </a:rPr>
              <a:t>وسيله</a:t>
            </a:r>
            <a:r>
              <a:rPr lang="en-US" sz="2400" b="1" dirty="0" smtClean="0">
                <a:latin typeface="Adobe Arabic" panose="02040503050201020203" pitchFamily="18" charset="-78"/>
                <a:cs typeface="Adobe Arabic" panose="02040503050201020203" pitchFamily="18" charset="-78"/>
              </a:rPr>
              <a:t> </a:t>
            </a:r>
            <a:r>
              <a:rPr lang="fa-IR" sz="2400" b="1" dirty="0" smtClean="0">
                <a:latin typeface="Adobe Arabic" panose="02040503050201020203" pitchFamily="18" charset="-78"/>
                <a:cs typeface="Adobe Arabic" panose="02040503050201020203" pitchFamily="18" charset="-78"/>
              </a:rPr>
              <a:t>گياه </a:t>
            </a:r>
            <a:r>
              <a:rPr lang="fa-IR" sz="2400" b="1" dirty="0">
                <a:latin typeface="Adobe Arabic" panose="02040503050201020203" pitchFamily="18" charset="-78"/>
                <a:cs typeface="Adobe Arabic" panose="02040503050201020203" pitchFamily="18" charset="-78"/>
              </a:rPr>
              <a:t>در منطقه ريشه حضور می</a:t>
            </a:r>
            <a:r>
              <a:rPr lang="en-US" sz="2400" b="1" dirty="0">
                <a:latin typeface="Adobe Arabic" panose="02040503050201020203" pitchFamily="18" charset="-78"/>
                <a:cs typeface="Adobe Arabic" panose="02040503050201020203" pitchFamily="18" charset="-78"/>
              </a:rPr>
              <a:t> </a:t>
            </a:r>
            <a:r>
              <a:rPr lang="fa-IR" sz="2400" b="1" dirty="0">
                <a:latin typeface="Adobe Arabic" panose="02040503050201020203" pitchFamily="18" charset="-78"/>
                <a:cs typeface="Adobe Arabic" panose="02040503050201020203" pitchFamily="18" charset="-78"/>
              </a:rPr>
              <a:t>يابند</a:t>
            </a:r>
            <a:r>
              <a:rPr lang="en-US" sz="2400" b="1" dirty="0" smtClean="0">
                <a:latin typeface="Adobe Arabic" panose="02040503050201020203" pitchFamily="18" charset="-78"/>
                <a:cs typeface="Adobe Arabic" panose="02040503050201020203" pitchFamily="18" charset="-78"/>
              </a:rPr>
              <a:t>.</a:t>
            </a:r>
            <a:endParaRPr lang="en-US" sz="2400" b="1" dirty="0">
              <a:latin typeface="Adobe Arabic" panose="02040503050201020203" pitchFamily="18" charset="-78"/>
              <a:cs typeface="Adobe Arabic" panose="02040503050201020203" pitchFamily="18" charset="-78"/>
            </a:endParaRPr>
          </a:p>
        </p:txBody>
      </p:sp>
      <p:sp>
        <p:nvSpPr>
          <p:cNvPr id="7" name="Right Arrow 6"/>
          <p:cNvSpPr/>
          <p:nvPr/>
        </p:nvSpPr>
        <p:spPr>
          <a:xfrm>
            <a:off x="2743200" y="2971800"/>
            <a:ext cx="1409700" cy="4572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ight Arrow 7"/>
          <p:cNvSpPr/>
          <p:nvPr/>
        </p:nvSpPr>
        <p:spPr>
          <a:xfrm rot="16200000">
            <a:off x="4514850" y="1855191"/>
            <a:ext cx="876300" cy="4572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Down Arrow 8"/>
          <p:cNvSpPr/>
          <p:nvPr/>
        </p:nvSpPr>
        <p:spPr>
          <a:xfrm rot="5400000">
            <a:off x="5690249" y="4709686"/>
            <a:ext cx="506701" cy="7620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ight Arrow 9"/>
          <p:cNvSpPr/>
          <p:nvPr/>
        </p:nvSpPr>
        <p:spPr>
          <a:xfrm rot="15702746">
            <a:off x="4087091" y="4968662"/>
            <a:ext cx="914400" cy="49393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ight Arrow 10"/>
          <p:cNvSpPr/>
          <p:nvPr/>
        </p:nvSpPr>
        <p:spPr>
          <a:xfrm rot="17340188">
            <a:off x="2838450" y="5101613"/>
            <a:ext cx="1219200" cy="60016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444411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1124" y="219954"/>
            <a:ext cx="4331635"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a-IR" sz="2000" dirty="0">
                <a:cs typeface="B Titr" panose="00000700000000000000" pitchFamily="2" charset="-78"/>
              </a:rPr>
              <a:t>تجربه </a:t>
            </a:r>
            <a:r>
              <a:rPr lang="fa-IR" sz="2000" dirty="0" smtClean="0">
                <a:cs typeface="B Titr" panose="00000700000000000000" pitchFamily="2" charset="-78"/>
              </a:rPr>
              <a:t>موفق درمورد پاک سازی خاک </a:t>
            </a:r>
            <a:r>
              <a:rPr lang="fa-IR" sz="2000" dirty="0">
                <a:cs typeface="B Titr" panose="00000700000000000000" pitchFamily="2" charset="-78"/>
              </a:rPr>
              <a:t>در </a:t>
            </a:r>
            <a:r>
              <a:rPr lang="fa-IR" sz="2000" dirty="0" smtClean="0">
                <a:cs typeface="B Titr" panose="00000700000000000000" pitchFamily="2" charset="-78"/>
              </a:rPr>
              <a:t>ایران:</a:t>
            </a:r>
            <a:endParaRPr lang="en-US" sz="2000" dirty="0">
              <a:cs typeface="B Titr" panose="00000700000000000000" pitchFamily="2" charset="-78"/>
            </a:endParaRPr>
          </a:p>
        </p:txBody>
      </p:sp>
      <p:sp>
        <p:nvSpPr>
          <p:cNvPr id="3" name="Rectangle 2"/>
          <p:cNvSpPr/>
          <p:nvPr/>
        </p:nvSpPr>
        <p:spPr>
          <a:xfrm>
            <a:off x="396973" y="762000"/>
            <a:ext cx="8562713"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fa-IR" sz="2400" dirty="0">
                <a:cs typeface="B Titr" panose="00000700000000000000" pitchFamily="2" charset="-78"/>
              </a:rPr>
              <a:t>از سال  1391پایگاه </a:t>
            </a:r>
            <a:r>
              <a:rPr lang="fa-IR" sz="2400" dirty="0" smtClean="0">
                <a:cs typeface="B Titr" panose="00000700000000000000" pitchFamily="2" charset="-78"/>
              </a:rPr>
              <a:t>پاک سازی خاک های </a:t>
            </a:r>
            <a:r>
              <a:rPr lang="fa-IR" sz="2400" dirty="0">
                <a:cs typeface="B Titr" panose="00000700000000000000" pitchFamily="2" charset="-78"/>
              </a:rPr>
              <a:t>آلوده به مواد نفتی، در استان چهار محال و بختیاری </a:t>
            </a:r>
            <a:r>
              <a:rPr lang="fa-IR" sz="2400" dirty="0" smtClean="0">
                <a:cs typeface="B Titr" panose="00000700000000000000" pitchFamily="2" charset="-78"/>
              </a:rPr>
              <a:t>راه اندازی </a:t>
            </a:r>
            <a:r>
              <a:rPr lang="fa-IR" sz="2400" dirty="0">
                <a:cs typeface="B Titr" panose="00000700000000000000" pitchFamily="2" charset="-78"/>
              </a:rPr>
              <a:t>شده است و از آن زمان </a:t>
            </a:r>
            <a:r>
              <a:rPr lang="fa-IR" sz="2400" dirty="0" smtClean="0">
                <a:cs typeface="B Titr" panose="00000700000000000000" pitchFamily="2" charset="-78"/>
              </a:rPr>
              <a:t>تاکنون خاک های </a:t>
            </a:r>
            <a:r>
              <a:rPr lang="fa-IR" sz="2400" dirty="0">
                <a:cs typeface="B Titr" panose="00000700000000000000" pitchFamily="2" charset="-78"/>
              </a:rPr>
              <a:t>آلوده به مواد نفتی با روش زیستی </a:t>
            </a:r>
            <a:r>
              <a:rPr lang="fa-IR" sz="2400" dirty="0" smtClean="0">
                <a:cs typeface="B Titr" panose="00000700000000000000" pitchFamily="2" charset="-78"/>
              </a:rPr>
              <a:t>پاک سازی می شوند.</a:t>
            </a:r>
            <a:endParaRPr lang="en-US" sz="2400" dirty="0">
              <a:cs typeface="B Titr" panose="00000700000000000000" pitchFamily="2" charset="-78"/>
            </a:endParaRPr>
          </a:p>
        </p:txBody>
      </p:sp>
      <p:sp>
        <p:nvSpPr>
          <p:cNvPr id="4" name="Rectangle 3"/>
          <p:cNvSpPr/>
          <p:nvPr/>
        </p:nvSpPr>
        <p:spPr>
          <a:xfrm>
            <a:off x="2864748" y="2274276"/>
            <a:ext cx="6189515"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400" dirty="0">
                <a:cs typeface="B Titr" panose="00000700000000000000" pitchFamily="2" charset="-78"/>
              </a:rPr>
              <a:t>تجربه </a:t>
            </a:r>
            <a:r>
              <a:rPr lang="fa-IR" sz="2400" dirty="0" smtClean="0">
                <a:cs typeface="B Titr" panose="00000700000000000000" pitchFamily="2" charset="-78"/>
              </a:rPr>
              <a:t>موفق درمورد جلوگیری از آلودگی خاک </a:t>
            </a:r>
            <a:r>
              <a:rPr lang="fa-IR" sz="2400" dirty="0">
                <a:cs typeface="B Titr" panose="00000700000000000000" pitchFamily="2" charset="-78"/>
              </a:rPr>
              <a:t>در </a:t>
            </a:r>
            <a:r>
              <a:rPr lang="fa-IR" sz="2400" dirty="0" smtClean="0">
                <a:cs typeface="B Titr" panose="00000700000000000000" pitchFamily="2" charset="-78"/>
              </a:rPr>
              <a:t>ژاپن:</a:t>
            </a:r>
            <a:endParaRPr lang="en-US" sz="2400" dirty="0">
              <a:cs typeface="B Titr" panose="00000700000000000000" pitchFamily="2" charset="-78"/>
            </a:endParaRPr>
          </a:p>
        </p:txBody>
      </p:sp>
      <p:sp>
        <p:nvSpPr>
          <p:cNvPr id="6" name="Rectangle 5"/>
          <p:cNvSpPr/>
          <p:nvPr/>
        </p:nvSpPr>
        <p:spPr>
          <a:xfrm>
            <a:off x="396973" y="3048000"/>
            <a:ext cx="8555786"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rtl="1"/>
            <a:r>
              <a:rPr lang="fa-IR" sz="3200" dirty="0">
                <a:cs typeface="B Titr" panose="00000700000000000000" pitchFamily="2" charset="-78"/>
              </a:rPr>
              <a:t>در بسیاری از کشورهای دنیا، قوانینی برای </a:t>
            </a:r>
            <a:r>
              <a:rPr lang="fa-IR" sz="3200" dirty="0" smtClean="0">
                <a:cs typeface="B Titr" panose="00000700000000000000" pitchFamily="2" charset="-78"/>
              </a:rPr>
              <a:t>پیش گیری</a:t>
            </a:r>
            <a:r>
              <a:rPr lang="fa-IR" sz="3200" dirty="0">
                <a:cs typeface="B Titr" panose="00000700000000000000" pitchFamily="2" charset="-78"/>
              </a:rPr>
              <a:t>، حفاظت و رفع آلودگی از خاک وجود دارد. در کشور ژاپن به دلیل </a:t>
            </a:r>
            <a:r>
              <a:rPr lang="fa-IR" sz="3200" dirty="0" smtClean="0">
                <a:cs typeface="B Titr" panose="00000700000000000000" pitchFamily="2" charset="-78"/>
              </a:rPr>
              <a:t>آن که زمین کافی </a:t>
            </a:r>
            <a:r>
              <a:rPr lang="fa-IR" sz="3200" dirty="0">
                <a:cs typeface="B Titr" panose="00000700000000000000" pitchFamily="2" charset="-78"/>
              </a:rPr>
              <a:t>وجود ندارد، حفظ خاک دارای اهمیت زیادی است. از </a:t>
            </a:r>
            <a:r>
              <a:rPr lang="fa-IR" sz="3200" dirty="0" smtClean="0">
                <a:cs typeface="B Titr" panose="00000700000000000000" pitchFamily="2" charset="-78"/>
              </a:rPr>
              <a:t>این رو </a:t>
            </a:r>
            <a:r>
              <a:rPr lang="fa-IR" sz="3200" dirty="0">
                <a:cs typeface="B Titr" panose="00000700000000000000" pitchFamily="2" charset="-78"/>
              </a:rPr>
              <a:t>در این کشور، </a:t>
            </a:r>
            <a:r>
              <a:rPr lang="fa-IR" sz="3200" dirty="0">
                <a:solidFill>
                  <a:srgbClr val="FF0000"/>
                </a:solidFill>
                <a:cs typeface="B Titr" panose="00000700000000000000" pitchFamily="2" charset="-78"/>
              </a:rPr>
              <a:t>قوانین بسیار </a:t>
            </a:r>
            <a:r>
              <a:rPr lang="fa-IR" sz="3200" dirty="0" smtClean="0">
                <a:solidFill>
                  <a:srgbClr val="FF0000"/>
                </a:solidFill>
                <a:cs typeface="B Titr" panose="00000700000000000000" pitchFamily="2" charset="-78"/>
              </a:rPr>
              <a:t>سخت گیرانه</a:t>
            </a:r>
            <a:r>
              <a:rPr lang="fa-IR" sz="3200" dirty="0" smtClean="0">
                <a:cs typeface="B Titr" panose="00000700000000000000" pitchFamily="2" charset="-78"/>
              </a:rPr>
              <a:t> ای </a:t>
            </a:r>
            <a:r>
              <a:rPr lang="fa-IR" sz="3200" dirty="0">
                <a:cs typeface="B Titr" panose="00000700000000000000" pitchFamily="2" charset="-78"/>
              </a:rPr>
              <a:t>وجود دارد؛ به </a:t>
            </a:r>
            <a:r>
              <a:rPr lang="fa-IR" sz="3200" dirty="0" smtClean="0">
                <a:cs typeface="B Titr" panose="00000700000000000000" pitchFamily="2" charset="-78"/>
              </a:rPr>
              <a:t>طوری که با آلوده کنندگان </a:t>
            </a:r>
            <a:r>
              <a:rPr lang="fa-IR" sz="3200" dirty="0">
                <a:cs typeface="B Titr" panose="00000700000000000000" pitchFamily="2" charset="-78"/>
              </a:rPr>
              <a:t>و </a:t>
            </a:r>
            <a:r>
              <a:rPr lang="fa-IR" sz="3200" dirty="0" smtClean="0">
                <a:cs typeface="B Titr" panose="00000700000000000000" pitchFamily="2" charset="-78"/>
              </a:rPr>
              <a:t>تخریب کنندگان </a:t>
            </a:r>
            <a:r>
              <a:rPr lang="fa-IR" sz="3200" dirty="0">
                <a:cs typeface="B Titr" panose="00000700000000000000" pitchFamily="2" charset="-78"/>
              </a:rPr>
              <a:t>خاک </a:t>
            </a:r>
            <a:r>
              <a:rPr lang="fa-IR" sz="3200" u="sng" dirty="0">
                <a:solidFill>
                  <a:srgbClr val="FF0000"/>
                </a:solidFill>
                <a:cs typeface="B Titr" panose="00000700000000000000" pitchFamily="2" charset="-78"/>
              </a:rPr>
              <a:t>برخورد قانونی </a:t>
            </a:r>
            <a:r>
              <a:rPr lang="fa-IR" sz="3200" dirty="0" smtClean="0">
                <a:cs typeface="B Titr" panose="00000700000000000000" pitchFamily="2" charset="-78"/>
              </a:rPr>
              <a:t>می شود.</a:t>
            </a:r>
            <a:endParaRPr lang="en-US" sz="3200" dirty="0">
              <a:cs typeface="B Titr" panose="00000700000000000000" pitchFamily="2" charset="-78"/>
            </a:endParaRPr>
          </a:p>
        </p:txBody>
      </p:sp>
    </p:spTree>
    <p:extLst>
      <p:ext uri="{BB962C8B-B14F-4D97-AF65-F5344CB8AC3E}">
        <p14:creationId xmlns:p14="http://schemas.microsoft.com/office/powerpoint/2010/main" val="30637520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81000"/>
            <a:ext cx="5410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3200" dirty="0">
                <a:cs typeface="B Titr" panose="00000700000000000000" pitchFamily="2" charset="-78"/>
              </a:rPr>
              <a:t>امنیت </a:t>
            </a:r>
            <a:r>
              <a:rPr lang="fa-IR" sz="3200" dirty="0" smtClean="0">
                <a:cs typeface="B Titr" panose="00000700000000000000" pitchFamily="2" charset="-78"/>
              </a:rPr>
              <a:t>غذایی و ایمنی غذایی</a:t>
            </a:r>
            <a:endParaRPr lang="en-US" sz="3200" dirty="0">
              <a:cs typeface="B Titr" panose="00000700000000000000" pitchFamily="2" charset="-78"/>
            </a:endParaRPr>
          </a:p>
        </p:txBody>
      </p:sp>
      <p:sp>
        <p:nvSpPr>
          <p:cNvPr id="3" name="Rectangle 2"/>
          <p:cNvSpPr/>
          <p:nvPr/>
        </p:nvSpPr>
        <p:spPr>
          <a:xfrm>
            <a:off x="159327" y="1295400"/>
            <a:ext cx="8839200" cy="526297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rtl="1"/>
            <a:r>
              <a:rPr lang="fa-IR" sz="2800" dirty="0">
                <a:cs typeface="B Titr" panose="00000700000000000000" pitchFamily="2" charset="-78"/>
              </a:rPr>
              <a:t>انسان برای ادامه حیات نیاز به </a:t>
            </a:r>
            <a:r>
              <a:rPr lang="fa-IR" sz="2800" dirty="0">
                <a:solidFill>
                  <a:srgbClr val="FF0000"/>
                </a:solidFill>
                <a:cs typeface="B Titr" panose="00000700000000000000" pitchFamily="2" charset="-78"/>
              </a:rPr>
              <a:t>غذا</a:t>
            </a:r>
            <a:r>
              <a:rPr lang="fa-IR" sz="2800" dirty="0">
                <a:cs typeface="B Titr" panose="00000700000000000000" pitchFamily="2" charset="-78"/>
              </a:rPr>
              <a:t> دارد.این غذا </a:t>
            </a:r>
            <a:r>
              <a:rPr lang="fa-IR" sz="2800" dirty="0" smtClean="0">
                <a:cs typeface="B Titr" panose="00000700000000000000" pitchFamily="2" charset="-78"/>
              </a:rPr>
              <a:t>به طور </a:t>
            </a:r>
            <a:r>
              <a:rPr lang="fa-IR" sz="2800" dirty="0">
                <a:cs typeface="B Titr" panose="00000700000000000000" pitchFamily="2" charset="-78"/>
              </a:rPr>
              <a:t>عمده از </a:t>
            </a:r>
            <a:r>
              <a:rPr lang="fa-IR" sz="2800" dirty="0">
                <a:solidFill>
                  <a:srgbClr val="FF0000"/>
                </a:solidFill>
                <a:cs typeface="B Titr" panose="00000700000000000000" pitchFamily="2" charset="-78"/>
              </a:rPr>
              <a:t>خاک</a:t>
            </a:r>
            <a:r>
              <a:rPr lang="fa-IR" sz="2800" dirty="0">
                <a:cs typeface="B Titr" panose="00000700000000000000" pitchFamily="2" charset="-78"/>
              </a:rPr>
              <a:t> تأمین </a:t>
            </a:r>
            <a:r>
              <a:rPr lang="fa-IR" sz="2800" dirty="0" smtClean="0">
                <a:cs typeface="B Titr" panose="00000700000000000000" pitchFamily="2" charset="-78"/>
              </a:rPr>
              <a:t>می شود</a:t>
            </a:r>
            <a:r>
              <a:rPr lang="fa-IR" sz="2800" dirty="0">
                <a:cs typeface="B Titr" panose="00000700000000000000" pitchFamily="2" charset="-78"/>
              </a:rPr>
              <a:t>. </a:t>
            </a:r>
            <a:r>
              <a:rPr lang="fa-IR" sz="2800" dirty="0" smtClean="0">
                <a:cs typeface="B Titr" panose="00000700000000000000" pitchFamily="2" charset="-78"/>
              </a:rPr>
              <a:t>پیش بینی می شود </a:t>
            </a:r>
            <a:r>
              <a:rPr lang="fa-IR" sz="2800" dirty="0">
                <a:cs typeface="B Titr" panose="00000700000000000000" pitchFamily="2" charset="-78"/>
              </a:rPr>
              <a:t>تا سال  2050میلادی (</a:t>
            </a:r>
            <a:r>
              <a:rPr lang="fa-IR" sz="2800" dirty="0" smtClean="0">
                <a:cs typeface="B Titr" panose="00000700000000000000" pitchFamily="2" charset="-78"/>
              </a:rPr>
              <a:t>1429</a:t>
            </a:r>
            <a:r>
              <a:rPr lang="fa-IR" sz="2800" dirty="0">
                <a:cs typeface="B Titr" panose="00000700000000000000" pitchFamily="2" charset="-78"/>
              </a:rPr>
              <a:t>هجری شمسی) جمعیت جهان به بیش از  </a:t>
            </a:r>
            <a:r>
              <a:rPr lang="fa-IR" sz="2800" dirty="0">
                <a:solidFill>
                  <a:srgbClr val="FF0000"/>
                </a:solidFill>
                <a:cs typeface="B Titr" panose="00000700000000000000" pitchFamily="2" charset="-78"/>
              </a:rPr>
              <a:t>9میلیارد نفر </a:t>
            </a:r>
            <a:r>
              <a:rPr lang="fa-IR" sz="2800" dirty="0">
                <a:cs typeface="B Titr" panose="00000700000000000000" pitchFamily="2" charset="-78"/>
              </a:rPr>
              <a:t>برسد. در این صورت لازم است تولید مواد غذایی به میزان  60درصد افزایش یابد. </a:t>
            </a:r>
          </a:p>
          <a:p>
            <a:pPr algn="just" rtl="1"/>
            <a:r>
              <a:rPr lang="fa-IR" sz="2800" dirty="0" smtClean="0">
                <a:solidFill>
                  <a:srgbClr val="002060"/>
                </a:solidFill>
                <a:cs typeface="B Titr" panose="00000700000000000000" pitchFamily="2" charset="-78"/>
              </a:rPr>
              <a:t>تاکنون </a:t>
            </a:r>
            <a:r>
              <a:rPr lang="fa-IR" sz="2800" dirty="0">
                <a:solidFill>
                  <a:srgbClr val="002060"/>
                </a:solidFill>
                <a:cs typeface="B Titr" panose="00000700000000000000" pitchFamily="2" charset="-78"/>
              </a:rPr>
              <a:t>یک سوم از </a:t>
            </a:r>
            <a:r>
              <a:rPr lang="fa-IR" sz="2800" dirty="0" smtClean="0">
                <a:solidFill>
                  <a:srgbClr val="002060"/>
                </a:solidFill>
                <a:cs typeface="B Titr" panose="00000700000000000000" pitchFamily="2" charset="-78"/>
              </a:rPr>
              <a:t>خاک های </a:t>
            </a:r>
            <a:r>
              <a:rPr lang="fa-IR" sz="2800" dirty="0">
                <a:solidFill>
                  <a:srgbClr val="002060"/>
                </a:solidFill>
                <a:cs typeface="B Titr" panose="00000700000000000000" pitchFamily="2" charset="-78"/>
              </a:rPr>
              <a:t>جهان با آلودگی و فرسایش، نامناسب </a:t>
            </a:r>
            <a:r>
              <a:rPr lang="fa-IR" sz="2800" dirty="0" smtClean="0">
                <a:solidFill>
                  <a:srgbClr val="002060"/>
                </a:solidFill>
                <a:cs typeface="B Titr" panose="00000700000000000000" pitchFamily="2" charset="-78"/>
              </a:rPr>
              <a:t>شده اند</a:t>
            </a:r>
            <a:r>
              <a:rPr lang="fa-IR" sz="2800" dirty="0">
                <a:solidFill>
                  <a:srgbClr val="002060"/>
                </a:solidFill>
                <a:cs typeface="B Titr" panose="00000700000000000000" pitchFamily="2" charset="-78"/>
              </a:rPr>
              <a:t>. </a:t>
            </a:r>
            <a:r>
              <a:rPr lang="fa-IR" sz="2800" dirty="0">
                <a:cs typeface="B Titr" panose="00000700000000000000" pitchFamily="2" charset="-78"/>
              </a:rPr>
              <a:t>از این </a:t>
            </a:r>
            <a:r>
              <a:rPr lang="fa-IR" sz="2800" dirty="0" smtClean="0">
                <a:cs typeface="B Titr" panose="00000700000000000000" pitchFamily="2" charset="-78"/>
              </a:rPr>
              <a:t>رو </a:t>
            </a:r>
            <a:r>
              <a:rPr lang="fa-IR" sz="2800" dirty="0">
                <a:cs typeface="B Titr" panose="00000700000000000000" pitchFamily="2" charset="-78"/>
              </a:rPr>
              <a:t>با ادامه این روند تا سال  </a:t>
            </a:r>
            <a:r>
              <a:rPr lang="fa-IR" sz="2800" dirty="0" smtClean="0">
                <a:cs typeface="B Titr" panose="00000700000000000000" pitchFamily="2" charset="-78"/>
              </a:rPr>
              <a:t>2050میلادی خاک کافی،حاصل خیز </a:t>
            </a:r>
            <a:r>
              <a:rPr lang="fa-IR" sz="2800" dirty="0">
                <a:cs typeface="B Titr" panose="00000700000000000000" pitchFamily="2" charset="-78"/>
              </a:rPr>
              <a:t>و سالم کاهش </a:t>
            </a:r>
            <a:r>
              <a:rPr lang="fa-IR" sz="2800" dirty="0" smtClean="0">
                <a:cs typeface="B Titr" panose="00000700000000000000" pitchFamily="2" charset="-78"/>
              </a:rPr>
              <a:t>می </a:t>
            </a:r>
            <a:r>
              <a:rPr lang="fa-IR" sz="2800" i="1" u="sng" dirty="0" smtClean="0">
                <a:cs typeface="B Titr" panose="00000700000000000000" pitchFamily="2" charset="-78"/>
              </a:rPr>
              <a:t>یابد.بنابراین </a:t>
            </a:r>
            <a:r>
              <a:rPr lang="fa-IR" sz="2800" i="1" u="sng" dirty="0">
                <a:cs typeface="B Titr" panose="00000700000000000000" pitchFamily="2" charset="-78"/>
              </a:rPr>
              <a:t>باید با تدابیر علمی و ملاحظات فرهنگی و اجتماعی به ویژه ارزش های اصیل اسلامی از ادامه روند تخریب و کاهش میزان خاک جلوگیری کرد</a:t>
            </a:r>
            <a:r>
              <a:rPr lang="fa-IR" sz="2800" i="1" u="sng" dirty="0" smtClean="0">
                <a:cs typeface="B Titr" panose="00000700000000000000" pitchFamily="2" charset="-78"/>
              </a:rPr>
              <a:t>.</a:t>
            </a:r>
            <a:endParaRPr lang="fa-IR" sz="2800" i="1" u="sng" dirty="0">
              <a:cs typeface="B Titr" panose="00000700000000000000" pitchFamily="2" charset="-78"/>
            </a:endParaRPr>
          </a:p>
          <a:p>
            <a:pPr algn="just" rtl="1"/>
            <a:r>
              <a:rPr lang="fa-IR" sz="2800" dirty="0" smtClean="0">
                <a:solidFill>
                  <a:srgbClr val="FF0000"/>
                </a:solidFill>
                <a:cs typeface="B Titr" panose="00000700000000000000" pitchFamily="2" charset="-78"/>
              </a:rPr>
              <a:t>امنیت </a:t>
            </a:r>
            <a:r>
              <a:rPr lang="fa-IR" sz="2800" dirty="0">
                <a:solidFill>
                  <a:srgbClr val="FF0000"/>
                </a:solidFill>
                <a:cs typeface="B Titr" panose="00000700000000000000" pitchFamily="2" charset="-78"/>
              </a:rPr>
              <a:t>غذایی به </a:t>
            </a:r>
            <a:r>
              <a:rPr lang="fa-IR" sz="2800" u="sng" dirty="0">
                <a:solidFill>
                  <a:srgbClr val="FF0000"/>
                </a:solidFill>
                <a:cs typeface="B Titr" panose="00000700000000000000" pitchFamily="2" charset="-78"/>
              </a:rPr>
              <a:t>معنای دسترسی همه افراد به غذای کافی </a:t>
            </a:r>
            <a:r>
              <a:rPr lang="fa-IR" sz="2800" dirty="0">
                <a:solidFill>
                  <a:srgbClr val="FF0000"/>
                </a:solidFill>
                <a:cs typeface="B Titr" panose="00000700000000000000" pitchFamily="2" charset="-78"/>
              </a:rPr>
              <a:t>و مناسب </a:t>
            </a:r>
            <a:r>
              <a:rPr lang="fa-IR" sz="2800" dirty="0">
                <a:solidFill>
                  <a:schemeClr val="tx1"/>
                </a:solidFill>
                <a:cs typeface="B Titr" panose="00000700000000000000" pitchFamily="2" charset="-78"/>
              </a:rPr>
              <a:t>است. </a:t>
            </a:r>
            <a:r>
              <a:rPr lang="fa-IR" sz="2800" dirty="0">
                <a:solidFill>
                  <a:srgbClr val="FF0000"/>
                </a:solidFill>
                <a:cs typeface="B Titr" panose="00000700000000000000" pitchFamily="2" charset="-78"/>
              </a:rPr>
              <a:t>ایمنی غذایی </a:t>
            </a:r>
            <a:r>
              <a:rPr lang="fa-IR" sz="2800" dirty="0">
                <a:cs typeface="B Titr" panose="00000700000000000000" pitchFamily="2" charset="-78"/>
              </a:rPr>
              <a:t>نیز به مفهوم </a:t>
            </a:r>
            <a:r>
              <a:rPr lang="fa-IR" sz="2800" u="sng" dirty="0">
                <a:solidFill>
                  <a:srgbClr val="FF0000"/>
                </a:solidFill>
                <a:cs typeface="B Titr" panose="00000700000000000000" pitchFamily="2" charset="-78"/>
              </a:rPr>
              <a:t>حفظ و نگهداری غذا از </a:t>
            </a:r>
            <a:r>
              <a:rPr lang="fa-IR" sz="2800" u="sng" dirty="0" smtClean="0">
                <a:solidFill>
                  <a:srgbClr val="FF0000"/>
                </a:solidFill>
                <a:cs typeface="B Titr" panose="00000700000000000000" pitchFamily="2" charset="-78"/>
              </a:rPr>
              <a:t>هر</a:t>
            </a:r>
            <a:r>
              <a:rPr lang="fa-IR" sz="2800" u="sng" dirty="0">
                <a:solidFill>
                  <a:srgbClr val="FF0000"/>
                </a:solidFill>
                <a:cs typeface="B Titr" panose="00000700000000000000" pitchFamily="2" charset="-78"/>
              </a:rPr>
              <a:t>آلودگی</a:t>
            </a:r>
            <a:r>
              <a:rPr lang="fa-IR" sz="2800" dirty="0">
                <a:cs typeface="B Titr" panose="00000700000000000000" pitchFamily="2" charset="-78"/>
              </a:rPr>
              <a:t> است، این دو تعریف شامل مزرعه تا سفره </a:t>
            </a:r>
            <a:r>
              <a:rPr lang="fa-IR" sz="2800" dirty="0" smtClean="0">
                <a:cs typeface="B Titr" panose="00000700000000000000" pitchFamily="2" charset="-78"/>
              </a:rPr>
              <a:t>می شود.</a:t>
            </a:r>
            <a:endParaRPr lang="en-US" sz="2800" dirty="0">
              <a:cs typeface="B Titr" panose="00000700000000000000" pitchFamily="2" charset="-78"/>
            </a:endParaRPr>
          </a:p>
        </p:txBody>
      </p:sp>
    </p:spTree>
    <p:extLst>
      <p:ext uri="{BB962C8B-B14F-4D97-AF65-F5344CB8AC3E}">
        <p14:creationId xmlns:p14="http://schemas.microsoft.com/office/powerpoint/2010/main" val="18854846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2366"/>
            <a:ext cx="9144000" cy="475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3065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down)">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890" y="381000"/>
            <a:ext cx="6909684"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7726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ircle(in)">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922" y="6927"/>
            <a:ext cx="5595606" cy="679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659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815056" cy="262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57538"/>
            <a:ext cx="7754837"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7476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heel(1)">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wipe(down)">
                                      <p:cBhvr>
                                        <p:cTn id="12"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54123"/>
            <a:ext cx="3536546" cy="5847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rtl="1"/>
            <a:r>
              <a:rPr lang="fa-IR" sz="3200" dirty="0">
                <a:cs typeface="B Titr" panose="00000700000000000000" pitchFamily="2" charset="-78"/>
              </a:rPr>
              <a:t>محصولات غذایی تراژن</a:t>
            </a:r>
            <a:endParaRPr lang="en-US" sz="3200" dirty="0">
              <a:cs typeface="B Titr" panose="00000700000000000000" pitchFamily="2" charset="-78"/>
            </a:endParaRPr>
          </a:p>
        </p:txBody>
      </p:sp>
      <p:sp>
        <p:nvSpPr>
          <p:cNvPr id="3" name="Rectangle 2"/>
          <p:cNvSpPr/>
          <p:nvPr/>
        </p:nvSpPr>
        <p:spPr>
          <a:xfrm>
            <a:off x="187036" y="1066800"/>
            <a:ext cx="8728364" cy="532453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fa-IR" sz="2000" dirty="0" smtClean="0">
                <a:solidFill>
                  <a:srgbClr val="0070C0"/>
                </a:solidFill>
                <a:cs typeface="B Titr" panose="00000700000000000000" pitchFamily="2" charset="-78"/>
              </a:rPr>
              <a:t>تراژن چیست؟</a:t>
            </a:r>
          </a:p>
          <a:p>
            <a:pPr algn="just" rtl="1"/>
            <a:r>
              <a:rPr lang="fa-IR" sz="2000" dirty="0" smtClean="0">
                <a:cs typeface="B Titr" panose="00000700000000000000" pitchFamily="2" charset="-78"/>
              </a:rPr>
              <a:t>در </a:t>
            </a:r>
            <a:r>
              <a:rPr lang="fa-IR" sz="2000" dirty="0">
                <a:cs typeface="B Titr" panose="00000700000000000000" pitchFamily="2" charset="-78"/>
              </a:rPr>
              <a:t>دو دهه </a:t>
            </a:r>
            <a:r>
              <a:rPr lang="fa-IR" sz="2000" dirty="0" smtClean="0">
                <a:cs typeface="B Titr" panose="00000700000000000000" pitchFamily="2" charset="-78"/>
              </a:rPr>
              <a:t>اخیر</a:t>
            </a:r>
            <a:r>
              <a:rPr lang="fa-IR" sz="2000" dirty="0">
                <a:cs typeface="B Titr" panose="00000700000000000000" pitchFamily="2" charset="-78"/>
              </a:rPr>
              <a:t>، مهندسی ژنتیک با استفاده از علم زیست فناوری موفق به تولید </a:t>
            </a:r>
            <a:r>
              <a:rPr lang="fa-IR" sz="2000" u="sng" dirty="0">
                <a:solidFill>
                  <a:srgbClr val="FF0000"/>
                </a:solidFill>
                <a:cs typeface="B Titr" panose="00000700000000000000" pitchFamily="2" charset="-78"/>
              </a:rPr>
              <a:t>محصولات تغییر یافته ژنتیکی یا تراژن</a:t>
            </a:r>
            <a:r>
              <a:rPr lang="fa-IR" sz="2000" dirty="0">
                <a:solidFill>
                  <a:srgbClr val="FF0000"/>
                </a:solidFill>
                <a:cs typeface="B Titr" panose="00000700000000000000" pitchFamily="2" charset="-78"/>
              </a:rPr>
              <a:t> </a:t>
            </a:r>
            <a:r>
              <a:rPr lang="fa-IR" sz="2000" dirty="0">
                <a:cs typeface="B Titr" panose="00000700000000000000" pitchFamily="2" charset="-78"/>
              </a:rPr>
              <a:t>در جهان </a:t>
            </a:r>
            <a:r>
              <a:rPr lang="fa-IR" sz="2000" dirty="0" smtClean="0">
                <a:cs typeface="B Titr" panose="00000700000000000000" pitchFamily="2" charset="-78"/>
              </a:rPr>
              <a:t>شده است</a:t>
            </a:r>
            <a:r>
              <a:rPr lang="fa-IR" sz="2000" dirty="0">
                <a:cs typeface="B Titr" panose="00000700000000000000" pitchFamily="2" charset="-78"/>
              </a:rPr>
              <a:t>. در این روش ژنهای جدیدی به یک موجود زنده منتقل می شود تا صفات موردنظر </a:t>
            </a:r>
            <a:r>
              <a:rPr lang="fa-IR" sz="2000" dirty="0" smtClean="0">
                <a:cs typeface="B Titr" panose="00000700000000000000" pitchFamily="2" charset="-78"/>
              </a:rPr>
              <a:t>به دست </a:t>
            </a:r>
            <a:r>
              <a:rPr lang="fa-IR" sz="2000" dirty="0">
                <a:cs typeface="B Titr" panose="00000700000000000000" pitchFamily="2" charset="-78"/>
              </a:rPr>
              <a:t>آید</a:t>
            </a:r>
            <a:r>
              <a:rPr lang="fa-IR" sz="2000" dirty="0" smtClean="0">
                <a:cs typeface="B Titr" panose="00000700000000000000" pitchFamily="2" charset="-78"/>
              </a:rPr>
              <a:t>.</a:t>
            </a:r>
          </a:p>
          <a:p>
            <a:pPr algn="just" rtl="1"/>
            <a:r>
              <a:rPr lang="fa-IR" sz="2000" dirty="0" smtClean="0">
                <a:solidFill>
                  <a:srgbClr val="0070C0"/>
                </a:solidFill>
                <a:cs typeface="B Titr" panose="00000700000000000000" pitchFamily="2" charset="-78"/>
              </a:rPr>
              <a:t>مهم ترین محصولات تراژن:</a:t>
            </a:r>
            <a:endParaRPr lang="fa-IR" sz="2000" dirty="0">
              <a:solidFill>
                <a:srgbClr val="0070C0"/>
              </a:solidFill>
              <a:cs typeface="B Titr" panose="00000700000000000000" pitchFamily="2" charset="-78"/>
            </a:endParaRPr>
          </a:p>
          <a:p>
            <a:pPr algn="just" rtl="1"/>
            <a:r>
              <a:rPr lang="fa-IR" sz="2000" dirty="0">
                <a:cs typeface="B Titr" panose="00000700000000000000" pitchFamily="2" charset="-78"/>
              </a:rPr>
              <a:t>مواد غذایی تراژن از دهه  90میلادی وارد بازار مصرف شده است. </a:t>
            </a:r>
            <a:r>
              <a:rPr lang="fa-IR" sz="2000" dirty="0" smtClean="0">
                <a:cs typeface="B Titr" panose="00000700000000000000" pitchFamily="2" charset="-78"/>
              </a:rPr>
              <a:t>شایع ترین </a:t>
            </a:r>
            <a:r>
              <a:rPr lang="fa-IR" sz="2000" dirty="0">
                <a:cs typeface="B Titr" panose="00000700000000000000" pitchFamily="2" charset="-78"/>
              </a:rPr>
              <a:t>محصولات تراژن </a:t>
            </a:r>
            <a:r>
              <a:rPr lang="fa-IR" sz="2000" u="sng" dirty="0">
                <a:cs typeface="B Titr" panose="00000700000000000000" pitchFamily="2" charset="-78"/>
              </a:rPr>
              <a:t>سویا، ذرت، پنبه و کلزا </a:t>
            </a:r>
            <a:r>
              <a:rPr lang="fa-IR" sz="2000" dirty="0">
                <a:cs typeface="B Titr" panose="00000700000000000000" pitchFamily="2" charset="-78"/>
              </a:rPr>
              <a:t>هستند</a:t>
            </a:r>
            <a:r>
              <a:rPr lang="fa-IR" sz="2000" dirty="0" smtClean="0">
                <a:cs typeface="B Titr" panose="00000700000000000000" pitchFamily="2" charset="-78"/>
              </a:rPr>
              <a:t>.</a:t>
            </a:r>
          </a:p>
          <a:p>
            <a:pPr algn="just" rtl="1"/>
            <a:r>
              <a:rPr lang="fa-IR" sz="2000" dirty="0" smtClean="0">
                <a:solidFill>
                  <a:srgbClr val="0070C0"/>
                </a:solidFill>
                <a:cs typeface="B Titr" panose="00000700000000000000" pitchFamily="2" charset="-78"/>
              </a:rPr>
              <a:t>مزیت های تراژن:</a:t>
            </a:r>
            <a:endParaRPr lang="fa-IR" sz="2000" dirty="0">
              <a:solidFill>
                <a:srgbClr val="0070C0"/>
              </a:solidFill>
              <a:cs typeface="B Titr" panose="00000700000000000000" pitchFamily="2" charset="-78"/>
            </a:endParaRPr>
          </a:p>
          <a:p>
            <a:pPr algn="just" rtl="1"/>
            <a:r>
              <a:rPr lang="fa-IR" sz="2000" dirty="0" smtClean="0">
                <a:cs typeface="B Titr" panose="00000700000000000000" pitchFamily="2" charset="-78"/>
              </a:rPr>
              <a:t>پژوهش های </a:t>
            </a:r>
            <a:r>
              <a:rPr lang="fa-IR" sz="2000" dirty="0">
                <a:cs typeface="B Titr" panose="00000700000000000000" pitchFamily="2" charset="-78"/>
              </a:rPr>
              <a:t>مربوط به سالهای  1996تا  2013میلادی ( 1375تا  1392هجری شمسی،) نشان </a:t>
            </a:r>
            <a:r>
              <a:rPr lang="fa-IR" sz="2000" dirty="0" smtClean="0">
                <a:cs typeface="B Titr" panose="00000700000000000000" pitchFamily="2" charset="-78"/>
              </a:rPr>
              <a:t>می دهد </a:t>
            </a:r>
            <a:r>
              <a:rPr lang="fa-IR" sz="2000" dirty="0">
                <a:cs typeface="B Titr" panose="00000700000000000000" pitchFamily="2" charset="-78"/>
              </a:rPr>
              <a:t>که محصولات تراژن </a:t>
            </a:r>
            <a:r>
              <a:rPr lang="fa-IR" sz="2000" dirty="0" smtClean="0">
                <a:cs typeface="B Titr" panose="00000700000000000000" pitchFamily="2" charset="-78"/>
              </a:rPr>
              <a:t>ازمزیت هایی </a:t>
            </a:r>
            <a:r>
              <a:rPr lang="fa-IR" sz="2000" dirty="0">
                <a:cs typeface="B Titr" panose="00000700000000000000" pitchFamily="2" charset="-78"/>
              </a:rPr>
              <a:t>مانند </a:t>
            </a:r>
            <a:r>
              <a:rPr lang="fa-IR" sz="2000" u="sng" dirty="0">
                <a:cs typeface="B Titr" panose="00000700000000000000" pitchFamily="2" charset="-78"/>
              </a:rPr>
              <a:t>افزایش تولید محصولات زراعی، عدم نیاز به </a:t>
            </a:r>
            <a:r>
              <a:rPr lang="fa-IR" sz="2000" u="sng" dirty="0" smtClean="0">
                <a:cs typeface="B Titr" panose="00000700000000000000" pitchFamily="2" charset="-78"/>
              </a:rPr>
              <a:t>آفت کش </a:t>
            </a:r>
            <a:r>
              <a:rPr lang="fa-IR" sz="2000" u="sng" dirty="0">
                <a:cs typeface="B Titr" panose="00000700000000000000" pitchFamily="2" charset="-78"/>
              </a:rPr>
              <a:t>و </a:t>
            </a:r>
            <a:r>
              <a:rPr lang="fa-IR" sz="2000" u="sng" dirty="0" smtClean="0">
                <a:cs typeface="B Titr" panose="00000700000000000000" pitchFamily="2" charset="-78"/>
              </a:rPr>
              <a:t>علف کش</a:t>
            </a:r>
            <a:r>
              <a:rPr lang="fa-IR" sz="2000" u="sng" dirty="0">
                <a:cs typeface="B Titr" panose="00000700000000000000" pitchFamily="2" charset="-78"/>
              </a:rPr>
              <a:t>، جلوگیری از آلودگی خاک به دلیل کاهش مصرف سموم دفع آفات نباتی، افزایش تنوع ژنتیک در گیاهان زراعی و باغی برخوردارند</a:t>
            </a:r>
            <a:r>
              <a:rPr lang="fa-IR" sz="2000" u="sng" dirty="0" smtClean="0">
                <a:cs typeface="B Titr" panose="00000700000000000000" pitchFamily="2" charset="-78"/>
              </a:rPr>
              <a:t>.</a:t>
            </a:r>
          </a:p>
          <a:p>
            <a:pPr algn="just" rtl="1"/>
            <a:r>
              <a:rPr lang="fa-IR" sz="2000" dirty="0" smtClean="0">
                <a:solidFill>
                  <a:srgbClr val="0070C0"/>
                </a:solidFill>
                <a:cs typeface="B Titr" panose="00000700000000000000" pitchFamily="2" charset="-78"/>
              </a:rPr>
              <a:t>آثارزیان بارتراژن:</a:t>
            </a:r>
          </a:p>
          <a:p>
            <a:pPr algn="just" rtl="1"/>
            <a:r>
              <a:rPr lang="fa-IR" sz="2000" dirty="0" smtClean="0">
                <a:cs typeface="B Titr" panose="00000700000000000000" pitchFamily="2" charset="-78"/>
              </a:rPr>
              <a:t>البته </a:t>
            </a:r>
            <a:r>
              <a:rPr lang="fa-IR" sz="2000" dirty="0">
                <a:cs typeface="B Titr" panose="00000700000000000000" pitchFamily="2" charset="-78"/>
              </a:rPr>
              <a:t>بعضی بر این باورند که این محصولات </a:t>
            </a:r>
            <a:r>
              <a:rPr lang="fa-IR" sz="2000" dirty="0" smtClean="0">
                <a:cs typeface="B Titr" panose="00000700000000000000" pitchFamily="2" charset="-78"/>
              </a:rPr>
              <a:t>می توانند </a:t>
            </a:r>
            <a:r>
              <a:rPr lang="fa-IR" sz="2000" dirty="0">
                <a:cs typeface="B Titr" panose="00000700000000000000" pitchFamily="2" charset="-78"/>
              </a:rPr>
              <a:t>آثار </a:t>
            </a:r>
            <a:r>
              <a:rPr lang="fa-IR" sz="2000" dirty="0" smtClean="0">
                <a:cs typeface="B Titr" panose="00000700000000000000" pitchFamily="2" charset="-78"/>
              </a:rPr>
              <a:t>زیان باری </a:t>
            </a:r>
            <a:r>
              <a:rPr lang="fa-IR" sz="2000" dirty="0">
                <a:cs typeface="B Titr" panose="00000700000000000000" pitchFamily="2" charset="-78"/>
              </a:rPr>
              <a:t>برای سلامت انسان و تنوع زیستی داشته باشند. به همین علت سازمان بهداشت جهانی و سازمان خواروبارجهانی تأکید می کنند، محصولات تراژن پس از اطمینان از </a:t>
            </a:r>
            <a:r>
              <a:rPr lang="fa-IR" sz="2000" dirty="0" smtClean="0">
                <a:cs typeface="B Titr" panose="00000700000000000000" pitchFamily="2" charset="-78"/>
              </a:rPr>
              <a:t>بی خطر </a:t>
            </a:r>
            <a:r>
              <a:rPr lang="fa-IR" sz="2000" dirty="0">
                <a:cs typeface="B Titr" panose="00000700000000000000" pitchFamily="2" charset="-78"/>
              </a:rPr>
              <a:t>بودن برای سلامت انسان و </a:t>
            </a:r>
            <a:r>
              <a:rPr lang="fa-IR" sz="2000" dirty="0" smtClean="0">
                <a:cs typeface="B Titr" panose="00000700000000000000" pitchFamily="2" charset="-78"/>
              </a:rPr>
              <a:t>محیط زیست</a:t>
            </a:r>
            <a:r>
              <a:rPr lang="fa-IR" sz="2000" dirty="0">
                <a:cs typeface="B Titr" panose="00000700000000000000" pitchFamily="2" charset="-78"/>
              </a:rPr>
              <a:t>، قابل مصرف </a:t>
            </a:r>
            <a:r>
              <a:rPr lang="fa-IR" sz="2000" dirty="0" smtClean="0">
                <a:cs typeface="B Titr" panose="00000700000000000000" pitchFamily="2" charset="-78"/>
              </a:rPr>
              <a:t>اند.</a:t>
            </a:r>
            <a:endParaRPr lang="en-US" sz="2000" dirty="0">
              <a:cs typeface="B Titr" panose="00000700000000000000" pitchFamily="2" charset="-78"/>
            </a:endParaRPr>
          </a:p>
        </p:txBody>
      </p:sp>
    </p:spTree>
    <p:extLst>
      <p:ext uri="{BB962C8B-B14F-4D97-AF65-F5344CB8AC3E}">
        <p14:creationId xmlns:p14="http://schemas.microsoft.com/office/powerpoint/2010/main" val="20338601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heel(1)">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heel(1)">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heel(1)">
                                      <p:cBhvr>
                                        <p:cTn id="44" dur="2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heel(1)">
                                      <p:cBhvr>
                                        <p:cTn id="49" dur="20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wheel(1)">
                                      <p:cBhvr>
                                        <p:cTn id="5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1200"/>
            <a:ext cx="916426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7171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10198"/>
            <a:ext cx="9143999" cy="161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653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899" y="381000"/>
            <a:ext cx="8229600" cy="60016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rtl="1"/>
            <a:r>
              <a:rPr lang="fa-IR" sz="2400" dirty="0" smtClean="0">
                <a:solidFill>
                  <a:srgbClr val="0070C0"/>
                </a:solidFill>
                <a:cs typeface="B Titr" panose="00000700000000000000" pitchFamily="2" charset="-78"/>
              </a:rPr>
              <a:t>علل استفاده از کود توسط کشاورزان:</a:t>
            </a:r>
            <a:endParaRPr lang="en-US" sz="2400" dirty="0" smtClean="0">
              <a:solidFill>
                <a:srgbClr val="0070C0"/>
              </a:solidFill>
              <a:cs typeface="B Titr" panose="00000700000000000000" pitchFamily="2" charset="-78"/>
            </a:endParaRPr>
          </a:p>
          <a:p>
            <a:pPr algn="just" rtl="1"/>
            <a:r>
              <a:rPr lang="fa-IR" sz="2400" dirty="0" smtClean="0">
                <a:cs typeface="B Titr" panose="00000700000000000000" pitchFamily="2" charset="-78"/>
              </a:rPr>
              <a:t>گیاهان</a:t>
            </a:r>
            <a:r>
              <a:rPr lang="fa-IR" sz="2400" dirty="0">
                <a:cs typeface="B Titr" panose="00000700000000000000" pitchFamily="2" charset="-78"/>
              </a:rPr>
              <a:t>، مواد غذایی مورد نیاز خود را از خاک </a:t>
            </a:r>
            <a:r>
              <a:rPr lang="fa-IR" sz="2400" dirty="0" smtClean="0">
                <a:cs typeface="B Titr" panose="00000700000000000000" pitchFamily="2" charset="-78"/>
              </a:rPr>
              <a:t>به</a:t>
            </a:r>
            <a:r>
              <a:rPr lang="en-US" sz="2400" dirty="0" smtClean="0">
                <a:cs typeface="B Titr" panose="00000700000000000000" pitchFamily="2" charset="-78"/>
              </a:rPr>
              <a:t> </a:t>
            </a:r>
            <a:r>
              <a:rPr lang="fa-IR" sz="2400" dirty="0" smtClean="0">
                <a:cs typeface="B Titr" panose="00000700000000000000" pitchFamily="2" charset="-78"/>
              </a:rPr>
              <a:t>دست می</a:t>
            </a:r>
            <a:r>
              <a:rPr lang="en-US" sz="2400" dirty="0" smtClean="0">
                <a:cs typeface="B Titr" panose="00000700000000000000" pitchFamily="2" charset="-78"/>
              </a:rPr>
              <a:t> </a:t>
            </a:r>
            <a:r>
              <a:rPr lang="fa-IR" sz="2400" dirty="0" smtClean="0">
                <a:cs typeface="B Titr" panose="00000700000000000000" pitchFamily="2" charset="-78"/>
              </a:rPr>
              <a:t>آورند </a:t>
            </a:r>
            <a:r>
              <a:rPr lang="fa-IR" sz="2400" dirty="0">
                <a:cs typeface="B Titr" panose="00000700000000000000" pitchFamily="2" charset="-78"/>
              </a:rPr>
              <a:t>و </a:t>
            </a:r>
            <a:r>
              <a:rPr lang="fa-IR" sz="2400" dirty="0" smtClean="0">
                <a:cs typeface="B Titr" panose="00000700000000000000" pitchFamily="2" charset="-78"/>
              </a:rPr>
              <a:t>بدین</a:t>
            </a:r>
            <a:r>
              <a:rPr lang="en-US" sz="2400" dirty="0" smtClean="0">
                <a:cs typeface="B Titr" panose="00000700000000000000" pitchFamily="2" charset="-78"/>
              </a:rPr>
              <a:t> </a:t>
            </a:r>
            <a:r>
              <a:rPr lang="fa-IR" sz="2400" dirty="0" smtClean="0">
                <a:cs typeface="B Titr" panose="00000700000000000000" pitchFamily="2" charset="-78"/>
              </a:rPr>
              <a:t>ترتیب </a:t>
            </a:r>
            <a:r>
              <a:rPr lang="fa-IR" sz="2400" dirty="0">
                <a:cs typeface="B Titr" panose="00000700000000000000" pitchFamily="2" charset="-78"/>
              </a:rPr>
              <a:t>مواد غذایی خاک کاهش </a:t>
            </a:r>
            <a:r>
              <a:rPr lang="fa-IR" sz="2400" dirty="0" smtClean="0">
                <a:cs typeface="B Titr" panose="00000700000000000000" pitchFamily="2" charset="-78"/>
              </a:rPr>
              <a:t>می</a:t>
            </a:r>
            <a:r>
              <a:rPr lang="en-US" sz="2400" dirty="0" smtClean="0">
                <a:cs typeface="B Titr" panose="00000700000000000000" pitchFamily="2" charset="-78"/>
              </a:rPr>
              <a:t> </a:t>
            </a:r>
            <a:r>
              <a:rPr lang="fa-IR" sz="2400" dirty="0" smtClean="0">
                <a:cs typeface="B Titr" panose="00000700000000000000" pitchFamily="2" charset="-78"/>
              </a:rPr>
              <a:t>یابد.کشاورزان </a:t>
            </a:r>
            <a:r>
              <a:rPr lang="fa-IR" sz="2400" dirty="0">
                <a:cs typeface="B Titr" panose="00000700000000000000" pitchFamily="2" charset="-78"/>
              </a:rPr>
              <a:t>و </a:t>
            </a:r>
            <a:r>
              <a:rPr lang="fa-IR" sz="2400" dirty="0" smtClean="0">
                <a:cs typeface="B Titr" panose="00000700000000000000" pitchFamily="2" charset="-78"/>
              </a:rPr>
              <a:t>باغداران برای </a:t>
            </a:r>
            <a:r>
              <a:rPr lang="fa-IR" sz="2400" dirty="0">
                <a:cs typeface="B Titr" panose="00000700000000000000" pitchFamily="2" charset="-78"/>
              </a:rPr>
              <a:t>جبران این کاهش، یکی از انواع کودهای زیستی یا شیمیایی را </a:t>
            </a:r>
            <a:r>
              <a:rPr lang="fa-IR" sz="2400" dirty="0" smtClean="0">
                <a:cs typeface="B Titr" panose="00000700000000000000" pitchFamily="2" charset="-78"/>
              </a:rPr>
              <a:t>به</a:t>
            </a:r>
            <a:r>
              <a:rPr lang="en-US" sz="2400" dirty="0" smtClean="0">
                <a:cs typeface="B Titr" panose="00000700000000000000" pitchFamily="2" charset="-78"/>
              </a:rPr>
              <a:t> </a:t>
            </a:r>
            <a:r>
              <a:rPr lang="fa-IR" sz="2400" dirty="0" smtClean="0">
                <a:cs typeface="B Titr" panose="00000700000000000000" pitchFamily="2" charset="-78"/>
              </a:rPr>
              <a:t>کار می</a:t>
            </a:r>
            <a:r>
              <a:rPr lang="en-US" sz="2400" dirty="0" smtClean="0">
                <a:cs typeface="B Titr" panose="00000700000000000000" pitchFamily="2" charset="-78"/>
              </a:rPr>
              <a:t> </a:t>
            </a:r>
            <a:r>
              <a:rPr lang="fa-IR" sz="2400" dirty="0" smtClean="0">
                <a:cs typeface="B Titr" panose="00000700000000000000" pitchFamily="2" charset="-78"/>
              </a:rPr>
              <a:t>برند</a:t>
            </a:r>
            <a:r>
              <a:rPr lang="fa-IR" sz="2400" dirty="0">
                <a:cs typeface="B Titr" panose="00000700000000000000" pitchFamily="2" charset="-78"/>
              </a:rPr>
              <a:t>. </a:t>
            </a:r>
            <a:endParaRPr lang="fa-IR" sz="2400" dirty="0" smtClean="0">
              <a:cs typeface="B Titr" panose="00000700000000000000" pitchFamily="2" charset="-78"/>
            </a:endParaRPr>
          </a:p>
          <a:p>
            <a:pPr algn="just" rtl="1"/>
            <a:r>
              <a:rPr lang="fa-IR" sz="2400" dirty="0" smtClean="0">
                <a:solidFill>
                  <a:srgbClr val="0070C0"/>
                </a:solidFill>
                <a:cs typeface="B Titr" panose="00000700000000000000" pitchFamily="2" charset="-78"/>
              </a:rPr>
              <a:t>انواع کود:</a:t>
            </a:r>
          </a:p>
          <a:p>
            <a:pPr algn="just" rtl="1"/>
            <a:r>
              <a:rPr lang="fa-IR" sz="2400" u="sng" dirty="0" smtClean="0">
                <a:cs typeface="B Titr" panose="00000700000000000000" pitchFamily="2" charset="-78"/>
              </a:rPr>
              <a:t>کودهای </a:t>
            </a:r>
            <a:r>
              <a:rPr lang="fa-IR" sz="2400" u="sng" dirty="0">
                <a:cs typeface="B Titr" panose="00000700000000000000" pitchFamily="2" charset="-78"/>
              </a:rPr>
              <a:t>زیستی</a:t>
            </a:r>
            <a:r>
              <a:rPr lang="fa-IR" sz="2400" dirty="0">
                <a:cs typeface="B Titr" panose="00000700000000000000" pitchFamily="2" charset="-78"/>
              </a:rPr>
              <a:t>، همان طور که از </a:t>
            </a:r>
            <a:r>
              <a:rPr lang="fa-IR" sz="2400" dirty="0" smtClean="0">
                <a:cs typeface="B Titr" panose="00000700000000000000" pitchFamily="2" charset="-78"/>
              </a:rPr>
              <a:t>نام</a:t>
            </a:r>
            <a:r>
              <a:rPr lang="en-US" sz="2400" dirty="0" smtClean="0">
                <a:cs typeface="B Titr" panose="00000700000000000000" pitchFamily="2" charset="-78"/>
              </a:rPr>
              <a:t> </a:t>
            </a:r>
            <a:r>
              <a:rPr lang="fa-IR" sz="2400" dirty="0" smtClean="0">
                <a:cs typeface="B Titr" panose="00000700000000000000" pitchFamily="2" charset="-78"/>
              </a:rPr>
              <a:t>شان </a:t>
            </a:r>
            <a:r>
              <a:rPr lang="fa-IR" sz="2400" dirty="0">
                <a:cs typeface="B Titr" panose="00000700000000000000" pitchFamily="2" charset="-78"/>
              </a:rPr>
              <a:t>پیداست، در نتیجه تجزیه جانداران و بقایای آنها و یا حاصل از فعالیت موجودات زنده </a:t>
            </a:r>
            <a:r>
              <a:rPr lang="fa-IR" sz="2400" dirty="0" smtClean="0">
                <a:cs typeface="B Titr" panose="00000700000000000000" pitchFamily="2" charset="-78"/>
              </a:rPr>
              <a:t>به</a:t>
            </a:r>
            <a:r>
              <a:rPr lang="en-US" sz="2400" dirty="0" smtClean="0">
                <a:cs typeface="B Titr" panose="00000700000000000000" pitchFamily="2" charset="-78"/>
              </a:rPr>
              <a:t> </a:t>
            </a:r>
            <a:r>
              <a:rPr lang="fa-IR" sz="2400" dirty="0" smtClean="0">
                <a:cs typeface="B Titr" panose="00000700000000000000" pitchFamily="2" charset="-78"/>
              </a:rPr>
              <a:t>دست می</a:t>
            </a:r>
            <a:r>
              <a:rPr lang="en-US" sz="2400" dirty="0" smtClean="0">
                <a:cs typeface="B Titr" panose="00000700000000000000" pitchFamily="2" charset="-78"/>
              </a:rPr>
              <a:t> </a:t>
            </a:r>
            <a:r>
              <a:rPr lang="fa-IR" sz="2400" dirty="0" smtClean="0">
                <a:cs typeface="B Titr" panose="00000700000000000000" pitchFamily="2" charset="-78"/>
              </a:rPr>
              <a:t>آیند</a:t>
            </a:r>
            <a:r>
              <a:rPr lang="fa-IR" sz="2400" dirty="0">
                <a:cs typeface="B Titr" panose="00000700000000000000" pitchFamily="2" charset="-78"/>
              </a:rPr>
              <a:t>. </a:t>
            </a:r>
            <a:r>
              <a:rPr lang="fa-IR" sz="2400" u="sng" dirty="0">
                <a:cs typeface="B Titr" panose="00000700000000000000" pitchFamily="2" charset="-78"/>
              </a:rPr>
              <a:t>کودهای شیمیایی </a:t>
            </a:r>
            <a:r>
              <a:rPr lang="fa-IR" sz="2400" dirty="0" smtClean="0">
                <a:cs typeface="B Titr" panose="00000700000000000000" pitchFamily="2" charset="-78"/>
              </a:rPr>
              <a:t>ترکیباتی</a:t>
            </a:r>
            <a:r>
              <a:rPr lang="en-US" sz="2400" dirty="0" smtClean="0">
                <a:cs typeface="B Titr" panose="00000700000000000000" pitchFamily="2" charset="-78"/>
              </a:rPr>
              <a:t> </a:t>
            </a:r>
            <a:r>
              <a:rPr lang="fa-IR" sz="2400" dirty="0" smtClean="0">
                <a:cs typeface="B Titr" panose="00000700000000000000" pitchFamily="2" charset="-78"/>
              </a:rPr>
              <a:t>اند </a:t>
            </a:r>
            <a:r>
              <a:rPr lang="fa-IR" sz="2400" dirty="0">
                <a:cs typeface="B Titr" panose="00000700000000000000" pitchFamily="2" charset="-78"/>
              </a:rPr>
              <a:t>که بااستفاده از مواد شیمیایی در کارخانه تولید می شوند</a:t>
            </a:r>
            <a:r>
              <a:rPr lang="fa-IR" sz="2400" dirty="0" smtClean="0">
                <a:cs typeface="B Titr" panose="00000700000000000000" pitchFamily="2" charset="-78"/>
              </a:rPr>
              <a:t>.</a:t>
            </a:r>
            <a:endParaRPr lang="fa-IR" sz="2400" dirty="0">
              <a:cs typeface="B Titr" panose="00000700000000000000" pitchFamily="2" charset="-78"/>
            </a:endParaRPr>
          </a:p>
          <a:p>
            <a:pPr algn="just" rtl="1"/>
            <a:r>
              <a:rPr lang="fa-IR" sz="2400" dirty="0" smtClean="0">
                <a:solidFill>
                  <a:srgbClr val="0070C0"/>
                </a:solidFill>
                <a:cs typeface="B Titr" panose="00000700000000000000" pitchFamily="2" charset="-78"/>
              </a:rPr>
              <a:t>پیامدهای منفی استفاده زیاد از کودهای شیمیایی:</a:t>
            </a:r>
            <a:endParaRPr lang="fa-IR" sz="2400" dirty="0">
              <a:solidFill>
                <a:srgbClr val="0070C0"/>
              </a:solidFill>
              <a:cs typeface="B Titr" panose="00000700000000000000" pitchFamily="2" charset="-78"/>
            </a:endParaRPr>
          </a:p>
          <a:p>
            <a:pPr algn="just" rtl="1"/>
            <a:r>
              <a:rPr lang="fa-IR" sz="2400" dirty="0" smtClean="0">
                <a:cs typeface="B Titr" panose="00000700000000000000" pitchFamily="2" charset="-78"/>
              </a:rPr>
              <a:t>استفاده </a:t>
            </a:r>
            <a:r>
              <a:rPr lang="fa-IR" sz="2400" dirty="0">
                <a:cs typeface="B Titr" panose="00000700000000000000" pitchFamily="2" charset="-78"/>
              </a:rPr>
              <a:t>از کودهای شیمیایی و </a:t>
            </a:r>
            <a:r>
              <a:rPr lang="fa-IR" sz="2400" dirty="0" smtClean="0">
                <a:cs typeface="B Titr" panose="00000700000000000000" pitchFamily="2" charset="-78"/>
              </a:rPr>
              <a:t>آفت</a:t>
            </a:r>
            <a:r>
              <a:rPr lang="en-US" sz="2400" dirty="0" smtClean="0">
                <a:cs typeface="B Titr" panose="00000700000000000000" pitchFamily="2" charset="-78"/>
              </a:rPr>
              <a:t> </a:t>
            </a:r>
            <a:r>
              <a:rPr lang="fa-IR" sz="2400" dirty="0" smtClean="0">
                <a:cs typeface="B Titr" panose="00000700000000000000" pitchFamily="2" charset="-78"/>
              </a:rPr>
              <a:t>کش</a:t>
            </a:r>
            <a:r>
              <a:rPr lang="en-US" sz="2400" dirty="0" smtClean="0">
                <a:cs typeface="B Titr" panose="00000700000000000000" pitchFamily="2" charset="-78"/>
              </a:rPr>
              <a:t> </a:t>
            </a:r>
            <a:r>
              <a:rPr lang="fa-IR" sz="2400" dirty="0" smtClean="0">
                <a:cs typeface="B Titr" panose="00000700000000000000" pitchFamily="2" charset="-78"/>
              </a:rPr>
              <a:t>ها </a:t>
            </a:r>
            <a:r>
              <a:rPr lang="fa-IR" sz="2400" u="sng" dirty="0">
                <a:cs typeface="B Titr" panose="00000700000000000000" pitchFamily="2" charset="-78"/>
              </a:rPr>
              <a:t>آلودگی آب، خاک و هوا</a:t>
            </a:r>
            <a:r>
              <a:rPr lang="fa-IR" sz="2400" dirty="0">
                <a:cs typeface="B Titr" panose="00000700000000000000" pitchFamily="2" charset="-78"/>
              </a:rPr>
              <a:t> را </a:t>
            </a:r>
            <a:r>
              <a:rPr lang="fa-IR" sz="2400" dirty="0" smtClean="0">
                <a:cs typeface="B Titr" panose="00000700000000000000" pitchFamily="2" charset="-78"/>
              </a:rPr>
              <a:t>به</a:t>
            </a:r>
            <a:r>
              <a:rPr lang="en-US" sz="2400" dirty="0" smtClean="0">
                <a:cs typeface="B Titr" panose="00000700000000000000" pitchFamily="2" charset="-78"/>
              </a:rPr>
              <a:t> </a:t>
            </a:r>
            <a:r>
              <a:rPr lang="fa-IR" sz="2400" dirty="0" smtClean="0">
                <a:cs typeface="B Titr" panose="00000700000000000000" pitchFamily="2" charset="-78"/>
              </a:rPr>
              <a:t>دنبال </a:t>
            </a:r>
            <a:r>
              <a:rPr lang="fa-IR" sz="2400" dirty="0">
                <a:cs typeface="B Titr" panose="00000700000000000000" pitchFamily="2" charset="-78"/>
              </a:rPr>
              <a:t>دارد. </a:t>
            </a:r>
            <a:endParaRPr lang="fa-IR" sz="2400" dirty="0" smtClean="0">
              <a:cs typeface="B Titr" panose="00000700000000000000" pitchFamily="2" charset="-78"/>
            </a:endParaRPr>
          </a:p>
          <a:p>
            <a:pPr algn="just" rtl="1"/>
            <a:r>
              <a:rPr lang="fa-IR" sz="2400" dirty="0" smtClean="0">
                <a:cs typeface="B Titr" panose="00000700000000000000" pitchFamily="2" charset="-78"/>
              </a:rPr>
              <a:t>هم</a:t>
            </a:r>
            <a:r>
              <a:rPr lang="en-US" sz="2400" dirty="0" smtClean="0">
                <a:cs typeface="B Titr" panose="00000700000000000000" pitchFamily="2" charset="-78"/>
              </a:rPr>
              <a:t> </a:t>
            </a:r>
            <a:r>
              <a:rPr lang="fa-IR" sz="2400" dirty="0" smtClean="0">
                <a:cs typeface="B Titr" panose="00000700000000000000" pitchFamily="2" charset="-78"/>
              </a:rPr>
              <a:t>چنین </a:t>
            </a:r>
            <a:r>
              <a:rPr lang="fa-IR" sz="2400" dirty="0">
                <a:cs typeface="B Titr" panose="00000700000000000000" pitchFamily="2" charset="-78"/>
              </a:rPr>
              <a:t>کودهای شیمیایی علاوه </a:t>
            </a:r>
            <a:r>
              <a:rPr lang="fa-IR" sz="2400" u="sng" dirty="0">
                <a:cs typeface="B Titr" panose="00000700000000000000" pitchFamily="2" charset="-78"/>
              </a:rPr>
              <a:t>بر آسیب </a:t>
            </a:r>
            <a:r>
              <a:rPr lang="fa-IR" sz="2400" u="sng" dirty="0" smtClean="0">
                <a:cs typeface="B Titr" panose="00000700000000000000" pitchFamily="2" charset="-78"/>
              </a:rPr>
              <a:t>رساندن به محیط</a:t>
            </a:r>
            <a:r>
              <a:rPr lang="en-US" sz="2400" u="sng" dirty="0" smtClean="0">
                <a:cs typeface="B Titr" panose="00000700000000000000" pitchFamily="2" charset="-78"/>
              </a:rPr>
              <a:t> </a:t>
            </a:r>
            <a:r>
              <a:rPr lang="fa-IR" sz="2400" u="sng" dirty="0" smtClean="0">
                <a:cs typeface="B Titr" panose="00000700000000000000" pitchFamily="2" charset="-78"/>
              </a:rPr>
              <a:t>زیست</a:t>
            </a:r>
            <a:r>
              <a:rPr lang="fa-IR" sz="2400" dirty="0">
                <a:cs typeface="B Titr" panose="00000700000000000000" pitchFamily="2" charset="-78"/>
              </a:rPr>
              <a:t>، موجب </a:t>
            </a:r>
            <a:r>
              <a:rPr lang="fa-IR" sz="2400" u="sng" dirty="0">
                <a:cs typeface="B Titr" panose="00000700000000000000" pitchFamily="2" charset="-78"/>
              </a:rPr>
              <a:t>کاهش </a:t>
            </a:r>
            <a:r>
              <a:rPr lang="fa-IR" sz="2400" u="sng" dirty="0" smtClean="0">
                <a:cs typeface="B Titr" panose="00000700000000000000" pitchFamily="2" charset="-78"/>
              </a:rPr>
              <a:t>حاصل</a:t>
            </a:r>
            <a:r>
              <a:rPr lang="en-US" sz="2400" u="sng" dirty="0" smtClean="0">
                <a:cs typeface="B Titr" panose="00000700000000000000" pitchFamily="2" charset="-78"/>
              </a:rPr>
              <a:t> </a:t>
            </a:r>
            <a:r>
              <a:rPr lang="fa-IR" sz="2400" u="sng" dirty="0" smtClean="0">
                <a:cs typeface="B Titr" panose="00000700000000000000" pitchFamily="2" charset="-78"/>
              </a:rPr>
              <a:t>خیزی </a:t>
            </a:r>
            <a:r>
              <a:rPr lang="fa-IR" sz="2400" u="sng" dirty="0">
                <a:cs typeface="B Titr" panose="00000700000000000000" pitchFamily="2" charset="-78"/>
              </a:rPr>
              <a:t>خاک و عدم ایمنی غذایی </a:t>
            </a:r>
            <a:r>
              <a:rPr lang="fa-IR" sz="2400" dirty="0" smtClean="0">
                <a:cs typeface="B Titr" panose="00000700000000000000" pitchFamily="2" charset="-78"/>
              </a:rPr>
              <a:t>می گردند.</a:t>
            </a:r>
          </a:p>
          <a:p>
            <a:pPr algn="just" rtl="1"/>
            <a:r>
              <a:rPr lang="fa-IR" sz="2400" dirty="0" smtClean="0">
                <a:cs typeface="B Titr" panose="00000700000000000000" pitchFamily="2" charset="-78"/>
              </a:rPr>
              <a:t> </a:t>
            </a:r>
            <a:r>
              <a:rPr lang="fa-IR" sz="2400" dirty="0">
                <a:cs typeface="B Titr" panose="00000700000000000000" pitchFamily="2" charset="-78"/>
              </a:rPr>
              <a:t>آلودگی ناشی از کودها بر سلامت انسان نیز </a:t>
            </a:r>
            <a:r>
              <a:rPr lang="fa-IR" sz="2400" dirty="0" smtClean="0">
                <a:cs typeface="B Titr" panose="00000700000000000000" pitchFamily="2" charset="-78"/>
              </a:rPr>
              <a:t>اثرمی</a:t>
            </a:r>
            <a:r>
              <a:rPr lang="en-US" sz="2400" dirty="0" smtClean="0">
                <a:cs typeface="B Titr" panose="00000700000000000000" pitchFamily="2" charset="-78"/>
              </a:rPr>
              <a:t> </a:t>
            </a:r>
            <a:r>
              <a:rPr lang="fa-IR" sz="2400" dirty="0" smtClean="0">
                <a:cs typeface="B Titr" panose="00000700000000000000" pitchFamily="2" charset="-78"/>
              </a:rPr>
              <a:t>گذارد</a:t>
            </a:r>
            <a:r>
              <a:rPr lang="en-US" sz="2400" dirty="0" smtClean="0">
                <a:cs typeface="B Titr" panose="00000700000000000000" pitchFamily="2" charset="-78"/>
              </a:rPr>
              <a:t>.</a:t>
            </a:r>
            <a:endParaRPr lang="en-US" sz="2400" dirty="0">
              <a:cs typeface="B Titr" panose="00000700000000000000" pitchFamily="2" charset="-78"/>
            </a:endParaRPr>
          </a:p>
          <a:p>
            <a:pPr algn="just" rtl="1"/>
            <a:endParaRPr lang="fa-IR" sz="2400" dirty="0">
              <a:cs typeface="B Titr" panose="00000700000000000000" pitchFamily="2" charset="-78"/>
            </a:endParaRPr>
          </a:p>
        </p:txBody>
      </p:sp>
      <p:sp>
        <p:nvSpPr>
          <p:cNvPr id="3" name="Rectangle 2"/>
          <p:cNvSpPr/>
          <p:nvPr/>
        </p:nvSpPr>
        <p:spPr>
          <a:xfrm rot="5400000">
            <a:off x="8041820" y="2908183"/>
            <a:ext cx="1553630"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a-IR" sz="2400" dirty="0" smtClean="0">
                <a:cs typeface="B Titr" panose="00000700000000000000" pitchFamily="2" charset="-78"/>
              </a:rPr>
              <a:t>کـــــود</a:t>
            </a:r>
            <a:endParaRPr lang="fa-IR" sz="2400" dirty="0">
              <a:cs typeface="B Titr" panose="00000700000000000000" pitchFamily="2" charset="-78"/>
            </a:endParaRPr>
          </a:p>
        </p:txBody>
      </p:sp>
    </p:spTree>
    <p:extLst>
      <p:ext uri="{BB962C8B-B14F-4D97-AF65-F5344CB8AC3E}">
        <p14:creationId xmlns:p14="http://schemas.microsoft.com/office/powerpoint/2010/main" val="16587556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circle(in)">
                                      <p:cBhvr>
                                        <p:cTn id="19" dur="2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heel(1)">
                                      <p:cBhvr>
                                        <p:cTn id="24" dur="2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barn(inVertical)">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wipe(down)">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wipe(down)">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wipe(down)">
                                      <p:cBhvr>
                                        <p:cTn id="49" dur="500"/>
                                        <p:tgtEl>
                                          <p:spTgt spid="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wipe(down)">
                                      <p:cBhvr>
                                        <p:cTn id="5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915400" cy="65556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fa-IR" sz="2800" dirty="0" smtClean="0">
                <a:solidFill>
                  <a:srgbClr val="0070C0"/>
                </a:solidFill>
                <a:cs typeface="B Titr" panose="00000700000000000000" pitchFamily="2" charset="-78"/>
              </a:rPr>
              <a:t>کمپوست چیست؟</a:t>
            </a:r>
          </a:p>
          <a:p>
            <a:pPr algn="just" rtl="1"/>
            <a:r>
              <a:rPr lang="fa-IR" sz="2800" dirty="0" smtClean="0">
                <a:cs typeface="B Titr" panose="00000700000000000000" pitchFamily="2" charset="-78"/>
              </a:rPr>
              <a:t>کمپوست </a:t>
            </a:r>
            <a:r>
              <a:rPr lang="fa-IR" sz="2800" u="sng" dirty="0">
                <a:cs typeface="B Titr" panose="00000700000000000000" pitchFamily="2" charset="-78"/>
              </a:rPr>
              <a:t>یکی از انواع کودهای زیستی </a:t>
            </a:r>
            <a:r>
              <a:rPr lang="fa-IR" sz="2800" dirty="0">
                <a:cs typeface="B Titr" panose="00000700000000000000" pitchFamily="2" charset="-78"/>
              </a:rPr>
              <a:t>است که از تجزیه پسماند مواد غذایی، باقی </a:t>
            </a:r>
            <a:r>
              <a:rPr lang="fa-IR" sz="2800" dirty="0" smtClean="0">
                <a:cs typeface="B Titr" panose="00000700000000000000" pitchFamily="2" charset="-78"/>
              </a:rPr>
              <a:t>مانده </a:t>
            </a:r>
            <a:r>
              <a:rPr lang="fa-IR" sz="2800" dirty="0">
                <a:cs typeface="B Titr" panose="00000700000000000000" pitchFamily="2" charset="-78"/>
              </a:rPr>
              <a:t>گیاهان پس از برداشت محصول، فضولات </a:t>
            </a:r>
            <a:r>
              <a:rPr lang="fa-IR" sz="2800" dirty="0" smtClean="0">
                <a:cs typeface="B Titr" panose="00000700000000000000" pitchFamily="2" charset="-78"/>
              </a:rPr>
              <a:t>و</a:t>
            </a:r>
            <a:r>
              <a:rPr lang="fa-IR" sz="2800" dirty="0">
                <a:cs typeface="B Titr" panose="00000700000000000000" pitchFamily="2" charset="-78"/>
              </a:rPr>
              <a:t>زواید غیرقابل مصرف دامی به دست </a:t>
            </a:r>
            <a:r>
              <a:rPr lang="fa-IR" sz="2800" dirty="0" smtClean="0">
                <a:cs typeface="B Titr" panose="00000700000000000000" pitchFamily="2" charset="-78"/>
              </a:rPr>
              <a:t>می آید</a:t>
            </a:r>
            <a:r>
              <a:rPr lang="fa-IR" sz="2800" dirty="0">
                <a:cs typeface="B Titr" panose="00000700000000000000" pitchFamily="2" charset="-78"/>
              </a:rPr>
              <a:t>. </a:t>
            </a:r>
            <a:endParaRPr lang="fa-IR" sz="2800" dirty="0" smtClean="0">
              <a:cs typeface="B Titr" panose="00000700000000000000" pitchFamily="2" charset="-78"/>
            </a:endParaRPr>
          </a:p>
          <a:p>
            <a:pPr algn="just" rtl="1"/>
            <a:r>
              <a:rPr lang="fa-IR" sz="2800" dirty="0" smtClean="0">
                <a:solidFill>
                  <a:srgbClr val="0070C0"/>
                </a:solidFill>
                <a:cs typeface="B Titr" panose="00000700000000000000" pitchFamily="2" charset="-78"/>
              </a:rPr>
              <a:t>ورمی کمپوست چیست؟</a:t>
            </a:r>
          </a:p>
          <a:p>
            <a:pPr algn="just" rtl="1"/>
            <a:r>
              <a:rPr lang="fa-IR" sz="2800" dirty="0" smtClean="0">
                <a:cs typeface="B Titr" panose="00000700000000000000" pitchFamily="2" charset="-78"/>
              </a:rPr>
              <a:t>«</a:t>
            </a:r>
            <a:r>
              <a:rPr lang="fa-IR" sz="2800" dirty="0">
                <a:cs typeface="B Titr" panose="00000700000000000000" pitchFamily="2" charset="-78"/>
              </a:rPr>
              <a:t>ورمی کمپوست» نیز یک کود زیستی است که از </a:t>
            </a:r>
            <a:r>
              <a:rPr lang="fa-IR" sz="2800" u="sng" dirty="0">
                <a:cs typeface="B Titr" panose="00000700000000000000" pitchFamily="2" charset="-78"/>
              </a:rPr>
              <a:t>فضولات کرم خاکی </a:t>
            </a:r>
            <a:r>
              <a:rPr lang="fa-IR" sz="2800" dirty="0">
                <a:cs typeface="B Titr" panose="00000700000000000000" pitchFamily="2" charset="-78"/>
              </a:rPr>
              <a:t>حاصل </a:t>
            </a:r>
            <a:r>
              <a:rPr lang="fa-IR" sz="2800" dirty="0" smtClean="0">
                <a:cs typeface="B Titr" panose="00000700000000000000" pitchFamily="2" charset="-78"/>
              </a:rPr>
              <a:t>می شود.</a:t>
            </a:r>
          </a:p>
          <a:p>
            <a:pPr algn="just" rtl="1"/>
            <a:r>
              <a:rPr lang="fa-IR" sz="2800" dirty="0" smtClean="0">
                <a:solidFill>
                  <a:srgbClr val="0070C0"/>
                </a:solidFill>
                <a:cs typeface="B Titr" panose="00000700000000000000" pitchFamily="2" charset="-78"/>
              </a:rPr>
              <a:t>علل استفاده از کودهای زیستی:</a:t>
            </a:r>
            <a:endParaRPr lang="fa-IR" sz="2800" dirty="0">
              <a:solidFill>
                <a:srgbClr val="0070C0"/>
              </a:solidFill>
              <a:cs typeface="B Titr" panose="00000700000000000000" pitchFamily="2" charset="-78"/>
            </a:endParaRPr>
          </a:p>
          <a:p>
            <a:pPr algn="just" rtl="1"/>
            <a:r>
              <a:rPr lang="fa-IR" sz="2800" dirty="0" smtClean="0">
                <a:cs typeface="B Titr" panose="00000700000000000000" pitchFamily="2" charset="-78"/>
              </a:rPr>
              <a:t>در  </a:t>
            </a:r>
            <a:r>
              <a:rPr lang="fa-IR" sz="2800" dirty="0">
                <a:cs typeface="B Titr" panose="00000700000000000000" pitchFamily="2" charset="-78"/>
              </a:rPr>
              <a:t>30سال اخیر به دلیل آشکار شدن </a:t>
            </a:r>
            <a:r>
              <a:rPr lang="fa-IR" sz="2800" u="sng" dirty="0">
                <a:cs typeface="B Titr" panose="00000700000000000000" pitchFamily="2" charset="-78"/>
              </a:rPr>
              <a:t>آثار سوء مصرف بی </a:t>
            </a:r>
            <a:r>
              <a:rPr lang="fa-IR" sz="2800" u="sng" dirty="0" smtClean="0">
                <a:cs typeface="B Titr" panose="00000700000000000000" pitchFamily="2" charset="-78"/>
              </a:rPr>
              <a:t>رویه </a:t>
            </a:r>
            <a:r>
              <a:rPr lang="fa-IR" sz="2800" u="sng" dirty="0">
                <a:cs typeface="B Titr" panose="00000700000000000000" pitchFamily="2" charset="-78"/>
              </a:rPr>
              <a:t>کودهای شیمیایی </a:t>
            </a:r>
            <a:r>
              <a:rPr lang="fa-IR" sz="2800" dirty="0">
                <a:cs typeface="B Titr" panose="00000700000000000000" pitchFamily="2" charset="-78"/>
              </a:rPr>
              <a:t>و </a:t>
            </a:r>
            <a:r>
              <a:rPr lang="fa-IR" sz="2800" u="sng" dirty="0">
                <a:cs typeface="B Titr" panose="00000700000000000000" pitchFamily="2" charset="-78"/>
              </a:rPr>
              <a:t>قیمت بالای آنها</a:t>
            </a:r>
            <a:r>
              <a:rPr lang="fa-IR" sz="2800" dirty="0">
                <a:cs typeface="B Titr" panose="00000700000000000000" pitchFamily="2" charset="-78"/>
              </a:rPr>
              <a:t>، استفاده از کودهای زیستی </a:t>
            </a:r>
            <a:r>
              <a:rPr lang="fa-IR" sz="2800" dirty="0" smtClean="0">
                <a:cs typeface="B Titr" panose="00000700000000000000" pitchFamily="2" charset="-78"/>
              </a:rPr>
              <a:t>در</a:t>
            </a:r>
            <a:r>
              <a:rPr lang="fa-IR" sz="2800" dirty="0">
                <a:cs typeface="B Titr" panose="00000700000000000000" pitchFamily="2" charset="-78"/>
              </a:rPr>
              <a:t>کشاورزی مطرح شده است. در کشاورزی ارگانیک با استفاده از کودهای زیستی </a:t>
            </a:r>
            <a:r>
              <a:rPr lang="fa-IR" sz="2800" u="sng" dirty="0">
                <a:solidFill>
                  <a:srgbClr val="FF0000"/>
                </a:solidFill>
                <a:cs typeface="B Titr" panose="00000700000000000000" pitchFamily="2" charset="-78"/>
              </a:rPr>
              <a:t>سلامت خاک، گیاه، انسان و سیاره زمین تأمین </a:t>
            </a:r>
            <a:r>
              <a:rPr lang="fa-IR" sz="2800" u="sng" dirty="0" smtClean="0">
                <a:solidFill>
                  <a:srgbClr val="FF0000"/>
                </a:solidFill>
                <a:cs typeface="B Titr" panose="00000700000000000000" pitchFamily="2" charset="-78"/>
              </a:rPr>
              <a:t>می شود.</a:t>
            </a:r>
          </a:p>
          <a:p>
            <a:pPr algn="just" rtl="1"/>
            <a:r>
              <a:rPr lang="fa-IR" sz="2800" dirty="0" smtClean="0">
                <a:solidFill>
                  <a:srgbClr val="0070C0"/>
                </a:solidFill>
                <a:cs typeface="B Titr" panose="00000700000000000000" pitchFamily="2" charset="-78"/>
              </a:rPr>
              <a:t>کشاورزی ارگانیک:</a:t>
            </a:r>
            <a:endParaRPr lang="fa-IR" sz="2800" dirty="0">
              <a:solidFill>
                <a:srgbClr val="0070C0"/>
              </a:solidFill>
              <a:cs typeface="B Titr" panose="00000700000000000000" pitchFamily="2" charset="-78"/>
            </a:endParaRPr>
          </a:p>
          <a:p>
            <a:pPr algn="just" rtl="1"/>
            <a:r>
              <a:rPr lang="fa-IR" sz="2800" dirty="0" smtClean="0">
                <a:cs typeface="B Titr" panose="00000700000000000000" pitchFamily="2" charset="-78"/>
              </a:rPr>
              <a:t>در </a:t>
            </a:r>
            <a:r>
              <a:rPr lang="fa-IR" sz="2800" dirty="0">
                <a:cs typeface="B Titr" panose="00000700000000000000" pitchFamily="2" charset="-78"/>
              </a:rPr>
              <a:t>این نوع کشاورزی از </a:t>
            </a:r>
            <a:r>
              <a:rPr lang="fa-IR" sz="2800" u="sng" dirty="0">
                <a:cs typeface="B Titr" panose="00000700000000000000" pitchFamily="2" charset="-78"/>
              </a:rPr>
              <a:t>مواد شیمیایی و سموم دفع آفات در شرایط خاص</a:t>
            </a:r>
            <a:r>
              <a:rPr lang="fa-IR" sz="2800" dirty="0">
                <a:cs typeface="B Titr" panose="00000700000000000000" pitchFamily="2" charset="-78"/>
              </a:rPr>
              <a:t> و به مقدار محدود به کار می </a:t>
            </a:r>
            <a:r>
              <a:rPr lang="fa-IR" sz="2800" dirty="0" smtClean="0">
                <a:cs typeface="B Titr" panose="00000700000000000000" pitchFamily="2" charset="-78"/>
              </a:rPr>
              <a:t>رود.</a:t>
            </a:r>
            <a:endParaRPr lang="en-US" sz="2800" dirty="0">
              <a:cs typeface="B Titr" panose="00000700000000000000" pitchFamily="2" charset="-78"/>
            </a:endParaRPr>
          </a:p>
        </p:txBody>
      </p:sp>
    </p:spTree>
    <p:extLst>
      <p:ext uri="{BB962C8B-B14F-4D97-AF65-F5344CB8AC3E}">
        <p14:creationId xmlns:p14="http://schemas.microsoft.com/office/powerpoint/2010/main" val="35156270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heel(1)">
                                      <p:cBhvr>
                                        <p:cTn id="14" dur="2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down)">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circle(in)">
                                      <p:cBhvr>
                                        <p:cTn id="34" dur="20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circle(in)">
                                      <p:cBhvr>
                                        <p:cTn id="39" dur="20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wheel(1)">
                                      <p:cBhvr>
                                        <p:cTn id="44" dur="20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circle(in)">
                                      <p:cBhvr>
                                        <p:cTn id="49"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847665" y="3143935"/>
            <a:ext cx="571499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rtl="1"/>
            <a:r>
              <a:rPr lang="fa-IR" sz="3600" dirty="0">
                <a:cs typeface="B Titr" panose="00000700000000000000" pitchFamily="2" charset="-78"/>
              </a:rPr>
              <a:t>کشت گلخانه ای</a:t>
            </a:r>
            <a:endParaRPr lang="en-US" sz="3600" dirty="0">
              <a:cs typeface="B Titr" panose="00000700000000000000" pitchFamily="2" charset="-78"/>
            </a:endParaRPr>
          </a:p>
        </p:txBody>
      </p:sp>
      <p:sp>
        <p:nvSpPr>
          <p:cNvPr id="3" name="Rectangle 2"/>
          <p:cNvSpPr/>
          <p:nvPr/>
        </p:nvSpPr>
        <p:spPr>
          <a:xfrm>
            <a:off x="228600" y="1225689"/>
            <a:ext cx="7848600"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rtl="1"/>
            <a:r>
              <a:rPr lang="fa-IR" sz="3600" u="sng" dirty="0" smtClean="0">
                <a:cs typeface="B Titr" panose="00000700000000000000" pitchFamily="2" charset="-78"/>
              </a:rPr>
              <a:t>تامین </a:t>
            </a:r>
            <a:r>
              <a:rPr lang="fa-IR" sz="3600" u="sng" dirty="0">
                <a:cs typeface="B Titr" panose="00000700000000000000" pitchFamily="2" charset="-78"/>
              </a:rPr>
              <a:t>غذا </a:t>
            </a:r>
            <a:r>
              <a:rPr lang="fa-IR" sz="3600" dirty="0">
                <a:cs typeface="B Titr" panose="00000700000000000000" pitchFamily="2" charset="-78"/>
              </a:rPr>
              <a:t>به دلیل بارندگی کم و نامنظم و وضعیت بحرانی منابع آب و خاک مشکل مهمی است که یکی از </a:t>
            </a:r>
            <a:r>
              <a:rPr lang="fa-IR" sz="3600" dirty="0" smtClean="0">
                <a:cs typeface="B Titr" panose="00000700000000000000" pitchFamily="2" charset="-78"/>
              </a:rPr>
              <a:t>راه حل های </a:t>
            </a:r>
            <a:r>
              <a:rPr lang="fa-IR" sz="3600" dirty="0">
                <a:cs typeface="B Titr" panose="00000700000000000000" pitchFamily="2" charset="-78"/>
              </a:rPr>
              <a:t>آن </a:t>
            </a:r>
            <a:r>
              <a:rPr lang="fa-IR" sz="3600" dirty="0" smtClean="0">
                <a:cs typeface="B Titr" panose="00000700000000000000" pitchFamily="2" charset="-78"/>
              </a:rPr>
              <a:t>کشت گلخانه ای </a:t>
            </a:r>
            <a:r>
              <a:rPr lang="fa-IR" sz="3600" dirty="0">
                <a:cs typeface="B Titr" panose="00000700000000000000" pitchFamily="2" charset="-78"/>
              </a:rPr>
              <a:t>است</a:t>
            </a:r>
            <a:r>
              <a:rPr lang="fa-IR" sz="3600" dirty="0" smtClean="0">
                <a:cs typeface="B Titr" panose="00000700000000000000" pitchFamily="2" charset="-78"/>
              </a:rPr>
              <a:t>.</a:t>
            </a:r>
            <a:endParaRPr lang="fa-IR" sz="3600" dirty="0">
              <a:cs typeface="B Titr" panose="00000700000000000000" pitchFamily="2" charset="-78"/>
            </a:endParaRPr>
          </a:p>
          <a:p>
            <a:pPr algn="just" rtl="1"/>
            <a:r>
              <a:rPr lang="fa-IR" sz="3600" u="sng" dirty="0" smtClean="0">
                <a:cs typeface="B Titr" panose="00000700000000000000" pitchFamily="2" charset="-78"/>
              </a:rPr>
              <a:t>نابودی </a:t>
            </a:r>
            <a:r>
              <a:rPr lang="fa-IR" sz="3600" u="sng" dirty="0">
                <a:cs typeface="B Titr" panose="00000700000000000000" pitchFamily="2" charset="-78"/>
              </a:rPr>
              <a:t>آفات و </a:t>
            </a:r>
            <a:r>
              <a:rPr lang="fa-IR" sz="3600" u="sng" dirty="0" smtClean="0">
                <a:cs typeface="B Titr" panose="00000700000000000000" pitchFamily="2" charset="-78"/>
              </a:rPr>
              <a:t>بیماری ها </a:t>
            </a:r>
            <a:r>
              <a:rPr lang="fa-IR" sz="3600" dirty="0">
                <a:cs typeface="B Titr" panose="00000700000000000000" pitchFamily="2" charset="-78"/>
              </a:rPr>
              <a:t>با </a:t>
            </a:r>
            <a:r>
              <a:rPr lang="fa-IR" sz="3600" dirty="0" smtClean="0">
                <a:cs typeface="B Titr" panose="00000700000000000000" pitchFamily="2" charset="-78"/>
              </a:rPr>
              <a:t>روش های زیستی</a:t>
            </a:r>
          </a:p>
          <a:p>
            <a:pPr algn="just" rtl="1"/>
            <a:r>
              <a:rPr lang="fa-IR" sz="3600" dirty="0" smtClean="0">
                <a:cs typeface="B Titr" panose="00000700000000000000" pitchFamily="2" charset="-78"/>
              </a:rPr>
              <a:t> </a:t>
            </a:r>
            <a:r>
              <a:rPr lang="fa-IR" sz="3600" dirty="0">
                <a:cs typeface="B Titr" panose="00000700000000000000" pitchFamily="2" charset="-78"/>
              </a:rPr>
              <a:t>و </a:t>
            </a:r>
            <a:r>
              <a:rPr lang="fa-IR" sz="3600" u="sng" dirty="0" smtClean="0">
                <a:cs typeface="B Titr" panose="00000700000000000000" pitchFamily="2" charset="-78"/>
              </a:rPr>
              <a:t>کا هش </a:t>
            </a:r>
            <a:r>
              <a:rPr lang="fa-IR" sz="3600" u="sng" dirty="0">
                <a:cs typeface="B Titr" panose="00000700000000000000" pitchFamily="2" charset="-78"/>
              </a:rPr>
              <a:t>مصرف سموم </a:t>
            </a:r>
            <a:r>
              <a:rPr lang="fa-IR" sz="3600" dirty="0">
                <a:cs typeface="B Titr" panose="00000700000000000000" pitchFamily="2" charset="-78"/>
              </a:rPr>
              <a:t>در </a:t>
            </a:r>
            <a:r>
              <a:rPr lang="fa-IR" sz="3600" dirty="0" smtClean="0">
                <a:cs typeface="B Titr" panose="00000700000000000000" pitchFamily="2" charset="-78"/>
              </a:rPr>
              <a:t>گلخانه ها،</a:t>
            </a:r>
          </a:p>
          <a:p>
            <a:pPr algn="just" rtl="1"/>
            <a:r>
              <a:rPr lang="fa-IR" sz="3600" dirty="0" smtClean="0">
                <a:cs typeface="B Titr" panose="00000700000000000000" pitchFamily="2" charset="-78"/>
              </a:rPr>
              <a:t> </a:t>
            </a:r>
            <a:r>
              <a:rPr lang="fa-IR" sz="3600" dirty="0">
                <a:cs typeface="B Titr" panose="00000700000000000000" pitchFamily="2" charset="-78"/>
              </a:rPr>
              <a:t>باعث </a:t>
            </a:r>
            <a:r>
              <a:rPr lang="fa-IR" sz="3600" u="sng" dirty="0">
                <a:cs typeface="B Titr" panose="00000700000000000000" pitchFamily="2" charset="-78"/>
              </a:rPr>
              <a:t>افزایش کیفیت محصول</a:t>
            </a:r>
            <a:r>
              <a:rPr lang="fa-IR" sz="3600" dirty="0">
                <a:cs typeface="B Titr" panose="00000700000000000000" pitchFamily="2" charset="-78"/>
              </a:rPr>
              <a:t>، </a:t>
            </a:r>
            <a:endParaRPr lang="fa-IR" sz="3600" dirty="0" smtClean="0">
              <a:cs typeface="B Titr" panose="00000700000000000000" pitchFamily="2" charset="-78"/>
            </a:endParaRPr>
          </a:p>
          <a:p>
            <a:pPr algn="just" rtl="1"/>
            <a:r>
              <a:rPr lang="fa-IR" sz="3600" u="sng" dirty="0" smtClean="0">
                <a:cs typeface="B Titr" panose="00000700000000000000" pitchFamily="2" charset="-78"/>
              </a:rPr>
              <a:t>حفظ </a:t>
            </a:r>
            <a:r>
              <a:rPr lang="fa-IR" sz="3600" u="sng" dirty="0">
                <a:cs typeface="B Titr" panose="00000700000000000000" pitchFamily="2" charset="-78"/>
              </a:rPr>
              <a:t>محیط </a:t>
            </a:r>
            <a:r>
              <a:rPr lang="fa-IR" sz="3600" u="sng" dirty="0" smtClean="0">
                <a:cs typeface="B Titr" panose="00000700000000000000" pitchFamily="2" charset="-78"/>
              </a:rPr>
              <a:t>زیست </a:t>
            </a:r>
            <a:r>
              <a:rPr lang="fa-IR" sz="3600" dirty="0" smtClean="0">
                <a:cs typeface="B Titr" panose="00000700000000000000" pitchFamily="2" charset="-78"/>
              </a:rPr>
              <a:t>و </a:t>
            </a:r>
          </a:p>
          <a:p>
            <a:pPr algn="just" rtl="1"/>
            <a:r>
              <a:rPr lang="fa-IR" sz="3600" dirty="0" smtClean="0">
                <a:cs typeface="B Titr" panose="00000700000000000000" pitchFamily="2" charset="-78"/>
              </a:rPr>
              <a:t>همچنین </a:t>
            </a:r>
            <a:r>
              <a:rPr lang="fa-IR" sz="3600" u="sng" dirty="0">
                <a:cs typeface="B Titr" panose="00000700000000000000" pitchFamily="2" charset="-78"/>
              </a:rPr>
              <a:t>افزایش صادرات </a:t>
            </a:r>
            <a:r>
              <a:rPr lang="fa-IR" sz="3600" dirty="0" smtClean="0">
                <a:cs typeface="B Titr" panose="00000700000000000000" pitchFamily="2" charset="-78"/>
              </a:rPr>
              <a:t>می شود.</a:t>
            </a:r>
            <a:endParaRPr lang="en-US" sz="3600" dirty="0">
              <a:cs typeface="B Titr" panose="00000700000000000000" pitchFamily="2" charset="-78"/>
            </a:endParaRPr>
          </a:p>
        </p:txBody>
      </p:sp>
      <p:sp>
        <p:nvSpPr>
          <p:cNvPr id="4" name="Rectangle 3"/>
          <p:cNvSpPr/>
          <p:nvPr/>
        </p:nvSpPr>
        <p:spPr>
          <a:xfrm>
            <a:off x="3505200" y="152401"/>
            <a:ext cx="4572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cs typeface="B Titr" panose="00000700000000000000" pitchFamily="2" charset="-78"/>
              </a:rPr>
              <a:t>علل استفاده از کشت گلخانه ای:</a:t>
            </a:r>
            <a:endParaRPr lang="en-US" sz="2800" dirty="0">
              <a:cs typeface="B Titr" panose="00000700000000000000" pitchFamily="2" charset="-78"/>
            </a:endParaRPr>
          </a:p>
        </p:txBody>
      </p:sp>
    </p:spTree>
    <p:extLst>
      <p:ext uri="{BB962C8B-B14F-4D97-AF65-F5344CB8AC3E}">
        <p14:creationId xmlns:p14="http://schemas.microsoft.com/office/powerpoint/2010/main" val="35595816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ircle(in)">
                                      <p:cBhvr>
                                        <p:cTn id="23" dur="2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circle(in)">
                                      <p:cBhvr>
                                        <p:cTn id="33" dur="2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circle(in)">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circle(in)">
                                      <p:cBhvr>
                                        <p:cTn id="43" dur="20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ipe(down)">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38113"/>
            <a:ext cx="9077325"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386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9292"/>
            <a:ext cx="8991599" cy="157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561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68" y="34636"/>
            <a:ext cx="7660450" cy="671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9417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127" y="171077"/>
            <a:ext cx="7401673" cy="645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561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419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4657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 y="61628"/>
            <a:ext cx="9073879" cy="6796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8911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ircle(in)">
                                      <p:cBhvr>
                                        <p:cTn id="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2" y="685800"/>
            <a:ext cx="9120588"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4975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circle(in)">
                                      <p:cBhvr>
                                        <p:cTn id="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19743"/>
            <a:ext cx="9144000" cy="4747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3626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circle(in)">
                                      <p:cBhvr>
                                        <p:cTn id="7"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06979"/>
            <a:ext cx="9067800" cy="162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5313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ircle(in)">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458200"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sz="3600" b="1" dirty="0">
                <a:latin typeface="Adobe Arabic" panose="02040503050201020203" pitchFamily="18" charset="-78"/>
                <a:cs typeface="Adobe Arabic" panose="02040503050201020203" pitchFamily="18" charset="-78"/>
              </a:rPr>
              <a:t>-اهمیت خاک را بنویسید.</a:t>
            </a:r>
          </a:p>
          <a:p>
            <a:pPr algn="just" rtl="1"/>
            <a:r>
              <a:rPr lang="fa-IR" sz="3600" b="1" dirty="0">
                <a:latin typeface="Adobe Arabic" panose="02040503050201020203" pitchFamily="18" charset="-78"/>
                <a:cs typeface="Adobe Arabic" panose="02040503050201020203" pitchFamily="18" charset="-78"/>
              </a:rPr>
              <a:t>2-دوبخش اصلی خاک را نام ببرید.</a:t>
            </a:r>
          </a:p>
          <a:p>
            <a:pPr algn="just" rtl="1"/>
            <a:r>
              <a:rPr lang="fa-IR" sz="3600" b="1" dirty="0">
                <a:latin typeface="Adobe Arabic" panose="02040503050201020203" pitchFamily="18" charset="-78"/>
                <a:cs typeface="Adobe Arabic" panose="02040503050201020203" pitchFamily="18" charset="-78"/>
              </a:rPr>
              <a:t>3-خاک ازمنابع تجدید پذیراست و یا تجدید ناپذیر؟چرا؟</a:t>
            </a:r>
          </a:p>
          <a:p>
            <a:pPr algn="just" rtl="1"/>
            <a:r>
              <a:rPr lang="fa-IR" sz="3600" b="1" dirty="0">
                <a:latin typeface="Adobe Arabic" panose="02040503050201020203" pitchFamily="18" charset="-78"/>
                <a:cs typeface="Adobe Arabic" panose="02040503050201020203" pitchFamily="18" charset="-78"/>
              </a:rPr>
              <a:t>4-خاک ازچه ترکیباتی تشکیل شده است؟</a:t>
            </a:r>
          </a:p>
          <a:p>
            <a:pPr algn="just" rtl="1"/>
            <a:r>
              <a:rPr lang="fa-IR" sz="3600" b="1" dirty="0">
                <a:latin typeface="Adobe Arabic" panose="02040503050201020203" pitchFamily="18" charset="-78"/>
                <a:cs typeface="Adobe Arabic" panose="02040503050201020203" pitchFamily="18" charset="-78"/>
              </a:rPr>
              <a:t>5-وجود هوا و آب چه تاثیری برای موجودات زنده و گیاهان دارد؟</a:t>
            </a:r>
          </a:p>
          <a:p>
            <a:pPr algn="just" rtl="1"/>
            <a:r>
              <a:rPr lang="fa-IR" sz="3600" b="1" dirty="0">
                <a:latin typeface="Adobe Arabic" panose="02040503050201020203" pitchFamily="18" charset="-78"/>
                <a:cs typeface="Adobe Arabic" panose="02040503050201020203" pitchFamily="18" charset="-78"/>
              </a:rPr>
              <a:t>6-کانی های تشکیل دهنده بخش معدنی خاک رانام ببرید.</a:t>
            </a:r>
          </a:p>
          <a:p>
            <a:pPr algn="just" rtl="1"/>
            <a:r>
              <a:rPr lang="fa-IR" sz="3600" b="1" dirty="0">
                <a:latin typeface="Adobe Arabic" panose="02040503050201020203" pitchFamily="18" charset="-78"/>
                <a:cs typeface="Adobe Arabic" panose="02040503050201020203" pitchFamily="18" charset="-78"/>
              </a:rPr>
              <a:t>7-علل شورشدن و قلیایی شدن خاک چیست؟</a:t>
            </a:r>
          </a:p>
          <a:p>
            <a:pPr algn="just" rtl="1"/>
            <a:r>
              <a:rPr lang="fa-IR" sz="3600" b="1" dirty="0">
                <a:latin typeface="Adobe Arabic" panose="02040503050201020203" pitchFamily="18" charset="-78"/>
                <a:cs typeface="Adobe Arabic" panose="02040503050201020203" pitchFamily="18" charset="-78"/>
              </a:rPr>
              <a:t>8-کدام عامل درحاصلخیزی خاک نقش دارد؟</a:t>
            </a:r>
          </a:p>
          <a:p>
            <a:pPr algn="just" rtl="1"/>
            <a:r>
              <a:rPr lang="fa-IR" sz="3600" b="1" dirty="0">
                <a:latin typeface="Adobe Arabic" panose="02040503050201020203" pitchFamily="18" charset="-78"/>
                <a:cs typeface="Adobe Arabic" panose="02040503050201020203" pitchFamily="18" charset="-78"/>
              </a:rPr>
              <a:t>9-عوامل از دست رفتن خاک خوب را بنویسید.</a:t>
            </a:r>
          </a:p>
          <a:p>
            <a:pPr algn="just" rtl="1"/>
            <a:r>
              <a:rPr lang="fa-IR" sz="3600" b="1" dirty="0">
                <a:latin typeface="Adobe Arabic" panose="02040503050201020203" pitchFamily="18" charset="-78"/>
                <a:cs typeface="Adobe Arabic" panose="02040503050201020203" pitchFamily="18" charset="-78"/>
              </a:rPr>
              <a:t>10-مهم ترین عوامل آلوده کننده خاک را نام ببرید.</a:t>
            </a:r>
          </a:p>
        </p:txBody>
      </p:sp>
      <p:sp>
        <p:nvSpPr>
          <p:cNvPr id="3" name="Rectangle 2"/>
          <p:cNvSpPr/>
          <p:nvPr/>
        </p:nvSpPr>
        <p:spPr>
          <a:xfrm>
            <a:off x="3200400" y="152400"/>
            <a:ext cx="22860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smtClean="0"/>
              <a:t>نمونه سوالات درس دوم</a:t>
            </a:r>
            <a:endParaRPr lang="en-US" dirty="0"/>
          </a:p>
        </p:txBody>
      </p:sp>
    </p:spTree>
    <p:extLst>
      <p:ext uri="{BB962C8B-B14F-4D97-AF65-F5344CB8AC3E}">
        <p14:creationId xmlns:p14="http://schemas.microsoft.com/office/powerpoint/2010/main" val="16370821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circle(in)">
                                      <p:cBhvr>
                                        <p:cTn id="19" dur="2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circle(in)">
                                      <p:cBhvr>
                                        <p:cTn id="24" dur="2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circle(in)">
                                      <p:cBhvr>
                                        <p:cTn id="29" dur="20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barn(inVertical)">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barn(inVertical)">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barn(inVertical)">
                                      <p:cBhvr>
                                        <p:cTn id="49" dur="500"/>
                                        <p:tgtEl>
                                          <p:spTgt spid="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wipe(down)">
                                      <p:cBhvr>
                                        <p:cTn id="54" dur="500"/>
                                        <p:tgtEl>
                                          <p:spTgt spid="2">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animEffect transition="in" filter="wipe(down)">
                                      <p:cBhvr>
                                        <p:cTn id="59" dur="500"/>
                                        <p:tgtEl>
                                          <p:spTgt spid="2">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
                                            <p:txEl>
                                              <p:pRg st="9" end="9"/>
                                            </p:txEl>
                                          </p:spTgt>
                                        </p:tgtEl>
                                        <p:attrNameLst>
                                          <p:attrName>style.visibility</p:attrName>
                                        </p:attrNameLst>
                                      </p:cBhvr>
                                      <p:to>
                                        <p:strVal val="visible"/>
                                      </p:to>
                                    </p:set>
                                    <p:animEffect transition="in" filter="wipe(down)">
                                      <p:cBhvr>
                                        <p:cTn id="6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90" y="401782"/>
            <a:ext cx="8714509" cy="618630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sz="3600" b="1" dirty="0" smtClean="0">
                <a:latin typeface="Adobe Arabic" panose="02040503050201020203" pitchFamily="18" charset="-78"/>
                <a:cs typeface="Adobe Arabic" panose="02040503050201020203" pitchFamily="18" charset="-78"/>
              </a:rPr>
              <a:t>11-آلاینده </a:t>
            </a:r>
            <a:r>
              <a:rPr lang="fa-IR" sz="3600" b="1" dirty="0">
                <a:latin typeface="Adobe Arabic" panose="02040503050201020203" pitchFamily="18" charset="-78"/>
                <a:cs typeface="Adobe Arabic" panose="02040503050201020203" pitchFamily="18" charset="-78"/>
              </a:rPr>
              <a:t>ها ی خاک چگونه بر سلامتی انسان تاثیر می گذارند؟</a:t>
            </a:r>
          </a:p>
          <a:p>
            <a:pPr algn="just" rtl="1"/>
            <a:r>
              <a:rPr lang="fa-IR" sz="3600" b="1" dirty="0">
                <a:latin typeface="Adobe Arabic" panose="02040503050201020203" pitchFamily="18" charset="-78"/>
                <a:cs typeface="Adobe Arabic" panose="02040503050201020203" pitchFamily="18" charset="-78"/>
              </a:rPr>
              <a:t>12-روش های ورود کادمیوم به خاک را بنویسید.</a:t>
            </a:r>
          </a:p>
          <a:p>
            <a:pPr algn="just" rtl="1"/>
            <a:r>
              <a:rPr lang="fa-IR" sz="3600" b="1" dirty="0">
                <a:latin typeface="Adobe Arabic" panose="02040503050201020203" pitchFamily="18" charset="-78"/>
                <a:cs typeface="Adobe Arabic" panose="02040503050201020203" pitchFamily="18" charset="-78"/>
              </a:rPr>
              <a:t>13-تاثیرات منفی کادمیوم برسلامتی انسان چیست؟</a:t>
            </a:r>
          </a:p>
          <a:p>
            <a:pPr algn="just" rtl="1"/>
            <a:r>
              <a:rPr lang="fa-IR" sz="3600" b="1" dirty="0">
                <a:latin typeface="Adobe Arabic" panose="02040503050201020203" pitchFamily="18" charset="-78"/>
                <a:cs typeface="Adobe Arabic" panose="02040503050201020203" pitchFamily="18" charset="-78"/>
              </a:rPr>
              <a:t>14-مهم ترین کاربردهای نیکل را بنویسید.</a:t>
            </a:r>
          </a:p>
          <a:p>
            <a:pPr algn="just" rtl="1"/>
            <a:r>
              <a:rPr lang="fa-IR" sz="3600" b="1" dirty="0">
                <a:latin typeface="Adobe Arabic" panose="02040503050201020203" pitchFamily="18" charset="-78"/>
                <a:cs typeface="Adobe Arabic" panose="02040503050201020203" pitchFamily="18" charset="-78"/>
              </a:rPr>
              <a:t>15-نیکل چگونه موجب زرد شدن گیاهان می شود؟</a:t>
            </a:r>
          </a:p>
          <a:p>
            <a:pPr algn="just" rtl="1"/>
            <a:r>
              <a:rPr lang="fa-IR" sz="3600" b="1" dirty="0">
                <a:latin typeface="Adobe Arabic" panose="02040503050201020203" pitchFamily="18" charset="-78"/>
                <a:cs typeface="Adobe Arabic" panose="02040503050201020203" pitchFamily="18" charset="-78"/>
              </a:rPr>
              <a:t>16-مهم ترین پیامدهای منفی ناشی از ورود نیکل به بدن انسان را بیان کنید.</a:t>
            </a:r>
          </a:p>
          <a:p>
            <a:pPr algn="just" rtl="1"/>
            <a:r>
              <a:rPr lang="fa-IR" sz="3600" b="1" dirty="0">
                <a:latin typeface="Adobe Arabic" panose="02040503050201020203" pitchFamily="18" charset="-78"/>
                <a:cs typeface="Adobe Arabic" panose="02040503050201020203" pitchFamily="18" charset="-78"/>
              </a:rPr>
              <a:t>17-کلروز چیست؟</a:t>
            </a:r>
          </a:p>
          <a:p>
            <a:pPr algn="just" rtl="1"/>
            <a:r>
              <a:rPr lang="fa-IR" sz="3600" b="1" dirty="0">
                <a:latin typeface="Adobe Arabic" panose="02040503050201020203" pitchFamily="18" charset="-78"/>
                <a:cs typeface="Adobe Arabic" panose="02040503050201020203" pitchFamily="18" charset="-78"/>
              </a:rPr>
              <a:t>18-روش های پیش گیری از آلودگی خاک را بنویسید.</a:t>
            </a:r>
          </a:p>
          <a:p>
            <a:pPr algn="just" rtl="1"/>
            <a:r>
              <a:rPr lang="fa-IR" sz="3600" b="1" dirty="0">
                <a:latin typeface="Adobe Arabic" panose="02040503050201020203" pitchFamily="18" charset="-78"/>
                <a:cs typeface="Adobe Arabic" panose="02040503050201020203" pitchFamily="18" charset="-78"/>
              </a:rPr>
              <a:t>19-راه های شناسایی آلودگی خاک را بنویسید.</a:t>
            </a:r>
          </a:p>
          <a:p>
            <a:pPr algn="just" rtl="1"/>
            <a:r>
              <a:rPr lang="fa-IR" sz="3600" b="1" dirty="0">
                <a:latin typeface="Adobe Arabic" panose="02040503050201020203" pitchFamily="18" charset="-78"/>
                <a:cs typeface="Adobe Arabic" panose="02040503050201020203" pitchFamily="18" charset="-78"/>
              </a:rPr>
              <a:t>20-بعد از شناسایی خاک های آلوده باید چه اقداماتی انجام شود؟</a:t>
            </a:r>
          </a:p>
        </p:txBody>
      </p:sp>
    </p:spTree>
    <p:extLst>
      <p:ext uri="{BB962C8B-B14F-4D97-AF65-F5344CB8AC3E}">
        <p14:creationId xmlns:p14="http://schemas.microsoft.com/office/powerpoint/2010/main" val="13253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down)">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down)">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wipe(down)">
                                      <p:cBhvr>
                                        <p:cTn id="39" dur="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circle(in)">
                                      <p:cBhvr>
                                        <p:cTn id="44" dur="20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barn(inVertical)">
                                      <p:cBhvr>
                                        <p:cTn id="49" dur="5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wipe(down)">
                                      <p:cBhvr>
                                        <p:cTn id="54" dur="500"/>
                                        <p:tgtEl>
                                          <p:spTgt spid="2">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wipe(down)">
                                      <p:cBhvr>
                                        <p:cTn id="5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73" y="62556"/>
            <a:ext cx="8735291" cy="67403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sz="3600" b="1" dirty="0">
                <a:latin typeface="Adobe Arabic" panose="02040503050201020203" pitchFamily="18" charset="-78"/>
                <a:cs typeface="Adobe Arabic" panose="02040503050201020203" pitchFamily="18" charset="-78"/>
              </a:rPr>
              <a:t>21-چه خاکی ،آلوده محسوب می شود؟</a:t>
            </a:r>
          </a:p>
          <a:p>
            <a:pPr algn="just" rtl="1"/>
            <a:r>
              <a:rPr lang="fa-IR" sz="3600" b="1" dirty="0">
                <a:latin typeface="Adobe Arabic" panose="02040503050201020203" pitchFamily="18" charset="-78"/>
                <a:cs typeface="Adobe Arabic" panose="02040503050201020203" pitchFamily="18" charset="-78"/>
              </a:rPr>
              <a:t>22-خاک های آلوده به مواد نفتی دراستان چهارمحال و بختیاری با چه روشی پاکسازی می شود؟</a:t>
            </a:r>
          </a:p>
          <a:p>
            <a:pPr algn="just" rtl="1"/>
            <a:r>
              <a:rPr lang="fa-IR" sz="3600" b="1" dirty="0">
                <a:latin typeface="Adobe Arabic" panose="02040503050201020203" pitchFamily="18" charset="-78"/>
                <a:cs typeface="Adobe Arabic" panose="02040503050201020203" pitchFamily="18" charset="-78"/>
              </a:rPr>
              <a:t>23-چرا درکشورژاپن حفظ خاک بسیاراهمیت دارد؟</a:t>
            </a:r>
          </a:p>
          <a:p>
            <a:pPr algn="just" rtl="1"/>
            <a:r>
              <a:rPr lang="fa-IR" sz="3600" b="1" dirty="0">
                <a:latin typeface="Adobe Arabic" panose="02040503050201020203" pitchFamily="18" charset="-78"/>
                <a:cs typeface="Adobe Arabic" panose="02040503050201020203" pitchFamily="18" charset="-78"/>
              </a:rPr>
              <a:t>24-درکشورژاپن چگونه با آلودگی </a:t>
            </a:r>
            <a:r>
              <a:rPr lang="fa-IR" sz="3600" b="1" dirty="0" smtClean="0">
                <a:latin typeface="Adobe Arabic" panose="02040503050201020203" pitchFamily="18" charset="-78"/>
                <a:cs typeface="Adobe Arabic" panose="02040503050201020203" pitchFamily="18" charset="-78"/>
              </a:rPr>
              <a:t>خاک مقابله </a:t>
            </a:r>
            <a:r>
              <a:rPr lang="fa-IR" sz="3600" b="1" dirty="0">
                <a:latin typeface="Adobe Arabic" panose="02040503050201020203" pitchFamily="18" charset="-78"/>
                <a:cs typeface="Adobe Arabic" panose="02040503050201020203" pitchFamily="18" charset="-78"/>
              </a:rPr>
              <a:t>می شود؟</a:t>
            </a:r>
          </a:p>
          <a:p>
            <a:pPr algn="just" rtl="1"/>
            <a:r>
              <a:rPr lang="fa-IR" sz="3600" b="1" dirty="0">
                <a:latin typeface="Adobe Arabic" panose="02040503050201020203" pitchFamily="18" charset="-78"/>
                <a:cs typeface="Adobe Arabic" panose="02040503050201020203" pitchFamily="18" charset="-78"/>
              </a:rPr>
              <a:t>25-چگونه می توان ازادامه روند تخریب و کاهش میزان خاک جلوگیری کرد؟</a:t>
            </a:r>
          </a:p>
          <a:p>
            <a:pPr algn="just" rtl="1"/>
            <a:r>
              <a:rPr lang="fa-IR" sz="3600" b="1" dirty="0">
                <a:latin typeface="Adobe Arabic" panose="02040503050201020203" pitchFamily="18" charset="-78"/>
                <a:cs typeface="Adobe Arabic" panose="02040503050201020203" pitchFamily="18" charset="-78"/>
              </a:rPr>
              <a:t>26-امنیت غذایی را تعریف کنید.</a:t>
            </a:r>
          </a:p>
          <a:p>
            <a:pPr algn="just" rtl="1"/>
            <a:r>
              <a:rPr lang="fa-IR" sz="3600" b="1" dirty="0">
                <a:latin typeface="Adobe Arabic" panose="02040503050201020203" pitchFamily="18" charset="-78"/>
                <a:cs typeface="Adobe Arabic" panose="02040503050201020203" pitchFamily="18" charset="-78"/>
              </a:rPr>
              <a:t>27-ایمنی غذایی را تعریف کنید.</a:t>
            </a:r>
          </a:p>
          <a:p>
            <a:pPr algn="just" rtl="1"/>
            <a:r>
              <a:rPr lang="fa-IR" sz="3600" b="1" dirty="0">
                <a:latin typeface="Adobe Arabic" panose="02040503050201020203" pitchFamily="18" charset="-78"/>
                <a:cs typeface="Adobe Arabic" panose="02040503050201020203" pitchFamily="18" charset="-78"/>
              </a:rPr>
              <a:t>28-تراژن چیست؟</a:t>
            </a:r>
          </a:p>
          <a:p>
            <a:pPr algn="just" rtl="1"/>
            <a:r>
              <a:rPr lang="fa-IR" sz="3600" b="1" dirty="0">
                <a:latin typeface="Adobe Arabic" panose="02040503050201020203" pitchFamily="18" charset="-78"/>
                <a:cs typeface="Adobe Arabic" panose="02040503050201020203" pitchFamily="18" charset="-78"/>
              </a:rPr>
              <a:t>29-مهم ترین محصولات تراژن را بنویسید.</a:t>
            </a:r>
          </a:p>
          <a:p>
            <a:pPr algn="just" rtl="1"/>
            <a:r>
              <a:rPr lang="fa-IR" sz="3600" b="1" dirty="0">
                <a:latin typeface="Adobe Arabic" panose="02040503050201020203" pitchFamily="18" charset="-78"/>
                <a:cs typeface="Adobe Arabic" panose="02040503050201020203" pitchFamily="18" charset="-78"/>
              </a:rPr>
              <a:t>30-مزیت های تراژن را بنویسید.</a:t>
            </a:r>
          </a:p>
        </p:txBody>
      </p:sp>
    </p:spTree>
    <p:extLst>
      <p:ext uri="{BB962C8B-B14F-4D97-AF65-F5344CB8AC3E}">
        <p14:creationId xmlns:p14="http://schemas.microsoft.com/office/powerpoint/2010/main" val="1263106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circle(in)">
                                      <p:cBhvr>
                                        <p:cTn id="24" dur="20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down)">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down)">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circle(in)">
                                      <p:cBhvr>
                                        <p:cTn id="39" dur="20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circle(in)">
                                      <p:cBhvr>
                                        <p:cTn id="44" dur="20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circle(in)">
                                      <p:cBhvr>
                                        <p:cTn id="49" dur="20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wheel(1)">
                                      <p:cBhvr>
                                        <p:cTn id="54" dur="2000"/>
                                        <p:tgtEl>
                                          <p:spTgt spid="2">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wipe(down)">
                                      <p:cBhvr>
                                        <p:cTn id="5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610600" cy="618630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sz="4400" b="1" dirty="0">
                <a:latin typeface="Adobe Arabic" panose="02040503050201020203" pitchFamily="18" charset="-78"/>
                <a:cs typeface="Adobe Arabic" panose="02040503050201020203" pitchFamily="18" charset="-78"/>
              </a:rPr>
              <a:t>31-آثارزیان بارتراژن را بیان کنید.</a:t>
            </a:r>
          </a:p>
          <a:p>
            <a:pPr algn="just" rtl="1"/>
            <a:r>
              <a:rPr lang="fa-IR" sz="4400" b="1" dirty="0">
                <a:latin typeface="Adobe Arabic" panose="02040503050201020203" pitchFamily="18" charset="-78"/>
                <a:cs typeface="Adobe Arabic" panose="02040503050201020203" pitchFamily="18" charset="-78"/>
              </a:rPr>
              <a:t>32-علل استفاده از کود توسط کشاورزان را بنویسید.</a:t>
            </a:r>
          </a:p>
          <a:p>
            <a:pPr algn="just" rtl="1"/>
            <a:r>
              <a:rPr lang="fa-IR" sz="4400" b="1" dirty="0">
                <a:latin typeface="Adobe Arabic" panose="02040503050201020203" pitchFamily="18" charset="-78"/>
                <a:cs typeface="Adobe Arabic" panose="02040503050201020203" pitchFamily="18" charset="-78"/>
              </a:rPr>
              <a:t>33-انواع کودرا نام ببرید.</a:t>
            </a:r>
          </a:p>
          <a:p>
            <a:pPr algn="just" rtl="1"/>
            <a:r>
              <a:rPr lang="fa-IR" sz="4400" b="1" dirty="0">
                <a:latin typeface="Adobe Arabic" panose="02040503050201020203" pitchFamily="18" charset="-78"/>
                <a:cs typeface="Adobe Arabic" panose="02040503050201020203" pitchFamily="18" charset="-78"/>
              </a:rPr>
              <a:t>34-پیامدهای منفی استفاده زیاد از کودهای شیمیایی را بنویسید.</a:t>
            </a:r>
          </a:p>
          <a:p>
            <a:pPr algn="just" rtl="1"/>
            <a:r>
              <a:rPr lang="fa-IR" sz="4400" b="1" dirty="0">
                <a:latin typeface="Adobe Arabic" panose="02040503050201020203" pitchFamily="18" charset="-78"/>
                <a:cs typeface="Adobe Arabic" panose="02040503050201020203" pitchFamily="18" charset="-78"/>
              </a:rPr>
              <a:t>35-کمپوست چیست؟</a:t>
            </a:r>
          </a:p>
          <a:p>
            <a:pPr algn="just" rtl="1"/>
            <a:r>
              <a:rPr lang="fa-IR" sz="4400" b="1" dirty="0">
                <a:latin typeface="Adobe Arabic" panose="02040503050201020203" pitchFamily="18" charset="-78"/>
                <a:cs typeface="Adobe Arabic" panose="02040503050201020203" pitchFamily="18" charset="-78"/>
              </a:rPr>
              <a:t>36-ورمی کمپوست چیست؟</a:t>
            </a:r>
          </a:p>
          <a:p>
            <a:pPr algn="just" rtl="1"/>
            <a:r>
              <a:rPr lang="fa-IR" sz="4400" b="1" dirty="0">
                <a:latin typeface="Adobe Arabic" panose="02040503050201020203" pitchFamily="18" charset="-78"/>
                <a:cs typeface="Adobe Arabic" panose="02040503050201020203" pitchFamily="18" charset="-78"/>
              </a:rPr>
              <a:t>37-منظورازکشاورزی ارگانیک چیست؟</a:t>
            </a:r>
          </a:p>
          <a:p>
            <a:pPr algn="just" rtl="1"/>
            <a:r>
              <a:rPr lang="fa-IR" sz="4400" b="1" dirty="0">
                <a:latin typeface="Adobe Arabic" panose="02040503050201020203" pitchFamily="18" charset="-78"/>
                <a:cs typeface="Adobe Arabic" panose="02040503050201020203" pitchFamily="18" charset="-78"/>
              </a:rPr>
              <a:t>38-علل استفاده از کشت گلخانه ای را بنویسید.</a:t>
            </a:r>
          </a:p>
        </p:txBody>
      </p:sp>
    </p:spTree>
    <p:extLst>
      <p:ext uri="{BB962C8B-B14F-4D97-AF65-F5344CB8AC3E}">
        <p14:creationId xmlns:p14="http://schemas.microsoft.com/office/powerpoint/2010/main" val="2816846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down)">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304800"/>
            <a:ext cx="7543800" cy="609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a-IR" sz="4400" b="1" dirty="0" smtClean="0">
              <a:solidFill>
                <a:prstClr val="black"/>
              </a:solidFill>
              <a:latin typeface="Adobe Arabic" panose="02040503050201020203" pitchFamily="18" charset="-78"/>
              <a:cs typeface="Adobe Arabic" panose="02040503050201020203" pitchFamily="18" charset="-78"/>
            </a:endParaRPr>
          </a:p>
          <a:p>
            <a:pPr algn="ctr"/>
            <a:r>
              <a:rPr lang="fa-IR" sz="4400" b="1" dirty="0" smtClean="0">
                <a:solidFill>
                  <a:prstClr val="black"/>
                </a:solidFill>
                <a:latin typeface="Adobe Arabic" panose="02040503050201020203" pitchFamily="18" charset="-78"/>
                <a:cs typeface="Adobe Arabic" panose="02040503050201020203" pitchFamily="18" charset="-78"/>
              </a:rPr>
              <a:t>محسن یوسفی</a:t>
            </a:r>
          </a:p>
          <a:p>
            <a:pPr algn="ctr"/>
            <a:r>
              <a:rPr lang="fa-IR" sz="4400" b="1" dirty="0" smtClean="0">
                <a:solidFill>
                  <a:prstClr val="black"/>
                </a:solidFill>
                <a:latin typeface="Adobe Arabic" panose="02040503050201020203" pitchFamily="18" charset="-78"/>
                <a:cs typeface="Adobe Arabic" panose="02040503050201020203" pitchFamily="18" charset="-78"/>
              </a:rPr>
              <a:t>استان قم</a:t>
            </a:r>
          </a:p>
          <a:p>
            <a:pPr algn="ctr"/>
            <a:r>
              <a:rPr lang="fa-IR" sz="4400" b="1" dirty="0" smtClean="0">
                <a:solidFill>
                  <a:prstClr val="black"/>
                </a:solidFill>
                <a:latin typeface="Adobe Arabic" panose="02040503050201020203" pitchFamily="18" charset="-78"/>
                <a:cs typeface="Adobe Arabic" panose="02040503050201020203" pitchFamily="18" charset="-78"/>
              </a:rPr>
              <a:t>ایمیل:</a:t>
            </a:r>
          </a:p>
          <a:p>
            <a:pPr algn="ctr"/>
            <a:r>
              <a:rPr lang="en-US" sz="4400" b="1" dirty="0" smtClean="0">
                <a:solidFill>
                  <a:prstClr val="black"/>
                </a:solidFill>
                <a:latin typeface="Adobe Arabic" panose="02040503050201020203" pitchFamily="18" charset="-78"/>
                <a:cs typeface="Adobe Arabic" panose="02040503050201020203" pitchFamily="18" charset="-78"/>
                <a:hlinkClick r:id="rId2"/>
              </a:rPr>
              <a:t>m.yousefi1348@gmail.com</a:t>
            </a:r>
            <a:endParaRPr lang="en-US" sz="4400" b="1" dirty="0" smtClean="0">
              <a:solidFill>
                <a:prstClr val="black"/>
              </a:solidFill>
              <a:latin typeface="Adobe Arabic" panose="02040503050201020203" pitchFamily="18" charset="-78"/>
              <a:cs typeface="Adobe Arabic" panose="02040503050201020203" pitchFamily="18" charset="-78"/>
            </a:endParaRPr>
          </a:p>
          <a:p>
            <a:pPr algn="ctr"/>
            <a:r>
              <a:rPr lang="fa-IR" sz="4400" b="1" dirty="0" smtClean="0">
                <a:solidFill>
                  <a:prstClr val="black"/>
                </a:solidFill>
                <a:latin typeface="Adobe Arabic" panose="02040503050201020203" pitchFamily="18" charset="-78"/>
                <a:cs typeface="Adobe Arabic" panose="02040503050201020203" pitchFamily="18" charset="-78"/>
              </a:rPr>
              <a:t>وبلاگ:</a:t>
            </a:r>
          </a:p>
          <a:p>
            <a:pPr algn="ctr"/>
            <a:r>
              <a:rPr lang="en-US" sz="4400" b="1" dirty="0" smtClean="0">
                <a:solidFill>
                  <a:prstClr val="black"/>
                </a:solidFill>
                <a:latin typeface="Adobe Arabic" panose="02040503050201020203" pitchFamily="18" charset="-78"/>
                <a:cs typeface="Adobe Arabic" panose="02040503050201020203" pitchFamily="18" charset="-78"/>
              </a:rPr>
              <a:t>qomgeo.blogfa.com</a:t>
            </a:r>
            <a:endParaRPr lang="fa-IR" sz="4400" b="1" dirty="0" smtClean="0">
              <a:solidFill>
                <a:prstClr val="black"/>
              </a:solidFill>
              <a:latin typeface="Adobe Arabic" panose="02040503050201020203" pitchFamily="18" charset="-78"/>
              <a:cs typeface="Adobe Arabic" panose="02040503050201020203" pitchFamily="18" charset="-78"/>
            </a:endParaRPr>
          </a:p>
          <a:p>
            <a:pPr algn="ctr"/>
            <a:r>
              <a:rPr lang="fa-IR" sz="4400" b="1" dirty="0" smtClean="0">
                <a:solidFill>
                  <a:prstClr val="black"/>
                </a:solidFill>
                <a:latin typeface="Adobe Arabic" panose="02040503050201020203" pitchFamily="18" charset="-78"/>
                <a:cs typeface="Adobe Arabic" panose="02040503050201020203" pitchFamily="18" charset="-78"/>
              </a:rPr>
              <a:t>شماره همراه:</a:t>
            </a:r>
          </a:p>
          <a:p>
            <a:pPr algn="ctr"/>
            <a:r>
              <a:rPr lang="fa-IR" sz="4400" b="1" dirty="0" smtClean="0">
                <a:solidFill>
                  <a:prstClr val="black"/>
                </a:solidFill>
                <a:latin typeface="Adobe Arabic" panose="02040503050201020203" pitchFamily="18" charset="-78"/>
                <a:cs typeface="Adobe Arabic" panose="02040503050201020203" pitchFamily="18" charset="-78"/>
              </a:rPr>
              <a:t>09127543391</a:t>
            </a:r>
          </a:p>
          <a:p>
            <a:pPr algn="ctr"/>
            <a:endParaRPr lang="en-US" sz="44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4073399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1491"/>
            <a:ext cx="8146166"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361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66800" y="152400"/>
            <a:ext cx="7162800" cy="6324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5400" b="1" dirty="0">
                <a:solidFill>
                  <a:prstClr val="black"/>
                </a:solidFill>
                <a:latin typeface="Adobe Arabic" panose="02040503050201020203" pitchFamily="18" charset="-78"/>
                <a:cs typeface="Adobe Arabic" panose="02040503050201020203" pitchFamily="18" charset="-78"/>
              </a:rPr>
              <a:t>شماره حساب</a:t>
            </a:r>
          </a:p>
          <a:p>
            <a:pPr algn="ctr"/>
            <a:r>
              <a:rPr lang="fa-IR" sz="5400" b="1" dirty="0" smtClean="0">
                <a:solidFill>
                  <a:prstClr val="black"/>
                </a:solidFill>
                <a:latin typeface="Adobe Arabic" panose="02040503050201020203" pitchFamily="18" charset="-78"/>
                <a:cs typeface="Adobe Arabic" panose="02040503050201020203" pitchFamily="18" charset="-78"/>
              </a:rPr>
              <a:t>0104632102006</a:t>
            </a:r>
          </a:p>
          <a:p>
            <a:pPr algn="ctr"/>
            <a:r>
              <a:rPr lang="fa-IR" sz="5400" b="1" dirty="0" smtClean="0">
                <a:solidFill>
                  <a:prstClr val="black"/>
                </a:solidFill>
                <a:latin typeface="Adobe Arabic" panose="02040503050201020203" pitchFamily="18" charset="-78"/>
                <a:cs typeface="Adobe Arabic" panose="02040503050201020203" pitchFamily="18" charset="-78"/>
              </a:rPr>
              <a:t>شماره کارت</a:t>
            </a:r>
          </a:p>
          <a:p>
            <a:pPr algn="ctr"/>
            <a:r>
              <a:rPr lang="fa-IR" sz="5400" b="1" dirty="0">
                <a:solidFill>
                  <a:prstClr val="black"/>
                </a:solidFill>
                <a:latin typeface="Adobe Arabic" panose="02040503050201020203" pitchFamily="18" charset="-78"/>
                <a:cs typeface="Adobe Arabic" panose="02040503050201020203" pitchFamily="18" charset="-78"/>
              </a:rPr>
              <a:t>6037997281300377</a:t>
            </a:r>
            <a:endParaRPr lang="en-US" sz="5400" b="1" dirty="0">
              <a:solidFill>
                <a:prstClr val="black"/>
              </a:solidFill>
              <a:latin typeface="Adobe Arabic" panose="02040503050201020203" pitchFamily="18" charset="-78"/>
              <a:cs typeface="Adobe Arabic" panose="02040503050201020203" pitchFamily="18" charset="-78"/>
            </a:endParaRPr>
          </a:p>
          <a:p>
            <a:pPr algn="ctr"/>
            <a:endParaRPr lang="fa-IR" sz="5400" b="1" dirty="0" smtClean="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66230545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3350"/>
            <a:ext cx="7512533"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4650"/>
            <a:ext cx="8228054" cy="95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1913"/>
            <a:ext cx="8062687"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557" y="4614863"/>
            <a:ext cx="6781239"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96767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wipe(down)">
                                      <p:cBhvr>
                                        <p:cTn id="14" dur="500"/>
                                        <p:tgtEl>
                                          <p:spTgt spid="614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wipe(down)">
                                      <p:cBhvr>
                                        <p:cTn id="19" dur="500"/>
                                        <p:tgtEl>
                                          <p:spTgt spid="614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50"/>
                                        </p:tgtEl>
                                        <p:attrNameLst>
                                          <p:attrName>style.visibility</p:attrName>
                                        </p:attrNameLst>
                                      </p:cBhvr>
                                      <p:to>
                                        <p:strVal val="visible"/>
                                      </p:to>
                                    </p:set>
                                    <p:animEffect transition="in" filter="wipe(down)">
                                      <p:cBhvr>
                                        <p:cTn id="24"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9815" y="152401"/>
            <a:ext cx="2659702"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a-IR" dirty="0" smtClean="0">
                <a:cs typeface="B Titr" panose="00000700000000000000" pitchFamily="2" charset="-78"/>
              </a:rPr>
              <a:t>اهمیت و بخش های اصلی خاک</a:t>
            </a:r>
            <a:endParaRPr lang="en-US" dirty="0">
              <a:cs typeface="B Titr" panose="00000700000000000000" pitchFamily="2" charset="-78"/>
            </a:endParaRPr>
          </a:p>
        </p:txBody>
      </p:sp>
      <p:sp>
        <p:nvSpPr>
          <p:cNvPr id="5" name="Rectangle 4"/>
          <p:cNvSpPr/>
          <p:nvPr/>
        </p:nvSpPr>
        <p:spPr>
          <a:xfrm>
            <a:off x="304800" y="629483"/>
            <a:ext cx="856471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rtl="1"/>
            <a:r>
              <a:rPr lang="fa-IR" sz="2400" dirty="0">
                <a:cs typeface="B Titr" panose="00000700000000000000" pitchFamily="2" charset="-78"/>
              </a:rPr>
              <a:t>خاک از منابع طبیعی و ارزشمند زمین و از شگفتی </a:t>
            </a:r>
            <a:r>
              <a:rPr lang="fa-IR" sz="2400" dirty="0" smtClean="0">
                <a:cs typeface="B Titr" panose="00000700000000000000" pitchFamily="2" charset="-78"/>
              </a:rPr>
              <a:t>های </a:t>
            </a:r>
            <a:r>
              <a:rPr lang="fa-IR" sz="2400" dirty="0">
                <a:cs typeface="B Titr" panose="00000700000000000000" pitchFamily="2" charset="-78"/>
              </a:rPr>
              <a:t>آفرینش الهی است که از دو بخش مواد معدنی و آلی تشکیل می شود. </a:t>
            </a:r>
            <a:r>
              <a:rPr lang="fa-IR" sz="2400" dirty="0" smtClean="0">
                <a:cs typeface="B Titr" panose="00000700000000000000" pitchFamily="2" charset="-78"/>
              </a:rPr>
              <a:t>درباره اهمیت </a:t>
            </a:r>
            <a:r>
              <a:rPr lang="fa-IR" sz="2400" dirty="0">
                <a:cs typeface="B Titr" panose="00000700000000000000" pitchFamily="2" charset="-78"/>
              </a:rPr>
              <a:t>آن به آنچه در زیر آمده، </a:t>
            </a:r>
            <a:r>
              <a:rPr lang="fa-IR" sz="2400" dirty="0" smtClean="0">
                <a:cs typeface="B Titr" panose="00000700000000000000" pitchFamily="2" charset="-78"/>
              </a:rPr>
              <a:t>می توان </a:t>
            </a:r>
            <a:r>
              <a:rPr lang="fa-IR" sz="2400" dirty="0">
                <a:cs typeface="B Titr" panose="00000700000000000000" pitchFamily="2" charset="-78"/>
              </a:rPr>
              <a:t>اشاره </a:t>
            </a:r>
            <a:r>
              <a:rPr lang="fa-IR" sz="2400" dirty="0" smtClean="0">
                <a:cs typeface="B Titr" panose="00000700000000000000" pitchFamily="2" charset="-78"/>
              </a:rPr>
              <a:t>کرد:</a:t>
            </a:r>
            <a:endParaRPr lang="en-US" sz="2400" dirty="0">
              <a:cs typeface="B Titr" panose="00000700000000000000"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692" y="1874930"/>
            <a:ext cx="6839508" cy="4983070"/>
          </a:xfrm>
          <a:prstGeom prst="rect">
            <a:avLst/>
          </a:prstGeom>
          <a:ln/>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809840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barn(inVertical)">
                                      <p:cBhvr>
                                        <p:cTn id="18"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610600"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rtl="1"/>
            <a:r>
              <a:rPr lang="fa-IR" sz="4000" dirty="0" smtClean="0">
                <a:solidFill>
                  <a:srgbClr val="0070C0"/>
                </a:solidFill>
                <a:cs typeface="B Titr" panose="00000700000000000000" pitchFamily="2" charset="-78"/>
              </a:rPr>
              <a:t>اهمیت خاک:</a:t>
            </a:r>
          </a:p>
          <a:p>
            <a:pPr lvl="0" algn="just" rtl="1"/>
            <a:r>
              <a:rPr lang="fa-IR" sz="4000" dirty="0" smtClean="0">
                <a:solidFill>
                  <a:prstClr val="black"/>
                </a:solidFill>
                <a:cs typeface="B Titr" panose="00000700000000000000" pitchFamily="2" charset="-78"/>
              </a:rPr>
              <a:t>خاک </a:t>
            </a:r>
            <a:r>
              <a:rPr lang="fa-IR" sz="4000" dirty="0">
                <a:solidFill>
                  <a:prstClr val="black"/>
                </a:solidFill>
                <a:cs typeface="B Titr" panose="00000700000000000000" pitchFamily="2" charset="-78"/>
              </a:rPr>
              <a:t>در تأمین آینده پایدار و امنیت غذایی نقش دارد</a:t>
            </a:r>
            <a:r>
              <a:rPr lang="fa-IR" sz="4000" dirty="0" smtClean="0">
                <a:solidFill>
                  <a:prstClr val="black"/>
                </a:solidFill>
                <a:cs typeface="B Titr" panose="00000700000000000000" pitchFamily="2" charset="-78"/>
              </a:rPr>
              <a:t>.</a:t>
            </a:r>
          </a:p>
          <a:p>
            <a:pPr lvl="0" algn="just" rtl="1"/>
            <a:r>
              <a:rPr lang="fa-IR" sz="4000" dirty="0" smtClean="0">
                <a:solidFill>
                  <a:srgbClr val="0070C0"/>
                </a:solidFill>
                <a:cs typeface="B Titr" panose="00000700000000000000" pitchFamily="2" charset="-78"/>
              </a:rPr>
              <a:t>مدت زمان لازم برای تشکیل هرسانتی مترخاک:</a:t>
            </a:r>
            <a:endParaRPr lang="fa-IR" sz="4000" dirty="0">
              <a:solidFill>
                <a:srgbClr val="0070C0"/>
              </a:solidFill>
              <a:cs typeface="B Titr" panose="00000700000000000000" pitchFamily="2" charset="-78"/>
            </a:endParaRPr>
          </a:p>
          <a:p>
            <a:pPr lvl="0" algn="just" rtl="1"/>
            <a:r>
              <a:rPr lang="fa-IR" sz="4000" dirty="0">
                <a:solidFill>
                  <a:prstClr val="black"/>
                </a:solidFill>
                <a:cs typeface="B Titr" panose="00000700000000000000" pitchFamily="2" charset="-78"/>
              </a:rPr>
              <a:t>خاک از منابع تجدیدپذیر به شمار می رود؛ اما تشکیل هر سانتیمتر خاک در شرایط مختلف آب و هوایی از  100تا 10000سال طول می </a:t>
            </a:r>
            <a:r>
              <a:rPr lang="fa-IR" sz="4000" dirty="0" smtClean="0">
                <a:solidFill>
                  <a:prstClr val="black"/>
                </a:solidFill>
                <a:cs typeface="B Titr" panose="00000700000000000000" pitchFamily="2" charset="-78"/>
              </a:rPr>
              <a:t>کشد.</a:t>
            </a:r>
            <a:endParaRPr lang="en-US" sz="4000" dirty="0">
              <a:solidFill>
                <a:prstClr val="black"/>
              </a:solidFill>
              <a:cs typeface="B Titr" panose="00000700000000000000" pitchFamily="2" charset="-78"/>
            </a:endParaRPr>
          </a:p>
        </p:txBody>
      </p:sp>
    </p:spTree>
    <p:extLst>
      <p:ext uri="{BB962C8B-B14F-4D97-AF65-F5344CB8AC3E}">
        <p14:creationId xmlns:p14="http://schemas.microsoft.com/office/powerpoint/2010/main" val="28039703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circle(in)">
                                      <p:cBhvr>
                                        <p:cTn id="24" dur="20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heel(1)">
                                      <p:cBhvr>
                                        <p:cTn id="29"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0747" y="228600"/>
            <a:ext cx="127470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a-IR" dirty="0">
                <a:cs typeface="B Titr" panose="00000700000000000000" pitchFamily="2" charset="-78"/>
              </a:rPr>
              <a:t>ترکیبات خاک</a:t>
            </a:r>
            <a:endParaRPr lang="en-US" dirty="0">
              <a:cs typeface="B Titr" panose="00000700000000000000" pitchFamily="2" charset="-78"/>
            </a:endParaRPr>
          </a:p>
        </p:txBody>
      </p:sp>
      <p:sp>
        <p:nvSpPr>
          <p:cNvPr id="3" name="Rectangle 2"/>
          <p:cNvSpPr/>
          <p:nvPr/>
        </p:nvSpPr>
        <p:spPr>
          <a:xfrm>
            <a:off x="249382" y="990600"/>
            <a:ext cx="87630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sz="2800" dirty="0" smtClean="0">
                <a:cs typeface="B Titr" panose="00000700000000000000" pitchFamily="2" charset="-78"/>
              </a:rPr>
              <a:t>50درصد </a:t>
            </a:r>
            <a:r>
              <a:rPr lang="fa-IR" sz="2800" dirty="0">
                <a:cs typeface="B Titr" panose="00000700000000000000" pitchFamily="2" charset="-78"/>
              </a:rPr>
              <a:t>از کل حجم خاک از منافذی </a:t>
            </a:r>
            <a:r>
              <a:rPr lang="fa-IR" sz="2800" dirty="0" smtClean="0">
                <a:cs typeface="B Titr" panose="00000700000000000000" pitchFamily="2" charset="-78"/>
              </a:rPr>
              <a:t>که</a:t>
            </a:r>
            <a:r>
              <a:rPr lang="fa-IR" sz="2800" dirty="0">
                <a:cs typeface="B Titr" panose="00000700000000000000" pitchFamily="2" charset="-78"/>
              </a:rPr>
              <a:t> 25درصد آن را هوا و  25درصد آن را آب پر </a:t>
            </a:r>
            <a:r>
              <a:rPr lang="fa-IR" sz="2800" dirty="0" smtClean="0">
                <a:cs typeface="B Titr" panose="00000700000000000000" pitchFamily="2" charset="-78"/>
              </a:rPr>
              <a:t>کرده است</a:t>
            </a:r>
            <a:r>
              <a:rPr lang="fa-IR" sz="2800" dirty="0">
                <a:cs typeface="B Titr" panose="00000700000000000000" pitchFamily="2" charset="-78"/>
              </a:rPr>
              <a:t>، تشکیل شده است. وجود آب و هوا برای </a:t>
            </a:r>
            <a:r>
              <a:rPr lang="fa-IR" sz="2800" dirty="0" smtClean="0">
                <a:cs typeface="B Titr" panose="00000700000000000000" pitchFamily="2" charset="-78"/>
              </a:rPr>
              <a:t>گیاهان و </a:t>
            </a:r>
            <a:r>
              <a:rPr lang="fa-IR" sz="2800" dirty="0">
                <a:cs typeface="B Titr" panose="00000700000000000000" pitchFamily="2" charset="-78"/>
              </a:rPr>
              <a:t>سایر موجوداتی که در خاک زندگی میکنند، </a:t>
            </a:r>
            <a:r>
              <a:rPr lang="fa-IR" sz="2800" dirty="0" smtClean="0">
                <a:cs typeface="B Titr" panose="00000700000000000000" pitchFamily="2" charset="-78"/>
              </a:rPr>
              <a:t>بسیار</a:t>
            </a:r>
            <a:r>
              <a:rPr lang="fa-IR" sz="2800" dirty="0">
                <a:cs typeface="B Titr" panose="00000700000000000000" pitchFamily="2" charset="-78"/>
              </a:rPr>
              <a:t>مهم است</a:t>
            </a:r>
            <a:r>
              <a:rPr lang="fa-IR" sz="2800" dirty="0" smtClean="0">
                <a:cs typeface="B Titr" panose="00000700000000000000" pitchFamily="2" charset="-78"/>
              </a:rPr>
              <a:t>.</a:t>
            </a:r>
            <a:endParaRPr lang="fa-IR" sz="2800" dirty="0">
              <a:cs typeface="B Titr" panose="00000700000000000000" pitchFamily="2" charset="-78"/>
            </a:endParaRPr>
          </a:p>
        </p:txBody>
      </p:sp>
      <p:sp>
        <p:nvSpPr>
          <p:cNvPr id="4" name="Rectangle 3"/>
          <p:cNvSpPr/>
          <p:nvPr/>
        </p:nvSpPr>
        <p:spPr>
          <a:xfrm>
            <a:off x="381000" y="3886200"/>
            <a:ext cx="8666018"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rtl="1"/>
            <a:r>
              <a:rPr lang="fa-IR" sz="2800" dirty="0" smtClean="0">
                <a:cs typeface="B Titr" panose="00000700000000000000" pitchFamily="2" charset="-78"/>
              </a:rPr>
              <a:t>ترکیب </a:t>
            </a:r>
            <a:r>
              <a:rPr lang="fa-IR" sz="2800" dirty="0">
                <a:cs typeface="B Titr" panose="00000700000000000000" pitchFamily="2" charset="-78"/>
              </a:rPr>
              <a:t>این ذرات خاک موجب سهولت نفوذ ریشه گیاهان در خاک، تهویه و نگهداری عناصر غذایی گیاهان در خاک می شود.</a:t>
            </a:r>
          </a:p>
        </p:txBody>
      </p:sp>
      <p:sp>
        <p:nvSpPr>
          <p:cNvPr id="5" name="Rectangle 4"/>
          <p:cNvSpPr/>
          <p:nvPr/>
        </p:nvSpPr>
        <p:spPr>
          <a:xfrm>
            <a:off x="5746801" y="3200400"/>
            <a:ext cx="3244799"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a-IR" dirty="0">
                <a:cs typeface="B Titr" panose="00000700000000000000" pitchFamily="2" charset="-78"/>
              </a:rPr>
              <a:t>اهمیت وجود ترکیب آب وهوا درخاک:</a:t>
            </a:r>
          </a:p>
        </p:txBody>
      </p:sp>
    </p:spTree>
    <p:extLst>
      <p:ext uri="{BB962C8B-B14F-4D97-AF65-F5344CB8AC3E}">
        <p14:creationId xmlns:p14="http://schemas.microsoft.com/office/powerpoint/2010/main" val="1380906561"/>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201</TotalTime>
  <Words>2126</Words>
  <Application>Microsoft Office PowerPoint</Application>
  <PresentationFormat>On-screen Show (4:3)</PresentationFormat>
  <Paragraphs>147</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mohsen.yousefi</dc:creator>
  <cp:lastModifiedBy>MRT</cp:lastModifiedBy>
  <cp:revision>99</cp:revision>
  <dcterms:created xsi:type="dcterms:W3CDTF">2006-08-16T00:00:00Z</dcterms:created>
  <dcterms:modified xsi:type="dcterms:W3CDTF">2017-08-08T17:22:07Z</dcterms:modified>
</cp:coreProperties>
</file>