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24" r:id="rId1"/>
  </p:sldMasterIdLst>
  <p:notesMasterIdLst>
    <p:notesMasterId r:id="rId25"/>
  </p:notesMasterIdLst>
  <p:sldIdLst>
    <p:sldId id="256" r:id="rId2"/>
    <p:sldId id="296" r:id="rId3"/>
    <p:sldId id="297" r:id="rId4"/>
    <p:sldId id="298" r:id="rId5"/>
    <p:sldId id="295" r:id="rId6"/>
    <p:sldId id="299" r:id="rId7"/>
    <p:sldId id="300" r:id="rId8"/>
    <p:sldId id="301" r:id="rId9"/>
    <p:sldId id="302" r:id="rId10"/>
    <p:sldId id="303" r:id="rId11"/>
    <p:sldId id="304" r:id="rId12"/>
    <p:sldId id="305" r:id="rId13"/>
    <p:sldId id="306" r:id="rId14"/>
    <p:sldId id="307" r:id="rId15"/>
    <p:sldId id="308" r:id="rId16"/>
    <p:sldId id="309" r:id="rId17"/>
    <p:sldId id="310" r:id="rId18"/>
    <p:sldId id="311" r:id="rId19"/>
    <p:sldId id="312" r:id="rId20"/>
    <p:sldId id="313" r:id="rId21"/>
    <p:sldId id="314" r:id="rId22"/>
    <p:sldId id="315" r:id="rId23"/>
    <p:sldId id="316" r:id="rId24"/>
  </p:sldIdLst>
  <p:sldSz cx="9144000" cy="6858000" type="screen4x3"/>
  <p:notesSz cx="6858000" cy="9144000"/>
  <p:custShowLst>
    <p:custShow name="Custom Show 1" id="0">
      <p:sldLst>
        <p:sld r:id="rId2"/>
      </p:sldLst>
    </p:custShow>
  </p:custShowLst>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6699"/>
    <a:srgbClr val="E3E4AA"/>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79302" autoAdjust="0"/>
    <p:restoredTop sz="94429" autoAdjust="0"/>
  </p:normalViewPr>
  <p:slideViewPr>
    <p:cSldViewPr>
      <p:cViewPr>
        <p:scale>
          <a:sx n="84" d="100"/>
          <a:sy n="84" d="100"/>
        </p:scale>
        <p:origin x="-756" y="564"/>
      </p:cViewPr>
      <p:guideLst>
        <p:guide orient="horz" pos="2160"/>
        <p:guide pos="2880"/>
      </p:guideLst>
    </p:cSldViewPr>
  </p:slideViewPr>
  <p:outlineViewPr>
    <p:cViewPr>
      <p:scale>
        <a:sx n="33" d="100"/>
        <a:sy n="33" d="100"/>
      </p:scale>
      <p:origin x="162"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54E5A51-4B4C-4C0E-97A1-991AF377215F}" type="datetimeFigureOut">
              <a:rPr lang="fa-IR" smtClean="0"/>
              <a:pPr/>
              <a:t>01/24/1434</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D66EF80-702A-4EBE-B266-03FFEE5979E4}"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ED66EF80-702A-4EBE-B266-03FFEE5979E4}" type="slidenum">
              <a:rPr lang="fa-IR" smtClean="0"/>
              <a:pPr/>
              <a:t>1</a:t>
            </a:fld>
            <a:endParaRPr lang="fa-I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smtClean="0"/>
          </a:p>
          <a:p>
            <a:endParaRPr lang="fa-IR" dirty="0" smtClean="0"/>
          </a:p>
          <a:p>
            <a:endParaRPr lang="fa-IR" dirty="0" smtClean="0"/>
          </a:p>
          <a:p>
            <a:endParaRPr lang="fa-IR" dirty="0"/>
          </a:p>
        </p:txBody>
      </p:sp>
      <p:sp>
        <p:nvSpPr>
          <p:cNvPr id="4" name="Slide Number Placeholder 3"/>
          <p:cNvSpPr>
            <a:spLocks noGrp="1"/>
          </p:cNvSpPr>
          <p:nvPr>
            <p:ph type="sldNum" sz="quarter" idx="10"/>
          </p:nvPr>
        </p:nvSpPr>
        <p:spPr/>
        <p:txBody>
          <a:bodyPr/>
          <a:lstStyle/>
          <a:p>
            <a:fld id="{ED66EF80-702A-4EBE-B266-03FFEE5979E4}" type="slidenum">
              <a:rPr lang="fa-IR" smtClean="0"/>
              <a:pPr/>
              <a:t>5</a:t>
            </a:fld>
            <a:endParaRPr lang="fa-I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smtClean="0"/>
          </a:p>
          <a:p>
            <a:endParaRPr lang="fa-IR" dirty="0" smtClean="0"/>
          </a:p>
          <a:p>
            <a:endParaRPr lang="fa-IR" dirty="0" smtClean="0"/>
          </a:p>
          <a:p>
            <a:endParaRPr lang="fa-IR" dirty="0"/>
          </a:p>
        </p:txBody>
      </p:sp>
      <p:sp>
        <p:nvSpPr>
          <p:cNvPr id="4" name="Slide Number Placeholder 3"/>
          <p:cNvSpPr>
            <a:spLocks noGrp="1"/>
          </p:cNvSpPr>
          <p:nvPr>
            <p:ph type="sldNum" sz="quarter" idx="10"/>
          </p:nvPr>
        </p:nvSpPr>
        <p:spPr/>
        <p:txBody>
          <a:bodyPr/>
          <a:lstStyle/>
          <a:p>
            <a:fld id="{ED66EF80-702A-4EBE-B266-03FFEE5979E4}" type="slidenum">
              <a:rPr lang="fa-IR" smtClean="0"/>
              <a:pPr/>
              <a:t>7</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C1F88B0-6A03-4794-B5C3-951EB310B01B}" type="datetimeFigureOut">
              <a:rPr lang="fa-IR" smtClean="0"/>
              <a:pPr/>
              <a:t>01/24/1434</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BCBD4018-B210-454A-B23D-A687E6B4104E}"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p:newsflash/>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C1F88B0-6A03-4794-B5C3-951EB310B01B}" type="datetimeFigureOut">
              <a:rPr lang="fa-IR" smtClean="0"/>
              <a:pPr/>
              <a:t>01/24/1434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CBD4018-B210-454A-B23D-A687E6B4104E}" type="slidenum">
              <a:rPr lang="fa-IR" smtClean="0"/>
              <a:pPr/>
              <a:t>‹#›</a:t>
            </a:fld>
            <a:endParaRPr lang="fa-IR"/>
          </a:p>
        </p:txBody>
      </p:sp>
    </p:spTree>
  </p:cSld>
  <p:clrMapOvr>
    <a:masterClrMapping/>
  </p:clrMapOvr>
  <p:transition>
    <p:newsflash/>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C1F88B0-6A03-4794-B5C3-951EB310B01B}" type="datetimeFigureOut">
              <a:rPr lang="fa-IR" smtClean="0"/>
              <a:pPr/>
              <a:t>01/24/1434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CBD4018-B210-454A-B23D-A687E6B4104E}" type="slidenum">
              <a:rPr lang="fa-IR" smtClean="0"/>
              <a:pPr/>
              <a:t>‹#›</a:t>
            </a:fld>
            <a:endParaRPr lang="fa-IR"/>
          </a:p>
        </p:txBody>
      </p:sp>
    </p:spTree>
  </p:cSld>
  <p:clrMapOvr>
    <a:masterClrMapping/>
  </p:clrMapOvr>
  <p:transition>
    <p:newsflash/>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C1F88B0-6A03-4794-B5C3-951EB310B01B}" type="datetimeFigureOut">
              <a:rPr lang="fa-IR" smtClean="0"/>
              <a:pPr/>
              <a:t>01/24/1434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CBD4018-B210-454A-B23D-A687E6B4104E}" type="slidenum">
              <a:rPr lang="fa-IR" smtClean="0"/>
              <a:pPr/>
              <a:t>‹#›</a:t>
            </a:fld>
            <a:endParaRPr lang="fa-IR"/>
          </a:p>
        </p:txBody>
      </p:sp>
    </p:spTree>
  </p:cSld>
  <p:clrMapOvr>
    <a:masterClrMapping/>
  </p:clrMapOvr>
  <p:transition>
    <p:newsflash/>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C1F88B0-6A03-4794-B5C3-951EB310B01B}" type="datetimeFigureOut">
              <a:rPr lang="fa-IR" smtClean="0"/>
              <a:pPr/>
              <a:t>01/24/1434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CBD4018-B210-454A-B23D-A687E6B4104E}"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p:newsflash/>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C1F88B0-6A03-4794-B5C3-951EB310B01B}" type="datetimeFigureOut">
              <a:rPr lang="fa-IR" smtClean="0"/>
              <a:pPr/>
              <a:t>01/24/1434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CBD4018-B210-454A-B23D-A687E6B4104E}" type="slidenum">
              <a:rPr lang="fa-IR" smtClean="0"/>
              <a:pPr/>
              <a:t>‹#›</a:t>
            </a:fld>
            <a:endParaRPr lang="fa-IR"/>
          </a:p>
        </p:txBody>
      </p:sp>
    </p:spTree>
  </p:cSld>
  <p:clrMapOvr>
    <a:masterClrMapping/>
  </p:clrMapOvr>
  <p:transition>
    <p:newsflash/>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C1F88B0-6A03-4794-B5C3-951EB310B01B}" type="datetimeFigureOut">
              <a:rPr lang="fa-IR" smtClean="0"/>
              <a:pPr/>
              <a:t>01/24/1434</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BCBD4018-B210-454A-B23D-A687E6B4104E}" type="slidenum">
              <a:rPr lang="fa-IR" smtClean="0"/>
              <a:pPr/>
              <a:t>‹#›</a:t>
            </a:fld>
            <a:endParaRPr lang="fa-IR"/>
          </a:p>
        </p:txBody>
      </p:sp>
    </p:spTree>
  </p:cSld>
  <p:clrMapOvr>
    <a:masterClrMapping/>
  </p:clrMapOvr>
  <p:transition>
    <p:newsflash/>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C1F88B0-6A03-4794-B5C3-951EB310B01B}" type="datetimeFigureOut">
              <a:rPr lang="fa-IR" smtClean="0"/>
              <a:pPr/>
              <a:t>01/24/1434</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BCBD4018-B210-454A-B23D-A687E6B4104E}" type="slidenum">
              <a:rPr lang="fa-IR" smtClean="0"/>
              <a:pPr/>
              <a:t>‹#›</a:t>
            </a:fld>
            <a:endParaRPr lang="fa-IR"/>
          </a:p>
        </p:txBody>
      </p:sp>
    </p:spTree>
  </p:cSld>
  <p:clrMapOvr>
    <a:masterClrMapping/>
  </p:clrMapOvr>
  <p:transition>
    <p:newsflash/>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1F88B0-6A03-4794-B5C3-951EB310B01B}" type="datetimeFigureOut">
              <a:rPr lang="fa-IR" smtClean="0"/>
              <a:pPr/>
              <a:t>01/24/1434</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BCBD4018-B210-454A-B23D-A687E6B4104E}" type="slidenum">
              <a:rPr lang="fa-IR" smtClean="0"/>
              <a:pPr/>
              <a:t>‹#›</a:t>
            </a:fld>
            <a:endParaRPr lang="fa-IR"/>
          </a:p>
        </p:txBody>
      </p:sp>
    </p:spTree>
  </p:cSld>
  <p:clrMapOvr>
    <a:masterClrMapping/>
  </p:clrMapOvr>
  <p:transition>
    <p:newsflash/>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C1F88B0-6A03-4794-B5C3-951EB310B01B}" type="datetimeFigureOut">
              <a:rPr lang="fa-IR" smtClean="0"/>
              <a:pPr/>
              <a:t>01/24/1434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CBD4018-B210-454A-B23D-A687E6B4104E}" type="slidenum">
              <a:rPr lang="fa-IR" smtClean="0"/>
              <a:pPr/>
              <a:t>‹#›</a:t>
            </a:fld>
            <a:endParaRPr lang="fa-IR"/>
          </a:p>
        </p:txBody>
      </p:sp>
    </p:spTree>
  </p:cSld>
  <p:clrMapOvr>
    <a:masterClrMapping/>
  </p:clrMapOvr>
  <p:transition>
    <p:newsflash/>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C1F88B0-6A03-4794-B5C3-951EB310B01B}" type="datetimeFigureOut">
              <a:rPr lang="fa-IR" smtClean="0"/>
              <a:pPr/>
              <a:t>01/24/1434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BCBD4018-B210-454A-B23D-A687E6B4104E}"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newsflash/>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C1F88B0-6A03-4794-B5C3-951EB310B01B}" type="datetimeFigureOut">
              <a:rPr lang="fa-IR" smtClean="0"/>
              <a:pPr/>
              <a:t>01/24/1434</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CBD4018-B210-454A-B23D-A687E6B4104E}"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ransition>
    <p:newsflash/>
  </p:transition>
  <p:timing>
    <p:tnLst>
      <p:par>
        <p:cTn id="1" dur="indefinite" restart="never" nodeType="tmRoot"/>
      </p:par>
    </p:tnLst>
  </p:timing>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28596" y="285728"/>
            <a:ext cx="8229600" cy="1071569"/>
          </a:xfrm>
        </p:spPr>
        <p:style>
          <a:lnRef idx="0">
            <a:schemeClr val="accent6"/>
          </a:lnRef>
          <a:fillRef idx="3">
            <a:schemeClr val="accent6"/>
          </a:fillRef>
          <a:effectRef idx="3">
            <a:schemeClr val="accent6"/>
          </a:effectRef>
          <a:fontRef idx="minor">
            <a:schemeClr val="lt1"/>
          </a:fontRef>
        </p:style>
        <p:txBody>
          <a:bodyPr>
            <a:noAutofit/>
          </a:bodyPr>
          <a:lstStyle/>
          <a:p>
            <a:pPr algn="ctr"/>
            <a:r>
              <a:rPr lang="fa-IR" sz="40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t>
            </a:r>
            <a:r>
              <a:rPr lang="fa-IR" sz="4000" b="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مصالح ساختمانی))</a:t>
            </a:r>
            <a:endParaRPr lang="fa-IR" sz="4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7" name="Text Placeholder 6"/>
          <p:cNvSpPr>
            <a:spLocks noGrp="1"/>
          </p:cNvSpPr>
          <p:nvPr>
            <p:ph type="body" idx="1"/>
          </p:nvPr>
        </p:nvSpPr>
        <p:spPr>
          <a:xfrm>
            <a:off x="428597" y="2357431"/>
            <a:ext cx="3686172" cy="714380"/>
          </a:xfrm>
        </p:spPr>
        <p:style>
          <a:lnRef idx="0">
            <a:schemeClr val="accent5"/>
          </a:lnRef>
          <a:fillRef idx="3">
            <a:schemeClr val="accent5"/>
          </a:fillRef>
          <a:effectRef idx="3">
            <a:schemeClr val="accent5"/>
          </a:effectRef>
          <a:fontRef idx="minor">
            <a:schemeClr val="lt1"/>
          </a:fontRef>
        </p:style>
        <p:txBody>
          <a:bodyPr>
            <a:normAutofit fontScale="92500" lnSpcReduction="10000"/>
          </a:bodyPr>
          <a:lstStyle/>
          <a:p>
            <a:r>
              <a:rPr lang="fa-IR" dirty="0" smtClean="0"/>
              <a:t>استاد : </a:t>
            </a:r>
          </a:p>
          <a:p>
            <a:r>
              <a:rPr lang="fa-IR" dirty="0">
                <a:solidFill>
                  <a:schemeClr val="accent2">
                    <a:lumMod val="60000"/>
                    <a:lumOff val="40000"/>
                  </a:schemeClr>
                </a:solidFill>
              </a:rPr>
              <a:t> </a:t>
            </a:r>
            <a:r>
              <a:rPr lang="fa-IR" dirty="0" smtClean="0">
                <a:solidFill>
                  <a:schemeClr val="accent2">
                    <a:lumMod val="60000"/>
                    <a:lumOff val="40000"/>
                  </a:schemeClr>
                </a:solidFill>
              </a:rPr>
              <a:t>                      مهندس تقوی</a:t>
            </a:r>
            <a:endParaRPr lang="fa-IR" dirty="0">
              <a:solidFill>
                <a:schemeClr val="accent2">
                  <a:lumMod val="60000"/>
                  <a:lumOff val="40000"/>
                </a:schemeClr>
              </a:solidFill>
            </a:endParaRPr>
          </a:p>
        </p:txBody>
      </p:sp>
      <p:sp>
        <p:nvSpPr>
          <p:cNvPr id="8" name="Content Placeholder 7"/>
          <p:cNvSpPr>
            <a:spLocks noGrp="1"/>
          </p:cNvSpPr>
          <p:nvPr>
            <p:ph sz="quarter" idx="2"/>
          </p:nvPr>
        </p:nvSpPr>
        <p:spPr>
          <a:xfrm>
            <a:off x="457200" y="3429000"/>
            <a:ext cx="3543296" cy="2697162"/>
          </a:xfrm>
        </p:spPr>
        <p:style>
          <a:lnRef idx="1">
            <a:schemeClr val="accent2"/>
          </a:lnRef>
          <a:fillRef idx="3">
            <a:schemeClr val="accent2"/>
          </a:fillRef>
          <a:effectRef idx="2">
            <a:schemeClr val="accent2"/>
          </a:effectRef>
          <a:fontRef idx="minor">
            <a:schemeClr val="lt1"/>
          </a:fontRef>
        </p:style>
        <p:txBody>
          <a:bodyPr>
            <a:normAutofit/>
          </a:bodyPr>
          <a:lstStyle/>
          <a:p>
            <a:r>
              <a:rPr lang="fa-IR" dirty="0" smtClean="0"/>
              <a:t>دانشجو : </a:t>
            </a:r>
          </a:p>
          <a:p>
            <a:endParaRPr lang="fa-IR" sz="1400" dirty="0"/>
          </a:p>
          <a:p>
            <a:r>
              <a:rPr lang="fa-IR" sz="2800" b="1" dirty="0" smtClean="0">
                <a:latin typeface="zar"/>
              </a:rPr>
              <a:t>رضا محتشم </a:t>
            </a:r>
          </a:p>
          <a:p>
            <a:endParaRPr lang="fa-IR" dirty="0"/>
          </a:p>
          <a:p>
            <a:r>
              <a:rPr lang="fa-IR" dirty="0" smtClean="0"/>
              <a:t>                    سال 1391</a:t>
            </a:r>
          </a:p>
          <a:p>
            <a:r>
              <a:rPr lang="fa-IR" dirty="0" smtClean="0"/>
              <a:t>دانشگاه کلیبر </a:t>
            </a:r>
            <a:endParaRPr lang="fa-IR" dirty="0"/>
          </a:p>
        </p:txBody>
      </p:sp>
      <p:sp>
        <p:nvSpPr>
          <p:cNvPr id="14" name="Rectangle 13"/>
          <p:cNvSpPr/>
          <p:nvPr/>
        </p:nvSpPr>
        <p:spPr>
          <a:xfrm>
            <a:off x="3286116" y="1500174"/>
            <a:ext cx="5341319" cy="646331"/>
          </a:xfrm>
          <a:prstGeom prst="rect">
            <a:avLst/>
          </a:prstGeom>
        </p:spPr>
        <p:style>
          <a:lnRef idx="1">
            <a:schemeClr val="accent6"/>
          </a:lnRef>
          <a:fillRef idx="2">
            <a:schemeClr val="accent6"/>
          </a:fillRef>
          <a:effectRef idx="1">
            <a:schemeClr val="accent6"/>
          </a:effectRef>
          <a:fontRef idx="minor">
            <a:schemeClr val="dk1"/>
          </a:fontRef>
        </p:style>
        <p:txBody>
          <a:bodyPr wrap="square" lIns="91440" tIns="45720" rIns="91440" bIns="45720">
            <a:spAutoFit/>
          </a:bodyPr>
          <a:lstStyle/>
          <a:p>
            <a:pPr algn="ctr"/>
            <a:r>
              <a:rPr lang="fa-IR"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gency FB" pitchFamily="34" charset="0"/>
                <a:cs typeface="+mj-cs"/>
              </a:rPr>
              <a:t>موضوع : عایق های حرارتی و رطوبتی </a:t>
            </a:r>
            <a:endParaRPr lang="fa-IR"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gency FB" pitchFamily="34" charset="0"/>
              <a:cs typeface="+mj-cs"/>
            </a:endParaRPr>
          </a:p>
        </p:txBody>
      </p:sp>
      <p:pic>
        <p:nvPicPr>
          <p:cNvPr id="11" name="Picture 10" descr="پشم سنگ.jpg"/>
          <p:cNvPicPr>
            <a:picLocks noChangeAspect="1"/>
          </p:cNvPicPr>
          <p:nvPr/>
        </p:nvPicPr>
        <p:blipFill>
          <a:blip r:embed="rId3"/>
          <a:stretch>
            <a:fillRect/>
          </a:stretch>
        </p:blipFill>
        <p:spPr>
          <a:xfrm>
            <a:off x="4214810" y="2357430"/>
            <a:ext cx="4371975" cy="4000528"/>
          </a:xfrm>
          <a:prstGeom prst="rect">
            <a:avLst/>
          </a:prstGeom>
        </p:spPr>
      </p:pic>
    </p:spTree>
  </p:cSld>
  <p:clrMapOvr>
    <a:masterClrMapping/>
  </p:clrMapOvr>
  <p:transition advClick="0">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5"/>
          <p:cNvSpPr txBox="1">
            <a:spLocks/>
          </p:cNvSpPr>
          <p:nvPr/>
        </p:nvSpPr>
        <p:spPr>
          <a:xfrm>
            <a:off x="2857488" y="357166"/>
            <a:ext cx="3571900" cy="642942"/>
          </a:xfrm>
          <a:prstGeom prst="rect">
            <a:avLst/>
          </a:prstGeom>
          <a:scene3d>
            <a:camera prst="perspectiveContrastingLeftFacing"/>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vert="horz" lIns="0" rIns="0" bIns="0"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fa-IR" sz="2800" b="1" dirty="0" smtClean="0">
                <a:solidFill>
                  <a:srgbClr val="002060"/>
                </a:solidFill>
                <a:latin typeface="+mj-lt"/>
                <a:ea typeface="+mj-ea"/>
                <a:cs typeface="+mj-cs"/>
              </a:rPr>
              <a:t>معایب پشم سنگ</a:t>
            </a:r>
            <a:endParaRPr kumimoji="0" lang="fa-IR" sz="2400" b="1" i="0" u="none" strike="noStrike" kern="1200" cap="none" spc="0" normalizeH="0" baseline="0" noProof="0" dirty="0">
              <a:ln>
                <a:noFill/>
              </a:ln>
              <a:solidFill>
                <a:srgbClr val="002060"/>
              </a:solidFill>
              <a:effectLst/>
              <a:uLnTx/>
              <a:uFillTx/>
              <a:latin typeface="+mj-lt"/>
              <a:ea typeface="+mj-ea"/>
              <a:cs typeface="+mj-cs"/>
            </a:endParaRPr>
          </a:p>
        </p:txBody>
      </p:sp>
      <p:sp>
        <p:nvSpPr>
          <p:cNvPr id="7" name="Text Placeholder 7"/>
          <p:cNvSpPr txBox="1">
            <a:spLocks/>
          </p:cNvSpPr>
          <p:nvPr/>
        </p:nvSpPr>
        <p:spPr>
          <a:xfrm>
            <a:off x="857224" y="1285860"/>
            <a:ext cx="7929618" cy="1857388"/>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rmAutofit/>
          </a:bodyPr>
          <a:lstStyle/>
          <a:p>
            <a:pPr>
              <a:buFontTx/>
              <a:buChar char="-"/>
            </a:pPr>
            <a:r>
              <a:rPr lang="fa-IR" dirty="0" smtClean="0"/>
              <a:t>ضریب انتقال حرارت با افزایش دما، فشردگی بعد از نصب و جذب رطوبت، افزایش می یابد</a:t>
            </a:r>
            <a:r>
              <a:rPr lang="en-US" dirty="0" smtClean="0"/>
              <a:t>.</a:t>
            </a:r>
          </a:p>
          <a:p>
            <a:pPr>
              <a:buFontTx/>
              <a:buChar char="-"/>
            </a:pPr>
            <a:r>
              <a:rPr lang="fa-IR" dirty="0" smtClean="0"/>
              <a:t>برای شکل دادن به این نوع عایق از چسب رزینی استفاده شده که به دلیل پایین بودن درجه</a:t>
            </a:r>
            <a:r>
              <a:rPr lang="en-US" dirty="0" smtClean="0"/>
              <a:t/>
            </a:r>
            <a:br>
              <a:rPr lang="en-US" dirty="0" smtClean="0"/>
            </a:br>
            <a:r>
              <a:rPr lang="fa-IR" dirty="0" smtClean="0"/>
              <a:t>حرارت آن تحمل دمای این محصول را تا ٣٥٠ سانتی گراد کاهش می دهد</a:t>
            </a:r>
            <a:r>
              <a:rPr lang="en-US" dirty="0" smtClean="0"/>
              <a:t>.</a:t>
            </a:r>
            <a:br>
              <a:rPr lang="en-US" dirty="0" smtClean="0"/>
            </a:br>
            <a:r>
              <a:rPr lang="en-US" dirty="0" smtClean="0"/>
              <a:t>- </a:t>
            </a:r>
            <a:r>
              <a:rPr lang="fa-IR" dirty="0" smtClean="0"/>
              <a:t>اگر چه پشم سنگ جاذب رطوبت نیست اما برای عایق کاری لوله ها و تاسیساتی که در فضای بازقرار دارند به عنوان عایق استفاده می شود</a:t>
            </a:r>
            <a:r>
              <a:rPr lang="en-US" dirty="0" smtClean="0"/>
              <a:t>.</a:t>
            </a:r>
            <a:endParaRPr lang="fa-IR" i="1" dirty="0" smtClean="0">
              <a:solidFill>
                <a:schemeClr val="tx1"/>
              </a:solidFill>
            </a:endParaRPr>
          </a:p>
        </p:txBody>
      </p:sp>
      <p:sp>
        <p:nvSpPr>
          <p:cNvPr id="8" name="Title 5"/>
          <p:cNvSpPr txBox="1">
            <a:spLocks/>
          </p:cNvSpPr>
          <p:nvPr/>
        </p:nvSpPr>
        <p:spPr>
          <a:xfrm>
            <a:off x="2786050" y="3357562"/>
            <a:ext cx="3786214" cy="642942"/>
          </a:xfrm>
          <a:prstGeom prst="rect">
            <a:avLst/>
          </a:prstGeom>
          <a:scene3d>
            <a:camera prst="perspectiveContrastingLeftFacing"/>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vert="horz" lIns="0" rIns="0" bIns="0"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fa-IR" sz="2800" b="1" dirty="0" smtClean="0">
                <a:solidFill>
                  <a:srgbClr val="002060"/>
                </a:solidFill>
                <a:latin typeface="+mj-lt"/>
                <a:ea typeface="+mj-ea"/>
                <a:cs typeface="+mj-cs"/>
              </a:rPr>
              <a:t>کاربرد پشم سنگ</a:t>
            </a:r>
          </a:p>
        </p:txBody>
      </p:sp>
      <p:sp>
        <p:nvSpPr>
          <p:cNvPr id="12" name="Text Placeholder 7"/>
          <p:cNvSpPr txBox="1">
            <a:spLocks/>
          </p:cNvSpPr>
          <p:nvPr/>
        </p:nvSpPr>
        <p:spPr>
          <a:xfrm>
            <a:off x="857224" y="4214818"/>
            <a:ext cx="7929618" cy="2500330"/>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Autofit/>
          </a:bodyPr>
          <a:lstStyle/>
          <a:p>
            <a:pPr lvl="0">
              <a:lnSpc>
                <a:spcPct val="150000"/>
              </a:lnSpc>
              <a:spcBef>
                <a:spcPct val="20000"/>
              </a:spcBef>
              <a:buClr>
                <a:schemeClr val="accent3"/>
              </a:buClr>
              <a:buSzPct val="95000"/>
              <a:buFontTx/>
              <a:buChar char="-"/>
              <a:defRPr/>
            </a:pPr>
            <a:r>
              <a:rPr lang="fa-IR" dirty="0" smtClean="0"/>
              <a:t>پشم سنگ بنا به نوع آن موارد کاربرد گوناگون دارد. صنایع پتروشیمی ، پالایشگاه ، بیمارستان ها،</a:t>
            </a:r>
            <a:r>
              <a:rPr lang="en-US" dirty="0" smtClean="0"/>
              <a:t/>
            </a:r>
            <a:br>
              <a:rPr lang="en-US" dirty="0" smtClean="0"/>
            </a:br>
            <a:r>
              <a:rPr lang="fa-IR" dirty="0" smtClean="0"/>
              <a:t>نیروگاهها، صنایع سنگین، استریوهای صدا برداری ، تونل های مترو، کارخانه های سیمان و فولاد از</a:t>
            </a:r>
            <a:r>
              <a:rPr lang="en-US" dirty="0" smtClean="0"/>
              <a:t/>
            </a:r>
            <a:br>
              <a:rPr lang="en-US" dirty="0" smtClean="0"/>
            </a:br>
            <a:r>
              <a:rPr lang="fa-IR" dirty="0" smtClean="0"/>
              <a:t>مصرف کنندگان این نوع عایق به شمار می روند</a:t>
            </a:r>
            <a:r>
              <a:rPr lang="en-US" dirty="0" smtClean="0"/>
              <a:t>.</a:t>
            </a:r>
          </a:p>
          <a:p>
            <a:pPr lvl="0">
              <a:lnSpc>
                <a:spcPct val="150000"/>
              </a:lnSpc>
              <a:spcBef>
                <a:spcPct val="20000"/>
              </a:spcBef>
              <a:buClr>
                <a:schemeClr val="accent3"/>
              </a:buClr>
              <a:buSzPct val="95000"/>
              <a:buFontTx/>
              <a:buChar char="-"/>
              <a:defRPr/>
            </a:pPr>
            <a:r>
              <a:rPr lang="en-US" dirty="0" smtClean="0"/>
              <a:t>- </a:t>
            </a:r>
            <a:r>
              <a:rPr lang="fa-IR" dirty="0" smtClean="0"/>
              <a:t>پشم سنگ فله به عنوان عایق حرارتی صوتی بین دو جدار دیوار های ساختمانی ،جدار دودکش</a:t>
            </a:r>
            <a:r>
              <a:rPr lang="en-US" dirty="0" smtClean="0"/>
              <a:t/>
            </a:r>
            <a:br>
              <a:rPr lang="en-US" dirty="0" smtClean="0"/>
            </a:br>
            <a:r>
              <a:rPr lang="fa-IR" dirty="0" smtClean="0"/>
              <a:t>ها، منبع اگزوز اتومبیل ها و دستگاه های صنعتی و پرکردن فضاهای فاقد شکل هندسی منظم به</a:t>
            </a:r>
            <a:r>
              <a:rPr lang="en-US" dirty="0" smtClean="0"/>
              <a:t/>
            </a:r>
            <a:br>
              <a:rPr lang="en-US" dirty="0" smtClean="0"/>
            </a:br>
            <a:r>
              <a:rPr lang="fa-IR" dirty="0" smtClean="0"/>
              <a:t>کار می رود</a:t>
            </a:r>
            <a:r>
              <a:rPr lang="en-US" dirty="0" smtClean="0"/>
              <a:t>.</a:t>
            </a:r>
            <a:endParaRPr kumimoji="0" lang="fa-IR" b="1" i="1"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7"/>
          <p:cNvSpPr txBox="1">
            <a:spLocks/>
          </p:cNvSpPr>
          <p:nvPr/>
        </p:nvSpPr>
        <p:spPr>
          <a:xfrm>
            <a:off x="785786" y="857232"/>
            <a:ext cx="8001056" cy="5500726"/>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rmAutofit/>
          </a:bodyPr>
          <a:lstStyle/>
          <a:p>
            <a:pPr lvl="0">
              <a:lnSpc>
                <a:spcPct val="150000"/>
              </a:lnSpc>
              <a:spcBef>
                <a:spcPct val="20000"/>
              </a:spcBef>
              <a:buClr>
                <a:schemeClr val="accent3"/>
              </a:buClr>
              <a:buSzPct val="95000"/>
              <a:defRPr/>
            </a:pPr>
            <a:r>
              <a:rPr lang="en-US" dirty="0" smtClean="0"/>
              <a:t>- </a:t>
            </a:r>
            <a:r>
              <a:rPr lang="fa-IR" dirty="0" smtClean="0"/>
              <a:t>پشم سنگ تخته ای برای عایق کاری و پوشش سقف سوله، کانال های گردش هوا و سیستم</a:t>
            </a:r>
            <a:r>
              <a:rPr lang="en-US" dirty="0" smtClean="0"/>
              <a:t/>
            </a:r>
            <a:br>
              <a:rPr lang="en-US" dirty="0" smtClean="0"/>
            </a:br>
            <a:r>
              <a:rPr lang="fa-IR" dirty="0" smtClean="0"/>
              <a:t>های تهویه مطبوع مورد استفاده قرار می گیرد. این نوع پشم سنگ اگر بدون روکش</a:t>
            </a:r>
            <a:r>
              <a:rPr lang="en-US" dirty="0" smtClean="0"/>
              <a:t/>
            </a:r>
            <a:br>
              <a:rPr lang="en-US" dirty="0" smtClean="0"/>
            </a:br>
            <a:r>
              <a:rPr lang="fa-IR" dirty="0" smtClean="0"/>
              <a:t>باشد می تواند برای عایق کاری تجهیزات تا دمای ٧٠٠ درجه سانتیگراد مورد استفاده قرار گیرد. این</a:t>
            </a:r>
            <a:r>
              <a:rPr lang="en-US" dirty="0" smtClean="0"/>
              <a:t/>
            </a:r>
            <a:br>
              <a:rPr lang="en-US" dirty="0" smtClean="0"/>
            </a:br>
            <a:r>
              <a:rPr lang="fa-IR" dirty="0" smtClean="0"/>
              <a:t>نوع عایق اگر دارای روکش فویل آلومینیوم باشد فقط در دماهای پائین قابل استفاده</a:t>
            </a:r>
            <a:r>
              <a:rPr lang="en-US" dirty="0" smtClean="0"/>
              <a:t/>
            </a:r>
            <a:br>
              <a:rPr lang="en-US" dirty="0" smtClean="0"/>
            </a:br>
            <a:r>
              <a:rPr lang="fa-IR" dirty="0" smtClean="0"/>
              <a:t>است عایق پشم سنگ با روکش توری تا دمای ٨٠٠ درجه سانتیگراد قابل استفاده است و برای</a:t>
            </a:r>
            <a:r>
              <a:rPr lang="en-US" dirty="0" smtClean="0"/>
              <a:t/>
            </a:r>
            <a:br>
              <a:rPr lang="en-US" dirty="0" smtClean="0"/>
            </a:br>
            <a:r>
              <a:rPr lang="fa-IR" dirty="0" smtClean="0"/>
              <a:t>سطوح مسطح و منحنی در صنایع، لوله های با قطر بزرگ، کوره ها، گرمخانه ها، اگزوز توربین ها و</a:t>
            </a:r>
            <a:r>
              <a:rPr lang="en-US" dirty="0" smtClean="0"/>
              <a:t/>
            </a:r>
            <a:br>
              <a:rPr lang="en-US" dirty="0" smtClean="0"/>
            </a:br>
            <a:r>
              <a:rPr lang="fa-IR" dirty="0" smtClean="0"/>
              <a:t>دودکش های بلند مورد استفاده قرار می گیرد</a:t>
            </a:r>
            <a:r>
              <a:rPr lang="en-US" dirty="0" smtClean="0"/>
              <a:t>.</a:t>
            </a:r>
            <a:br>
              <a:rPr lang="en-US" dirty="0" smtClean="0"/>
            </a:br>
            <a:r>
              <a:rPr lang="en-US" dirty="0" smtClean="0"/>
              <a:t>- </a:t>
            </a:r>
            <a:r>
              <a:rPr lang="fa-IR" dirty="0" smtClean="0"/>
              <a:t>پشم سنگ پانلی به دلیل استحکام به عنوان عایق بین جداره ها، در استدیو صدابرداری و تونل</a:t>
            </a:r>
            <a:r>
              <a:rPr lang="en-US" dirty="0" smtClean="0"/>
              <a:t/>
            </a:r>
            <a:br>
              <a:rPr lang="en-US" dirty="0" smtClean="0"/>
            </a:br>
            <a:r>
              <a:rPr lang="fa-IR" dirty="0" smtClean="0"/>
              <a:t>های مترو برای جذب هوا مورد استفاده قرار می گیرند. عایق لوله ای پشم سنگ، در تاسیسات</a:t>
            </a:r>
            <a:r>
              <a:rPr lang="en-US" dirty="0" smtClean="0"/>
              <a:t/>
            </a:r>
            <a:br>
              <a:rPr lang="en-US" dirty="0" smtClean="0"/>
            </a:br>
            <a:r>
              <a:rPr lang="fa-IR" dirty="0" smtClean="0"/>
              <a:t>سیستمهای تهویه مطبوع برای عایق کاری لوله های ، در صنایع جهت عبوربخار مورد استفاده قرار می گیرد</a:t>
            </a:r>
            <a:r>
              <a:rPr lang="en-US" dirty="0" smtClean="0"/>
              <a:t>.</a:t>
            </a:r>
            <a:br>
              <a:rPr lang="en-US" dirty="0" smtClean="0"/>
            </a:br>
            <a:endParaRPr kumimoji="0" lang="fa-IR" sz="1800" b="1" i="1"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newsfla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پشم سنگ 1.jpg"/>
          <p:cNvPicPr>
            <a:picLocks noChangeAspect="1"/>
          </p:cNvPicPr>
          <p:nvPr/>
        </p:nvPicPr>
        <p:blipFill>
          <a:blip r:embed="rId2"/>
          <a:stretch>
            <a:fillRect/>
          </a:stretch>
        </p:blipFill>
        <p:spPr>
          <a:xfrm>
            <a:off x="214282" y="857232"/>
            <a:ext cx="4286280" cy="5214974"/>
          </a:xfrm>
          <a:prstGeom prst="rect">
            <a:avLst/>
          </a:prstGeom>
          <a:ln w="88900" cap="sq" cmpd="thickThin">
            <a:solidFill>
              <a:srgbClr val="000000"/>
            </a:solidFill>
            <a:prstDash val="solid"/>
            <a:miter lim="800000"/>
          </a:ln>
          <a:effectLst>
            <a:innerShdw blurRad="76200">
              <a:srgbClr val="000000"/>
            </a:innerShdw>
          </a:effectLst>
        </p:spPr>
      </p:pic>
      <p:pic>
        <p:nvPicPr>
          <p:cNvPr id="4" name="Picture 3" descr="پشم سنگ.jpg"/>
          <p:cNvPicPr>
            <a:picLocks noChangeAspect="1"/>
          </p:cNvPicPr>
          <p:nvPr/>
        </p:nvPicPr>
        <p:blipFill>
          <a:blip r:embed="rId3"/>
          <a:stretch>
            <a:fillRect/>
          </a:stretch>
        </p:blipFill>
        <p:spPr>
          <a:xfrm>
            <a:off x="4643438" y="857232"/>
            <a:ext cx="4371975" cy="5214974"/>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ransition>
    <p:newsfla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5"/>
          <p:cNvSpPr txBox="1">
            <a:spLocks/>
          </p:cNvSpPr>
          <p:nvPr/>
        </p:nvSpPr>
        <p:spPr>
          <a:xfrm>
            <a:off x="2857488" y="357166"/>
            <a:ext cx="3571900" cy="642942"/>
          </a:xfrm>
          <a:prstGeom prst="rect">
            <a:avLst/>
          </a:prstGeom>
          <a:scene3d>
            <a:camera prst="perspectiveContrastingLeftFacing"/>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vert="horz" lIns="0" rIns="0" bIns="0"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2800" b="1" i="0" u="none" strike="noStrike" kern="1200" cap="none" spc="0" normalizeH="0" noProof="0" dirty="0" smtClean="0">
                <a:ln>
                  <a:noFill/>
                </a:ln>
                <a:solidFill>
                  <a:srgbClr val="002060"/>
                </a:solidFill>
                <a:effectLst/>
                <a:uLnTx/>
                <a:uFillTx/>
                <a:latin typeface="+mj-lt"/>
                <a:ea typeface="+mj-ea"/>
                <a:cs typeface="+mj-cs"/>
              </a:rPr>
              <a:t>نانوعایق</a:t>
            </a:r>
            <a:endParaRPr kumimoji="0" lang="fa-IR" sz="2400" b="1" i="0" u="none" strike="noStrike" kern="1200" cap="none" spc="0" normalizeH="0" baseline="0" noProof="0" dirty="0">
              <a:ln>
                <a:noFill/>
              </a:ln>
              <a:solidFill>
                <a:srgbClr val="002060"/>
              </a:solidFill>
              <a:effectLst/>
              <a:uLnTx/>
              <a:uFillTx/>
              <a:latin typeface="+mj-lt"/>
              <a:ea typeface="+mj-ea"/>
              <a:cs typeface="+mj-cs"/>
            </a:endParaRPr>
          </a:p>
        </p:txBody>
      </p:sp>
      <p:sp>
        <p:nvSpPr>
          <p:cNvPr id="7" name="Text Placeholder 7"/>
          <p:cNvSpPr txBox="1">
            <a:spLocks/>
          </p:cNvSpPr>
          <p:nvPr/>
        </p:nvSpPr>
        <p:spPr>
          <a:xfrm>
            <a:off x="857224" y="1285860"/>
            <a:ext cx="7929618" cy="5072098"/>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rmAutofit fontScale="92500" lnSpcReduction="10000"/>
          </a:bodyPr>
          <a:lstStyle/>
          <a:p>
            <a:pPr>
              <a:lnSpc>
                <a:spcPct val="150000"/>
              </a:lnSpc>
            </a:pPr>
            <a:r>
              <a:rPr lang="fa-IR" dirty="0" smtClean="0"/>
              <a:t>پدیده نانو تکنولوژی در ارتباط با تغییر خصوصیت مولکولی مواد در جهت ارتقاء کیفی آنها می باشد</a:t>
            </a:r>
            <a:r>
              <a:rPr lang="en-US" dirty="0" smtClean="0"/>
              <a:t> .</a:t>
            </a:r>
            <a:r>
              <a:rPr lang="fa-IR" dirty="0" smtClean="0"/>
              <a:t>در واقع با بکار گیری روشهایی، فواصل بین مولکولها یا اتمهای مواد را کاهش داده که با حفظ خصوصیت آنها ، خواص جدیدی از جمله سختی، عایقی و شفافیت را ایجاد می نماید . در حال حاضراین فناوری رشد چشمگیری در کلیه صنایع داشته است.ماده جدیدی از فناوری نانو که در مقابل هر سه نوع انتقال گرما شامل تشعشع ، جابجایی و همرفتی می باشد. با این خصوصیت که می توان از آن براحتی در ساختمانهای در دست بهره برداری نیز استفاده نمود وهیچگونه تغییر ظاهری در ترکیب ساختمان ایجاد نمی کند</a:t>
            </a:r>
            <a:r>
              <a:rPr lang="en-US" dirty="0" smtClean="0"/>
              <a:t> .</a:t>
            </a:r>
            <a:r>
              <a:rPr lang="fa-IR" dirty="0" smtClean="0"/>
              <a:t>انواع تولیدات این تکنولوژی با خاصیت چسبندگی بالا امکان پوشش تمام سطوح را فراهم نموده و باعث جلوگیری از خوردگی زیر عایق که مهمترین مشکل لوله های عایق شده در صنعت نفت و گازمی باشد، را فراهم می آورد</a:t>
            </a:r>
            <a:r>
              <a:rPr lang="en-US" dirty="0" smtClean="0"/>
              <a:t>.</a:t>
            </a:r>
            <a:br>
              <a:rPr lang="en-US" dirty="0" smtClean="0"/>
            </a:br>
            <a:r>
              <a:rPr lang="fa-IR" dirty="0" smtClean="0"/>
              <a:t>نانو عایق تنها عایق است که به راحتی همانند رنگ بر روی سطوح فلزی و غیر فلزی توسط پیستوله ، برس و رولهای نقاشی می توان استفاده کرد لذا با صرفه هزینه نسبتاً کمی و بدون هیچ گونه تغییری در فضای ساختمان می توان از هدر رفتن انرژی جلوگیری نمود. این عایق انواع مختلفی  آن برای سطوح فلزی کاربرد فراوان دارد. این محصول جهت عایقکاری ساختمانهای مسکونی، تجاری، مخازن، لوله های انتقال نفت و گاز و صنعت</a:t>
            </a:r>
            <a:r>
              <a:rPr lang="en-US" dirty="0" smtClean="0"/>
              <a:t/>
            </a:r>
            <a:br>
              <a:rPr lang="en-US" dirty="0" smtClean="0"/>
            </a:br>
            <a:r>
              <a:rPr lang="fa-IR" dirty="0" smtClean="0"/>
              <a:t>کشتی سازی بکار می رود</a:t>
            </a:r>
            <a:r>
              <a:rPr lang="en-US" dirty="0" smtClean="0"/>
              <a:t>.</a:t>
            </a:r>
            <a:endParaRPr lang="fa-IR" i="1" dirty="0" smtClean="0">
              <a:solidFill>
                <a:schemeClr val="tx1"/>
              </a:solidFill>
            </a:endParaRPr>
          </a:p>
        </p:txBody>
      </p:sp>
    </p:spTree>
  </p:cSld>
  <p:clrMapOvr>
    <a:masterClrMapping/>
  </p:clrMapOvr>
  <p:transition>
    <p:newsfla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5"/>
          <p:cNvSpPr txBox="1">
            <a:spLocks/>
          </p:cNvSpPr>
          <p:nvPr/>
        </p:nvSpPr>
        <p:spPr>
          <a:xfrm>
            <a:off x="2857488" y="357166"/>
            <a:ext cx="3571900" cy="642942"/>
          </a:xfrm>
          <a:prstGeom prst="rect">
            <a:avLst/>
          </a:prstGeom>
          <a:scene3d>
            <a:camera prst="perspectiveContrastingLeftFacing"/>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vert="horz" lIns="0" rIns="0" bIns="0"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2800" b="1" i="0" u="none" strike="noStrike" kern="1200" cap="none" spc="0" normalizeH="0" noProof="0" dirty="0" smtClean="0">
                <a:ln>
                  <a:noFill/>
                </a:ln>
                <a:solidFill>
                  <a:srgbClr val="002060"/>
                </a:solidFill>
                <a:effectLst/>
                <a:uLnTx/>
                <a:uFillTx/>
                <a:latin typeface="+mj-lt"/>
                <a:ea typeface="+mj-ea"/>
                <a:cs typeface="+mj-cs"/>
              </a:rPr>
              <a:t>خصوصیات نانوعایق</a:t>
            </a:r>
            <a:endParaRPr kumimoji="0" lang="fa-IR" sz="2400" b="1" i="0" u="none" strike="noStrike" kern="1200" cap="none" spc="0" normalizeH="0" baseline="0" noProof="0" dirty="0">
              <a:ln>
                <a:noFill/>
              </a:ln>
              <a:solidFill>
                <a:srgbClr val="002060"/>
              </a:solidFill>
              <a:effectLst/>
              <a:uLnTx/>
              <a:uFillTx/>
              <a:latin typeface="+mj-lt"/>
              <a:ea typeface="+mj-ea"/>
              <a:cs typeface="+mj-cs"/>
            </a:endParaRPr>
          </a:p>
        </p:txBody>
      </p:sp>
      <p:sp>
        <p:nvSpPr>
          <p:cNvPr id="7" name="Text Placeholder 7"/>
          <p:cNvSpPr txBox="1">
            <a:spLocks/>
          </p:cNvSpPr>
          <p:nvPr/>
        </p:nvSpPr>
        <p:spPr>
          <a:xfrm>
            <a:off x="857224" y="1285860"/>
            <a:ext cx="7929618" cy="5072098"/>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rmAutofit/>
          </a:bodyPr>
          <a:lstStyle/>
          <a:p>
            <a:pPr>
              <a:lnSpc>
                <a:spcPct val="150000"/>
              </a:lnSpc>
            </a:pPr>
            <a:r>
              <a:rPr lang="fa-IR" dirty="0" smtClean="0"/>
              <a:t>١</a:t>
            </a:r>
            <a:r>
              <a:rPr lang="en-US" dirty="0" smtClean="0"/>
              <a:t>-</a:t>
            </a:r>
            <a:r>
              <a:rPr lang="fa-IR" dirty="0" smtClean="0"/>
              <a:t>جلوگیری از خوردگی و عایق بودن</a:t>
            </a:r>
            <a:r>
              <a:rPr lang="en-US" dirty="0" smtClean="0"/>
              <a:t/>
            </a:r>
            <a:br>
              <a:rPr lang="en-US" dirty="0" smtClean="0"/>
            </a:br>
            <a:r>
              <a:rPr lang="fa-IR" dirty="0" smtClean="0"/>
              <a:t>٢</a:t>
            </a:r>
            <a:r>
              <a:rPr lang="en-US" dirty="0" smtClean="0"/>
              <a:t>-</a:t>
            </a:r>
            <a:r>
              <a:rPr lang="fa-IR" dirty="0" smtClean="0"/>
              <a:t>استفاده آسان بوسیله قلم مو ، غلطک و اسپری</a:t>
            </a:r>
            <a:r>
              <a:rPr lang="en-US" dirty="0" smtClean="0"/>
              <a:t/>
            </a:r>
            <a:br>
              <a:rPr lang="en-US" dirty="0" smtClean="0"/>
            </a:br>
            <a:r>
              <a:rPr lang="fa-IR" dirty="0" smtClean="0"/>
              <a:t>٣</a:t>
            </a:r>
            <a:r>
              <a:rPr lang="en-US" dirty="0" smtClean="0"/>
              <a:t>-</a:t>
            </a:r>
            <a:r>
              <a:rPr lang="fa-IR" dirty="0" smtClean="0"/>
              <a:t>غیر سمی بر پایه آب</a:t>
            </a:r>
            <a:r>
              <a:rPr lang="en-US" dirty="0" smtClean="0"/>
              <a:t/>
            </a:r>
            <a:br>
              <a:rPr lang="en-US" dirty="0" smtClean="0"/>
            </a:br>
            <a:r>
              <a:rPr lang="fa-IR" dirty="0" smtClean="0"/>
              <a:t>٤</a:t>
            </a:r>
            <a:r>
              <a:rPr lang="en-US" dirty="0" smtClean="0"/>
              <a:t>-</a:t>
            </a:r>
            <a:r>
              <a:rPr lang="fa-IR" dirty="0" smtClean="0"/>
              <a:t>رنگ: نیمه شفاف، که روکش سفید آن نیز موجود است</a:t>
            </a:r>
            <a:r>
              <a:rPr lang="en-US" dirty="0" smtClean="0"/>
              <a:t/>
            </a:r>
            <a:br>
              <a:rPr lang="en-US" dirty="0" smtClean="0"/>
            </a:br>
            <a:r>
              <a:rPr lang="fa-IR" dirty="0" smtClean="0"/>
              <a:t>٥</a:t>
            </a:r>
            <a:r>
              <a:rPr lang="en-US" dirty="0" smtClean="0"/>
              <a:t>-</a:t>
            </a:r>
            <a:r>
              <a:rPr lang="fa-IR" dirty="0" smtClean="0"/>
              <a:t>امکان مشاهده لایه زیر عایق جهت بررسی بصری زیر پوشش</a:t>
            </a:r>
            <a:r>
              <a:rPr lang="en-US" dirty="0" smtClean="0"/>
              <a:t/>
            </a:r>
            <a:br>
              <a:rPr lang="en-US" dirty="0" smtClean="0"/>
            </a:br>
            <a:r>
              <a:rPr lang="fa-IR" dirty="0" smtClean="0"/>
              <a:t>٦</a:t>
            </a:r>
            <a:r>
              <a:rPr lang="en-US" dirty="0" smtClean="0"/>
              <a:t>-</a:t>
            </a:r>
            <a:r>
              <a:rPr lang="fa-IR" dirty="0" smtClean="0"/>
              <a:t>پایداری فوق العاده با چسبندگی عالی بروی فولاد، آلومینیوم و گالوانیزه، فایبر گلاس، پی وی</a:t>
            </a:r>
            <a:r>
              <a:rPr lang="en-US" dirty="0" smtClean="0"/>
              <a:t/>
            </a:r>
            <a:br>
              <a:rPr lang="en-US" dirty="0" smtClean="0"/>
            </a:br>
            <a:r>
              <a:rPr lang="fa-IR" dirty="0" smtClean="0"/>
              <a:t>سی، چوب، بتن و پلاستیک و سایر مشتقات آن</a:t>
            </a:r>
            <a:r>
              <a:rPr lang="en-US" dirty="0" smtClean="0"/>
              <a:t> .</a:t>
            </a:r>
            <a:br>
              <a:rPr lang="en-US" dirty="0" smtClean="0"/>
            </a:br>
            <a:r>
              <a:rPr lang="fa-IR" dirty="0" smtClean="0"/>
              <a:t>٧</a:t>
            </a:r>
            <a:r>
              <a:rPr lang="en-US" dirty="0" smtClean="0"/>
              <a:t>-</a:t>
            </a:r>
            <a:r>
              <a:rPr lang="fa-IR" dirty="0" smtClean="0"/>
              <a:t>فاقد هر گونه مواد افزایشی ضد میکروبی مضر یا کشنده</a:t>
            </a:r>
            <a:r>
              <a:rPr lang="en-US" dirty="0" smtClean="0"/>
              <a:t/>
            </a:r>
            <a:br>
              <a:rPr lang="en-US" dirty="0" smtClean="0"/>
            </a:br>
            <a:r>
              <a:rPr lang="fa-IR" dirty="0" smtClean="0"/>
              <a:t>٨</a:t>
            </a:r>
            <a:r>
              <a:rPr lang="en-US" dirty="0" smtClean="0"/>
              <a:t>-</a:t>
            </a:r>
            <a:r>
              <a:rPr lang="fa-IR" dirty="0" smtClean="0"/>
              <a:t>مقاوم در برابر انواع کپکها و قارچها</a:t>
            </a:r>
            <a:r>
              <a:rPr lang="en-US" dirty="0" smtClean="0"/>
              <a:t/>
            </a:r>
            <a:br>
              <a:rPr lang="en-US" dirty="0" smtClean="0"/>
            </a:br>
            <a:r>
              <a:rPr lang="fa-IR" dirty="0" smtClean="0"/>
              <a:t>٩</a:t>
            </a:r>
            <a:r>
              <a:rPr lang="en-US" dirty="0" smtClean="0"/>
              <a:t>-</a:t>
            </a:r>
            <a:r>
              <a:rPr lang="fa-IR" dirty="0" smtClean="0"/>
              <a:t>صرفه جویی در هزینه ها در دراز مدت</a:t>
            </a:r>
            <a:r>
              <a:rPr lang="en-US" dirty="0" smtClean="0"/>
              <a:t/>
            </a:r>
            <a:br>
              <a:rPr lang="en-US" dirty="0" smtClean="0"/>
            </a:br>
            <a:r>
              <a:rPr lang="fa-IR" dirty="0" smtClean="0"/>
              <a:t>١٠</a:t>
            </a:r>
            <a:r>
              <a:rPr lang="en-US" dirty="0" smtClean="0"/>
              <a:t> -</a:t>
            </a:r>
            <a:r>
              <a:rPr lang="fa-IR" dirty="0" smtClean="0"/>
              <a:t>پوشش ١٥٠ تا ١٧٥ فوت مربع برای هر گالن جهت ٣ مرحله پوشش </a:t>
            </a:r>
            <a:endParaRPr lang="fa-IR" i="1" dirty="0" smtClean="0">
              <a:solidFill>
                <a:schemeClr val="tx1"/>
              </a:solidFill>
            </a:endParaRPr>
          </a:p>
        </p:txBody>
      </p:sp>
    </p:spTree>
  </p:cSld>
  <p:clrMapOvr>
    <a:masterClrMapping/>
  </p:clrMapOvr>
  <p:transition>
    <p:newsfla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5"/>
          <p:cNvSpPr txBox="1">
            <a:spLocks/>
          </p:cNvSpPr>
          <p:nvPr/>
        </p:nvSpPr>
        <p:spPr>
          <a:xfrm>
            <a:off x="2857488" y="357166"/>
            <a:ext cx="3571900" cy="642942"/>
          </a:xfrm>
          <a:prstGeom prst="rect">
            <a:avLst/>
          </a:prstGeom>
          <a:scene3d>
            <a:camera prst="perspectiveContrastingLeftFacing"/>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vert="horz" lIns="0" rIns="0" bIns="0"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fa-IR" sz="2800" b="1" dirty="0" smtClean="0">
                <a:solidFill>
                  <a:srgbClr val="002060"/>
                </a:solidFill>
                <a:latin typeface="+mj-lt"/>
                <a:ea typeface="+mj-ea"/>
                <a:cs typeface="+mj-cs"/>
              </a:rPr>
              <a:t>فواید </a:t>
            </a:r>
            <a:r>
              <a:rPr kumimoji="0" lang="fa-IR" sz="2800" b="1" i="0" u="none" strike="noStrike" kern="1200" cap="none" spc="0" normalizeH="0" noProof="0" dirty="0" smtClean="0">
                <a:ln>
                  <a:noFill/>
                </a:ln>
                <a:solidFill>
                  <a:srgbClr val="002060"/>
                </a:solidFill>
                <a:effectLst/>
                <a:uLnTx/>
                <a:uFillTx/>
                <a:latin typeface="+mj-lt"/>
                <a:ea typeface="+mj-ea"/>
                <a:cs typeface="+mj-cs"/>
              </a:rPr>
              <a:t>نانوعایق</a:t>
            </a:r>
            <a:endParaRPr kumimoji="0" lang="fa-IR" sz="2400" b="1" i="0" u="none" strike="noStrike" kern="1200" cap="none" spc="0" normalizeH="0" baseline="0" noProof="0" dirty="0">
              <a:ln>
                <a:noFill/>
              </a:ln>
              <a:solidFill>
                <a:srgbClr val="002060"/>
              </a:solidFill>
              <a:effectLst/>
              <a:uLnTx/>
              <a:uFillTx/>
              <a:latin typeface="+mj-lt"/>
              <a:ea typeface="+mj-ea"/>
              <a:cs typeface="+mj-cs"/>
            </a:endParaRPr>
          </a:p>
        </p:txBody>
      </p:sp>
      <p:sp>
        <p:nvSpPr>
          <p:cNvPr id="7" name="Text Placeholder 7"/>
          <p:cNvSpPr txBox="1">
            <a:spLocks/>
          </p:cNvSpPr>
          <p:nvPr/>
        </p:nvSpPr>
        <p:spPr>
          <a:xfrm>
            <a:off x="857224" y="1285860"/>
            <a:ext cx="7929618" cy="5357850"/>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Autofit/>
          </a:bodyPr>
          <a:lstStyle/>
          <a:p>
            <a:pPr>
              <a:lnSpc>
                <a:spcPct val="150000"/>
              </a:lnSpc>
            </a:pPr>
            <a:r>
              <a:rPr lang="fa-IR" dirty="0" smtClean="0"/>
              <a:t>١</a:t>
            </a:r>
            <a:r>
              <a:rPr lang="en-US" dirty="0" smtClean="0"/>
              <a:t>-</a:t>
            </a:r>
            <a:r>
              <a:rPr lang="fa-IR" dirty="0" smtClean="0"/>
              <a:t>حفاظت در برابر خوردگی زیر عایق</a:t>
            </a:r>
            <a:r>
              <a:rPr lang="en-US" dirty="0" smtClean="0"/>
              <a:t/>
            </a:r>
            <a:br>
              <a:rPr lang="en-US" dirty="0" smtClean="0"/>
            </a:br>
            <a:r>
              <a:rPr lang="fa-IR" dirty="0" smtClean="0"/>
              <a:t>٢</a:t>
            </a:r>
            <a:r>
              <a:rPr lang="en-US" dirty="0" smtClean="0"/>
              <a:t>-</a:t>
            </a:r>
            <a:r>
              <a:rPr lang="fa-IR" dirty="0" smtClean="0"/>
              <a:t>عایق حرارتی بودن در عین نازکی و کمی ضخامت</a:t>
            </a:r>
            <a:r>
              <a:rPr lang="en-US" dirty="0" smtClean="0"/>
              <a:t/>
            </a:r>
            <a:br>
              <a:rPr lang="en-US" dirty="0" smtClean="0"/>
            </a:br>
            <a:r>
              <a:rPr lang="fa-IR" dirty="0" smtClean="0"/>
              <a:t>٣</a:t>
            </a:r>
            <a:r>
              <a:rPr lang="en-US" dirty="0" smtClean="0"/>
              <a:t>-</a:t>
            </a:r>
            <a:r>
              <a:rPr lang="fa-IR" dirty="0" smtClean="0"/>
              <a:t>مقاومت در برابر رطوبت و قارچ</a:t>
            </a:r>
            <a:r>
              <a:rPr lang="en-US" dirty="0" smtClean="0"/>
              <a:t/>
            </a:r>
            <a:br>
              <a:rPr lang="en-US" dirty="0" smtClean="0"/>
            </a:br>
            <a:r>
              <a:rPr lang="fa-IR" dirty="0" smtClean="0"/>
              <a:t>٥</a:t>
            </a:r>
            <a:r>
              <a:rPr lang="en-US" dirty="0" smtClean="0"/>
              <a:t>-</a:t>
            </a:r>
            <a:r>
              <a:rPr lang="fa-IR" dirty="0" smtClean="0"/>
              <a:t>قابل شستشو با آب و صابون</a:t>
            </a:r>
            <a:r>
              <a:rPr lang="en-US" dirty="0" smtClean="0"/>
              <a:t/>
            </a:r>
            <a:br>
              <a:rPr lang="en-US" dirty="0" smtClean="0"/>
            </a:br>
            <a:r>
              <a:rPr lang="fa-IR" dirty="0" smtClean="0"/>
              <a:t>٦</a:t>
            </a:r>
            <a:r>
              <a:rPr lang="en-US" dirty="0" smtClean="0"/>
              <a:t>-</a:t>
            </a:r>
            <a:r>
              <a:rPr lang="fa-IR" dirty="0" smtClean="0"/>
              <a:t>قابل رنگ آمیزی</a:t>
            </a:r>
            <a:r>
              <a:rPr lang="en-US" dirty="0" smtClean="0"/>
              <a:t/>
            </a:r>
            <a:br>
              <a:rPr lang="en-US" dirty="0" smtClean="0"/>
            </a:br>
            <a:r>
              <a:rPr lang="fa-IR" dirty="0" smtClean="0"/>
              <a:t>٧</a:t>
            </a:r>
            <a:r>
              <a:rPr lang="en-US" dirty="0" smtClean="0"/>
              <a:t>-</a:t>
            </a:r>
            <a:r>
              <a:rPr lang="fa-IR" dirty="0" smtClean="0"/>
              <a:t>نصب ارزان</a:t>
            </a:r>
            <a:r>
              <a:rPr lang="en-US" dirty="0" smtClean="0"/>
              <a:t/>
            </a:r>
            <a:br>
              <a:rPr lang="en-US" dirty="0" smtClean="0"/>
            </a:br>
            <a:r>
              <a:rPr lang="fa-IR" dirty="0" smtClean="0"/>
              <a:t>٨</a:t>
            </a:r>
            <a:r>
              <a:rPr lang="en-US" dirty="0" smtClean="0"/>
              <a:t>-</a:t>
            </a:r>
            <a:r>
              <a:rPr lang="fa-IR" dirty="0" smtClean="0"/>
              <a:t>ضد آتش سوزی</a:t>
            </a:r>
            <a:r>
              <a:rPr lang="en-US" dirty="0" smtClean="0"/>
              <a:t/>
            </a:r>
            <a:br>
              <a:rPr lang="en-US" dirty="0" smtClean="0"/>
            </a:br>
            <a:r>
              <a:rPr lang="fa-IR" dirty="0" smtClean="0"/>
              <a:t>٩</a:t>
            </a:r>
            <a:r>
              <a:rPr lang="en-US" dirty="0" smtClean="0"/>
              <a:t>-</a:t>
            </a:r>
            <a:r>
              <a:rPr lang="fa-IR" dirty="0" smtClean="0"/>
              <a:t>ضد زنگ</a:t>
            </a:r>
            <a:r>
              <a:rPr lang="en-US" dirty="0" smtClean="0"/>
              <a:t/>
            </a:r>
            <a:br>
              <a:rPr lang="en-US" dirty="0" smtClean="0"/>
            </a:br>
            <a:r>
              <a:rPr lang="fa-IR" dirty="0" smtClean="0"/>
              <a:t>١٠</a:t>
            </a:r>
            <a:r>
              <a:rPr lang="en-US" dirty="0" smtClean="0"/>
              <a:t> -</a:t>
            </a:r>
            <a:r>
              <a:rPr lang="fa-IR" dirty="0" smtClean="0"/>
              <a:t>عایق لوله ایده آل</a:t>
            </a:r>
            <a:r>
              <a:rPr lang="en-US" dirty="0" smtClean="0"/>
              <a:t/>
            </a:r>
            <a:br>
              <a:rPr lang="en-US" dirty="0" smtClean="0"/>
            </a:br>
            <a:r>
              <a:rPr lang="fa-IR" dirty="0" smtClean="0"/>
              <a:t>١١</a:t>
            </a:r>
            <a:r>
              <a:rPr lang="en-US" dirty="0" smtClean="0"/>
              <a:t> -</a:t>
            </a:r>
            <a:r>
              <a:rPr lang="fa-IR" dirty="0" smtClean="0"/>
              <a:t>تحمل دمای بالا تا مرز ٢٠٤ سانتی گراد</a:t>
            </a:r>
            <a:r>
              <a:rPr lang="en-US" dirty="0" smtClean="0"/>
              <a:t/>
            </a:r>
            <a:br>
              <a:rPr lang="en-US" dirty="0" smtClean="0"/>
            </a:br>
            <a:r>
              <a:rPr lang="fa-IR" dirty="0" smtClean="0"/>
              <a:t>١٢</a:t>
            </a:r>
            <a:r>
              <a:rPr lang="en-US" dirty="0" smtClean="0"/>
              <a:t> - </a:t>
            </a:r>
            <a:r>
              <a:rPr lang="fa-IR" dirty="0" smtClean="0"/>
              <a:t>کاربرد آسان</a:t>
            </a:r>
            <a:r>
              <a:rPr lang="en-US" dirty="0" smtClean="0"/>
              <a:t/>
            </a:r>
            <a:br>
              <a:rPr lang="en-US" dirty="0" smtClean="0"/>
            </a:br>
            <a:r>
              <a:rPr lang="fa-IR" dirty="0" smtClean="0"/>
              <a:t>١٣</a:t>
            </a:r>
            <a:r>
              <a:rPr lang="en-US" dirty="0" smtClean="0"/>
              <a:t> - </a:t>
            </a:r>
            <a:r>
              <a:rPr lang="fa-IR" dirty="0" smtClean="0"/>
              <a:t>مناسب برای مصارف خانگی و صنعتی</a:t>
            </a:r>
            <a:r>
              <a:rPr lang="en-US" dirty="0" smtClean="0"/>
              <a:t/>
            </a:r>
            <a:br>
              <a:rPr lang="en-US" dirty="0" smtClean="0"/>
            </a:br>
            <a:r>
              <a:rPr lang="fa-IR" dirty="0" smtClean="0"/>
              <a:t>١٤</a:t>
            </a:r>
            <a:r>
              <a:rPr lang="en-US" dirty="0" smtClean="0"/>
              <a:t> -</a:t>
            </a:r>
            <a:r>
              <a:rPr lang="fa-IR" dirty="0" smtClean="0"/>
              <a:t>صرفه جویی در انرژی</a:t>
            </a:r>
            <a:endParaRPr lang="fa-IR" i="1" dirty="0" smtClean="0">
              <a:solidFill>
                <a:schemeClr val="tx1"/>
              </a:solidFill>
            </a:endParaRPr>
          </a:p>
        </p:txBody>
      </p:sp>
    </p:spTree>
  </p:cSld>
  <p:clrMapOvr>
    <a:masterClrMapping/>
  </p:clrMapOvr>
  <p:transition>
    <p:newsfla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نانو1.jpg"/>
          <p:cNvPicPr>
            <a:picLocks noChangeAspect="1"/>
          </p:cNvPicPr>
          <p:nvPr/>
        </p:nvPicPr>
        <p:blipFill>
          <a:blip r:embed="rId2"/>
          <a:stretch>
            <a:fillRect/>
          </a:stretch>
        </p:blipFill>
        <p:spPr>
          <a:xfrm>
            <a:off x="3929058" y="785794"/>
            <a:ext cx="4786346" cy="3357586"/>
          </a:xfrm>
          <a:prstGeom prst="rect">
            <a:avLst/>
          </a:prstGeom>
          <a:ln w="88900" cap="sq" cmpd="thickThin">
            <a:solidFill>
              <a:srgbClr val="000000"/>
            </a:solidFill>
            <a:prstDash val="solid"/>
            <a:miter lim="800000"/>
          </a:ln>
          <a:effectLst>
            <a:innerShdw blurRad="76200">
              <a:srgbClr val="000000"/>
            </a:innerShdw>
          </a:effectLst>
        </p:spPr>
      </p:pic>
      <p:pic>
        <p:nvPicPr>
          <p:cNvPr id="6" name="Picture 5" descr="نانو.jpg"/>
          <p:cNvPicPr>
            <a:picLocks noChangeAspect="1"/>
          </p:cNvPicPr>
          <p:nvPr/>
        </p:nvPicPr>
        <p:blipFill>
          <a:blip r:embed="rId3"/>
          <a:stretch>
            <a:fillRect/>
          </a:stretch>
        </p:blipFill>
        <p:spPr>
          <a:xfrm>
            <a:off x="142844" y="3071810"/>
            <a:ext cx="4500594" cy="357190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ransition>
    <p:newsfla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5"/>
          <p:cNvSpPr txBox="1">
            <a:spLocks/>
          </p:cNvSpPr>
          <p:nvPr/>
        </p:nvSpPr>
        <p:spPr>
          <a:xfrm>
            <a:off x="2857488" y="357166"/>
            <a:ext cx="3571900" cy="642942"/>
          </a:xfrm>
          <a:prstGeom prst="rect">
            <a:avLst/>
          </a:prstGeom>
          <a:scene3d>
            <a:camera prst="perspectiveContrastingLeftFacing"/>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vert="horz" lIns="0" rIns="0" bIns="0"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2800" b="1" i="0" u="none" strike="noStrike" kern="1200" cap="none" spc="0" normalizeH="0" noProof="0" dirty="0" smtClean="0">
                <a:ln>
                  <a:noFill/>
                </a:ln>
                <a:solidFill>
                  <a:srgbClr val="002060"/>
                </a:solidFill>
                <a:effectLst/>
                <a:uLnTx/>
                <a:uFillTx/>
                <a:latin typeface="+mj-lt"/>
                <a:ea typeface="+mj-ea"/>
                <a:cs typeface="+mj-cs"/>
              </a:rPr>
              <a:t>3-عایق رطوبتی امولسیونی پلیمر</a:t>
            </a:r>
            <a:endParaRPr kumimoji="0" lang="fa-IR" sz="2400" b="1" i="0" u="none" strike="noStrike" kern="1200" cap="none" spc="0" normalizeH="0" baseline="0" noProof="0" dirty="0">
              <a:ln>
                <a:noFill/>
              </a:ln>
              <a:solidFill>
                <a:srgbClr val="002060"/>
              </a:solidFill>
              <a:effectLst/>
              <a:uLnTx/>
              <a:uFillTx/>
              <a:latin typeface="+mj-lt"/>
              <a:ea typeface="+mj-ea"/>
              <a:cs typeface="+mj-cs"/>
            </a:endParaRPr>
          </a:p>
        </p:txBody>
      </p:sp>
      <p:sp>
        <p:nvSpPr>
          <p:cNvPr id="7" name="Text Placeholder 7"/>
          <p:cNvSpPr txBox="1">
            <a:spLocks/>
          </p:cNvSpPr>
          <p:nvPr/>
        </p:nvSpPr>
        <p:spPr>
          <a:xfrm>
            <a:off x="857224" y="1285860"/>
            <a:ext cx="7929618" cy="5357850"/>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Autofit/>
          </a:bodyPr>
          <a:lstStyle/>
          <a:p>
            <a:pPr>
              <a:lnSpc>
                <a:spcPct val="150000"/>
              </a:lnSpc>
            </a:pPr>
            <a:r>
              <a:rPr lang="fa-IR" dirty="0" smtClean="0"/>
              <a:t>عایق رطوبتی با قابلیت انعطاف ،زمینه جدیدی برای مصرف امولسیونی پلیمر پایه آب امروزه مانند قرنها پیش ساخته شده از قیر همچنان بعنوان رایج ترین روش پوشش کف مورد استفاده قرار می گیرد کاربرد قیر و یا آسفالت دشوار و مستلزم صرف وقت زیاد می باشد حتی امولسیونهای ساخته شده از قیر نیز تغییر اندکی را در دشواری این کاربرد ایجاد نموده اند</a:t>
            </a:r>
            <a:r>
              <a:rPr lang="en-US" dirty="0" smtClean="0"/>
              <a:t>. </a:t>
            </a:r>
            <a:br>
              <a:rPr lang="en-US" dirty="0" smtClean="0"/>
            </a:br>
            <a:r>
              <a:rPr lang="fa-IR" dirty="0" smtClean="0"/>
              <a:t>همانطور که می دانید باید قیروگونی را تا میزان 150 تا 200 درجه سانتیگراد حرارت داد ، ریختن و تسطیح ترکیبی با این درجه حرارت بسیار دشوار می باشد</a:t>
            </a:r>
            <a:r>
              <a:rPr lang="en-US" dirty="0" smtClean="0"/>
              <a:t> . </a:t>
            </a:r>
            <a:r>
              <a:rPr lang="fa-IR" dirty="0" smtClean="0"/>
              <a:t>بنابراین امولسیونهای ساخته شده از قیر با قابلیت کاربرد درجه حرارت نرمال مورد استفاده قرار می گیرد</a:t>
            </a:r>
            <a:r>
              <a:rPr lang="en-US" dirty="0" smtClean="0"/>
              <a:t>. </a:t>
            </a:r>
            <a:br>
              <a:rPr lang="en-US" dirty="0" smtClean="0"/>
            </a:br>
            <a:r>
              <a:rPr lang="fa-IR" dirty="0" smtClean="0"/>
              <a:t>اینگونه امولسیونهای نفتی در آب حدوداً دارای 50% قیر می باشد . با سفت شدن این امولسیون آب آن تبخیر و قیر باقی می ماند</a:t>
            </a:r>
            <a:r>
              <a:rPr lang="en-US" dirty="0" smtClean="0"/>
              <a:t>. </a:t>
            </a:r>
            <a:br>
              <a:rPr lang="en-US" dirty="0" smtClean="0"/>
            </a:br>
            <a:r>
              <a:rPr lang="fa-IR" dirty="0" smtClean="0"/>
              <a:t>ترکیبات کف سازی بام ، بر پایه امولسیون پلیمرهای جدید عملکرد کاملا‏ً متفاوتی دارند ، شاید مهمترین ویژگی آنها ایجاد یک لایه نازک ( فیلم )با قابلیت انعطاف بعد از خشک شدن باشد</a:t>
            </a:r>
            <a:r>
              <a:rPr lang="en-US" dirty="0" smtClean="0"/>
              <a:t>. </a:t>
            </a:r>
            <a:br>
              <a:rPr lang="en-US" dirty="0" smtClean="0"/>
            </a:br>
            <a:r>
              <a:rPr lang="fa-IR" dirty="0" smtClean="0"/>
              <a:t>از جمله مزایای این عایق جدید به شرح زیر است</a:t>
            </a:r>
            <a:r>
              <a:rPr lang="en-US" dirty="0" smtClean="0"/>
              <a:t> : </a:t>
            </a:r>
            <a:br>
              <a:rPr lang="en-US" dirty="0" smtClean="0"/>
            </a:br>
            <a:r>
              <a:rPr lang="en-US" dirty="0" smtClean="0"/>
              <a:t>1 – </a:t>
            </a:r>
            <a:r>
              <a:rPr lang="fa-IR" dirty="0" smtClean="0"/>
              <a:t>فاقد آلودگی و آسیب های فیزولوژی می باشد</a:t>
            </a:r>
            <a:r>
              <a:rPr lang="en-US" dirty="0" smtClean="0"/>
              <a:t>. </a:t>
            </a:r>
            <a:br>
              <a:rPr lang="en-US" dirty="0" smtClean="0"/>
            </a:br>
            <a:endParaRPr lang="fa-IR" i="1" dirty="0" smtClean="0">
              <a:solidFill>
                <a:schemeClr val="tx1"/>
              </a:solidFill>
            </a:endParaRPr>
          </a:p>
        </p:txBody>
      </p:sp>
    </p:spTree>
  </p:cSld>
  <p:clrMapOvr>
    <a:masterClrMapping/>
  </p:clrMapOvr>
  <p:transition>
    <p:newsfla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7"/>
          <p:cNvSpPr txBox="1">
            <a:spLocks/>
          </p:cNvSpPr>
          <p:nvPr/>
        </p:nvSpPr>
        <p:spPr>
          <a:xfrm>
            <a:off x="857224" y="928670"/>
            <a:ext cx="7929618" cy="2857520"/>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Autofit/>
          </a:bodyPr>
          <a:lstStyle/>
          <a:p>
            <a:pPr>
              <a:lnSpc>
                <a:spcPct val="150000"/>
              </a:lnSpc>
            </a:pPr>
            <a:r>
              <a:rPr lang="en-US" dirty="0" smtClean="0"/>
              <a:t>2 – </a:t>
            </a:r>
            <a:r>
              <a:rPr lang="fa-IR" dirty="0" smtClean="0"/>
              <a:t>کاربرد آنها ساده است</a:t>
            </a:r>
            <a:r>
              <a:rPr lang="en-US" dirty="0" smtClean="0"/>
              <a:t> . </a:t>
            </a:r>
            <a:br>
              <a:rPr lang="en-US" dirty="0" smtClean="0"/>
            </a:br>
            <a:r>
              <a:rPr lang="en-US" dirty="0" smtClean="0"/>
              <a:t>3 – </a:t>
            </a:r>
            <a:r>
              <a:rPr lang="fa-IR" dirty="0" smtClean="0"/>
              <a:t>رنگ پذیرند</a:t>
            </a:r>
            <a:r>
              <a:rPr lang="en-US" dirty="0" smtClean="0"/>
              <a:t> . </a:t>
            </a:r>
            <a:br>
              <a:rPr lang="en-US" dirty="0" smtClean="0"/>
            </a:br>
            <a:r>
              <a:rPr lang="en-US" dirty="0" smtClean="0"/>
              <a:t>4 – </a:t>
            </a:r>
            <a:r>
              <a:rPr lang="fa-IR" dirty="0" smtClean="0"/>
              <a:t>خطر آتش سوزی ندارند</a:t>
            </a:r>
            <a:r>
              <a:rPr lang="en-US" dirty="0" smtClean="0"/>
              <a:t> . </a:t>
            </a:r>
            <a:br>
              <a:rPr lang="en-US" dirty="0" smtClean="0"/>
            </a:br>
            <a:r>
              <a:rPr lang="en-US" dirty="0" smtClean="0"/>
              <a:t>5 – </a:t>
            </a:r>
            <a:r>
              <a:rPr lang="fa-IR" dirty="0" smtClean="0"/>
              <a:t>چسبندگی خوبی نسبت به سطوح مختلف دارند</a:t>
            </a:r>
            <a:r>
              <a:rPr lang="en-US" dirty="0" smtClean="0"/>
              <a:t> . </a:t>
            </a:r>
            <a:br>
              <a:rPr lang="en-US" dirty="0" smtClean="0"/>
            </a:br>
            <a:r>
              <a:rPr lang="fa-IR" dirty="0" smtClean="0"/>
              <a:t>در این مقاله به معرفی عایقهای قیروگونی و عایقهای پیش ساخته ، سپس به معرفی یک نوع عایق جدی که از رزینهای اکریلاتی و استایرنی محلول در آب ساخته شده می پردازد</a:t>
            </a:r>
            <a:r>
              <a:rPr lang="en-US" dirty="0" smtClean="0"/>
              <a:t>. </a:t>
            </a:r>
            <a:br>
              <a:rPr lang="en-US" dirty="0" smtClean="0"/>
            </a:br>
            <a:r>
              <a:rPr lang="en-US" dirty="0" smtClean="0"/>
              <a:t/>
            </a:r>
            <a:br>
              <a:rPr lang="en-US" dirty="0" smtClean="0"/>
            </a:br>
            <a:endParaRPr lang="fa-IR" i="1" dirty="0" smtClean="0">
              <a:solidFill>
                <a:schemeClr val="tx1"/>
              </a:solidFill>
            </a:endParaRPr>
          </a:p>
        </p:txBody>
      </p:sp>
    </p:spTree>
  </p:cSld>
  <p:clrMapOvr>
    <a:masterClrMapping/>
  </p:clrMapOvr>
  <p:transition>
    <p:newsfla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5"/>
          <p:cNvSpPr txBox="1">
            <a:spLocks/>
          </p:cNvSpPr>
          <p:nvPr/>
        </p:nvSpPr>
        <p:spPr>
          <a:xfrm>
            <a:off x="2857488" y="357166"/>
            <a:ext cx="3571900" cy="642942"/>
          </a:xfrm>
          <a:prstGeom prst="rect">
            <a:avLst/>
          </a:prstGeom>
          <a:scene3d>
            <a:camera prst="perspectiveContrastingLeftFacing"/>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vert="horz" lIns="0" rIns="0" bIns="0"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fa-IR" sz="2800" b="1" dirty="0" smtClean="0">
                <a:solidFill>
                  <a:srgbClr val="002060"/>
                </a:solidFill>
                <a:latin typeface="+mj-lt"/>
                <a:ea typeface="+mj-ea"/>
                <a:cs typeface="+mj-cs"/>
              </a:rPr>
              <a:t>4-عایق قیروگونی</a:t>
            </a:r>
            <a:endParaRPr kumimoji="0" lang="fa-IR" sz="2400" b="1" i="0" u="none" strike="noStrike" kern="1200" cap="none" spc="0" normalizeH="0" baseline="0" noProof="0" dirty="0">
              <a:ln>
                <a:noFill/>
              </a:ln>
              <a:solidFill>
                <a:srgbClr val="002060"/>
              </a:solidFill>
              <a:effectLst/>
              <a:uLnTx/>
              <a:uFillTx/>
              <a:latin typeface="+mj-lt"/>
              <a:ea typeface="+mj-ea"/>
              <a:cs typeface="+mj-cs"/>
            </a:endParaRPr>
          </a:p>
        </p:txBody>
      </p:sp>
      <p:sp>
        <p:nvSpPr>
          <p:cNvPr id="7" name="Text Placeholder 7"/>
          <p:cNvSpPr txBox="1">
            <a:spLocks/>
          </p:cNvSpPr>
          <p:nvPr/>
        </p:nvSpPr>
        <p:spPr>
          <a:xfrm>
            <a:off x="857224" y="1285860"/>
            <a:ext cx="7929618" cy="3357586"/>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Autofit/>
          </a:bodyPr>
          <a:lstStyle/>
          <a:p>
            <a:pPr>
              <a:lnSpc>
                <a:spcPct val="150000"/>
              </a:lnSpc>
            </a:pPr>
            <a:r>
              <a:rPr lang="fa-IR" dirty="0" smtClean="0"/>
              <a:t>این عایق یکی از متداولترین عایق مصرفی در ایران می باشد به این علت که در اکثر شهرهای کشور مواد اولیه این عایقکاری به وفور یافت می شود</a:t>
            </a:r>
            <a:r>
              <a:rPr lang="en-US" dirty="0" smtClean="0"/>
              <a:t> . </a:t>
            </a:r>
            <a:br>
              <a:rPr lang="en-US" dirty="0" smtClean="0"/>
            </a:br>
            <a:r>
              <a:rPr lang="fa-IR" dirty="0" smtClean="0"/>
              <a:t>مواد مورد نیاز در این عایق گونی و قیر می باشد ، که گونی مورد نیاز از کشورهای خارجی وارد می شود و در سه اندازه مختلف به نامهای ، گونی درجه یک ، درجه دو ، درجه سه در بازار یافت می شود</a:t>
            </a:r>
            <a:r>
              <a:rPr lang="en-US" dirty="0" smtClean="0"/>
              <a:t> . </a:t>
            </a:r>
            <a:br>
              <a:rPr lang="en-US" dirty="0" smtClean="0"/>
            </a:br>
            <a:r>
              <a:rPr lang="fa-IR" dirty="0" smtClean="0"/>
              <a:t>مشخصات گونی ایده آل عبارتند از </a:t>
            </a:r>
            <a:r>
              <a:rPr lang="en-US" dirty="0" smtClean="0"/>
              <a:t>: </a:t>
            </a:r>
            <a:r>
              <a:rPr lang="fa-IR" dirty="0" smtClean="0"/>
              <a:t>گونی باید نو ، ریز بافت ، کاملاً سالم وبدون آلودگی و چروک باشد و وزن آن در هر مترمربع حدود 380 گرم باشد</a:t>
            </a:r>
            <a:r>
              <a:rPr lang="en-US" dirty="0" smtClean="0"/>
              <a:t>. </a:t>
            </a:r>
            <a:br>
              <a:rPr lang="en-US" dirty="0" smtClean="0"/>
            </a:br>
            <a:r>
              <a:rPr lang="fa-IR" dirty="0" smtClean="0"/>
              <a:t>قیر ماده ایست سیاه رنگ مرکب از هیدروکربنهای آلی با ترکیبات پیچیده که از تقطیر نفت خام بدست می آید</a:t>
            </a:r>
            <a:r>
              <a:rPr lang="en-US" dirty="0" smtClean="0"/>
              <a:t>. </a:t>
            </a:r>
            <a:endParaRPr lang="fa-IR" i="1" dirty="0" smtClean="0">
              <a:solidFill>
                <a:schemeClr val="tx1"/>
              </a:solidFill>
            </a:endParaRPr>
          </a:p>
        </p:txBody>
      </p:sp>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5"/>
          <p:cNvSpPr txBox="1">
            <a:spLocks/>
          </p:cNvSpPr>
          <p:nvPr/>
        </p:nvSpPr>
        <p:spPr>
          <a:xfrm>
            <a:off x="2857488" y="357166"/>
            <a:ext cx="3571900" cy="642942"/>
          </a:xfrm>
          <a:prstGeom prst="rect">
            <a:avLst/>
          </a:prstGeom>
          <a:scene3d>
            <a:camera prst="perspectiveContrastingLeftFacing"/>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vert="horz" lIns="0" rIns="0" bIns="0"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2800" b="1" i="0" u="none" strike="noStrike" kern="1200" cap="none" spc="0" normalizeH="0" baseline="0" noProof="0" dirty="0" smtClean="0">
                <a:ln>
                  <a:noFill/>
                </a:ln>
                <a:solidFill>
                  <a:srgbClr val="002060"/>
                </a:solidFill>
                <a:effectLst/>
                <a:uLnTx/>
                <a:uFillTx/>
                <a:latin typeface="+mj-lt"/>
                <a:ea typeface="+mj-ea"/>
                <a:cs typeface="+mj-cs"/>
              </a:rPr>
              <a:t>مقدمه</a:t>
            </a:r>
          </a:p>
        </p:txBody>
      </p:sp>
      <p:sp>
        <p:nvSpPr>
          <p:cNvPr id="7" name="Text Placeholder 7"/>
          <p:cNvSpPr txBox="1">
            <a:spLocks/>
          </p:cNvSpPr>
          <p:nvPr/>
        </p:nvSpPr>
        <p:spPr>
          <a:xfrm>
            <a:off x="857224" y="1285860"/>
            <a:ext cx="7929618" cy="2143140"/>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Autofit/>
          </a:bodyPr>
          <a:lstStyle/>
          <a:p>
            <a:pPr lvl="0">
              <a:lnSpc>
                <a:spcPct val="150000"/>
              </a:lnSpc>
              <a:spcBef>
                <a:spcPct val="20000"/>
              </a:spcBef>
              <a:buClr>
                <a:schemeClr val="accent3"/>
              </a:buClr>
              <a:buSzPct val="95000"/>
              <a:defRPr/>
            </a:pPr>
            <a:r>
              <a:rPr lang="fa-IR" dirty="0" smtClean="0"/>
              <a:t>عايقكاري نقش بسيار مهمي در گرم نگه داشتن ساختمان در فصل زمستان و خنك نگه داشتن آن در فصل تابستان دارد</a:t>
            </a:r>
            <a:r>
              <a:rPr lang="en-US" dirty="0" smtClean="0"/>
              <a:t>. </a:t>
            </a:r>
            <a:r>
              <a:rPr lang="fa-IR" dirty="0" smtClean="0"/>
              <a:t>به كمك عايقكاري ميتوان يك خانه را در زمستان</a:t>
            </a:r>
            <a:r>
              <a:rPr lang="en-US" dirty="0" smtClean="0"/>
              <a:t> 5 </a:t>
            </a:r>
            <a:r>
              <a:rPr lang="fa-IR" dirty="0" smtClean="0"/>
              <a:t>درجه گرمتر و در تابستان</a:t>
            </a:r>
            <a:r>
              <a:rPr lang="en-US" dirty="0" smtClean="0"/>
              <a:t> 10 </a:t>
            </a:r>
            <a:r>
              <a:rPr lang="fa-IR" dirty="0" smtClean="0"/>
              <a:t>درجه خنكتر نگه داشت</a:t>
            </a:r>
            <a:r>
              <a:rPr lang="en-US" dirty="0" smtClean="0"/>
              <a:t>. </a:t>
            </a:r>
            <a:br>
              <a:rPr lang="en-US" dirty="0" smtClean="0"/>
            </a:br>
            <a:r>
              <a:rPr lang="fa-IR" dirty="0" smtClean="0"/>
              <a:t>به اين ترتيب علاوه بر كم شدن مصرف انرژي، از آلودگي محيط زيست نيز كاسته ميشود و منابع انرژي براي استفاده آيندگان حفظ ميگردد</a:t>
            </a:r>
            <a:endParaRPr kumimoji="0" lang="fa-IR" b="1" i="1"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Title 5"/>
          <p:cNvSpPr txBox="1">
            <a:spLocks/>
          </p:cNvSpPr>
          <p:nvPr/>
        </p:nvSpPr>
        <p:spPr>
          <a:xfrm>
            <a:off x="2786050" y="3643314"/>
            <a:ext cx="3786214" cy="642942"/>
          </a:xfrm>
          <a:prstGeom prst="rect">
            <a:avLst/>
          </a:prstGeom>
          <a:scene3d>
            <a:camera prst="perspectiveContrastingLeftFacing"/>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vert="horz" lIns="0" rIns="0" bIns="0"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fa-IR" sz="2800" b="1" dirty="0" smtClean="0">
                <a:solidFill>
                  <a:srgbClr val="002060"/>
                </a:solidFill>
                <a:latin typeface="+mj-lt"/>
                <a:ea typeface="+mj-ea"/>
                <a:cs typeface="+mj-cs"/>
              </a:rPr>
              <a:t>عایق ها چگونه کار می کنند؟</a:t>
            </a:r>
          </a:p>
        </p:txBody>
      </p:sp>
      <p:sp>
        <p:nvSpPr>
          <p:cNvPr id="12" name="Text Placeholder 7"/>
          <p:cNvSpPr txBox="1">
            <a:spLocks/>
          </p:cNvSpPr>
          <p:nvPr/>
        </p:nvSpPr>
        <p:spPr>
          <a:xfrm>
            <a:off x="785786" y="4500570"/>
            <a:ext cx="7929618" cy="2214578"/>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rmAutofit/>
          </a:bodyPr>
          <a:lstStyle/>
          <a:p>
            <a:pPr lvl="0">
              <a:lnSpc>
                <a:spcPct val="150000"/>
              </a:lnSpc>
              <a:spcBef>
                <a:spcPct val="20000"/>
              </a:spcBef>
              <a:buClr>
                <a:schemeClr val="accent3"/>
              </a:buClr>
              <a:buSzPct val="95000"/>
              <a:defRPr/>
            </a:pPr>
            <a:r>
              <a:rPr lang="en-US" dirty="0" smtClean="0"/>
              <a:t>  </a:t>
            </a:r>
            <a:r>
              <a:rPr lang="fa-IR" dirty="0" smtClean="0"/>
              <a:t>ايرانيان از ديرباز با عايقكاري آشنا بوده اند و با استفاده از مصالح ساختماني در دسترس، خانه هاي خود را طوري مي ساختند كه كمترين نياز را به گرمايش و سرمايش داشته باشد و اين خود جلوه اي از تمدن ديرينه ايران و ايرانيان است</a:t>
            </a:r>
            <a:r>
              <a:rPr lang="en-US" dirty="0" smtClean="0"/>
              <a:t>.</a:t>
            </a:r>
            <a:br>
              <a:rPr lang="en-US" dirty="0" smtClean="0"/>
            </a:br>
            <a:r>
              <a:rPr lang="fa-IR" dirty="0" smtClean="0"/>
              <a:t>عايق در تابستان باعث ميشود گرماي كمتري وارد ساختمان شود و در زمستان نيز جلوي خروج گرما از ساختمان و سرد شدن آن را ميگيرد</a:t>
            </a:r>
            <a:r>
              <a:rPr lang="en-US" dirty="0" smtClean="0"/>
              <a:t>.</a:t>
            </a:r>
            <a:endParaRPr kumimoji="0" lang="fa-IR" b="1" i="1"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newsfla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5"/>
          <p:cNvSpPr txBox="1">
            <a:spLocks/>
          </p:cNvSpPr>
          <p:nvPr/>
        </p:nvSpPr>
        <p:spPr>
          <a:xfrm>
            <a:off x="2857488" y="357166"/>
            <a:ext cx="3571900" cy="642942"/>
          </a:xfrm>
          <a:prstGeom prst="rect">
            <a:avLst/>
          </a:prstGeom>
          <a:scene3d>
            <a:camera prst="perspectiveContrastingLeftFacing"/>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vert="horz" lIns="0" rIns="0" bIns="0"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fa-IR" sz="2800" b="1" dirty="0" smtClean="0">
                <a:solidFill>
                  <a:srgbClr val="002060"/>
                </a:solidFill>
                <a:latin typeface="+mj-lt"/>
                <a:ea typeface="+mj-ea"/>
                <a:cs typeface="+mj-cs"/>
              </a:rPr>
              <a:t>انواع قیر در کشور</a:t>
            </a:r>
            <a:endParaRPr kumimoji="0" lang="fa-IR" sz="2400" b="1" i="0" u="none" strike="noStrike" kern="1200" cap="none" spc="0" normalizeH="0" baseline="0" noProof="0" dirty="0">
              <a:ln>
                <a:noFill/>
              </a:ln>
              <a:solidFill>
                <a:srgbClr val="002060"/>
              </a:solidFill>
              <a:effectLst/>
              <a:uLnTx/>
              <a:uFillTx/>
              <a:latin typeface="+mj-lt"/>
              <a:ea typeface="+mj-ea"/>
              <a:cs typeface="+mj-cs"/>
            </a:endParaRPr>
          </a:p>
        </p:txBody>
      </p:sp>
      <p:sp>
        <p:nvSpPr>
          <p:cNvPr id="7" name="Text Placeholder 7"/>
          <p:cNvSpPr txBox="1">
            <a:spLocks/>
          </p:cNvSpPr>
          <p:nvPr/>
        </p:nvSpPr>
        <p:spPr>
          <a:xfrm>
            <a:off x="857224" y="1285860"/>
            <a:ext cx="7929618" cy="3929090"/>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rmAutofit/>
          </a:bodyPr>
          <a:lstStyle/>
          <a:p>
            <a:pPr lvl="0">
              <a:lnSpc>
                <a:spcPct val="150000"/>
              </a:lnSpc>
              <a:spcBef>
                <a:spcPct val="20000"/>
              </a:spcBef>
              <a:buClr>
                <a:schemeClr val="accent3"/>
              </a:buClr>
              <a:buSzPct val="95000"/>
              <a:defRPr/>
            </a:pPr>
            <a:r>
              <a:rPr lang="fa-IR" dirty="0" smtClean="0"/>
              <a:t>الف –1 ) قیرهای جامد که علامت اختصاری آنها</a:t>
            </a:r>
            <a:r>
              <a:rPr lang="en-US" dirty="0" smtClean="0"/>
              <a:t> A.C </a:t>
            </a:r>
            <a:r>
              <a:rPr lang="fa-IR" dirty="0" smtClean="0"/>
              <a:t>است و مستقیماً از تقطیر نفت خام بدست می آید و بر حسب درجه نفوذپذیریشان نامگذاری می شوند و انواع اینگونه قیرها در ایران به رح زیر می باشد</a:t>
            </a:r>
            <a:r>
              <a:rPr lang="en-US" dirty="0" smtClean="0"/>
              <a:t> : </a:t>
            </a:r>
            <a:r>
              <a:rPr lang="fa-IR" dirty="0" smtClean="0"/>
              <a:t>قیرهای </a:t>
            </a:r>
            <a:r>
              <a:rPr lang="en-US" dirty="0" smtClean="0"/>
              <a:t>: 70-60</a:t>
            </a:r>
            <a:r>
              <a:rPr lang="fa-IR" dirty="0" smtClean="0"/>
              <a:t> ، </a:t>
            </a:r>
            <a:r>
              <a:rPr lang="en-US" dirty="0" smtClean="0"/>
              <a:t>100-85</a:t>
            </a:r>
            <a:r>
              <a:rPr lang="fa-IR" dirty="0" smtClean="0"/>
              <a:t> ، </a:t>
            </a:r>
            <a:r>
              <a:rPr lang="en-US" dirty="0" smtClean="0"/>
              <a:t>150-130</a:t>
            </a:r>
            <a:r>
              <a:rPr lang="fa-IR" dirty="0" smtClean="0"/>
              <a:t> ، </a:t>
            </a:r>
            <a:r>
              <a:rPr lang="en-US" dirty="0" smtClean="0"/>
              <a:t>200-180</a:t>
            </a:r>
            <a:r>
              <a:rPr lang="fa-IR" dirty="0" smtClean="0"/>
              <a:t> ، </a:t>
            </a:r>
            <a:r>
              <a:rPr lang="en-US" dirty="0" smtClean="0"/>
              <a:t>250 –220</a:t>
            </a:r>
            <a:r>
              <a:rPr lang="fa-IR" dirty="0" smtClean="0"/>
              <a:t> ، </a:t>
            </a:r>
            <a:r>
              <a:rPr lang="en-US" dirty="0" smtClean="0"/>
              <a:t>320 –280 </a:t>
            </a:r>
            <a:br>
              <a:rPr lang="en-US" dirty="0" smtClean="0"/>
            </a:br>
            <a:r>
              <a:rPr lang="fa-IR" dirty="0" smtClean="0"/>
              <a:t>الف – 2 ) قیرهای که با هوادادن به یکی از قیرهای نرم فوق تهیه می شوند و عبارتند از : قیرهای : 20 –10 ، 30 –20 ، 50 –40 و در بعضی موارد70 - 60 </a:t>
            </a:r>
            <a:r>
              <a:rPr lang="en-US" dirty="0" smtClean="0"/>
              <a:t/>
            </a:r>
            <a:br>
              <a:rPr lang="en-US" dirty="0" smtClean="0"/>
            </a:br>
            <a:r>
              <a:rPr lang="fa-IR" dirty="0" smtClean="0"/>
              <a:t>ب ) قیر جامد اکسید شده که با علامت اختصاری </a:t>
            </a:r>
            <a:r>
              <a:rPr lang="en-US" dirty="0" smtClean="0"/>
              <a:t>R </a:t>
            </a:r>
            <a:r>
              <a:rPr lang="fa-IR" dirty="0" smtClean="0"/>
              <a:t>که معرف انعطاف پذیری قیر است نمایش داده می شود ، این قیر از دمیدن هوا در مخلوطی از قیرهای نرم و مواد روغنی سنگین بدست می آید و بر حسب نقطه نرمی و درجه نفوذپذیری بصورت زیر نامگذاری کرده اند : 25 –85</a:t>
            </a:r>
            <a:r>
              <a:rPr lang="en-US" dirty="0" smtClean="0"/>
              <a:t> R </a:t>
            </a:r>
            <a:r>
              <a:rPr lang="fa-IR" dirty="0" smtClean="0"/>
              <a:t>، </a:t>
            </a:r>
            <a:r>
              <a:rPr lang="en-US" dirty="0" smtClean="0"/>
              <a:t>15 – 90 R </a:t>
            </a:r>
            <a:endParaRPr kumimoji="0" lang="fa-IR" sz="1800" b="1" i="1"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newsfla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5"/>
          <p:cNvSpPr txBox="1">
            <a:spLocks/>
          </p:cNvSpPr>
          <p:nvPr/>
        </p:nvSpPr>
        <p:spPr>
          <a:xfrm>
            <a:off x="2857488" y="357166"/>
            <a:ext cx="3571900" cy="642942"/>
          </a:xfrm>
          <a:prstGeom prst="rect">
            <a:avLst/>
          </a:prstGeom>
          <a:scene3d>
            <a:camera prst="perspectiveContrastingLeftFacing"/>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vert="horz" lIns="0" rIns="0" bIns="0"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fa-IR" sz="2800" b="1" dirty="0" smtClean="0">
                <a:solidFill>
                  <a:srgbClr val="002060"/>
                </a:solidFill>
                <a:latin typeface="+mj-lt"/>
                <a:ea typeface="+mj-ea"/>
                <a:cs typeface="+mj-cs"/>
              </a:rPr>
              <a:t>ویژگی عمومی قیر ها</a:t>
            </a:r>
            <a:endParaRPr kumimoji="0" lang="fa-IR" sz="2400" b="1" i="0" u="none" strike="noStrike" kern="1200" cap="none" spc="0" normalizeH="0" baseline="0" noProof="0" dirty="0">
              <a:ln>
                <a:noFill/>
              </a:ln>
              <a:solidFill>
                <a:srgbClr val="002060"/>
              </a:solidFill>
              <a:effectLst/>
              <a:uLnTx/>
              <a:uFillTx/>
              <a:latin typeface="+mj-lt"/>
              <a:ea typeface="+mj-ea"/>
              <a:cs typeface="+mj-cs"/>
            </a:endParaRPr>
          </a:p>
        </p:txBody>
      </p:sp>
      <p:sp>
        <p:nvSpPr>
          <p:cNvPr id="7" name="Text Placeholder 7"/>
          <p:cNvSpPr txBox="1">
            <a:spLocks/>
          </p:cNvSpPr>
          <p:nvPr/>
        </p:nvSpPr>
        <p:spPr>
          <a:xfrm>
            <a:off x="857224" y="1285860"/>
            <a:ext cx="7929618" cy="1500198"/>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rmAutofit/>
          </a:bodyPr>
          <a:lstStyle/>
          <a:p>
            <a:pPr lvl="0">
              <a:lnSpc>
                <a:spcPct val="150000"/>
              </a:lnSpc>
              <a:spcBef>
                <a:spcPct val="20000"/>
              </a:spcBef>
              <a:buClr>
                <a:schemeClr val="accent3"/>
              </a:buClr>
              <a:buSzPct val="95000"/>
              <a:defRPr/>
            </a:pPr>
            <a:r>
              <a:rPr lang="en-US" dirty="0" smtClean="0"/>
              <a:t>1- </a:t>
            </a:r>
            <a:r>
              <a:rPr lang="fa-IR" dirty="0" smtClean="0"/>
              <a:t>غیر قابل نفوذپذیر در مقابل آب و رطوبت </a:t>
            </a:r>
            <a:r>
              <a:rPr lang="en-US" dirty="0" smtClean="0"/>
              <a:t/>
            </a:r>
            <a:br>
              <a:rPr lang="en-US" dirty="0" smtClean="0"/>
            </a:br>
            <a:r>
              <a:rPr lang="en-US" dirty="0" smtClean="0"/>
              <a:t>2- </a:t>
            </a:r>
            <a:r>
              <a:rPr lang="fa-IR" dirty="0" smtClean="0"/>
              <a:t>مقاومت در برابر اسیدها، بازها و نمکها </a:t>
            </a:r>
            <a:r>
              <a:rPr lang="en-US" dirty="0" smtClean="0"/>
              <a:t/>
            </a:r>
            <a:br>
              <a:rPr lang="en-US" dirty="0" smtClean="0"/>
            </a:br>
            <a:r>
              <a:rPr lang="en-US" dirty="0" smtClean="0"/>
              <a:t>3- </a:t>
            </a:r>
            <a:r>
              <a:rPr lang="fa-IR" dirty="0" smtClean="0"/>
              <a:t>چسبندگی </a:t>
            </a:r>
            <a:endParaRPr kumimoji="0" lang="fa-IR" sz="1800" b="1" i="1"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Title 5"/>
          <p:cNvSpPr txBox="1">
            <a:spLocks/>
          </p:cNvSpPr>
          <p:nvPr/>
        </p:nvSpPr>
        <p:spPr>
          <a:xfrm>
            <a:off x="2786050" y="3071810"/>
            <a:ext cx="3786214" cy="642942"/>
          </a:xfrm>
          <a:prstGeom prst="rect">
            <a:avLst/>
          </a:prstGeom>
          <a:scene3d>
            <a:camera prst="perspectiveContrastingLeftFacing"/>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vert="horz" lIns="0" rIns="0" bIns="0"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fa-IR" sz="2800" b="1" dirty="0" smtClean="0">
                <a:solidFill>
                  <a:srgbClr val="002060"/>
                </a:solidFill>
                <a:latin typeface="+mj-lt"/>
                <a:ea typeface="+mj-ea"/>
                <a:cs typeface="+mj-cs"/>
              </a:rPr>
              <a:t>معایب قیر</a:t>
            </a:r>
          </a:p>
        </p:txBody>
      </p:sp>
      <p:sp>
        <p:nvSpPr>
          <p:cNvPr id="12" name="Text Placeholder 7"/>
          <p:cNvSpPr txBox="1">
            <a:spLocks/>
          </p:cNvSpPr>
          <p:nvPr/>
        </p:nvSpPr>
        <p:spPr>
          <a:xfrm>
            <a:off x="857224" y="4071942"/>
            <a:ext cx="7929618" cy="2357454"/>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rmAutofit/>
          </a:bodyPr>
          <a:lstStyle/>
          <a:p>
            <a:pPr lvl="0">
              <a:lnSpc>
                <a:spcPct val="150000"/>
              </a:lnSpc>
              <a:spcBef>
                <a:spcPct val="20000"/>
              </a:spcBef>
              <a:buClr>
                <a:schemeClr val="accent3"/>
              </a:buClr>
              <a:buSzPct val="95000"/>
              <a:defRPr/>
            </a:pPr>
            <a:r>
              <a:rPr lang="fa-IR" dirty="0" smtClean="0"/>
              <a:t>قیر در وضعیتهای زیر برخی از خواص خود را از دست می دهد ، به طوریکه نمی توان از آن به خوبی اسفاده کرد</a:t>
            </a:r>
            <a:r>
              <a:rPr lang="en-US" dirty="0" smtClean="0"/>
              <a:t> : </a:t>
            </a:r>
            <a:br>
              <a:rPr lang="en-US" dirty="0" smtClean="0"/>
            </a:br>
            <a:r>
              <a:rPr lang="fa-IR" dirty="0" smtClean="0"/>
              <a:t>الف ) تجزیه شدن در دمای زیاد و تبدیل آن به ذغال ، توأم با اشتعال </a:t>
            </a:r>
            <a:r>
              <a:rPr lang="en-US" dirty="0" smtClean="0"/>
              <a:t/>
            </a:r>
            <a:br>
              <a:rPr lang="en-US" dirty="0" smtClean="0"/>
            </a:br>
            <a:r>
              <a:rPr lang="fa-IR" dirty="0" smtClean="0"/>
              <a:t>ب) تغییر شکل در مقال فشار و حلالها </a:t>
            </a:r>
            <a:endParaRPr kumimoji="0" lang="fa-IR" sz="1800" b="1" i="1"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newsfla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5"/>
          <p:cNvSpPr txBox="1">
            <a:spLocks/>
          </p:cNvSpPr>
          <p:nvPr/>
        </p:nvSpPr>
        <p:spPr>
          <a:xfrm>
            <a:off x="2857488" y="357166"/>
            <a:ext cx="3571900" cy="642942"/>
          </a:xfrm>
          <a:prstGeom prst="rect">
            <a:avLst/>
          </a:prstGeom>
          <a:scene3d>
            <a:camera prst="perspectiveContrastingLeftFacing"/>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vert="horz" lIns="0" rIns="0" bIns="0"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2800" b="1" i="0" u="none" strike="noStrike" kern="1200" cap="none" spc="0" normalizeH="0" baseline="0" noProof="0" dirty="0" smtClean="0">
                <a:ln>
                  <a:noFill/>
                </a:ln>
                <a:solidFill>
                  <a:srgbClr val="002060"/>
                </a:solidFill>
                <a:effectLst/>
                <a:uLnTx/>
                <a:uFillTx/>
                <a:latin typeface="+mj-lt"/>
                <a:ea typeface="+mj-ea"/>
                <a:cs typeface="+mj-cs"/>
              </a:rPr>
              <a:t>مزایای</a:t>
            </a:r>
            <a:r>
              <a:rPr kumimoji="0" lang="fa-IR" sz="2800" b="1" i="0" u="none" strike="noStrike" kern="1200" cap="none" spc="0" normalizeH="0" noProof="0" dirty="0" smtClean="0">
                <a:ln>
                  <a:noFill/>
                </a:ln>
                <a:solidFill>
                  <a:srgbClr val="002060"/>
                </a:solidFill>
                <a:effectLst/>
                <a:uLnTx/>
                <a:uFillTx/>
                <a:latin typeface="+mj-lt"/>
                <a:ea typeface="+mj-ea"/>
                <a:cs typeface="+mj-cs"/>
              </a:rPr>
              <a:t> قیر</a:t>
            </a:r>
            <a:endParaRPr kumimoji="0" lang="fa-IR" sz="2400" b="1" i="0" u="none" strike="noStrike" kern="1200" cap="none" spc="0" normalizeH="0" baseline="0" noProof="0" dirty="0">
              <a:ln>
                <a:noFill/>
              </a:ln>
              <a:solidFill>
                <a:srgbClr val="002060"/>
              </a:solidFill>
              <a:effectLst/>
              <a:uLnTx/>
              <a:uFillTx/>
              <a:latin typeface="+mj-lt"/>
              <a:ea typeface="+mj-ea"/>
              <a:cs typeface="+mj-cs"/>
            </a:endParaRPr>
          </a:p>
        </p:txBody>
      </p:sp>
      <p:sp>
        <p:nvSpPr>
          <p:cNvPr id="7" name="Text Placeholder 7"/>
          <p:cNvSpPr txBox="1">
            <a:spLocks/>
          </p:cNvSpPr>
          <p:nvPr/>
        </p:nvSpPr>
        <p:spPr>
          <a:xfrm>
            <a:off x="857224" y="1285860"/>
            <a:ext cx="7929618" cy="1143008"/>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rmAutofit/>
          </a:bodyPr>
          <a:lstStyle/>
          <a:p>
            <a:pPr lvl="0">
              <a:lnSpc>
                <a:spcPct val="150000"/>
              </a:lnSpc>
              <a:spcBef>
                <a:spcPct val="20000"/>
              </a:spcBef>
              <a:buClr>
                <a:schemeClr val="accent3"/>
              </a:buClr>
              <a:buSzPct val="95000"/>
              <a:defRPr/>
            </a:pPr>
            <a:r>
              <a:rPr lang="en-US" dirty="0" smtClean="0"/>
              <a:t>1- </a:t>
            </a:r>
            <a:r>
              <a:rPr lang="fa-IR" dirty="0" smtClean="0"/>
              <a:t>صرفه اقتصادی نسبت به بعضی عایقهای رطوبتی </a:t>
            </a:r>
            <a:r>
              <a:rPr lang="en-US" dirty="0" smtClean="0"/>
              <a:t/>
            </a:r>
            <a:br>
              <a:rPr lang="en-US" dirty="0" smtClean="0"/>
            </a:br>
            <a:r>
              <a:rPr lang="en-US" dirty="0" smtClean="0"/>
              <a:t>2- </a:t>
            </a:r>
            <a:r>
              <a:rPr lang="fa-IR" dirty="0" smtClean="0"/>
              <a:t>اطمینان از نظر کارایی با توجه به پیشینه مصرف </a:t>
            </a:r>
            <a:endParaRPr kumimoji="0" lang="fa-IR" sz="1800" b="1" i="1"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Title 5"/>
          <p:cNvSpPr txBox="1">
            <a:spLocks/>
          </p:cNvSpPr>
          <p:nvPr/>
        </p:nvSpPr>
        <p:spPr>
          <a:xfrm>
            <a:off x="2857488" y="2714620"/>
            <a:ext cx="3786214" cy="642942"/>
          </a:xfrm>
          <a:prstGeom prst="rect">
            <a:avLst/>
          </a:prstGeom>
          <a:scene3d>
            <a:camera prst="perspectiveContrastingLeftFacing"/>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vert="horz" lIns="0" rIns="0" bIns="0"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fa-IR" sz="2800" b="1" dirty="0" smtClean="0">
                <a:solidFill>
                  <a:srgbClr val="002060"/>
                </a:solidFill>
                <a:latin typeface="+mj-lt"/>
                <a:ea typeface="+mj-ea"/>
                <a:cs typeface="+mj-cs"/>
              </a:rPr>
              <a:t>معایب عایق قیر وگونی</a:t>
            </a:r>
          </a:p>
        </p:txBody>
      </p:sp>
      <p:sp>
        <p:nvSpPr>
          <p:cNvPr id="12" name="Text Placeholder 7"/>
          <p:cNvSpPr txBox="1">
            <a:spLocks/>
          </p:cNvSpPr>
          <p:nvPr/>
        </p:nvSpPr>
        <p:spPr>
          <a:xfrm>
            <a:off x="857224" y="3714752"/>
            <a:ext cx="7929618" cy="2714644"/>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rmAutofit/>
          </a:bodyPr>
          <a:lstStyle/>
          <a:p>
            <a:pPr lvl="0">
              <a:lnSpc>
                <a:spcPct val="150000"/>
              </a:lnSpc>
              <a:spcBef>
                <a:spcPct val="20000"/>
              </a:spcBef>
              <a:buClr>
                <a:schemeClr val="accent3"/>
              </a:buClr>
              <a:buSzPct val="95000"/>
              <a:defRPr/>
            </a:pPr>
            <a:r>
              <a:rPr lang="en-US" dirty="0" smtClean="0"/>
              <a:t>1- </a:t>
            </a:r>
            <a:r>
              <a:rPr lang="fa-IR" dirty="0" smtClean="0"/>
              <a:t>پوسیدگی این عایق به مرور زمان </a:t>
            </a:r>
            <a:r>
              <a:rPr lang="en-US" dirty="0" smtClean="0"/>
              <a:t/>
            </a:r>
            <a:br>
              <a:rPr lang="en-US" dirty="0" smtClean="0"/>
            </a:br>
            <a:r>
              <a:rPr lang="en-US" dirty="0" smtClean="0"/>
              <a:t>2- </a:t>
            </a:r>
            <a:r>
              <a:rPr lang="fa-IR" dirty="0" smtClean="0"/>
              <a:t>پارگی بر اثر نشتهای احتمالی ساختمان </a:t>
            </a:r>
            <a:r>
              <a:rPr lang="en-US" dirty="0" smtClean="0"/>
              <a:t/>
            </a:r>
            <a:br>
              <a:rPr lang="en-US" dirty="0" smtClean="0"/>
            </a:br>
            <a:r>
              <a:rPr lang="en-US" dirty="0" smtClean="0"/>
              <a:t>3- </a:t>
            </a:r>
            <a:r>
              <a:rPr lang="fa-IR" dirty="0" smtClean="0"/>
              <a:t>عمر مفیدعایق به طور متوسط کمتر از 10 سال بوده و ترمیم متناوب آن با مشکلات اجرایی زیاد و هزینه های قابل توجه همراه است</a:t>
            </a:r>
            <a:r>
              <a:rPr lang="en-US" dirty="0" smtClean="0"/>
              <a:t> . </a:t>
            </a:r>
            <a:br>
              <a:rPr lang="en-US" dirty="0" smtClean="0"/>
            </a:br>
            <a:r>
              <a:rPr lang="en-US" dirty="0" smtClean="0"/>
              <a:t>4- </a:t>
            </a:r>
            <a:r>
              <a:rPr lang="fa-IR" dirty="0" smtClean="0"/>
              <a:t>آلودگی محیط زیست را به دنبال دارد</a:t>
            </a:r>
            <a:r>
              <a:rPr lang="en-US" dirty="0" smtClean="0"/>
              <a:t>. </a:t>
            </a:r>
            <a:br>
              <a:rPr lang="en-US" dirty="0" smtClean="0"/>
            </a:br>
            <a:endParaRPr kumimoji="0" lang="fa-IR" sz="1800" b="1" i="1"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newsfla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156539_304.jpg"/>
          <p:cNvPicPr>
            <a:picLocks noChangeAspect="1"/>
          </p:cNvPicPr>
          <p:nvPr/>
        </p:nvPicPr>
        <p:blipFill>
          <a:blip r:embed="rId2"/>
          <a:stretch>
            <a:fillRect/>
          </a:stretch>
        </p:blipFill>
        <p:spPr>
          <a:xfrm>
            <a:off x="214282" y="1643050"/>
            <a:ext cx="3286148" cy="5005400"/>
          </a:xfrm>
          <a:prstGeom prst="rect">
            <a:avLst/>
          </a:prstGeom>
          <a:ln w="88900" cap="sq" cmpd="thickThin">
            <a:solidFill>
              <a:srgbClr val="000000"/>
            </a:solidFill>
            <a:prstDash val="solid"/>
            <a:miter lim="800000"/>
          </a:ln>
          <a:effectLst>
            <a:innerShdw blurRad="76200">
              <a:srgbClr val="000000"/>
            </a:innerShdw>
          </a:effectLst>
        </p:spPr>
      </p:pic>
      <p:pic>
        <p:nvPicPr>
          <p:cNvPr id="9" name="Picture 8" descr="Tar_0_64886.jpg"/>
          <p:cNvPicPr>
            <a:picLocks noChangeAspect="1"/>
          </p:cNvPicPr>
          <p:nvPr/>
        </p:nvPicPr>
        <p:blipFill>
          <a:blip r:embed="rId3"/>
          <a:stretch>
            <a:fillRect/>
          </a:stretch>
        </p:blipFill>
        <p:spPr>
          <a:xfrm>
            <a:off x="3357554" y="142852"/>
            <a:ext cx="5542386" cy="4746628"/>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ransition>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5"/>
          <p:cNvSpPr txBox="1">
            <a:spLocks/>
          </p:cNvSpPr>
          <p:nvPr/>
        </p:nvSpPr>
        <p:spPr>
          <a:xfrm>
            <a:off x="2857488" y="357166"/>
            <a:ext cx="3571900" cy="642942"/>
          </a:xfrm>
          <a:prstGeom prst="rect">
            <a:avLst/>
          </a:prstGeom>
          <a:scene3d>
            <a:camera prst="perspectiveContrastingLeftFacing"/>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vert="horz" lIns="0" rIns="0" bIns="0"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fa-IR" sz="2800" b="1" dirty="0" smtClean="0">
                <a:solidFill>
                  <a:srgbClr val="002060"/>
                </a:solidFill>
                <a:latin typeface="+mj-lt"/>
                <a:ea typeface="+mj-ea"/>
                <a:cs typeface="+mj-cs"/>
              </a:rPr>
              <a:t>انواع عایق کاری</a:t>
            </a:r>
            <a:endParaRPr kumimoji="0" lang="fa-IR" sz="2800" b="1" i="0" u="none" strike="noStrike" kern="1200" cap="none" spc="0" normalizeH="0" baseline="0" noProof="0" dirty="0" smtClean="0">
              <a:ln>
                <a:noFill/>
              </a:ln>
              <a:solidFill>
                <a:srgbClr val="002060"/>
              </a:solidFill>
              <a:effectLst/>
              <a:uLnTx/>
              <a:uFillTx/>
              <a:latin typeface="+mj-lt"/>
              <a:ea typeface="+mj-ea"/>
              <a:cs typeface="+mj-cs"/>
            </a:endParaRPr>
          </a:p>
        </p:txBody>
      </p:sp>
      <p:sp>
        <p:nvSpPr>
          <p:cNvPr id="7" name="Text Placeholder 7"/>
          <p:cNvSpPr txBox="1">
            <a:spLocks/>
          </p:cNvSpPr>
          <p:nvPr/>
        </p:nvSpPr>
        <p:spPr>
          <a:xfrm>
            <a:off x="857224" y="1285860"/>
            <a:ext cx="7929618" cy="1857388"/>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rmAutofit/>
          </a:bodyPr>
          <a:lstStyle/>
          <a:p>
            <a:r>
              <a:rPr lang="en-US" dirty="0" smtClean="0"/>
              <a:t> </a:t>
            </a:r>
            <a:r>
              <a:rPr lang="fa-IR" dirty="0" smtClean="0"/>
              <a:t>عايقها دو گروه اصلي دارند كه روش كار آنها كاملا متفاوت است</a:t>
            </a:r>
            <a:r>
              <a:rPr lang="en-US" dirty="0" smtClean="0"/>
              <a:t>:</a:t>
            </a:r>
            <a:br>
              <a:rPr lang="en-US" dirty="0" smtClean="0"/>
            </a:br>
            <a:endParaRPr lang="en-US" dirty="0" smtClean="0"/>
          </a:p>
          <a:p>
            <a:r>
              <a:rPr lang="fa-IR" dirty="0" smtClean="0"/>
              <a:t>عايقهايي كه در ساختار آنها حبابهاي هوا وجود دارد و باعث كاهش هدايت حرارت ميشوند</a:t>
            </a:r>
            <a:r>
              <a:rPr lang="en-US" dirty="0" smtClean="0"/>
              <a:t>.</a:t>
            </a:r>
          </a:p>
          <a:p>
            <a:r>
              <a:rPr lang="fa-IR" dirty="0" smtClean="0"/>
              <a:t>عايقهايي كه حرارت را بازمي تابانند. پشت اين عايقها بايد حدود 20 ميليمتر فاصله هوايي تعبيه شود</a:t>
            </a:r>
            <a:r>
              <a:rPr lang="en-US" dirty="0" smtClean="0"/>
              <a:t>.</a:t>
            </a:r>
          </a:p>
          <a:p>
            <a:pPr lvl="0">
              <a:lnSpc>
                <a:spcPct val="150000"/>
              </a:lnSpc>
              <a:spcBef>
                <a:spcPct val="20000"/>
              </a:spcBef>
              <a:buClr>
                <a:schemeClr val="accent3"/>
              </a:buClr>
              <a:buSzPct val="95000"/>
              <a:defRPr/>
            </a:pPr>
            <a:endParaRPr kumimoji="0" lang="fa-IR" sz="1800" b="1" i="1"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Title 5"/>
          <p:cNvSpPr txBox="1">
            <a:spLocks/>
          </p:cNvSpPr>
          <p:nvPr/>
        </p:nvSpPr>
        <p:spPr>
          <a:xfrm>
            <a:off x="2786050" y="3357562"/>
            <a:ext cx="3786214" cy="642942"/>
          </a:xfrm>
          <a:prstGeom prst="rect">
            <a:avLst/>
          </a:prstGeom>
          <a:scene3d>
            <a:camera prst="perspectiveContrastingLeftFacing"/>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vert="horz" lIns="0" rIns="0" bIns="0"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fa-IR" sz="2800" b="1" dirty="0" smtClean="0">
                <a:solidFill>
                  <a:srgbClr val="002060"/>
                </a:solidFill>
                <a:latin typeface="+mj-lt"/>
                <a:ea typeface="+mj-ea"/>
                <a:cs typeface="+mj-cs"/>
              </a:rPr>
              <a:t>عایق ها چگونه ارزیابی می شوند؟</a:t>
            </a:r>
          </a:p>
        </p:txBody>
      </p:sp>
      <p:sp>
        <p:nvSpPr>
          <p:cNvPr id="12" name="Text Placeholder 7"/>
          <p:cNvSpPr txBox="1">
            <a:spLocks/>
          </p:cNvSpPr>
          <p:nvPr/>
        </p:nvSpPr>
        <p:spPr>
          <a:xfrm>
            <a:off x="857224" y="4214818"/>
            <a:ext cx="7929618" cy="2214578"/>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rmAutofit/>
          </a:bodyPr>
          <a:lstStyle/>
          <a:p>
            <a:pPr lvl="0">
              <a:lnSpc>
                <a:spcPct val="150000"/>
              </a:lnSpc>
              <a:spcBef>
                <a:spcPct val="20000"/>
              </a:spcBef>
              <a:buClr>
                <a:schemeClr val="accent3"/>
              </a:buClr>
              <a:buSzPct val="95000"/>
              <a:defRPr/>
            </a:pPr>
            <a:r>
              <a:rPr lang="en-US" dirty="0" smtClean="0"/>
              <a:t>  </a:t>
            </a:r>
            <a:r>
              <a:rPr lang="fa-IR" dirty="0" smtClean="0"/>
              <a:t>فاكتور مهم در انتخاب عايقها، ميزان مقاومت حرارتي آنها است. هر قدر اين مقاومت بالاتر باشد، عايق حرارت را كمتر از خود عبور مي دهد و صرفه جويي اي كه به همراه دارد افزايش مي يابد. پس به جاي ضخامت عايقها، بايد مقاومت حرارتي آنها با هم مقايسه شود. عايقهاي گوناگون با مقاومتهاي حرارتي برابر، از نظر ميزان صرفه جويي در انرژي همانند هستند و تنها اختلاف آنها در قيمت و محل كاربرد است</a:t>
            </a:r>
            <a:r>
              <a:rPr lang="en-US" dirty="0" smtClean="0"/>
              <a:t>. </a:t>
            </a:r>
            <a:endParaRPr kumimoji="0" lang="fa-IR" sz="1800" b="1" i="1"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5"/>
          <p:cNvSpPr txBox="1">
            <a:spLocks/>
          </p:cNvSpPr>
          <p:nvPr/>
        </p:nvSpPr>
        <p:spPr>
          <a:xfrm>
            <a:off x="2857488" y="357166"/>
            <a:ext cx="3571900" cy="642942"/>
          </a:xfrm>
          <a:prstGeom prst="rect">
            <a:avLst/>
          </a:prstGeom>
          <a:scene3d>
            <a:camera prst="perspectiveContrastingLeftFacing"/>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vert="horz" lIns="0" rIns="0" bIns="0"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fa-IR" sz="2800" b="1" dirty="0" smtClean="0">
                <a:solidFill>
                  <a:srgbClr val="002060"/>
                </a:solidFill>
                <a:latin typeface="+mj-lt"/>
                <a:ea typeface="+mj-ea"/>
                <a:cs typeface="+mj-cs"/>
              </a:rPr>
              <a:t>چه جاهای باید عایق کاری شود؟</a:t>
            </a:r>
            <a:endParaRPr kumimoji="0" lang="fa-IR" sz="2800" b="1" i="0" u="none" strike="noStrike" kern="1200" cap="none" spc="0" normalizeH="0" baseline="0" noProof="0" dirty="0" smtClean="0">
              <a:ln>
                <a:noFill/>
              </a:ln>
              <a:solidFill>
                <a:srgbClr val="002060"/>
              </a:solidFill>
              <a:effectLst/>
              <a:uLnTx/>
              <a:uFillTx/>
              <a:latin typeface="+mj-lt"/>
              <a:ea typeface="+mj-ea"/>
              <a:cs typeface="+mj-cs"/>
            </a:endParaRPr>
          </a:p>
        </p:txBody>
      </p:sp>
      <p:sp>
        <p:nvSpPr>
          <p:cNvPr id="7" name="Text Placeholder 7"/>
          <p:cNvSpPr txBox="1">
            <a:spLocks/>
          </p:cNvSpPr>
          <p:nvPr/>
        </p:nvSpPr>
        <p:spPr>
          <a:xfrm>
            <a:off x="857224" y="1285860"/>
            <a:ext cx="7929618" cy="3071834"/>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rmAutofit/>
          </a:bodyPr>
          <a:lstStyle/>
          <a:p>
            <a:r>
              <a:rPr lang="en-US" dirty="0" smtClean="0"/>
              <a:t> </a:t>
            </a:r>
            <a:r>
              <a:rPr lang="fa-IR" dirty="0" smtClean="0"/>
              <a:t>جاهايي كه بايد عايقكاري شوند عبارتند از</a:t>
            </a:r>
            <a:r>
              <a:rPr lang="en-US" dirty="0" smtClean="0"/>
              <a:t>:</a:t>
            </a:r>
          </a:p>
          <a:p>
            <a:r>
              <a:rPr lang="fa-IR" dirty="0" smtClean="0"/>
              <a:t>سقفها: مصرف انرژي براي گرمايش و سرمايش ساختمان را 35% تا 45% كاهش ميدهد</a:t>
            </a:r>
            <a:r>
              <a:rPr lang="en-US" dirty="0" smtClean="0"/>
              <a:t>.</a:t>
            </a:r>
          </a:p>
          <a:p>
            <a:r>
              <a:rPr lang="fa-IR" dirty="0" smtClean="0"/>
              <a:t>ديوارهاي خارجي: مصرف انرژي براي گرمايش و سرمايش ساختمان را حدود 15% كاهش ميدهد</a:t>
            </a:r>
            <a:r>
              <a:rPr lang="en-US" dirty="0" smtClean="0"/>
              <a:t>.</a:t>
            </a:r>
          </a:p>
          <a:p>
            <a:r>
              <a:rPr lang="fa-IR" dirty="0" smtClean="0"/>
              <a:t>كف: مصرف انرژي را در زمستان 5% كاهش مي دهد</a:t>
            </a:r>
            <a:r>
              <a:rPr lang="en-US" dirty="0" smtClean="0"/>
              <a:t>.</a:t>
            </a:r>
          </a:p>
          <a:p>
            <a:r>
              <a:rPr lang="fa-IR" dirty="0" smtClean="0"/>
              <a:t>لوله هاي آب گرم : براي عايقكاري لوله هاي آبگرم مي توان از عايقهاي پتويي يا عايقهايي كه به طور ويژه براي لوله ها ساخته شده و براحتي قابل نصب هستند استفاده كرد</a:t>
            </a:r>
            <a:r>
              <a:rPr lang="en-US" dirty="0" smtClean="0"/>
              <a:t>.</a:t>
            </a:r>
          </a:p>
          <a:p>
            <a:r>
              <a:rPr lang="fa-IR" dirty="0" smtClean="0"/>
              <a:t>سقف و كف ساختمانهاي موجود را ميتوان به راحتي عايقكاري كرد</a:t>
            </a:r>
            <a:r>
              <a:rPr lang="en-US" dirty="0" smtClean="0"/>
              <a:t>. </a:t>
            </a:r>
            <a:r>
              <a:rPr lang="fa-IR" dirty="0" smtClean="0"/>
              <a:t>در صورت وجود جا، ديوارهاي خارجي را نيز ميتوان عايق نمود</a:t>
            </a:r>
            <a:r>
              <a:rPr lang="en-US" dirty="0" smtClean="0"/>
              <a:t>.</a:t>
            </a:r>
            <a:br>
              <a:rPr lang="en-US" dirty="0" smtClean="0"/>
            </a:br>
            <a:r>
              <a:rPr lang="fa-IR" dirty="0" smtClean="0"/>
              <a:t>بر اساس مقررات ملي ساختمان، تمامي ساختمانهايي كه ساخته ميشوند بايد به اندازه كافي عايقكاري شوند</a:t>
            </a:r>
            <a:r>
              <a:rPr lang="en-US" dirty="0" smtClean="0"/>
              <a:t>. </a:t>
            </a:r>
            <a:r>
              <a:rPr lang="fa-IR" dirty="0" smtClean="0"/>
              <a:t>ميزان عايق مورد نياز نيز در همين مقررات تعيين شده است</a:t>
            </a:r>
            <a:r>
              <a:rPr lang="en-US" dirty="0" smtClean="0"/>
              <a:t>.</a:t>
            </a:r>
            <a:endParaRPr kumimoji="0" lang="fa-IR" sz="1800" b="1" i="1" u="none" strike="noStrike" kern="1200" cap="none" spc="0" normalizeH="0" baseline="0" noProof="0" dirty="0" smtClean="0">
              <a:ln>
                <a:noFill/>
              </a:ln>
              <a:solidFill>
                <a:schemeClr val="tx1"/>
              </a:solidFill>
              <a:effectLst/>
              <a:uLnTx/>
              <a:uFillTx/>
              <a:latin typeface="+mn-lt"/>
              <a:ea typeface="+mn-ea"/>
              <a:cs typeface="+mn-cs"/>
            </a:endParaRPr>
          </a:p>
        </p:txBody>
      </p:sp>
      <p:pic>
        <p:nvPicPr>
          <p:cNvPr id="6" name="Picture 5" descr="http://ifco.ir/building/build/image/isulation.jpg"/>
          <p:cNvPicPr/>
          <p:nvPr/>
        </p:nvPicPr>
        <p:blipFill>
          <a:blip r:embed="rId2"/>
          <a:srcRect/>
          <a:stretch>
            <a:fillRect/>
          </a:stretch>
        </p:blipFill>
        <p:spPr bwMode="auto">
          <a:xfrm>
            <a:off x="3214678" y="4643446"/>
            <a:ext cx="3214710" cy="1785950"/>
          </a:xfrm>
          <a:prstGeom prst="rect">
            <a:avLst/>
          </a:prstGeom>
          <a:noFill/>
          <a:ln w="9525">
            <a:noFill/>
            <a:miter lim="800000"/>
            <a:headEnd/>
            <a:tailEnd/>
          </a:ln>
        </p:spPr>
      </p:pic>
    </p:spTree>
  </p:cSld>
  <p:clrMapOvr>
    <a:masterClrMapping/>
  </p:clrMapOvr>
  <p:transition>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500042"/>
            <a:ext cx="7315224" cy="857256"/>
          </a:xfrm>
          <a:scene3d>
            <a:camera prst="perspectiveHeroicExtremeLeftFacing"/>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a:normAutofit/>
          </a:bodyPr>
          <a:lstStyle/>
          <a:p>
            <a:pPr algn="ctr" rtl="1"/>
            <a:r>
              <a:rPr lang="fa-IR" sz="2800" b="1" dirty="0" smtClean="0">
                <a:solidFill>
                  <a:srgbClr val="002060"/>
                </a:solidFill>
                <a:effectLst>
                  <a:glow rad="228600">
                    <a:schemeClr val="accent6">
                      <a:satMod val="175000"/>
                      <a:alpha val="40000"/>
                    </a:schemeClr>
                  </a:glow>
                  <a:reflection blurRad="6350" stA="55000" endA="50" endPos="85000" dist="29997" dir="5400000" sy="-100000" algn="bl" rotWithShape="0"/>
                </a:effectLst>
              </a:rPr>
              <a:t>چند راهنمای کلی نصب عایق ها</a:t>
            </a:r>
            <a:r>
              <a:rPr lang="en-US" sz="2400" b="1" dirty="0" smtClean="0">
                <a:solidFill>
                  <a:srgbClr val="002060"/>
                </a:solidFill>
              </a:rPr>
              <a:t/>
            </a:r>
            <a:br>
              <a:rPr lang="en-US" sz="2400" b="1" dirty="0" smtClean="0">
                <a:solidFill>
                  <a:srgbClr val="002060"/>
                </a:solidFill>
              </a:rPr>
            </a:br>
            <a:endParaRPr lang="fa-IR" sz="2400" b="1" dirty="0">
              <a:solidFill>
                <a:srgbClr val="002060"/>
              </a:solidFill>
            </a:endParaRPr>
          </a:p>
        </p:txBody>
      </p:sp>
      <p:sp>
        <p:nvSpPr>
          <p:cNvPr id="8" name="Text Placeholder 7"/>
          <p:cNvSpPr>
            <a:spLocks noGrp="1"/>
          </p:cNvSpPr>
          <p:nvPr>
            <p:ph type="body" idx="2"/>
          </p:nvPr>
        </p:nvSpPr>
        <p:spPr>
          <a:xfrm>
            <a:off x="714348" y="1500174"/>
            <a:ext cx="7929618" cy="5000660"/>
          </a:xfrm>
          <a:effectLst>
            <a:innerShdw blurRad="63500" dist="50800" dir="5400000">
              <a:prstClr val="black">
                <a:alpha val="50000"/>
              </a:prstClr>
            </a:innerShdw>
          </a:effectLst>
        </p:spPr>
        <p:style>
          <a:lnRef idx="1">
            <a:schemeClr val="accent5"/>
          </a:lnRef>
          <a:fillRef idx="2">
            <a:schemeClr val="accent5"/>
          </a:fillRef>
          <a:effectRef idx="1">
            <a:schemeClr val="accent5"/>
          </a:effectRef>
          <a:fontRef idx="minor">
            <a:schemeClr val="dk1"/>
          </a:fontRef>
        </p:style>
        <p:txBody>
          <a:bodyPr>
            <a:noAutofit/>
          </a:bodyPr>
          <a:lstStyle/>
          <a:p>
            <a:pPr algn="r"/>
            <a:r>
              <a:rPr lang="fa-IR" sz="1800" dirty="0" smtClean="0"/>
              <a:t>عايقها در صورتي خوب كار خود را انجام مي‌دهند كه به طور صحيح نصب شده باشند</a:t>
            </a:r>
            <a:r>
              <a:rPr lang="en-US" sz="1800" dirty="0" smtClean="0"/>
              <a:t>. </a:t>
            </a:r>
            <a:r>
              <a:rPr lang="fa-IR" sz="1800" dirty="0" smtClean="0"/>
              <a:t>موارد زير به شما كمك مي‌كند تا بهترين كارآيي را از عايقهايي كه نصب مي‌كنيد ببينيد</a:t>
            </a:r>
            <a:r>
              <a:rPr lang="en-US" sz="1800" dirty="0" smtClean="0"/>
              <a:t>:</a:t>
            </a:r>
          </a:p>
          <a:p>
            <a:pPr algn="r"/>
            <a:r>
              <a:rPr lang="fa-IR" sz="1800" dirty="0" smtClean="0"/>
              <a:t>هرگز عايق را فشرده نكنيد. عايق بايد پس از نصب همان ضخامت اوليه خود را داشته باشد. در غير اين صورت مقدار مقاومت حرارتي آن كاهش مي‌يابد و نمي‌تواند آن طور كه انتظار مي‌رود جلوي انتقال حرارت را بگيرد</a:t>
            </a:r>
            <a:r>
              <a:rPr lang="en-US" sz="1800" dirty="0" smtClean="0"/>
              <a:t>.</a:t>
            </a:r>
            <a:endParaRPr lang="fa-IR" sz="1800" dirty="0" smtClean="0"/>
          </a:p>
          <a:p>
            <a:pPr algn="r"/>
            <a:r>
              <a:rPr lang="fa-IR" sz="1800" dirty="0" smtClean="0"/>
              <a:t>عايقكاري را به طور كامل روي تمام سطح انجام دهيد. چرا كه اگر تنها 5% از سطح خالي بماند, ممكن است تا 50% از كارآيي عايقكاري كاسته شود</a:t>
            </a:r>
            <a:r>
              <a:rPr lang="en-US" sz="1800" dirty="0" smtClean="0"/>
              <a:t>.</a:t>
            </a:r>
          </a:p>
          <a:p>
            <a:pPr algn="r"/>
            <a:r>
              <a:rPr lang="fa-IR" sz="1800" dirty="0" smtClean="0"/>
              <a:t>مواد عايق را بايد هميشه خشك نگه داشت زيرا به استثناي پلي‌استايرن كه نسبت به آب مقاوم است، بقيه عايقها بر اثر رطوبت كارآييشان پايين مي‌آيد. در برخي عايقهاي آزاد مقدار مقاومت حرارتي متناسب با تراكم عايق است نه ضخامت آن. در اين عايقها، مقدار مقاومت ممكن است بعد از مدتي تا 20% كاهش يابد. از اين‌رو بايد از نصب‌كننده عايق تضمين گرفت</a:t>
            </a:r>
            <a:r>
              <a:rPr lang="en-US" sz="1800" dirty="0" smtClean="0"/>
              <a:t>.</a:t>
            </a:r>
          </a:p>
          <a:p>
            <a:pPr algn="r"/>
            <a:r>
              <a:rPr lang="fa-IR" sz="1800" dirty="0" smtClean="0"/>
              <a:t>از عايقهاي آزاد در سقفهايي كه شيب زيادي دارند استفاده نكنيد</a:t>
            </a:r>
            <a:r>
              <a:rPr lang="en-US" sz="1800" dirty="0" smtClean="0"/>
              <a:t>.</a:t>
            </a:r>
          </a:p>
          <a:p>
            <a:pPr algn="r"/>
            <a:r>
              <a:rPr lang="fa-IR" sz="1800" dirty="0" smtClean="0"/>
              <a:t>در صورت استفاده از عايقهاي باز‌تابنده بايد حتماً پشت آنها يك لايه هواي ساكن به ضخامت20 ميليمتر وجود داشته باشد</a:t>
            </a:r>
            <a:r>
              <a:rPr lang="en-US" sz="1800" dirty="0" smtClean="0"/>
              <a:t>. </a:t>
            </a:r>
            <a:r>
              <a:rPr lang="fa-IR" sz="1800" dirty="0" smtClean="0"/>
              <a:t>تمام سوراخها و پارگيها و درزها بايد با نوار چسب پوشيده شوند</a:t>
            </a:r>
            <a:r>
              <a:rPr lang="en-US" sz="1800" dirty="0" smtClean="0"/>
              <a:t>.</a:t>
            </a:r>
          </a:p>
          <a:p>
            <a:pPr algn="r"/>
            <a:r>
              <a:rPr lang="fa-IR" sz="1800" dirty="0" smtClean="0"/>
              <a:t>اطراف كابلهاي برق و لوازم الكتريكي را هرگز عايق‌كاري نكنيد. ايمن بودن عايقكاري بايد توسط  یک </a:t>
            </a:r>
          </a:p>
          <a:p>
            <a:pPr algn="r"/>
            <a:r>
              <a:rPr lang="fa-IR" sz="1800" dirty="0" smtClean="0"/>
              <a:t>فرد متخصص بررسی شود.</a:t>
            </a:r>
            <a:endParaRPr lang="fa-IR" sz="1800" i="1" dirty="0" smtClean="0">
              <a:solidFill>
                <a:schemeClr val="tx1"/>
              </a:solidFill>
            </a:endParaRPr>
          </a:p>
        </p:txBody>
      </p:sp>
    </p:spTree>
  </p:cSld>
  <p:clrMapOvr>
    <a:masterClrMapping/>
  </p:clrMapOvr>
  <p:transition>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7"/>
          <p:cNvSpPr txBox="1">
            <a:spLocks/>
          </p:cNvSpPr>
          <p:nvPr/>
        </p:nvSpPr>
        <p:spPr>
          <a:xfrm>
            <a:off x="785786" y="928670"/>
            <a:ext cx="8001056" cy="5500726"/>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rmAutofit/>
          </a:bodyPr>
          <a:lstStyle/>
          <a:p>
            <a:r>
              <a:rPr lang="fa-IR" dirty="0" smtClean="0"/>
              <a:t>در فاصله كمتر از 90 ميلي‌متري فن‌هاي خروجي عايق نصب نكنيد</a:t>
            </a:r>
            <a:r>
              <a:rPr lang="en-US" dirty="0" smtClean="0"/>
              <a:t>.</a:t>
            </a:r>
          </a:p>
          <a:p>
            <a:r>
              <a:rPr lang="fa-IR" dirty="0" smtClean="0"/>
              <a:t>در فاصله كمتر از 25 ميلي‌متري حبابهاي لامپ و سرپيچ آنها عايقكاري نكنيد</a:t>
            </a:r>
            <a:r>
              <a:rPr lang="en-US" dirty="0" smtClean="0"/>
              <a:t>.</a:t>
            </a:r>
          </a:p>
          <a:p>
            <a:pPr lvl="0">
              <a:lnSpc>
                <a:spcPct val="150000"/>
              </a:lnSpc>
              <a:spcBef>
                <a:spcPct val="20000"/>
              </a:spcBef>
              <a:buClr>
                <a:schemeClr val="accent3"/>
              </a:buClr>
              <a:buSzPct val="95000"/>
              <a:defRPr/>
            </a:pPr>
            <a:endParaRPr kumimoji="0" lang="fa-IR" sz="1800" b="1" i="1" u="none" strike="noStrike" kern="1200" cap="none" spc="0" normalizeH="0" baseline="0" noProof="0" dirty="0" smtClean="0">
              <a:ln>
                <a:noFill/>
              </a:ln>
              <a:solidFill>
                <a:schemeClr val="tx1"/>
              </a:solidFill>
              <a:effectLst/>
              <a:uLnTx/>
              <a:uFillTx/>
              <a:latin typeface="+mn-lt"/>
              <a:ea typeface="+mn-ea"/>
              <a:cs typeface="+mn-cs"/>
            </a:endParaRPr>
          </a:p>
          <a:p>
            <a:pPr>
              <a:lnSpc>
                <a:spcPct val="150000"/>
              </a:lnSpc>
              <a:spcBef>
                <a:spcPct val="20000"/>
              </a:spcBef>
              <a:buClr>
                <a:schemeClr val="accent3"/>
              </a:buClr>
              <a:buSzPct val="95000"/>
              <a:defRPr/>
            </a:pPr>
            <a:r>
              <a:rPr lang="fa-IR" b="1" i="1" dirty="0" smtClean="0">
                <a:solidFill>
                  <a:schemeClr val="tx1"/>
                </a:solidFill>
              </a:rPr>
              <a:t>                  </a:t>
            </a:r>
            <a:r>
              <a:rPr lang="fa-IR" dirty="0" smtClean="0"/>
              <a:t>تلفات حرارتي در زمستان و نفوذ گرما در تابستان در يك خانه معمولي</a:t>
            </a:r>
            <a:endParaRPr lang="en-US" dirty="0" smtClean="0"/>
          </a:p>
          <a:p>
            <a:pPr lvl="0">
              <a:lnSpc>
                <a:spcPct val="150000"/>
              </a:lnSpc>
              <a:spcBef>
                <a:spcPct val="20000"/>
              </a:spcBef>
              <a:buClr>
                <a:schemeClr val="accent3"/>
              </a:buClr>
              <a:buSzPct val="95000"/>
              <a:defRPr/>
            </a:pPr>
            <a:endParaRPr kumimoji="0" lang="fa-IR" sz="1800" b="1" i="1" u="none" strike="noStrike" kern="1200" cap="none" spc="0" normalizeH="0" baseline="0" noProof="0" dirty="0" smtClean="0">
              <a:ln>
                <a:noFill/>
              </a:ln>
              <a:solidFill>
                <a:schemeClr val="tx1"/>
              </a:solidFill>
              <a:effectLst/>
              <a:uLnTx/>
              <a:uFillTx/>
              <a:latin typeface="+mn-lt"/>
              <a:ea typeface="+mn-ea"/>
              <a:cs typeface="+mn-cs"/>
            </a:endParaRPr>
          </a:p>
        </p:txBody>
      </p:sp>
      <p:pic>
        <p:nvPicPr>
          <p:cNvPr id="3" name="Picture 2" descr="http://ifco.ir/building/build/image/talafate-hararat.gif"/>
          <p:cNvPicPr/>
          <p:nvPr/>
        </p:nvPicPr>
        <p:blipFill>
          <a:blip r:embed="rId2"/>
          <a:srcRect/>
          <a:stretch>
            <a:fillRect/>
          </a:stretch>
        </p:blipFill>
        <p:spPr bwMode="auto">
          <a:xfrm>
            <a:off x="2143108" y="3286124"/>
            <a:ext cx="5446046" cy="2266950"/>
          </a:xfrm>
          <a:prstGeom prst="rect">
            <a:avLst/>
          </a:prstGeom>
          <a:noFill/>
          <a:ln w="9525">
            <a:noFill/>
            <a:miter lim="800000"/>
            <a:headEnd/>
            <a:tailEnd/>
          </a:ln>
        </p:spPr>
      </p:pic>
    </p:spTree>
  </p:cSld>
  <p:clrMapOvr>
    <a:masterClrMapping/>
  </p:clrMapOvr>
  <p:transition>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500042"/>
            <a:ext cx="7315224" cy="857256"/>
          </a:xfrm>
          <a:scene3d>
            <a:camera prst="perspectiveHeroicExtremeLeftFacing"/>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a:normAutofit/>
          </a:bodyPr>
          <a:lstStyle/>
          <a:p>
            <a:pPr algn="ctr" rtl="1"/>
            <a:r>
              <a:rPr lang="fa-IR" sz="2800" b="1" dirty="0" smtClean="0">
                <a:solidFill>
                  <a:srgbClr val="002060"/>
                </a:solidFill>
                <a:effectLst>
                  <a:glow rad="228600">
                    <a:schemeClr val="accent6">
                      <a:satMod val="175000"/>
                      <a:alpha val="40000"/>
                    </a:schemeClr>
                  </a:glow>
                  <a:reflection blurRad="6350" stA="55000" endA="50" endPos="85000" dist="29997" dir="5400000" sy="-100000" algn="bl" rotWithShape="0"/>
                </a:effectLst>
              </a:rPr>
              <a:t>عایق های حراتی</a:t>
            </a:r>
            <a:r>
              <a:rPr lang="en-US" sz="2400" b="1" dirty="0" smtClean="0">
                <a:solidFill>
                  <a:srgbClr val="002060"/>
                </a:solidFill>
              </a:rPr>
              <a:t/>
            </a:r>
            <a:br>
              <a:rPr lang="en-US" sz="2400" b="1" dirty="0" smtClean="0">
                <a:solidFill>
                  <a:srgbClr val="002060"/>
                </a:solidFill>
              </a:rPr>
            </a:br>
            <a:endParaRPr lang="fa-IR" sz="2400" b="1" dirty="0">
              <a:solidFill>
                <a:srgbClr val="002060"/>
              </a:solidFill>
            </a:endParaRPr>
          </a:p>
        </p:txBody>
      </p:sp>
      <p:sp>
        <p:nvSpPr>
          <p:cNvPr id="8" name="Text Placeholder 7"/>
          <p:cNvSpPr>
            <a:spLocks noGrp="1"/>
          </p:cNvSpPr>
          <p:nvPr>
            <p:ph type="body" idx="2"/>
          </p:nvPr>
        </p:nvSpPr>
        <p:spPr>
          <a:xfrm>
            <a:off x="714348" y="1500174"/>
            <a:ext cx="7929618" cy="5000660"/>
          </a:xfrm>
          <a:effectLst>
            <a:innerShdw blurRad="63500" dist="50800" dir="5400000">
              <a:prstClr val="black">
                <a:alpha val="50000"/>
              </a:prstClr>
            </a:innerShdw>
          </a:effectLst>
        </p:spPr>
        <p:style>
          <a:lnRef idx="1">
            <a:schemeClr val="accent5"/>
          </a:lnRef>
          <a:fillRef idx="2">
            <a:schemeClr val="accent5"/>
          </a:fillRef>
          <a:effectRef idx="1">
            <a:schemeClr val="accent5"/>
          </a:effectRef>
          <a:fontRef idx="minor">
            <a:schemeClr val="dk1"/>
          </a:fontRef>
        </p:style>
        <p:txBody>
          <a:bodyPr>
            <a:noAutofit/>
          </a:bodyPr>
          <a:lstStyle/>
          <a:p>
            <a:pPr algn="r"/>
            <a:r>
              <a:rPr lang="fa-IR" sz="1800" i="1" dirty="0" smtClean="0"/>
              <a:t>عایق های حرارتی بر اساس مواد تشکیل دهنده به چند دسته زیر تقسیم می شوند</a:t>
            </a:r>
            <a:r>
              <a:rPr lang="en-US" sz="1800" i="1" dirty="0" smtClean="0"/>
              <a:t>:</a:t>
            </a:r>
            <a:br>
              <a:rPr lang="en-US" sz="1800" i="1" dirty="0" smtClean="0"/>
            </a:br>
            <a:r>
              <a:rPr lang="en-US" sz="1800" i="1" dirty="0" smtClean="0"/>
              <a:t>• </a:t>
            </a:r>
            <a:r>
              <a:rPr lang="fa-IR" sz="1800" i="1" dirty="0" smtClean="0"/>
              <a:t>عایق های پایه معدنی</a:t>
            </a:r>
            <a:r>
              <a:rPr lang="en-US" sz="1800" i="1" dirty="0" smtClean="0"/>
              <a:t/>
            </a:r>
            <a:br>
              <a:rPr lang="en-US" sz="1800" i="1" dirty="0" smtClean="0"/>
            </a:br>
            <a:r>
              <a:rPr lang="en-US" sz="1800" i="1" dirty="0" smtClean="0"/>
              <a:t>• </a:t>
            </a:r>
            <a:r>
              <a:rPr lang="fa-IR" sz="1800" i="1" dirty="0" smtClean="0"/>
              <a:t>عایق های پایه شیمیایی</a:t>
            </a:r>
            <a:r>
              <a:rPr lang="en-US" sz="1800" i="1" dirty="0" smtClean="0"/>
              <a:t/>
            </a:r>
            <a:br>
              <a:rPr lang="en-US" sz="1800" i="1" dirty="0" smtClean="0"/>
            </a:br>
            <a:r>
              <a:rPr lang="en-US" sz="1800" i="1" dirty="0" smtClean="0"/>
              <a:t>• </a:t>
            </a:r>
            <a:r>
              <a:rPr lang="fa-IR" sz="1800" i="1" dirty="0" smtClean="0"/>
              <a:t>عایق های پایه گیاهی</a:t>
            </a:r>
            <a:r>
              <a:rPr lang="en-US" sz="1800" i="1" dirty="0" smtClean="0"/>
              <a:t/>
            </a:r>
            <a:br>
              <a:rPr lang="en-US" sz="1800" i="1" dirty="0" smtClean="0"/>
            </a:br>
            <a:r>
              <a:rPr lang="en-US" sz="1800" i="1" dirty="0" smtClean="0"/>
              <a:t>• </a:t>
            </a:r>
            <a:r>
              <a:rPr lang="fa-IR" sz="1800" i="1" dirty="0" smtClean="0"/>
              <a:t>عایق های مرکب</a:t>
            </a:r>
            <a:r>
              <a:rPr lang="en-US" sz="1800" i="1" dirty="0" smtClean="0"/>
              <a:t/>
            </a:r>
            <a:br>
              <a:rPr lang="en-US" sz="1800" i="1" dirty="0" smtClean="0"/>
            </a:br>
            <a:r>
              <a:rPr lang="en-US" sz="1800" i="1" dirty="0" smtClean="0"/>
              <a:t>• </a:t>
            </a:r>
            <a:r>
              <a:rPr lang="fa-IR" sz="1800" i="1" dirty="0" smtClean="0"/>
              <a:t>عایق های جدار و نور گذر</a:t>
            </a:r>
            <a:r>
              <a:rPr lang="en-US" sz="1800" i="1" dirty="0" smtClean="0"/>
              <a:t/>
            </a:r>
            <a:br>
              <a:rPr lang="en-US" sz="1800" i="1" dirty="0" smtClean="0"/>
            </a:br>
            <a:r>
              <a:rPr lang="en-US" sz="1800" i="1" dirty="0" smtClean="0"/>
              <a:t>• </a:t>
            </a:r>
            <a:r>
              <a:rPr lang="fa-IR" sz="1800" i="1" dirty="0" smtClean="0"/>
              <a:t>عایق های مصالح ساختمانی</a:t>
            </a:r>
            <a:r>
              <a:rPr lang="en-US" sz="1800" i="1" dirty="0" smtClean="0"/>
              <a:t/>
            </a:r>
            <a:br>
              <a:rPr lang="en-US" sz="1800" i="1" dirty="0" smtClean="0"/>
            </a:br>
            <a:r>
              <a:rPr lang="en-US" sz="1800" i="1" dirty="0" smtClean="0"/>
              <a:t>• </a:t>
            </a:r>
            <a:r>
              <a:rPr lang="fa-IR" sz="1800" i="1" dirty="0" smtClean="0"/>
              <a:t>عایق های مدرن</a:t>
            </a:r>
            <a:r>
              <a:rPr lang="en-US" sz="1800" i="1" dirty="0" smtClean="0"/>
              <a:t/>
            </a:r>
            <a:br>
              <a:rPr lang="en-US" sz="1800" i="1" dirty="0" smtClean="0"/>
            </a:br>
            <a:r>
              <a:rPr lang="fa-IR" sz="1800" i="1" dirty="0" smtClean="0"/>
              <a:t>تقسم بندی عایقهای حرارتی با این زیر گروه امکان بررسی ویژگیهای مشترک میان عناصر آن رافراهم میسازد</a:t>
            </a:r>
            <a:r>
              <a:rPr lang="en-US" sz="1800" i="1" dirty="0" smtClean="0"/>
              <a:t> .</a:t>
            </a:r>
            <a:br>
              <a:rPr lang="en-US" sz="1800" i="1" dirty="0" smtClean="0"/>
            </a:br>
            <a:r>
              <a:rPr lang="fa-IR" sz="1800" i="1" dirty="0" smtClean="0"/>
              <a:t>بارز ترین نقطه مشترک این گروه یافت شدن مواد اولیه آنها چه به صورت خالص و یا ناخالص در معادن بوده و فرآوری های انجام شده بر روی آن مواد ساختار مولکولی آنها را دگرگون ننموده است</a:t>
            </a:r>
            <a:r>
              <a:rPr lang="en-US" sz="1800" i="1" dirty="0" smtClean="0"/>
              <a:t>.</a:t>
            </a:r>
            <a:br>
              <a:rPr lang="en-US" sz="1800" i="1" dirty="0" smtClean="0"/>
            </a:br>
            <a:r>
              <a:rPr lang="fa-IR" sz="1800" i="1" dirty="0" smtClean="0"/>
              <a:t>در اکثر انواع عایقهای این گروه عنصر سیلیسیم یکی از مواد اصلی بوده ساختار عایق بر پایه آن</a:t>
            </a:r>
            <a:r>
              <a:rPr lang="en-US" sz="1800" i="1" dirty="0" smtClean="0"/>
              <a:t/>
            </a:r>
            <a:br>
              <a:rPr lang="en-US" sz="1800" i="1" dirty="0" smtClean="0"/>
            </a:br>
            <a:r>
              <a:rPr lang="fa-IR" sz="1800" i="1" dirty="0" smtClean="0"/>
              <a:t>شکل گرفته است</a:t>
            </a:r>
            <a:r>
              <a:rPr lang="en-US" sz="1800" i="1" dirty="0" smtClean="0"/>
              <a:t>.</a:t>
            </a:r>
            <a:endParaRPr lang="fa-IR" sz="1800" i="1" dirty="0" smtClean="0"/>
          </a:p>
          <a:p>
            <a:pPr algn="r"/>
            <a:r>
              <a:rPr lang="fa-IR" sz="1800" i="1" dirty="0" smtClean="0">
                <a:solidFill>
                  <a:schemeClr val="tx1"/>
                </a:solidFill>
              </a:rPr>
              <a:t>در ادامه با چند عایق حرارتی آشنا می شویم:</a:t>
            </a:r>
          </a:p>
        </p:txBody>
      </p:sp>
    </p:spTree>
  </p:cSld>
  <p:clrMapOvr>
    <a:masterClrMapping/>
  </p:clrMapOvr>
  <p:transition>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5"/>
          <p:cNvSpPr txBox="1">
            <a:spLocks/>
          </p:cNvSpPr>
          <p:nvPr/>
        </p:nvSpPr>
        <p:spPr>
          <a:xfrm>
            <a:off x="2857488" y="357166"/>
            <a:ext cx="3571900" cy="642942"/>
          </a:xfrm>
          <a:prstGeom prst="rect">
            <a:avLst/>
          </a:prstGeom>
          <a:scene3d>
            <a:camera prst="perspectiveContrastingLeftFacing"/>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vert="horz" lIns="0" rIns="0" bIns="0"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2800" b="1" i="0" u="none" strike="noStrike" kern="1200" cap="none" spc="0" normalizeH="0" baseline="0" noProof="0" dirty="0" smtClean="0">
                <a:ln>
                  <a:noFill/>
                </a:ln>
                <a:solidFill>
                  <a:srgbClr val="002060"/>
                </a:solidFill>
                <a:effectLst/>
                <a:uLnTx/>
                <a:uFillTx/>
                <a:latin typeface="+mj-lt"/>
                <a:ea typeface="+mj-ea"/>
                <a:cs typeface="+mj-cs"/>
              </a:rPr>
              <a:t>1- پشم سنگ</a:t>
            </a:r>
            <a:endParaRPr kumimoji="0" lang="fa-IR" sz="2400" b="1" i="0" u="none" strike="noStrike" kern="1200" cap="none" spc="0" normalizeH="0" baseline="0" noProof="0" dirty="0">
              <a:ln>
                <a:noFill/>
              </a:ln>
              <a:solidFill>
                <a:srgbClr val="002060"/>
              </a:solidFill>
              <a:effectLst/>
              <a:uLnTx/>
              <a:uFillTx/>
              <a:latin typeface="+mj-lt"/>
              <a:ea typeface="+mj-ea"/>
              <a:cs typeface="+mj-cs"/>
            </a:endParaRPr>
          </a:p>
        </p:txBody>
      </p:sp>
      <p:sp>
        <p:nvSpPr>
          <p:cNvPr id="7" name="Text Placeholder 7"/>
          <p:cNvSpPr txBox="1">
            <a:spLocks/>
          </p:cNvSpPr>
          <p:nvPr/>
        </p:nvSpPr>
        <p:spPr>
          <a:xfrm>
            <a:off x="857224" y="1285860"/>
            <a:ext cx="7929618" cy="1857388"/>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rmAutofit/>
          </a:bodyPr>
          <a:lstStyle/>
          <a:p>
            <a:pPr lvl="0">
              <a:lnSpc>
                <a:spcPct val="150000"/>
              </a:lnSpc>
              <a:spcBef>
                <a:spcPct val="20000"/>
              </a:spcBef>
              <a:buClr>
                <a:schemeClr val="accent3"/>
              </a:buClr>
              <a:buSzPct val="95000"/>
              <a:defRPr/>
            </a:pPr>
            <a:r>
              <a:rPr lang="fa-IR" dirty="0" smtClean="0"/>
              <a:t>پشم سنگ جزو خانواده عایق های حرارتی متشکل از الیاف معدنی است</a:t>
            </a:r>
            <a:r>
              <a:rPr lang="en-US" dirty="0" smtClean="0"/>
              <a:t>.</a:t>
            </a:r>
            <a:br>
              <a:rPr lang="en-US" dirty="0" smtClean="0"/>
            </a:br>
            <a:r>
              <a:rPr lang="fa-IR" dirty="0" smtClean="0"/>
              <a:t>ماده اولیه اصلی برای تولید این عایق، سنگ بازالت، از گروه سنگهای آذرین است بازمانده</a:t>
            </a:r>
            <a:r>
              <a:rPr lang="en-US" dirty="0" smtClean="0"/>
              <a:t/>
            </a:r>
            <a:br>
              <a:rPr lang="en-US" dirty="0" smtClean="0"/>
            </a:br>
            <a:r>
              <a:rPr lang="fa-IR" dirty="0" smtClean="0"/>
              <a:t>فعالیت های آتشفشانی است و در آشور ما به وفور وجود دارد. بدلیل رگه ای بودن مواد اولیه آن</a:t>
            </a:r>
            <a:r>
              <a:rPr lang="en-US" dirty="0" smtClean="0"/>
              <a:t/>
            </a:r>
            <a:br>
              <a:rPr lang="en-US" dirty="0" smtClean="0"/>
            </a:br>
            <a:r>
              <a:rPr lang="fa-IR" dirty="0" smtClean="0"/>
              <a:t>محصول تولیدی آن ممکن است دارای خلوص یکنواخت نباشد</a:t>
            </a:r>
            <a:r>
              <a:rPr lang="en-US" dirty="0" smtClean="0"/>
              <a:t>.</a:t>
            </a:r>
            <a:endParaRPr kumimoji="0" lang="fa-IR" sz="1800" b="1" i="1"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Title 5"/>
          <p:cNvSpPr txBox="1">
            <a:spLocks/>
          </p:cNvSpPr>
          <p:nvPr/>
        </p:nvSpPr>
        <p:spPr>
          <a:xfrm>
            <a:off x="2786050" y="3357562"/>
            <a:ext cx="3786214" cy="642942"/>
          </a:xfrm>
          <a:prstGeom prst="rect">
            <a:avLst/>
          </a:prstGeom>
          <a:scene3d>
            <a:camera prst="perspectiveContrastingLeftFacing"/>
            <a:lightRig rig="glow" dir="tl">
              <a:rot lat="0" lon="0" rev="900000"/>
            </a:lightRig>
          </a:scene3d>
          <a:sp3d prstMaterial="powder">
            <a:bevelT w="25400" h="38100"/>
          </a:sp3d>
        </p:spPr>
        <p:style>
          <a:lnRef idx="0">
            <a:schemeClr val="accent5"/>
          </a:lnRef>
          <a:fillRef idx="3">
            <a:schemeClr val="accent5"/>
          </a:fillRef>
          <a:effectRef idx="3">
            <a:schemeClr val="accent5"/>
          </a:effectRef>
          <a:fontRef idx="minor">
            <a:schemeClr val="lt1"/>
          </a:fontRef>
        </p:style>
        <p:txBody>
          <a:bodyPr vert="horz" lIns="0" rIns="0" bIns="0" anchor="b">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fa-IR" sz="2800" b="1" dirty="0" smtClean="0">
                <a:solidFill>
                  <a:srgbClr val="002060"/>
                </a:solidFill>
                <a:latin typeface="+mj-lt"/>
                <a:ea typeface="+mj-ea"/>
                <a:cs typeface="+mj-cs"/>
              </a:rPr>
              <a:t>مزایای پشم سنگ</a:t>
            </a:r>
          </a:p>
        </p:txBody>
      </p:sp>
      <p:sp>
        <p:nvSpPr>
          <p:cNvPr id="12" name="Text Placeholder 7"/>
          <p:cNvSpPr txBox="1">
            <a:spLocks/>
          </p:cNvSpPr>
          <p:nvPr/>
        </p:nvSpPr>
        <p:spPr>
          <a:xfrm>
            <a:off x="857224" y="4214818"/>
            <a:ext cx="7929618" cy="2214578"/>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rmAutofit/>
          </a:bodyPr>
          <a:lstStyle/>
          <a:p>
            <a:pPr lvl="0">
              <a:lnSpc>
                <a:spcPct val="150000"/>
              </a:lnSpc>
              <a:spcBef>
                <a:spcPct val="20000"/>
              </a:spcBef>
              <a:buClr>
                <a:schemeClr val="accent3"/>
              </a:buClr>
              <a:buSzPct val="95000"/>
              <a:defRPr/>
            </a:pPr>
            <a:r>
              <a:rPr lang="fa-IR" dirty="0" smtClean="0"/>
              <a:t>این عایق به دلیل عدم انتشار صدا به میان اجزاء متشکله ونیز جذب صدا، عایق صوتی بسیار</a:t>
            </a:r>
            <a:r>
              <a:rPr lang="en-US" dirty="0" smtClean="0"/>
              <a:t/>
            </a:r>
            <a:br>
              <a:rPr lang="en-US" dirty="0" smtClean="0"/>
            </a:br>
            <a:r>
              <a:rPr lang="fa-IR" dirty="0" smtClean="0"/>
              <a:t>مطلوبی می باشد. به همین علت در فرودگاه ها، استودیو های صدابرداری ،زیر ریل ها و در</a:t>
            </a:r>
            <a:r>
              <a:rPr lang="en-US" dirty="0" smtClean="0"/>
              <a:t/>
            </a:r>
            <a:br>
              <a:rPr lang="en-US" dirty="0" smtClean="0"/>
            </a:br>
            <a:r>
              <a:rPr lang="fa-IR" dirty="0" smtClean="0"/>
              <a:t>ایستگاههای متروی داخل شهری نصب می گردد. افزایش ضخامت وگذاشتن فاصله هوایی مناسب</a:t>
            </a:r>
            <a:r>
              <a:rPr lang="en-US" dirty="0" smtClean="0"/>
              <a:t/>
            </a:r>
            <a:br>
              <a:rPr lang="en-US" dirty="0" smtClean="0"/>
            </a:br>
            <a:r>
              <a:rPr lang="fa-IR" dirty="0" smtClean="0"/>
              <a:t>در پشت عایق، مقدار تضعیف انرژی صوتی را افزایش می دهد</a:t>
            </a:r>
            <a:r>
              <a:rPr lang="en-US" dirty="0" smtClean="0"/>
              <a:t>.</a:t>
            </a:r>
            <a:endParaRPr kumimoji="0" lang="fa-IR" sz="1800" b="1" i="1"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7"/>
          <p:cNvSpPr txBox="1">
            <a:spLocks/>
          </p:cNvSpPr>
          <p:nvPr/>
        </p:nvSpPr>
        <p:spPr>
          <a:xfrm>
            <a:off x="785786" y="857232"/>
            <a:ext cx="8001056" cy="5500726"/>
          </a:xfrm>
          <a:prstGeom prst="rect">
            <a:avLst/>
          </a:prstGeom>
        </p:spPr>
        <p:style>
          <a:lnRef idx="1">
            <a:schemeClr val="accent5"/>
          </a:lnRef>
          <a:fillRef idx="2">
            <a:schemeClr val="accent5"/>
          </a:fillRef>
          <a:effectRef idx="1">
            <a:schemeClr val="accent5"/>
          </a:effectRef>
          <a:fontRef idx="minor">
            <a:schemeClr val="dk1"/>
          </a:fontRef>
        </p:style>
        <p:txBody>
          <a:bodyPr vert="horz" lIns="18288" rIns="18288">
            <a:normAutofit/>
          </a:bodyPr>
          <a:lstStyle/>
          <a:p>
            <a:pPr lvl="0">
              <a:lnSpc>
                <a:spcPct val="150000"/>
              </a:lnSpc>
              <a:spcBef>
                <a:spcPct val="20000"/>
              </a:spcBef>
              <a:buClr>
                <a:schemeClr val="accent3"/>
              </a:buClr>
              <a:buSzPct val="95000"/>
              <a:defRPr/>
            </a:pPr>
            <a:r>
              <a:rPr lang="fa-IR" dirty="0" smtClean="0"/>
              <a:t>به علت موادتشکیل دهنده معدنی، سازگاری کاملی با تمامی مصالح ساختمانی دارد لذا باعث</a:t>
            </a:r>
            <a:r>
              <a:rPr lang="en-US" dirty="0" smtClean="0"/>
              <a:t/>
            </a:r>
            <a:br>
              <a:rPr lang="en-US" dirty="0" smtClean="0"/>
            </a:br>
            <a:r>
              <a:rPr lang="fa-IR" dirty="0" smtClean="0"/>
              <a:t>خوردگی یا خرابی هیچ یک از اجزا تشکیل دهنده ساختمان نخواهدشد</a:t>
            </a:r>
            <a:r>
              <a:rPr lang="en-US" dirty="0" smtClean="0"/>
              <a:t>.</a:t>
            </a:r>
            <a:br>
              <a:rPr lang="en-US" dirty="0" smtClean="0"/>
            </a:br>
            <a:r>
              <a:rPr lang="en-US" dirty="0" smtClean="0"/>
              <a:t>- </a:t>
            </a:r>
            <a:r>
              <a:rPr lang="fa-IR" dirty="0" smtClean="0"/>
              <a:t>عایقی تجزیه نشدنی است و به علت اینکه مواد تشکیل دهنده آن معدنی می باشد علاوه براینکه</a:t>
            </a:r>
            <a:r>
              <a:rPr lang="en-US" dirty="0" smtClean="0"/>
              <a:t/>
            </a:r>
            <a:br>
              <a:rPr lang="en-US" dirty="0" smtClean="0"/>
            </a:br>
            <a:r>
              <a:rPr lang="fa-IR" dirty="0" smtClean="0"/>
              <a:t>دوام بسیار خوبی در کل عمر سازه دارد باعث از دست دادن کیفیت آن نخواهد شد و سازگاری</a:t>
            </a:r>
            <a:r>
              <a:rPr lang="en-US" dirty="0" smtClean="0"/>
              <a:t/>
            </a:r>
            <a:br>
              <a:rPr lang="en-US" dirty="0" smtClean="0"/>
            </a:br>
            <a:r>
              <a:rPr lang="fa-IR" dirty="0" smtClean="0"/>
              <a:t>کاملی با محیط زیست دارد و از این لحاظ بی خطر ترین عایق حرارتی می باشد</a:t>
            </a:r>
            <a:r>
              <a:rPr lang="en-US" dirty="0" smtClean="0"/>
              <a:t>.</a:t>
            </a:r>
            <a:br>
              <a:rPr lang="en-US" dirty="0" smtClean="0"/>
            </a:br>
            <a:r>
              <a:rPr lang="en-US" dirty="0" smtClean="0"/>
              <a:t>- </a:t>
            </a:r>
            <a:r>
              <a:rPr lang="fa-IR" dirty="0" smtClean="0"/>
              <a:t>آتش گیر نیست و مشتعل نمی شود و قابلیت مقاومت تا ٤ ساعت در برابر شعله مستقیم را دارد</a:t>
            </a:r>
            <a:r>
              <a:rPr lang="en-US" dirty="0" smtClean="0"/>
              <a:t>.</a:t>
            </a:r>
            <a:br>
              <a:rPr lang="en-US" dirty="0" smtClean="0"/>
            </a:br>
            <a:r>
              <a:rPr lang="en-US" dirty="0" smtClean="0"/>
              <a:t>- </a:t>
            </a:r>
            <a:r>
              <a:rPr lang="fa-IR" dirty="0" smtClean="0"/>
              <a:t>نرمی و لطافت الیاف و نیز بافته بودن تار در ضخامت تشکیل دهنده محصول نهایی باعث مقاومت</a:t>
            </a:r>
            <a:r>
              <a:rPr lang="en-US" dirty="0" smtClean="0"/>
              <a:t/>
            </a:r>
            <a:br>
              <a:rPr lang="en-US" dirty="0" smtClean="0"/>
            </a:br>
            <a:r>
              <a:rPr lang="fa-IR" dirty="0" smtClean="0"/>
              <a:t>در برابر تراکم می شود که از مزایای مهم این محصول می باشد</a:t>
            </a:r>
            <a:r>
              <a:rPr lang="en-US" dirty="0" smtClean="0"/>
              <a:t>.</a:t>
            </a:r>
            <a:br>
              <a:rPr lang="en-US" dirty="0" smtClean="0"/>
            </a:br>
            <a:r>
              <a:rPr lang="en-US" dirty="0" smtClean="0"/>
              <a:t>- </a:t>
            </a:r>
            <a:r>
              <a:rPr lang="fa-IR" dirty="0" smtClean="0"/>
              <a:t>طبق استاندارد های جهانی استفاده از عایق پشم سنگ به عنوان جداکننده مناطق آتش در</a:t>
            </a:r>
            <a:r>
              <a:rPr lang="en-US" dirty="0" smtClean="0"/>
              <a:t/>
            </a:r>
            <a:br>
              <a:rPr lang="en-US" dirty="0" smtClean="0"/>
            </a:br>
            <a:r>
              <a:rPr lang="fa-IR" dirty="0" smtClean="0"/>
              <a:t>ساختمان و طبقات به عنوان عایق ساختمان مورد توجه خاصی قرار گرفته است</a:t>
            </a:r>
            <a:r>
              <a:rPr lang="en-US" dirty="0" smtClean="0"/>
              <a:t>.</a:t>
            </a:r>
            <a:br>
              <a:rPr lang="en-US" dirty="0" smtClean="0"/>
            </a:br>
            <a:r>
              <a:rPr lang="en-US" dirty="0" smtClean="0"/>
              <a:t>- </a:t>
            </a:r>
            <a:r>
              <a:rPr lang="fa-IR" dirty="0" smtClean="0"/>
              <a:t>انبار کردن محصول در زمان طولانی بالای یکسال توصیه نمی شود</a:t>
            </a:r>
            <a:r>
              <a:rPr lang="en-US" dirty="0" smtClean="0"/>
              <a:t>.</a:t>
            </a:r>
            <a:endParaRPr kumimoji="0" lang="fa-IR" sz="1800" b="1" i="1"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904</TotalTime>
  <Words>947</Words>
  <Application>Microsoft Office PowerPoint</Application>
  <PresentationFormat>On-screen Show (4:3)</PresentationFormat>
  <Paragraphs>83</Paragraphs>
  <Slides>23</Slides>
  <Notes>3</Notes>
  <HiddenSlides>0</HiddenSlides>
  <MMClips>0</MMClips>
  <ScaleCrop>false</ScaleCrop>
  <HeadingPairs>
    <vt:vector size="6" baseType="variant">
      <vt:variant>
        <vt:lpstr>Theme</vt:lpstr>
      </vt:variant>
      <vt:variant>
        <vt:i4>1</vt:i4>
      </vt:variant>
      <vt:variant>
        <vt:lpstr>Slide Titles</vt:lpstr>
      </vt:variant>
      <vt:variant>
        <vt:i4>23</vt:i4>
      </vt:variant>
      <vt:variant>
        <vt:lpstr>Custom Shows</vt:lpstr>
      </vt:variant>
      <vt:variant>
        <vt:i4>1</vt:i4>
      </vt:variant>
    </vt:vector>
  </HeadingPairs>
  <TitlesOfParts>
    <vt:vector size="25" baseType="lpstr">
      <vt:lpstr>Flow</vt:lpstr>
      <vt:lpstr>((مصالح ساختمانی))</vt:lpstr>
      <vt:lpstr>Slide 2</vt:lpstr>
      <vt:lpstr>Slide 3</vt:lpstr>
      <vt:lpstr>Slide 4</vt:lpstr>
      <vt:lpstr>چند راهنمای کلی نصب عایق ها </vt:lpstr>
      <vt:lpstr>Slide 6</vt:lpstr>
      <vt:lpstr>عایق های حراتی </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Custom Show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مقدمات طراحی ( 1 )</dc:title>
  <dc:creator>a</dc:creator>
  <cp:lastModifiedBy>atatork</cp:lastModifiedBy>
  <cp:revision>139</cp:revision>
  <dcterms:created xsi:type="dcterms:W3CDTF">2012-04-28T09:56:33Z</dcterms:created>
  <dcterms:modified xsi:type="dcterms:W3CDTF">2012-12-08T01:23:47Z</dcterms:modified>
</cp:coreProperties>
</file>