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3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9B220-DEDD-4DBB-997A-B453EBA31980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103F7B-A14B-4F6F-BC80-7DD8F0F8F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23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B2AA9A-7C79-407A-B063-08CA21ADCE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1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0BC1-0425-49D4-9C3E-6D5290D78C77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C7186-A4CE-4534-952D-9409F00C2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DC222-7E90-475A-9072-50E748C52A9C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0345-4848-4566-81E6-C0C38417B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10D8-A0BC-44CD-9D6A-B23035101319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AEDBF-5E72-4EEB-976E-2848881E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4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DE68-6B94-443F-BA21-88CB0E05D22A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EF9B-3551-4886-AA7D-B4E96BDBA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11C6-1725-484B-B317-2FCBE8BFD6E1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B909-38CA-42AF-9A71-6542C7E8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8665-47D6-4EB9-B238-406059325B5F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20E9-C0FF-4879-90D8-D8E21AF0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3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1BC2E-FDB2-41CD-9517-867B5C1CD516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FAB9-0C72-4E1C-B08F-6DEDB36F2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1D5E-D21C-492E-AE62-66575E27A0AC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0307-F75A-41A0-9195-0B45F76F8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6310-3CA3-428A-A430-1161A936A2CE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86B6-53D4-4E50-9698-389D241AB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4C3C497-D158-4078-828A-6C7F4FDDD67C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F5F943-C771-4B2A-8050-C05ECE7C9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9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CA2D-9C44-4445-944A-CD8C1384AF1E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3642-67CE-4B4D-8953-9B7B1D113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F1E4F47-23E4-456B-9F94-B2E9F0B5A7D1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B19EE6A-3075-43B8-8CE6-1B5E4A86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44" r:id="rId3"/>
    <p:sldLayoutId id="2147483739" r:id="rId4"/>
    <p:sldLayoutId id="2147483740" r:id="rId5"/>
    <p:sldLayoutId id="2147483741" r:id="rId6"/>
    <p:sldLayoutId id="2147483745" r:id="rId7"/>
    <p:sldLayoutId id="2147483746" r:id="rId8"/>
    <p:sldLayoutId id="2147483747" r:id="rId9"/>
    <p:sldLayoutId id="2147483742" r:id="rId10"/>
    <p:sldLayoutId id="2147483748" r:id="rId11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569913"/>
            <a:ext cx="7543800" cy="3567112"/>
          </a:xfr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800" b="1" dirty="0" smtClean="0">
                <a:cs typeface="B Koodak" panose="00000700000000000000" pitchFamily="2" charset="-78"/>
              </a:rPr>
              <a:t>تفاوت های اساسی محاسبات کلاسیک و محاسبات کوانتومی</a:t>
            </a:r>
            <a:endParaRPr lang="en-US" sz="4800" b="1" dirty="0">
              <a:cs typeface="B Koodak" panose="00000700000000000000" pitchFamily="2" charset="-78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628650"/>
            <a:ext cx="15128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U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628650"/>
            <a:ext cx="15319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1457325" y="4383088"/>
            <a:ext cx="6256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3544888" y="628650"/>
            <a:ext cx="2079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/>
            <a:r>
              <a:rPr lang="fa-IR" sz="2800" b="1">
                <a:cs typeface="B Nazanin" pitchFamily="2" charset="-78"/>
              </a:rPr>
              <a:t>به نام خدا</a:t>
            </a:r>
            <a:endParaRPr lang="en-US" sz="2800" b="1">
              <a:cs typeface="B Nazanin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6738E-46C9-49CF-AC30-D2E2A6FAFD4C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>
                <a:solidFill>
                  <a:srgbClr val="580000"/>
                </a:solidFill>
                <a:cs typeface="B Koodak" panose="00000700000000000000" pitchFamily="2" charset="-78"/>
              </a:rPr>
              <a:t>کامپیوتر </a:t>
            </a: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کوانتومی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2170113"/>
            <a:ext cx="7543800" cy="33750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5FA61-545D-4BAF-89B1-92562F3DC42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400425"/>
            <a:ext cx="613251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333750"/>
            <a:ext cx="46482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چرا کوانتوم و کامپیوتر کوانتومی؟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کامپیوتر کلاسیک: 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قانون مور:</a:t>
            </a:r>
          </a:p>
          <a:p>
            <a:pPr marL="384048" lvl="1" indent="-18288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تعداد ترانزیستورهای یک تراشه در هر 18 ماه دو برابر می شود</a:t>
            </a:r>
          </a:p>
          <a:p>
            <a:pPr marL="384048" lvl="1" indent="-18288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ریزپردازنده ها تا سال 2020 به ابعاد زیر اتمی نزدیک می شوند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پردازش سریال (مثلا سرعت یک کامپیوتر 64 بیتی در حدود گیگا فلاپ است یعنی میلیون ها عمل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floating point</a:t>
            </a: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در ثانیه)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کامپیوتر کوانتومی:</a:t>
            </a:r>
          </a:p>
          <a:p>
            <a:pPr marL="384048" lvl="1" indent="-182880" algn="r" rtl="1" fontAlgn="auto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مهار اتم ها و ملکول ها برای ایفای نقش حافظه و وظایف پردازشی</a:t>
            </a:r>
          </a:p>
          <a:p>
            <a:pPr marL="384048" lvl="1" indent="-18288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پردازش موازی (یک کامپیوتر کوانتومی 30 کیوبیتی با 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قدرت پردازشی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یک کامپیوتر معمولی در حد 10 ترا فلاپ برابری می کند)</a:t>
            </a: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0036951">
            <a:off x="6570663" y="3552825"/>
            <a:ext cx="928687" cy="128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80300" y="3292475"/>
            <a:ext cx="144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400" b="1"/>
              <a:t>1bit= 1atom?!</a:t>
            </a:r>
            <a:endParaRPr lang="en-US" b="1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74BC4-F8FB-4B38-A1D1-B051B9385A83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9" grpId="1" animBg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توان محاسبات کوانتومی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فاکتورگیری (تجزیه به عوامل اول) اعداد صحیح (الگوریتم شور)</a:t>
            </a:r>
          </a:p>
          <a:p>
            <a:pPr marL="384048" lvl="1" indent="-18288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عدم توانایی رایانه های دیجیتال در تجزیه اعداد بزرگ به عوامل اولشان درصورتی که حاصلضرب دو عدد اول با اندازه مشابه باشند</a:t>
            </a:r>
          </a:p>
          <a:p>
            <a:pPr marL="384048" lvl="1" indent="-18288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رایانه کوانتومی با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2n</a:t>
            </a: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کیوبیت می تواند اعداد با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n</a:t>
            </a: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بیت را به عوامل اول تجزیه کند</a:t>
            </a:r>
          </a:p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جستجو در پایگاه داده کوانتومی (الگوریتم گراور)</a:t>
            </a:r>
          </a:p>
          <a:p>
            <a:pPr marL="384048" lvl="1" indent="-18288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برای جستجوی یک اسم در یک کتابخانه نا مرتب بسیار بزرگ (کنگره)</a:t>
            </a:r>
          </a:p>
          <a:p>
            <a:pPr marL="566928" lvl="2" indent="-18288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کامپیوتر کلاسیک        100 سال</a:t>
            </a:r>
          </a:p>
          <a:p>
            <a:pPr marL="566928" lvl="2" indent="-18288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کامپیوتر کوانتومی        1/2 ثانیه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10288" y="5514975"/>
            <a:ext cx="276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10288" y="5122863"/>
            <a:ext cx="276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17657-A63E-4523-8900-AF593C133022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کاربردهای رایانه کوانتومی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شبیه سازی های مکانیک کوانتومی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فیزیک، شیمی، علم مواد، فناوری نانو، زیست شناسی و پزشکی</a:t>
            </a:r>
            <a:endParaRPr lang="fa-IR" sz="2200" dirty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  <a:p>
            <a:pPr marL="91440" indent="-9144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تجزیه و تحلیل رمز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توانایی شکستن کدهای بسیار پیچیده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رمزگذاری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RSA</a:t>
            </a: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721100"/>
            <a:ext cx="50292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33FAB-E6D6-4E52-8504-50330ADE96BE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نفوذ به اهداف سخت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91440" indent="-9144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Penetrating Hard Targets</a:t>
            </a:r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  <a:p>
            <a:pPr marL="91440" indent="-9144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برنامه ای تحقیقاتی با بودجه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$ 80M</a:t>
            </a:r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  <a:p>
            <a:pPr marL="91440" indent="-9144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شکستن قوی ترین رمزگذاری های موجود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RSA Encryption</a:t>
            </a: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	</a:t>
            </a:r>
          </a:p>
          <a:p>
            <a:pPr marL="91440" indent="-9144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دسترسی به 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ایمیل ها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شبکه های اجتماعی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تراکنش های مالی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بانک ها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مراکز مهم دولتی کشورها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846263"/>
            <a:ext cx="29924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4799013"/>
            <a:ext cx="35972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9FF92-CA5B-4074-BFFF-41EC934E3EE3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263"/>
            <a:ext cx="591978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مدل های محاسبات کوانتومی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مدل های محاسبات کوانتومی: 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مدار کوانتومی (گیت کوانتومی)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رایانه کوانتومی یک طرفه (مبتنی بر اندازه گیری)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محاسبات بی دررو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adiabatic</a:t>
            </a: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)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کامپیوتر کوانتومی توپولوژیکی</a:t>
            </a:r>
          </a:p>
          <a:p>
            <a:pPr marL="91440" indent="-9144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راهکارهای پیاده سازی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فلزات ابر رسانا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تله های یونی</a:t>
            </a:r>
          </a:p>
          <a:p>
            <a:pPr marL="384048" lvl="1" indent="-182880" algn="r" rtl="1" fontAlgn="auto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a-IR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فوتون ها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B4688-982F-46F8-BCC6-0ABE60895F0F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نوبل فیزیک 2012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کنترل ذرات در دنیای کوانتومی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اندازه گیری و دستکاری سیستم های کوانتومی منفرد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گامی مهم در پیشرفت کامپیوترهای کوانتومی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دیوید واینلند و سرج هراش مستقلا برنده نوبل فیزیک 2012 شدند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واینلند برای به تله انداختن اتم ها یا یون های دارای بار الکتریکی و کنترل و اندازه گیری آنها با استفاده از فوتون ها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هراش برای کنترل و اندازه گیری فوتون ها با ارسال اتم ها از میان یک تله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736725"/>
            <a:ext cx="1543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FACB4-29CD-4EEF-9DB8-5704241B740E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کار پژوهشی </a:t>
            </a:r>
            <a:r>
              <a:rPr lang="fa-IR" dirty="0">
                <a:solidFill>
                  <a:srgbClr val="580000"/>
                </a:solidFill>
                <a:cs typeface="B Koodak" panose="00000700000000000000" pitchFamily="2" charset="-78"/>
              </a:rPr>
              <a:t>واینلند</a:t>
            </a:r>
            <a:endParaRPr lang="en-US" dirty="0">
              <a:solidFill>
                <a:srgbClr val="580000"/>
              </a:solidFill>
              <a:cs typeface="B Koodak" panose="00000700000000000000" pitchFamily="2" charset="-7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22325" y="1871663"/>
            <a:ext cx="7543800" cy="39973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71663"/>
            <a:ext cx="7207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766C6-627B-46D3-A2EA-2AF9BE75B758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کار پژوهشی هراش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843088"/>
            <a:ext cx="7818438" cy="448468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DCDAA-9685-4967-A004-C30C2984FA1B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6000" dirty="0" smtClean="0">
                <a:cs typeface="B Koodak" panose="00000700000000000000" pitchFamily="2" charset="-78"/>
              </a:rPr>
              <a:t>با تشکر از توجه شما</a:t>
            </a:r>
            <a:endParaRPr lang="en-US" sz="6000" dirty="0"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algn="ctr" fontAlgn="auto">
              <a:defRPr/>
            </a:pPr>
            <a:r>
              <a:rPr lang="fa-IR" sz="3200" dirty="0" smtClean="0">
                <a:cs typeface="B Koodak" panose="00000700000000000000" pitchFamily="2" charset="-78"/>
              </a:rPr>
              <a:t>پایان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285E5-B490-4879-924A-E2BB04FF4B0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628650"/>
            <a:ext cx="15128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IU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628650"/>
            <a:ext cx="15319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فهرست مطالب</a:t>
            </a:r>
            <a:endParaRPr lang="en-US" dirty="0">
              <a:solidFill>
                <a:srgbClr val="580000"/>
              </a:solidFill>
              <a:cs typeface="B Koodak" panose="00000700000000000000" pitchFamily="2" charset="-7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424362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مقدمه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تاریخچه محاسبات کوانتومی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نمایش داده ها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محاسبات کلاسیک در برابر محاسبات کوانتومی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کامپیوتر کوانتومی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مزایا و کاربردهای کامپیوتر کوانتومی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مدل های محاسبات کوانتومی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نوبل فیزیک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5135E-896B-4782-BC21-2252CE33135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3A0000"/>
                </a:solidFill>
                <a:cs typeface="B Koodak" panose="00000700000000000000" pitchFamily="2" charset="-78"/>
              </a:rPr>
              <a:t>مقدمه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محاسبات کوانتومی: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smtClean="0">
                <a:cs typeface="B Koodak" pitchFamily="2" charset="-78"/>
              </a:rPr>
              <a:t> </a:t>
            </a:r>
            <a:r>
              <a:rPr lang="fa-IR" smtClean="0">
                <a:cs typeface="B Koodak" pitchFamily="2" charset="-78"/>
              </a:rPr>
              <a:t>دانش استفاده از تمامی امکانات مکانیک کوانتومی برای حل مسائل محاسباتی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mtClean="0">
                <a:cs typeface="B Koodak" pitchFamily="2" charset="-78"/>
              </a:rPr>
              <a:t> محاسبات کلاسیک تنها تعداد کمی از این امکانات را در نظر می گیرد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smtClean="0">
              <a:cs typeface="B Koodak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8D528-298B-4400-A5C0-0CEE43F98F6F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12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3313113"/>
            <a:ext cx="59070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3A0000"/>
                </a:solidFill>
                <a:cs typeface="B Koodak" panose="00000700000000000000" pitchFamily="2" charset="-78"/>
              </a:rPr>
              <a:t>تاریخچه محاسبات کوانتومی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198</a:t>
            </a: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1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- فیمن – نشان دادن عدم امکان شبیه سازی سیستم کوانتومی با استفاده از سیستم کلاسیک و پیشنهاد ساخت ماشین هایی براساس قوانین مکانیک کوانتومی</a:t>
            </a:r>
          </a:p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1985- دویچ - توسعه و تشریح اولین کامپیوتر (ماشین تورینگ) کوانتومی </a:t>
            </a:r>
          </a:p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1994- شور - ارائه الگوریتمی کوانتومی جهت تجزیه عددی بزرگ به عوامل اول آن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  <a:cs typeface="B Koodak" panose="00000700000000000000" pitchFamily="2" charset="-78"/>
            </a:endParaRPr>
          </a:p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1997- گرور- ارائه الگوریتمی کوانتومی جهت جستجو در پایگاه داده نا مرتب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N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عضوی در زمان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O(N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1/2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)</a:t>
            </a:r>
            <a:endParaRPr lang="fa-IR" dirty="0" smtClean="0">
              <a:solidFill>
                <a:schemeClr val="tx1">
                  <a:lumMod val="75000"/>
                  <a:lumOff val="25000"/>
                </a:schemeClr>
              </a:solidFill>
              <a:cs typeface="B Koodak" panose="00000700000000000000" pitchFamily="2" charset="-78"/>
            </a:endParaRPr>
          </a:p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2001 – اجرای الگوریتم شور روی کامپیوتر رزونانس مغناطیسی هسته ای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NMR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) 7 کیوبیتی</a:t>
            </a:r>
          </a:p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2010 – ساخت اولین کامپیوتر کوانتومی 128 کیوبیتی تجاری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D-Wave one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)</a:t>
            </a:r>
          </a:p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2013 – ساخت کامپیوتر کوانتومی تجاری 512 کیوبیتی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D-Wave two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) </a:t>
            </a:r>
          </a:p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2014 – شکستن رکورد بزرگترین عدد تجزیه شده به عوامل اول (56153)</a:t>
            </a:r>
          </a:p>
          <a:p>
            <a:pPr marL="91440" indent="-91440" algn="r" rtl="1" fontAlgn="auto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2015 – توسعه گیت منطقی سیلیکونی دو کیوبیتی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  <a:cs typeface="B Koodak" panose="00000700000000000000" pitchFamily="2" charset="-78"/>
            </a:endParaRPr>
          </a:p>
          <a:p>
            <a:pPr marL="91440" indent="-91440" algn="r" rtl="1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0C047-FE72-44F8-BB76-177B17FCBC7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3A0000"/>
                </a:solidFill>
                <a:cs typeface="B Koodak" panose="00000700000000000000" pitchFamily="2" charset="-78"/>
              </a:rPr>
              <a:t>نمایش داده ها (کیوبیت)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نمایش یک بیت داده بوسیله یک اتم به صورت حالت های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|1&gt;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و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|0&gt;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.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پیاده سازی فیزیکی کیوبیت با دو سطح انرژی یک اتم</a:t>
            </a: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حالت برانگیخته اتم نشان دهنده حالت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|1&gt;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حالت پایه نشان دهنده حالت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|0&gt;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3741738"/>
            <a:ext cx="71675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BF207-EE4B-468E-8E8F-3E931757834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019550"/>
            <a:ext cx="65611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>
                <a:solidFill>
                  <a:srgbClr val="580000"/>
                </a:solidFill>
                <a:cs typeface="B Koodak" panose="00000700000000000000" pitchFamily="2" charset="-78"/>
              </a:rPr>
              <a:t>تفاوت بیت و کیوبیت</a:t>
            </a:r>
            <a:endParaRPr lang="en-US" dirty="0">
              <a:solidFill>
                <a:srgbClr val="58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بیت: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84048" lvl="1" indent="-18288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دو حالت پایه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0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و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1</a:t>
            </a: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  <a:p>
            <a:pPr marL="91440" indent="-9144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کیوبیت: </a:t>
            </a:r>
          </a:p>
          <a:p>
            <a:pPr marL="384048" lvl="1" indent="-18288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دو حالت پایه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1&gt;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و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|0&gt;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.</a:t>
            </a:r>
          </a:p>
          <a:p>
            <a:pPr marL="384048" lvl="1" indent="-18288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سوپرپوزیشن هر دوحالت                              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  <a:sym typeface="Symbol" panose="05050102010706020507" pitchFamily="18" charset="2"/>
              </a:rPr>
              <a:t>&gt; = 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|0&gt; +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  <a:sym typeface="Symbol" panose="05050102010706020507" pitchFamily="18" charset="2"/>
              </a:rPr>
              <a:t>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|1&gt;</a:t>
            </a:r>
          </a:p>
          <a:p>
            <a:pPr marL="384048" lvl="1" indent="-18288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  <a:sym typeface="Symbol" panose="05050102010706020507" pitchFamily="18" charset="2"/>
              </a:rPr>
              <a:t> و  اعدادی مختلط هستند که       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  <a:sym typeface="Symbol" panose="05050102010706020507" pitchFamily="18" charset="2"/>
              </a:rPr>
              <a:t>     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  <a:sym typeface="Symbol" panose="05050102010706020507" pitchFamily="18" charset="2"/>
              </a:rPr>
              <a:t>      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|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|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2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+||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2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=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1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84048" lvl="1" indent="-182880"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یعنی همزمان در حالات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|1&gt;</a:t>
            </a: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و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|0&gt;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می باشد</a:t>
            </a:r>
          </a:p>
          <a:p>
            <a:pPr marL="0" indent="0" algn="r" rtl="1" fontAlgn="auto">
              <a:buFont typeface="Calibri" panose="020F0502020204030204" pitchFamily="34" charset="0"/>
              <a:buNone/>
              <a:defRPr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F2E1D-681A-424B-A334-CA744E87F1F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>
                <a:solidFill>
                  <a:srgbClr val="580000"/>
                </a:solidFill>
                <a:cs typeface="B Koodak" panose="00000700000000000000" pitchFamily="2" charset="-78"/>
              </a:rPr>
              <a:t>نمایش </a:t>
            </a: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فیزیکی کیوبیت</a:t>
            </a:r>
            <a:endParaRPr lang="en-US" dirty="0">
              <a:solidFill>
                <a:srgbClr val="580000"/>
              </a:solidFill>
              <a:cs typeface="B Koodak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58863" y="2819400"/>
          <a:ext cx="7119937" cy="237648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66232"/>
                <a:gridCol w="1233959"/>
                <a:gridCol w="1335578"/>
                <a:gridCol w="1742058"/>
                <a:gridCol w="1342111"/>
              </a:tblGrid>
              <a:tr h="405742"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|1&gt;</a:t>
                      </a:r>
                      <a:endParaRPr lang="en-US" sz="1100" dirty="0"/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|0&gt;</a:t>
                      </a:r>
                      <a:endParaRPr lang="en-US" sz="1100" dirty="0"/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پایه</a:t>
                      </a:r>
                      <a:r>
                        <a:rPr lang="fa-IR" sz="1100" baseline="0" dirty="0" smtClean="0">
                          <a:cs typeface="B Koodak" panose="00000700000000000000" pitchFamily="2" charset="-78"/>
                        </a:rPr>
                        <a:t> اطلاعاتی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نام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پایه فیزیکی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</a:tr>
              <a:tr h="579631"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عمودی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حالت تک فوتون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افقی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خلاء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قطبش نور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حالت تعداد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رمزگذاری قطبش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تعداد فوتون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فوتون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</a:tr>
              <a:tr h="753521"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پایین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یک</a:t>
                      </a:r>
                      <a:r>
                        <a:rPr lang="fa-IR" sz="1100" baseline="0" dirty="0" smtClean="0">
                          <a:cs typeface="B Koodak" panose="00000700000000000000" pitchFamily="2" charset="-78"/>
                        </a:rPr>
                        <a:t> الکترون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بالا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نبود الکترون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اسپین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بار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اسپین الکترون</a:t>
                      </a:r>
                    </a:p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تعداد</a:t>
                      </a:r>
                      <a:r>
                        <a:rPr lang="fa-IR" sz="1100" baseline="0" dirty="0" smtClean="0">
                          <a:cs typeface="B Koodak" panose="00000700000000000000" pitchFamily="2" charset="-78"/>
                        </a:rPr>
                        <a:t> الکترون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الکترون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</a:tr>
              <a:tr h="231852"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پایین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بالا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اسپین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اسپین هسته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هسته</a:t>
                      </a:r>
                      <a:endParaRPr lang="en-US" sz="1100" dirty="0" smtClean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</a:tr>
              <a:tr h="405742"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پایین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بالا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اسپین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اسپین نقطه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Koodak" panose="00000700000000000000" pitchFamily="2" charset="-78"/>
                        </a:rPr>
                        <a:t>نقطه کوانتومی</a:t>
                      </a:r>
                      <a:endParaRPr lang="en-US" sz="1100" dirty="0">
                        <a:cs typeface="B Koodak" panose="00000700000000000000" pitchFamily="2" charset="-78"/>
                      </a:endParaRPr>
                    </a:p>
                  </a:txBody>
                  <a:tcPr marL="91458" marR="91458" marT="28982" marB="28982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22325" y="1846263"/>
            <a:ext cx="7543800" cy="882650"/>
          </a:xfrm>
          <a:prstGeom prst="rect">
            <a:avLst/>
          </a:prstGeom>
        </p:spPr>
        <p:txBody>
          <a:bodyPr lIns="0" rIns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استفاده از سیستم های دوسطحی برای نمایش کیوبیت</a:t>
            </a:r>
          </a:p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ساخت کامپیوترهای کوانتومی با استفاده از ترکیبات مختلف کیوبیت ها</a:t>
            </a:r>
          </a:p>
          <a:p>
            <a:pPr algn="r" rtl="1" fontAlgn="auto"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325" y="5394325"/>
            <a:ext cx="7543800" cy="882650"/>
          </a:xfrm>
          <a:prstGeom prst="rect">
            <a:avLst/>
          </a:prstGeom>
        </p:spPr>
        <p:txBody>
          <a:bodyPr lIns="0" rIns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جابجایی آسان فوتون ها                 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گزینه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‌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ای مناسب جهت انتقال اطلاعات کوانتومی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B Koodak" panose="00000700000000000000" pitchFamily="2" charset="-78"/>
            </a:endParaRPr>
          </a:p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برهمکنش آسان الکترون ها و یونها               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گزینه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‌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ای مناسب جهت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پردازش و ذخیره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اطلاعات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  <a:cs typeface="B Koodak" panose="00000700000000000000" pitchFamily="2" charset="-78"/>
              </a:rPr>
              <a:t>کوانتومی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732463" y="5495925"/>
            <a:ext cx="595312" cy="120650"/>
          </a:xfrm>
          <a:prstGeom prst="leftArrow">
            <a:avLst/>
          </a:prstGeom>
          <a:solidFill>
            <a:srgbClr val="580000"/>
          </a:solidFill>
          <a:ln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122863" y="5864225"/>
            <a:ext cx="473075" cy="130175"/>
          </a:xfrm>
          <a:prstGeom prst="leftArrow">
            <a:avLst/>
          </a:prstGeom>
          <a:solidFill>
            <a:srgbClr val="580000"/>
          </a:solidFill>
          <a:ln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EAF9-0233-432F-97DA-6DE314CD253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dirty="0" smtClean="0">
                <a:solidFill>
                  <a:srgbClr val="580000"/>
                </a:solidFill>
                <a:cs typeface="B Koodak" panose="00000700000000000000" pitchFamily="2" charset="-78"/>
              </a:rPr>
              <a:t>محاسبات کوانتومی در برابر محاسبات کلاسیک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25" y="4459288"/>
            <a:ext cx="2971800" cy="1695450"/>
          </a:xfrm>
        </p:spPr>
      </p:pic>
      <p:sp>
        <p:nvSpPr>
          <p:cNvPr id="5" name="Rectangle 4"/>
          <p:cNvSpPr/>
          <p:nvPr/>
        </p:nvSpPr>
        <p:spPr>
          <a:xfrm>
            <a:off x="4543425" y="1868488"/>
            <a:ext cx="101600" cy="4286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645025" y="18621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/>
            <a:r>
              <a:rPr lang="fa-IR" sz="2400">
                <a:cs typeface="B Koodak" panose="00000700000000000000" pitchFamily="2" charset="-78"/>
              </a:rPr>
              <a:t>محاسبات کوانتومی</a:t>
            </a:r>
            <a:endParaRPr lang="en-US" sz="2400">
              <a:cs typeface="B Koodak" panose="00000700000000000000" pitchFamily="2" charset="-78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190625" y="18621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/>
            <a:r>
              <a:rPr lang="fa-IR" sz="2400">
                <a:cs typeface="B Koodak" panose="00000700000000000000" pitchFamily="2" charset="-78"/>
              </a:rPr>
              <a:t>محاسبات کلاسیک</a:t>
            </a:r>
            <a:endParaRPr lang="en-US" sz="2400">
              <a:cs typeface="B Koodak" panose="00000700000000000000" pitchFamily="2" charset="-78"/>
            </a:endParaRPr>
          </a:p>
        </p:txBody>
      </p:sp>
      <p:pic>
        <p:nvPicPr>
          <p:cNvPr id="1741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4497388"/>
            <a:ext cx="4038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35525" y="2409825"/>
            <a:ext cx="3530600" cy="200183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Koodak" panose="00000700000000000000" pitchFamily="2" charset="-78"/>
              </a:rPr>
              <a:t>واحد داده: کیوبیت</a:t>
            </a:r>
          </a:p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Koodak" panose="00000700000000000000" pitchFamily="2" charset="-78"/>
              </a:rPr>
              <a:t>حالات معتبر</a:t>
            </a:r>
          </a:p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2325" y="2409825"/>
            <a:ext cx="3530600" cy="200183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Koodak" panose="00000700000000000000" pitchFamily="2" charset="-78"/>
              </a:rPr>
              <a:t>واحد داده: بیت</a:t>
            </a:r>
          </a:p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Koodak" panose="00000700000000000000" pitchFamily="2" charset="-78"/>
              </a:rPr>
              <a:t> </a:t>
            </a:r>
            <a:endParaRPr lang="fa-IR" dirty="0" smtClean="0">
              <a:solidFill>
                <a:schemeClr val="tx1">
                  <a:lumMod val="85000"/>
                  <a:lumOff val="15000"/>
                </a:schemeClr>
              </a:solidFill>
              <a:cs typeface="B Koodak" panose="00000700000000000000" pitchFamily="2" charset="-78"/>
            </a:endParaRPr>
          </a:p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Koodak" panose="00000700000000000000" pitchFamily="2" charset="-78"/>
              </a:rPr>
              <a:t>حالات معتبر</a:t>
            </a:r>
          </a:p>
          <a:p>
            <a:pPr algn="r" rtl="1" fontAlgn="auto"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Koodak" panose="00000700000000000000" pitchFamily="2" charset="-78"/>
              </a:rPr>
              <a:t> </a:t>
            </a:r>
            <a:endParaRPr lang="fa-I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871788"/>
            <a:ext cx="14652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744913"/>
            <a:ext cx="15906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801938"/>
            <a:ext cx="1781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779838"/>
            <a:ext cx="1152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2BD2-BCB9-43E9-B675-814AFFE6C522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201988"/>
            <a:ext cx="456088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8088" y="1979613"/>
            <a:ext cx="756126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979613"/>
            <a:ext cx="42243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580000"/>
                </a:solidFill>
                <a:cs typeface="B Koodak" panose="00000700000000000000" pitchFamily="2" charset="-78"/>
              </a:rPr>
              <a:t>کامپیوتر کوانتومی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1695450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mtClean="0">
                <a:cs typeface="B Koodak" panose="00000700000000000000" pitchFamily="2" charset="-78"/>
              </a:rPr>
              <a:t> ماشینی است که برای محاسباتش از پدیده ها و قوانین مکانیک کوانتومی استفاده می کند</a:t>
            </a:r>
          </a:p>
          <a:p>
            <a:pPr lvl="1" algn="r" rtl="1">
              <a:buFont typeface="Arial" panose="020B0604020202020204" pitchFamily="34" charset="0"/>
              <a:buChar char="•"/>
            </a:pPr>
            <a:r>
              <a:rPr lang="fa-IR" smtClean="0">
                <a:cs typeface="B Koodak" panose="00000700000000000000" pitchFamily="2" charset="-78"/>
              </a:rPr>
              <a:t>مانند درهم تنیدگی (</a:t>
            </a:r>
            <a:r>
              <a:rPr lang="en-US" smtClean="0">
                <a:cs typeface="B Koodak" panose="00000700000000000000" pitchFamily="2" charset="-78"/>
              </a:rPr>
              <a:t>Entanglement</a:t>
            </a:r>
            <a:r>
              <a:rPr lang="fa-IR" smtClean="0">
                <a:cs typeface="B Koodak" panose="00000700000000000000" pitchFamily="2" charset="-78"/>
              </a:rPr>
              <a:t>) و برهمنهی (</a:t>
            </a:r>
            <a:r>
              <a:rPr lang="en-US" smtClean="0">
                <a:cs typeface="B Koodak" panose="00000700000000000000" pitchFamily="2" charset="-78"/>
              </a:rPr>
              <a:t>Superposition</a:t>
            </a:r>
            <a:r>
              <a:rPr lang="fa-IR" smtClean="0">
                <a:cs typeface="B Koodak" panose="00000700000000000000" pitchFamily="2" charset="-78"/>
              </a:rPr>
              <a:t>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mtClean="0">
                <a:cs typeface="B Koodak" panose="00000700000000000000" pitchFamily="2" charset="-78"/>
              </a:rPr>
              <a:t> رفتار ذرات در سطوح زیر اتمی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mtClean="0">
                <a:cs typeface="B Koodak" panose="00000700000000000000" pitchFamily="2" charset="-78"/>
              </a:rPr>
              <a:t> استفاده از کیوبیت به جای بیت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smtClean="0">
              <a:cs typeface="B Koodak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533650"/>
            <a:ext cx="2411412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59A10-82F3-4AEC-9CA2-B6495F177000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Quantum_vs_Classical_Computing_Ali_Badiezadeh_93611079</Template>
  <TotalTime>0</TotalTime>
  <Words>943</Words>
  <Application>Microsoft Office PowerPoint</Application>
  <PresentationFormat>On-screen Show (4:3)</PresentationFormat>
  <Paragraphs>169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Arial</vt:lpstr>
      <vt:lpstr>Calibri Light</vt:lpstr>
      <vt:lpstr>B Koodak</vt:lpstr>
      <vt:lpstr>B Nazanin</vt:lpstr>
      <vt:lpstr>Symbol</vt:lpstr>
      <vt:lpstr>Retrospect</vt:lpstr>
      <vt:lpstr>تفاوت های اساسی محاسبات کلاسیک و محاسبات کوانتومی</vt:lpstr>
      <vt:lpstr>فهرست مطالب</vt:lpstr>
      <vt:lpstr>مقدمه</vt:lpstr>
      <vt:lpstr>تاریخچه محاسبات کوانتومی</vt:lpstr>
      <vt:lpstr>نمایش داده ها (کیوبیت)</vt:lpstr>
      <vt:lpstr>تفاوت بیت و کیوبیت</vt:lpstr>
      <vt:lpstr>نمایش فیزیکی کیوبیت</vt:lpstr>
      <vt:lpstr>محاسبات کوانتومی در برابر محاسبات کلاسیک</vt:lpstr>
      <vt:lpstr>کامپیوتر کوانتومی</vt:lpstr>
      <vt:lpstr>کامپیوتر کوانتومی</vt:lpstr>
      <vt:lpstr>چرا کوانتوم و کامپیوتر کوانتومی؟</vt:lpstr>
      <vt:lpstr>توان محاسبات کوانتومی</vt:lpstr>
      <vt:lpstr>کاربردهای رایانه کوانتومی</vt:lpstr>
      <vt:lpstr>نفوذ به اهداف سخت</vt:lpstr>
      <vt:lpstr>مدل های محاسبات کوانتومی</vt:lpstr>
      <vt:lpstr>نوبل فیزیک 2012</vt:lpstr>
      <vt:lpstr>کار پژوهشی واینلند</vt:lpstr>
      <vt:lpstr>کار پژوهشی هراش</vt:lpstr>
      <vt:lpstr>با تشکر از توجه شما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تفاوت های اساسی محاسبات کلاسیک و محاسبات کوانتومی</dc:title>
  <dc:creator>omid arzi</dc:creator>
  <cp:lastModifiedBy>omid arzi</cp:lastModifiedBy>
  <cp:revision>1</cp:revision>
  <dcterms:created xsi:type="dcterms:W3CDTF">2022-01-31T08:46:41Z</dcterms:created>
  <dcterms:modified xsi:type="dcterms:W3CDTF">2022-01-31T08:47:10Z</dcterms:modified>
</cp:coreProperties>
</file>